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383" r:id="rId3"/>
    <p:sldId id="380" r:id="rId4"/>
    <p:sldId id="319" r:id="rId5"/>
    <p:sldId id="378" r:id="rId6"/>
    <p:sldId id="327" r:id="rId7"/>
    <p:sldId id="373" r:id="rId8"/>
    <p:sldId id="381" r:id="rId9"/>
    <p:sldId id="384" r:id="rId10"/>
    <p:sldId id="328" r:id="rId11"/>
    <p:sldId id="385" r:id="rId12"/>
    <p:sldId id="386" r:id="rId13"/>
    <p:sldId id="389" r:id="rId14"/>
    <p:sldId id="388" r:id="rId15"/>
    <p:sldId id="390" r:id="rId16"/>
    <p:sldId id="391" r:id="rId17"/>
    <p:sldId id="392" r:id="rId18"/>
    <p:sldId id="393" r:id="rId19"/>
    <p:sldId id="394" r:id="rId20"/>
    <p:sldId id="404" r:id="rId21"/>
    <p:sldId id="331" r:id="rId22"/>
    <p:sldId id="395" r:id="rId23"/>
    <p:sldId id="396" r:id="rId24"/>
    <p:sldId id="397" r:id="rId25"/>
    <p:sldId id="416" r:id="rId26"/>
    <p:sldId id="410" r:id="rId27"/>
    <p:sldId id="411" r:id="rId28"/>
    <p:sldId id="412" r:id="rId29"/>
    <p:sldId id="413" r:id="rId30"/>
    <p:sldId id="414" r:id="rId31"/>
    <p:sldId id="415" r:id="rId32"/>
    <p:sldId id="405" r:id="rId33"/>
    <p:sldId id="406" r:id="rId34"/>
    <p:sldId id="407" r:id="rId35"/>
    <p:sldId id="408" r:id="rId36"/>
    <p:sldId id="409" r:id="rId37"/>
    <p:sldId id="403" r:id="rId38"/>
    <p:sldId id="398" r:id="rId39"/>
    <p:sldId id="399" r:id="rId40"/>
    <p:sldId id="400" r:id="rId41"/>
    <p:sldId id="401" r:id="rId42"/>
    <p:sldId id="377" r:id="rId43"/>
    <p:sldId id="366" r:id="rId44"/>
    <p:sldId id="367" r:id="rId45"/>
    <p:sldId id="368" r:id="rId46"/>
  </p:sldIdLst>
  <p:sldSz cx="9144000" cy="6858000" type="screen4x3"/>
  <p:notesSz cx="7077075" cy="9363075"/>
  <p:defaultTextStyle>
    <a:lvl1pPr>
      <a:defRPr>
        <a:latin typeface="Tahoma"/>
        <a:ea typeface="Tahoma"/>
        <a:cs typeface="Tahoma"/>
        <a:sym typeface="Tahoma"/>
      </a:defRPr>
    </a:lvl1pPr>
    <a:lvl2pPr indent="457200">
      <a:defRPr>
        <a:latin typeface="Tahoma"/>
        <a:ea typeface="Tahoma"/>
        <a:cs typeface="Tahoma"/>
        <a:sym typeface="Tahoma"/>
      </a:defRPr>
    </a:lvl2pPr>
    <a:lvl3pPr indent="914400">
      <a:defRPr>
        <a:latin typeface="Tahoma"/>
        <a:ea typeface="Tahoma"/>
        <a:cs typeface="Tahoma"/>
        <a:sym typeface="Tahoma"/>
      </a:defRPr>
    </a:lvl3pPr>
    <a:lvl4pPr indent="1371600">
      <a:defRPr>
        <a:latin typeface="Tahoma"/>
        <a:ea typeface="Tahoma"/>
        <a:cs typeface="Tahoma"/>
        <a:sym typeface="Tahoma"/>
      </a:defRPr>
    </a:lvl4pPr>
    <a:lvl5pPr indent="1828800">
      <a:defRPr>
        <a:latin typeface="Tahoma"/>
        <a:ea typeface="Tahoma"/>
        <a:cs typeface="Tahoma"/>
        <a:sym typeface="Tahoma"/>
      </a:defRPr>
    </a:lvl5pPr>
    <a:lvl6pPr indent="2286000">
      <a:defRPr>
        <a:latin typeface="Tahoma"/>
        <a:ea typeface="Tahoma"/>
        <a:cs typeface="Tahoma"/>
        <a:sym typeface="Tahoma"/>
      </a:defRPr>
    </a:lvl6pPr>
    <a:lvl7pPr indent="2743200">
      <a:defRPr>
        <a:latin typeface="Tahoma"/>
        <a:ea typeface="Tahoma"/>
        <a:cs typeface="Tahoma"/>
        <a:sym typeface="Tahoma"/>
      </a:defRPr>
    </a:lvl7pPr>
    <a:lvl8pPr indent="3200400">
      <a:defRPr>
        <a:latin typeface="Tahoma"/>
        <a:ea typeface="Tahoma"/>
        <a:cs typeface="Tahoma"/>
        <a:sym typeface="Tahoma"/>
      </a:defRPr>
    </a:lvl8pPr>
    <a:lvl9pPr indent="3657600">
      <a:defRPr>
        <a:latin typeface="Tahoma"/>
        <a:ea typeface="Tahoma"/>
        <a:cs typeface="Tahoma"/>
        <a:sym typeface="Tahom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1E2"/>
          </a:solidFill>
        </a:fill>
      </a:tcStyle>
    </a:wholeTbl>
    <a:band2H>
      <a:tcTxStyle/>
      <a:tcStyle>
        <a:tcBdr/>
        <a:fill>
          <a:solidFill>
            <a:srgbClr val="E6E9F1"/>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DAA"/>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DAA"/>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DAA"/>
          </a:solidFill>
        </a:fill>
      </a:tcStyle>
    </a:firstRow>
  </a:tblStyle>
  <a:tblStyle styleId="{C7B018BB-80A7-4F77-B60F-C8B233D01FF8}"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CACA"/>
          </a:solidFill>
        </a:fill>
      </a:tcStyle>
    </a:wholeTbl>
    <a:band2H>
      <a:tcTxStyle/>
      <a:tcStyle>
        <a:tcBdr/>
        <a:fill>
          <a:solidFill>
            <a:srgbClr val="F3E6E6"/>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0000"/>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0000"/>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0000"/>
          </a:solidFill>
        </a:fill>
      </a:tcStyle>
    </a:firstRow>
  </a:tblStyle>
  <a:tblStyle styleId="{CF821DB8-F4EB-4A41-A1BA-3FCAFE7338EE}" styleName="">
    <a:tblBg/>
    <a:wholeTbl>
      <a:tcTxStyle b="on" i="on">
        <a:font>
          <a:latin typeface="Tahoma"/>
          <a:ea typeface="Tahoma"/>
          <a:cs typeface="Tahom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5DAA"/>
          </a:solidFill>
        </a:fill>
      </a:tcStyle>
    </a:firstCol>
    <a:lastRow>
      <a:tcTxStyle b="on" i="on">
        <a:font>
          <a:latin typeface="Tahoma"/>
          <a:ea typeface="Tahoma"/>
          <a:cs typeface="Tahom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5DAA"/>
          </a:solidFill>
        </a:fill>
      </a:tcStyle>
    </a:firstRow>
  </a:tblStyle>
  <a:tblStyle styleId="{33BA23B1-9221-436E-865A-0063620EA4FD}"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882" autoAdjust="0"/>
  </p:normalViewPr>
  <p:slideViewPr>
    <p:cSldViewPr snapToGrid="0" snapToObjects="1">
      <p:cViewPr varScale="1">
        <p:scale>
          <a:sx n="53" d="100"/>
          <a:sy n="53" d="100"/>
        </p:scale>
        <p:origin x="99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1196975" y="701675"/>
            <a:ext cx="4683125" cy="3511550"/>
          </a:xfrm>
          <a:prstGeom prst="rect">
            <a:avLst/>
          </a:prstGeom>
        </p:spPr>
        <p:txBody>
          <a:bodyPr lIns="93936" tIns="46968" rIns="93936" bIns="46968"/>
          <a:lstStyle/>
          <a:p>
            <a:pPr lvl="0"/>
            <a:endParaRPr/>
          </a:p>
        </p:txBody>
      </p:sp>
      <p:sp>
        <p:nvSpPr>
          <p:cNvPr id="73" name="Shape 73"/>
          <p:cNvSpPr>
            <a:spLocks noGrp="1"/>
          </p:cNvSpPr>
          <p:nvPr>
            <p:ph type="body" sz="quarter" idx="1"/>
          </p:nvPr>
        </p:nvSpPr>
        <p:spPr>
          <a:xfrm>
            <a:off x="943610" y="4447461"/>
            <a:ext cx="5189855" cy="4213384"/>
          </a:xfrm>
          <a:prstGeom prst="rect">
            <a:avLst/>
          </a:prstGeom>
        </p:spPr>
        <p:txBody>
          <a:bodyPr lIns="93936" tIns="46968" rIns="93936" bIns="46968"/>
          <a:lstStyle/>
          <a:p>
            <a:pPr lvl="0"/>
            <a:endParaRPr/>
          </a:p>
        </p:txBody>
      </p:sp>
    </p:spTree>
    <p:extLst>
      <p:ext uri="{BB962C8B-B14F-4D97-AF65-F5344CB8AC3E}">
        <p14:creationId xmlns:p14="http://schemas.microsoft.com/office/powerpoint/2010/main" val="257217556"/>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628" name="CustomShape 2"/>
          <p:cNvSpPr/>
          <p:nvPr/>
        </p:nvSpPr>
        <p:spPr>
          <a:xfrm>
            <a:off x="4008600" y="8893440"/>
            <a:ext cx="3066120" cy="467280"/>
          </a:xfrm>
          <a:prstGeom prst="rect">
            <a:avLst/>
          </a:prstGeom>
          <a:noFill/>
          <a:ln w="9360">
            <a:noFill/>
          </a:ln>
        </p:spPr>
        <p:style>
          <a:lnRef idx="0">
            <a:scrgbClr r="0" g="0" b="0"/>
          </a:lnRef>
          <a:fillRef idx="0">
            <a:scrgbClr r="0" g="0" b="0"/>
          </a:fillRef>
          <a:effectRef idx="0">
            <a:scrgbClr r="0" g="0" b="0"/>
          </a:effectRef>
          <a:fontRef idx="minor"/>
        </p:style>
        <p:txBody>
          <a:bodyPr lIns="93960" tIns="46800" rIns="93960" bIns="46800" anchor="b"/>
          <a:lstStyle/>
          <a:p>
            <a:pPr algn="r">
              <a:lnSpc>
                <a:spcPct val="100000"/>
              </a:lnSpc>
            </a:pPr>
            <a:fld id="{35DAA29C-994B-4B10-89D3-73A7C53D63DD}" type="slidenum">
              <a:rPr lang="en-US" sz="1200" strike="noStrike" spc="-1">
                <a:solidFill>
                  <a:srgbClr val="000000"/>
                </a:solidFill>
                <a:uFill>
                  <a:solidFill>
                    <a:srgbClr val="FFFFFF"/>
                  </a:solidFill>
                </a:uFill>
                <a:latin typeface="Arial"/>
                <a:ea typeface="+mn-ea"/>
              </a:rPr>
              <a:t>15</a:t>
            </a:fld>
            <a:endParaRPr/>
          </a:p>
        </p:txBody>
      </p:sp>
    </p:spTree>
    <p:extLst>
      <p:ext uri="{BB962C8B-B14F-4D97-AF65-F5344CB8AC3E}">
        <p14:creationId xmlns:p14="http://schemas.microsoft.com/office/powerpoint/2010/main" val="350422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630" name="CustomShape 2"/>
          <p:cNvSpPr/>
          <p:nvPr/>
        </p:nvSpPr>
        <p:spPr>
          <a:xfrm>
            <a:off x="4008600" y="8893440"/>
            <a:ext cx="3066120" cy="467280"/>
          </a:xfrm>
          <a:prstGeom prst="rect">
            <a:avLst/>
          </a:prstGeom>
          <a:noFill/>
          <a:ln w="9360">
            <a:noFill/>
          </a:ln>
        </p:spPr>
        <p:style>
          <a:lnRef idx="0">
            <a:scrgbClr r="0" g="0" b="0"/>
          </a:lnRef>
          <a:fillRef idx="0">
            <a:scrgbClr r="0" g="0" b="0"/>
          </a:fillRef>
          <a:effectRef idx="0">
            <a:scrgbClr r="0" g="0" b="0"/>
          </a:effectRef>
          <a:fontRef idx="minor"/>
        </p:style>
        <p:txBody>
          <a:bodyPr lIns="93960" tIns="46800" rIns="93960" bIns="46800" anchor="b"/>
          <a:lstStyle/>
          <a:p>
            <a:pPr algn="r">
              <a:lnSpc>
                <a:spcPct val="100000"/>
              </a:lnSpc>
            </a:pPr>
            <a:fld id="{EC3588A4-E6BE-4848-A63E-CB5170B06578}" type="slidenum">
              <a:rPr lang="en-US" sz="1200" strike="noStrike" spc="-1">
                <a:solidFill>
                  <a:srgbClr val="000000"/>
                </a:solidFill>
                <a:uFill>
                  <a:solidFill>
                    <a:srgbClr val="FFFFFF"/>
                  </a:solidFill>
                </a:uFill>
                <a:latin typeface="Arial"/>
                <a:ea typeface="+mn-ea"/>
              </a:rPr>
              <a:t>16</a:t>
            </a:fld>
            <a:endParaRPr/>
          </a:p>
        </p:txBody>
      </p:sp>
    </p:spTree>
    <p:extLst>
      <p:ext uri="{BB962C8B-B14F-4D97-AF65-F5344CB8AC3E}">
        <p14:creationId xmlns:p14="http://schemas.microsoft.com/office/powerpoint/2010/main" val="225987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632" name="CustomShape 2"/>
          <p:cNvSpPr/>
          <p:nvPr/>
        </p:nvSpPr>
        <p:spPr>
          <a:xfrm>
            <a:off x="4008600" y="8893440"/>
            <a:ext cx="3066120" cy="467280"/>
          </a:xfrm>
          <a:prstGeom prst="rect">
            <a:avLst/>
          </a:prstGeom>
          <a:noFill/>
          <a:ln w="9360">
            <a:noFill/>
          </a:ln>
        </p:spPr>
        <p:style>
          <a:lnRef idx="0">
            <a:scrgbClr r="0" g="0" b="0"/>
          </a:lnRef>
          <a:fillRef idx="0">
            <a:scrgbClr r="0" g="0" b="0"/>
          </a:fillRef>
          <a:effectRef idx="0">
            <a:scrgbClr r="0" g="0" b="0"/>
          </a:effectRef>
          <a:fontRef idx="minor"/>
        </p:style>
        <p:txBody>
          <a:bodyPr lIns="93960" tIns="46800" rIns="93960" bIns="46800" anchor="b"/>
          <a:lstStyle/>
          <a:p>
            <a:pPr algn="r">
              <a:lnSpc>
                <a:spcPct val="100000"/>
              </a:lnSpc>
            </a:pPr>
            <a:fld id="{8104E6B5-165B-4415-923F-20BE3D35A066}" type="slidenum">
              <a:rPr lang="en-US" sz="1200" strike="noStrike" spc="-1">
                <a:solidFill>
                  <a:srgbClr val="000000"/>
                </a:solidFill>
                <a:uFill>
                  <a:solidFill>
                    <a:srgbClr val="FFFFFF"/>
                  </a:solidFill>
                </a:uFill>
                <a:latin typeface="Arial"/>
                <a:ea typeface="+mn-ea"/>
              </a:rPr>
              <a:t>17</a:t>
            </a:fld>
            <a:endParaRPr/>
          </a:p>
        </p:txBody>
      </p:sp>
    </p:spTree>
    <p:extLst>
      <p:ext uri="{BB962C8B-B14F-4D97-AF65-F5344CB8AC3E}">
        <p14:creationId xmlns:p14="http://schemas.microsoft.com/office/powerpoint/2010/main" val="41730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634" name="CustomShape 2"/>
          <p:cNvSpPr/>
          <p:nvPr/>
        </p:nvSpPr>
        <p:spPr>
          <a:xfrm>
            <a:off x="3884760" y="8685360"/>
            <a:ext cx="2971080" cy="456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E8E34F8-633B-4966-9AE0-428B13D60985}" type="slidenum">
              <a:rPr lang="en-US" sz="1200" strike="noStrike" spc="-1">
                <a:uFill>
                  <a:solidFill>
                    <a:srgbClr val="FFFFFF"/>
                  </a:solidFill>
                </a:uFill>
                <a:latin typeface="Arial"/>
              </a:rPr>
              <a:t>32</a:t>
            </a:fld>
            <a:endParaRPr/>
          </a:p>
        </p:txBody>
      </p:sp>
    </p:spTree>
    <p:extLst>
      <p:ext uri="{BB962C8B-B14F-4D97-AF65-F5344CB8AC3E}">
        <p14:creationId xmlns:p14="http://schemas.microsoft.com/office/powerpoint/2010/main" val="118912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636" name="CustomShape 2"/>
          <p:cNvSpPr/>
          <p:nvPr/>
        </p:nvSpPr>
        <p:spPr>
          <a:xfrm>
            <a:off x="3884760" y="8685360"/>
            <a:ext cx="2971080" cy="456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EFE1913-C5C2-4E3B-9EB2-8903A486432A}" type="slidenum">
              <a:rPr lang="en-US" sz="1200" strike="noStrike" spc="-1">
                <a:solidFill>
                  <a:srgbClr val="000000"/>
                </a:solidFill>
                <a:uFill>
                  <a:solidFill>
                    <a:srgbClr val="FFFFFF"/>
                  </a:solidFill>
                </a:uFill>
                <a:latin typeface="Arial"/>
                <a:ea typeface="+mn-ea"/>
              </a:rPr>
              <a:t>36</a:t>
            </a:fld>
            <a:endParaRPr/>
          </a:p>
        </p:txBody>
      </p:sp>
    </p:spTree>
    <p:extLst>
      <p:ext uri="{BB962C8B-B14F-4D97-AF65-F5344CB8AC3E}">
        <p14:creationId xmlns:p14="http://schemas.microsoft.com/office/powerpoint/2010/main" val="196403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pPr>
              <a:defRPr/>
            </a:pPr>
            <a:fld id="{6C2B205D-311F-449C-BC2F-DB011333AA54}" type="slidenum">
              <a:rPr lang="en-US" smtClean="0"/>
              <a:pPr>
                <a:defRPr/>
              </a:pPr>
              <a:t>39</a:t>
            </a:fld>
            <a:endParaRPr lang="en-US"/>
          </a:p>
        </p:txBody>
      </p:sp>
    </p:spTree>
    <p:extLst>
      <p:ext uri="{BB962C8B-B14F-4D97-AF65-F5344CB8AC3E}">
        <p14:creationId xmlns:p14="http://schemas.microsoft.com/office/powerpoint/2010/main" val="224559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4D342CAE-F48A-9844-AE0D-163E22C9DD5B}" type="slidenum">
              <a:rPr lang="en-US" smtClean="0"/>
              <a:pPr/>
              <a:t>43</a:t>
            </a:fld>
            <a:endParaRPr lang="en-US"/>
          </a:p>
        </p:txBody>
      </p:sp>
    </p:spTree>
    <p:extLst>
      <p:ext uri="{BB962C8B-B14F-4D97-AF65-F5344CB8AC3E}">
        <p14:creationId xmlns:p14="http://schemas.microsoft.com/office/powerpoint/2010/main" val="1917741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4D342CAE-F48A-9844-AE0D-163E22C9DD5B}" type="slidenum">
              <a:rPr lang="en-US" smtClean="0"/>
              <a:pPr/>
              <a:t>44</a:t>
            </a:fld>
            <a:endParaRPr lang="en-US"/>
          </a:p>
        </p:txBody>
      </p:sp>
    </p:spTree>
    <p:extLst>
      <p:ext uri="{BB962C8B-B14F-4D97-AF65-F5344CB8AC3E}">
        <p14:creationId xmlns:p14="http://schemas.microsoft.com/office/powerpoint/2010/main" val="1297205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Opt 1]">
    <p:spTree>
      <p:nvGrpSpPr>
        <p:cNvPr id="1" name=""/>
        <p:cNvGrpSpPr/>
        <p:nvPr/>
      </p:nvGrpSpPr>
      <p:grpSpPr>
        <a:xfrm>
          <a:off x="0" y="0"/>
          <a:ext cx="0" cy="0"/>
          <a:chOff x="0" y="0"/>
          <a:chExt cx="0" cy="0"/>
        </a:xfrm>
      </p:grpSpPr>
      <p:pic>
        <p:nvPicPr>
          <p:cNvPr id="8" name="image2.png" descr="noc_performance_graphic[3].png"/>
          <p:cNvPicPr/>
          <p:nvPr/>
        </p:nvPicPr>
        <p:blipFill>
          <a:blip r:embed="rId2">
            <a:extLst/>
          </a:blip>
          <a:stretch>
            <a:fillRect/>
          </a:stretch>
        </p:blipFill>
        <p:spPr>
          <a:xfrm>
            <a:off x="0" y="0"/>
            <a:ext cx="4190666" cy="6858000"/>
          </a:xfrm>
          <a:prstGeom prst="rect">
            <a:avLst/>
          </a:prstGeom>
          <a:ln w="12700">
            <a:miter lim="400000"/>
          </a:ln>
        </p:spPr>
      </p:pic>
      <p:sp>
        <p:nvSpPr>
          <p:cNvPr id="9" name="Shape 9"/>
          <p:cNvSpPr>
            <a:spLocks noGrp="1"/>
          </p:cNvSpPr>
          <p:nvPr>
            <p:ph type="title"/>
          </p:nvPr>
        </p:nvSpPr>
        <p:spPr>
          <a:xfrm>
            <a:off x="3992881" y="373913"/>
            <a:ext cx="4864589" cy="3725594"/>
          </a:xfrm>
          <a:prstGeom prst="rect">
            <a:avLst/>
          </a:prstGeom>
        </p:spPr>
        <p:txBody>
          <a:bodyPr lIns="91439" tIns="91439" rIns="91439" bIns="91439"/>
          <a:lstStyle>
            <a:lvl1pPr algn="r">
              <a:defRPr sz="3200" b="1" spc="40"/>
            </a:lvl1pPr>
          </a:lstStyle>
          <a:p>
            <a:pPr lvl="0">
              <a:defRPr sz="1800" b="0" spc="0"/>
            </a:pPr>
            <a:r>
              <a:rPr sz="3200" b="1" spc="40"/>
              <a:t>Main Title, Font: Arial Bold 32pt.</a:t>
            </a:r>
          </a:p>
        </p:txBody>
      </p:sp>
      <p:sp>
        <p:nvSpPr>
          <p:cNvPr id="10" name="Shape 10"/>
          <p:cNvSpPr>
            <a:spLocks noGrp="1"/>
          </p:cNvSpPr>
          <p:nvPr>
            <p:ph type="body" idx="1"/>
          </p:nvPr>
        </p:nvSpPr>
        <p:spPr>
          <a:xfrm>
            <a:off x="3885634" y="4263456"/>
            <a:ext cx="4968115" cy="2171701"/>
          </a:xfrm>
          <a:prstGeom prst="rect">
            <a:avLst/>
          </a:prstGeom>
        </p:spPr>
        <p:txBody>
          <a:bodyPr lIns="0" tIns="0" rIns="0" bIns="0"/>
          <a:lstStyle>
            <a:lvl1pPr algn="r">
              <a:spcBef>
                <a:spcPts val="2400"/>
              </a:spcBef>
              <a:buSzTx/>
              <a:buNone/>
            </a:lvl1pPr>
          </a:lstStyle>
          <a:p>
            <a:pPr lvl="0">
              <a:defRPr sz="1800"/>
            </a:pPr>
            <a:r>
              <a:rPr sz="2000"/>
              <a:t>Meeting date(s), Arial 20pt.</a:t>
            </a:r>
          </a:p>
        </p:txBody>
      </p:sp>
      <p:pic>
        <p:nvPicPr>
          <p:cNvPr id="11" name="image3.png" descr="noc_white_PNG.png"/>
          <p:cNvPicPr/>
          <p:nvPr/>
        </p:nvPicPr>
        <p:blipFill>
          <a:blip r:embed="rId3">
            <a:extLst/>
          </a:blip>
          <a:srcRect l="2146" r="3455"/>
          <a:stretch>
            <a:fillRect/>
          </a:stretch>
        </p:blipFill>
        <p:spPr>
          <a:xfrm>
            <a:off x="1119187" y="3209769"/>
            <a:ext cx="1928685" cy="569855"/>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1" name="Shape 61"/>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defRPr sz="1800"/>
            </a:pPr>
            <a:r>
              <a:rPr sz="5600"/>
              <a:t>Title Text</a:t>
            </a:r>
          </a:p>
        </p:txBody>
      </p:sp>
      <p:sp>
        <p:nvSpPr>
          <p:cNvPr id="62" name="Shape 62"/>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4" name="Shape 64"/>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defRPr sz="1800"/>
            </a:pPr>
            <a:r>
              <a:rPr sz="5600"/>
              <a:t>Title Text</a:t>
            </a:r>
          </a:p>
        </p:txBody>
      </p:sp>
      <p:sp>
        <p:nvSpPr>
          <p:cNvPr id="65" name="Shape 65"/>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7" name="Shape 67"/>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defRPr sz="1800"/>
            </a:pPr>
            <a:r>
              <a:rPr sz="5600"/>
              <a:t>Title Text</a:t>
            </a:r>
          </a:p>
        </p:txBody>
      </p:sp>
      <p:sp>
        <p:nvSpPr>
          <p:cNvPr id="68" name="Shape 68"/>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defRPr sz="1800"/>
            </a:pPr>
            <a:r>
              <a:rPr sz="5600"/>
              <a:t>Title Text</a:t>
            </a:r>
          </a:p>
        </p:txBody>
      </p:sp>
      <p:sp>
        <p:nvSpPr>
          <p:cNvPr id="71" name="Shape 71"/>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3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Opt 2]">
    <p:spTree>
      <p:nvGrpSpPr>
        <p:cNvPr id="1" name=""/>
        <p:cNvGrpSpPr/>
        <p:nvPr/>
      </p:nvGrpSpPr>
      <p:grpSpPr>
        <a:xfrm>
          <a:off x="0" y="0"/>
          <a:ext cx="0" cy="0"/>
          <a:chOff x="0" y="0"/>
          <a:chExt cx="0" cy="0"/>
        </a:xfrm>
      </p:grpSpPr>
      <p:pic>
        <p:nvPicPr>
          <p:cNvPr id="13" name="image2.png" descr="noc_performance_graphic[3].png"/>
          <p:cNvPicPr/>
          <p:nvPr/>
        </p:nvPicPr>
        <p:blipFill>
          <a:blip r:embed="rId2">
            <a:extLst/>
          </a:blip>
          <a:srcRect l="66733"/>
          <a:stretch>
            <a:fillRect/>
          </a:stretch>
        </p:blipFill>
        <p:spPr>
          <a:xfrm>
            <a:off x="0" y="0"/>
            <a:ext cx="1394127" cy="6858000"/>
          </a:xfrm>
          <a:prstGeom prst="rect">
            <a:avLst/>
          </a:prstGeom>
          <a:ln w="12700">
            <a:miter lim="400000"/>
          </a:ln>
        </p:spPr>
      </p:pic>
      <p:sp>
        <p:nvSpPr>
          <p:cNvPr id="14" name="Shape 14"/>
          <p:cNvSpPr>
            <a:spLocks noGrp="1"/>
          </p:cNvSpPr>
          <p:nvPr>
            <p:ph type="title"/>
          </p:nvPr>
        </p:nvSpPr>
        <p:spPr>
          <a:xfrm>
            <a:off x="1562100" y="373913"/>
            <a:ext cx="7295369" cy="3725594"/>
          </a:xfrm>
          <a:prstGeom prst="rect">
            <a:avLst/>
          </a:prstGeom>
        </p:spPr>
        <p:txBody>
          <a:bodyPr lIns="91439" tIns="91439" rIns="91439" bIns="91439"/>
          <a:lstStyle>
            <a:lvl1pPr algn="r">
              <a:defRPr sz="3200" b="1" spc="40"/>
            </a:lvl1pPr>
          </a:lstStyle>
          <a:p>
            <a:pPr lvl="0">
              <a:defRPr sz="1800" b="0" spc="0"/>
            </a:pPr>
            <a:r>
              <a:rPr sz="3200" b="1" spc="40"/>
              <a:t>Main Title, Font: Arial Bold 32pt.</a:t>
            </a:r>
          </a:p>
        </p:txBody>
      </p:sp>
      <p:sp>
        <p:nvSpPr>
          <p:cNvPr id="15" name="Shape 15"/>
          <p:cNvSpPr>
            <a:spLocks noGrp="1"/>
          </p:cNvSpPr>
          <p:nvPr>
            <p:ph type="body" idx="1"/>
          </p:nvPr>
        </p:nvSpPr>
        <p:spPr>
          <a:xfrm>
            <a:off x="3885634" y="4263456"/>
            <a:ext cx="4968115" cy="2171701"/>
          </a:xfrm>
          <a:prstGeom prst="rect">
            <a:avLst/>
          </a:prstGeom>
        </p:spPr>
        <p:txBody>
          <a:bodyPr lIns="0" tIns="0" rIns="0" bIns="0"/>
          <a:lstStyle>
            <a:lvl1pPr algn="r">
              <a:spcBef>
                <a:spcPts val="2400"/>
              </a:spcBef>
              <a:buSzTx/>
              <a:buNone/>
            </a:lvl1pPr>
          </a:lstStyle>
          <a:p>
            <a:pPr lvl="0">
              <a:defRPr sz="1800"/>
            </a:pPr>
            <a:r>
              <a:rPr sz="2000"/>
              <a:t>Meeting date(s), Arial 20pt.</a:t>
            </a:r>
          </a:p>
        </p:txBody>
      </p:sp>
      <p:pic>
        <p:nvPicPr>
          <p:cNvPr id="16" name="image3.png" descr="noc_white_PNG.png"/>
          <p:cNvPicPr/>
          <p:nvPr/>
        </p:nvPicPr>
        <p:blipFill>
          <a:blip r:embed="rId3">
            <a:extLst/>
          </a:blip>
          <a:srcRect l="2146" r="3455"/>
          <a:stretch>
            <a:fillRect/>
          </a:stretch>
        </p:blipFill>
        <p:spPr>
          <a:xfrm>
            <a:off x="1119187" y="3209769"/>
            <a:ext cx="1928685" cy="569855"/>
          </a:xfrm>
          <a:prstGeom prst="rect">
            <a:avLst/>
          </a:prstGeom>
          <a:ln w="12700">
            <a:miter lim="400000"/>
          </a:ln>
        </p:spPr>
      </p:pic>
      <p:pic>
        <p:nvPicPr>
          <p:cNvPr id="17" name="image4.png" descr="noc_blue_AI-01.png"/>
          <p:cNvPicPr/>
          <p:nvPr/>
        </p:nvPicPr>
        <p:blipFill>
          <a:blip r:embed="rId4">
            <a:extLst/>
          </a:blip>
          <a:stretch>
            <a:fillRect/>
          </a:stretch>
        </p:blipFill>
        <p:spPr>
          <a:xfrm>
            <a:off x="1350258" y="469391"/>
            <a:ext cx="2169251" cy="605030"/>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Break Slide">
    <p:spTree>
      <p:nvGrpSpPr>
        <p:cNvPr id="1" name=""/>
        <p:cNvGrpSpPr/>
        <p:nvPr/>
      </p:nvGrpSpPr>
      <p:grpSpPr>
        <a:xfrm>
          <a:off x="0" y="0"/>
          <a:ext cx="0" cy="0"/>
          <a:chOff x="0" y="0"/>
          <a:chExt cx="0" cy="0"/>
        </a:xfrm>
      </p:grpSpPr>
      <p:pic>
        <p:nvPicPr>
          <p:cNvPr id="19" name="image2.png" descr="noc_performance_graphic[3].png"/>
          <p:cNvPicPr/>
          <p:nvPr/>
        </p:nvPicPr>
        <p:blipFill>
          <a:blip r:embed="rId2">
            <a:extLst/>
          </a:blip>
          <a:stretch>
            <a:fillRect/>
          </a:stretch>
        </p:blipFill>
        <p:spPr>
          <a:xfrm>
            <a:off x="0" y="0"/>
            <a:ext cx="4190666" cy="6858000"/>
          </a:xfrm>
          <a:prstGeom prst="rect">
            <a:avLst/>
          </a:prstGeom>
          <a:ln w="12700">
            <a:miter lim="400000"/>
          </a:ln>
        </p:spPr>
      </p:pic>
      <p:sp>
        <p:nvSpPr>
          <p:cNvPr id="20" name="Shape 20"/>
          <p:cNvSpPr/>
          <p:nvPr/>
        </p:nvSpPr>
        <p:spPr>
          <a:xfrm>
            <a:off x="0" y="0"/>
            <a:ext cx="9144000" cy="6858000"/>
          </a:xfrm>
          <a:prstGeom prst="rect">
            <a:avLst/>
          </a:prstGeom>
          <a:solidFill>
            <a:srgbClr val="FFFFFF">
              <a:alpha val="50000"/>
            </a:srgbClr>
          </a:solidFill>
          <a:ln w="12700">
            <a:miter lim="400000"/>
          </a:ln>
        </p:spPr>
        <p:txBody>
          <a:bodyPr lIns="0" tIns="0" rIns="0" bIns="0" anchor="ctr"/>
          <a:lstStyle/>
          <a:p>
            <a:pPr lvl="0" algn="ctr"/>
            <a:endParaRPr/>
          </a:p>
        </p:txBody>
      </p:sp>
      <p:sp>
        <p:nvSpPr>
          <p:cNvPr id="21" name="Shape 21"/>
          <p:cNvSpPr>
            <a:spLocks noGrp="1"/>
          </p:cNvSpPr>
          <p:nvPr>
            <p:ph type="body" idx="1"/>
          </p:nvPr>
        </p:nvSpPr>
        <p:spPr>
          <a:xfrm>
            <a:off x="3444240" y="2343150"/>
            <a:ext cx="5410298" cy="2171700"/>
          </a:xfrm>
          <a:prstGeom prst="rect">
            <a:avLst/>
          </a:prstGeom>
        </p:spPr>
        <p:txBody>
          <a:bodyPr anchor="ctr">
            <a:noAutofit/>
          </a:bodyPr>
          <a:lstStyle>
            <a:lvl1pPr algn="r">
              <a:spcBef>
                <a:spcPts val="2400"/>
              </a:spcBef>
              <a:buSzTx/>
              <a:buNone/>
              <a:defRPr sz="2400" b="1" spc="20"/>
            </a:lvl1pPr>
          </a:lstStyle>
          <a:p>
            <a:pPr lvl="0">
              <a:defRPr sz="1800" b="0" spc="0"/>
            </a:pPr>
            <a:r>
              <a:rPr sz="2400" b="1" spc="20"/>
              <a:t>Section Break (Click to Add Title)</a:t>
            </a:r>
          </a:p>
        </p:txBody>
      </p:sp>
      <p:pic>
        <p:nvPicPr>
          <p:cNvPr id="22" name="image3.png" descr="noc_white_PNG.png"/>
          <p:cNvPicPr/>
          <p:nvPr/>
        </p:nvPicPr>
        <p:blipFill>
          <a:blip r:embed="rId3">
            <a:extLst/>
          </a:blip>
          <a:srcRect l="2146" r="3455"/>
          <a:stretch>
            <a:fillRect/>
          </a:stretch>
        </p:blipFill>
        <p:spPr>
          <a:xfrm>
            <a:off x="1119187" y="3209769"/>
            <a:ext cx="1928685" cy="569855"/>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pPr>
            <a:r>
              <a:rPr sz="2400"/>
              <a:t>Click to edit Master title style</a:t>
            </a:r>
          </a:p>
        </p:txBody>
      </p:sp>
      <p:sp>
        <p:nvSpPr>
          <p:cNvPr id="25" name="Shape 25"/>
          <p:cNvSpPr>
            <a:spLocks noGrp="1"/>
          </p:cNvSpPr>
          <p:nvPr>
            <p:ph type="body" idx="1"/>
          </p:nvPr>
        </p:nvSpPr>
        <p:spPr>
          <a:prstGeom prst="rect">
            <a:avLst/>
          </a:prstGeom>
        </p:spPr>
        <p:txBody>
          <a:bodyPr/>
          <a:lstStyle/>
          <a:p>
            <a:pPr lvl="0">
              <a:defRPr sz="1800"/>
            </a:pPr>
            <a:r>
              <a:rPr sz="2000"/>
              <a:t>Click to edit Master text styles</a:t>
            </a:r>
          </a:p>
          <a:p>
            <a:pPr lvl="1">
              <a:defRPr sz="1800"/>
            </a:pPr>
            <a:r>
              <a:rPr sz="2000"/>
              <a:t>Second level</a:t>
            </a:r>
          </a:p>
          <a:p>
            <a:pPr lvl="2">
              <a:defRPr sz="1800"/>
            </a:pPr>
            <a:r>
              <a:rPr sz="2000"/>
              <a:t>Third level</a:t>
            </a:r>
          </a:p>
          <a:p>
            <a:pPr lvl="3">
              <a:defRPr sz="1800"/>
            </a:pPr>
            <a:r>
              <a:rPr sz="2000"/>
              <a:t>Fourth level</a:t>
            </a:r>
          </a:p>
          <a:p>
            <a:pPr lvl="4">
              <a:defRPr sz="1800"/>
            </a:pPr>
            <a:r>
              <a:rPr sz="2000"/>
              <a:t>Fifth level</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a:pPr>
            <a:r>
              <a:rPr sz="2400"/>
              <a:t>Click to edit Master title style</a:t>
            </a:r>
          </a:p>
        </p:txBody>
      </p:sp>
      <p:sp>
        <p:nvSpPr>
          <p:cNvPr id="29" name="Shape 29"/>
          <p:cNvSpPr>
            <a:spLocks noGrp="1"/>
          </p:cNvSpPr>
          <p:nvPr>
            <p:ph type="body" idx="1"/>
          </p:nvPr>
        </p:nvSpPr>
        <p:spPr>
          <a:xfrm>
            <a:off x="304800" y="1402289"/>
            <a:ext cx="4038600" cy="5455711"/>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lvl="0">
              <a:defRPr sz="1800"/>
            </a:pPr>
            <a:r>
              <a:rPr sz="2000"/>
              <a:t>Click to edit Master text styles</a:t>
            </a:r>
          </a:p>
          <a:p>
            <a:pPr lvl="1">
              <a:defRPr sz="1800"/>
            </a:pPr>
            <a:r>
              <a:rPr sz="2000"/>
              <a:t>Second level</a:t>
            </a:r>
          </a:p>
          <a:p>
            <a:pPr lvl="2">
              <a:defRPr sz="1800"/>
            </a:pPr>
            <a:r>
              <a:rPr sz="2000"/>
              <a:t>Third level</a:t>
            </a:r>
          </a:p>
          <a:p>
            <a:pPr lvl="3">
              <a:defRPr sz="1800"/>
            </a:pPr>
            <a:r>
              <a:rPr sz="2000"/>
              <a:t>Fourth level</a:t>
            </a:r>
          </a:p>
          <a:p>
            <a:pPr lvl="4">
              <a:defRPr sz="1800"/>
            </a:pPr>
            <a:r>
              <a:rPr sz="2000"/>
              <a:t>Fifth level</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35" name="image6.jpg" descr="Canada.jpg"/>
          <p:cNvPicPr/>
          <p:nvPr/>
        </p:nvPicPr>
        <p:blipFill>
          <a:blip r:embed="rId2">
            <a:extLst/>
          </a:blip>
          <a:stretch>
            <a:fillRect/>
          </a:stretch>
        </p:blipFill>
        <p:spPr>
          <a:xfrm>
            <a:off x="0" y="0"/>
            <a:ext cx="9144000" cy="6858000"/>
          </a:xfrm>
          <a:prstGeom prst="rect">
            <a:avLst/>
          </a:prstGeom>
          <a:ln w="12700">
            <a:miter lim="400000"/>
          </a:ln>
        </p:spPr>
      </p:pic>
      <p:sp>
        <p:nvSpPr>
          <p:cNvPr id="36" name="Shape 36"/>
          <p:cNvSpPr>
            <a:spLocks noGrp="1"/>
          </p:cNvSpPr>
          <p:nvPr>
            <p:ph type="title"/>
          </p:nvPr>
        </p:nvSpPr>
        <p:spPr>
          <a:xfrm>
            <a:off x="2305050" y="1070610"/>
            <a:ext cx="6385730" cy="2933701"/>
          </a:xfrm>
          <a:prstGeom prst="rect">
            <a:avLst/>
          </a:prstGeom>
        </p:spPr>
        <p:txBody>
          <a:bodyPr lIns="91439" tIns="91439" rIns="91439" bIns="91439"/>
          <a:lstStyle>
            <a:lvl1pPr algn="r">
              <a:defRPr sz="2800" b="1" spc="40">
                <a:effectLst>
                  <a:outerShdw blurRad="38100" dist="38100" dir="2700000" rotWithShape="0">
                    <a:srgbClr val="000000">
                      <a:alpha val="43137"/>
                    </a:srgbClr>
                  </a:outerShdw>
                </a:effectLst>
              </a:defRPr>
            </a:lvl1pPr>
          </a:lstStyle>
          <a:p>
            <a:pPr lvl="0">
              <a:defRPr sz="1800" b="0" spc="0">
                <a:effectLst/>
              </a:defRPr>
            </a:pPr>
            <a:r>
              <a:rPr sz="2800" b="1" spc="40">
                <a:effectLst>
                  <a:outerShdw blurRad="38100" dist="38100" dir="2700000" rotWithShape="0">
                    <a:srgbClr val="000000">
                      <a:alpha val="43137"/>
                    </a:srgbClr>
                  </a:outerShdw>
                </a:effectLst>
              </a:rPr>
              <a:t>Main Title, Font: Arial Bold 28pt.</a:t>
            </a:r>
          </a:p>
        </p:txBody>
      </p:sp>
      <p:sp>
        <p:nvSpPr>
          <p:cNvPr id="37" name="Shape 37"/>
          <p:cNvSpPr>
            <a:spLocks noGrp="1"/>
          </p:cNvSpPr>
          <p:nvPr>
            <p:ph type="body" idx="1"/>
          </p:nvPr>
        </p:nvSpPr>
        <p:spPr>
          <a:xfrm>
            <a:off x="3718947" y="4030729"/>
            <a:ext cx="4968115" cy="2171701"/>
          </a:xfrm>
          <a:prstGeom prst="rect">
            <a:avLst/>
          </a:prstGeom>
        </p:spPr>
        <p:txBody>
          <a:bodyPr lIns="0" tIns="0" rIns="0" bIns="0"/>
          <a:lstStyle>
            <a:lvl1pPr algn="r">
              <a:spcBef>
                <a:spcPts val="0"/>
              </a:spcBef>
              <a:buSzTx/>
              <a:buNone/>
            </a:lvl1pPr>
          </a:lstStyle>
          <a:p>
            <a:pPr lvl="0">
              <a:defRPr sz="1800"/>
            </a:pPr>
            <a:r>
              <a:rPr sz="2000"/>
              <a:t>Meeting date(s), Arial 20pt.</a:t>
            </a:r>
          </a:p>
        </p:txBody>
      </p:sp>
      <p:pic>
        <p:nvPicPr>
          <p:cNvPr id="38" name="image7.png" descr="noc_logo blue"/>
          <p:cNvPicPr/>
          <p:nvPr/>
        </p:nvPicPr>
        <p:blipFill>
          <a:blip r:embed="rId3">
            <a:extLst/>
          </a:blip>
          <a:stretch>
            <a:fillRect/>
          </a:stretch>
        </p:blipFill>
        <p:spPr>
          <a:xfrm>
            <a:off x="6212963" y="623089"/>
            <a:ext cx="2382644" cy="415890"/>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40" name="image6.jpg" descr="Canada.jpg"/>
          <p:cNvPicPr/>
          <p:nvPr/>
        </p:nvPicPr>
        <p:blipFill>
          <a:blip r:embed="rId2">
            <a:extLst/>
          </a:blip>
          <a:stretch>
            <a:fillRect/>
          </a:stretch>
        </p:blipFill>
        <p:spPr>
          <a:xfrm>
            <a:off x="0" y="0"/>
            <a:ext cx="9144000" cy="6858000"/>
          </a:xfrm>
          <a:prstGeom prst="rect">
            <a:avLst/>
          </a:prstGeom>
          <a:ln w="12700">
            <a:miter lim="400000"/>
          </a:ln>
        </p:spPr>
      </p:pic>
      <p:sp>
        <p:nvSpPr>
          <p:cNvPr id="41" name="Shape 41"/>
          <p:cNvSpPr>
            <a:spLocks noGrp="1"/>
          </p:cNvSpPr>
          <p:nvPr>
            <p:ph type="title"/>
          </p:nvPr>
        </p:nvSpPr>
        <p:spPr>
          <a:xfrm>
            <a:off x="2305050" y="1070610"/>
            <a:ext cx="6385730" cy="2933701"/>
          </a:xfrm>
          <a:prstGeom prst="rect">
            <a:avLst/>
          </a:prstGeom>
        </p:spPr>
        <p:txBody>
          <a:bodyPr lIns="91439" tIns="91439" rIns="91439" bIns="91439"/>
          <a:lstStyle>
            <a:lvl1pPr algn="r">
              <a:defRPr sz="2800" b="1" spc="40"/>
            </a:lvl1pPr>
          </a:lstStyle>
          <a:p>
            <a:pPr lvl="0">
              <a:defRPr sz="1800" b="0" spc="0"/>
            </a:pPr>
            <a:r>
              <a:rPr sz="2800" b="1" spc="40"/>
              <a:t>Main Title, Font: Arial Bold 28pt.</a:t>
            </a:r>
          </a:p>
        </p:txBody>
      </p:sp>
      <p:sp>
        <p:nvSpPr>
          <p:cNvPr id="42" name="Shape 42"/>
          <p:cNvSpPr>
            <a:spLocks noGrp="1"/>
          </p:cNvSpPr>
          <p:nvPr>
            <p:ph type="body" idx="1"/>
          </p:nvPr>
        </p:nvSpPr>
        <p:spPr>
          <a:xfrm>
            <a:off x="3718947" y="4030729"/>
            <a:ext cx="4968115" cy="2171701"/>
          </a:xfrm>
          <a:prstGeom prst="rect">
            <a:avLst/>
          </a:prstGeom>
        </p:spPr>
        <p:txBody>
          <a:bodyPr lIns="0" tIns="0" rIns="0" bIns="0"/>
          <a:lstStyle>
            <a:lvl1pPr algn="r">
              <a:spcBef>
                <a:spcPts val="2400"/>
              </a:spcBef>
              <a:buSzTx/>
              <a:buNone/>
            </a:lvl1pPr>
          </a:lstStyle>
          <a:p>
            <a:pPr lvl="0">
              <a:defRPr sz="1800"/>
            </a:pPr>
            <a:r>
              <a:rPr sz="2000"/>
              <a:t>Meeting date(s), Arial 20pt.</a:t>
            </a:r>
          </a:p>
        </p:txBody>
      </p:sp>
      <p:pic>
        <p:nvPicPr>
          <p:cNvPr id="43" name="image8.png" descr="noc_logo blue"/>
          <p:cNvPicPr/>
          <p:nvPr/>
        </p:nvPicPr>
        <p:blipFill>
          <a:blip r:embed="rId3">
            <a:extLst/>
          </a:blip>
          <a:stretch>
            <a:fillRect/>
          </a:stretch>
        </p:blipFill>
        <p:spPr>
          <a:xfrm>
            <a:off x="6212963" y="623089"/>
            <a:ext cx="2382644" cy="415890"/>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8" name="Shape 48"/>
          <p:cNvSpPr>
            <a:spLocks noGrp="1"/>
          </p:cNvSpPr>
          <p:nvPr>
            <p:ph type="title"/>
          </p:nvPr>
        </p:nvSpPr>
        <p:spPr>
          <a:xfrm>
            <a:off x="228600" y="0"/>
            <a:ext cx="6705600" cy="984505"/>
          </a:xfrm>
          <a:prstGeom prst="rect">
            <a:avLst/>
          </a:prstGeom>
        </p:spPr>
        <p:txBody>
          <a:bodyPr lIns="0" tIns="0" rIns="0" bIns="0"/>
          <a:lstStyle/>
          <a:p>
            <a:pPr lvl="0">
              <a:defRPr sz="1800"/>
            </a:pPr>
            <a:r>
              <a:rPr sz="2400"/>
              <a:t>Title Text</a:t>
            </a:r>
          </a:p>
        </p:txBody>
      </p:sp>
      <p:sp>
        <p:nvSpPr>
          <p:cNvPr id="49" name="Shape 49"/>
          <p:cNvSpPr>
            <a:spLocks noGrp="1"/>
          </p:cNvSpPr>
          <p:nvPr>
            <p:ph type="body" idx="1"/>
          </p:nvPr>
        </p:nvSpPr>
        <p:spPr>
          <a:prstGeom prst="rect">
            <a:avLst/>
          </a:prstGeom>
        </p:spPr>
        <p:txBody>
          <a:body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50" name="Shape 50"/>
          <p:cNvSpPr>
            <a:spLocks noGrp="1"/>
          </p:cNvSpPr>
          <p:nvPr>
            <p:ph type="sldNum" sz="quarter" idx="2"/>
          </p:nvPr>
        </p:nvSpPr>
        <p:spPr>
          <a:xfrm>
            <a:off x="82103" y="6477000"/>
            <a:ext cx="292994" cy="281751"/>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58" name="Shape 58"/>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defRPr sz="1800"/>
            </a:pPr>
            <a:r>
              <a:rPr sz="5600"/>
              <a:t>Title Text</a:t>
            </a:r>
          </a:p>
        </p:txBody>
      </p:sp>
      <p:sp>
        <p:nvSpPr>
          <p:cNvPr id="59" name="Shape 59"/>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1026937"/>
            <a:ext cx="9144001" cy="1"/>
          </a:xfrm>
          <a:prstGeom prst="line">
            <a:avLst/>
          </a:prstGeom>
          <a:ln w="47625">
            <a:solidFill>
              <a:srgbClr val="005DAA"/>
            </a:solidFill>
          </a:ln>
        </p:spPr>
        <p:txBody>
          <a:bodyPr lIns="0" tIns="0" rIns="0" bIns="0"/>
          <a:lstStyle/>
          <a:p>
            <a:pPr lvl="0" defTabSz="457200">
              <a:defRPr sz="1200">
                <a:latin typeface="+mj-lt"/>
                <a:ea typeface="+mj-ea"/>
                <a:cs typeface="+mj-cs"/>
                <a:sym typeface="Helvetica"/>
              </a:defRPr>
            </a:pPr>
            <a:endParaRPr/>
          </a:p>
        </p:txBody>
      </p:sp>
      <p:pic>
        <p:nvPicPr>
          <p:cNvPr id="3" name="image1.png" descr="noc_logo blue"/>
          <p:cNvPicPr/>
          <p:nvPr/>
        </p:nvPicPr>
        <p:blipFill>
          <a:blip r:embed="rId16">
            <a:extLst/>
          </a:blip>
          <a:stretch>
            <a:fillRect/>
          </a:stretch>
        </p:blipFill>
        <p:spPr>
          <a:xfrm>
            <a:off x="7146925" y="381000"/>
            <a:ext cx="1768475" cy="307975"/>
          </a:xfrm>
          <a:prstGeom prst="rect">
            <a:avLst/>
          </a:prstGeom>
          <a:ln w="12700">
            <a:miter lim="400000"/>
          </a:ln>
        </p:spPr>
      </p:pic>
      <p:sp>
        <p:nvSpPr>
          <p:cNvPr id="4" name="Shape 4"/>
          <p:cNvSpPr>
            <a:spLocks noGrp="1"/>
          </p:cNvSpPr>
          <p:nvPr>
            <p:ph type="title"/>
          </p:nvPr>
        </p:nvSpPr>
        <p:spPr>
          <a:xfrm>
            <a:off x="228600" y="0"/>
            <a:ext cx="6705600" cy="98450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a:pPr>
            <a:r>
              <a:rPr sz="2400"/>
              <a:t>Click to edit Master title style</a:t>
            </a:r>
          </a:p>
        </p:txBody>
      </p:sp>
      <p:sp>
        <p:nvSpPr>
          <p:cNvPr id="5" name="Shape 5"/>
          <p:cNvSpPr>
            <a:spLocks noGrp="1"/>
          </p:cNvSpPr>
          <p:nvPr>
            <p:ph type="body" idx="1"/>
          </p:nvPr>
        </p:nvSpPr>
        <p:spPr>
          <a:xfrm>
            <a:off x="304800" y="1402080"/>
            <a:ext cx="8382000" cy="545592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2000"/>
              <a:t>Click to edit Master text styles</a:t>
            </a:r>
          </a:p>
          <a:p>
            <a:pPr lvl="1">
              <a:defRPr sz="1800"/>
            </a:pPr>
            <a:r>
              <a:rPr sz="2000"/>
              <a:t>Second level</a:t>
            </a:r>
          </a:p>
          <a:p>
            <a:pPr lvl="2">
              <a:defRPr sz="1800"/>
            </a:pPr>
            <a:r>
              <a:rPr sz="2000"/>
              <a:t>Third level</a:t>
            </a:r>
          </a:p>
          <a:p>
            <a:pPr lvl="3">
              <a:defRPr sz="1800"/>
            </a:pPr>
            <a:r>
              <a:rPr sz="2000"/>
              <a:t>Fourth level</a:t>
            </a:r>
          </a:p>
          <a:p>
            <a:pPr lvl="4">
              <a:defRPr sz="1800"/>
            </a:pPr>
            <a:r>
              <a:rPr sz="2000"/>
              <a:t>Fifth level</a:t>
            </a:r>
          </a:p>
        </p:txBody>
      </p:sp>
      <p:sp>
        <p:nvSpPr>
          <p:cNvPr id="6" name="Shape 6"/>
          <p:cNvSpPr>
            <a:spLocks noGrp="1"/>
          </p:cNvSpPr>
          <p:nvPr>
            <p:ph type="sldNum" sz="quarter" idx="2"/>
          </p:nvPr>
        </p:nvSpPr>
        <p:spPr>
          <a:xfrm>
            <a:off x="82103" y="6477000"/>
            <a:ext cx="292994" cy="281751"/>
          </a:xfrm>
          <a:prstGeom prst="rect">
            <a:avLst/>
          </a:prstGeom>
          <a:ln w="12700">
            <a:miter lim="400000"/>
          </a:ln>
        </p:spPr>
        <p:txBody>
          <a:bodyPr wrap="none" lIns="48325" tIns="48325" rIns="48325" bIns="48325">
            <a:spAutoFit/>
          </a:bodyPr>
          <a:lstStyle>
            <a:lvl1pPr algn="ctr">
              <a:defRPr sz="1300">
                <a:latin typeface="Arial"/>
                <a:ea typeface="Arial"/>
                <a:cs typeface="Arial"/>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9" r:id="rId8"/>
    <p:sldLayoutId id="2147483662" r:id="rId9"/>
    <p:sldLayoutId id="2147483663" r:id="rId10"/>
    <p:sldLayoutId id="2147483664" r:id="rId11"/>
    <p:sldLayoutId id="2147483665" r:id="rId12"/>
    <p:sldLayoutId id="2147483666" r:id="rId13"/>
    <p:sldLayoutId id="2147483667" r:id="rId14"/>
  </p:sldLayoutIdLst>
  <p:transition spd="med"/>
  <p:hf hdr="0" dt="0"/>
  <p:txStyles>
    <p:titleStyle>
      <a:lvl1pPr>
        <a:defRPr sz="2400">
          <a:latin typeface="Arial"/>
          <a:ea typeface="Arial"/>
          <a:cs typeface="Arial"/>
          <a:sym typeface="Arial"/>
        </a:defRPr>
      </a:lvl1pPr>
      <a:lvl2pPr>
        <a:defRPr sz="2400">
          <a:latin typeface="Arial"/>
          <a:ea typeface="Arial"/>
          <a:cs typeface="Arial"/>
          <a:sym typeface="Arial"/>
        </a:defRPr>
      </a:lvl2pPr>
      <a:lvl3pPr>
        <a:defRPr sz="2400">
          <a:latin typeface="Arial"/>
          <a:ea typeface="Arial"/>
          <a:cs typeface="Arial"/>
          <a:sym typeface="Arial"/>
        </a:defRPr>
      </a:lvl3pPr>
      <a:lvl4pPr>
        <a:defRPr sz="2400">
          <a:latin typeface="Arial"/>
          <a:ea typeface="Arial"/>
          <a:cs typeface="Arial"/>
          <a:sym typeface="Arial"/>
        </a:defRPr>
      </a:lvl4pPr>
      <a:lvl5pPr>
        <a:defRPr sz="2400">
          <a:latin typeface="Arial"/>
          <a:ea typeface="Arial"/>
          <a:cs typeface="Arial"/>
          <a:sym typeface="Arial"/>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p:titleStyle>
    <p:bodyStyle>
      <a:lvl1pPr marL="230188" indent="-230188">
        <a:spcBef>
          <a:spcPts val="900"/>
        </a:spcBef>
        <a:buSzPct val="100000"/>
        <a:buChar char="•"/>
        <a:defRPr sz="2000">
          <a:latin typeface="Arial"/>
          <a:ea typeface="Arial"/>
          <a:cs typeface="Arial"/>
          <a:sym typeface="Arial"/>
        </a:defRPr>
      </a:lvl1pPr>
      <a:lvl2pPr marL="740966" indent="-283766">
        <a:spcBef>
          <a:spcPts val="900"/>
        </a:spcBef>
        <a:buSzPct val="100000"/>
        <a:buChar char="–"/>
        <a:defRPr sz="2000">
          <a:latin typeface="Arial"/>
          <a:ea typeface="Arial"/>
          <a:cs typeface="Arial"/>
          <a:sym typeface="Arial"/>
        </a:defRPr>
      </a:lvl2pPr>
      <a:lvl3pPr marL="1130697" indent="-216297">
        <a:spcBef>
          <a:spcPts val="900"/>
        </a:spcBef>
        <a:buSzPct val="100000"/>
        <a:buChar char="•"/>
        <a:defRPr sz="2000">
          <a:latin typeface="Arial"/>
          <a:ea typeface="Arial"/>
          <a:cs typeface="Arial"/>
          <a:sym typeface="Arial"/>
        </a:defRPr>
      </a:lvl3pPr>
      <a:lvl4pPr marL="1583928" indent="-212328">
        <a:spcBef>
          <a:spcPts val="900"/>
        </a:spcBef>
        <a:buSzPct val="100000"/>
        <a:buChar char="–"/>
        <a:defRPr sz="2000">
          <a:latin typeface="Arial"/>
          <a:ea typeface="Arial"/>
          <a:cs typeface="Arial"/>
          <a:sym typeface="Arial"/>
        </a:defRPr>
      </a:lvl4pPr>
      <a:lvl5pPr marL="2045097" indent="-216297">
        <a:spcBef>
          <a:spcPts val="900"/>
        </a:spcBef>
        <a:buSzPct val="100000"/>
        <a:buChar char="»"/>
        <a:defRPr sz="2000">
          <a:latin typeface="Arial"/>
          <a:ea typeface="Arial"/>
          <a:cs typeface="Arial"/>
          <a:sym typeface="Arial"/>
        </a:defRPr>
      </a:lvl5pPr>
      <a:lvl6pPr marL="2554941" indent="-268941">
        <a:spcBef>
          <a:spcPts val="900"/>
        </a:spcBef>
        <a:buSzPct val="100000"/>
        <a:buChar char="»"/>
        <a:defRPr sz="2000">
          <a:latin typeface="Arial"/>
          <a:ea typeface="Arial"/>
          <a:cs typeface="Arial"/>
          <a:sym typeface="Arial"/>
        </a:defRPr>
      </a:lvl6pPr>
      <a:lvl7pPr marL="3012141" indent="-268941">
        <a:spcBef>
          <a:spcPts val="900"/>
        </a:spcBef>
        <a:buSzPct val="100000"/>
        <a:buChar char="»"/>
        <a:defRPr sz="2000">
          <a:latin typeface="Arial"/>
          <a:ea typeface="Arial"/>
          <a:cs typeface="Arial"/>
          <a:sym typeface="Arial"/>
        </a:defRPr>
      </a:lvl7pPr>
      <a:lvl8pPr marL="3469341" indent="-268941">
        <a:spcBef>
          <a:spcPts val="900"/>
        </a:spcBef>
        <a:buSzPct val="100000"/>
        <a:buChar char="»"/>
        <a:defRPr sz="2000">
          <a:latin typeface="Arial"/>
          <a:ea typeface="Arial"/>
          <a:cs typeface="Arial"/>
          <a:sym typeface="Arial"/>
        </a:defRPr>
      </a:lvl8pPr>
      <a:lvl9pPr marL="3926541" indent="-268941">
        <a:spcBef>
          <a:spcPts val="900"/>
        </a:spcBef>
        <a:buSzPct val="100000"/>
        <a:buChar char="»"/>
        <a:defRPr sz="2000">
          <a:latin typeface="Arial"/>
          <a:ea typeface="Arial"/>
          <a:cs typeface="Arial"/>
          <a:sym typeface="Arial"/>
        </a:defRPr>
      </a:lvl9pPr>
    </p:bodyStyle>
    <p:otherStyle>
      <a:lvl1pPr algn="ctr">
        <a:defRPr sz="1300">
          <a:solidFill>
            <a:schemeClr val="tx1"/>
          </a:solidFill>
          <a:latin typeface="+mn-lt"/>
          <a:ea typeface="+mn-ea"/>
          <a:cs typeface="+mn-cs"/>
          <a:sym typeface="Arial"/>
        </a:defRPr>
      </a:lvl1pPr>
      <a:lvl2pPr indent="457200" algn="ctr">
        <a:defRPr sz="1300">
          <a:solidFill>
            <a:schemeClr val="tx1"/>
          </a:solidFill>
          <a:latin typeface="+mn-lt"/>
          <a:ea typeface="+mn-ea"/>
          <a:cs typeface="+mn-cs"/>
          <a:sym typeface="Arial"/>
        </a:defRPr>
      </a:lvl2pPr>
      <a:lvl3pPr indent="914400" algn="ctr">
        <a:defRPr sz="1300">
          <a:solidFill>
            <a:schemeClr val="tx1"/>
          </a:solidFill>
          <a:latin typeface="+mn-lt"/>
          <a:ea typeface="+mn-ea"/>
          <a:cs typeface="+mn-cs"/>
          <a:sym typeface="Arial"/>
        </a:defRPr>
      </a:lvl3pPr>
      <a:lvl4pPr indent="1371600" algn="ctr">
        <a:defRPr sz="1300">
          <a:solidFill>
            <a:schemeClr val="tx1"/>
          </a:solidFill>
          <a:latin typeface="+mn-lt"/>
          <a:ea typeface="+mn-ea"/>
          <a:cs typeface="+mn-cs"/>
          <a:sym typeface="Arial"/>
        </a:defRPr>
      </a:lvl4pPr>
      <a:lvl5pPr indent="1828800" algn="ctr">
        <a:defRPr sz="1300">
          <a:solidFill>
            <a:schemeClr val="tx1"/>
          </a:solidFill>
          <a:latin typeface="+mn-lt"/>
          <a:ea typeface="+mn-ea"/>
          <a:cs typeface="+mn-cs"/>
          <a:sym typeface="Arial"/>
        </a:defRPr>
      </a:lvl5pPr>
      <a:lvl6pPr indent="2286000" algn="ctr">
        <a:defRPr sz="1300">
          <a:solidFill>
            <a:schemeClr val="tx1"/>
          </a:solidFill>
          <a:latin typeface="+mn-lt"/>
          <a:ea typeface="+mn-ea"/>
          <a:cs typeface="+mn-cs"/>
          <a:sym typeface="Arial"/>
        </a:defRPr>
      </a:lvl6pPr>
      <a:lvl7pPr indent="2743200" algn="ctr">
        <a:defRPr sz="1300">
          <a:solidFill>
            <a:schemeClr val="tx1"/>
          </a:solidFill>
          <a:latin typeface="+mn-lt"/>
          <a:ea typeface="+mn-ea"/>
          <a:cs typeface="+mn-cs"/>
          <a:sym typeface="Arial"/>
        </a:defRPr>
      </a:lvl7pPr>
      <a:lvl8pPr indent="3200400" algn="ctr">
        <a:defRPr sz="1300">
          <a:solidFill>
            <a:schemeClr val="tx1"/>
          </a:solidFill>
          <a:latin typeface="+mn-lt"/>
          <a:ea typeface="+mn-ea"/>
          <a:cs typeface="+mn-cs"/>
          <a:sym typeface="Arial"/>
        </a:defRPr>
      </a:lvl8pPr>
      <a:lvl9pPr indent="3657600" algn="ctr">
        <a:defRPr sz="13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8" Type="http://schemas.openxmlformats.org/officeDocument/2006/relationships/hyperlink" Target="https://www.youtube.com/watch?v=e8xkCgZcQ1s" TargetMode="External"/><Relationship Id="rId3" Type="http://schemas.openxmlformats.org/officeDocument/2006/relationships/hyperlink" Target="https://www.dropbox.com/s/30scw1srqsmyq6d/BhargavaTeam_DemoVideo_Spring16.wmv?dl=0" TargetMode="External"/><Relationship Id="rId7" Type="http://schemas.openxmlformats.org/officeDocument/2006/relationships/hyperlink" Target="https://www.youtube.com/watch?v=ePtAM0N7jdY"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www.youtube.com/watch?v=xnm0-MzGBzw" TargetMode="External"/><Relationship Id="rId5" Type="http://schemas.openxmlformats.org/officeDocument/2006/relationships/hyperlink" Target="https://www.youtube.com/watch?v=6uHEfoxjEgs" TargetMode="External"/><Relationship Id="rId4" Type="http://schemas.openxmlformats.org/officeDocument/2006/relationships/hyperlink" Target="https://www.youtube.com/watch?v=SIUupq5V6zk&amp;feature=youtu.be" TargetMode="External"/><Relationship Id="rId9" Type="http://schemas.openxmlformats.org/officeDocument/2006/relationships/hyperlink" Target="https://www.youtube.com/watch?v=VQDbPD2q9-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www.cs.purdue.edu/homes/bb/NGC2016/NGCRC_Final_Report-Sept-2016.pdf" TargetMode="External"/><Relationship Id="rId2" Type="http://schemas.openxmlformats.org/officeDocument/2006/relationships/hyperlink" Target="https://www.youtube.com/watch?v=SIUupq5V6zk&amp;feature=youtu.be"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1562100" y="1231163"/>
            <a:ext cx="7295368" cy="2011094"/>
          </a:xfrm>
          <a:prstGeom prst="rect">
            <a:avLst/>
          </a:prstGeom>
        </p:spPr>
        <p:txBody>
          <a:bodyPr lIns="0" tIns="0" rIns="0" bIns="0">
            <a:normAutofit/>
          </a:bodyPr>
          <a:lstStyle/>
          <a:p>
            <a:pPr lvl="0">
              <a:defRPr sz="1800" b="0" spc="0"/>
            </a:pPr>
            <a:r>
              <a:rPr sz="3200" b="1" dirty="0"/>
              <a:t>Northrop Grumman Cybersecurity</a:t>
            </a:r>
            <a:br>
              <a:rPr sz="3200" b="1" dirty="0"/>
            </a:br>
            <a:r>
              <a:rPr sz="3200" b="1" dirty="0"/>
              <a:t>Research Consortium (NGCRC)</a:t>
            </a:r>
            <a:br>
              <a:rPr sz="3200" b="1" dirty="0"/>
            </a:br>
            <a:r>
              <a:rPr sz="2800" b="1" i="1" dirty="0">
                <a:solidFill>
                  <a:srgbClr val="004680"/>
                </a:solidFill>
              </a:rPr>
              <a:t>201</a:t>
            </a:r>
            <a:r>
              <a:rPr lang="en-US" sz="2800" b="1" i="1" dirty="0">
                <a:solidFill>
                  <a:srgbClr val="004680"/>
                </a:solidFill>
              </a:rPr>
              <a:t>6</a:t>
            </a:r>
            <a:r>
              <a:rPr sz="2800" b="1" i="1" dirty="0">
                <a:solidFill>
                  <a:srgbClr val="004680"/>
                </a:solidFill>
              </a:rPr>
              <a:t> Fall Symposium</a:t>
            </a:r>
          </a:p>
        </p:txBody>
      </p:sp>
      <p:sp>
        <p:nvSpPr>
          <p:cNvPr id="76" name="Shape 76"/>
          <p:cNvSpPr>
            <a:spLocks noGrp="1"/>
          </p:cNvSpPr>
          <p:nvPr>
            <p:ph type="body" idx="1"/>
          </p:nvPr>
        </p:nvSpPr>
        <p:spPr>
          <a:xfrm>
            <a:off x="3885634" y="4848687"/>
            <a:ext cx="4968115" cy="457201"/>
          </a:xfrm>
          <a:prstGeom prst="rect">
            <a:avLst/>
          </a:prstGeom>
        </p:spPr>
        <p:txBody>
          <a:bodyPr/>
          <a:lstStyle/>
          <a:p>
            <a:pPr lvl="0">
              <a:defRPr sz="1800"/>
            </a:pPr>
            <a:r>
              <a:rPr lang="en-US" dirty="0"/>
              <a:t>04</a:t>
            </a:r>
            <a:r>
              <a:rPr dirty="0"/>
              <a:t> </a:t>
            </a:r>
            <a:r>
              <a:rPr lang="en-US" sz="2000" dirty="0"/>
              <a:t>November </a:t>
            </a:r>
            <a:r>
              <a:rPr sz="2000" dirty="0"/>
              <a:t>201</a:t>
            </a:r>
            <a:r>
              <a:rPr lang="en-US" sz="2000" dirty="0"/>
              <a:t>6</a:t>
            </a:r>
            <a:endParaRPr sz="2000" dirty="0"/>
          </a:p>
        </p:txBody>
      </p:sp>
      <p:sp>
        <p:nvSpPr>
          <p:cNvPr id="77" name="Shape 77"/>
          <p:cNvSpPr/>
          <p:nvPr/>
        </p:nvSpPr>
        <p:spPr>
          <a:xfrm>
            <a:off x="3886163" y="5022958"/>
            <a:ext cx="4972730" cy="457201"/>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nchor="b">
            <a:normAutofit/>
          </a:bodyPr>
          <a:lstStyle>
            <a:lvl1pPr marL="230188" indent="-230188" algn="r">
              <a:spcBef>
                <a:spcPts val="2400"/>
              </a:spcBef>
              <a:defRPr sz="2000">
                <a:latin typeface="Arial"/>
                <a:ea typeface="Arial"/>
                <a:cs typeface="Arial"/>
                <a:sym typeface="Arial"/>
              </a:defRPr>
            </a:lvl1pPr>
          </a:lstStyle>
          <a:p>
            <a:pPr lvl="0">
              <a:defRPr sz="1800"/>
            </a:pPr>
            <a:r>
              <a:rPr sz="2000" dirty="0"/>
              <a:t>Bharat Bhargava</a:t>
            </a:r>
          </a:p>
        </p:txBody>
      </p:sp>
      <p:sp>
        <p:nvSpPr>
          <p:cNvPr id="78" name="Shape 78"/>
          <p:cNvSpPr/>
          <p:nvPr/>
        </p:nvSpPr>
        <p:spPr>
          <a:xfrm>
            <a:off x="7242517" y="5488308"/>
            <a:ext cx="1616373" cy="22195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230188" indent="-230188" algn="r">
              <a:spcBef>
                <a:spcPts val="2400"/>
              </a:spcBef>
              <a:defRPr sz="1600">
                <a:latin typeface="Arial"/>
                <a:ea typeface="Arial"/>
                <a:cs typeface="Arial"/>
                <a:sym typeface="Arial"/>
              </a:defRPr>
            </a:lvl1pPr>
          </a:lstStyle>
          <a:p>
            <a:pPr lvl="0">
              <a:defRPr sz="1800"/>
            </a:pPr>
            <a:r>
              <a:rPr sz="1600" dirty="0"/>
              <a:t>Purdue University</a:t>
            </a:r>
          </a:p>
        </p:txBody>
      </p:sp>
      <p:sp>
        <p:nvSpPr>
          <p:cNvPr id="79" name="Shape 79"/>
          <p:cNvSpPr/>
          <p:nvPr/>
        </p:nvSpPr>
        <p:spPr>
          <a:xfrm>
            <a:off x="2990911" y="3103952"/>
            <a:ext cx="5880337" cy="130805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marL="230188" indent="-230188" algn="r">
              <a:spcBef>
                <a:spcPts val="2400"/>
              </a:spcBef>
              <a:defRPr sz="2400" b="1" spc="20">
                <a:latin typeface="Arial"/>
                <a:ea typeface="Arial"/>
                <a:cs typeface="Arial"/>
                <a:sym typeface="Arial"/>
              </a:defRPr>
            </a:lvl1pPr>
          </a:lstStyle>
          <a:p>
            <a:pPr lvl="0">
              <a:spcBef>
                <a:spcPts val="600"/>
              </a:spcBef>
              <a:defRPr sz="1800" b="0" spc="0"/>
            </a:pPr>
            <a:endParaRPr lang="en-US" sz="2000" dirty="0"/>
          </a:p>
          <a:p>
            <a:pPr lvl="0">
              <a:spcBef>
                <a:spcPts val="600"/>
              </a:spcBef>
              <a:defRPr sz="1800" b="0" spc="0"/>
            </a:pPr>
            <a:r>
              <a:rPr lang="en-US" sz="2000" spc="20" dirty="0"/>
              <a:t>Privacy-Preserving Data Dissemination and Adaptable Service Compositions in Trusted and Untrusted Cloud </a:t>
            </a:r>
          </a:p>
        </p:txBody>
      </p:sp>
      <p:pic>
        <p:nvPicPr>
          <p:cNvPr id="80" name="image9.png" descr="C:\Documents and Settings\s261757\Desktop\University Relationships\Consortium\Strategies\Branding\NGCRC_Logo.JPG"/>
          <p:cNvPicPr/>
          <p:nvPr/>
        </p:nvPicPr>
        <p:blipFill>
          <a:blip r:embed="rId2">
            <a:extLst/>
          </a:blip>
          <a:stretch>
            <a:fillRect/>
          </a:stretch>
        </p:blipFill>
        <p:spPr>
          <a:xfrm>
            <a:off x="601408" y="3535707"/>
            <a:ext cx="2905762" cy="1499151"/>
          </a:xfrm>
          <a:prstGeom prst="rect">
            <a:avLst/>
          </a:prstGeom>
          <a:ln w="12700">
            <a:miter lim="400000"/>
          </a:ln>
        </p:spPr>
      </p:pic>
      <p:sp>
        <p:nvSpPr>
          <p:cNvPr id="8" name="CustomShape 6"/>
          <p:cNvSpPr/>
          <p:nvPr/>
        </p:nvSpPr>
        <p:spPr>
          <a:xfrm>
            <a:off x="3977640" y="6235392"/>
            <a:ext cx="497196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18360" anchor="b"/>
          <a:lstStyle/>
          <a:p>
            <a:pPr marL="230040" indent="-229320" algn="r">
              <a:lnSpc>
                <a:spcPct val="100000"/>
              </a:lnSpc>
            </a:pPr>
            <a:r>
              <a:rPr lang="en-US" sz="2000" strike="noStrike" spc="-1" dirty="0">
                <a:solidFill>
                  <a:srgbClr val="000000"/>
                </a:solidFill>
                <a:uFill>
                  <a:solidFill>
                    <a:srgbClr val="FFFFFF"/>
                  </a:solidFill>
                </a:uFill>
                <a:latin typeface="Arial"/>
              </a:rPr>
              <a:t>Technical Champion(s): Leon Li</a:t>
            </a:r>
            <a:r>
              <a:rPr lang="en-US" sz="2000" spc="-1" dirty="0">
                <a:solidFill>
                  <a:srgbClr val="000000"/>
                </a:solidFill>
                <a:uFill>
                  <a:solidFill>
                    <a:srgbClr val="FFFFFF"/>
                  </a:solidFill>
                </a:uFill>
              </a:rPr>
              <a:t>, Jason </a:t>
            </a:r>
            <a:r>
              <a:rPr lang="en-US" sz="2000" spc="-1" dirty="0" err="1">
                <a:solidFill>
                  <a:srgbClr val="000000"/>
                </a:solidFill>
                <a:uFill>
                  <a:solidFill>
                    <a:srgbClr val="FFFFFF"/>
                  </a:solidFill>
                </a:uFill>
              </a:rPr>
              <a:t>Kobes</a:t>
            </a:r>
            <a:r>
              <a:rPr lang="en-US" sz="2000" spc="-1" dirty="0">
                <a:solidFill>
                  <a:srgbClr val="000000"/>
                </a:solidFill>
                <a:uFill>
                  <a:solidFill>
                    <a:srgbClr val="FFFFFF"/>
                  </a:solidFill>
                </a:uFill>
              </a:rPr>
              <a:t>, </a:t>
            </a:r>
            <a:r>
              <a:rPr lang="en-US" sz="2000" strike="noStrike" spc="-1" dirty="0">
                <a:solidFill>
                  <a:srgbClr val="000000"/>
                </a:solidFill>
                <a:uFill>
                  <a:solidFill>
                    <a:srgbClr val="FFFFFF"/>
                  </a:solidFill>
                </a:uFill>
                <a:latin typeface="Arial"/>
              </a:rPr>
              <a:t>Sunil </a:t>
            </a:r>
            <a:r>
              <a:rPr lang="en-US" sz="2000" strike="noStrike" spc="-1" dirty="0" err="1">
                <a:solidFill>
                  <a:srgbClr val="000000"/>
                </a:solidFill>
                <a:uFill>
                  <a:solidFill>
                    <a:srgbClr val="FFFFFF"/>
                  </a:solidFill>
                </a:uFill>
                <a:latin typeface="Arial"/>
              </a:rPr>
              <a:t>Lingayat</a:t>
            </a:r>
            <a:r>
              <a:rPr lang="en-US" sz="2000" strike="noStrike" spc="-1" dirty="0">
                <a:solidFill>
                  <a:srgbClr val="000000"/>
                </a:solidFill>
                <a:uFill>
                  <a:solidFill>
                    <a:srgbClr val="FFFFFF"/>
                  </a:solidFill>
                </a:uFill>
                <a:latin typeface="Arial"/>
              </a:rPr>
              <a:t>, Donald Steiner</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State of the Art</a:t>
            </a:r>
          </a:p>
        </p:txBody>
      </p:sp>
      <p:sp>
        <p:nvSpPr>
          <p:cNvPr id="3" name="Text Placeholder 2"/>
          <p:cNvSpPr>
            <a:spLocks noGrp="1"/>
          </p:cNvSpPr>
          <p:nvPr>
            <p:ph type="body" idx="1"/>
          </p:nvPr>
        </p:nvSpPr>
        <p:spPr>
          <a:xfrm>
            <a:off x="154487" y="1133302"/>
            <a:ext cx="8989513" cy="5455921"/>
          </a:xfrm>
        </p:spPr>
        <p:txBody>
          <a:bodyPr>
            <a:normAutofit/>
          </a:bodyPr>
          <a:lstStyle/>
          <a:p>
            <a:r>
              <a:rPr lang="en-US" sz="2200" b="1" dirty="0" err="1"/>
              <a:t>EnCoRe</a:t>
            </a:r>
            <a:r>
              <a:rPr lang="en-US" sz="2200" dirty="0"/>
              <a:t>: Sticky policies to manage privacy of shared data across domains</a:t>
            </a:r>
          </a:p>
          <a:p>
            <a:pPr lvl="1"/>
            <a:r>
              <a:rPr lang="en-US" sz="2200" dirty="0"/>
              <a:t>Prone to TTP related issues </a:t>
            </a:r>
          </a:p>
          <a:p>
            <a:pPr lvl="1"/>
            <a:r>
              <a:rPr lang="en-US" sz="2200" dirty="0"/>
              <a:t>Sticky policies vulnerable to attacks from malicious recipients</a:t>
            </a:r>
          </a:p>
          <a:p>
            <a:r>
              <a:rPr lang="en-US" sz="2200" b="1" dirty="0" err="1"/>
              <a:t>DataSafe</a:t>
            </a:r>
            <a:r>
              <a:rPr lang="en-US" sz="2200" dirty="0"/>
              <a:t>: Software-hardware architecture supporting confidentiality throughout data lifecycle</a:t>
            </a:r>
          </a:p>
          <a:p>
            <a:pPr lvl="1"/>
            <a:r>
              <a:rPr lang="en-US" sz="2200" dirty="0"/>
              <a:t>Require special architecture limited to well-known hosts</a:t>
            </a:r>
          </a:p>
          <a:p>
            <a:r>
              <a:rPr lang="en-US" sz="2200" b="1" dirty="0" err="1"/>
              <a:t>CloudWatch</a:t>
            </a:r>
            <a:r>
              <a:rPr lang="en-US" sz="2200" b="1" dirty="0"/>
              <a:t>:</a:t>
            </a:r>
            <a:r>
              <a:rPr lang="en-US" sz="2200" dirty="0"/>
              <a:t> Coarse-grain monitoring capabilities of industry-standard cloud systems (such as Amazon EC2)</a:t>
            </a:r>
          </a:p>
          <a:p>
            <a:r>
              <a:rPr lang="en-US" sz="2400" b="1" spc="-1" dirty="0" err="1">
                <a:solidFill>
                  <a:srgbClr val="000000"/>
                </a:solidFill>
                <a:uFill>
                  <a:solidFill>
                    <a:srgbClr val="FFFFFF"/>
                  </a:solidFill>
                </a:uFill>
              </a:rPr>
              <a:t>Splunk</a:t>
            </a:r>
            <a:r>
              <a:rPr lang="en-US" sz="2400" spc="-1" dirty="0">
                <a:solidFill>
                  <a:srgbClr val="000000"/>
                </a:solidFill>
                <a:uFill>
                  <a:solidFill>
                    <a:srgbClr val="FFFFFF"/>
                  </a:solidFill>
                </a:uFill>
              </a:rPr>
              <a:t> (</a:t>
            </a:r>
            <a:r>
              <a:rPr lang="en-US" sz="2400" dirty="0"/>
              <a:t>log management and analysis tool)</a:t>
            </a:r>
            <a:r>
              <a:rPr lang="en-US" sz="2400" spc="-1" dirty="0">
                <a:solidFill>
                  <a:srgbClr val="000000"/>
                </a:solidFill>
                <a:uFill>
                  <a:solidFill>
                    <a:srgbClr val="FFFFFF"/>
                  </a:solidFill>
                </a:uFill>
              </a:rPr>
              <a:t>, </a:t>
            </a:r>
            <a:r>
              <a:rPr lang="en-US" sz="2400" b="1" spc="-1" dirty="0" err="1">
                <a:solidFill>
                  <a:srgbClr val="000000"/>
                </a:solidFill>
                <a:uFill>
                  <a:solidFill>
                    <a:srgbClr val="FFFFFF"/>
                  </a:solidFill>
                </a:uFill>
              </a:rPr>
              <a:t>GrayLog</a:t>
            </a:r>
            <a:r>
              <a:rPr lang="en-US" sz="2400" b="1" spc="-1" dirty="0">
                <a:solidFill>
                  <a:srgbClr val="000000"/>
                </a:solidFill>
                <a:uFill>
                  <a:solidFill>
                    <a:srgbClr val="FFFFFF"/>
                  </a:solidFill>
                </a:uFill>
              </a:rPr>
              <a:t>, </a:t>
            </a:r>
            <a:r>
              <a:rPr lang="en-US" sz="2400" b="1" spc="-1" dirty="0" err="1">
                <a:solidFill>
                  <a:srgbClr val="000000"/>
                </a:solidFill>
                <a:uFill>
                  <a:solidFill>
                    <a:srgbClr val="FFFFFF"/>
                  </a:solidFill>
                </a:uFill>
              </a:rPr>
              <a:t>Kibana</a:t>
            </a:r>
            <a:endParaRPr lang="en-US" sz="2400" b="1" spc="-1" dirty="0">
              <a:solidFill>
                <a:srgbClr val="000000"/>
              </a:solidFill>
              <a:uFill>
                <a:solidFill>
                  <a:srgbClr val="FFFFFF"/>
                </a:solidFill>
              </a:uFill>
            </a:endParaRPr>
          </a:p>
          <a:p>
            <a:pPr lvl="1"/>
            <a:r>
              <a:rPr lang="en-US" sz="2400" spc="-1" dirty="0">
                <a:solidFill>
                  <a:srgbClr val="000000"/>
                </a:solidFill>
                <a:uFill>
                  <a:solidFill>
                    <a:srgbClr val="FFFFFF"/>
                  </a:solidFill>
                </a:uFill>
              </a:rPr>
              <a:t>provide storage, search and analysis of big data, but require human intelligence for detection and action for resiliency</a:t>
            </a:r>
            <a:endParaRPr lang="en-US" sz="2400" dirty="0"/>
          </a:p>
        </p:txBody>
      </p:sp>
      <p:sp>
        <p:nvSpPr>
          <p:cNvPr id="4" name="Номер слайда 3"/>
          <p:cNvSpPr>
            <a:spLocks noGrp="1"/>
          </p:cNvSpPr>
          <p:nvPr>
            <p:ph type="sldNum" sz="quarter" idx="2"/>
          </p:nvPr>
        </p:nvSpPr>
        <p:spPr/>
        <p:txBody>
          <a:bodyPr/>
          <a:lstStyle/>
          <a:p>
            <a:pPr lvl="0"/>
            <a:fld id="{86CB4B4D-7CA3-9044-876B-883B54F8677D}" type="slidenum">
              <a:rPr lang="en-US" smtClean="0"/>
              <a:t>10</a:t>
            </a:fld>
            <a:endParaRPr lang="en-US"/>
          </a:p>
        </p:txBody>
      </p:sp>
    </p:spTree>
    <p:extLst>
      <p:ext uri="{BB962C8B-B14F-4D97-AF65-F5344CB8AC3E}">
        <p14:creationId xmlns:p14="http://schemas.microsoft.com/office/powerpoint/2010/main" val="36939734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228600" y="2052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strike="noStrike" spc="-1" dirty="0">
                <a:solidFill>
                  <a:srgbClr val="000000"/>
                </a:solidFill>
                <a:uFill>
                  <a:solidFill>
                    <a:srgbClr val="FFFFFF"/>
                  </a:solidFill>
                </a:uFill>
                <a:latin typeface="Arial"/>
              </a:rPr>
              <a:t>2015/2016 Methodology</a:t>
            </a:r>
            <a:endParaRPr dirty="0"/>
          </a:p>
        </p:txBody>
      </p:sp>
      <p:sp>
        <p:nvSpPr>
          <p:cNvPr id="235" name="CustomShape 2"/>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pc="-1" dirty="0">
                <a:solidFill>
                  <a:srgbClr val="000000"/>
                </a:solidFill>
                <a:uFill>
                  <a:solidFill>
                    <a:srgbClr val="FFFFFF"/>
                  </a:solidFill>
                </a:uFill>
                <a:latin typeface="Arial"/>
              </a:rPr>
              <a:t>11</a:t>
            </a:r>
            <a:endParaRPr dirty="0"/>
          </a:p>
        </p:txBody>
      </p:sp>
      <p:pic>
        <p:nvPicPr>
          <p:cNvPr id="237" name="Picture 6"/>
          <p:cNvPicPr/>
          <p:nvPr/>
        </p:nvPicPr>
        <p:blipFill>
          <a:blip r:embed="rId2"/>
          <a:stretch/>
        </p:blipFill>
        <p:spPr>
          <a:xfrm>
            <a:off x="938880" y="1781640"/>
            <a:ext cx="713880" cy="917640"/>
          </a:xfrm>
          <a:prstGeom prst="rect">
            <a:avLst/>
          </a:prstGeom>
          <a:ln>
            <a:noFill/>
          </a:ln>
        </p:spPr>
      </p:pic>
      <p:sp>
        <p:nvSpPr>
          <p:cNvPr id="238" name="CustomShape 4"/>
          <p:cNvSpPr/>
          <p:nvPr/>
        </p:nvSpPr>
        <p:spPr>
          <a:xfrm>
            <a:off x="42120" y="1170360"/>
            <a:ext cx="216360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b="1" strike="noStrike" spc="-1">
                <a:solidFill>
                  <a:srgbClr val="000000"/>
                </a:solidFill>
                <a:uFill>
                  <a:solidFill>
                    <a:srgbClr val="FFFFFF"/>
                  </a:solidFill>
                </a:uFill>
                <a:latin typeface="Arial"/>
                <a:ea typeface="DejaVu Sans"/>
              </a:rPr>
              <a:t>AUTHENTICATED </a:t>
            </a:r>
            <a:endParaRPr/>
          </a:p>
          <a:p>
            <a:pPr algn="ctr">
              <a:lnSpc>
                <a:spcPct val="100000"/>
              </a:lnSpc>
            </a:pPr>
            <a:r>
              <a:rPr lang="en-US" sz="1800" b="1" strike="noStrike" spc="-1">
                <a:solidFill>
                  <a:srgbClr val="000000"/>
                </a:solidFill>
                <a:uFill>
                  <a:solidFill>
                    <a:srgbClr val="FFFFFF"/>
                  </a:solidFill>
                </a:uFill>
                <a:latin typeface="Arial"/>
                <a:ea typeface="DejaVu Sans"/>
              </a:rPr>
              <a:t>CLIENT</a:t>
            </a:r>
            <a:endParaRPr/>
          </a:p>
        </p:txBody>
      </p:sp>
      <p:sp>
        <p:nvSpPr>
          <p:cNvPr id="239" name="CustomShape 5"/>
          <p:cNvSpPr/>
          <p:nvPr/>
        </p:nvSpPr>
        <p:spPr>
          <a:xfrm>
            <a:off x="1988280" y="1535400"/>
            <a:ext cx="3381480" cy="106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600" i="1" strike="noStrike" spc="-1">
                <a:solidFill>
                  <a:srgbClr val="000000"/>
                </a:solidFill>
                <a:uFill>
                  <a:solidFill>
                    <a:srgbClr val="FFFFFF"/>
                  </a:solidFill>
                </a:uFill>
                <a:latin typeface="Arial"/>
                <a:ea typeface="DejaVu Sans"/>
              </a:rPr>
              <a:t>Browser’s Crypto Level: High</a:t>
            </a:r>
            <a:endParaRPr/>
          </a:p>
          <a:p>
            <a:pPr algn="just">
              <a:lnSpc>
                <a:spcPct val="100000"/>
              </a:lnSpc>
            </a:pPr>
            <a:r>
              <a:rPr lang="en-US" sz="1600" i="1" strike="noStrike" spc="-1">
                <a:solidFill>
                  <a:srgbClr val="000000"/>
                </a:solidFill>
                <a:uFill>
                  <a:solidFill>
                    <a:srgbClr val="FFFFFF"/>
                  </a:solidFill>
                </a:uFill>
                <a:latin typeface="Arial"/>
                <a:ea typeface="DejaVu Sans"/>
              </a:rPr>
              <a:t>Authentication Method: Fingerprint</a:t>
            </a:r>
            <a:endParaRPr/>
          </a:p>
          <a:p>
            <a:pPr algn="just">
              <a:lnSpc>
                <a:spcPct val="100000"/>
              </a:lnSpc>
            </a:pPr>
            <a:r>
              <a:rPr lang="en-US" sz="1600" i="1" strike="noStrike" spc="-1">
                <a:solidFill>
                  <a:srgbClr val="000000"/>
                </a:solidFill>
                <a:uFill>
                  <a:solidFill>
                    <a:srgbClr val="FFFFFF"/>
                  </a:solidFill>
                </a:uFill>
                <a:latin typeface="Arial"/>
                <a:ea typeface="DejaVu Sans"/>
              </a:rPr>
              <a:t>Client’s device:  Desktop</a:t>
            </a:r>
            <a:endParaRPr/>
          </a:p>
          <a:p>
            <a:pPr algn="just">
              <a:lnSpc>
                <a:spcPct val="100000"/>
              </a:lnSpc>
            </a:pPr>
            <a:r>
              <a:rPr lang="en-US" sz="1600" i="1" strike="noStrike" spc="-1">
                <a:solidFill>
                  <a:srgbClr val="000000"/>
                </a:solidFill>
                <a:uFill>
                  <a:solidFill>
                    <a:srgbClr val="FFFFFF"/>
                  </a:solidFill>
                </a:uFill>
                <a:latin typeface="Arial"/>
                <a:ea typeface="DejaVu Sans"/>
              </a:rPr>
              <a:t>Source network: Corporate Intranet</a:t>
            </a:r>
            <a:endParaRPr/>
          </a:p>
        </p:txBody>
      </p:sp>
      <p:sp>
        <p:nvSpPr>
          <p:cNvPr id="240" name="CustomShape 6"/>
          <p:cNvSpPr/>
          <p:nvPr/>
        </p:nvSpPr>
        <p:spPr>
          <a:xfrm>
            <a:off x="5703840" y="1655640"/>
            <a:ext cx="2935080" cy="2148480"/>
          </a:xfrm>
          <a:prstGeom prst="roundRect">
            <a:avLst>
              <a:gd name="adj" fmla="val 16667"/>
            </a:avLst>
          </a:prstGeom>
          <a:solidFill>
            <a:srgbClr val="3ED1E0"/>
          </a:solidFill>
          <a:ln>
            <a:round/>
          </a:ln>
        </p:spPr>
        <p:style>
          <a:lnRef idx="2">
            <a:schemeClr val="accent1">
              <a:shade val="50000"/>
            </a:schemeClr>
          </a:lnRef>
          <a:fillRef idx="1">
            <a:schemeClr val="accent1"/>
          </a:fillRef>
          <a:effectRef idx="0">
            <a:schemeClr val="accent1"/>
          </a:effectRef>
          <a:fontRef idx="minor"/>
        </p:style>
      </p:sp>
      <p:sp>
        <p:nvSpPr>
          <p:cNvPr id="241" name="CustomShape 7"/>
          <p:cNvSpPr/>
          <p:nvPr/>
        </p:nvSpPr>
        <p:spPr>
          <a:xfrm>
            <a:off x="6401520" y="1866960"/>
            <a:ext cx="2048040" cy="1737360"/>
          </a:xfrm>
          <a:prstGeom prst="roundRect">
            <a:avLst>
              <a:gd name="adj" fmla="val 16667"/>
            </a:avLst>
          </a:prstGeom>
          <a:solidFill>
            <a:srgbClr val="92D05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i="1" strike="noStrike" spc="-1">
                <a:solidFill>
                  <a:srgbClr val="000000"/>
                </a:solidFill>
                <a:uFill>
                  <a:solidFill>
                    <a:srgbClr val="FFFFFF"/>
                  </a:solidFill>
                </a:uFill>
                <a:latin typeface="Arial"/>
                <a:ea typeface="DejaVu Sans"/>
              </a:rPr>
              <a:t>ACCESSIBLE DATA</a:t>
            </a:r>
            <a:endParaRPr/>
          </a:p>
        </p:txBody>
      </p:sp>
      <p:sp>
        <p:nvSpPr>
          <p:cNvPr id="242" name="CustomShape 8"/>
          <p:cNvSpPr/>
          <p:nvPr/>
        </p:nvSpPr>
        <p:spPr>
          <a:xfrm>
            <a:off x="1734120" y="2595960"/>
            <a:ext cx="4664880" cy="366840"/>
          </a:xfrm>
          <a:prstGeom prst="rightArrow">
            <a:avLst>
              <a:gd name="adj1" fmla="val 50000"/>
              <a:gd name="adj2" fmla="val 50000"/>
            </a:avLst>
          </a:prstGeom>
          <a:solidFill>
            <a:schemeClr val="bg2">
              <a:lumMod val="20000"/>
              <a:lumOff val="8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43" name="CustomShape 9"/>
          <p:cNvSpPr/>
          <p:nvPr/>
        </p:nvSpPr>
        <p:spPr>
          <a:xfrm>
            <a:off x="5741640" y="1685520"/>
            <a:ext cx="65304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trike="noStrike" spc="-1">
                <a:solidFill>
                  <a:srgbClr val="000000"/>
                </a:solidFill>
                <a:uFill>
                  <a:solidFill>
                    <a:srgbClr val="FFFFFF"/>
                  </a:solidFill>
                </a:uFill>
                <a:latin typeface="Arial"/>
                <a:ea typeface="DejaVu Sans"/>
              </a:rPr>
              <a:t>AB</a:t>
            </a:r>
            <a:endParaRPr/>
          </a:p>
        </p:txBody>
      </p:sp>
      <p:pic>
        <p:nvPicPr>
          <p:cNvPr id="244" name="Picture 6"/>
          <p:cNvPicPr/>
          <p:nvPr/>
        </p:nvPicPr>
        <p:blipFill>
          <a:blip r:embed="rId2"/>
          <a:stretch/>
        </p:blipFill>
        <p:spPr>
          <a:xfrm>
            <a:off x="944280" y="4529880"/>
            <a:ext cx="713880" cy="917640"/>
          </a:xfrm>
          <a:prstGeom prst="rect">
            <a:avLst/>
          </a:prstGeom>
          <a:ln>
            <a:noFill/>
          </a:ln>
        </p:spPr>
      </p:pic>
      <p:sp>
        <p:nvSpPr>
          <p:cNvPr id="245" name="CustomShape 10"/>
          <p:cNvSpPr/>
          <p:nvPr/>
        </p:nvSpPr>
        <p:spPr>
          <a:xfrm>
            <a:off x="57960" y="3855960"/>
            <a:ext cx="216360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b="1" strike="noStrike" spc="-1">
                <a:solidFill>
                  <a:srgbClr val="000000"/>
                </a:solidFill>
                <a:uFill>
                  <a:solidFill>
                    <a:srgbClr val="FFFFFF"/>
                  </a:solidFill>
                </a:uFill>
                <a:latin typeface="Arial"/>
                <a:ea typeface="DejaVu Sans"/>
              </a:rPr>
              <a:t>AUTHENTICATED </a:t>
            </a:r>
            <a:endParaRPr/>
          </a:p>
          <a:p>
            <a:pPr algn="ctr">
              <a:lnSpc>
                <a:spcPct val="100000"/>
              </a:lnSpc>
            </a:pPr>
            <a:r>
              <a:rPr lang="en-US" sz="1800" b="1" strike="noStrike" spc="-1">
                <a:solidFill>
                  <a:srgbClr val="000000"/>
                </a:solidFill>
                <a:uFill>
                  <a:solidFill>
                    <a:srgbClr val="FFFFFF"/>
                  </a:solidFill>
                </a:uFill>
                <a:latin typeface="Arial"/>
                <a:ea typeface="DejaVu Sans"/>
              </a:rPr>
              <a:t>CLIENT</a:t>
            </a:r>
            <a:endParaRPr/>
          </a:p>
        </p:txBody>
      </p:sp>
      <p:sp>
        <p:nvSpPr>
          <p:cNvPr id="246" name="CustomShape 11"/>
          <p:cNvSpPr/>
          <p:nvPr/>
        </p:nvSpPr>
        <p:spPr>
          <a:xfrm>
            <a:off x="1993680" y="4273560"/>
            <a:ext cx="3381480" cy="106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600" i="1" strike="noStrike" spc="-1">
                <a:solidFill>
                  <a:srgbClr val="000000"/>
                </a:solidFill>
                <a:uFill>
                  <a:solidFill>
                    <a:srgbClr val="FFFFFF"/>
                  </a:solidFill>
                </a:uFill>
                <a:latin typeface="Arial"/>
                <a:ea typeface="DejaVu Sans"/>
              </a:rPr>
              <a:t>Browser’s Crypto Level: Low</a:t>
            </a:r>
            <a:endParaRPr/>
          </a:p>
          <a:p>
            <a:pPr algn="just">
              <a:lnSpc>
                <a:spcPct val="100000"/>
              </a:lnSpc>
            </a:pPr>
            <a:r>
              <a:rPr lang="en-US" sz="1600" i="1" strike="noStrike" spc="-1">
                <a:solidFill>
                  <a:srgbClr val="000000"/>
                </a:solidFill>
                <a:uFill>
                  <a:solidFill>
                    <a:srgbClr val="FFFFFF"/>
                  </a:solidFill>
                </a:uFill>
                <a:latin typeface="Arial"/>
                <a:ea typeface="DejaVu Sans"/>
              </a:rPr>
              <a:t>Authentication Method: Password</a:t>
            </a:r>
            <a:endParaRPr/>
          </a:p>
          <a:p>
            <a:pPr algn="just">
              <a:lnSpc>
                <a:spcPct val="100000"/>
              </a:lnSpc>
            </a:pPr>
            <a:r>
              <a:rPr lang="en-US" sz="1600" i="1" strike="noStrike" spc="-1">
                <a:solidFill>
                  <a:srgbClr val="000000"/>
                </a:solidFill>
                <a:uFill>
                  <a:solidFill>
                    <a:srgbClr val="FFFFFF"/>
                  </a:solidFill>
                </a:uFill>
                <a:latin typeface="Arial"/>
                <a:ea typeface="DejaVu Sans"/>
              </a:rPr>
              <a:t>Client’s device:  Mobile</a:t>
            </a:r>
            <a:endParaRPr/>
          </a:p>
          <a:p>
            <a:pPr algn="just">
              <a:lnSpc>
                <a:spcPct val="100000"/>
              </a:lnSpc>
            </a:pPr>
            <a:r>
              <a:rPr lang="en-US" sz="1600" i="1" strike="noStrike" spc="-1">
                <a:solidFill>
                  <a:srgbClr val="000000"/>
                </a:solidFill>
                <a:uFill>
                  <a:solidFill>
                    <a:srgbClr val="FFFFFF"/>
                  </a:solidFill>
                </a:uFill>
                <a:latin typeface="Arial"/>
                <a:ea typeface="DejaVu Sans"/>
              </a:rPr>
              <a:t>Source network: Unknown</a:t>
            </a:r>
            <a:endParaRPr/>
          </a:p>
        </p:txBody>
      </p:sp>
      <p:sp>
        <p:nvSpPr>
          <p:cNvPr id="247" name="CustomShape 12"/>
          <p:cNvSpPr/>
          <p:nvPr/>
        </p:nvSpPr>
        <p:spPr>
          <a:xfrm>
            <a:off x="5708880" y="4287960"/>
            <a:ext cx="2935080" cy="2285280"/>
          </a:xfrm>
          <a:prstGeom prst="roundRect">
            <a:avLst>
              <a:gd name="adj" fmla="val 16667"/>
            </a:avLst>
          </a:prstGeom>
          <a:solidFill>
            <a:srgbClr val="3ED1E0"/>
          </a:solidFill>
          <a:ln>
            <a:round/>
          </a:ln>
        </p:spPr>
        <p:style>
          <a:lnRef idx="2">
            <a:schemeClr val="accent1">
              <a:shade val="50000"/>
            </a:schemeClr>
          </a:lnRef>
          <a:fillRef idx="1">
            <a:schemeClr val="accent1"/>
          </a:fillRef>
          <a:effectRef idx="0">
            <a:schemeClr val="accent1"/>
          </a:effectRef>
          <a:fontRef idx="minor"/>
        </p:style>
      </p:sp>
      <p:sp>
        <p:nvSpPr>
          <p:cNvPr id="248" name="CustomShape 13"/>
          <p:cNvSpPr/>
          <p:nvPr/>
        </p:nvSpPr>
        <p:spPr>
          <a:xfrm>
            <a:off x="6406920" y="5241240"/>
            <a:ext cx="2042640" cy="543960"/>
          </a:xfrm>
          <a:prstGeom prst="roundRect">
            <a:avLst>
              <a:gd name="adj" fmla="val 16667"/>
            </a:avLst>
          </a:prstGeom>
          <a:solidFill>
            <a:srgbClr val="92D05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i="1" strike="noStrike" spc="-1">
                <a:solidFill>
                  <a:srgbClr val="000000"/>
                </a:solidFill>
                <a:uFill>
                  <a:solidFill>
                    <a:srgbClr val="FFFFFF"/>
                  </a:solidFill>
                </a:uFill>
                <a:latin typeface="Arial"/>
                <a:ea typeface="DejaVu Sans"/>
              </a:rPr>
              <a:t>ACCESSIBLE DATA</a:t>
            </a:r>
            <a:endParaRPr/>
          </a:p>
        </p:txBody>
      </p:sp>
      <p:sp>
        <p:nvSpPr>
          <p:cNvPr id="249" name="CustomShape 14"/>
          <p:cNvSpPr/>
          <p:nvPr/>
        </p:nvSpPr>
        <p:spPr>
          <a:xfrm>
            <a:off x="1739520" y="5334120"/>
            <a:ext cx="4664880" cy="366840"/>
          </a:xfrm>
          <a:prstGeom prst="rightArrow">
            <a:avLst>
              <a:gd name="adj1" fmla="val 50000"/>
              <a:gd name="adj2" fmla="val 50000"/>
            </a:avLst>
          </a:prstGeom>
          <a:solidFill>
            <a:schemeClr val="bg2">
              <a:lumMod val="20000"/>
              <a:lumOff val="8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50" name="CustomShape 15"/>
          <p:cNvSpPr/>
          <p:nvPr/>
        </p:nvSpPr>
        <p:spPr>
          <a:xfrm>
            <a:off x="5747040" y="4318560"/>
            <a:ext cx="65304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trike="noStrike" spc="-1">
                <a:solidFill>
                  <a:srgbClr val="000000"/>
                </a:solidFill>
                <a:uFill>
                  <a:solidFill>
                    <a:srgbClr val="FFFFFF"/>
                  </a:solidFill>
                </a:uFill>
                <a:latin typeface="Arial"/>
                <a:ea typeface="DejaVu Sans"/>
              </a:rPr>
              <a:t>AB</a:t>
            </a:r>
            <a:endParaRPr/>
          </a:p>
        </p:txBody>
      </p:sp>
      <p:sp>
        <p:nvSpPr>
          <p:cNvPr id="251" name="CustomShape 16"/>
          <p:cNvSpPr/>
          <p:nvPr/>
        </p:nvSpPr>
        <p:spPr>
          <a:xfrm>
            <a:off x="6399720" y="4540680"/>
            <a:ext cx="2049840" cy="703080"/>
          </a:xfrm>
          <a:prstGeom prst="roundRect">
            <a:avLst>
              <a:gd name="adj" fmla="val 16667"/>
            </a:avLst>
          </a:prstGeom>
          <a:solidFill>
            <a:schemeClr val="accent6">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i="1" strike="noStrike" spc="-1">
                <a:solidFill>
                  <a:srgbClr val="000000"/>
                </a:solidFill>
                <a:uFill>
                  <a:solidFill>
                    <a:srgbClr val="FFFFFF"/>
                  </a:solidFill>
                </a:uFill>
                <a:latin typeface="Arial"/>
                <a:ea typeface="DejaVu Sans"/>
              </a:rPr>
              <a:t>INACCESSIBLE DATA</a:t>
            </a:r>
            <a:endParaRPr/>
          </a:p>
        </p:txBody>
      </p:sp>
      <p:sp>
        <p:nvSpPr>
          <p:cNvPr id="252" name="CustomShape 17"/>
          <p:cNvSpPr/>
          <p:nvPr/>
        </p:nvSpPr>
        <p:spPr>
          <a:xfrm>
            <a:off x="6415560" y="5785920"/>
            <a:ext cx="2049840" cy="585000"/>
          </a:xfrm>
          <a:prstGeom prst="roundRect">
            <a:avLst>
              <a:gd name="adj" fmla="val 16667"/>
            </a:avLst>
          </a:prstGeom>
          <a:solidFill>
            <a:schemeClr val="accent6">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i="1" strike="noStrike" spc="-1">
                <a:solidFill>
                  <a:srgbClr val="000000"/>
                </a:solidFill>
                <a:uFill>
                  <a:solidFill>
                    <a:srgbClr val="FFFFFF"/>
                  </a:solidFill>
                </a:uFill>
                <a:latin typeface="Arial"/>
                <a:ea typeface="DejaVu Sans"/>
              </a:rPr>
              <a:t>INACCESSIBLE DATA</a:t>
            </a:r>
            <a:endParaRPr/>
          </a:p>
        </p:txBody>
      </p:sp>
    </p:spTree>
    <p:extLst>
      <p:ext uri="{BB962C8B-B14F-4D97-AF65-F5344CB8AC3E}">
        <p14:creationId xmlns:p14="http://schemas.microsoft.com/office/powerpoint/2010/main" val="20215393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7200" y="1243440"/>
            <a:ext cx="9236520" cy="455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nSpc>
                <a:spcPct val="140000"/>
              </a:lnSpc>
              <a:buFont typeface="Arial"/>
              <a:buChar char="•"/>
            </a:pPr>
            <a:r>
              <a:rPr lang="en-US" sz="2400" strike="noStrike" spc="-1" dirty="0">
                <a:solidFill>
                  <a:srgbClr val="000000"/>
                </a:solidFill>
                <a:uFill>
                  <a:solidFill>
                    <a:srgbClr val="FFFFFF"/>
                  </a:solidFill>
                </a:uFill>
                <a:latin typeface="Arial"/>
                <a:ea typeface="DejaVu Sans"/>
              </a:rPr>
              <a:t>Redirect unauthenticated client’s request from Cloud Provider to Authentication Server (AS)</a:t>
            </a:r>
            <a:endParaRPr dirty="0"/>
          </a:p>
          <a:p>
            <a:pPr marL="457200" indent="-456480">
              <a:lnSpc>
                <a:spcPct val="140000"/>
              </a:lnSpc>
              <a:buFont typeface="Arial"/>
              <a:buChar char="•"/>
            </a:pPr>
            <a:r>
              <a:rPr lang="en-US" sz="2400" strike="noStrike" spc="-1" dirty="0">
                <a:solidFill>
                  <a:srgbClr val="000000"/>
                </a:solidFill>
                <a:uFill>
                  <a:solidFill>
                    <a:srgbClr val="FFFFFF"/>
                  </a:solidFill>
                </a:uFill>
                <a:latin typeface="Arial"/>
                <a:ea typeface="DejaVu Sans"/>
              </a:rPr>
              <a:t>Selective Data dissemination based on: </a:t>
            </a:r>
          </a:p>
          <a:p>
            <a:pPr marL="800820" lvl="1" indent="-342900">
              <a:lnSpc>
                <a:spcPct val="140000"/>
              </a:lnSpc>
              <a:buFont typeface="Arial" panose="020B0604020202020204" pitchFamily="34" charset="0"/>
              <a:buChar char="•"/>
            </a:pPr>
            <a:r>
              <a:rPr lang="en-US" sz="2400" strike="noStrike" spc="-1" dirty="0">
                <a:solidFill>
                  <a:srgbClr val="000000"/>
                </a:solidFill>
                <a:uFill>
                  <a:solidFill>
                    <a:srgbClr val="FFFFFF"/>
                  </a:solidFill>
                </a:uFill>
                <a:latin typeface="Arial"/>
                <a:ea typeface="DejaVu Sans"/>
              </a:rPr>
              <a:t>Role-based access control policies</a:t>
            </a:r>
          </a:p>
          <a:p>
            <a:pPr marL="800820" lvl="1" indent="-342900">
              <a:lnSpc>
                <a:spcPct val="140000"/>
              </a:lnSpc>
              <a:buFont typeface="Arial" panose="020B0604020202020204" pitchFamily="34" charset="0"/>
              <a:buChar char="•"/>
            </a:pPr>
            <a:r>
              <a:rPr lang="en-US" sz="2400" strike="noStrike" spc="-1" dirty="0">
                <a:solidFill>
                  <a:srgbClr val="000000"/>
                </a:solidFill>
                <a:uFill>
                  <a:solidFill>
                    <a:srgbClr val="FFFFFF"/>
                  </a:solidFill>
                </a:uFill>
                <a:latin typeface="Arial"/>
                <a:ea typeface="DejaVu Sans"/>
              </a:rPr>
              <a:t>Security level of client’s browser (crypto capabilities)</a:t>
            </a:r>
          </a:p>
          <a:p>
            <a:pPr marL="800820" lvl="1" indent="-342900">
              <a:lnSpc>
                <a:spcPct val="140000"/>
              </a:lnSpc>
              <a:buFont typeface="Arial" panose="020B0604020202020204" pitchFamily="34" charset="0"/>
              <a:buChar char="•"/>
            </a:pPr>
            <a:r>
              <a:rPr lang="en-US" sz="2400" strike="noStrike" spc="-1" dirty="0">
                <a:solidFill>
                  <a:srgbClr val="000000"/>
                </a:solidFill>
                <a:uFill>
                  <a:solidFill>
                    <a:srgbClr val="FFFFFF"/>
                  </a:solidFill>
                </a:uFill>
                <a:latin typeface="Arial"/>
                <a:ea typeface="DejaVu Sans"/>
              </a:rPr>
              <a:t>Authentication method (password-based, fingerprint </a:t>
            </a:r>
            <a:r>
              <a:rPr lang="en-US" sz="2400" strike="noStrike" spc="-1" dirty="0" err="1">
                <a:solidFill>
                  <a:srgbClr val="000000"/>
                </a:solidFill>
                <a:uFill>
                  <a:solidFill>
                    <a:srgbClr val="FFFFFF"/>
                  </a:solidFill>
                </a:uFill>
                <a:latin typeface="Arial"/>
                <a:ea typeface="DejaVu Sans"/>
              </a:rPr>
              <a:t>etc</a:t>
            </a:r>
            <a:r>
              <a:rPr lang="en-US" sz="2400" strike="noStrike" spc="-1" dirty="0">
                <a:solidFill>
                  <a:srgbClr val="000000"/>
                </a:solidFill>
                <a:uFill>
                  <a:solidFill>
                    <a:srgbClr val="FFFFFF"/>
                  </a:solidFill>
                </a:uFill>
                <a:latin typeface="Arial"/>
                <a:ea typeface="DejaVu Sans"/>
              </a:rPr>
              <a:t>)</a:t>
            </a:r>
          </a:p>
          <a:p>
            <a:pPr marL="800820" lvl="1" indent="-342900">
              <a:lnSpc>
                <a:spcPct val="140000"/>
              </a:lnSpc>
              <a:buFont typeface="Arial" panose="020B0604020202020204" pitchFamily="34" charset="0"/>
              <a:buChar char="•"/>
            </a:pPr>
            <a:r>
              <a:rPr lang="en-US" sz="2400" strike="noStrike" spc="-1" dirty="0">
                <a:solidFill>
                  <a:srgbClr val="000000"/>
                </a:solidFill>
                <a:uFill>
                  <a:solidFill>
                    <a:srgbClr val="FFFFFF"/>
                  </a:solidFill>
                </a:uFill>
                <a:latin typeface="Arial"/>
                <a:ea typeface="DejaVu Sans"/>
              </a:rPr>
              <a:t>Source network (secure intranet vs. unknown network)</a:t>
            </a:r>
          </a:p>
          <a:p>
            <a:pPr marL="800820" lvl="1" indent="-342900">
              <a:lnSpc>
                <a:spcPct val="140000"/>
              </a:lnSpc>
              <a:buFont typeface="Arial" panose="020B0604020202020204" pitchFamily="34" charset="0"/>
              <a:buChar char="•"/>
            </a:pPr>
            <a:r>
              <a:rPr lang="en-US" sz="2400" strike="noStrike" spc="-1" dirty="0">
                <a:solidFill>
                  <a:srgbClr val="000000"/>
                </a:solidFill>
                <a:uFill>
                  <a:solidFill>
                    <a:srgbClr val="FFFFFF"/>
                  </a:solidFill>
                </a:uFill>
                <a:latin typeface="Arial"/>
                <a:ea typeface="DejaVu Sans"/>
              </a:rPr>
              <a:t>Type of client’s device: desktop vs. mobile  (detected by Authentication Server)</a:t>
            </a:r>
            <a:endParaRPr dirty="0"/>
          </a:p>
        </p:txBody>
      </p:sp>
      <p:sp>
        <p:nvSpPr>
          <p:cNvPr id="254" name="CustomShape 2"/>
          <p:cNvSpPr/>
          <p:nvPr/>
        </p:nvSpPr>
        <p:spPr>
          <a:xfrm>
            <a:off x="228600" y="2052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spc="-1" dirty="0">
                <a:solidFill>
                  <a:srgbClr val="000000"/>
                </a:solidFill>
                <a:uFill>
                  <a:solidFill>
                    <a:srgbClr val="FFFFFF"/>
                  </a:solidFill>
                </a:uFill>
                <a:latin typeface="Arial"/>
              </a:rPr>
              <a:t>2015/2016 Methodology</a:t>
            </a:r>
            <a:endParaRPr lang="en-US" sz="2800" dirty="0"/>
          </a:p>
        </p:txBody>
      </p:sp>
      <p:sp>
        <p:nvSpPr>
          <p:cNvPr id="255"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pc="-1" dirty="0">
                <a:solidFill>
                  <a:srgbClr val="000000"/>
                </a:solidFill>
                <a:uFill>
                  <a:solidFill>
                    <a:srgbClr val="FFFFFF"/>
                  </a:solidFill>
                </a:uFill>
                <a:latin typeface="Arial"/>
              </a:rPr>
              <a:t>12</a:t>
            </a:r>
            <a:endParaRPr dirty="0"/>
          </a:p>
        </p:txBody>
      </p:sp>
    </p:spTree>
    <p:extLst>
      <p:ext uri="{BB962C8B-B14F-4D97-AF65-F5344CB8AC3E}">
        <p14:creationId xmlns:p14="http://schemas.microsoft.com/office/powerpoint/2010/main" val="124915780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Active Bundle Solution Components</a:t>
            </a:r>
            <a:endParaRPr/>
          </a:p>
        </p:txBody>
      </p:sp>
      <p:grpSp>
        <p:nvGrpSpPr>
          <p:cNvPr id="2" name="Группа 1"/>
          <p:cNvGrpSpPr/>
          <p:nvPr/>
        </p:nvGrpSpPr>
        <p:grpSpPr>
          <a:xfrm>
            <a:off x="56226" y="1145520"/>
            <a:ext cx="2134080" cy="2469240"/>
            <a:chOff x="138960" y="1145520"/>
            <a:chExt cx="2134080" cy="2469240"/>
          </a:xfrm>
        </p:grpSpPr>
        <p:sp>
          <p:nvSpPr>
            <p:cNvPr id="225" name="CustomShape 2"/>
            <p:cNvSpPr/>
            <p:nvPr/>
          </p:nvSpPr>
          <p:spPr>
            <a:xfrm>
              <a:off x="138960" y="1145520"/>
              <a:ext cx="2134080" cy="2469240"/>
            </a:xfrm>
            <a:prstGeom prst="roundRect">
              <a:avLst>
                <a:gd name="adj" fmla="val 16667"/>
              </a:avLst>
            </a:prstGeom>
            <a:solidFill>
              <a:schemeClr val="bg1">
                <a:lumMod val="95000"/>
              </a:schemeClr>
            </a:solidFill>
            <a:ln>
              <a:solidFill>
                <a:schemeClr val="tx1"/>
              </a:solidFill>
              <a:round/>
            </a:ln>
          </p:spPr>
          <p:style>
            <a:lnRef idx="2">
              <a:schemeClr val="accent2">
                <a:shade val="50000"/>
              </a:schemeClr>
            </a:lnRef>
            <a:fillRef idx="1">
              <a:schemeClr val="accent2"/>
            </a:fillRef>
            <a:effectRef idx="0">
              <a:schemeClr val="accent2"/>
            </a:effectRef>
            <a:fontRef idx="minor"/>
          </p:style>
          <p:txBody>
            <a:bodyPr lIns="90000" tIns="45000" rIns="90000" bIns="45000" anchorCtr="1"/>
            <a:lstStyle/>
            <a:p>
              <a:pPr algn="ctr">
                <a:lnSpc>
                  <a:spcPct val="100000"/>
                </a:lnSpc>
              </a:pPr>
              <a:r>
                <a:rPr lang="en-US" sz="1400" b="1" strike="noStrike" spc="-1">
                  <a:solidFill>
                    <a:srgbClr val="000000"/>
                  </a:solidFill>
                  <a:uFill>
                    <a:solidFill>
                      <a:srgbClr val="FFFFFF"/>
                    </a:solidFill>
                  </a:uFill>
                  <a:latin typeface="Arial"/>
                  <a:ea typeface="DejaVu Sans"/>
                </a:rPr>
                <a:t>Policy Enforcement</a:t>
              </a:r>
              <a:endParaRPr/>
            </a:p>
            <a:p>
              <a:pPr algn="ctr">
                <a:lnSpc>
                  <a:spcPct val="100000"/>
                </a:lnSpc>
              </a:pPr>
              <a:r>
                <a:rPr lang="en-US" sz="1400" b="1" strike="noStrike" spc="-1">
                  <a:solidFill>
                    <a:srgbClr val="000000"/>
                  </a:solidFill>
                  <a:uFill>
                    <a:solidFill>
                      <a:srgbClr val="FFFFFF"/>
                    </a:solidFill>
                  </a:uFill>
                  <a:latin typeface="Arial"/>
                  <a:ea typeface="DejaVu Sans"/>
                </a:rPr>
                <a:t>Engine</a:t>
              </a:r>
              <a:endParaRPr/>
            </a:p>
          </p:txBody>
        </p:sp>
        <p:sp>
          <p:nvSpPr>
            <p:cNvPr id="226" name="CustomShape 3"/>
            <p:cNvSpPr/>
            <p:nvPr/>
          </p:nvSpPr>
          <p:spPr>
            <a:xfrm>
              <a:off x="416880" y="1760040"/>
              <a:ext cx="1604160" cy="1707120"/>
            </a:xfrm>
            <a:prstGeom prst="rect">
              <a:avLst/>
            </a:prstGeom>
            <a:solidFill>
              <a:srgbClr val="5DAA00"/>
            </a:solidFill>
            <a:ln>
              <a:solidFill>
                <a:srgbClr val="F9F9F9"/>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b" anchorCtr="1"/>
            <a:lstStyle/>
            <a:p>
              <a:pPr algn="ctr">
                <a:lnSpc>
                  <a:spcPct val="100000"/>
                </a:lnSpc>
              </a:pPr>
              <a:r>
                <a:rPr lang="en-US" sz="1400" b="1" strike="noStrike" spc="-1">
                  <a:solidFill>
                    <a:srgbClr val="000000"/>
                  </a:solidFill>
                  <a:uFill>
                    <a:solidFill>
                      <a:srgbClr val="FFFFFF"/>
                    </a:solidFill>
                  </a:uFill>
                  <a:latin typeface="Arial"/>
                  <a:ea typeface="DejaVu Sans"/>
                </a:rPr>
                <a:t>Policies</a:t>
              </a:r>
              <a:endParaRPr/>
            </a:p>
          </p:txBody>
        </p:sp>
        <p:pic>
          <p:nvPicPr>
            <p:cNvPr id="227" name="Picture 31"/>
            <p:cNvPicPr/>
            <p:nvPr/>
          </p:nvPicPr>
          <p:blipFill>
            <a:blip r:embed="rId2"/>
            <a:stretch/>
          </p:blipFill>
          <p:spPr>
            <a:xfrm>
              <a:off x="621360" y="2088444"/>
              <a:ext cx="1169640" cy="953916"/>
            </a:xfrm>
            <a:prstGeom prst="rect">
              <a:avLst/>
            </a:prstGeom>
            <a:ln>
              <a:noFill/>
            </a:ln>
          </p:spPr>
        </p:pic>
        <p:sp>
          <p:nvSpPr>
            <p:cNvPr id="228" name="CustomShape 4"/>
            <p:cNvSpPr/>
            <p:nvPr/>
          </p:nvSpPr>
          <p:spPr>
            <a:xfrm>
              <a:off x="545040" y="1919111"/>
              <a:ext cx="1311840" cy="1274089"/>
            </a:xfrm>
            <a:prstGeom prst="rect">
              <a:avLst/>
            </a:prstGeom>
            <a:noFill/>
            <a:ln>
              <a:round/>
            </a:ln>
            <a:effectLst>
              <a:softEdge rad="12700"/>
            </a:effectLst>
          </p:spPr>
          <p:style>
            <a:lnRef idx="2">
              <a:schemeClr val="dk1"/>
            </a:lnRef>
            <a:fillRef idx="1">
              <a:schemeClr val="lt1"/>
            </a:fillRef>
            <a:effectRef idx="0">
              <a:schemeClr val="dk1"/>
            </a:effectRef>
            <a:fontRef idx="minor"/>
          </p:style>
          <p:txBody>
            <a:bodyPr lIns="90000" tIns="45000" rIns="90000" bIns="45000" anchor="ctr"/>
            <a:lstStyle/>
            <a:p>
              <a:pPr algn="ctr">
                <a:lnSpc>
                  <a:spcPct val="100000"/>
                </a:lnSpc>
              </a:pPr>
              <a:r>
                <a:rPr lang="en-US" sz="1400" b="1" strike="noStrike" spc="-1" dirty="0">
                  <a:solidFill>
                    <a:srgbClr val="FF0000"/>
                  </a:solidFill>
                  <a:uFill>
                    <a:solidFill>
                      <a:srgbClr val="FFFFFF"/>
                    </a:solidFill>
                  </a:uFill>
                  <a:latin typeface="Arial"/>
                  <a:ea typeface="DejaVu Sans"/>
                </a:rPr>
                <a:t>Enc(</a:t>
              </a:r>
            </a:p>
            <a:p>
              <a:pPr algn="ctr">
                <a:lnSpc>
                  <a:spcPct val="100000"/>
                </a:lnSpc>
              </a:pPr>
              <a:r>
                <a:rPr lang="en-US" sz="1400" b="1" strike="noStrike" spc="-1" dirty="0">
                  <a:solidFill>
                    <a:srgbClr val="FF0000"/>
                  </a:solidFill>
                  <a:uFill>
                    <a:solidFill>
                      <a:srgbClr val="FFFFFF"/>
                    </a:solidFill>
                  </a:uFill>
                  <a:latin typeface="Arial"/>
                  <a:ea typeface="DejaVu Sans"/>
                </a:rPr>
                <a:t>Sensitive</a:t>
              </a:r>
              <a:endParaRPr dirty="0">
                <a:solidFill>
                  <a:srgbClr val="FF0000"/>
                </a:solidFill>
              </a:endParaRPr>
            </a:p>
            <a:p>
              <a:pPr algn="ctr">
                <a:lnSpc>
                  <a:spcPct val="100000"/>
                </a:lnSpc>
              </a:pPr>
              <a:r>
                <a:rPr lang="en-US" sz="1400" b="1" strike="noStrike" spc="-1" dirty="0">
                  <a:solidFill>
                    <a:srgbClr val="FF0000"/>
                  </a:solidFill>
                  <a:uFill>
                    <a:solidFill>
                      <a:srgbClr val="FFFFFF"/>
                    </a:solidFill>
                  </a:uFill>
                  <a:latin typeface="Arial"/>
                  <a:ea typeface="DejaVu Sans"/>
                </a:rPr>
                <a:t>Data)</a:t>
              </a:r>
              <a:endParaRPr dirty="0">
                <a:solidFill>
                  <a:srgbClr val="FF0000"/>
                </a:solidFill>
              </a:endParaRPr>
            </a:p>
          </p:txBody>
        </p:sp>
      </p:grpSp>
      <p:sp>
        <p:nvSpPr>
          <p:cNvPr id="229" name="CustomShape 5"/>
          <p:cNvSpPr/>
          <p:nvPr/>
        </p:nvSpPr>
        <p:spPr>
          <a:xfrm>
            <a:off x="2242763" y="1072440"/>
            <a:ext cx="7123303" cy="2710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Clr>
                <a:srgbClr val="CC0000"/>
              </a:buClr>
              <a:buFont typeface="Symbol"/>
              <a:buChar char=""/>
            </a:pPr>
            <a:r>
              <a:rPr lang="en-US" sz="2400" b="1" strike="noStrike" spc="-1" dirty="0">
                <a:solidFill>
                  <a:srgbClr val="CC0000"/>
                </a:solidFill>
                <a:uFill>
                  <a:solidFill>
                    <a:srgbClr val="FFFFFF"/>
                  </a:solidFill>
                </a:uFill>
                <a:latin typeface="Arial"/>
                <a:ea typeface="DejaVu Sans"/>
              </a:rPr>
              <a:t>Sensitive data</a:t>
            </a:r>
            <a:endParaRPr sz="2400" b="1" dirty="0"/>
          </a:p>
          <a:p>
            <a:pPr>
              <a:lnSpc>
                <a:spcPct val="100000"/>
              </a:lnSpc>
            </a:pPr>
            <a:r>
              <a:rPr lang="en-US" sz="1800" strike="noStrike" spc="-1" dirty="0">
                <a:solidFill>
                  <a:srgbClr val="CC0000"/>
                </a:solidFill>
                <a:uFill>
                  <a:solidFill>
                    <a:srgbClr val="FFFFFF"/>
                  </a:solidFill>
                </a:uFill>
                <a:latin typeface="Arial"/>
                <a:ea typeface="DejaVu Sans"/>
              </a:rPr>
              <a:t>  </a:t>
            </a:r>
            <a:r>
              <a:rPr lang="en-US" sz="2200" strike="noStrike" spc="-1" dirty="0">
                <a:solidFill>
                  <a:srgbClr val="000000"/>
                </a:solidFill>
                <a:uFill>
                  <a:solidFill>
                    <a:srgbClr val="FFFFFF"/>
                  </a:solidFill>
                </a:uFill>
                <a:latin typeface="Arial"/>
                <a:ea typeface="DejaVu Sans"/>
              </a:rPr>
              <a:t>- Encrypted data items, each value encrypted with its     </a:t>
            </a:r>
          </a:p>
          <a:p>
            <a:pPr>
              <a:lnSpc>
                <a:spcPct val="100000"/>
              </a:lnSpc>
            </a:pPr>
            <a:r>
              <a:rPr lang="en-US" sz="2200" spc="-1" dirty="0">
                <a:solidFill>
                  <a:srgbClr val="000000"/>
                </a:solidFill>
                <a:uFill>
                  <a:solidFill>
                    <a:srgbClr val="FFFFFF"/>
                  </a:solidFill>
                </a:uFill>
                <a:latin typeface="Arial"/>
                <a:ea typeface="DejaVu Sans"/>
              </a:rPr>
              <a:t>    o</a:t>
            </a:r>
            <a:r>
              <a:rPr lang="en-US" sz="2200" strike="noStrike" spc="-1" dirty="0">
                <a:solidFill>
                  <a:srgbClr val="000000"/>
                </a:solidFill>
                <a:uFill>
                  <a:solidFill>
                    <a:srgbClr val="FFFFFF"/>
                  </a:solidFill>
                </a:uFill>
                <a:latin typeface="Arial"/>
                <a:ea typeface="DejaVu Sans"/>
              </a:rPr>
              <a:t>wn key: { “</a:t>
            </a:r>
            <a:r>
              <a:rPr lang="en-US" sz="2200" strike="noStrike" spc="-1" dirty="0" err="1">
                <a:solidFill>
                  <a:srgbClr val="000000"/>
                </a:solidFill>
                <a:uFill>
                  <a:solidFill>
                    <a:srgbClr val="FFFFFF"/>
                  </a:solidFill>
                </a:uFill>
                <a:latin typeface="Arial"/>
                <a:ea typeface="DejaVu Sans"/>
              </a:rPr>
              <a:t>ab.patientPhone</a:t>
            </a:r>
            <a:r>
              <a:rPr lang="en-US" sz="2200" strike="noStrike" spc="-1" dirty="0">
                <a:solidFill>
                  <a:srgbClr val="000000"/>
                </a:solidFill>
                <a:uFill>
                  <a:solidFill>
                    <a:srgbClr val="FFFFFF"/>
                  </a:solidFill>
                </a:uFill>
                <a:latin typeface="Arial"/>
                <a:ea typeface="DejaVu Sans"/>
              </a:rPr>
              <a:t>” : “Enc(1234567890)” }</a:t>
            </a:r>
          </a:p>
          <a:p>
            <a:pPr>
              <a:lnSpc>
                <a:spcPct val="100000"/>
              </a:lnSpc>
            </a:pPr>
            <a:endParaRPr sz="800" dirty="0"/>
          </a:p>
          <a:p>
            <a:pPr marL="230040" indent="-229320">
              <a:lnSpc>
                <a:spcPct val="100000"/>
              </a:lnSpc>
              <a:buClr>
                <a:srgbClr val="327505"/>
              </a:buClr>
              <a:buFont typeface="Symbol"/>
              <a:buChar char=""/>
            </a:pPr>
            <a:r>
              <a:rPr lang="en-US" sz="2400" b="1" strike="noStrike" spc="-1" dirty="0">
                <a:solidFill>
                  <a:srgbClr val="327505"/>
                </a:solidFill>
                <a:uFill>
                  <a:solidFill>
                    <a:srgbClr val="FFFFFF"/>
                  </a:solidFill>
                </a:uFill>
                <a:latin typeface="Arial"/>
                <a:ea typeface="DejaVu Sans"/>
              </a:rPr>
              <a:t>Metadata</a:t>
            </a:r>
            <a:endParaRPr sz="2400" b="1" dirty="0"/>
          </a:p>
          <a:p>
            <a:pPr>
              <a:lnSpc>
                <a:spcPct val="100000"/>
              </a:lnSpc>
            </a:pPr>
            <a:r>
              <a:rPr lang="en-US" sz="2000" strike="noStrike" spc="-1" dirty="0">
                <a:solidFill>
                  <a:srgbClr val="327505"/>
                </a:solidFill>
                <a:uFill>
                  <a:solidFill>
                    <a:srgbClr val="FFFFFF"/>
                  </a:solidFill>
                </a:uFill>
                <a:latin typeface="Arial"/>
                <a:ea typeface="DejaVu Sans"/>
              </a:rPr>
              <a:t>   </a:t>
            </a:r>
            <a:r>
              <a:rPr lang="en-US" sz="2200" strike="noStrike" spc="-1" dirty="0">
                <a:solidFill>
                  <a:srgbClr val="000000"/>
                </a:solidFill>
                <a:uFill>
                  <a:solidFill>
                    <a:srgbClr val="FFFFFF"/>
                  </a:solidFill>
                </a:uFill>
                <a:latin typeface="Arial"/>
                <a:ea typeface="DejaVu Sans"/>
              </a:rPr>
              <a:t>- Access control and operational policies</a:t>
            </a:r>
          </a:p>
          <a:p>
            <a:pPr>
              <a:lnSpc>
                <a:spcPct val="100000"/>
              </a:lnSpc>
            </a:pPr>
            <a:endParaRPr sz="800" dirty="0"/>
          </a:p>
          <a:p>
            <a:pPr marL="230040" indent="-229320">
              <a:lnSpc>
                <a:spcPct val="100000"/>
              </a:lnSpc>
              <a:buClr>
                <a:srgbClr val="00467F"/>
              </a:buClr>
              <a:buFont typeface="Symbol"/>
              <a:buChar char=""/>
            </a:pPr>
            <a:r>
              <a:rPr lang="en-US" sz="2400" b="1" strike="noStrike" spc="-1" dirty="0">
                <a:solidFill>
                  <a:srgbClr val="00467F"/>
                </a:solidFill>
                <a:uFill>
                  <a:solidFill>
                    <a:srgbClr val="FFFFFF"/>
                  </a:solidFill>
                </a:uFill>
                <a:latin typeface="Arial"/>
                <a:ea typeface="DejaVu Sans"/>
              </a:rPr>
              <a:t>Virtual Machine (Policy Enforcement Engine)</a:t>
            </a:r>
            <a:endParaRPr sz="2400" b="1" dirty="0"/>
          </a:p>
          <a:p>
            <a:pPr>
              <a:lnSpc>
                <a:spcPct val="100000"/>
              </a:lnSpc>
            </a:pPr>
            <a:r>
              <a:rPr lang="en-US" sz="2000" strike="noStrike" spc="-1" dirty="0">
                <a:solidFill>
                  <a:srgbClr val="002060"/>
                </a:solidFill>
                <a:uFill>
                  <a:solidFill>
                    <a:srgbClr val="FFFFFF"/>
                  </a:solidFill>
                </a:uFill>
                <a:latin typeface="Arial"/>
                <a:ea typeface="DejaVu Sans"/>
              </a:rPr>
              <a:t>    - </a:t>
            </a:r>
            <a:r>
              <a:rPr lang="en-US" sz="2200" strike="noStrike" spc="-1" dirty="0">
                <a:solidFill>
                  <a:srgbClr val="000000"/>
                </a:solidFill>
                <a:uFill>
                  <a:solidFill>
                    <a:srgbClr val="FFFFFF"/>
                  </a:solidFill>
                </a:uFill>
                <a:latin typeface="Arial"/>
                <a:ea typeface="DejaVu Sans"/>
              </a:rPr>
              <a:t>Protection mechanism (self-integrity check)</a:t>
            </a:r>
            <a:endParaRPr sz="2200" dirty="0"/>
          </a:p>
          <a:p>
            <a:pPr>
              <a:lnSpc>
                <a:spcPct val="100000"/>
              </a:lnSpc>
            </a:pPr>
            <a:r>
              <a:rPr lang="en-US" sz="2200" strike="noStrike" spc="-1" dirty="0">
                <a:solidFill>
                  <a:srgbClr val="000000"/>
                </a:solidFill>
                <a:uFill>
                  <a:solidFill>
                    <a:srgbClr val="FFFFFF"/>
                  </a:solidFill>
                </a:uFill>
                <a:latin typeface="Arial"/>
                <a:ea typeface="DejaVu Sans"/>
              </a:rPr>
              <a:t>    - Policy evaluation, enforcement; data dissemination</a:t>
            </a:r>
            <a:endParaRPr sz="2200" dirty="0"/>
          </a:p>
        </p:txBody>
      </p:sp>
      <p:sp>
        <p:nvSpPr>
          <p:cNvPr id="230" name="CustomShape 6"/>
          <p:cNvSpPr/>
          <p:nvPr/>
        </p:nvSpPr>
        <p:spPr>
          <a:xfrm>
            <a:off x="1242900" y="4671707"/>
            <a:ext cx="4676400" cy="161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nSpc>
                <a:spcPct val="100000"/>
              </a:lnSpc>
              <a:spcBef>
                <a:spcPts val="600"/>
              </a:spcBef>
              <a:buFont typeface="Arial"/>
              <a:buChar char="•"/>
            </a:pPr>
            <a:r>
              <a:rPr lang="en-US" sz="2000" strike="noStrike" spc="-1" dirty="0">
                <a:solidFill>
                  <a:srgbClr val="000000"/>
                </a:solidFill>
                <a:uFill>
                  <a:solidFill>
                    <a:srgbClr val="FFFFFF"/>
                  </a:solidFill>
                </a:uFill>
                <a:latin typeface="Arial"/>
                <a:ea typeface="DejaVu Sans"/>
              </a:rPr>
              <a:t>Executable JAR file </a:t>
            </a:r>
            <a:endParaRPr sz="2000" dirty="0"/>
          </a:p>
          <a:p>
            <a:pPr marL="457200" indent="-456480">
              <a:lnSpc>
                <a:spcPct val="100000"/>
              </a:lnSpc>
              <a:spcBef>
                <a:spcPts val="600"/>
              </a:spcBef>
              <a:buFont typeface="Arial"/>
              <a:buChar char="•"/>
            </a:pPr>
            <a:r>
              <a:rPr lang="en-US" sz="2000" strike="noStrike" spc="-1" dirty="0">
                <a:solidFill>
                  <a:srgbClr val="000000"/>
                </a:solidFill>
                <a:uFill>
                  <a:solidFill>
                    <a:srgbClr val="FFFFFF"/>
                  </a:solidFill>
                </a:uFill>
                <a:latin typeface="Arial"/>
                <a:ea typeface="DejaVu Sans"/>
              </a:rPr>
              <a:t>Apache-thrift based API</a:t>
            </a:r>
            <a:endParaRPr sz="2000" dirty="0"/>
          </a:p>
          <a:p>
            <a:pPr marL="457200" indent="-456480">
              <a:lnSpc>
                <a:spcPct val="100000"/>
              </a:lnSpc>
              <a:spcBef>
                <a:spcPts val="600"/>
              </a:spcBef>
              <a:buFont typeface="Arial"/>
              <a:buChar char="•"/>
            </a:pPr>
            <a:r>
              <a:rPr lang="en-US" sz="2000" strike="noStrike" spc="-1" dirty="0">
                <a:solidFill>
                  <a:srgbClr val="000000"/>
                </a:solidFill>
                <a:uFill>
                  <a:solidFill>
                    <a:srgbClr val="FFFFFF"/>
                  </a:solidFill>
                </a:uFill>
                <a:latin typeface="Arial"/>
                <a:ea typeface="DejaVu Sans"/>
              </a:rPr>
              <a:t>JSON-based policies</a:t>
            </a:r>
            <a:endParaRPr sz="2000" dirty="0"/>
          </a:p>
          <a:p>
            <a:pPr marL="457200" indent="-456480">
              <a:lnSpc>
                <a:spcPct val="100000"/>
              </a:lnSpc>
              <a:spcBef>
                <a:spcPts val="600"/>
              </a:spcBef>
              <a:buFont typeface="Arial"/>
              <a:buChar char="•"/>
            </a:pPr>
            <a:r>
              <a:rPr lang="en-US" sz="2000" strike="noStrike" spc="-1" dirty="0">
                <a:solidFill>
                  <a:srgbClr val="000000"/>
                </a:solidFill>
                <a:uFill>
                  <a:solidFill>
                    <a:srgbClr val="FFFFFF"/>
                  </a:solidFill>
                </a:uFill>
                <a:latin typeface="Arial"/>
                <a:ea typeface="DejaVu Sans"/>
              </a:rPr>
              <a:t>WSO2 </a:t>
            </a:r>
            <a:r>
              <a:rPr lang="en-US" sz="2000" strike="noStrike" spc="-1" dirty="0" err="1">
                <a:solidFill>
                  <a:srgbClr val="000000"/>
                </a:solidFill>
                <a:uFill>
                  <a:solidFill>
                    <a:srgbClr val="FFFFFF"/>
                  </a:solidFill>
                </a:uFill>
                <a:latin typeface="Arial"/>
                <a:ea typeface="DejaVu Sans"/>
              </a:rPr>
              <a:t>Balana</a:t>
            </a:r>
            <a:r>
              <a:rPr lang="en-US" sz="2000" strike="noStrike" spc="-1" dirty="0">
                <a:solidFill>
                  <a:srgbClr val="000000"/>
                </a:solidFill>
                <a:uFill>
                  <a:solidFill>
                    <a:srgbClr val="FFFFFF"/>
                  </a:solidFill>
                </a:uFill>
                <a:latin typeface="Arial"/>
                <a:ea typeface="DejaVu Sans"/>
              </a:rPr>
              <a:t>-based policy engine</a:t>
            </a:r>
            <a:endParaRPr sz="2000" dirty="0"/>
          </a:p>
          <a:p>
            <a:pPr marL="457200" indent="-456480">
              <a:lnSpc>
                <a:spcPct val="100000"/>
              </a:lnSpc>
              <a:spcBef>
                <a:spcPts val="600"/>
              </a:spcBef>
              <a:buFont typeface="Arial"/>
              <a:buChar char="•"/>
            </a:pPr>
            <a:r>
              <a:rPr lang="en-US" sz="2000" strike="noStrike" spc="-1" dirty="0">
                <a:solidFill>
                  <a:srgbClr val="000000"/>
                </a:solidFill>
                <a:uFill>
                  <a:solidFill>
                    <a:srgbClr val="FFFFFF"/>
                  </a:solidFill>
                </a:uFill>
                <a:latin typeface="Arial"/>
                <a:ea typeface="DejaVu Sans"/>
              </a:rPr>
              <a:t>Node.js-based SOA architecture </a:t>
            </a:r>
            <a:endParaRPr sz="2000" dirty="0"/>
          </a:p>
        </p:txBody>
      </p:sp>
      <p:sp>
        <p:nvSpPr>
          <p:cNvPr id="231" name="CustomShape 7"/>
          <p:cNvSpPr/>
          <p:nvPr/>
        </p:nvSpPr>
        <p:spPr>
          <a:xfrm>
            <a:off x="2531632" y="4289647"/>
            <a:ext cx="4933879"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spc="-1" dirty="0">
                <a:solidFill>
                  <a:srgbClr val="000000"/>
                </a:solidFill>
                <a:uFill>
                  <a:solidFill>
                    <a:srgbClr val="FFFFFF"/>
                  </a:solidFill>
                </a:uFill>
                <a:latin typeface="Arial"/>
                <a:ea typeface="DejaVu Sans"/>
              </a:rPr>
              <a:t>ACTIVE BUNDLE IMPLEMENTATION</a:t>
            </a:r>
            <a:endParaRPr dirty="0"/>
          </a:p>
        </p:txBody>
      </p:sp>
      <p:sp>
        <p:nvSpPr>
          <p:cNvPr id="232" name="CustomShape 8"/>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dirty="0"/>
              <a:t>13</a:t>
            </a:r>
            <a:endParaRPr sz="1300" dirty="0"/>
          </a:p>
        </p:txBody>
      </p:sp>
    </p:spTree>
    <p:extLst>
      <p:ext uri="{BB962C8B-B14F-4D97-AF65-F5344CB8AC3E}">
        <p14:creationId xmlns:p14="http://schemas.microsoft.com/office/powerpoint/2010/main" val="19759895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dirty="0">
                <a:solidFill>
                  <a:srgbClr val="000000"/>
                </a:solidFill>
                <a:uFill>
                  <a:solidFill>
                    <a:srgbClr val="FFFFFF"/>
                  </a:solidFill>
                </a:uFill>
                <a:latin typeface="Arial"/>
              </a:rPr>
              <a:t>Data Dissemination and Leakage Detection        in Untrusted Cloud</a:t>
            </a:r>
            <a:endParaRPr dirty="0"/>
          </a:p>
        </p:txBody>
      </p:sp>
      <p:sp>
        <p:nvSpPr>
          <p:cNvPr id="184"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DC5E4EA7-29F0-4901-BBE9-CBB9BAFBB068}" type="slidenum">
              <a:rPr lang="en-US" sz="1300" strike="noStrike" spc="-1">
                <a:solidFill>
                  <a:srgbClr val="000000"/>
                </a:solidFill>
                <a:uFill>
                  <a:solidFill>
                    <a:srgbClr val="FFFFFF"/>
                  </a:solidFill>
                </a:uFill>
                <a:latin typeface="Arial"/>
              </a:rPr>
              <a:t>14</a:t>
            </a:fld>
            <a:endParaRPr/>
          </a:p>
        </p:txBody>
      </p:sp>
      <p:sp>
        <p:nvSpPr>
          <p:cNvPr id="186" name="CustomShape 4"/>
          <p:cNvSpPr/>
          <p:nvPr/>
        </p:nvSpPr>
        <p:spPr>
          <a:xfrm>
            <a:off x="441720" y="1189080"/>
            <a:ext cx="8334720" cy="4454280"/>
          </a:xfrm>
          <a:prstGeom prst="roundRect">
            <a:avLst>
              <a:gd name="adj" fmla="val 13256"/>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00" strike="noStrike" spc="-1">
                <a:solidFill>
                  <a:srgbClr val="808080"/>
                </a:solidFill>
                <a:uFill>
                  <a:solidFill>
                    <a:srgbClr val="FFFFFF"/>
                  </a:solidFill>
                </a:uFill>
                <a:latin typeface="Tahoma"/>
                <a:ea typeface="DejaVu Sans"/>
              </a:rPr>
              <a:t>`</a:t>
            </a:r>
            <a:endParaRPr/>
          </a:p>
        </p:txBody>
      </p:sp>
      <p:sp>
        <p:nvSpPr>
          <p:cNvPr id="187" name="CustomShape 5"/>
          <p:cNvSpPr/>
          <p:nvPr/>
        </p:nvSpPr>
        <p:spPr>
          <a:xfrm>
            <a:off x="3557520" y="761400"/>
            <a:ext cx="2126160" cy="583920"/>
          </a:xfrm>
          <a:prstGeom prst="rect">
            <a:avLst/>
          </a:prstGeom>
          <a:noFill/>
          <a:ln>
            <a:noFill/>
          </a:ln>
        </p:spPr>
        <p:style>
          <a:lnRef idx="0">
            <a:scrgbClr r="0" g="0" b="0"/>
          </a:lnRef>
          <a:fillRef idx="0">
            <a:scrgbClr r="0" g="0" b="0"/>
          </a:fillRef>
          <a:effectRef idx="0">
            <a:scrgbClr r="0" g="0" b="0"/>
          </a:effectRef>
          <a:fontRef idx="minor"/>
        </p:style>
      </p:sp>
      <p:sp>
        <p:nvSpPr>
          <p:cNvPr id="188" name="CustomShape 6"/>
          <p:cNvSpPr/>
          <p:nvPr/>
        </p:nvSpPr>
        <p:spPr>
          <a:xfrm>
            <a:off x="1186920" y="2778120"/>
            <a:ext cx="2207520" cy="100152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strike="noStrike" spc="-1">
                <a:solidFill>
                  <a:srgbClr val="000000"/>
                </a:solidFill>
                <a:uFill>
                  <a:solidFill>
                    <a:srgbClr val="FFFFFF"/>
                  </a:solidFill>
                </a:uFill>
                <a:latin typeface="Arial"/>
                <a:ea typeface="DejaVu Sans"/>
              </a:rPr>
              <a:t>CLOUD</a:t>
            </a:r>
            <a:endParaRPr/>
          </a:p>
          <a:p>
            <a:pPr algn="ctr">
              <a:lnSpc>
                <a:spcPct val="100000"/>
              </a:lnSpc>
            </a:pPr>
            <a:r>
              <a:rPr lang="en-US" sz="2000" b="1" strike="noStrike" spc="-1">
                <a:solidFill>
                  <a:srgbClr val="000000"/>
                </a:solidFill>
                <a:uFill>
                  <a:solidFill>
                    <a:srgbClr val="FFFFFF"/>
                  </a:solidFill>
                </a:uFill>
                <a:latin typeface="Arial"/>
                <a:ea typeface="DejaVu Sans"/>
              </a:rPr>
              <a:t>PROVIDER 1</a:t>
            </a:r>
            <a:endParaRPr/>
          </a:p>
          <a:p>
            <a:pPr algn="ctr">
              <a:lnSpc>
                <a:spcPct val="100000"/>
              </a:lnSpc>
            </a:pPr>
            <a:r>
              <a:rPr lang="en-US" sz="2000" b="1" i="1" strike="noStrike" spc="-1">
                <a:solidFill>
                  <a:srgbClr val="000000"/>
                </a:solidFill>
                <a:uFill>
                  <a:solidFill>
                    <a:srgbClr val="FFFFFF"/>
                  </a:solidFill>
                </a:uFill>
                <a:latin typeface="Arial"/>
                <a:ea typeface="DejaVu Sans"/>
              </a:rPr>
              <a:t>D, P</a:t>
            </a:r>
            <a:endParaRPr/>
          </a:p>
        </p:txBody>
      </p:sp>
      <p:sp>
        <p:nvSpPr>
          <p:cNvPr id="189" name="CustomShape 7"/>
          <p:cNvSpPr/>
          <p:nvPr/>
        </p:nvSpPr>
        <p:spPr>
          <a:xfrm>
            <a:off x="3487680" y="1710360"/>
            <a:ext cx="138024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trike="noStrike" spc="-1">
                <a:solidFill>
                  <a:srgbClr val="000000"/>
                </a:solidFill>
                <a:uFill>
                  <a:solidFill>
                    <a:srgbClr val="FFFFFF"/>
                  </a:solidFill>
                </a:uFill>
                <a:latin typeface="Arial"/>
                <a:ea typeface="DejaVu Sans"/>
              </a:rPr>
              <a:t>TRUSTED</a:t>
            </a:r>
            <a:endParaRPr/>
          </a:p>
          <a:p>
            <a:pPr algn="ctr">
              <a:lnSpc>
                <a:spcPct val="100000"/>
              </a:lnSpc>
            </a:pPr>
            <a:r>
              <a:rPr lang="en-US" sz="2000" b="1" strike="noStrike" spc="-1">
                <a:solidFill>
                  <a:srgbClr val="000000"/>
                </a:solidFill>
                <a:uFill>
                  <a:solidFill>
                    <a:srgbClr val="FFFFFF"/>
                  </a:solidFill>
                </a:uFill>
                <a:latin typeface="Arial"/>
                <a:ea typeface="DejaVu Sans"/>
              </a:rPr>
              <a:t>DOMAIN</a:t>
            </a:r>
            <a:endParaRPr/>
          </a:p>
        </p:txBody>
      </p:sp>
      <p:sp>
        <p:nvSpPr>
          <p:cNvPr id="190" name="CustomShape 8"/>
          <p:cNvSpPr/>
          <p:nvPr/>
        </p:nvSpPr>
        <p:spPr>
          <a:xfrm>
            <a:off x="4327920" y="4579200"/>
            <a:ext cx="1533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trike="noStrike" spc="-1">
                <a:solidFill>
                  <a:srgbClr val="FF0000"/>
                </a:solidFill>
                <a:uFill>
                  <a:solidFill>
                    <a:srgbClr val="FFFFFF"/>
                  </a:solidFill>
                </a:uFill>
                <a:latin typeface="Arial"/>
                <a:ea typeface="DejaVu Sans"/>
              </a:rPr>
              <a:t>UNKNOWN</a:t>
            </a:r>
            <a:endParaRPr/>
          </a:p>
          <a:p>
            <a:pPr algn="ctr">
              <a:lnSpc>
                <a:spcPct val="100000"/>
              </a:lnSpc>
            </a:pPr>
            <a:r>
              <a:rPr lang="en-US" sz="2000" b="1" strike="noStrike" spc="-1">
                <a:solidFill>
                  <a:srgbClr val="FF0000"/>
                </a:solidFill>
                <a:uFill>
                  <a:solidFill>
                    <a:srgbClr val="FFFFFF"/>
                  </a:solidFill>
                </a:uFill>
                <a:latin typeface="Arial"/>
                <a:ea typeface="DejaVu Sans"/>
              </a:rPr>
              <a:t>DOMAIN</a:t>
            </a:r>
            <a:endParaRPr/>
          </a:p>
        </p:txBody>
      </p:sp>
      <p:sp>
        <p:nvSpPr>
          <p:cNvPr id="191" name="CustomShape 9"/>
          <p:cNvSpPr/>
          <p:nvPr/>
        </p:nvSpPr>
        <p:spPr>
          <a:xfrm>
            <a:off x="667800" y="4548600"/>
            <a:ext cx="1632600" cy="753840"/>
          </a:xfrm>
          <a:prstGeom prst="roundRect">
            <a:avLst>
              <a:gd name="adj" fmla="val 16667"/>
            </a:avLst>
          </a:prstGeom>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lstStyle/>
          <a:p>
            <a:pPr algn="ctr">
              <a:lnSpc>
                <a:spcPct val="100000"/>
              </a:lnSpc>
            </a:pPr>
            <a:r>
              <a:rPr lang="en-US" sz="1800" b="1" strike="noStrike" spc="-1">
                <a:solidFill>
                  <a:srgbClr val="000000"/>
                </a:solidFill>
                <a:uFill>
                  <a:solidFill>
                    <a:srgbClr val="FFFFFF"/>
                  </a:solidFill>
                </a:uFill>
                <a:latin typeface="Arial"/>
                <a:ea typeface="DejaVu Sans"/>
              </a:rPr>
              <a:t>SERVICE 1</a:t>
            </a:r>
            <a:endParaRPr/>
          </a:p>
          <a:p>
            <a:pPr algn="ctr">
              <a:lnSpc>
                <a:spcPct val="100000"/>
              </a:lnSpc>
            </a:pPr>
            <a:r>
              <a:rPr lang="en-US" sz="2000" strike="noStrike" spc="-1">
                <a:solidFill>
                  <a:srgbClr val="000000"/>
                </a:solidFill>
                <a:uFill>
                  <a:solidFill>
                    <a:srgbClr val="FFFFFF"/>
                  </a:solidFill>
                </a:uFill>
                <a:latin typeface="Arial"/>
                <a:ea typeface="DejaVu Sans"/>
              </a:rPr>
              <a:t>d</a:t>
            </a:r>
            <a:r>
              <a:rPr lang="en-US" sz="2000" strike="noStrike" spc="-1" baseline="-25000">
                <a:solidFill>
                  <a:srgbClr val="000000"/>
                </a:solidFill>
                <a:uFill>
                  <a:solidFill>
                    <a:srgbClr val="FFFFFF"/>
                  </a:solidFill>
                </a:uFill>
                <a:latin typeface="Arial"/>
                <a:ea typeface="DejaVu Sans"/>
              </a:rPr>
              <a:t>1</a:t>
            </a:r>
            <a:endParaRPr/>
          </a:p>
        </p:txBody>
      </p:sp>
      <p:sp>
        <p:nvSpPr>
          <p:cNvPr id="192" name="CustomShape 10"/>
          <p:cNvSpPr/>
          <p:nvPr/>
        </p:nvSpPr>
        <p:spPr>
          <a:xfrm>
            <a:off x="7947000" y="3074400"/>
            <a:ext cx="599760" cy="366840"/>
          </a:xfrm>
          <a:prstGeom prst="rightArrow">
            <a:avLst>
              <a:gd name="adj1" fmla="val 50000"/>
              <a:gd name="adj2" fmla="val 50000"/>
            </a:avLst>
          </a:prstGeom>
          <a:gradFill>
            <a:gsLst>
              <a:gs pos="0">
                <a:schemeClr val="accent2">
                  <a:lumMod val="0"/>
                  <a:lumOff val="100000"/>
                </a:schemeClr>
              </a:gs>
              <a:gs pos="29000">
                <a:srgbClr val="FF0000"/>
              </a:gs>
              <a:gs pos="100000">
                <a:schemeClr val="accent2">
                  <a:lumMod val="100000"/>
                </a:schemeClr>
              </a:gs>
            </a:gsLst>
            <a:lin ang="0"/>
          </a:gra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193" name="Line 11"/>
          <p:cNvSpPr/>
          <p:nvPr/>
        </p:nvSpPr>
        <p:spPr>
          <a:xfrm>
            <a:off x="582480" y="4298760"/>
            <a:ext cx="10440" cy="1086480"/>
          </a:xfrm>
          <a:prstGeom prst="line">
            <a:avLst/>
          </a:prstGeom>
          <a:ln w="12600">
            <a:custDash>
              <a:ds d="400000" sp="300000"/>
            </a:custDash>
            <a:round/>
          </a:ln>
        </p:spPr>
        <p:style>
          <a:lnRef idx="2">
            <a:schemeClr val="accent2"/>
          </a:lnRef>
          <a:fillRef idx="0">
            <a:schemeClr val="accent2"/>
          </a:fillRef>
          <a:effectRef idx="1">
            <a:schemeClr val="accent2"/>
          </a:effectRef>
          <a:fontRef idx="minor"/>
        </p:style>
      </p:sp>
      <p:sp>
        <p:nvSpPr>
          <p:cNvPr id="194" name="Line 12"/>
          <p:cNvSpPr/>
          <p:nvPr/>
        </p:nvSpPr>
        <p:spPr>
          <a:xfrm>
            <a:off x="5605920" y="2628720"/>
            <a:ext cx="2998440" cy="8640"/>
          </a:xfrm>
          <a:prstGeom prst="line">
            <a:avLst/>
          </a:prstGeom>
          <a:ln w="12600">
            <a:custDash>
              <a:ds d="400000" sp="300000"/>
            </a:custDash>
            <a:round/>
          </a:ln>
        </p:spPr>
        <p:style>
          <a:lnRef idx="2">
            <a:schemeClr val="accent2"/>
          </a:lnRef>
          <a:fillRef idx="0">
            <a:schemeClr val="accent2"/>
          </a:fillRef>
          <a:effectRef idx="1">
            <a:schemeClr val="accent2"/>
          </a:effectRef>
          <a:fontRef idx="minor"/>
        </p:style>
      </p:sp>
      <p:sp>
        <p:nvSpPr>
          <p:cNvPr id="195" name="Line 13"/>
          <p:cNvSpPr/>
          <p:nvPr/>
        </p:nvSpPr>
        <p:spPr>
          <a:xfrm>
            <a:off x="5603760" y="2638440"/>
            <a:ext cx="0" cy="1669680"/>
          </a:xfrm>
          <a:prstGeom prst="line">
            <a:avLst/>
          </a:prstGeom>
          <a:ln w="12600">
            <a:custDash>
              <a:ds d="400000" sp="300000"/>
            </a:custDash>
            <a:round/>
          </a:ln>
        </p:spPr>
        <p:style>
          <a:lnRef idx="2">
            <a:schemeClr val="accent2"/>
          </a:lnRef>
          <a:fillRef idx="0">
            <a:schemeClr val="accent2"/>
          </a:fillRef>
          <a:effectRef idx="1">
            <a:schemeClr val="accent2"/>
          </a:effectRef>
          <a:fontRef idx="minor"/>
        </p:style>
      </p:sp>
      <p:sp>
        <p:nvSpPr>
          <p:cNvPr id="196" name="Line 14"/>
          <p:cNvSpPr/>
          <p:nvPr/>
        </p:nvSpPr>
        <p:spPr>
          <a:xfrm>
            <a:off x="615240" y="5365800"/>
            <a:ext cx="7989120" cy="17280"/>
          </a:xfrm>
          <a:prstGeom prst="line">
            <a:avLst/>
          </a:prstGeom>
          <a:ln w="12600">
            <a:custDash>
              <a:ds d="400000" sp="300000"/>
            </a:custDash>
            <a:round/>
          </a:ln>
        </p:spPr>
        <p:style>
          <a:lnRef idx="2">
            <a:schemeClr val="accent2"/>
          </a:lnRef>
          <a:fillRef idx="0">
            <a:schemeClr val="accent2"/>
          </a:fillRef>
          <a:effectRef idx="1">
            <a:schemeClr val="accent2"/>
          </a:effectRef>
          <a:fontRef idx="minor"/>
        </p:style>
      </p:sp>
      <p:sp>
        <p:nvSpPr>
          <p:cNvPr id="197" name="Line 15"/>
          <p:cNvSpPr/>
          <p:nvPr/>
        </p:nvSpPr>
        <p:spPr>
          <a:xfrm>
            <a:off x="1065600" y="1182600"/>
            <a:ext cx="2449080" cy="0"/>
          </a:xfrm>
          <a:prstGeom prst="line">
            <a:avLst/>
          </a:prstGeom>
          <a:ln w="12600">
            <a:solidFill>
              <a:srgbClr val="005AA6"/>
            </a:solidFill>
            <a:custDash>
              <a:ds d="400000" sp="300000"/>
            </a:custDash>
            <a:round/>
          </a:ln>
        </p:spPr>
        <p:style>
          <a:lnRef idx="1">
            <a:schemeClr val="accent1"/>
          </a:lnRef>
          <a:fillRef idx="0">
            <a:schemeClr val="accent1"/>
          </a:fillRef>
          <a:effectRef idx="0">
            <a:schemeClr val="accent1"/>
          </a:effectRef>
          <a:fontRef idx="minor"/>
        </p:style>
      </p:sp>
      <p:sp>
        <p:nvSpPr>
          <p:cNvPr id="198" name="Line 16"/>
          <p:cNvSpPr/>
          <p:nvPr/>
        </p:nvSpPr>
        <p:spPr>
          <a:xfrm>
            <a:off x="3514680" y="1226520"/>
            <a:ext cx="0" cy="2743560"/>
          </a:xfrm>
          <a:prstGeom prst="line">
            <a:avLst/>
          </a:prstGeom>
          <a:ln w="12600">
            <a:solidFill>
              <a:srgbClr val="005AA6"/>
            </a:solidFill>
            <a:custDash>
              <a:ds d="400000" sp="300000"/>
            </a:custDash>
            <a:round/>
          </a:ln>
        </p:spPr>
        <p:style>
          <a:lnRef idx="1">
            <a:schemeClr val="accent1"/>
          </a:lnRef>
          <a:fillRef idx="0">
            <a:schemeClr val="accent1"/>
          </a:fillRef>
          <a:effectRef idx="0">
            <a:schemeClr val="accent1"/>
          </a:effectRef>
          <a:fontRef idx="minor"/>
        </p:style>
      </p:sp>
      <p:sp>
        <p:nvSpPr>
          <p:cNvPr id="199" name="Line 17"/>
          <p:cNvSpPr/>
          <p:nvPr/>
        </p:nvSpPr>
        <p:spPr>
          <a:xfrm flipV="1">
            <a:off x="1065600" y="3964320"/>
            <a:ext cx="2463120" cy="5400"/>
          </a:xfrm>
          <a:prstGeom prst="line">
            <a:avLst/>
          </a:prstGeom>
          <a:ln w="12600">
            <a:solidFill>
              <a:srgbClr val="005AA6"/>
            </a:solidFill>
            <a:custDash>
              <a:ds d="400000" sp="300000"/>
            </a:custDash>
            <a:round/>
          </a:ln>
        </p:spPr>
        <p:style>
          <a:lnRef idx="1">
            <a:schemeClr val="accent1"/>
          </a:lnRef>
          <a:fillRef idx="0">
            <a:schemeClr val="accent1"/>
          </a:fillRef>
          <a:effectRef idx="0">
            <a:schemeClr val="accent1"/>
          </a:effectRef>
          <a:fontRef idx="minor"/>
        </p:style>
      </p:sp>
      <p:pic>
        <p:nvPicPr>
          <p:cNvPr id="200" name="Picture 6"/>
          <p:cNvPicPr/>
          <p:nvPr/>
        </p:nvPicPr>
        <p:blipFill>
          <a:blip r:embed="rId2"/>
          <a:stretch/>
        </p:blipFill>
        <p:spPr>
          <a:xfrm>
            <a:off x="1989720" y="1280880"/>
            <a:ext cx="713880" cy="917640"/>
          </a:xfrm>
          <a:prstGeom prst="rect">
            <a:avLst/>
          </a:prstGeom>
          <a:ln>
            <a:noFill/>
          </a:ln>
        </p:spPr>
      </p:pic>
      <p:sp>
        <p:nvSpPr>
          <p:cNvPr id="201" name="CustomShape 18"/>
          <p:cNvSpPr/>
          <p:nvPr/>
        </p:nvSpPr>
        <p:spPr>
          <a:xfrm>
            <a:off x="1982520" y="1748520"/>
            <a:ext cx="43524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trike="noStrike" spc="-1">
                <a:solidFill>
                  <a:srgbClr val="000000"/>
                </a:solidFill>
                <a:uFill>
                  <a:solidFill>
                    <a:srgbClr val="FFFFFF"/>
                  </a:solidFill>
                </a:uFill>
                <a:latin typeface="Arial"/>
                <a:ea typeface="DejaVu Sans"/>
              </a:rPr>
              <a:t>D</a:t>
            </a:r>
            <a:endParaRPr/>
          </a:p>
        </p:txBody>
      </p:sp>
      <p:sp>
        <p:nvSpPr>
          <p:cNvPr id="202" name="CustomShape 19"/>
          <p:cNvSpPr/>
          <p:nvPr/>
        </p:nvSpPr>
        <p:spPr>
          <a:xfrm>
            <a:off x="2376720" y="2278440"/>
            <a:ext cx="8524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strike="noStrike" spc="-1">
                <a:solidFill>
                  <a:srgbClr val="000000"/>
                </a:solidFill>
                <a:uFill>
                  <a:solidFill>
                    <a:srgbClr val="FFFFFF"/>
                  </a:solidFill>
                </a:uFill>
                <a:latin typeface="Arial"/>
                <a:ea typeface="DejaVu Sans"/>
              </a:rPr>
              <a:t>D, P</a:t>
            </a:r>
            <a:endParaRPr/>
          </a:p>
        </p:txBody>
      </p:sp>
      <p:sp>
        <p:nvSpPr>
          <p:cNvPr id="203" name="CustomShape 20"/>
          <p:cNvSpPr/>
          <p:nvPr/>
        </p:nvSpPr>
        <p:spPr>
          <a:xfrm>
            <a:off x="5110560" y="1141560"/>
            <a:ext cx="3258000" cy="1087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343080" indent="-342360">
              <a:lnSpc>
                <a:spcPct val="100000"/>
              </a:lnSpc>
              <a:buFont typeface="Arial"/>
              <a:buChar char="•"/>
            </a:pPr>
            <a:r>
              <a:rPr lang="en-US" sz="2000" strike="noStrike" spc="-1">
                <a:solidFill>
                  <a:srgbClr val="000000"/>
                </a:solidFill>
                <a:uFill>
                  <a:solidFill>
                    <a:srgbClr val="FFFFFF"/>
                  </a:solidFill>
                </a:uFill>
                <a:latin typeface="Arial"/>
                <a:ea typeface="DejaVu Sans"/>
              </a:rPr>
              <a:t>Data (D) = {d</a:t>
            </a:r>
            <a:r>
              <a:rPr lang="en-US" sz="2000" strike="noStrike" spc="-1" baseline="-25000">
                <a:solidFill>
                  <a:srgbClr val="000000"/>
                </a:solidFill>
                <a:uFill>
                  <a:solidFill>
                    <a:srgbClr val="FFFFFF"/>
                  </a:solidFill>
                </a:uFill>
                <a:latin typeface="Arial"/>
                <a:ea typeface="DejaVu Sans"/>
              </a:rPr>
              <a:t>1</a:t>
            </a:r>
            <a:r>
              <a:rPr lang="en-US" sz="2000" strike="noStrike" spc="-1">
                <a:solidFill>
                  <a:srgbClr val="000000"/>
                </a:solidFill>
                <a:uFill>
                  <a:solidFill>
                    <a:srgbClr val="FFFFFF"/>
                  </a:solidFill>
                </a:uFill>
                <a:latin typeface="Arial"/>
                <a:ea typeface="DejaVu Sans"/>
              </a:rPr>
              <a:t>,..,</a:t>
            </a:r>
            <a:r>
              <a:rPr lang="en-US" sz="2000" strike="noStrike" spc="-1" baseline="-25000">
                <a:solidFill>
                  <a:srgbClr val="000000"/>
                </a:solidFill>
                <a:uFill>
                  <a:solidFill>
                    <a:srgbClr val="FFFFFF"/>
                  </a:solidFill>
                </a:uFill>
                <a:latin typeface="Arial"/>
                <a:ea typeface="DejaVu Sans"/>
              </a:rPr>
              <a:t> </a:t>
            </a:r>
            <a:r>
              <a:rPr lang="en-US" sz="2000" strike="noStrike" spc="-1">
                <a:solidFill>
                  <a:srgbClr val="000000"/>
                </a:solidFill>
                <a:uFill>
                  <a:solidFill>
                    <a:srgbClr val="FFFFFF"/>
                  </a:solidFill>
                </a:uFill>
                <a:latin typeface="Arial"/>
                <a:ea typeface="DejaVu Sans"/>
              </a:rPr>
              <a:t>d</a:t>
            </a:r>
            <a:r>
              <a:rPr lang="en-US" sz="2000" strike="noStrike" spc="-1" baseline="-25000">
                <a:solidFill>
                  <a:srgbClr val="000000"/>
                </a:solidFill>
                <a:uFill>
                  <a:solidFill>
                    <a:srgbClr val="FFFFFF"/>
                  </a:solidFill>
                </a:uFill>
                <a:latin typeface="Arial"/>
                <a:ea typeface="DejaVu Sans"/>
              </a:rPr>
              <a:t>n</a:t>
            </a:r>
            <a:r>
              <a:rPr lang="en-US" sz="2000" strike="noStrike" spc="-1">
                <a:solidFill>
                  <a:srgbClr val="000000"/>
                </a:solidFill>
                <a:uFill>
                  <a:solidFill>
                    <a:srgbClr val="FFFFFF"/>
                  </a:solidFill>
                </a:uFill>
                <a:latin typeface="Arial"/>
                <a:ea typeface="DejaVu Sans"/>
              </a:rPr>
              <a:t>}</a:t>
            </a:r>
            <a:endParaRPr/>
          </a:p>
          <a:p>
            <a:pPr marL="343080" indent="-342360">
              <a:lnSpc>
                <a:spcPct val="100000"/>
              </a:lnSpc>
              <a:buFont typeface="Arial"/>
              <a:buChar char="•"/>
            </a:pPr>
            <a:r>
              <a:rPr lang="en-US" sz="2000" strike="noStrike" spc="-1">
                <a:solidFill>
                  <a:srgbClr val="000000"/>
                </a:solidFill>
                <a:uFill>
                  <a:solidFill>
                    <a:srgbClr val="FFFFFF"/>
                  </a:solidFill>
                </a:uFill>
                <a:latin typeface="Arial"/>
                <a:ea typeface="DejaVu Sans"/>
              </a:rPr>
              <a:t>Access Control Policies </a:t>
            </a:r>
            <a:endParaRPr/>
          </a:p>
          <a:p>
            <a:pPr>
              <a:lnSpc>
                <a:spcPct val="100000"/>
              </a:lnSpc>
            </a:pPr>
            <a:r>
              <a:rPr lang="en-US" sz="2000" strike="noStrike" spc="-1">
                <a:solidFill>
                  <a:srgbClr val="000000"/>
                </a:solidFill>
                <a:uFill>
                  <a:solidFill>
                    <a:srgbClr val="FFFFFF"/>
                  </a:solidFill>
                </a:uFill>
                <a:latin typeface="Arial"/>
                <a:ea typeface="DejaVu Sans"/>
              </a:rPr>
              <a:t>                   (P) = {p</a:t>
            </a:r>
            <a:r>
              <a:rPr lang="en-US" sz="2000" strike="noStrike" spc="-1" baseline="-25000">
                <a:solidFill>
                  <a:srgbClr val="000000"/>
                </a:solidFill>
                <a:uFill>
                  <a:solidFill>
                    <a:srgbClr val="FFFFFF"/>
                  </a:solidFill>
                </a:uFill>
                <a:latin typeface="Arial"/>
                <a:ea typeface="DejaVu Sans"/>
              </a:rPr>
              <a:t>1</a:t>
            </a:r>
            <a:r>
              <a:rPr lang="en-US" sz="2000" strike="noStrike" spc="-1">
                <a:solidFill>
                  <a:srgbClr val="000000"/>
                </a:solidFill>
                <a:uFill>
                  <a:solidFill>
                    <a:srgbClr val="FFFFFF"/>
                  </a:solidFill>
                </a:uFill>
                <a:latin typeface="Arial"/>
                <a:ea typeface="DejaVu Sans"/>
              </a:rPr>
              <a:t>,..,</a:t>
            </a:r>
            <a:r>
              <a:rPr lang="en-US" sz="2000" strike="noStrike" spc="-1" baseline="-25000">
                <a:solidFill>
                  <a:srgbClr val="000000"/>
                </a:solidFill>
                <a:uFill>
                  <a:solidFill>
                    <a:srgbClr val="FFFFFF"/>
                  </a:solidFill>
                </a:uFill>
                <a:latin typeface="Arial"/>
                <a:ea typeface="DejaVu Sans"/>
              </a:rPr>
              <a:t> </a:t>
            </a:r>
            <a:r>
              <a:rPr lang="en-US" sz="2000" strike="noStrike" spc="-1">
                <a:solidFill>
                  <a:srgbClr val="000000"/>
                </a:solidFill>
                <a:uFill>
                  <a:solidFill>
                    <a:srgbClr val="FFFFFF"/>
                  </a:solidFill>
                </a:uFill>
                <a:latin typeface="Arial"/>
                <a:ea typeface="DejaVu Sans"/>
              </a:rPr>
              <a:t>p</a:t>
            </a:r>
            <a:r>
              <a:rPr lang="en-US" sz="2000" strike="noStrike" spc="-1" baseline="-25000">
                <a:solidFill>
                  <a:srgbClr val="000000"/>
                </a:solidFill>
                <a:uFill>
                  <a:solidFill>
                    <a:srgbClr val="FFFFFF"/>
                  </a:solidFill>
                </a:uFill>
                <a:latin typeface="Arial"/>
                <a:ea typeface="DejaVu Sans"/>
              </a:rPr>
              <a:t>k</a:t>
            </a:r>
            <a:r>
              <a:rPr lang="en-US" sz="2000" strike="noStrike" spc="-1">
                <a:solidFill>
                  <a:srgbClr val="000000"/>
                </a:solidFill>
                <a:uFill>
                  <a:solidFill>
                    <a:srgbClr val="FFFFFF"/>
                  </a:solidFill>
                </a:uFill>
                <a:latin typeface="Arial"/>
                <a:ea typeface="DejaVu Sans"/>
              </a:rPr>
              <a:t>}</a:t>
            </a:r>
            <a:endParaRPr/>
          </a:p>
        </p:txBody>
      </p:sp>
      <p:sp>
        <p:nvSpPr>
          <p:cNvPr id="204" name="Line 21"/>
          <p:cNvSpPr/>
          <p:nvPr/>
        </p:nvSpPr>
        <p:spPr>
          <a:xfrm>
            <a:off x="1065600" y="1226520"/>
            <a:ext cx="2160" cy="2737800"/>
          </a:xfrm>
          <a:prstGeom prst="line">
            <a:avLst/>
          </a:prstGeom>
          <a:ln w="12600">
            <a:solidFill>
              <a:srgbClr val="005AA6"/>
            </a:solidFill>
            <a:custDash>
              <a:ds d="400000" sp="300000"/>
            </a:custDash>
            <a:round/>
          </a:ln>
        </p:spPr>
        <p:style>
          <a:lnRef idx="1">
            <a:schemeClr val="accent1"/>
          </a:lnRef>
          <a:fillRef idx="0">
            <a:schemeClr val="accent1"/>
          </a:fillRef>
          <a:effectRef idx="0">
            <a:schemeClr val="accent1"/>
          </a:effectRef>
          <a:fontRef idx="minor"/>
        </p:style>
      </p:sp>
      <p:sp>
        <p:nvSpPr>
          <p:cNvPr id="205" name="CustomShape 22"/>
          <p:cNvSpPr/>
          <p:nvPr/>
        </p:nvSpPr>
        <p:spPr>
          <a:xfrm>
            <a:off x="2279160" y="2207160"/>
            <a:ext cx="231480" cy="551160"/>
          </a:xfrm>
          <a:prstGeom prst="downArrow">
            <a:avLst>
              <a:gd name="adj1" fmla="val 50000"/>
              <a:gd name="adj2" fmla="val 50000"/>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06" name="CustomShape 23"/>
          <p:cNvSpPr/>
          <p:nvPr/>
        </p:nvSpPr>
        <p:spPr>
          <a:xfrm>
            <a:off x="1614960" y="3970080"/>
            <a:ext cx="627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strike="noStrike" spc="-1">
                <a:solidFill>
                  <a:srgbClr val="000000"/>
                </a:solidFill>
                <a:uFill>
                  <a:solidFill>
                    <a:srgbClr val="FFFFFF"/>
                  </a:solidFill>
                </a:uFill>
                <a:latin typeface="Arial"/>
                <a:ea typeface="DejaVu Sans"/>
              </a:rPr>
              <a:t>D, P</a:t>
            </a:r>
            <a:endParaRPr/>
          </a:p>
        </p:txBody>
      </p:sp>
      <p:sp>
        <p:nvSpPr>
          <p:cNvPr id="207" name="CustomShape 24"/>
          <p:cNvSpPr/>
          <p:nvPr/>
        </p:nvSpPr>
        <p:spPr>
          <a:xfrm>
            <a:off x="1409400" y="3781080"/>
            <a:ext cx="277200" cy="747360"/>
          </a:xfrm>
          <a:prstGeom prst="downArrow">
            <a:avLst>
              <a:gd name="adj1" fmla="val 50000"/>
              <a:gd name="adj2" fmla="val 50000"/>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08" name="CustomShape 25"/>
          <p:cNvSpPr/>
          <p:nvPr/>
        </p:nvSpPr>
        <p:spPr>
          <a:xfrm>
            <a:off x="2888640" y="3791160"/>
            <a:ext cx="277200" cy="737640"/>
          </a:xfrm>
          <a:prstGeom prst="downArrow">
            <a:avLst>
              <a:gd name="adj1" fmla="val 50000"/>
              <a:gd name="adj2" fmla="val 50000"/>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09" name="CustomShape 26"/>
          <p:cNvSpPr/>
          <p:nvPr/>
        </p:nvSpPr>
        <p:spPr>
          <a:xfrm>
            <a:off x="2547360" y="4549320"/>
            <a:ext cx="1665360" cy="753840"/>
          </a:xfrm>
          <a:prstGeom prst="roundRect">
            <a:avLst>
              <a:gd name="adj" fmla="val 16667"/>
            </a:avLst>
          </a:prstGeom>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lstStyle/>
          <a:p>
            <a:pPr algn="ctr">
              <a:lnSpc>
                <a:spcPct val="100000"/>
              </a:lnSpc>
            </a:pPr>
            <a:r>
              <a:rPr lang="en-US" sz="1800" b="1" strike="noStrike" spc="-1">
                <a:solidFill>
                  <a:srgbClr val="000000"/>
                </a:solidFill>
                <a:uFill>
                  <a:solidFill>
                    <a:srgbClr val="FFFFFF"/>
                  </a:solidFill>
                </a:uFill>
                <a:latin typeface="Arial"/>
                <a:ea typeface="DejaVu Sans"/>
              </a:rPr>
              <a:t>SERVICE 2</a:t>
            </a:r>
            <a:endParaRPr/>
          </a:p>
          <a:p>
            <a:pPr algn="ctr">
              <a:lnSpc>
                <a:spcPct val="100000"/>
              </a:lnSpc>
            </a:pPr>
            <a:r>
              <a:rPr lang="en-US" sz="2000" strike="noStrike" spc="-1">
                <a:solidFill>
                  <a:srgbClr val="000000"/>
                </a:solidFill>
                <a:uFill>
                  <a:solidFill>
                    <a:srgbClr val="FFFFFF"/>
                  </a:solidFill>
                </a:uFill>
                <a:latin typeface="Arial"/>
                <a:ea typeface="DejaVu Sans"/>
              </a:rPr>
              <a:t>d</a:t>
            </a:r>
            <a:r>
              <a:rPr lang="en-US" sz="2000" strike="noStrike" spc="-1" baseline="-25000">
                <a:solidFill>
                  <a:srgbClr val="000000"/>
                </a:solidFill>
                <a:uFill>
                  <a:solidFill>
                    <a:srgbClr val="FFFFFF"/>
                  </a:solidFill>
                </a:uFill>
                <a:latin typeface="Arial"/>
                <a:ea typeface="DejaVu Sans"/>
              </a:rPr>
              <a:t>2</a:t>
            </a:r>
            <a:endParaRPr/>
          </a:p>
        </p:txBody>
      </p:sp>
      <p:sp>
        <p:nvSpPr>
          <p:cNvPr id="210" name="CustomShape 27"/>
          <p:cNvSpPr/>
          <p:nvPr/>
        </p:nvSpPr>
        <p:spPr>
          <a:xfrm rot="20006400">
            <a:off x="3669840" y="3762000"/>
            <a:ext cx="2269800" cy="354960"/>
          </a:xfrm>
          <a:prstGeom prst="rightArrow">
            <a:avLst>
              <a:gd name="adj1" fmla="val 50000"/>
              <a:gd name="adj2" fmla="val 50000"/>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11" name="CustomShape 28"/>
          <p:cNvSpPr/>
          <p:nvPr/>
        </p:nvSpPr>
        <p:spPr>
          <a:xfrm>
            <a:off x="3515040" y="2704320"/>
            <a:ext cx="2134440" cy="912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i="1" strike="noStrike" spc="-1">
                <a:solidFill>
                  <a:srgbClr val="000000"/>
                </a:solidFill>
                <a:uFill>
                  <a:solidFill>
                    <a:srgbClr val="FFFFFF"/>
                  </a:solidFill>
                </a:uFill>
                <a:latin typeface="Arial"/>
                <a:ea typeface="DejaVu Sans"/>
              </a:rPr>
              <a:t>Service 2 forwards </a:t>
            </a:r>
            <a:endParaRPr/>
          </a:p>
          <a:p>
            <a:pPr algn="ctr">
              <a:lnSpc>
                <a:spcPct val="100000"/>
              </a:lnSpc>
            </a:pPr>
            <a:r>
              <a:rPr lang="en-US" sz="1800" i="1" strike="noStrike" spc="-1">
                <a:solidFill>
                  <a:srgbClr val="000000"/>
                </a:solidFill>
                <a:uFill>
                  <a:solidFill>
                    <a:srgbClr val="FFFFFF"/>
                  </a:solidFill>
                </a:uFill>
                <a:latin typeface="Arial"/>
                <a:ea typeface="DejaVu Sans"/>
              </a:rPr>
              <a:t>D and P </a:t>
            </a:r>
            <a:endParaRPr/>
          </a:p>
          <a:p>
            <a:pPr algn="ctr">
              <a:lnSpc>
                <a:spcPct val="100000"/>
              </a:lnSpc>
            </a:pPr>
            <a:r>
              <a:rPr lang="en-US" sz="1800" i="1" strike="noStrike" spc="-1">
                <a:solidFill>
                  <a:srgbClr val="000000"/>
                </a:solidFill>
                <a:uFill>
                  <a:solidFill>
                    <a:srgbClr val="FFFFFF"/>
                  </a:solidFill>
                </a:uFill>
                <a:latin typeface="Arial"/>
                <a:ea typeface="DejaVu Sans"/>
              </a:rPr>
              <a:t>to other cloud</a:t>
            </a:r>
            <a:endParaRPr/>
          </a:p>
        </p:txBody>
      </p:sp>
      <p:sp>
        <p:nvSpPr>
          <p:cNvPr id="212" name="CustomShape 29"/>
          <p:cNvSpPr/>
          <p:nvPr/>
        </p:nvSpPr>
        <p:spPr>
          <a:xfrm>
            <a:off x="5832360" y="2773800"/>
            <a:ext cx="2113920" cy="1001520"/>
          </a:xfrm>
          <a:prstGeom prst="roundRect">
            <a:avLst>
              <a:gd name="adj" fmla="val 16667"/>
            </a:avLst>
          </a:prstGeom>
          <a:solidFill>
            <a:schemeClr val="accent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strike="noStrike" spc="-1">
                <a:solidFill>
                  <a:srgbClr val="000000"/>
                </a:solidFill>
                <a:uFill>
                  <a:solidFill>
                    <a:srgbClr val="FFFFFF"/>
                  </a:solidFill>
                </a:uFill>
                <a:latin typeface="Arial"/>
                <a:ea typeface="DejaVu Sans"/>
              </a:rPr>
              <a:t>CLOUD</a:t>
            </a:r>
            <a:endParaRPr/>
          </a:p>
          <a:p>
            <a:pPr algn="ctr">
              <a:lnSpc>
                <a:spcPct val="100000"/>
              </a:lnSpc>
            </a:pPr>
            <a:r>
              <a:rPr lang="en-US" sz="2000" b="1" strike="noStrike" spc="-1">
                <a:solidFill>
                  <a:srgbClr val="000000"/>
                </a:solidFill>
                <a:uFill>
                  <a:solidFill>
                    <a:srgbClr val="FFFFFF"/>
                  </a:solidFill>
                </a:uFill>
                <a:latin typeface="Arial"/>
                <a:ea typeface="DejaVu Sans"/>
              </a:rPr>
              <a:t>PROVIDER 2</a:t>
            </a:r>
            <a:endParaRPr/>
          </a:p>
          <a:p>
            <a:pPr algn="ctr">
              <a:lnSpc>
                <a:spcPct val="100000"/>
              </a:lnSpc>
            </a:pPr>
            <a:r>
              <a:rPr lang="en-US" sz="2000" b="1" i="1" strike="noStrike" spc="-1">
                <a:solidFill>
                  <a:srgbClr val="000000"/>
                </a:solidFill>
                <a:uFill>
                  <a:solidFill>
                    <a:srgbClr val="FFFFFF"/>
                  </a:solidFill>
                </a:uFill>
                <a:latin typeface="Arial"/>
                <a:ea typeface="DejaVu Sans"/>
              </a:rPr>
              <a:t>D, P</a:t>
            </a:r>
            <a:endParaRPr/>
          </a:p>
        </p:txBody>
      </p:sp>
      <p:sp>
        <p:nvSpPr>
          <p:cNvPr id="213" name="CustomShape 30"/>
          <p:cNvSpPr/>
          <p:nvPr/>
        </p:nvSpPr>
        <p:spPr>
          <a:xfrm>
            <a:off x="3094560" y="3965040"/>
            <a:ext cx="627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strike="noStrike" spc="-1">
                <a:solidFill>
                  <a:srgbClr val="000000"/>
                </a:solidFill>
                <a:uFill>
                  <a:solidFill>
                    <a:srgbClr val="FFFFFF"/>
                  </a:solidFill>
                </a:uFill>
                <a:latin typeface="Arial"/>
                <a:ea typeface="DejaVu Sans"/>
              </a:rPr>
              <a:t>D, P</a:t>
            </a:r>
            <a:endParaRPr/>
          </a:p>
        </p:txBody>
      </p:sp>
      <p:sp>
        <p:nvSpPr>
          <p:cNvPr id="214" name="CustomShape 31"/>
          <p:cNvSpPr/>
          <p:nvPr/>
        </p:nvSpPr>
        <p:spPr>
          <a:xfrm>
            <a:off x="5937840" y="4548600"/>
            <a:ext cx="2008080" cy="753840"/>
          </a:xfrm>
          <a:prstGeom prst="roundRect">
            <a:avLst>
              <a:gd name="adj" fmla="val 16667"/>
            </a:avLst>
          </a:prstGeom>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lstStyle/>
          <a:p>
            <a:pPr algn="ctr">
              <a:lnSpc>
                <a:spcPct val="100000"/>
              </a:lnSpc>
            </a:pPr>
            <a:r>
              <a:rPr lang="en-US" sz="1800" b="1" strike="noStrike" spc="-1">
                <a:solidFill>
                  <a:srgbClr val="000000"/>
                </a:solidFill>
                <a:uFill>
                  <a:solidFill>
                    <a:srgbClr val="FFFFFF"/>
                  </a:solidFill>
                </a:uFill>
                <a:latin typeface="Arial"/>
                <a:ea typeface="DejaVu Sans"/>
              </a:rPr>
              <a:t>SERVICE 3</a:t>
            </a:r>
            <a:endParaRPr/>
          </a:p>
          <a:p>
            <a:pPr algn="ctr">
              <a:lnSpc>
                <a:spcPct val="100000"/>
              </a:lnSpc>
            </a:pPr>
            <a:r>
              <a:rPr lang="en-US" sz="2000" strike="noStrike" spc="-1">
                <a:solidFill>
                  <a:srgbClr val="000000"/>
                </a:solidFill>
                <a:uFill>
                  <a:solidFill>
                    <a:srgbClr val="FFFFFF"/>
                  </a:solidFill>
                </a:uFill>
                <a:latin typeface="Arial"/>
                <a:ea typeface="DejaVu Sans"/>
              </a:rPr>
              <a:t>d</a:t>
            </a:r>
            <a:r>
              <a:rPr lang="en-US" sz="2000" strike="noStrike" spc="-1" baseline="-25000">
                <a:solidFill>
                  <a:srgbClr val="000000"/>
                </a:solidFill>
                <a:uFill>
                  <a:solidFill>
                    <a:srgbClr val="FFFFFF"/>
                  </a:solidFill>
                </a:uFill>
                <a:latin typeface="Arial"/>
                <a:ea typeface="DejaVu Sans"/>
              </a:rPr>
              <a:t>3</a:t>
            </a:r>
            <a:endParaRPr/>
          </a:p>
        </p:txBody>
      </p:sp>
      <p:sp>
        <p:nvSpPr>
          <p:cNvPr id="215" name="CustomShape 32"/>
          <p:cNvSpPr/>
          <p:nvPr/>
        </p:nvSpPr>
        <p:spPr>
          <a:xfrm>
            <a:off x="6821640" y="3796200"/>
            <a:ext cx="277200" cy="732600"/>
          </a:xfrm>
          <a:prstGeom prst="downArrow">
            <a:avLst>
              <a:gd name="adj1" fmla="val 50000"/>
              <a:gd name="adj2" fmla="val 50000"/>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16" name="CustomShape 33"/>
          <p:cNvSpPr/>
          <p:nvPr/>
        </p:nvSpPr>
        <p:spPr>
          <a:xfrm>
            <a:off x="7042680" y="3960000"/>
            <a:ext cx="59040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strike="noStrike" spc="-1">
                <a:solidFill>
                  <a:srgbClr val="000000"/>
                </a:solidFill>
                <a:uFill>
                  <a:solidFill>
                    <a:srgbClr val="FFFFFF"/>
                  </a:solidFill>
                </a:uFill>
                <a:latin typeface="Arial"/>
                <a:ea typeface="DejaVu Sans"/>
              </a:rPr>
              <a:t>D, P</a:t>
            </a:r>
            <a:endParaRPr/>
          </a:p>
        </p:txBody>
      </p:sp>
      <p:sp>
        <p:nvSpPr>
          <p:cNvPr id="217" name="Line 34"/>
          <p:cNvSpPr/>
          <p:nvPr/>
        </p:nvSpPr>
        <p:spPr>
          <a:xfrm flipV="1">
            <a:off x="615240" y="4287240"/>
            <a:ext cx="4988520" cy="15840"/>
          </a:xfrm>
          <a:prstGeom prst="line">
            <a:avLst/>
          </a:prstGeom>
          <a:ln w="12600">
            <a:custDash>
              <a:ds d="400000" sp="300000"/>
            </a:custDash>
            <a:round/>
          </a:ln>
        </p:spPr>
        <p:style>
          <a:lnRef idx="2">
            <a:schemeClr val="accent2"/>
          </a:lnRef>
          <a:fillRef idx="0">
            <a:schemeClr val="accent2"/>
          </a:fillRef>
          <a:effectRef idx="1">
            <a:schemeClr val="accent2"/>
          </a:effectRef>
          <a:fontRef idx="minor"/>
        </p:style>
      </p:sp>
      <p:sp>
        <p:nvSpPr>
          <p:cNvPr id="218" name="Line 35"/>
          <p:cNvSpPr/>
          <p:nvPr/>
        </p:nvSpPr>
        <p:spPr>
          <a:xfrm>
            <a:off x="8604360" y="2643120"/>
            <a:ext cx="0" cy="2739960"/>
          </a:xfrm>
          <a:prstGeom prst="line">
            <a:avLst/>
          </a:prstGeom>
          <a:ln w="12600">
            <a:custDash>
              <a:ds d="400000" sp="300000"/>
            </a:custDash>
            <a:round/>
          </a:ln>
        </p:spPr>
        <p:style>
          <a:lnRef idx="2">
            <a:schemeClr val="accent2"/>
          </a:lnRef>
          <a:fillRef idx="0">
            <a:schemeClr val="accent2"/>
          </a:fillRef>
          <a:effectRef idx="1">
            <a:schemeClr val="accent2"/>
          </a:effectRef>
          <a:fontRef idx="minor"/>
        </p:style>
      </p:sp>
      <p:sp>
        <p:nvSpPr>
          <p:cNvPr id="219" name="CustomShape 36"/>
          <p:cNvSpPr/>
          <p:nvPr/>
        </p:nvSpPr>
        <p:spPr>
          <a:xfrm>
            <a:off x="7739640" y="3700080"/>
            <a:ext cx="952920" cy="100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spc="-1">
                <a:solidFill>
                  <a:srgbClr val="FF0000"/>
                </a:solidFill>
                <a:uFill>
                  <a:solidFill>
                    <a:srgbClr val="FFFFFF"/>
                  </a:solidFill>
                </a:uFill>
                <a:latin typeface="Arial"/>
                <a:ea typeface="DejaVu Sans"/>
              </a:rPr>
              <a:t>Data</a:t>
            </a:r>
            <a:endParaRPr/>
          </a:p>
          <a:p>
            <a:pPr algn="ctr">
              <a:lnSpc>
                <a:spcPct val="100000"/>
              </a:lnSpc>
            </a:pPr>
            <a:r>
              <a:rPr lang="en-US" sz="2000" b="1" strike="noStrike" spc="-1">
                <a:solidFill>
                  <a:srgbClr val="FF0000"/>
                </a:solidFill>
                <a:uFill>
                  <a:solidFill>
                    <a:srgbClr val="FFFFFF"/>
                  </a:solidFill>
                </a:uFill>
                <a:latin typeface="Arial"/>
                <a:ea typeface="DejaVu Sans"/>
              </a:rPr>
              <a:t>Leaks ? </a:t>
            </a:r>
            <a:endParaRPr/>
          </a:p>
        </p:txBody>
      </p:sp>
      <p:sp>
        <p:nvSpPr>
          <p:cNvPr id="220" name="CustomShape 37"/>
          <p:cNvSpPr/>
          <p:nvPr/>
        </p:nvSpPr>
        <p:spPr>
          <a:xfrm>
            <a:off x="7967880" y="4759560"/>
            <a:ext cx="599760" cy="366840"/>
          </a:xfrm>
          <a:prstGeom prst="rightArrow">
            <a:avLst>
              <a:gd name="adj1" fmla="val 50000"/>
              <a:gd name="adj2" fmla="val 50000"/>
            </a:avLst>
          </a:prstGeom>
          <a:gradFill>
            <a:gsLst>
              <a:gs pos="0">
                <a:schemeClr val="accent2">
                  <a:lumMod val="0"/>
                  <a:lumOff val="100000"/>
                </a:schemeClr>
              </a:gs>
              <a:gs pos="29000">
                <a:srgbClr val="FF0000"/>
              </a:gs>
              <a:gs pos="100000">
                <a:schemeClr val="accent2">
                  <a:lumMod val="100000"/>
                </a:schemeClr>
              </a:gs>
            </a:gsLst>
            <a:lin ang="0"/>
          </a:gra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21" name="CustomShape 38"/>
          <p:cNvSpPr/>
          <p:nvPr/>
        </p:nvSpPr>
        <p:spPr>
          <a:xfrm>
            <a:off x="81000" y="5651640"/>
            <a:ext cx="9062280" cy="82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spc="-1">
                <a:solidFill>
                  <a:srgbClr val="000000"/>
                </a:solidFill>
                <a:uFill>
                  <a:solidFill>
                    <a:srgbClr val="FFFFFF"/>
                  </a:solidFill>
                </a:uFill>
                <a:latin typeface="Tahoma"/>
                <a:ea typeface="DejaVu Sans"/>
              </a:rPr>
              <a:t>“Authentication of User’s Device and Browser for Data Access in Untrusted Cloud,” D. Ulybyshev,  B. Bhargava, L. Li, J. Kobes, D. Steiner, H. Halpin, B. An, M. Villarreal, R. Ranchal. </a:t>
            </a:r>
            <a:r>
              <a:rPr lang="en-US" sz="1600" i="1" strike="noStrike" spc="-1">
                <a:solidFill>
                  <a:srgbClr val="000000"/>
                </a:solidFill>
                <a:uFill>
                  <a:solidFill>
                    <a:srgbClr val="FFFFFF"/>
                  </a:solidFill>
                </a:uFill>
                <a:latin typeface="Tahoma"/>
                <a:ea typeface="DejaVu Sans"/>
              </a:rPr>
              <a:t>CERIAS Security Symposium, April 2016</a:t>
            </a:r>
            <a:r>
              <a:rPr lang="en-US" sz="1600" strike="noStrike" spc="-1">
                <a:solidFill>
                  <a:srgbClr val="000000"/>
                </a:solidFill>
                <a:uFill>
                  <a:solidFill>
                    <a:srgbClr val="FFFFFF"/>
                  </a:solidFill>
                </a:uFill>
                <a:latin typeface="Tahoma"/>
                <a:ea typeface="DejaVu Sans"/>
              </a:rPr>
              <a:t>.</a:t>
            </a:r>
            <a:endParaRPr/>
          </a:p>
        </p:txBody>
      </p:sp>
      <p:sp>
        <p:nvSpPr>
          <p:cNvPr id="222" name="Line 39"/>
          <p:cNvSpPr/>
          <p:nvPr/>
        </p:nvSpPr>
        <p:spPr>
          <a:xfrm>
            <a:off x="1070640" y="1231920"/>
            <a:ext cx="2444040" cy="6480"/>
          </a:xfrm>
          <a:prstGeom prst="line">
            <a:avLst/>
          </a:prstGeom>
          <a:ln w="12600">
            <a:solidFill>
              <a:srgbClr val="005AA6"/>
            </a:solidFill>
            <a:custDash>
              <a:ds d="400000" sp="300000"/>
            </a:custDash>
            <a:round/>
          </a:ln>
        </p:spPr>
        <p:style>
          <a:lnRef idx="1">
            <a:schemeClr val="accent1"/>
          </a:lnRef>
          <a:fillRef idx="0">
            <a:schemeClr val="accent1"/>
          </a:fillRef>
          <a:effectRef idx="0">
            <a:schemeClr val="accent1"/>
          </a:effectRef>
          <a:fontRef idx="minor"/>
        </p:style>
      </p:sp>
      <p:sp>
        <p:nvSpPr>
          <p:cNvPr id="223" name="CustomShape 40"/>
          <p:cNvSpPr/>
          <p:nvPr/>
        </p:nvSpPr>
        <p:spPr>
          <a:xfrm>
            <a:off x="2625194" y="6471118"/>
            <a:ext cx="65998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dirty="0">
                <a:solidFill>
                  <a:srgbClr val="000000"/>
                </a:solidFill>
                <a:uFill>
                  <a:solidFill>
                    <a:srgbClr val="FFFFFF"/>
                  </a:solidFill>
                </a:uFill>
                <a:latin typeface="Tahoma"/>
                <a:ea typeface="DejaVu Sans"/>
              </a:rPr>
              <a:t>* This work is used in PhD Thesis Proposal of Denis </a:t>
            </a:r>
            <a:r>
              <a:rPr lang="en-US" sz="1400" strike="noStrike" spc="-1" dirty="0" err="1">
                <a:solidFill>
                  <a:srgbClr val="000000"/>
                </a:solidFill>
                <a:uFill>
                  <a:solidFill>
                    <a:srgbClr val="FFFFFF"/>
                  </a:solidFill>
                </a:uFill>
                <a:latin typeface="Tahoma"/>
                <a:ea typeface="DejaVu Sans"/>
              </a:rPr>
              <a:t>Ulybyshev</a:t>
            </a:r>
            <a:r>
              <a:rPr lang="en-US" sz="1400" strike="noStrike" spc="-1" dirty="0">
                <a:solidFill>
                  <a:srgbClr val="000000"/>
                </a:solidFill>
                <a:uFill>
                  <a:solidFill>
                    <a:srgbClr val="FFFFFF"/>
                  </a:solidFill>
                </a:uFill>
                <a:latin typeface="Tahoma"/>
                <a:ea typeface="DejaVu Sans"/>
              </a:rPr>
              <a:t>, Purdue University</a:t>
            </a:r>
            <a:endParaRPr dirty="0"/>
          </a:p>
        </p:txBody>
      </p:sp>
    </p:spTree>
    <p:extLst>
      <p:ext uri="{BB962C8B-B14F-4D97-AF65-F5344CB8AC3E}">
        <p14:creationId xmlns:p14="http://schemas.microsoft.com/office/powerpoint/2010/main" val="200158347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99360" y="4238640"/>
            <a:ext cx="9075600" cy="22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z="2000" strike="noStrike" spc="-1">
                <a:solidFill>
                  <a:srgbClr val="000000"/>
                </a:solidFill>
                <a:uFill>
                  <a:solidFill>
                    <a:srgbClr val="FFFFFF"/>
                  </a:solidFill>
                </a:uFill>
                <a:latin typeface="Arial"/>
              </a:rPr>
              <a:t>AB Template is used to generate new ABs with data and policies (specified by data owner)</a:t>
            </a:r>
            <a:endParaRPr/>
          </a:p>
          <a:p>
            <a:pPr marL="230040" indent="-229320">
              <a:lnSpc>
                <a:spcPct val="100000"/>
              </a:lnSpc>
              <a:buFont typeface="Symbol"/>
              <a:buChar char=""/>
            </a:pPr>
            <a:r>
              <a:rPr lang="en-US" sz="2000" strike="noStrike" spc="-1">
                <a:solidFill>
                  <a:srgbClr val="000000"/>
                </a:solidFill>
                <a:uFill>
                  <a:solidFill>
                    <a:srgbClr val="FFFFFF"/>
                  </a:solidFill>
                </a:uFill>
                <a:latin typeface="Arial"/>
              </a:rPr>
              <a:t>Template includes implementation of invariant parts (monitor) and placeholders for customized parts (data and policies)</a:t>
            </a:r>
            <a:endParaRPr/>
          </a:p>
          <a:p>
            <a:pPr marL="230040" indent="-229320">
              <a:lnSpc>
                <a:spcPct val="100000"/>
              </a:lnSpc>
              <a:buFont typeface="Symbol"/>
              <a:buChar char=""/>
            </a:pPr>
            <a:r>
              <a:rPr lang="en-US" sz="2000" strike="noStrike" spc="-1">
                <a:solidFill>
                  <a:srgbClr val="000000"/>
                </a:solidFill>
                <a:uFill>
                  <a:solidFill>
                    <a:srgbClr val="FFFFFF"/>
                  </a:solidFill>
                </a:uFill>
                <a:latin typeface="Arial"/>
              </a:rPr>
              <a:t>Template is executed to simulate interaction between AB and service requesting access to each data item of AB</a:t>
            </a:r>
            <a:endParaRPr/>
          </a:p>
        </p:txBody>
      </p:sp>
      <p:sp>
        <p:nvSpPr>
          <p:cNvPr id="258" name="CustomShape 2"/>
          <p:cNvSpPr/>
          <p:nvPr/>
        </p:nvSpPr>
        <p:spPr>
          <a:xfrm>
            <a:off x="267480" y="26640"/>
            <a:ext cx="8622000" cy="104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endParaRPr/>
          </a:p>
          <a:p>
            <a:r>
              <a:rPr lang="en-US" sz="2800" strike="noStrike" spc="-1">
                <a:solidFill>
                  <a:srgbClr val="000000"/>
                </a:solidFill>
                <a:uFill>
                  <a:solidFill>
                    <a:srgbClr val="FFFFFF"/>
                  </a:solidFill>
                </a:uFill>
                <a:latin typeface="Arial"/>
              </a:rPr>
              <a:t>Key Generation during AB Creation</a:t>
            </a:r>
            <a:endParaRPr/>
          </a:p>
          <a:p>
            <a:pPr>
              <a:lnSpc>
                <a:spcPct val="100000"/>
              </a:lnSpc>
            </a:pPr>
            <a:endParaRPr/>
          </a:p>
        </p:txBody>
      </p:sp>
      <p:sp>
        <p:nvSpPr>
          <p:cNvPr id="259"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pc="-1" dirty="0">
                <a:solidFill>
                  <a:srgbClr val="000000"/>
                </a:solidFill>
                <a:uFill>
                  <a:solidFill>
                    <a:srgbClr val="FFFFFF"/>
                  </a:solidFill>
                </a:uFill>
                <a:latin typeface="Arial"/>
              </a:rPr>
              <a:t>15</a:t>
            </a:r>
            <a:endParaRPr dirty="0"/>
          </a:p>
        </p:txBody>
      </p:sp>
      <p:sp>
        <p:nvSpPr>
          <p:cNvPr id="261" name="CustomShape 5"/>
          <p:cNvSpPr/>
          <p:nvPr/>
        </p:nvSpPr>
        <p:spPr>
          <a:xfrm>
            <a:off x="746640" y="2958480"/>
            <a:ext cx="3018240" cy="1001520"/>
          </a:xfrm>
          <a:prstGeom prst="roundRect">
            <a:avLst>
              <a:gd name="adj" fmla="val 16667"/>
            </a:avLst>
          </a:prstGeom>
          <a:solidFill>
            <a:schemeClr val="accent1">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strike="noStrike" spc="-1">
                <a:solidFill>
                  <a:srgbClr val="000000"/>
                </a:solidFill>
                <a:uFill>
                  <a:solidFill>
                    <a:srgbClr val="FFFFFF"/>
                  </a:solidFill>
                </a:uFill>
                <a:latin typeface="Arial"/>
                <a:ea typeface="DejaVu Sans"/>
              </a:rPr>
              <a:t>Key Derivation Module </a:t>
            </a:r>
            <a:r>
              <a:rPr lang="en-US" sz="1600" b="1" strike="noStrike" spc="-1">
                <a:solidFill>
                  <a:srgbClr val="000000"/>
                </a:solidFill>
                <a:uFill>
                  <a:solidFill>
                    <a:srgbClr val="FFFFFF"/>
                  </a:solidFill>
                </a:uFill>
                <a:latin typeface="Arial"/>
                <a:ea typeface="DejaVu Sans"/>
              </a:rPr>
              <a:t>(javax.crypto SecetKeyFactory)</a:t>
            </a:r>
            <a:endParaRPr/>
          </a:p>
        </p:txBody>
      </p:sp>
      <p:sp>
        <p:nvSpPr>
          <p:cNvPr id="262" name="CustomShape 6"/>
          <p:cNvSpPr/>
          <p:nvPr/>
        </p:nvSpPr>
        <p:spPr>
          <a:xfrm>
            <a:off x="0" y="1127880"/>
            <a:ext cx="9143280" cy="13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2060"/>
                </a:solidFill>
                <a:uFill>
                  <a:solidFill>
                    <a:srgbClr val="FFFFFF"/>
                  </a:solidFill>
                </a:uFill>
                <a:latin typeface="Arial"/>
                <a:ea typeface="DejaVu Sans"/>
              </a:rPr>
              <a:t>Aggregation</a:t>
            </a:r>
            <a:r>
              <a:rPr lang="en-US" sz="2400" strike="noStrike" spc="-1">
                <a:solidFill>
                  <a:srgbClr val="000000"/>
                </a:solidFill>
                <a:uFill>
                  <a:solidFill>
                    <a:srgbClr val="FFFFFF"/>
                  </a:solidFill>
                </a:uFill>
                <a:latin typeface="Arial"/>
                <a:ea typeface="DejaVu Sans"/>
              </a:rPr>
              <a:t>{</a:t>
            </a:r>
            <a:r>
              <a:rPr lang="en-US" sz="1800" strike="noStrike" spc="-1">
                <a:solidFill>
                  <a:srgbClr val="000000"/>
                </a:solidFill>
                <a:uFill>
                  <a:solidFill>
                    <a:srgbClr val="FFFFFF"/>
                  </a:solidFill>
                </a:uFill>
                <a:latin typeface="Arial"/>
                <a:ea typeface="DejaVu Sans"/>
              </a:rPr>
              <a:t>d</a:t>
            </a:r>
            <a:r>
              <a:rPr lang="en-US" sz="1200" strike="noStrike" spc="-1">
                <a:solidFill>
                  <a:srgbClr val="000000"/>
                </a:solidFill>
                <a:uFill>
                  <a:solidFill>
                    <a:srgbClr val="FFFFFF"/>
                  </a:solidFill>
                </a:uFill>
                <a:latin typeface="Arial"/>
                <a:ea typeface="DejaVu Sans"/>
              </a:rPr>
              <a:t>i</a:t>
            </a:r>
            <a:r>
              <a:rPr lang="en-US" sz="2400" strike="noStrike" spc="-1">
                <a:solidFill>
                  <a:srgbClr val="000000"/>
                </a:solidFill>
                <a:uFill>
                  <a:solidFill>
                    <a:srgbClr val="FFFFFF"/>
                  </a:solidFill>
                </a:uFill>
                <a:latin typeface="Arial"/>
                <a:ea typeface="DejaVu Sans"/>
              </a:rPr>
              <a:t>}</a:t>
            </a:r>
            <a:r>
              <a:rPr lang="en-US" sz="1600" strike="noStrike" spc="-1">
                <a:solidFill>
                  <a:srgbClr val="000000"/>
                </a:solidFill>
                <a:uFill>
                  <a:solidFill>
                    <a:srgbClr val="FFFFFF"/>
                  </a:solidFill>
                </a:uFill>
                <a:latin typeface="Arial"/>
                <a:ea typeface="DejaVu Sans"/>
              </a:rPr>
              <a:t>  </a:t>
            </a:r>
            <a:r>
              <a:rPr lang="en-US" sz="2400" i="1" strike="noStrike" spc="-1">
                <a:solidFill>
                  <a:srgbClr val="000000"/>
                </a:solidFill>
                <a:uFill>
                  <a:solidFill>
                    <a:srgbClr val="FFFFFF"/>
                  </a:solidFill>
                </a:uFill>
                <a:latin typeface="Arial"/>
                <a:ea typeface="DejaVu Sans"/>
              </a:rPr>
              <a:t>( </a:t>
            </a:r>
            <a:r>
              <a:rPr lang="en-US" sz="2000" i="1" strike="noStrike" spc="-1">
                <a:solidFill>
                  <a:srgbClr val="000000"/>
                </a:solidFill>
                <a:uFill>
                  <a:solidFill>
                    <a:srgbClr val="FFFFFF"/>
                  </a:solidFill>
                </a:uFill>
                <a:latin typeface="Arial"/>
                <a:ea typeface="DejaVu Sans"/>
              </a:rPr>
              <a:t>- </a:t>
            </a:r>
            <a:r>
              <a:rPr lang="en-US" sz="2000" i="1" strike="noStrike" spc="-1">
                <a:solidFill>
                  <a:srgbClr val="003E6A"/>
                </a:solidFill>
                <a:uFill>
                  <a:solidFill>
                    <a:srgbClr val="FFFFFF"/>
                  </a:solidFill>
                </a:uFill>
                <a:latin typeface="Arial"/>
                <a:ea typeface="DejaVu Sans"/>
              </a:rPr>
              <a:t>Generated AB modules execution info;                </a:t>
            </a:r>
            <a:endParaRPr/>
          </a:p>
          <a:p>
            <a:pPr>
              <a:lnSpc>
                <a:spcPct val="100000"/>
              </a:lnSpc>
            </a:pPr>
            <a:r>
              <a:rPr lang="en-US" sz="2000" i="1" strike="noStrike" spc="-1">
                <a:solidFill>
                  <a:srgbClr val="003E6A"/>
                </a:solidFill>
                <a:uFill>
                  <a:solidFill>
                    <a:srgbClr val="FFFFFF"/>
                  </a:solidFill>
                </a:uFill>
                <a:latin typeface="Arial"/>
                <a:ea typeface="DejaVu Sans"/>
              </a:rPr>
              <a:t>	                    - Digest(AB Modules),  </a:t>
            </a:r>
            <a:endParaRPr/>
          </a:p>
          <a:p>
            <a:pPr>
              <a:lnSpc>
                <a:spcPct val="100000"/>
              </a:lnSpc>
            </a:pPr>
            <a:r>
              <a:rPr lang="en-US" sz="2000" i="1" strike="noStrike" spc="-1">
                <a:solidFill>
                  <a:srgbClr val="003E6A"/>
                </a:solidFill>
                <a:uFill>
                  <a:solidFill>
                    <a:srgbClr val="FFFFFF"/>
                  </a:solidFill>
                </a:uFill>
                <a:latin typeface="Arial"/>
                <a:ea typeface="DejaVu Sans"/>
              </a:rPr>
              <a:t>	    	      - Resources: authentication code + certificate,                                                   		     authorization code, applicable policies with evaluation code</a:t>
            </a:r>
            <a:r>
              <a:rPr lang="en-US" sz="2000" i="1" strike="noStrike" spc="-1">
                <a:solidFill>
                  <a:srgbClr val="000000"/>
                </a:solidFill>
                <a:uFill>
                  <a:solidFill>
                    <a:srgbClr val="FFFFFF"/>
                  </a:solidFill>
                </a:uFill>
                <a:latin typeface="Arial"/>
                <a:ea typeface="DejaVu Sans"/>
              </a:rPr>
              <a:t>)</a:t>
            </a:r>
            <a:endParaRPr/>
          </a:p>
        </p:txBody>
      </p:sp>
      <p:sp>
        <p:nvSpPr>
          <p:cNvPr id="263" name="CustomShape 7"/>
          <p:cNvSpPr/>
          <p:nvPr/>
        </p:nvSpPr>
        <p:spPr>
          <a:xfrm>
            <a:off x="3882240" y="2844720"/>
            <a:ext cx="5882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0000"/>
                </a:solidFill>
                <a:uFill>
                  <a:solidFill>
                    <a:srgbClr val="FFFFFF"/>
                  </a:solidFill>
                </a:uFill>
                <a:latin typeface="Arial"/>
                <a:ea typeface="DejaVu Sans"/>
              </a:rPr>
              <a:t>K</a:t>
            </a:r>
            <a:r>
              <a:rPr lang="en-US" sz="1600" strike="noStrike" spc="-1">
                <a:solidFill>
                  <a:srgbClr val="000000"/>
                </a:solidFill>
                <a:uFill>
                  <a:solidFill>
                    <a:srgbClr val="FFFFFF"/>
                  </a:solidFill>
                </a:uFill>
                <a:latin typeface="Arial"/>
                <a:ea typeface="DejaVu Sans"/>
              </a:rPr>
              <a:t>i</a:t>
            </a:r>
            <a:endParaRPr/>
          </a:p>
        </p:txBody>
      </p:sp>
      <p:sp>
        <p:nvSpPr>
          <p:cNvPr id="264" name="CustomShape 8"/>
          <p:cNvSpPr/>
          <p:nvPr/>
        </p:nvSpPr>
        <p:spPr>
          <a:xfrm>
            <a:off x="4523040" y="2953440"/>
            <a:ext cx="1677600" cy="1001520"/>
          </a:xfrm>
          <a:prstGeom prst="roundRect">
            <a:avLst>
              <a:gd name="adj" fmla="val 16667"/>
            </a:avLst>
          </a:prstGeom>
          <a:solidFill>
            <a:srgbClr val="00B05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400" b="1" strike="noStrike" spc="-1">
                <a:solidFill>
                  <a:srgbClr val="000000"/>
                </a:solidFill>
                <a:uFill>
                  <a:solidFill>
                    <a:srgbClr val="FFFFFF"/>
                  </a:solidFill>
                </a:uFill>
                <a:latin typeface="Arial"/>
                <a:ea typeface="DejaVu Sans"/>
              </a:rPr>
              <a:t>ENC</a:t>
            </a:r>
            <a:r>
              <a:rPr lang="en-US" sz="1800" b="1" strike="noStrike" spc="-1">
                <a:solidFill>
                  <a:srgbClr val="000000"/>
                </a:solidFill>
                <a:uFill>
                  <a:solidFill>
                    <a:srgbClr val="FFFFFF"/>
                  </a:solidFill>
                </a:uFill>
                <a:latin typeface="Arial"/>
                <a:ea typeface="DejaVu Sans"/>
              </a:rPr>
              <a:t>k</a:t>
            </a:r>
            <a:r>
              <a:rPr lang="en-US" sz="14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 (d</a:t>
            </a:r>
            <a:r>
              <a:rPr lang="en-US" sz="16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a:t>
            </a:r>
            <a:endParaRPr/>
          </a:p>
        </p:txBody>
      </p:sp>
      <p:sp>
        <p:nvSpPr>
          <p:cNvPr id="265" name="CustomShape 9"/>
          <p:cNvSpPr/>
          <p:nvPr/>
        </p:nvSpPr>
        <p:spPr>
          <a:xfrm>
            <a:off x="3763080" y="3259080"/>
            <a:ext cx="759600" cy="366840"/>
          </a:xfrm>
          <a:prstGeom prst="rightArrow">
            <a:avLst>
              <a:gd name="adj1" fmla="val 50000"/>
              <a:gd name="adj2" fmla="val 50000"/>
            </a:avLst>
          </a:prstGeom>
          <a:solidFill>
            <a:schemeClr val="accent5">
              <a:lumMod val="60000"/>
              <a:lumOff val="4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66" name="CustomShape 10"/>
          <p:cNvSpPr/>
          <p:nvPr/>
        </p:nvSpPr>
        <p:spPr>
          <a:xfrm>
            <a:off x="1075680" y="1597320"/>
            <a:ext cx="461880" cy="1333800"/>
          </a:xfrm>
          <a:prstGeom prst="downArrow">
            <a:avLst>
              <a:gd name="adj1" fmla="val 50000"/>
              <a:gd name="adj2" fmla="val 50000"/>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Tree>
    <p:extLst>
      <p:ext uri="{BB962C8B-B14F-4D97-AF65-F5344CB8AC3E}">
        <p14:creationId xmlns:p14="http://schemas.microsoft.com/office/powerpoint/2010/main" val="68763125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267480" y="3998160"/>
            <a:ext cx="8770680" cy="195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z="2000" strike="noStrike" spc="-1">
                <a:solidFill>
                  <a:srgbClr val="000000"/>
                </a:solidFill>
                <a:uFill>
                  <a:solidFill>
                    <a:srgbClr val="FFFFFF"/>
                  </a:solidFill>
                </a:uFill>
                <a:latin typeface="Arial"/>
              </a:rPr>
              <a:t>AB receives access request to data item from service</a:t>
            </a:r>
            <a:endParaRPr/>
          </a:p>
          <a:p>
            <a:pPr marL="230040" indent="-229320">
              <a:lnSpc>
                <a:spcPct val="100000"/>
              </a:lnSpc>
              <a:buFont typeface="Symbol"/>
              <a:buChar char=""/>
            </a:pPr>
            <a:r>
              <a:rPr lang="en-US" sz="2000" strike="noStrike" spc="-1">
                <a:solidFill>
                  <a:srgbClr val="000000"/>
                </a:solidFill>
                <a:uFill>
                  <a:solidFill>
                    <a:srgbClr val="FFFFFF"/>
                  </a:solidFill>
                </a:uFill>
                <a:latin typeface="Arial"/>
              </a:rPr>
              <a:t>AB authenticates the service and authorizes its request</a:t>
            </a:r>
            <a:endParaRPr/>
          </a:p>
          <a:p>
            <a:pPr marL="230040" indent="-229320">
              <a:lnSpc>
                <a:spcPct val="100000"/>
              </a:lnSpc>
              <a:buFont typeface="Symbol"/>
              <a:buChar char=""/>
            </a:pPr>
            <a:r>
              <a:rPr lang="en-US" sz="2000" strike="noStrike" spc="-1">
                <a:solidFill>
                  <a:srgbClr val="000000"/>
                </a:solidFill>
                <a:uFill>
                  <a:solidFill>
                    <a:srgbClr val="FFFFFF"/>
                  </a:solidFill>
                </a:uFill>
                <a:latin typeface="Arial"/>
              </a:rPr>
              <a:t>If any module fails (i.e. service is not authentic or the request is not authorized) or is tampered:  derived decryption key K</a:t>
            </a:r>
            <a:r>
              <a:rPr lang="en-US" sz="1600" strike="noStrike" spc="-1">
                <a:solidFill>
                  <a:srgbClr val="000000"/>
                </a:solidFill>
                <a:uFill>
                  <a:solidFill>
                    <a:srgbClr val="FFFFFF"/>
                  </a:solidFill>
                </a:uFill>
                <a:latin typeface="Arial"/>
              </a:rPr>
              <a:t>i</a:t>
            </a:r>
            <a:r>
              <a:rPr lang="en-US" sz="2000" strike="noStrike" spc="-1">
                <a:solidFill>
                  <a:srgbClr val="000000"/>
                </a:solidFill>
                <a:uFill>
                  <a:solidFill>
                    <a:srgbClr val="FFFFFF"/>
                  </a:solidFill>
                </a:uFill>
                <a:latin typeface="Arial"/>
              </a:rPr>
              <a:t> is incorrect =&gt; data is not decrypted</a:t>
            </a:r>
            <a:endParaRPr/>
          </a:p>
          <a:p>
            <a:pPr>
              <a:lnSpc>
                <a:spcPct val="100000"/>
              </a:lnSpc>
            </a:pPr>
            <a:endParaRPr/>
          </a:p>
        </p:txBody>
      </p:sp>
      <p:sp>
        <p:nvSpPr>
          <p:cNvPr id="268" name="CustomShape 2"/>
          <p:cNvSpPr/>
          <p:nvPr/>
        </p:nvSpPr>
        <p:spPr>
          <a:xfrm>
            <a:off x="267480" y="26640"/>
            <a:ext cx="8622000" cy="104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endParaRPr/>
          </a:p>
          <a:p>
            <a:r>
              <a:rPr lang="en-US" sz="2800" strike="noStrike" spc="-1">
                <a:solidFill>
                  <a:srgbClr val="000000"/>
                </a:solidFill>
                <a:uFill>
                  <a:solidFill>
                    <a:srgbClr val="FFFFFF"/>
                  </a:solidFill>
                </a:uFill>
                <a:latin typeface="Arial"/>
              </a:rPr>
              <a:t>Key Derivation during AB Execution</a:t>
            </a:r>
            <a:endParaRPr/>
          </a:p>
          <a:p>
            <a:pPr>
              <a:lnSpc>
                <a:spcPct val="100000"/>
              </a:lnSpc>
            </a:pPr>
            <a:endParaRPr/>
          </a:p>
        </p:txBody>
      </p:sp>
      <p:sp>
        <p:nvSpPr>
          <p:cNvPr id="269"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trike="noStrike" spc="-1" dirty="0">
                <a:solidFill>
                  <a:srgbClr val="000000"/>
                </a:solidFill>
                <a:uFill>
                  <a:solidFill>
                    <a:srgbClr val="FFFFFF"/>
                  </a:solidFill>
                </a:uFill>
                <a:latin typeface="Arial"/>
              </a:rPr>
              <a:t>16</a:t>
            </a:r>
            <a:endParaRPr dirty="0"/>
          </a:p>
        </p:txBody>
      </p:sp>
      <p:sp>
        <p:nvSpPr>
          <p:cNvPr id="271" name="CustomShape 5"/>
          <p:cNvSpPr/>
          <p:nvPr/>
        </p:nvSpPr>
        <p:spPr>
          <a:xfrm>
            <a:off x="811080" y="2713680"/>
            <a:ext cx="3018240" cy="1001520"/>
          </a:xfrm>
          <a:prstGeom prst="roundRect">
            <a:avLst>
              <a:gd name="adj" fmla="val 16667"/>
            </a:avLst>
          </a:prstGeom>
          <a:solidFill>
            <a:schemeClr val="accent1">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strike="noStrike" spc="-1">
                <a:solidFill>
                  <a:srgbClr val="000000"/>
                </a:solidFill>
                <a:uFill>
                  <a:solidFill>
                    <a:srgbClr val="FFFFFF"/>
                  </a:solidFill>
                </a:uFill>
                <a:latin typeface="Arial"/>
                <a:ea typeface="DejaVu Sans"/>
              </a:rPr>
              <a:t>Key Derivation Module </a:t>
            </a:r>
            <a:r>
              <a:rPr lang="en-US" sz="1600" b="1" strike="noStrike" spc="-1">
                <a:solidFill>
                  <a:srgbClr val="000000"/>
                </a:solidFill>
                <a:uFill>
                  <a:solidFill>
                    <a:srgbClr val="FFFFFF"/>
                  </a:solidFill>
                </a:uFill>
                <a:latin typeface="Arial"/>
                <a:ea typeface="DejaVu Sans"/>
              </a:rPr>
              <a:t>(javax.crypto SecetKeyFactory)</a:t>
            </a:r>
            <a:endParaRPr/>
          </a:p>
        </p:txBody>
      </p:sp>
      <p:sp>
        <p:nvSpPr>
          <p:cNvPr id="272" name="CustomShape 6"/>
          <p:cNvSpPr/>
          <p:nvPr/>
        </p:nvSpPr>
        <p:spPr>
          <a:xfrm>
            <a:off x="107640" y="1141200"/>
            <a:ext cx="914328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2060"/>
                </a:solidFill>
                <a:uFill>
                  <a:solidFill>
                    <a:srgbClr val="FFFFFF"/>
                  </a:solidFill>
                </a:uFill>
                <a:latin typeface="Arial"/>
                <a:ea typeface="DejaVu Sans"/>
              </a:rPr>
              <a:t>Aggregation</a:t>
            </a:r>
            <a:r>
              <a:rPr lang="en-US" sz="2400" strike="noStrike" spc="-1">
                <a:solidFill>
                  <a:srgbClr val="000000"/>
                </a:solidFill>
                <a:uFill>
                  <a:solidFill>
                    <a:srgbClr val="FFFFFF"/>
                  </a:solidFill>
                </a:uFill>
                <a:latin typeface="Arial"/>
                <a:ea typeface="DejaVu Sans"/>
              </a:rPr>
              <a:t>{</a:t>
            </a:r>
            <a:r>
              <a:rPr lang="en-US" sz="1800" strike="noStrike" spc="-1">
                <a:solidFill>
                  <a:srgbClr val="000000"/>
                </a:solidFill>
                <a:uFill>
                  <a:solidFill>
                    <a:srgbClr val="FFFFFF"/>
                  </a:solidFill>
                </a:uFill>
                <a:latin typeface="Arial"/>
                <a:ea typeface="DejaVu Sans"/>
              </a:rPr>
              <a:t>d</a:t>
            </a:r>
            <a:r>
              <a:rPr lang="en-US" sz="1200" strike="noStrike" spc="-1">
                <a:solidFill>
                  <a:srgbClr val="000000"/>
                </a:solidFill>
                <a:uFill>
                  <a:solidFill>
                    <a:srgbClr val="FFFFFF"/>
                  </a:solidFill>
                </a:uFill>
                <a:latin typeface="Arial"/>
                <a:ea typeface="DejaVu Sans"/>
              </a:rPr>
              <a:t>i</a:t>
            </a:r>
            <a:r>
              <a:rPr lang="en-US" sz="2400" strike="noStrike" spc="-1">
                <a:solidFill>
                  <a:srgbClr val="000000"/>
                </a:solidFill>
                <a:uFill>
                  <a:solidFill>
                    <a:srgbClr val="FFFFFF"/>
                  </a:solidFill>
                </a:uFill>
                <a:latin typeface="Arial"/>
                <a:ea typeface="DejaVu Sans"/>
              </a:rPr>
              <a:t>}</a:t>
            </a:r>
            <a:r>
              <a:rPr lang="en-US" sz="1600" strike="noStrike" spc="-1">
                <a:solidFill>
                  <a:srgbClr val="000000"/>
                </a:solidFill>
                <a:uFill>
                  <a:solidFill>
                    <a:srgbClr val="FFFFFF"/>
                  </a:solidFill>
                </a:uFill>
                <a:latin typeface="Arial"/>
                <a:ea typeface="DejaVu Sans"/>
              </a:rPr>
              <a:t>  </a:t>
            </a:r>
            <a:r>
              <a:rPr lang="en-US" sz="2400" i="1" strike="noStrike" spc="-1">
                <a:solidFill>
                  <a:srgbClr val="000000"/>
                </a:solidFill>
                <a:uFill>
                  <a:solidFill>
                    <a:srgbClr val="FFFFFF"/>
                  </a:solidFill>
                </a:uFill>
                <a:latin typeface="Arial"/>
                <a:ea typeface="DejaVu Sans"/>
              </a:rPr>
              <a:t>( </a:t>
            </a:r>
            <a:r>
              <a:rPr lang="en-US" sz="2000" i="1" strike="noStrike" spc="-1">
                <a:solidFill>
                  <a:srgbClr val="002060"/>
                </a:solidFill>
                <a:uFill>
                  <a:solidFill>
                    <a:srgbClr val="FFFFFF"/>
                  </a:solidFill>
                </a:uFill>
                <a:latin typeface="Arial"/>
                <a:ea typeface="DejaVu Sans"/>
              </a:rPr>
              <a:t>- Generated AB modules execution info;                </a:t>
            </a:r>
            <a:endParaRPr/>
          </a:p>
          <a:p>
            <a:pPr>
              <a:lnSpc>
                <a:spcPct val="100000"/>
              </a:lnSpc>
            </a:pPr>
            <a:r>
              <a:rPr lang="en-US" sz="2000" i="1" strike="noStrike" spc="-1">
                <a:solidFill>
                  <a:srgbClr val="002060"/>
                </a:solidFill>
                <a:uFill>
                  <a:solidFill>
                    <a:srgbClr val="FFFFFF"/>
                  </a:solidFill>
                </a:uFill>
                <a:latin typeface="Arial"/>
                <a:ea typeface="DejaVu Sans"/>
              </a:rPr>
              <a:t>	                    - Digest(AB Modules),  </a:t>
            </a:r>
            <a:endParaRPr/>
          </a:p>
          <a:p>
            <a:pPr>
              <a:lnSpc>
                <a:spcPct val="100000"/>
              </a:lnSpc>
            </a:pPr>
            <a:r>
              <a:rPr lang="en-US" sz="2000" i="1" strike="noStrike" spc="-1">
                <a:solidFill>
                  <a:srgbClr val="002060"/>
                </a:solidFill>
                <a:uFill>
                  <a:solidFill>
                    <a:srgbClr val="FFFFFF"/>
                  </a:solidFill>
                </a:uFill>
                <a:latin typeface="Arial"/>
                <a:ea typeface="DejaVu Sans"/>
              </a:rPr>
              <a:t>	    	      - Resources</a:t>
            </a:r>
            <a:r>
              <a:rPr lang="en-US" sz="2000" i="1" strike="noStrike" spc="-1">
                <a:solidFill>
                  <a:srgbClr val="000000"/>
                </a:solidFill>
                <a:uFill>
                  <a:solidFill>
                    <a:srgbClr val="FFFFFF"/>
                  </a:solidFill>
                </a:uFill>
                <a:latin typeface="Arial"/>
                <a:ea typeface="DejaVu Sans"/>
              </a:rPr>
              <a:t>)</a:t>
            </a:r>
            <a:endParaRPr/>
          </a:p>
        </p:txBody>
      </p:sp>
      <p:sp>
        <p:nvSpPr>
          <p:cNvPr id="273" name="CustomShape 7"/>
          <p:cNvSpPr/>
          <p:nvPr/>
        </p:nvSpPr>
        <p:spPr>
          <a:xfrm>
            <a:off x="3947040" y="2599560"/>
            <a:ext cx="5882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0000"/>
                </a:solidFill>
                <a:uFill>
                  <a:solidFill>
                    <a:srgbClr val="FFFFFF"/>
                  </a:solidFill>
                </a:uFill>
                <a:latin typeface="Arial"/>
                <a:ea typeface="DejaVu Sans"/>
              </a:rPr>
              <a:t>K</a:t>
            </a:r>
            <a:r>
              <a:rPr lang="en-US" sz="1600" strike="noStrike" spc="-1">
                <a:solidFill>
                  <a:srgbClr val="000000"/>
                </a:solidFill>
                <a:uFill>
                  <a:solidFill>
                    <a:srgbClr val="FFFFFF"/>
                  </a:solidFill>
                </a:uFill>
                <a:latin typeface="Arial"/>
                <a:ea typeface="DejaVu Sans"/>
              </a:rPr>
              <a:t>i</a:t>
            </a:r>
            <a:endParaRPr/>
          </a:p>
        </p:txBody>
      </p:sp>
      <p:sp>
        <p:nvSpPr>
          <p:cNvPr id="274" name="CustomShape 8"/>
          <p:cNvSpPr/>
          <p:nvPr/>
        </p:nvSpPr>
        <p:spPr>
          <a:xfrm>
            <a:off x="4587840" y="2708280"/>
            <a:ext cx="1677600" cy="1001520"/>
          </a:xfrm>
          <a:prstGeom prst="roundRect">
            <a:avLst>
              <a:gd name="adj" fmla="val 16667"/>
            </a:avLst>
          </a:prstGeom>
          <a:solidFill>
            <a:srgbClr val="00B05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400" b="1" strike="noStrike" spc="-1">
                <a:solidFill>
                  <a:srgbClr val="000000"/>
                </a:solidFill>
                <a:uFill>
                  <a:solidFill>
                    <a:srgbClr val="FFFFFF"/>
                  </a:solidFill>
                </a:uFill>
                <a:latin typeface="Arial"/>
                <a:ea typeface="DejaVu Sans"/>
              </a:rPr>
              <a:t>DEC</a:t>
            </a:r>
            <a:r>
              <a:rPr lang="en-US" sz="1800" b="1" strike="noStrike" spc="-1">
                <a:solidFill>
                  <a:srgbClr val="000000"/>
                </a:solidFill>
                <a:uFill>
                  <a:solidFill>
                    <a:srgbClr val="FFFFFF"/>
                  </a:solidFill>
                </a:uFill>
                <a:latin typeface="Arial"/>
                <a:ea typeface="DejaVu Sans"/>
              </a:rPr>
              <a:t>k</a:t>
            </a:r>
            <a:r>
              <a:rPr lang="en-US" sz="14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 (d</a:t>
            </a:r>
            <a:r>
              <a:rPr lang="en-US" sz="16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a:t>
            </a:r>
            <a:endParaRPr/>
          </a:p>
        </p:txBody>
      </p:sp>
      <p:sp>
        <p:nvSpPr>
          <p:cNvPr id="275" name="CustomShape 9"/>
          <p:cNvSpPr/>
          <p:nvPr/>
        </p:nvSpPr>
        <p:spPr>
          <a:xfrm>
            <a:off x="3827520" y="3014280"/>
            <a:ext cx="759600" cy="366840"/>
          </a:xfrm>
          <a:prstGeom prst="rightArrow">
            <a:avLst>
              <a:gd name="adj1" fmla="val 50000"/>
              <a:gd name="adj2" fmla="val 50000"/>
            </a:avLst>
          </a:prstGeom>
          <a:solidFill>
            <a:schemeClr val="accent5">
              <a:lumMod val="60000"/>
              <a:lumOff val="4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76" name="CustomShape 10"/>
          <p:cNvSpPr/>
          <p:nvPr/>
        </p:nvSpPr>
        <p:spPr>
          <a:xfrm>
            <a:off x="1183320" y="1621080"/>
            <a:ext cx="461880" cy="1043280"/>
          </a:xfrm>
          <a:prstGeom prst="downArrow">
            <a:avLst>
              <a:gd name="adj1" fmla="val 50000"/>
              <a:gd name="adj2" fmla="val 50000"/>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77" name="CustomShape 11"/>
          <p:cNvSpPr/>
          <p:nvPr/>
        </p:nvSpPr>
        <p:spPr>
          <a:xfrm>
            <a:off x="603360" y="6046920"/>
            <a:ext cx="8419320" cy="57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spc="-1" dirty="0">
                <a:solidFill>
                  <a:srgbClr val="000000"/>
                </a:solidFill>
                <a:uFill>
                  <a:solidFill>
                    <a:srgbClr val="FFFFFF"/>
                  </a:solidFill>
                </a:uFill>
                <a:latin typeface="mesNewRomanPSMT"/>
                <a:ea typeface="DejaVu Sans"/>
              </a:rPr>
              <a:t>"Cross-Domain Data Dissemination and Policy Enforcement", R. </a:t>
            </a:r>
            <a:r>
              <a:rPr lang="en-US" sz="1600" strike="noStrike" spc="-1" dirty="0" err="1">
                <a:solidFill>
                  <a:srgbClr val="000000"/>
                </a:solidFill>
                <a:uFill>
                  <a:solidFill>
                    <a:srgbClr val="FFFFFF"/>
                  </a:solidFill>
                </a:uFill>
                <a:latin typeface="mesNewRomanPSMT"/>
                <a:ea typeface="DejaVu Sans"/>
              </a:rPr>
              <a:t>Ranchal</a:t>
            </a:r>
            <a:r>
              <a:rPr lang="en-US" sz="1600" strike="noStrike" spc="-1" dirty="0">
                <a:solidFill>
                  <a:srgbClr val="000000"/>
                </a:solidFill>
                <a:uFill>
                  <a:solidFill>
                    <a:srgbClr val="FFFFFF"/>
                  </a:solidFill>
                </a:uFill>
                <a:latin typeface="mesNewRomanPSMT"/>
                <a:ea typeface="DejaVu Sans"/>
              </a:rPr>
              <a:t>, PhD Thesis, Purdue University, Jun. 2015.</a:t>
            </a:r>
            <a:endParaRPr dirty="0"/>
          </a:p>
        </p:txBody>
      </p:sp>
    </p:spTree>
    <p:extLst>
      <p:ext uri="{BB962C8B-B14F-4D97-AF65-F5344CB8AC3E}">
        <p14:creationId xmlns:p14="http://schemas.microsoft.com/office/powerpoint/2010/main" val="14412237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70200" y="1128960"/>
            <a:ext cx="9105120" cy="139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z="2000" strike="noStrike" spc="-1" dirty="0">
                <a:solidFill>
                  <a:srgbClr val="000000"/>
                </a:solidFill>
                <a:uFill>
                  <a:solidFill>
                    <a:srgbClr val="FFFFFF"/>
                  </a:solidFill>
                </a:uFill>
                <a:latin typeface="Arial"/>
              </a:rPr>
              <a:t>Key is not stored inside AB</a:t>
            </a:r>
            <a:endParaRPr dirty="0"/>
          </a:p>
          <a:p>
            <a:pPr marL="230040" indent="-229320">
              <a:lnSpc>
                <a:spcPct val="100000"/>
              </a:lnSpc>
              <a:buFont typeface="Symbol"/>
              <a:buChar char=""/>
            </a:pPr>
            <a:r>
              <a:rPr lang="en-US" sz="2000" strike="noStrike" spc="-1" dirty="0">
                <a:solidFill>
                  <a:srgbClr val="000000"/>
                </a:solidFill>
                <a:uFill>
                  <a:solidFill>
                    <a:srgbClr val="FFFFFF"/>
                  </a:solidFill>
                </a:uFill>
                <a:latin typeface="Arial"/>
              </a:rPr>
              <a:t>Separate symmetric key is used for each separate data value</a:t>
            </a:r>
            <a:endParaRPr dirty="0"/>
          </a:p>
          <a:p>
            <a:pPr marL="230040" indent="-229320">
              <a:lnSpc>
                <a:spcPct val="100000"/>
              </a:lnSpc>
              <a:buFont typeface="Symbol"/>
              <a:buChar char=""/>
            </a:pPr>
            <a:r>
              <a:rPr lang="en-US" sz="2000" strike="noStrike" spc="-1" dirty="0">
                <a:solidFill>
                  <a:srgbClr val="000000"/>
                </a:solidFill>
                <a:uFill>
                  <a:solidFill>
                    <a:srgbClr val="FFFFFF"/>
                  </a:solidFill>
                </a:uFill>
                <a:latin typeface="Arial"/>
              </a:rPr>
              <a:t>Ensure protection against tampering attacks (discussed with Jason </a:t>
            </a:r>
            <a:r>
              <a:rPr lang="en-US" sz="2000" strike="noStrike" spc="-1" dirty="0" err="1">
                <a:solidFill>
                  <a:srgbClr val="000000"/>
                </a:solidFill>
                <a:uFill>
                  <a:solidFill>
                    <a:srgbClr val="FFFFFF"/>
                  </a:solidFill>
                </a:uFill>
                <a:latin typeface="Arial"/>
              </a:rPr>
              <a:t>Kobes</a:t>
            </a:r>
            <a:r>
              <a:rPr lang="en-US" sz="2000" strike="noStrike" spc="-1" dirty="0">
                <a:solidFill>
                  <a:srgbClr val="000000"/>
                </a:solidFill>
                <a:uFill>
                  <a:solidFill>
                    <a:srgbClr val="FFFFFF"/>
                  </a:solidFill>
                </a:uFill>
                <a:latin typeface="Arial"/>
              </a:rPr>
              <a:t>)</a:t>
            </a:r>
            <a:endParaRPr dirty="0"/>
          </a:p>
        </p:txBody>
      </p:sp>
      <p:sp>
        <p:nvSpPr>
          <p:cNvPr id="279" name="CustomShape 2"/>
          <p:cNvSpPr/>
          <p:nvPr/>
        </p:nvSpPr>
        <p:spPr>
          <a:xfrm>
            <a:off x="267480" y="26640"/>
            <a:ext cx="8622000" cy="104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strike="noStrike" spc="-1">
                <a:solidFill>
                  <a:srgbClr val="000000"/>
                </a:solidFill>
                <a:uFill>
                  <a:solidFill>
                    <a:srgbClr val="FFFFFF"/>
                  </a:solidFill>
                </a:uFill>
                <a:latin typeface="Arial"/>
              </a:rPr>
              <a:t>Key Management in AB</a:t>
            </a:r>
            <a:endParaRPr/>
          </a:p>
        </p:txBody>
      </p:sp>
      <p:sp>
        <p:nvSpPr>
          <p:cNvPr id="280"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trike="noStrike" spc="-1" dirty="0">
                <a:solidFill>
                  <a:srgbClr val="000000"/>
                </a:solidFill>
                <a:uFill>
                  <a:solidFill>
                    <a:srgbClr val="FFFFFF"/>
                  </a:solidFill>
                </a:uFill>
                <a:latin typeface="Arial"/>
              </a:rPr>
              <a:t>17</a:t>
            </a:r>
            <a:endParaRPr dirty="0"/>
          </a:p>
        </p:txBody>
      </p:sp>
      <p:sp>
        <p:nvSpPr>
          <p:cNvPr id="282" name="CustomShape 5"/>
          <p:cNvSpPr/>
          <p:nvPr/>
        </p:nvSpPr>
        <p:spPr>
          <a:xfrm>
            <a:off x="3629160" y="2676240"/>
            <a:ext cx="1543320" cy="1001520"/>
          </a:xfrm>
          <a:prstGeom prst="roundRect">
            <a:avLst>
              <a:gd name="adj" fmla="val 16667"/>
            </a:avLst>
          </a:prstGeom>
          <a:solidFill>
            <a:schemeClr val="accent1">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strike="noStrike" spc="-1">
                <a:solidFill>
                  <a:srgbClr val="000000"/>
                </a:solidFill>
                <a:uFill>
                  <a:solidFill>
                    <a:srgbClr val="FFFFFF"/>
                  </a:solidFill>
                </a:uFill>
                <a:latin typeface="Arial"/>
                <a:ea typeface="DejaVu Sans"/>
              </a:rPr>
              <a:t>Key Derivation </a:t>
            </a:r>
            <a:endParaRPr/>
          </a:p>
          <a:p>
            <a:pPr algn="ctr">
              <a:lnSpc>
                <a:spcPct val="100000"/>
              </a:lnSpc>
            </a:pPr>
            <a:r>
              <a:rPr lang="en-US" sz="2000" b="1" strike="noStrike" spc="-1">
                <a:solidFill>
                  <a:srgbClr val="000000"/>
                </a:solidFill>
                <a:uFill>
                  <a:solidFill>
                    <a:srgbClr val="FFFFFF"/>
                  </a:solidFill>
                </a:uFill>
                <a:latin typeface="Arial"/>
                <a:ea typeface="DejaVu Sans"/>
              </a:rPr>
              <a:t>Module</a:t>
            </a:r>
            <a:endParaRPr/>
          </a:p>
        </p:txBody>
      </p:sp>
      <p:sp>
        <p:nvSpPr>
          <p:cNvPr id="283" name="CustomShape 6"/>
          <p:cNvSpPr/>
          <p:nvPr/>
        </p:nvSpPr>
        <p:spPr>
          <a:xfrm>
            <a:off x="70200" y="2562480"/>
            <a:ext cx="2629080" cy="143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2060"/>
                </a:solidFill>
                <a:uFill>
                  <a:solidFill>
                    <a:srgbClr val="FFFFFF"/>
                  </a:solidFill>
                </a:uFill>
                <a:latin typeface="Arial"/>
                <a:ea typeface="DejaVu Sans"/>
              </a:rPr>
              <a:t>Aggregation</a:t>
            </a:r>
            <a:r>
              <a:rPr lang="en-US" sz="2400" strike="noStrike" spc="-1">
                <a:solidFill>
                  <a:srgbClr val="000000"/>
                </a:solidFill>
                <a:uFill>
                  <a:solidFill>
                    <a:srgbClr val="FFFFFF"/>
                  </a:solidFill>
                </a:uFill>
                <a:latin typeface="Arial"/>
                <a:ea typeface="DejaVu Sans"/>
              </a:rPr>
              <a:t>{</a:t>
            </a:r>
            <a:r>
              <a:rPr lang="en-US" sz="1800" strike="noStrike" spc="-1">
                <a:solidFill>
                  <a:srgbClr val="000000"/>
                </a:solidFill>
                <a:uFill>
                  <a:solidFill>
                    <a:srgbClr val="FFFFFF"/>
                  </a:solidFill>
                </a:uFill>
                <a:latin typeface="Arial"/>
                <a:ea typeface="DejaVu Sans"/>
              </a:rPr>
              <a:t>d</a:t>
            </a:r>
            <a:r>
              <a:rPr lang="en-US" sz="1200" strike="noStrike" spc="-1">
                <a:solidFill>
                  <a:srgbClr val="000000"/>
                </a:solidFill>
                <a:uFill>
                  <a:solidFill>
                    <a:srgbClr val="FFFFFF"/>
                  </a:solidFill>
                </a:uFill>
                <a:latin typeface="Arial"/>
                <a:ea typeface="DejaVu Sans"/>
              </a:rPr>
              <a:t>i</a:t>
            </a:r>
            <a:r>
              <a:rPr lang="en-US" sz="2400" strike="noStrike" spc="-1">
                <a:solidFill>
                  <a:srgbClr val="000000"/>
                </a:solidFill>
                <a:uFill>
                  <a:solidFill>
                    <a:srgbClr val="FFFFFF"/>
                  </a:solidFill>
                </a:uFill>
                <a:latin typeface="Arial"/>
                <a:ea typeface="DejaVu Sans"/>
              </a:rPr>
              <a:t>}</a:t>
            </a:r>
            <a:r>
              <a:rPr lang="en-US" sz="1600" strike="noStrike" spc="-1">
                <a:solidFill>
                  <a:srgbClr val="000000"/>
                </a:solidFill>
                <a:uFill>
                  <a:solidFill>
                    <a:srgbClr val="FFFFFF"/>
                  </a:solidFill>
                </a:uFill>
                <a:latin typeface="Arial"/>
                <a:ea typeface="DejaVu Sans"/>
              </a:rPr>
              <a:t>  </a:t>
            </a:r>
            <a:endParaRPr/>
          </a:p>
          <a:p>
            <a:pPr>
              <a:lnSpc>
                <a:spcPct val="100000"/>
              </a:lnSpc>
            </a:pPr>
            <a:r>
              <a:rPr lang="en-US" sz="2400" i="1" strike="noStrike" spc="-1">
                <a:solidFill>
                  <a:srgbClr val="000000"/>
                </a:solidFill>
                <a:uFill>
                  <a:solidFill>
                    <a:srgbClr val="FFFFFF"/>
                  </a:solidFill>
                </a:uFill>
                <a:latin typeface="Arial"/>
                <a:ea typeface="DejaVu Sans"/>
              </a:rPr>
              <a:t>(</a:t>
            </a:r>
            <a:r>
              <a:rPr lang="en-US" sz="2400" i="1" strike="noStrike" spc="-1">
                <a:solidFill>
                  <a:srgbClr val="327505"/>
                </a:solidFill>
                <a:uFill>
                  <a:solidFill>
                    <a:srgbClr val="FFFFFF"/>
                  </a:solidFill>
                </a:uFill>
                <a:latin typeface="Arial"/>
                <a:ea typeface="DejaVu Sans"/>
              </a:rPr>
              <a:t>E</a:t>
            </a:r>
            <a:r>
              <a:rPr lang="en-US" sz="2000" i="1" strike="noStrike" spc="-1">
                <a:solidFill>
                  <a:srgbClr val="327505"/>
                </a:solidFill>
                <a:uFill>
                  <a:solidFill>
                    <a:srgbClr val="FFFFFF"/>
                  </a:solidFill>
                </a:uFill>
                <a:latin typeface="Arial"/>
                <a:ea typeface="DejaVu Sans"/>
              </a:rPr>
              <a:t>xecution info;</a:t>
            </a:r>
            <a:endParaRPr/>
          </a:p>
          <a:p>
            <a:pPr>
              <a:lnSpc>
                <a:spcPct val="100000"/>
              </a:lnSpc>
            </a:pPr>
            <a:r>
              <a:rPr lang="en-US" sz="2000" i="1" strike="noStrike" spc="-1">
                <a:solidFill>
                  <a:srgbClr val="327505"/>
                </a:solidFill>
                <a:uFill>
                  <a:solidFill>
                    <a:srgbClr val="FFFFFF"/>
                  </a:solidFill>
                </a:uFill>
                <a:latin typeface="Arial"/>
                <a:ea typeface="DejaVu Sans"/>
              </a:rPr>
              <a:t>Digest(AB Modules);</a:t>
            </a:r>
            <a:endParaRPr/>
          </a:p>
          <a:p>
            <a:pPr>
              <a:lnSpc>
                <a:spcPct val="100000"/>
              </a:lnSpc>
            </a:pPr>
            <a:r>
              <a:rPr lang="en-US" sz="2000" i="1" strike="noStrike" spc="-1">
                <a:solidFill>
                  <a:srgbClr val="327505"/>
                </a:solidFill>
                <a:uFill>
                  <a:solidFill>
                    <a:srgbClr val="FFFFFF"/>
                  </a:solidFill>
                </a:uFill>
                <a:latin typeface="Arial"/>
                <a:ea typeface="DejaVu Sans"/>
              </a:rPr>
              <a:t>Resources</a:t>
            </a:r>
            <a:r>
              <a:rPr lang="en-US" sz="2000" i="1" strike="noStrike" spc="-1">
                <a:solidFill>
                  <a:srgbClr val="000000"/>
                </a:solidFill>
                <a:uFill>
                  <a:solidFill>
                    <a:srgbClr val="FFFFFF"/>
                  </a:solidFill>
                </a:uFill>
                <a:latin typeface="Arial"/>
                <a:ea typeface="DejaVu Sans"/>
              </a:rPr>
              <a:t>)</a:t>
            </a:r>
            <a:endParaRPr/>
          </a:p>
        </p:txBody>
      </p:sp>
      <p:sp>
        <p:nvSpPr>
          <p:cNvPr id="284" name="CustomShape 7"/>
          <p:cNvSpPr/>
          <p:nvPr/>
        </p:nvSpPr>
        <p:spPr>
          <a:xfrm>
            <a:off x="5295600" y="2562480"/>
            <a:ext cx="5882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0000"/>
                </a:solidFill>
                <a:uFill>
                  <a:solidFill>
                    <a:srgbClr val="FFFFFF"/>
                  </a:solidFill>
                </a:uFill>
                <a:latin typeface="Arial"/>
                <a:ea typeface="DejaVu Sans"/>
              </a:rPr>
              <a:t>K</a:t>
            </a:r>
            <a:r>
              <a:rPr lang="en-US" sz="1600" strike="noStrike" spc="-1">
                <a:solidFill>
                  <a:srgbClr val="000000"/>
                </a:solidFill>
                <a:uFill>
                  <a:solidFill>
                    <a:srgbClr val="FFFFFF"/>
                  </a:solidFill>
                </a:uFill>
                <a:latin typeface="Arial"/>
                <a:ea typeface="DejaVu Sans"/>
              </a:rPr>
              <a:t>i</a:t>
            </a:r>
            <a:endParaRPr/>
          </a:p>
        </p:txBody>
      </p:sp>
      <p:sp>
        <p:nvSpPr>
          <p:cNvPr id="285" name="CustomShape 8"/>
          <p:cNvSpPr/>
          <p:nvPr/>
        </p:nvSpPr>
        <p:spPr>
          <a:xfrm>
            <a:off x="5936400" y="2671200"/>
            <a:ext cx="1677600" cy="1001520"/>
          </a:xfrm>
          <a:prstGeom prst="roundRect">
            <a:avLst>
              <a:gd name="adj" fmla="val 16667"/>
            </a:avLst>
          </a:prstGeom>
          <a:solidFill>
            <a:srgbClr val="00B05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400" b="1" strike="noStrike" spc="-1">
                <a:solidFill>
                  <a:srgbClr val="000000"/>
                </a:solidFill>
                <a:uFill>
                  <a:solidFill>
                    <a:srgbClr val="FFFFFF"/>
                  </a:solidFill>
                </a:uFill>
                <a:latin typeface="Arial"/>
                <a:ea typeface="DejaVu Sans"/>
              </a:rPr>
              <a:t>DEC</a:t>
            </a:r>
            <a:r>
              <a:rPr lang="en-US" sz="1800" b="1" strike="noStrike" spc="-1">
                <a:solidFill>
                  <a:srgbClr val="000000"/>
                </a:solidFill>
                <a:uFill>
                  <a:solidFill>
                    <a:srgbClr val="FFFFFF"/>
                  </a:solidFill>
                </a:uFill>
                <a:latin typeface="Arial"/>
                <a:ea typeface="DejaVu Sans"/>
              </a:rPr>
              <a:t>k</a:t>
            </a:r>
            <a:r>
              <a:rPr lang="en-US" sz="14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 (d</a:t>
            </a:r>
            <a:r>
              <a:rPr lang="en-US" sz="16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a:t>
            </a:r>
            <a:endParaRPr/>
          </a:p>
        </p:txBody>
      </p:sp>
      <p:sp>
        <p:nvSpPr>
          <p:cNvPr id="286" name="CustomShape 9"/>
          <p:cNvSpPr/>
          <p:nvPr/>
        </p:nvSpPr>
        <p:spPr>
          <a:xfrm>
            <a:off x="5176080" y="2976840"/>
            <a:ext cx="759600" cy="366840"/>
          </a:xfrm>
          <a:prstGeom prst="rightArrow">
            <a:avLst>
              <a:gd name="adj1" fmla="val 50000"/>
              <a:gd name="adj2" fmla="val 50000"/>
            </a:avLst>
          </a:prstGeom>
          <a:solidFill>
            <a:schemeClr val="accent5">
              <a:lumMod val="60000"/>
              <a:lumOff val="4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87" name="CustomShape 10"/>
          <p:cNvSpPr/>
          <p:nvPr/>
        </p:nvSpPr>
        <p:spPr>
          <a:xfrm>
            <a:off x="2543400" y="2988360"/>
            <a:ext cx="1085400" cy="366840"/>
          </a:xfrm>
          <a:prstGeom prst="rightArrow">
            <a:avLst>
              <a:gd name="adj1" fmla="val 50000"/>
              <a:gd name="adj2" fmla="val 50000"/>
            </a:avLst>
          </a:prstGeom>
          <a:solidFill>
            <a:schemeClr val="bg2">
              <a:lumMod val="20000"/>
              <a:lumOff val="8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88" name="CustomShape 11"/>
          <p:cNvSpPr/>
          <p:nvPr/>
        </p:nvSpPr>
        <p:spPr>
          <a:xfrm>
            <a:off x="7619760" y="2978640"/>
            <a:ext cx="1269360" cy="366840"/>
          </a:xfrm>
          <a:prstGeom prst="rightArrow">
            <a:avLst>
              <a:gd name="adj1" fmla="val 50000"/>
              <a:gd name="adj2" fmla="val 50000"/>
            </a:avLst>
          </a:prstGeom>
          <a:solidFill>
            <a:schemeClr val="accent5">
              <a:lumMod val="60000"/>
              <a:lumOff val="4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89" name="CustomShape 12"/>
          <p:cNvSpPr/>
          <p:nvPr/>
        </p:nvSpPr>
        <p:spPr>
          <a:xfrm>
            <a:off x="7981560" y="2553480"/>
            <a:ext cx="5882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0000"/>
                </a:solidFill>
                <a:uFill>
                  <a:solidFill>
                    <a:srgbClr val="FFFFFF"/>
                  </a:solidFill>
                </a:uFill>
                <a:latin typeface="Arial"/>
                <a:ea typeface="DejaVu Sans"/>
              </a:rPr>
              <a:t>d</a:t>
            </a:r>
            <a:r>
              <a:rPr lang="en-US" sz="1600" strike="noStrike" spc="-1">
                <a:solidFill>
                  <a:srgbClr val="000000"/>
                </a:solidFill>
                <a:uFill>
                  <a:solidFill>
                    <a:srgbClr val="FFFFFF"/>
                  </a:solidFill>
                </a:uFill>
                <a:latin typeface="Arial"/>
                <a:ea typeface="DejaVu Sans"/>
              </a:rPr>
              <a:t>i</a:t>
            </a:r>
            <a:endParaRPr/>
          </a:p>
        </p:txBody>
      </p:sp>
      <p:sp>
        <p:nvSpPr>
          <p:cNvPr id="290" name="CustomShape 13"/>
          <p:cNvSpPr/>
          <p:nvPr/>
        </p:nvSpPr>
        <p:spPr>
          <a:xfrm>
            <a:off x="61200" y="4511160"/>
            <a:ext cx="2629080" cy="185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2060"/>
                </a:solidFill>
                <a:uFill>
                  <a:solidFill>
                    <a:srgbClr val="FFFFFF"/>
                  </a:solidFill>
                </a:uFill>
                <a:latin typeface="Arial"/>
                <a:ea typeface="DejaVu Sans"/>
              </a:rPr>
              <a:t>Aggregation</a:t>
            </a:r>
            <a:r>
              <a:rPr lang="en-US" sz="2400" strike="noStrike" spc="-1">
                <a:solidFill>
                  <a:srgbClr val="000000"/>
                </a:solidFill>
                <a:uFill>
                  <a:solidFill>
                    <a:srgbClr val="FFFFFF"/>
                  </a:solidFill>
                </a:uFill>
                <a:latin typeface="Arial"/>
                <a:ea typeface="DejaVu Sans"/>
              </a:rPr>
              <a:t>{</a:t>
            </a:r>
            <a:r>
              <a:rPr lang="en-US" sz="1800" strike="noStrike" spc="-1">
                <a:solidFill>
                  <a:srgbClr val="000000"/>
                </a:solidFill>
                <a:uFill>
                  <a:solidFill>
                    <a:srgbClr val="FFFFFF"/>
                  </a:solidFill>
                </a:uFill>
                <a:latin typeface="Arial"/>
                <a:ea typeface="DejaVu Sans"/>
              </a:rPr>
              <a:t>d</a:t>
            </a:r>
            <a:r>
              <a:rPr lang="en-US" sz="1200" strike="noStrike" spc="-1">
                <a:solidFill>
                  <a:srgbClr val="000000"/>
                </a:solidFill>
                <a:uFill>
                  <a:solidFill>
                    <a:srgbClr val="FFFFFF"/>
                  </a:solidFill>
                </a:uFill>
                <a:latin typeface="Arial"/>
                <a:ea typeface="DejaVu Sans"/>
              </a:rPr>
              <a:t>i</a:t>
            </a:r>
            <a:r>
              <a:rPr lang="en-US" sz="2400" strike="noStrike" spc="-1">
                <a:solidFill>
                  <a:srgbClr val="000000"/>
                </a:solidFill>
                <a:uFill>
                  <a:solidFill>
                    <a:srgbClr val="FFFFFF"/>
                  </a:solidFill>
                </a:uFill>
                <a:latin typeface="Arial"/>
                <a:ea typeface="DejaVu Sans"/>
              </a:rPr>
              <a:t>} ( </a:t>
            </a:r>
            <a:r>
              <a:rPr lang="en-US" sz="2400" b="1" i="1" strike="noStrike" spc="-1">
                <a:solidFill>
                  <a:srgbClr val="B90000"/>
                </a:solidFill>
                <a:uFill>
                  <a:solidFill>
                    <a:srgbClr val="FFFFFF"/>
                  </a:solidFill>
                </a:uFill>
                <a:latin typeface="Arial"/>
                <a:ea typeface="DejaVu Sans"/>
              </a:rPr>
              <a:t>Tampered (</a:t>
            </a:r>
            <a:endParaRPr/>
          </a:p>
          <a:p>
            <a:pPr>
              <a:lnSpc>
                <a:spcPct val="100000"/>
              </a:lnSpc>
            </a:pPr>
            <a:r>
              <a:rPr lang="en-US" sz="2400" i="1" strike="noStrike" spc="-1">
                <a:solidFill>
                  <a:srgbClr val="FF0000"/>
                </a:solidFill>
                <a:uFill>
                  <a:solidFill>
                    <a:srgbClr val="FFFFFF"/>
                  </a:solidFill>
                </a:uFill>
                <a:latin typeface="Arial"/>
                <a:ea typeface="DejaVu Sans"/>
              </a:rPr>
              <a:t>E</a:t>
            </a:r>
            <a:r>
              <a:rPr lang="en-US" sz="2000" i="1" strike="noStrike" spc="-1">
                <a:solidFill>
                  <a:srgbClr val="FF0000"/>
                </a:solidFill>
                <a:uFill>
                  <a:solidFill>
                    <a:srgbClr val="FFFFFF"/>
                  </a:solidFill>
                </a:uFill>
                <a:latin typeface="Arial"/>
                <a:ea typeface="DejaVu Sans"/>
              </a:rPr>
              <a:t>xecution info;</a:t>
            </a:r>
            <a:endParaRPr/>
          </a:p>
          <a:p>
            <a:pPr>
              <a:lnSpc>
                <a:spcPct val="100000"/>
              </a:lnSpc>
            </a:pPr>
            <a:r>
              <a:rPr lang="en-US" sz="2000" i="1" strike="noStrike" spc="-1">
                <a:solidFill>
                  <a:srgbClr val="FF0000"/>
                </a:solidFill>
                <a:uFill>
                  <a:solidFill>
                    <a:srgbClr val="FFFFFF"/>
                  </a:solidFill>
                </a:uFill>
                <a:latin typeface="Arial"/>
                <a:ea typeface="DejaVu Sans"/>
              </a:rPr>
              <a:t>Digest(AB Modules);</a:t>
            </a:r>
            <a:endParaRPr/>
          </a:p>
          <a:p>
            <a:pPr>
              <a:lnSpc>
                <a:spcPct val="100000"/>
              </a:lnSpc>
            </a:pPr>
            <a:r>
              <a:rPr lang="en-US" sz="2000" i="1" strike="noStrike" spc="-1">
                <a:solidFill>
                  <a:srgbClr val="FF0000"/>
                </a:solidFill>
                <a:uFill>
                  <a:solidFill>
                    <a:srgbClr val="FFFFFF"/>
                  </a:solidFill>
                </a:uFill>
                <a:latin typeface="Arial"/>
                <a:ea typeface="DejaVu Sans"/>
              </a:rPr>
              <a:t>Resources</a:t>
            </a:r>
            <a:r>
              <a:rPr lang="en-US" sz="2400" b="1" i="1" strike="noStrike" spc="-1">
                <a:solidFill>
                  <a:srgbClr val="C00000"/>
                </a:solidFill>
                <a:uFill>
                  <a:solidFill>
                    <a:srgbClr val="FFFFFF"/>
                  </a:solidFill>
                </a:uFill>
                <a:latin typeface="Arial"/>
                <a:ea typeface="DejaVu Sans"/>
              </a:rPr>
              <a:t>)</a:t>
            </a:r>
            <a:r>
              <a:rPr lang="en-US" sz="2000" i="1" strike="noStrike" spc="-1">
                <a:solidFill>
                  <a:srgbClr val="000000"/>
                </a:solidFill>
                <a:uFill>
                  <a:solidFill>
                    <a:srgbClr val="FFFFFF"/>
                  </a:solidFill>
                </a:uFill>
                <a:latin typeface="Arial"/>
                <a:ea typeface="DejaVu Sans"/>
              </a:rPr>
              <a:t> </a:t>
            </a:r>
            <a:r>
              <a:rPr lang="en-US" sz="2400" strike="noStrike" spc="-1">
                <a:solidFill>
                  <a:srgbClr val="000000"/>
                </a:solidFill>
                <a:uFill>
                  <a:solidFill>
                    <a:srgbClr val="FFFFFF"/>
                  </a:solidFill>
                </a:uFill>
                <a:latin typeface="Arial"/>
                <a:ea typeface="DejaVu Sans"/>
              </a:rPr>
              <a:t>)</a:t>
            </a:r>
            <a:endParaRPr/>
          </a:p>
        </p:txBody>
      </p:sp>
      <p:pic>
        <p:nvPicPr>
          <p:cNvPr id="291" name="Picture 2"/>
          <p:cNvPicPr/>
          <p:nvPr/>
        </p:nvPicPr>
        <p:blipFill>
          <a:blip r:embed="rId3"/>
          <a:stretch/>
        </p:blipFill>
        <p:spPr>
          <a:xfrm>
            <a:off x="2655000" y="4245120"/>
            <a:ext cx="696600" cy="696600"/>
          </a:xfrm>
          <a:prstGeom prst="rect">
            <a:avLst/>
          </a:prstGeom>
          <a:ln>
            <a:noFill/>
          </a:ln>
        </p:spPr>
      </p:pic>
      <p:sp>
        <p:nvSpPr>
          <p:cNvPr id="292" name="CustomShape 14"/>
          <p:cNvSpPr/>
          <p:nvPr/>
        </p:nvSpPr>
        <p:spPr>
          <a:xfrm>
            <a:off x="3609360" y="4722120"/>
            <a:ext cx="1543320" cy="1001520"/>
          </a:xfrm>
          <a:prstGeom prst="roundRect">
            <a:avLst>
              <a:gd name="adj" fmla="val 16667"/>
            </a:avLst>
          </a:prstGeom>
          <a:solidFill>
            <a:schemeClr val="accent1">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strike="noStrike" spc="-1">
                <a:solidFill>
                  <a:srgbClr val="000000"/>
                </a:solidFill>
                <a:uFill>
                  <a:solidFill>
                    <a:srgbClr val="FFFFFF"/>
                  </a:solidFill>
                </a:uFill>
                <a:latin typeface="Arial"/>
                <a:ea typeface="DejaVu Sans"/>
              </a:rPr>
              <a:t>Key Derivation </a:t>
            </a:r>
            <a:endParaRPr/>
          </a:p>
          <a:p>
            <a:pPr algn="ctr">
              <a:lnSpc>
                <a:spcPct val="100000"/>
              </a:lnSpc>
            </a:pPr>
            <a:r>
              <a:rPr lang="en-US" sz="2000" b="1" strike="noStrike" spc="-1">
                <a:solidFill>
                  <a:srgbClr val="000000"/>
                </a:solidFill>
                <a:uFill>
                  <a:solidFill>
                    <a:srgbClr val="FFFFFF"/>
                  </a:solidFill>
                </a:uFill>
                <a:latin typeface="Arial"/>
                <a:ea typeface="DejaVu Sans"/>
              </a:rPr>
              <a:t>Module</a:t>
            </a:r>
            <a:endParaRPr/>
          </a:p>
        </p:txBody>
      </p:sp>
      <p:sp>
        <p:nvSpPr>
          <p:cNvPr id="293" name="CustomShape 15"/>
          <p:cNvSpPr/>
          <p:nvPr/>
        </p:nvSpPr>
        <p:spPr>
          <a:xfrm>
            <a:off x="5232960" y="4608000"/>
            <a:ext cx="5882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a:solidFill>
                  <a:srgbClr val="FF0000"/>
                </a:solidFill>
                <a:uFill>
                  <a:solidFill>
                    <a:srgbClr val="FFFFFF"/>
                  </a:solidFill>
                </a:uFill>
                <a:latin typeface="Arial"/>
                <a:ea typeface="DejaVu Sans"/>
              </a:rPr>
              <a:t>K’</a:t>
            </a:r>
            <a:r>
              <a:rPr lang="en-US" sz="1600" b="1" strike="noStrike" spc="-1">
                <a:solidFill>
                  <a:srgbClr val="FF0000"/>
                </a:solidFill>
                <a:uFill>
                  <a:solidFill>
                    <a:srgbClr val="FFFFFF"/>
                  </a:solidFill>
                </a:uFill>
                <a:latin typeface="Arial"/>
                <a:ea typeface="DejaVu Sans"/>
              </a:rPr>
              <a:t>i</a:t>
            </a:r>
            <a:endParaRPr/>
          </a:p>
        </p:txBody>
      </p:sp>
      <p:sp>
        <p:nvSpPr>
          <p:cNvPr id="294" name="CustomShape 16"/>
          <p:cNvSpPr/>
          <p:nvPr/>
        </p:nvSpPr>
        <p:spPr>
          <a:xfrm>
            <a:off x="5916600" y="4716720"/>
            <a:ext cx="1697040" cy="1001520"/>
          </a:xfrm>
          <a:prstGeom prst="roundRect">
            <a:avLst>
              <a:gd name="adj" fmla="val 16667"/>
            </a:avLst>
          </a:prstGeom>
          <a:solidFill>
            <a:srgbClr val="00B05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400" b="1" strike="noStrike" spc="-1">
                <a:solidFill>
                  <a:srgbClr val="000000"/>
                </a:solidFill>
                <a:uFill>
                  <a:solidFill>
                    <a:srgbClr val="FFFFFF"/>
                  </a:solidFill>
                </a:uFill>
                <a:latin typeface="Arial"/>
                <a:ea typeface="DejaVu Sans"/>
              </a:rPr>
              <a:t>DEC</a:t>
            </a:r>
            <a:r>
              <a:rPr lang="en-US" sz="1800" b="1" strike="noStrike" spc="-1">
                <a:solidFill>
                  <a:srgbClr val="000000"/>
                </a:solidFill>
                <a:uFill>
                  <a:solidFill>
                    <a:srgbClr val="FFFFFF"/>
                  </a:solidFill>
                </a:uFill>
                <a:latin typeface="Arial"/>
                <a:ea typeface="DejaVu Sans"/>
              </a:rPr>
              <a:t>k’</a:t>
            </a:r>
            <a:r>
              <a:rPr lang="en-US" sz="14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 (d</a:t>
            </a:r>
            <a:r>
              <a:rPr lang="en-US" sz="16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a:t>
            </a:r>
            <a:endParaRPr/>
          </a:p>
        </p:txBody>
      </p:sp>
      <p:sp>
        <p:nvSpPr>
          <p:cNvPr id="295" name="CustomShape 17"/>
          <p:cNvSpPr/>
          <p:nvPr/>
        </p:nvSpPr>
        <p:spPr>
          <a:xfrm>
            <a:off x="5156280" y="5022720"/>
            <a:ext cx="759600" cy="366840"/>
          </a:xfrm>
          <a:prstGeom prst="rightArrow">
            <a:avLst>
              <a:gd name="adj1" fmla="val 50000"/>
              <a:gd name="adj2" fmla="val 50000"/>
            </a:avLst>
          </a:prstGeom>
          <a:solidFill>
            <a:schemeClr val="accent5">
              <a:lumMod val="60000"/>
              <a:lumOff val="4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96" name="CustomShape 18"/>
          <p:cNvSpPr/>
          <p:nvPr/>
        </p:nvSpPr>
        <p:spPr>
          <a:xfrm>
            <a:off x="2523600" y="5034240"/>
            <a:ext cx="1085400" cy="366840"/>
          </a:xfrm>
          <a:prstGeom prst="rightArrow">
            <a:avLst>
              <a:gd name="adj1" fmla="val 50000"/>
              <a:gd name="adj2" fmla="val 50000"/>
            </a:avLst>
          </a:prstGeom>
          <a:solidFill>
            <a:schemeClr val="bg2">
              <a:lumMod val="20000"/>
              <a:lumOff val="8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97" name="CustomShape 19"/>
          <p:cNvSpPr/>
          <p:nvPr/>
        </p:nvSpPr>
        <p:spPr>
          <a:xfrm>
            <a:off x="7621560" y="5024520"/>
            <a:ext cx="1289160" cy="366840"/>
          </a:xfrm>
          <a:prstGeom prst="rightArrow">
            <a:avLst>
              <a:gd name="adj1" fmla="val 50000"/>
              <a:gd name="adj2" fmla="val 50000"/>
            </a:avLst>
          </a:prstGeom>
          <a:solidFill>
            <a:schemeClr val="accent6">
              <a:lumMod val="20000"/>
              <a:lumOff val="8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98" name="CustomShape 20"/>
          <p:cNvSpPr/>
          <p:nvPr/>
        </p:nvSpPr>
        <p:spPr>
          <a:xfrm>
            <a:off x="7646400" y="4599000"/>
            <a:ext cx="12427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trike="noStrike" spc="-1">
                <a:solidFill>
                  <a:srgbClr val="FF0000"/>
                </a:solidFill>
                <a:uFill>
                  <a:solidFill>
                    <a:srgbClr val="FFFFFF"/>
                  </a:solidFill>
                </a:uFill>
                <a:latin typeface="Arial"/>
                <a:ea typeface="DejaVu Sans"/>
              </a:rPr>
              <a:t>wrong</a:t>
            </a:r>
            <a:r>
              <a:rPr lang="en-US" sz="2400" strike="noStrike" spc="-1">
                <a:solidFill>
                  <a:srgbClr val="FF0000"/>
                </a:solidFill>
                <a:uFill>
                  <a:solidFill>
                    <a:srgbClr val="FFFFFF"/>
                  </a:solidFill>
                </a:uFill>
                <a:latin typeface="Arial"/>
                <a:ea typeface="DejaVu Sans"/>
              </a:rPr>
              <a:t> d</a:t>
            </a:r>
            <a:r>
              <a:rPr lang="en-US" sz="1600" strike="noStrike" spc="-1">
                <a:solidFill>
                  <a:srgbClr val="FF0000"/>
                </a:solidFill>
                <a:uFill>
                  <a:solidFill>
                    <a:srgbClr val="FFFFFF"/>
                  </a:solidFill>
                </a:uFill>
                <a:latin typeface="Arial"/>
                <a:ea typeface="DejaVu Sans"/>
              </a:rPr>
              <a:t>i</a:t>
            </a:r>
            <a:endParaRPr/>
          </a:p>
        </p:txBody>
      </p:sp>
    </p:spTree>
    <p:extLst>
      <p:ext uri="{BB962C8B-B14F-4D97-AF65-F5344CB8AC3E}">
        <p14:creationId xmlns:p14="http://schemas.microsoft.com/office/powerpoint/2010/main" val="341396412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dirty="0">
                <a:solidFill>
                  <a:srgbClr val="000000"/>
                </a:solidFill>
                <a:uFill>
                  <a:solidFill>
                    <a:srgbClr val="FFFFFF"/>
                  </a:solidFill>
                </a:uFill>
                <a:latin typeface="Arial"/>
              </a:rPr>
              <a:t>TechFest’16 Demo: Electronic Health Record Dissemination in Cloud</a:t>
            </a:r>
            <a:endParaRPr dirty="0"/>
          </a:p>
        </p:txBody>
      </p:sp>
      <p:sp>
        <p:nvSpPr>
          <p:cNvPr id="330"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1F1A5DB6-B8C8-4B10-B753-AD729CE6CA83}" type="slidenum">
              <a:rPr lang="en-US" sz="1300" strike="noStrike" spc="-1">
                <a:solidFill>
                  <a:srgbClr val="000000"/>
                </a:solidFill>
                <a:uFill>
                  <a:solidFill>
                    <a:srgbClr val="FFFFFF"/>
                  </a:solidFill>
                </a:uFill>
                <a:latin typeface="Arial"/>
              </a:rPr>
              <a:t>18</a:t>
            </a:fld>
            <a:endParaRPr/>
          </a:p>
        </p:txBody>
      </p:sp>
      <p:sp>
        <p:nvSpPr>
          <p:cNvPr id="332" name="CustomShape 4"/>
          <p:cNvSpPr/>
          <p:nvPr/>
        </p:nvSpPr>
        <p:spPr>
          <a:xfrm>
            <a:off x="322200" y="1270080"/>
            <a:ext cx="6084360" cy="568080"/>
          </a:xfrm>
          <a:prstGeom prst="rect">
            <a:avLst/>
          </a:prstGeom>
          <a:gradFill>
            <a:gsLst>
              <a:gs pos="0">
                <a:schemeClr val="bg1"/>
              </a:gs>
              <a:gs pos="47000">
                <a:schemeClr val="accent1">
                  <a:lumMod val="40000"/>
                  <a:lumOff val="60000"/>
                  <a:alpha val="96000"/>
                </a:schemeClr>
              </a:gs>
            </a:gsLst>
            <a:lin ang="10800000"/>
          </a:gradFill>
          <a:ln w="12600">
            <a:solidFill>
              <a:srgbClr val="000000"/>
            </a:solidFill>
            <a:round/>
          </a:ln>
        </p:spPr>
        <p:style>
          <a:lnRef idx="2">
            <a:schemeClr val="accent1"/>
          </a:lnRef>
          <a:fillRef idx="1">
            <a:schemeClr val="lt1"/>
          </a:fillRef>
          <a:effectRef idx="0">
            <a:schemeClr val="accent1"/>
          </a:effectRef>
          <a:fontRef idx="minor"/>
        </p:style>
        <p:txBody>
          <a:bodyPr lIns="90000" tIns="45000" rIns="90000" bIns="45000" anchor="ctr"/>
          <a:lstStyle/>
          <a:p>
            <a:pPr algn="ctr">
              <a:lnSpc>
                <a:spcPct val="100000"/>
              </a:lnSpc>
            </a:pPr>
            <a:r>
              <a:rPr lang="en-US" sz="2000" strike="noStrike" spc="-1">
                <a:solidFill>
                  <a:srgbClr val="000000"/>
                </a:solidFill>
                <a:uFill>
                  <a:solidFill>
                    <a:srgbClr val="FFFFFF"/>
                  </a:solidFill>
                </a:uFill>
                <a:latin typeface="Tahoma"/>
                <a:ea typeface="DejaVu Sans"/>
              </a:rPr>
              <a:t>Active Bundle: Contact, Medical and Billing Information</a:t>
            </a:r>
            <a:endParaRPr/>
          </a:p>
        </p:txBody>
      </p:sp>
      <p:sp>
        <p:nvSpPr>
          <p:cNvPr id="333" name="CustomShape 5"/>
          <p:cNvSpPr/>
          <p:nvPr/>
        </p:nvSpPr>
        <p:spPr>
          <a:xfrm>
            <a:off x="313560" y="2454480"/>
            <a:ext cx="1932120" cy="1041840"/>
          </a:xfrm>
          <a:prstGeom prst="rect">
            <a:avLst/>
          </a:prstGeom>
          <a:gradFill>
            <a:gsLst>
              <a:gs pos="30000">
                <a:schemeClr val="bg1"/>
              </a:gs>
              <a:gs pos="86000">
                <a:schemeClr val="accent1">
                  <a:lumMod val="40000"/>
                  <a:lumOff val="60000"/>
                  <a:alpha val="96000"/>
                </a:schemeClr>
              </a:gs>
            </a:gsLst>
            <a:lin ang="0"/>
          </a:gradFill>
          <a:ln w="12600">
            <a:solidFill>
              <a:srgbClr val="000000"/>
            </a:solidFill>
            <a:round/>
          </a:ln>
        </p:spPr>
        <p:style>
          <a:lnRef idx="2">
            <a:schemeClr val="accent1"/>
          </a:lnRef>
          <a:fillRef idx="1">
            <a:schemeClr val="lt1"/>
          </a:fillRef>
          <a:effectRef idx="0">
            <a:schemeClr val="accent1"/>
          </a:effectRef>
          <a:fontRef idx="minor"/>
        </p:style>
        <p:txBody>
          <a:bodyPr lIns="90000" tIns="45000" rIns="90000" bIns="45000" anchor="ctr"/>
          <a:lstStyle/>
          <a:p>
            <a:pPr>
              <a:lnSpc>
                <a:spcPct val="100000"/>
              </a:lnSpc>
            </a:pPr>
            <a:endParaRPr lang="en-US" sz="1600" strike="noStrike" spc="-1" dirty="0">
              <a:solidFill>
                <a:srgbClr val="000000"/>
              </a:solidFill>
              <a:uFill>
                <a:solidFill>
                  <a:srgbClr val="FFFFFF"/>
                </a:solidFill>
              </a:uFill>
              <a:latin typeface="Tahoma"/>
              <a:ea typeface="DejaVu Sans"/>
            </a:endParaRPr>
          </a:p>
          <a:p>
            <a:pPr>
              <a:lnSpc>
                <a:spcPct val="100000"/>
              </a:lnSpc>
            </a:pPr>
            <a:r>
              <a:rPr lang="en-US" sz="1600" strike="noStrike" spc="-1" dirty="0">
                <a:solidFill>
                  <a:srgbClr val="000000"/>
                </a:solidFill>
                <a:uFill>
                  <a:solidFill>
                    <a:srgbClr val="FFFFFF"/>
                  </a:solidFill>
                </a:uFill>
                <a:latin typeface="Tahoma"/>
                <a:ea typeface="DejaVu Sans"/>
              </a:rPr>
              <a:t>Researcher</a:t>
            </a:r>
            <a:endParaRPr dirty="0"/>
          </a:p>
          <a:p>
            <a:pPr>
              <a:lnSpc>
                <a:spcPct val="100000"/>
              </a:lnSpc>
            </a:pPr>
            <a:r>
              <a:rPr lang="en-US" sz="1400" strike="noStrike" spc="-1" dirty="0">
                <a:solidFill>
                  <a:srgbClr val="000000"/>
                </a:solidFill>
                <a:uFill>
                  <a:solidFill>
                    <a:srgbClr val="FFFFFF"/>
                  </a:solidFill>
                </a:uFill>
                <a:latin typeface="Tahoma"/>
                <a:ea typeface="DejaVu Sans"/>
              </a:rPr>
              <a:t>- </a:t>
            </a:r>
            <a:r>
              <a:rPr lang="en-US" sz="1400" strike="noStrike" spc="-1" dirty="0">
                <a:solidFill>
                  <a:srgbClr val="7F7F7F"/>
                </a:solidFill>
                <a:uFill>
                  <a:solidFill>
                    <a:srgbClr val="FFFFFF"/>
                  </a:solidFill>
                </a:uFill>
                <a:latin typeface="Tahoma"/>
                <a:ea typeface="DejaVu Sans"/>
              </a:rPr>
              <a:t>E(Contact Info)</a:t>
            </a:r>
            <a:endParaRPr dirty="0"/>
          </a:p>
          <a:p>
            <a:pPr>
              <a:lnSpc>
                <a:spcPct val="100000"/>
              </a:lnSpc>
            </a:pPr>
            <a:r>
              <a:rPr lang="en-US" sz="1400" strike="noStrike" spc="-1" dirty="0">
                <a:solidFill>
                  <a:srgbClr val="000000"/>
                </a:solidFill>
                <a:uFill>
                  <a:solidFill>
                    <a:srgbClr val="FFFFFF"/>
                  </a:solidFill>
                </a:uFill>
                <a:latin typeface="Tahoma"/>
                <a:ea typeface="DejaVu Sans"/>
              </a:rPr>
              <a:t>- Medical Info</a:t>
            </a:r>
            <a:endParaRPr dirty="0"/>
          </a:p>
          <a:p>
            <a:pPr>
              <a:lnSpc>
                <a:spcPct val="100000"/>
              </a:lnSpc>
            </a:pPr>
            <a:r>
              <a:rPr lang="en-US" sz="1400" strike="noStrike" spc="-1" dirty="0">
                <a:solidFill>
                  <a:srgbClr val="000000"/>
                </a:solidFill>
                <a:uFill>
                  <a:solidFill>
                    <a:srgbClr val="FFFFFF"/>
                  </a:solidFill>
                </a:uFill>
                <a:latin typeface="Tahoma"/>
                <a:ea typeface="DejaVu Sans"/>
              </a:rPr>
              <a:t>- Billing Info </a:t>
            </a:r>
            <a:endParaRPr dirty="0"/>
          </a:p>
          <a:p>
            <a:pPr>
              <a:lnSpc>
                <a:spcPct val="100000"/>
              </a:lnSpc>
            </a:pPr>
            <a:endParaRPr dirty="0"/>
          </a:p>
        </p:txBody>
      </p:sp>
      <p:sp>
        <p:nvSpPr>
          <p:cNvPr id="334" name="CustomShape 6"/>
          <p:cNvSpPr/>
          <p:nvPr/>
        </p:nvSpPr>
        <p:spPr>
          <a:xfrm flipH="1">
            <a:off x="1279080" y="1829160"/>
            <a:ext cx="8280" cy="624960"/>
          </a:xfrm>
          <a:custGeom>
            <a:avLst/>
            <a:gdLst/>
            <a:ahLst/>
            <a:cxnLst/>
            <a:rect l="l" t="t" r="r" b="b"/>
            <a:pathLst>
              <a:path w="21600" h="21600">
                <a:moveTo>
                  <a:pt x="0" y="0"/>
                </a:moveTo>
                <a:lnTo>
                  <a:pt x="21600" y="21600"/>
                </a:lnTo>
              </a:path>
            </a:pathLst>
          </a:custGeom>
          <a:noFill/>
          <a:ln w="15840">
            <a:solidFill>
              <a:srgbClr val="000000"/>
            </a:solidFill>
            <a:round/>
            <a:headEnd type="arrow" w="med" len="me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35" name="CustomShape 7"/>
          <p:cNvSpPr/>
          <p:nvPr/>
        </p:nvSpPr>
        <p:spPr>
          <a:xfrm>
            <a:off x="3364560" y="1838520"/>
            <a:ext cx="1440" cy="617760"/>
          </a:xfrm>
          <a:custGeom>
            <a:avLst/>
            <a:gdLst/>
            <a:ahLst/>
            <a:cxnLst/>
            <a:rect l="l" t="t" r="r" b="b"/>
            <a:pathLst>
              <a:path w="21600" h="21600">
                <a:moveTo>
                  <a:pt x="0" y="0"/>
                </a:moveTo>
                <a:lnTo>
                  <a:pt x="21600" y="21600"/>
                </a:lnTo>
              </a:path>
            </a:pathLst>
          </a:custGeom>
          <a:noFill/>
          <a:ln w="15840">
            <a:solidFill>
              <a:srgbClr val="000000"/>
            </a:solidFill>
            <a:round/>
            <a:headEnd type="arrow" w="med" len="me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36" name="CustomShape 8"/>
          <p:cNvSpPr/>
          <p:nvPr/>
        </p:nvSpPr>
        <p:spPr>
          <a:xfrm>
            <a:off x="94680" y="1127880"/>
            <a:ext cx="8823240" cy="2763000"/>
          </a:xfrm>
          <a:prstGeom prst="rect">
            <a:avLst/>
          </a:prstGeom>
          <a:noFill/>
          <a:ln w="15840">
            <a:solidFill>
              <a:srgbClr val="7030A0"/>
            </a:solidFill>
            <a:round/>
          </a:ln>
        </p:spPr>
        <p:style>
          <a:lnRef idx="2">
            <a:schemeClr val="accent1"/>
          </a:lnRef>
          <a:fillRef idx="1">
            <a:schemeClr val="lt1"/>
          </a:fillRef>
          <a:effectRef idx="0">
            <a:schemeClr val="accent1"/>
          </a:effectRef>
          <a:fontRef idx="minor"/>
        </p:style>
      </p:sp>
      <p:sp>
        <p:nvSpPr>
          <p:cNvPr id="337" name="CustomShape 9"/>
          <p:cNvSpPr/>
          <p:nvPr/>
        </p:nvSpPr>
        <p:spPr>
          <a:xfrm>
            <a:off x="228600" y="2285640"/>
            <a:ext cx="6321240" cy="1458720"/>
          </a:xfrm>
          <a:prstGeom prst="rect">
            <a:avLst/>
          </a:prstGeom>
          <a:noFill/>
          <a:ln w="6480">
            <a:solidFill>
              <a:schemeClr val="tx1"/>
            </a:solidFill>
            <a:round/>
          </a:ln>
        </p:spPr>
        <p:style>
          <a:lnRef idx="2">
            <a:schemeClr val="accent1"/>
          </a:lnRef>
          <a:fillRef idx="1">
            <a:schemeClr val="lt1"/>
          </a:fillRef>
          <a:effectRef idx="0">
            <a:schemeClr val="accent1"/>
          </a:effectRef>
          <a:fontRef idx="minor"/>
        </p:style>
      </p:sp>
      <p:sp>
        <p:nvSpPr>
          <p:cNvPr id="338" name="CustomShape 10"/>
          <p:cNvSpPr/>
          <p:nvPr/>
        </p:nvSpPr>
        <p:spPr>
          <a:xfrm>
            <a:off x="6711480" y="1262160"/>
            <a:ext cx="2105640" cy="2406600"/>
          </a:xfrm>
          <a:prstGeom prst="rect">
            <a:avLst/>
          </a:prstGeom>
          <a:solidFill>
            <a:schemeClr val="accent5">
              <a:lumMod val="60000"/>
              <a:lumOff val="40000"/>
            </a:schemeClr>
          </a:solidFill>
          <a:ln w="12600">
            <a:solidFill>
              <a:srgbClr val="000000"/>
            </a:solidFill>
            <a:round/>
          </a:ln>
        </p:spPr>
        <p:style>
          <a:lnRef idx="2">
            <a:schemeClr val="accent1"/>
          </a:lnRef>
          <a:fillRef idx="1">
            <a:schemeClr val="lt1"/>
          </a:fillRef>
          <a:effectRef idx="0">
            <a:schemeClr val="accent1"/>
          </a:effectRef>
          <a:fontRef idx="minor"/>
        </p:style>
        <p:txBody>
          <a:bodyPr lIns="90000" tIns="45000" rIns="90000" bIns="45000" anchor="ctr"/>
          <a:lstStyle/>
          <a:p>
            <a:pPr algn="ctr">
              <a:lnSpc>
                <a:spcPct val="100000"/>
              </a:lnSpc>
            </a:pPr>
            <a:r>
              <a:rPr lang="en-US" sz="2000" strike="noStrike" spc="-1">
                <a:solidFill>
                  <a:srgbClr val="000000"/>
                </a:solidFill>
                <a:uFill>
                  <a:solidFill>
                    <a:srgbClr val="FFFFFF"/>
                  </a:solidFill>
                </a:uFill>
                <a:latin typeface="Tahoma"/>
                <a:ea typeface="DejaVu Sans"/>
              </a:rPr>
              <a:t>Hospital</a:t>
            </a:r>
            <a:endParaRPr/>
          </a:p>
          <a:p>
            <a:pPr algn="ctr">
              <a:lnSpc>
                <a:spcPct val="100000"/>
              </a:lnSpc>
            </a:pPr>
            <a:r>
              <a:rPr lang="en-US" sz="1600" strike="noStrike" spc="-1">
                <a:solidFill>
                  <a:srgbClr val="000000"/>
                </a:solidFill>
                <a:uFill>
                  <a:solidFill>
                    <a:srgbClr val="FFFFFF"/>
                  </a:solidFill>
                </a:uFill>
                <a:latin typeface="Tahoma"/>
                <a:ea typeface="DejaVu Sans"/>
              </a:rPr>
              <a:t>(NodeJS Server)</a:t>
            </a:r>
            <a:endParaRPr/>
          </a:p>
          <a:p>
            <a:pPr>
              <a:lnSpc>
                <a:spcPct val="100000"/>
              </a:lnSpc>
            </a:pPr>
            <a:endParaRPr/>
          </a:p>
        </p:txBody>
      </p:sp>
      <p:sp>
        <p:nvSpPr>
          <p:cNvPr id="339" name="CustomShape 11"/>
          <p:cNvSpPr/>
          <p:nvPr/>
        </p:nvSpPr>
        <p:spPr>
          <a:xfrm>
            <a:off x="2400480" y="2457000"/>
            <a:ext cx="1932120" cy="1041840"/>
          </a:xfrm>
          <a:prstGeom prst="rect">
            <a:avLst/>
          </a:prstGeom>
          <a:gradFill>
            <a:gsLst>
              <a:gs pos="30000">
                <a:schemeClr val="bg1"/>
              </a:gs>
              <a:gs pos="86000">
                <a:schemeClr val="accent1">
                  <a:lumMod val="40000"/>
                  <a:lumOff val="60000"/>
                  <a:alpha val="96000"/>
                </a:schemeClr>
              </a:gs>
            </a:gsLst>
            <a:lin ang="0"/>
          </a:gradFill>
          <a:ln w="12600">
            <a:solidFill>
              <a:srgbClr val="000000"/>
            </a:solidFill>
            <a:round/>
          </a:ln>
        </p:spPr>
        <p:style>
          <a:lnRef idx="2">
            <a:schemeClr val="accent1"/>
          </a:lnRef>
          <a:fillRef idx="1">
            <a:schemeClr val="lt1"/>
          </a:fillRef>
          <a:effectRef idx="0">
            <a:schemeClr val="accent1"/>
          </a:effectRef>
          <a:fontRef idx="minor"/>
        </p:style>
        <p:txBody>
          <a:bodyPr lIns="90000" tIns="45000" rIns="90000" bIns="45000" anchor="ctr"/>
          <a:lstStyle/>
          <a:p>
            <a:pPr>
              <a:lnSpc>
                <a:spcPct val="100000"/>
              </a:lnSpc>
            </a:pPr>
            <a:endParaRPr lang="en-US" sz="1600" strike="noStrike" spc="-1" dirty="0">
              <a:solidFill>
                <a:srgbClr val="000000"/>
              </a:solidFill>
              <a:uFill>
                <a:solidFill>
                  <a:srgbClr val="FFFFFF"/>
                </a:solidFill>
              </a:uFill>
              <a:latin typeface="Tahoma"/>
              <a:ea typeface="DejaVu Sans"/>
            </a:endParaRPr>
          </a:p>
          <a:p>
            <a:pPr>
              <a:lnSpc>
                <a:spcPct val="100000"/>
              </a:lnSpc>
            </a:pPr>
            <a:r>
              <a:rPr lang="en-US" sz="1600" strike="noStrike" spc="-1" dirty="0">
                <a:solidFill>
                  <a:srgbClr val="000000"/>
                </a:solidFill>
                <a:uFill>
                  <a:solidFill>
                    <a:srgbClr val="FFFFFF"/>
                  </a:solidFill>
                </a:uFill>
                <a:latin typeface="Tahoma"/>
                <a:ea typeface="DejaVu Sans"/>
              </a:rPr>
              <a:t>Insurance</a:t>
            </a:r>
            <a:endParaRPr dirty="0"/>
          </a:p>
          <a:p>
            <a:pPr>
              <a:lnSpc>
                <a:spcPct val="100000"/>
              </a:lnSpc>
            </a:pPr>
            <a:r>
              <a:rPr lang="en-US" sz="1400" strike="noStrike" spc="-1" dirty="0">
                <a:solidFill>
                  <a:srgbClr val="000000"/>
                </a:solidFill>
                <a:uFill>
                  <a:solidFill>
                    <a:srgbClr val="FFFFFF"/>
                  </a:solidFill>
                </a:uFill>
                <a:latin typeface="Tahoma"/>
                <a:ea typeface="DejaVu Sans"/>
              </a:rPr>
              <a:t>- Contact Info</a:t>
            </a:r>
            <a:endParaRPr dirty="0"/>
          </a:p>
          <a:p>
            <a:pPr>
              <a:lnSpc>
                <a:spcPct val="100000"/>
              </a:lnSpc>
            </a:pPr>
            <a:r>
              <a:rPr lang="en-US" sz="1400" strike="noStrike" spc="-1" dirty="0">
                <a:solidFill>
                  <a:srgbClr val="808080"/>
                </a:solidFill>
                <a:uFill>
                  <a:solidFill>
                    <a:srgbClr val="FFFFFF"/>
                  </a:solidFill>
                </a:uFill>
                <a:latin typeface="Tahoma"/>
                <a:ea typeface="DejaVu Sans"/>
              </a:rPr>
              <a:t>- E(Medical Info)</a:t>
            </a:r>
            <a:endParaRPr dirty="0"/>
          </a:p>
          <a:p>
            <a:pPr>
              <a:lnSpc>
                <a:spcPct val="100000"/>
              </a:lnSpc>
            </a:pPr>
            <a:r>
              <a:rPr lang="en-US" sz="1400" strike="noStrike" spc="-1" dirty="0">
                <a:solidFill>
                  <a:srgbClr val="000000"/>
                </a:solidFill>
                <a:uFill>
                  <a:solidFill>
                    <a:srgbClr val="FFFFFF"/>
                  </a:solidFill>
                </a:uFill>
                <a:latin typeface="Tahoma"/>
                <a:ea typeface="DejaVu Sans"/>
              </a:rPr>
              <a:t>- Billing Info </a:t>
            </a:r>
            <a:endParaRPr dirty="0"/>
          </a:p>
          <a:p>
            <a:pPr>
              <a:lnSpc>
                <a:spcPct val="100000"/>
              </a:lnSpc>
            </a:pPr>
            <a:endParaRPr dirty="0"/>
          </a:p>
        </p:txBody>
      </p:sp>
      <p:sp>
        <p:nvSpPr>
          <p:cNvPr id="340" name="CustomShape 12"/>
          <p:cNvSpPr/>
          <p:nvPr/>
        </p:nvSpPr>
        <p:spPr>
          <a:xfrm>
            <a:off x="4515120" y="2457720"/>
            <a:ext cx="1932120" cy="1041840"/>
          </a:xfrm>
          <a:prstGeom prst="rect">
            <a:avLst/>
          </a:prstGeom>
          <a:gradFill>
            <a:gsLst>
              <a:gs pos="30000">
                <a:schemeClr val="bg1"/>
              </a:gs>
              <a:gs pos="86000">
                <a:schemeClr val="accent1">
                  <a:lumMod val="40000"/>
                  <a:lumOff val="60000"/>
                  <a:alpha val="96000"/>
                </a:schemeClr>
              </a:gs>
            </a:gsLst>
            <a:lin ang="0"/>
          </a:gradFill>
          <a:ln w="12600">
            <a:solidFill>
              <a:srgbClr val="000000"/>
            </a:solidFill>
            <a:round/>
          </a:ln>
        </p:spPr>
        <p:style>
          <a:lnRef idx="2">
            <a:schemeClr val="accent1"/>
          </a:lnRef>
          <a:fillRef idx="1">
            <a:schemeClr val="lt1"/>
          </a:fillRef>
          <a:effectRef idx="0">
            <a:schemeClr val="accent1"/>
          </a:effectRef>
          <a:fontRef idx="minor"/>
        </p:style>
        <p:txBody>
          <a:bodyPr lIns="90000" tIns="45000" rIns="90000" bIns="45000" anchor="ctr"/>
          <a:lstStyle/>
          <a:p>
            <a:pPr>
              <a:lnSpc>
                <a:spcPct val="100000"/>
              </a:lnSpc>
            </a:pPr>
            <a:endParaRPr lang="en-US" sz="1600" strike="noStrike" spc="-1" dirty="0">
              <a:solidFill>
                <a:srgbClr val="000000"/>
              </a:solidFill>
              <a:uFill>
                <a:solidFill>
                  <a:srgbClr val="FFFFFF"/>
                </a:solidFill>
              </a:uFill>
              <a:latin typeface="Tahoma"/>
              <a:ea typeface="DejaVu Sans"/>
            </a:endParaRPr>
          </a:p>
          <a:p>
            <a:pPr>
              <a:lnSpc>
                <a:spcPct val="100000"/>
              </a:lnSpc>
            </a:pPr>
            <a:r>
              <a:rPr lang="en-US" sz="1600" strike="noStrike" spc="-1" dirty="0">
                <a:solidFill>
                  <a:srgbClr val="000000"/>
                </a:solidFill>
                <a:uFill>
                  <a:solidFill>
                    <a:srgbClr val="FFFFFF"/>
                  </a:solidFill>
                </a:uFill>
                <a:latin typeface="Tahoma"/>
                <a:ea typeface="DejaVu Sans"/>
              </a:rPr>
              <a:t>Doctor</a:t>
            </a:r>
            <a:endParaRPr dirty="0"/>
          </a:p>
          <a:p>
            <a:pPr>
              <a:lnSpc>
                <a:spcPct val="100000"/>
              </a:lnSpc>
            </a:pPr>
            <a:r>
              <a:rPr lang="en-US" sz="1400" strike="noStrike" spc="-1" dirty="0">
                <a:solidFill>
                  <a:srgbClr val="000000"/>
                </a:solidFill>
                <a:uFill>
                  <a:solidFill>
                    <a:srgbClr val="FFFFFF"/>
                  </a:solidFill>
                </a:uFill>
                <a:latin typeface="Tahoma"/>
                <a:ea typeface="DejaVu Sans"/>
              </a:rPr>
              <a:t>- Contact Info</a:t>
            </a:r>
            <a:endParaRPr dirty="0"/>
          </a:p>
          <a:p>
            <a:pPr>
              <a:lnSpc>
                <a:spcPct val="100000"/>
              </a:lnSpc>
            </a:pPr>
            <a:r>
              <a:rPr lang="en-US" sz="1400" strike="noStrike" spc="-1" dirty="0">
                <a:solidFill>
                  <a:srgbClr val="000000"/>
                </a:solidFill>
                <a:uFill>
                  <a:solidFill>
                    <a:srgbClr val="FFFFFF"/>
                  </a:solidFill>
                </a:uFill>
                <a:latin typeface="Tahoma"/>
                <a:ea typeface="DejaVu Sans"/>
              </a:rPr>
              <a:t>- Medical Info</a:t>
            </a:r>
            <a:endParaRPr dirty="0"/>
          </a:p>
          <a:p>
            <a:pPr>
              <a:lnSpc>
                <a:spcPct val="100000"/>
              </a:lnSpc>
            </a:pPr>
            <a:r>
              <a:rPr lang="en-US" sz="1400" strike="noStrike" spc="-1" dirty="0">
                <a:solidFill>
                  <a:srgbClr val="000000"/>
                </a:solidFill>
                <a:uFill>
                  <a:solidFill>
                    <a:srgbClr val="FFFFFF"/>
                  </a:solidFill>
                </a:uFill>
                <a:latin typeface="Tahoma"/>
                <a:ea typeface="DejaVu Sans"/>
              </a:rPr>
              <a:t>- Billing Info </a:t>
            </a:r>
            <a:endParaRPr dirty="0"/>
          </a:p>
          <a:p>
            <a:pPr>
              <a:lnSpc>
                <a:spcPct val="100000"/>
              </a:lnSpc>
            </a:pPr>
            <a:endParaRPr dirty="0"/>
          </a:p>
        </p:txBody>
      </p:sp>
      <p:sp>
        <p:nvSpPr>
          <p:cNvPr id="341" name="CustomShape 13"/>
          <p:cNvSpPr/>
          <p:nvPr/>
        </p:nvSpPr>
        <p:spPr>
          <a:xfrm>
            <a:off x="5480280" y="1831320"/>
            <a:ext cx="360" cy="625680"/>
          </a:xfrm>
          <a:custGeom>
            <a:avLst/>
            <a:gdLst/>
            <a:ahLst/>
            <a:cxnLst/>
            <a:rect l="l" t="t" r="r" b="b"/>
            <a:pathLst>
              <a:path w="21600" h="21600">
                <a:moveTo>
                  <a:pt x="0" y="0"/>
                </a:moveTo>
                <a:lnTo>
                  <a:pt x="21600" y="21600"/>
                </a:lnTo>
              </a:path>
            </a:pathLst>
          </a:custGeom>
          <a:noFill/>
          <a:ln w="15840">
            <a:solidFill>
              <a:srgbClr val="000000"/>
            </a:solidFill>
            <a:round/>
            <a:headEnd type="arrow" w="med" len="me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42" name="CustomShape 14"/>
          <p:cNvSpPr/>
          <p:nvPr/>
        </p:nvSpPr>
        <p:spPr>
          <a:xfrm>
            <a:off x="2616480" y="4528440"/>
            <a:ext cx="1677960" cy="1041840"/>
          </a:xfrm>
          <a:prstGeom prst="rect">
            <a:avLst/>
          </a:prstGeom>
          <a:solidFill>
            <a:schemeClr val="accent5">
              <a:lumMod val="75000"/>
            </a:schemeClr>
          </a:solidFill>
          <a:ln w="12600">
            <a:solidFill>
              <a:srgbClr val="000000"/>
            </a:solidFill>
            <a:round/>
          </a:ln>
        </p:spPr>
        <p:style>
          <a:lnRef idx="2">
            <a:schemeClr val="accent1"/>
          </a:lnRef>
          <a:fillRef idx="1">
            <a:schemeClr val="lt1"/>
          </a:fillRef>
          <a:effectRef idx="0">
            <a:schemeClr val="accent1"/>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Tahoma"/>
                <a:ea typeface="DejaVu Sans"/>
              </a:rPr>
              <a:t>Authentication</a:t>
            </a:r>
            <a:r>
              <a:rPr lang="en-US" sz="2000" strike="noStrike" spc="-1">
                <a:solidFill>
                  <a:srgbClr val="000000"/>
                </a:solidFill>
                <a:uFill>
                  <a:solidFill>
                    <a:srgbClr val="FFFFFF"/>
                  </a:solidFill>
                </a:uFill>
                <a:latin typeface="Tahoma"/>
                <a:ea typeface="DejaVu Sans"/>
              </a:rPr>
              <a:t> Server</a:t>
            </a:r>
            <a:endParaRPr/>
          </a:p>
        </p:txBody>
      </p:sp>
      <p:sp>
        <p:nvSpPr>
          <p:cNvPr id="343" name="CustomShape 15"/>
          <p:cNvSpPr/>
          <p:nvPr/>
        </p:nvSpPr>
        <p:spPr>
          <a:xfrm>
            <a:off x="5803200" y="4528440"/>
            <a:ext cx="3054240" cy="1041840"/>
          </a:xfrm>
          <a:prstGeom prst="rect">
            <a:avLst/>
          </a:prstGeom>
          <a:solidFill>
            <a:schemeClr val="accent2">
              <a:lumMod val="60000"/>
              <a:lumOff val="40000"/>
            </a:schemeClr>
          </a:solidFill>
          <a:ln w="12600">
            <a:solidFill>
              <a:srgbClr val="000000"/>
            </a:solidFill>
            <a:round/>
          </a:ln>
        </p:spPr>
        <p:style>
          <a:lnRef idx="2">
            <a:schemeClr val="accent1"/>
          </a:lnRef>
          <a:fillRef idx="1">
            <a:schemeClr val="lt1"/>
          </a:fillRef>
          <a:effectRef idx="0">
            <a:schemeClr val="accent1"/>
          </a:effectRef>
          <a:fontRef idx="minor"/>
        </p:style>
        <p:txBody>
          <a:bodyPr lIns="90000" tIns="45000" rIns="90000" bIns="45000" anchor="ctr"/>
          <a:lstStyle/>
          <a:p>
            <a:pPr algn="ctr">
              <a:lnSpc>
                <a:spcPct val="100000"/>
              </a:lnSpc>
            </a:pPr>
            <a:r>
              <a:rPr lang="en-US" sz="2000" strike="noStrike" spc="-1">
                <a:solidFill>
                  <a:srgbClr val="000000"/>
                </a:solidFill>
                <a:uFill>
                  <a:solidFill>
                    <a:srgbClr val="FFFFFF"/>
                  </a:solidFill>
                </a:uFill>
                <a:latin typeface="Tahoma"/>
                <a:ea typeface="DejaVu Sans"/>
              </a:rPr>
              <a:t>Client</a:t>
            </a:r>
            <a:endParaRPr/>
          </a:p>
          <a:p>
            <a:pPr algn="ctr">
              <a:lnSpc>
                <a:spcPct val="100000"/>
              </a:lnSpc>
            </a:pPr>
            <a:r>
              <a:rPr lang="en-US" sz="2000" strike="noStrike" spc="-1">
                <a:solidFill>
                  <a:srgbClr val="000000"/>
                </a:solidFill>
                <a:uFill>
                  <a:solidFill>
                    <a:srgbClr val="FFFFFF"/>
                  </a:solidFill>
                </a:uFill>
                <a:latin typeface="Tahoma"/>
                <a:ea typeface="DejaVu Sans"/>
              </a:rPr>
              <a:t>(Browser)</a:t>
            </a:r>
            <a:endParaRPr/>
          </a:p>
        </p:txBody>
      </p:sp>
      <p:sp>
        <p:nvSpPr>
          <p:cNvPr id="344" name="CustomShape 16"/>
          <p:cNvSpPr/>
          <p:nvPr/>
        </p:nvSpPr>
        <p:spPr>
          <a:xfrm>
            <a:off x="4313520" y="4943880"/>
            <a:ext cx="1462320" cy="11520"/>
          </a:xfrm>
          <a:custGeom>
            <a:avLst/>
            <a:gdLst/>
            <a:ahLst/>
            <a:cxnLst/>
            <a:rect l="l" t="t" r="r" b="b"/>
            <a:pathLst>
              <a:path w="21600" h="21600">
                <a:moveTo>
                  <a:pt x="0" y="0"/>
                </a:moveTo>
                <a:lnTo>
                  <a:pt x="21600" y="21600"/>
                </a:lnTo>
              </a:path>
            </a:pathLst>
          </a:custGeom>
          <a:noFill/>
          <a:ln w="15840">
            <a:solidFill>
              <a:srgbClr val="000000"/>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45" name="CustomShape 17"/>
          <p:cNvSpPr/>
          <p:nvPr/>
        </p:nvSpPr>
        <p:spPr>
          <a:xfrm>
            <a:off x="4307040" y="5438880"/>
            <a:ext cx="1462320" cy="11520"/>
          </a:xfrm>
          <a:custGeom>
            <a:avLst/>
            <a:gdLst/>
            <a:ahLst/>
            <a:cxnLst/>
            <a:rect l="l" t="t" r="r" b="b"/>
            <a:pathLst>
              <a:path w="21600" h="21600">
                <a:moveTo>
                  <a:pt x="0" y="0"/>
                </a:moveTo>
                <a:lnTo>
                  <a:pt x="21600" y="21600"/>
                </a:lnTo>
              </a:path>
            </a:pathLst>
          </a:custGeom>
          <a:noFill/>
          <a:ln w="15840">
            <a:solidFill>
              <a:srgbClr val="000000"/>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46" name="CustomShape 18"/>
          <p:cNvSpPr/>
          <p:nvPr/>
        </p:nvSpPr>
        <p:spPr>
          <a:xfrm flipH="1">
            <a:off x="4309200" y="5203440"/>
            <a:ext cx="1462320" cy="360"/>
          </a:xfrm>
          <a:custGeom>
            <a:avLst/>
            <a:gdLst/>
            <a:ahLst/>
            <a:cxnLst/>
            <a:rect l="l" t="t" r="r" b="b"/>
            <a:pathLst>
              <a:path w="21600" h="21600">
                <a:moveTo>
                  <a:pt x="0" y="0"/>
                </a:moveTo>
                <a:lnTo>
                  <a:pt x="21600" y="21600"/>
                </a:lnTo>
              </a:path>
            </a:pathLst>
          </a:custGeom>
          <a:noFill/>
          <a:ln w="15840">
            <a:solidFill>
              <a:srgbClr val="000000"/>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47" name="CustomShape 19"/>
          <p:cNvSpPr/>
          <p:nvPr/>
        </p:nvSpPr>
        <p:spPr>
          <a:xfrm flipH="1">
            <a:off x="4303080" y="4714920"/>
            <a:ext cx="1462320" cy="360"/>
          </a:xfrm>
          <a:custGeom>
            <a:avLst/>
            <a:gdLst/>
            <a:ahLst/>
            <a:cxnLst/>
            <a:rect l="l" t="t" r="r" b="b"/>
            <a:pathLst>
              <a:path w="21600" h="21600">
                <a:moveTo>
                  <a:pt x="0" y="0"/>
                </a:moveTo>
                <a:lnTo>
                  <a:pt x="21600" y="21600"/>
                </a:lnTo>
              </a:path>
            </a:pathLst>
          </a:custGeom>
          <a:noFill/>
          <a:ln w="15840">
            <a:solidFill>
              <a:srgbClr val="000000"/>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48" name="CustomShape 20"/>
          <p:cNvSpPr/>
          <p:nvPr/>
        </p:nvSpPr>
        <p:spPr>
          <a:xfrm>
            <a:off x="5170680" y="442584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(5)</a:t>
            </a:r>
            <a:endParaRPr/>
          </a:p>
        </p:txBody>
      </p:sp>
      <p:sp>
        <p:nvSpPr>
          <p:cNvPr id="349" name="CustomShape 21"/>
          <p:cNvSpPr/>
          <p:nvPr/>
        </p:nvSpPr>
        <p:spPr>
          <a:xfrm>
            <a:off x="4721400" y="465768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(6)</a:t>
            </a:r>
            <a:endParaRPr/>
          </a:p>
        </p:txBody>
      </p:sp>
      <p:sp>
        <p:nvSpPr>
          <p:cNvPr id="350" name="CustomShape 22"/>
          <p:cNvSpPr/>
          <p:nvPr/>
        </p:nvSpPr>
        <p:spPr>
          <a:xfrm>
            <a:off x="4702320" y="514008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(8)</a:t>
            </a:r>
            <a:endParaRPr/>
          </a:p>
        </p:txBody>
      </p:sp>
      <p:sp>
        <p:nvSpPr>
          <p:cNvPr id="351" name="CustomShape 23"/>
          <p:cNvSpPr/>
          <p:nvPr/>
        </p:nvSpPr>
        <p:spPr>
          <a:xfrm>
            <a:off x="5164200" y="491148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(7)</a:t>
            </a:r>
            <a:endParaRPr/>
          </a:p>
        </p:txBody>
      </p:sp>
      <p:sp>
        <p:nvSpPr>
          <p:cNvPr id="352" name="CustomShape 24"/>
          <p:cNvSpPr/>
          <p:nvPr/>
        </p:nvSpPr>
        <p:spPr>
          <a:xfrm>
            <a:off x="7523640" y="3688560"/>
            <a:ext cx="7920" cy="822240"/>
          </a:xfrm>
          <a:custGeom>
            <a:avLst/>
            <a:gdLst/>
            <a:ahLst/>
            <a:cxnLst/>
            <a:rect l="l" t="t" r="r" b="b"/>
            <a:pathLst>
              <a:path w="21600" h="21600">
                <a:moveTo>
                  <a:pt x="0" y="0"/>
                </a:moveTo>
                <a:lnTo>
                  <a:pt x="21600" y="21600"/>
                </a:lnTo>
              </a:path>
            </a:pathLst>
          </a:custGeom>
          <a:noFill/>
          <a:ln w="1584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53" name="CustomShape 25"/>
          <p:cNvSpPr/>
          <p:nvPr/>
        </p:nvSpPr>
        <p:spPr>
          <a:xfrm>
            <a:off x="8473320" y="3682080"/>
            <a:ext cx="2160" cy="822240"/>
          </a:xfrm>
          <a:custGeom>
            <a:avLst/>
            <a:gdLst/>
            <a:ahLst/>
            <a:cxnLst/>
            <a:rect l="l" t="t" r="r" b="b"/>
            <a:pathLst>
              <a:path w="21600" h="21600">
                <a:moveTo>
                  <a:pt x="0" y="0"/>
                </a:moveTo>
                <a:lnTo>
                  <a:pt x="21600" y="21600"/>
                </a:lnTo>
              </a:path>
            </a:pathLst>
          </a:custGeom>
          <a:noFill/>
          <a:ln w="1584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54" name="CustomShape 26"/>
          <p:cNvSpPr/>
          <p:nvPr/>
        </p:nvSpPr>
        <p:spPr>
          <a:xfrm flipH="1" flipV="1">
            <a:off x="7133040" y="3659040"/>
            <a:ext cx="360" cy="840600"/>
          </a:xfrm>
          <a:custGeom>
            <a:avLst/>
            <a:gdLst/>
            <a:ahLst/>
            <a:cxnLst/>
            <a:rect l="l" t="t" r="r" b="b"/>
            <a:pathLst>
              <a:path w="21600" h="21600">
                <a:moveTo>
                  <a:pt x="0" y="0"/>
                </a:moveTo>
                <a:lnTo>
                  <a:pt x="21600" y="21600"/>
                </a:lnTo>
              </a:path>
            </a:pathLst>
          </a:custGeom>
          <a:noFill/>
          <a:ln w="1584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55" name="CustomShape 27"/>
          <p:cNvSpPr/>
          <p:nvPr/>
        </p:nvSpPr>
        <p:spPr>
          <a:xfrm flipH="1" flipV="1">
            <a:off x="8067240" y="3659040"/>
            <a:ext cx="18360" cy="840600"/>
          </a:xfrm>
          <a:custGeom>
            <a:avLst/>
            <a:gdLst/>
            <a:ahLst/>
            <a:cxnLst/>
            <a:rect l="l" t="t" r="r" b="b"/>
            <a:pathLst>
              <a:path w="21600" h="21600">
                <a:moveTo>
                  <a:pt x="0" y="0"/>
                </a:moveTo>
                <a:lnTo>
                  <a:pt x="21600" y="21600"/>
                </a:lnTo>
              </a:path>
            </a:pathLst>
          </a:custGeom>
          <a:noFill/>
          <a:ln w="1584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56" name="CustomShape 28"/>
          <p:cNvSpPr/>
          <p:nvPr/>
        </p:nvSpPr>
        <p:spPr>
          <a:xfrm>
            <a:off x="6796080" y="422136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(1)</a:t>
            </a:r>
            <a:endParaRPr/>
          </a:p>
        </p:txBody>
      </p:sp>
      <p:sp>
        <p:nvSpPr>
          <p:cNvPr id="357" name="CustomShape 29"/>
          <p:cNvSpPr/>
          <p:nvPr/>
        </p:nvSpPr>
        <p:spPr>
          <a:xfrm>
            <a:off x="8058240" y="425304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(3)</a:t>
            </a:r>
            <a:endParaRPr/>
          </a:p>
        </p:txBody>
      </p:sp>
      <p:sp>
        <p:nvSpPr>
          <p:cNvPr id="358" name="CustomShape 30"/>
          <p:cNvSpPr/>
          <p:nvPr/>
        </p:nvSpPr>
        <p:spPr>
          <a:xfrm>
            <a:off x="7486560" y="389160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(2)</a:t>
            </a:r>
            <a:endParaRPr/>
          </a:p>
        </p:txBody>
      </p:sp>
      <p:sp>
        <p:nvSpPr>
          <p:cNvPr id="359" name="CustomShape 31"/>
          <p:cNvSpPr/>
          <p:nvPr/>
        </p:nvSpPr>
        <p:spPr>
          <a:xfrm>
            <a:off x="8419320" y="388548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(4)</a:t>
            </a:r>
            <a:endParaRPr/>
          </a:p>
        </p:txBody>
      </p:sp>
      <p:sp>
        <p:nvSpPr>
          <p:cNvPr id="360" name="CustomShape 32"/>
          <p:cNvSpPr/>
          <p:nvPr/>
        </p:nvSpPr>
        <p:spPr>
          <a:xfrm flipV="1">
            <a:off x="6362280" y="3725280"/>
            <a:ext cx="1800" cy="822240"/>
          </a:xfrm>
          <a:custGeom>
            <a:avLst/>
            <a:gdLst/>
            <a:ahLst/>
            <a:cxnLst/>
            <a:rect l="l" t="t" r="r" b="b"/>
            <a:pathLst>
              <a:path w="21600" h="21600">
                <a:moveTo>
                  <a:pt x="0" y="0"/>
                </a:moveTo>
                <a:lnTo>
                  <a:pt x="21600" y="21600"/>
                </a:lnTo>
              </a:path>
            </a:pathLst>
          </a:custGeom>
          <a:noFill/>
          <a:ln w="1584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61" name="CustomShape 33"/>
          <p:cNvSpPr/>
          <p:nvPr/>
        </p:nvSpPr>
        <p:spPr>
          <a:xfrm>
            <a:off x="6014160" y="3745080"/>
            <a:ext cx="8640" cy="813240"/>
          </a:xfrm>
          <a:custGeom>
            <a:avLst/>
            <a:gdLst/>
            <a:ahLst/>
            <a:cxnLst/>
            <a:rect l="l" t="t" r="r" b="b"/>
            <a:pathLst>
              <a:path w="21600" h="21600">
                <a:moveTo>
                  <a:pt x="0" y="0"/>
                </a:moveTo>
                <a:lnTo>
                  <a:pt x="21600" y="21600"/>
                </a:lnTo>
              </a:path>
            </a:pathLst>
          </a:custGeom>
          <a:noFill/>
          <a:ln w="1584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62" name="CustomShape 34"/>
          <p:cNvSpPr/>
          <p:nvPr/>
        </p:nvSpPr>
        <p:spPr>
          <a:xfrm>
            <a:off x="5564520" y="3898080"/>
            <a:ext cx="5248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(10)</a:t>
            </a:r>
            <a:endParaRPr/>
          </a:p>
        </p:txBody>
      </p:sp>
      <p:sp>
        <p:nvSpPr>
          <p:cNvPr id="363" name="CustomShape 35"/>
          <p:cNvSpPr/>
          <p:nvPr/>
        </p:nvSpPr>
        <p:spPr>
          <a:xfrm>
            <a:off x="6015600" y="423216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(9)</a:t>
            </a:r>
            <a:endParaRPr/>
          </a:p>
        </p:txBody>
      </p:sp>
      <p:sp>
        <p:nvSpPr>
          <p:cNvPr id="364" name="CustomShape 36"/>
          <p:cNvSpPr/>
          <p:nvPr/>
        </p:nvSpPr>
        <p:spPr>
          <a:xfrm>
            <a:off x="1800" y="4598640"/>
            <a:ext cx="4358880" cy="106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spc="-1" dirty="0">
                <a:solidFill>
                  <a:srgbClr val="000000"/>
                </a:solidFill>
                <a:uFill>
                  <a:solidFill>
                    <a:srgbClr val="FFFFFF"/>
                  </a:solidFill>
                </a:uFill>
                <a:latin typeface="Arial"/>
                <a:ea typeface="DejaVu Sans"/>
              </a:rPr>
              <a:t>(1) HTTP GET Request</a:t>
            </a:r>
            <a:endParaRPr dirty="0"/>
          </a:p>
          <a:p>
            <a:pPr>
              <a:lnSpc>
                <a:spcPct val="100000"/>
              </a:lnSpc>
            </a:pPr>
            <a:r>
              <a:rPr lang="en-US" sz="1600" strike="noStrike" spc="-1" dirty="0">
                <a:solidFill>
                  <a:srgbClr val="000000"/>
                </a:solidFill>
                <a:uFill>
                  <a:solidFill>
                    <a:srgbClr val="FFFFFF"/>
                  </a:solidFill>
                </a:uFill>
                <a:latin typeface="Arial"/>
                <a:ea typeface="DejaVu Sans"/>
              </a:rPr>
              <a:t>(2) Hospital’s Web Page</a:t>
            </a:r>
            <a:endParaRPr dirty="0"/>
          </a:p>
          <a:p>
            <a:pPr>
              <a:lnSpc>
                <a:spcPct val="100000"/>
              </a:lnSpc>
            </a:pPr>
            <a:r>
              <a:rPr lang="en-US" sz="1600" strike="noStrike" spc="-1" dirty="0">
                <a:solidFill>
                  <a:srgbClr val="000000"/>
                </a:solidFill>
                <a:uFill>
                  <a:solidFill>
                    <a:srgbClr val="FFFFFF"/>
                  </a:solidFill>
                </a:uFill>
                <a:latin typeface="Arial"/>
                <a:ea typeface="DejaVu Sans"/>
              </a:rPr>
              <a:t>(3) HTTP POST with </a:t>
            </a:r>
            <a:endParaRPr dirty="0"/>
          </a:p>
          <a:p>
            <a:pPr>
              <a:lnSpc>
                <a:spcPct val="100000"/>
              </a:lnSpc>
            </a:pPr>
            <a:r>
              <a:rPr lang="en-US" sz="1600" strike="noStrike" spc="-1" dirty="0">
                <a:solidFill>
                  <a:srgbClr val="000000"/>
                </a:solidFill>
                <a:uFill>
                  <a:solidFill>
                    <a:srgbClr val="FFFFFF"/>
                  </a:solidFill>
                </a:uFill>
                <a:latin typeface="Arial"/>
                <a:ea typeface="DejaVu Sans"/>
              </a:rPr>
              <a:t>     Data Request and Role</a:t>
            </a:r>
            <a:endParaRPr dirty="0"/>
          </a:p>
        </p:txBody>
      </p:sp>
      <p:sp>
        <p:nvSpPr>
          <p:cNvPr id="365" name="CustomShape 37"/>
          <p:cNvSpPr/>
          <p:nvPr/>
        </p:nvSpPr>
        <p:spPr>
          <a:xfrm>
            <a:off x="-1800" y="5639760"/>
            <a:ext cx="9037440" cy="106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spc="-1" dirty="0">
                <a:solidFill>
                  <a:srgbClr val="000000"/>
                </a:solidFill>
                <a:uFill>
                  <a:solidFill>
                    <a:srgbClr val="FFFFFF"/>
                  </a:solidFill>
                </a:uFill>
                <a:latin typeface="Arial"/>
                <a:ea typeface="DejaVu Sans"/>
              </a:rPr>
              <a:t>(4) HTTP 302 with AB Request and Role      (5) HTTP Get Request         (6) AS Web Page</a:t>
            </a:r>
            <a:endParaRPr dirty="0"/>
          </a:p>
          <a:p>
            <a:pPr>
              <a:lnSpc>
                <a:spcPct val="100000"/>
              </a:lnSpc>
            </a:pPr>
            <a:r>
              <a:rPr lang="en-US" sz="1600" strike="noStrike" spc="-1" dirty="0">
                <a:solidFill>
                  <a:srgbClr val="000000"/>
                </a:solidFill>
                <a:uFill>
                  <a:solidFill>
                    <a:srgbClr val="FFFFFF"/>
                  </a:solidFill>
                </a:uFill>
                <a:latin typeface="Arial"/>
                <a:ea typeface="DejaVu Sans"/>
              </a:rPr>
              <a:t>(7) HTTP POST with Credentials                  (8) HTTP 302 with Ticket                                                (9) HTTP Get Request with Ticket                (10) Data provided by AB </a:t>
            </a:r>
            <a:endParaRPr dirty="0"/>
          </a:p>
          <a:p>
            <a:pPr>
              <a:lnSpc>
                <a:spcPct val="100000"/>
              </a:lnSpc>
            </a:pPr>
            <a:endParaRPr dirty="0"/>
          </a:p>
        </p:txBody>
      </p:sp>
    </p:spTree>
    <p:extLst>
      <p:ext uri="{BB962C8B-B14F-4D97-AF65-F5344CB8AC3E}">
        <p14:creationId xmlns:p14="http://schemas.microsoft.com/office/powerpoint/2010/main" val="12551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p:bldP spid="3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Authentication Ticket Creation and Validation</a:t>
            </a:r>
            <a:endParaRPr/>
          </a:p>
        </p:txBody>
      </p:sp>
      <p:sp>
        <p:nvSpPr>
          <p:cNvPr id="382"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D1630E87-80DA-4D01-BB78-019D3490538D}" type="slidenum">
              <a:rPr lang="en-US" sz="1300" strike="noStrike" spc="-1">
                <a:solidFill>
                  <a:srgbClr val="000000"/>
                </a:solidFill>
                <a:uFill>
                  <a:solidFill>
                    <a:srgbClr val="FFFFFF"/>
                  </a:solidFill>
                </a:uFill>
                <a:latin typeface="Arial"/>
              </a:rPr>
              <a:t>19</a:t>
            </a:fld>
            <a:endParaRPr/>
          </a:p>
        </p:txBody>
      </p:sp>
      <p:sp>
        <p:nvSpPr>
          <p:cNvPr id="384" name="CustomShape 4"/>
          <p:cNvSpPr/>
          <p:nvPr/>
        </p:nvSpPr>
        <p:spPr>
          <a:xfrm>
            <a:off x="93240" y="1091880"/>
            <a:ext cx="9050040" cy="211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0000"/>
                </a:solidFill>
                <a:uFill>
                  <a:solidFill>
                    <a:srgbClr val="FFFFFF"/>
                  </a:solidFill>
                </a:uFill>
                <a:latin typeface="Arial"/>
                <a:ea typeface="DejaVu Sans"/>
              </a:rPr>
              <a:t>Authentication Server:</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Knows shared secret K and Private Key PrivKey </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Ticket_Info = (Auth_Level, Expiration_Time, Client_ID, Client_Role, Request_Field)</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Enc_Ticket_Info = EncAES256</a:t>
            </a:r>
            <a:r>
              <a:rPr lang="en-US" sz="1800" strike="noStrike" spc="-1" baseline="-25000">
                <a:solidFill>
                  <a:srgbClr val="000000"/>
                </a:solidFill>
                <a:uFill>
                  <a:solidFill>
                    <a:srgbClr val="FFFFFF"/>
                  </a:solidFill>
                </a:uFill>
                <a:latin typeface="Arial"/>
                <a:ea typeface="DejaVu Sans"/>
              </a:rPr>
              <a:t>K</a:t>
            </a:r>
            <a:r>
              <a:rPr lang="en-US" sz="1800" strike="noStrike" spc="-1">
                <a:solidFill>
                  <a:srgbClr val="000000"/>
                </a:solidFill>
                <a:uFill>
                  <a:solidFill>
                    <a:srgbClr val="FFFFFF"/>
                  </a:solidFill>
                </a:uFill>
                <a:latin typeface="Arial"/>
                <a:ea typeface="DejaVu Sans"/>
              </a:rPr>
              <a:t>(Ticket_Info)</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Ticket_Signature = Enc</a:t>
            </a:r>
            <a:r>
              <a:rPr lang="en-US" sz="1800" strike="noStrike" spc="-1" baseline="-25000">
                <a:solidFill>
                  <a:srgbClr val="000000"/>
                </a:solidFill>
                <a:uFill>
                  <a:solidFill>
                    <a:srgbClr val="FFFFFF"/>
                  </a:solidFill>
                </a:uFill>
                <a:latin typeface="Arial"/>
                <a:ea typeface="DejaVu Sans"/>
              </a:rPr>
              <a:t>PrivKey</a:t>
            </a:r>
            <a:r>
              <a:rPr lang="en-US" sz="1800" strike="noStrike" spc="-1">
                <a:solidFill>
                  <a:srgbClr val="000000"/>
                </a:solidFill>
                <a:uFill>
                  <a:solidFill>
                    <a:srgbClr val="FFFFFF"/>
                  </a:solidFill>
                </a:uFill>
                <a:latin typeface="Arial"/>
                <a:ea typeface="DejaVu Sans"/>
              </a:rPr>
              <a:t>(SHA512(Enc_Ticket_Info))</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Ticket = &lt;Enc_Ticket_Info, Ticket_Signature&gt;</a:t>
            </a:r>
            <a:endParaRPr/>
          </a:p>
        </p:txBody>
      </p:sp>
      <p:sp>
        <p:nvSpPr>
          <p:cNvPr id="385" name="CustomShape 5"/>
          <p:cNvSpPr/>
          <p:nvPr/>
        </p:nvSpPr>
        <p:spPr>
          <a:xfrm>
            <a:off x="109800" y="3142800"/>
            <a:ext cx="9033480" cy="156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0000"/>
                </a:solidFill>
                <a:uFill>
                  <a:solidFill>
                    <a:srgbClr val="FFFFFF"/>
                  </a:solidFill>
                </a:uFill>
                <a:latin typeface="Arial"/>
                <a:ea typeface="DejaVu Sans"/>
              </a:rPr>
              <a:t>Doctor, Insurance or Researcher Service:</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Knows shared secret K and Public Key PubKey</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Receives Ticket = &lt;Enc_Ticket_Info, Ticket_Signature&gt;</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Checks: Dec</a:t>
            </a:r>
            <a:r>
              <a:rPr lang="en-US" sz="1800" strike="noStrike" spc="-1" baseline="-25000">
                <a:solidFill>
                  <a:srgbClr val="000000"/>
                </a:solidFill>
                <a:uFill>
                  <a:solidFill>
                    <a:srgbClr val="FFFFFF"/>
                  </a:solidFill>
                </a:uFill>
                <a:latin typeface="Arial"/>
                <a:ea typeface="DejaVu Sans"/>
              </a:rPr>
              <a:t>PubKey</a:t>
            </a:r>
            <a:r>
              <a:rPr lang="en-US" sz="1800" strike="noStrike" spc="-1">
                <a:solidFill>
                  <a:srgbClr val="000000"/>
                </a:solidFill>
                <a:uFill>
                  <a:solidFill>
                    <a:srgbClr val="FFFFFF"/>
                  </a:solidFill>
                </a:uFill>
                <a:latin typeface="Arial"/>
                <a:ea typeface="DejaVu Sans"/>
              </a:rPr>
              <a:t>(Ticket_Signature) = SHA512(Enc_Ticket_Info)</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Gets data: DecAES256</a:t>
            </a:r>
            <a:r>
              <a:rPr lang="en-US" sz="1800" strike="noStrike" spc="-1" baseline="-25000">
                <a:solidFill>
                  <a:srgbClr val="000000"/>
                </a:solidFill>
                <a:uFill>
                  <a:solidFill>
                    <a:srgbClr val="FFFFFF"/>
                  </a:solidFill>
                </a:uFill>
                <a:latin typeface="Arial"/>
                <a:ea typeface="DejaVu Sans"/>
              </a:rPr>
              <a:t>K</a:t>
            </a:r>
            <a:r>
              <a:rPr lang="en-US" sz="1800" strike="noStrike" spc="-1">
                <a:solidFill>
                  <a:srgbClr val="000000"/>
                </a:solidFill>
                <a:uFill>
                  <a:solidFill>
                    <a:srgbClr val="FFFFFF"/>
                  </a:solidFill>
                </a:uFill>
                <a:latin typeface="Arial"/>
                <a:ea typeface="DejaVu Sans"/>
              </a:rPr>
              <a:t>(Enc_Ticket_Info)</a:t>
            </a:r>
            <a:endParaRPr/>
          </a:p>
        </p:txBody>
      </p:sp>
      <p:sp>
        <p:nvSpPr>
          <p:cNvPr id="386" name="CustomShape 6"/>
          <p:cNvSpPr/>
          <p:nvPr/>
        </p:nvSpPr>
        <p:spPr>
          <a:xfrm>
            <a:off x="239400" y="4690800"/>
            <a:ext cx="8688600" cy="191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indent="-342900">
              <a:lnSpc>
                <a:spcPct val="100000"/>
              </a:lnSpc>
              <a:buFont typeface="Arial" panose="020B0604020202020204" pitchFamily="34" charset="0"/>
              <a:buChar char="•"/>
            </a:pPr>
            <a:r>
              <a:rPr lang="en-US" sz="2000" strike="noStrike" spc="-1" dirty="0">
                <a:solidFill>
                  <a:srgbClr val="000000"/>
                </a:solidFill>
                <a:uFill>
                  <a:solidFill>
                    <a:srgbClr val="FFFFFF"/>
                  </a:solidFill>
                </a:uFill>
                <a:latin typeface="Arial"/>
                <a:ea typeface="DejaVu Sans"/>
              </a:rPr>
              <a:t>Doctor is authorized for Contact, Medical and Billing Info of either “</a:t>
            </a:r>
            <a:r>
              <a:rPr lang="en-US" sz="2000" i="1" strike="noStrike" spc="-1" dirty="0">
                <a:solidFill>
                  <a:srgbClr val="000000"/>
                </a:solidFill>
                <a:uFill>
                  <a:solidFill>
                    <a:srgbClr val="FFFFFF"/>
                  </a:solidFill>
                </a:uFill>
                <a:latin typeface="Arial"/>
                <a:ea typeface="DejaVu Sans"/>
              </a:rPr>
              <a:t>only her own patients</a:t>
            </a:r>
            <a:r>
              <a:rPr lang="en-US" sz="2000" strike="noStrike" spc="-1" dirty="0">
                <a:solidFill>
                  <a:srgbClr val="000000"/>
                </a:solidFill>
                <a:uFill>
                  <a:solidFill>
                    <a:srgbClr val="FFFFFF"/>
                  </a:solidFill>
                </a:uFill>
                <a:latin typeface="Arial"/>
                <a:ea typeface="DejaVu Sans"/>
              </a:rPr>
              <a:t>” or “</a:t>
            </a:r>
            <a:r>
              <a:rPr lang="en-US" sz="2000" i="1" strike="noStrike" spc="-1" dirty="0">
                <a:solidFill>
                  <a:srgbClr val="000000"/>
                </a:solidFill>
                <a:uFill>
                  <a:solidFill>
                    <a:srgbClr val="FFFFFF"/>
                  </a:solidFill>
                </a:uFill>
                <a:latin typeface="Arial"/>
                <a:ea typeface="DejaVu Sans"/>
              </a:rPr>
              <a:t>her own and other doctor’s patients</a:t>
            </a:r>
            <a:r>
              <a:rPr lang="en-US" sz="2000" strike="noStrike" spc="-1" dirty="0">
                <a:solidFill>
                  <a:srgbClr val="000000"/>
                </a:solidFill>
                <a:uFill>
                  <a:solidFill>
                    <a:srgbClr val="FFFFFF"/>
                  </a:solidFill>
                </a:uFill>
                <a:latin typeface="Arial"/>
                <a:ea typeface="DejaVu Sans"/>
              </a:rPr>
              <a:t>”  </a:t>
            </a:r>
          </a:p>
          <a:p>
            <a:pPr marL="343620" indent="-342900">
              <a:lnSpc>
                <a:spcPct val="100000"/>
              </a:lnSpc>
              <a:buFont typeface="Arial" panose="020B0604020202020204" pitchFamily="34" charset="0"/>
              <a:buChar char="•"/>
            </a:pPr>
            <a:r>
              <a:rPr lang="en-US" sz="2000" strike="noStrike" spc="-1" dirty="0">
                <a:solidFill>
                  <a:srgbClr val="000000"/>
                </a:solidFill>
                <a:uFill>
                  <a:solidFill>
                    <a:srgbClr val="FFFFFF"/>
                  </a:solidFill>
                </a:uFill>
                <a:latin typeface="Arial"/>
                <a:ea typeface="DejaVu Sans"/>
              </a:rPr>
              <a:t>Clients are directed to the corresponding services according to their role (researcher, insurance or doctor)</a:t>
            </a:r>
          </a:p>
          <a:p>
            <a:pPr marL="343620" indent="-342900">
              <a:lnSpc>
                <a:spcPct val="100000"/>
              </a:lnSpc>
              <a:buFont typeface="Arial" panose="020B0604020202020204" pitchFamily="34" charset="0"/>
              <a:buChar char="•"/>
            </a:pPr>
            <a:r>
              <a:rPr lang="en-US" sz="2000" i="1" u="sng" strike="noStrike" spc="-1" dirty="0">
                <a:solidFill>
                  <a:schemeClr val="tx1"/>
                </a:solidFill>
                <a:uFill>
                  <a:solidFill>
                    <a:srgbClr val="FFFFFF"/>
                  </a:solidFill>
                </a:uFill>
                <a:latin typeface="Arial"/>
                <a:ea typeface="DejaVu Sans"/>
              </a:rPr>
              <a:t>Authorization level (included in ticket) and role define the data accessible by requester</a:t>
            </a:r>
            <a:endParaRPr dirty="0">
              <a:solidFill>
                <a:schemeClr val="tx1"/>
              </a:solidFill>
            </a:endParaRPr>
          </a:p>
        </p:txBody>
      </p:sp>
    </p:spTree>
    <p:extLst>
      <p:ext uri="{BB962C8B-B14F-4D97-AF65-F5344CB8AC3E}">
        <p14:creationId xmlns:p14="http://schemas.microsoft.com/office/powerpoint/2010/main" val="38034964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1192714" y="820881"/>
            <a:ext cx="7951286" cy="272398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lnSpc>
                <a:spcPct val="150000"/>
              </a:lnSpc>
            </a:pPr>
            <a:r>
              <a:rPr lang="en-US" sz="3200" b="1" strike="noStrike" spc="-1" dirty="0">
                <a:solidFill>
                  <a:srgbClr val="000000"/>
                </a:solidFill>
                <a:uFill>
                  <a:solidFill>
                    <a:srgbClr val="FFFFFF"/>
                  </a:solidFill>
                </a:uFill>
                <a:latin typeface="Arial"/>
                <a:ea typeface="DejaVu Sans"/>
              </a:rPr>
              <a:t>COLLABORATION WITH NGC</a:t>
            </a:r>
          </a:p>
          <a:p>
            <a:pPr marL="720">
              <a:lnSpc>
                <a:spcPct val="150000"/>
              </a:lnSpc>
            </a:pPr>
            <a:r>
              <a:rPr lang="en-US" sz="3200" b="1" strike="noStrike" spc="-1" dirty="0">
                <a:solidFill>
                  <a:srgbClr val="000000"/>
                </a:solidFill>
                <a:uFill>
                  <a:solidFill>
                    <a:srgbClr val="FFFFFF"/>
                  </a:solidFill>
                </a:uFill>
                <a:latin typeface="Arial"/>
                <a:ea typeface="DejaVu Sans"/>
              </a:rPr>
              <a:t>“</a:t>
            </a:r>
            <a:r>
              <a:rPr lang="en-US" sz="3200" b="1" strike="noStrike" spc="-1" dirty="0" err="1">
                <a:solidFill>
                  <a:srgbClr val="000000"/>
                </a:solidFill>
                <a:uFill>
                  <a:solidFill>
                    <a:srgbClr val="FFFFFF"/>
                  </a:solidFill>
                </a:uFill>
                <a:latin typeface="Arial"/>
                <a:ea typeface="DejaVu Sans"/>
              </a:rPr>
              <a:t>WaxedPrune</a:t>
            </a:r>
            <a:r>
              <a:rPr lang="en-US" sz="3200" b="1" strike="noStrike" spc="-1" dirty="0">
                <a:solidFill>
                  <a:srgbClr val="000000"/>
                </a:solidFill>
                <a:uFill>
                  <a:solidFill>
                    <a:srgbClr val="FFFFFF"/>
                  </a:solidFill>
                </a:uFill>
                <a:latin typeface="Arial"/>
                <a:ea typeface="DejaVu Sans"/>
              </a:rPr>
              <a:t>” Project:</a:t>
            </a:r>
          </a:p>
          <a:p>
            <a:pPr marL="720">
              <a:lnSpc>
                <a:spcPct val="150000"/>
              </a:lnSpc>
            </a:pPr>
            <a:r>
              <a:rPr lang="en-US" sz="3200" b="1" spc="-1" dirty="0">
                <a:solidFill>
                  <a:srgbClr val="000000"/>
                </a:solidFill>
                <a:uFill>
                  <a:solidFill>
                    <a:srgbClr val="FFFFFF"/>
                  </a:solidFill>
                </a:uFill>
                <a:latin typeface="Arial"/>
                <a:ea typeface="DejaVu Sans"/>
              </a:rPr>
              <a:t>Web-based Access to Encrypted Data - Processing in Untrusted Environments</a:t>
            </a:r>
            <a:endParaRPr lang="en-US" sz="3200" b="1" strike="noStrike" spc="-1" dirty="0">
              <a:solidFill>
                <a:srgbClr val="000000"/>
              </a:solidFill>
              <a:uFill>
                <a:solidFill>
                  <a:srgbClr val="FFFFFF"/>
                </a:solidFill>
              </a:uFill>
              <a:latin typeface="Arial"/>
              <a:ea typeface="DejaVu Sans"/>
            </a:endParaRPr>
          </a:p>
        </p:txBody>
      </p:sp>
      <p:sp>
        <p:nvSpPr>
          <p:cNvPr id="8" name="Text Placeholder 2"/>
          <p:cNvSpPr>
            <a:spLocks noGrp="1"/>
          </p:cNvSpPr>
          <p:nvPr>
            <p:ph type="body" idx="1"/>
          </p:nvPr>
        </p:nvSpPr>
        <p:spPr>
          <a:xfrm>
            <a:off x="2695834" y="4042356"/>
            <a:ext cx="5486400" cy="2446126"/>
          </a:xfrm>
        </p:spPr>
        <p:txBody>
          <a:bodyPr>
            <a:noAutofit/>
          </a:bodyPr>
          <a:lstStyle/>
          <a:p>
            <a:pPr marL="182880" algn="l"/>
            <a:r>
              <a:rPr lang="en-US" sz="3200" b="1" dirty="0"/>
              <a:t>Researchers at NGC</a:t>
            </a:r>
          </a:p>
          <a:p>
            <a:pPr marL="182880" algn="l">
              <a:spcBef>
                <a:spcPts val="1200"/>
              </a:spcBef>
            </a:pPr>
            <a:r>
              <a:rPr lang="en-US" sz="2400" dirty="0"/>
              <a:t>Leon Li</a:t>
            </a:r>
          </a:p>
          <a:p>
            <a:pPr marL="182880" algn="l">
              <a:spcBef>
                <a:spcPts val="1200"/>
              </a:spcBef>
            </a:pPr>
            <a:r>
              <a:rPr lang="en-US" sz="2400" dirty="0"/>
              <a:t>Donald Steiner</a:t>
            </a:r>
          </a:p>
          <a:p>
            <a:pPr marL="182880" algn="l">
              <a:spcBef>
                <a:spcPts val="1200"/>
              </a:spcBef>
            </a:pPr>
            <a:r>
              <a:rPr lang="en-US" sz="2400" dirty="0"/>
              <a:t>Sunil </a:t>
            </a:r>
            <a:r>
              <a:rPr lang="en-US" sz="2400" dirty="0" err="1"/>
              <a:t>Lingayat</a:t>
            </a:r>
            <a:endParaRPr lang="en-US" sz="2400" dirty="0"/>
          </a:p>
          <a:p>
            <a:pPr marL="182880" algn="l">
              <a:spcBef>
                <a:spcPts val="1200"/>
              </a:spcBef>
            </a:pPr>
            <a:r>
              <a:rPr lang="en-US" sz="2400" dirty="0"/>
              <a:t>Jason C </a:t>
            </a:r>
            <a:r>
              <a:rPr lang="en-US" sz="2400" dirty="0" err="1"/>
              <a:t>Kobes</a:t>
            </a:r>
            <a:endParaRPr lang="en-US" sz="2400" dirty="0"/>
          </a:p>
        </p:txBody>
      </p:sp>
    </p:spTree>
    <p:extLst>
      <p:ext uri="{BB962C8B-B14F-4D97-AF65-F5344CB8AC3E}">
        <p14:creationId xmlns:p14="http://schemas.microsoft.com/office/powerpoint/2010/main" val="201578894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Scenario 2: Electronic Health Record Dissemination in Cloud</a:t>
            </a:r>
            <a:endParaRPr/>
          </a:p>
        </p:txBody>
      </p:sp>
      <p:sp>
        <p:nvSpPr>
          <p:cNvPr id="388"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843453EC-8649-4BC8-AE27-738B4976EDFE}" type="slidenum">
              <a:rPr lang="en-US" sz="1300" strike="noStrike" spc="-1">
                <a:solidFill>
                  <a:srgbClr val="000000"/>
                </a:solidFill>
                <a:uFill>
                  <a:solidFill>
                    <a:srgbClr val="FFFFFF"/>
                  </a:solidFill>
                </a:uFill>
                <a:latin typeface="Arial"/>
              </a:rPr>
              <a:t>20</a:t>
            </a:fld>
            <a:endParaRPr/>
          </a:p>
        </p:txBody>
      </p:sp>
      <p:pic>
        <p:nvPicPr>
          <p:cNvPr id="390" name="Picture 2"/>
          <p:cNvPicPr/>
          <p:nvPr/>
        </p:nvPicPr>
        <p:blipFill>
          <a:blip r:embed="rId2"/>
          <a:stretch/>
        </p:blipFill>
        <p:spPr>
          <a:xfrm>
            <a:off x="73440" y="2416680"/>
            <a:ext cx="913680" cy="913680"/>
          </a:xfrm>
          <a:prstGeom prst="rect">
            <a:avLst/>
          </a:prstGeom>
          <a:ln>
            <a:noFill/>
          </a:ln>
        </p:spPr>
      </p:pic>
      <p:sp>
        <p:nvSpPr>
          <p:cNvPr id="391" name="CustomShape 4"/>
          <p:cNvSpPr/>
          <p:nvPr/>
        </p:nvSpPr>
        <p:spPr>
          <a:xfrm>
            <a:off x="2418480" y="2129040"/>
            <a:ext cx="2056680" cy="137088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sp>
      <p:sp>
        <p:nvSpPr>
          <p:cNvPr id="392" name="CustomShape 5"/>
          <p:cNvSpPr/>
          <p:nvPr/>
        </p:nvSpPr>
        <p:spPr>
          <a:xfrm>
            <a:off x="1046880" y="2888280"/>
            <a:ext cx="1370880" cy="216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393" name="CustomShape 6"/>
          <p:cNvSpPr/>
          <p:nvPr/>
        </p:nvSpPr>
        <p:spPr>
          <a:xfrm>
            <a:off x="2724480" y="1752480"/>
            <a:ext cx="160884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trike="noStrike" spc="-1">
                <a:solidFill>
                  <a:srgbClr val="000000"/>
                </a:solidFill>
                <a:uFill>
                  <a:solidFill>
                    <a:srgbClr val="FFFFFF"/>
                  </a:solidFill>
                </a:uFill>
                <a:latin typeface="Tahoma"/>
                <a:ea typeface="DejaVu Sans"/>
              </a:rPr>
              <a:t>Cloud Server</a:t>
            </a:r>
            <a:endParaRPr/>
          </a:p>
        </p:txBody>
      </p:sp>
      <p:sp>
        <p:nvSpPr>
          <p:cNvPr id="394" name="CustomShape 7"/>
          <p:cNvSpPr/>
          <p:nvPr/>
        </p:nvSpPr>
        <p:spPr>
          <a:xfrm>
            <a:off x="826920" y="2225160"/>
            <a:ext cx="1032840" cy="601920"/>
          </a:xfrm>
          <a:prstGeom prst="horizontalScroll">
            <a:avLst>
              <a:gd name="adj" fmla="val 12500"/>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00" strike="noStrike" spc="-1">
                <a:solidFill>
                  <a:srgbClr val="000000"/>
                </a:solidFill>
                <a:uFill>
                  <a:solidFill>
                    <a:srgbClr val="FFFFFF"/>
                  </a:solidFill>
                </a:uFill>
                <a:latin typeface="Tahoma"/>
                <a:ea typeface="DejaVu Sans"/>
              </a:rPr>
              <a:t>Active Bundle</a:t>
            </a:r>
            <a:endParaRPr/>
          </a:p>
        </p:txBody>
      </p:sp>
      <p:pic>
        <p:nvPicPr>
          <p:cNvPr id="395" name="Picture 2"/>
          <p:cNvPicPr/>
          <p:nvPr/>
        </p:nvPicPr>
        <p:blipFill>
          <a:blip r:embed="rId2"/>
          <a:stretch/>
        </p:blipFill>
        <p:spPr>
          <a:xfrm>
            <a:off x="2284560" y="4371840"/>
            <a:ext cx="913680" cy="913680"/>
          </a:xfrm>
          <a:prstGeom prst="rect">
            <a:avLst/>
          </a:prstGeom>
          <a:ln>
            <a:noFill/>
          </a:ln>
        </p:spPr>
      </p:pic>
      <p:sp>
        <p:nvSpPr>
          <p:cNvPr id="396" name="CustomShape 8"/>
          <p:cNvSpPr/>
          <p:nvPr/>
        </p:nvSpPr>
        <p:spPr>
          <a:xfrm flipV="1">
            <a:off x="2720880" y="3499920"/>
            <a:ext cx="360" cy="36504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397" name="CustomShape 9"/>
          <p:cNvSpPr/>
          <p:nvPr/>
        </p:nvSpPr>
        <p:spPr>
          <a:xfrm>
            <a:off x="2045520" y="3852360"/>
            <a:ext cx="1462680" cy="45504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500" strike="noStrike" spc="-1">
                <a:solidFill>
                  <a:srgbClr val="000000"/>
                </a:solidFill>
                <a:uFill>
                  <a:solidFill>
                    <a:srgbClr val="FFFFFF"/>
                  </a:solidFill>
                </a:uFill>
                <a:latin typeface="Tahoma"/>
                <a:ea typeface="DejaVu Sans"/>
              </a:rPr>
              <a:t>Web Crypto Authentication</a:t>
            </a:r>
            <a:endParaRPr/>
          </a:p>
        </p:txBody>
      </p:sp>
      <p:sp>
        <p:nvSpPr>
          <p:cNvPr id="398" name="CustomShape 10"/>
          <p:cNvSpPr/>
          <p:nvPr/>
        </p:nvSpPr>
        <p:spPr>
          <a:xfrm>
            <a:off x="4126320" y="3490200"/>
            <a:ext cx="360" cy="36504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399" name="CustomShape 11"/>
          <p:cNvSpPr/>
          <p:nvPr/>
        </p:nvSpPr>
        <p:spPr>
          <a:xfrm>
            <a:off x="3637440" y="3799800"/>
            <a:ext cx="1291680" cy="1306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strike="noStrike" spc="-1">
                <a:solidFill>
                  <a:srgbClr val="000000"/>
                </a:solidFill>
                <a:uFill>
                  <a:solidFill>
                    <a:srgbClr val="FFFFFF"/>
                  </a:solidFill>
                </a:uFill>
                <a:latin typeface="Tahoma"/>
                <a:ea typeface="DejaVu Sans"/>
              </a:rPr>
              <a:t>Authorized</a:t>
            </a:r>
            <a:endParaRPr/>
          </a:p>
          <a:p>
            <a:pPr algn="ctr">
              <a:lnSpc>
                <a:spcPct val="100000"/>
              </a:lnSpc>
            </a:pPr>
            <a:r>
              <a:rPr lang="en-US" sz="1600" strike="noStrike" spc="-1">
                <a:solidFill>
                  <a:srgbClr val="000000"/>
                </a:solidFill>
                <a:uFill>
                  <a:solidFill>
                    <a:srgbClr val="FFFFFF"/>
                  </a:solidFill>
                </a:uFill>
                <a:latin typeface="Tahoma"/>
                <a:ea typeface="DejaVu Sans"/>
              </a:rPr>
              <a:t>Information </a:t>
            </a:r>
            <a:endParaRPr/>
          </a:p>
          <a:p>
            <a:pPr algn="ctr">
              <a:lnSpc>
                <a:spcPct val="100000"/>
              </a:lnSpc>
            </a:pPr>
            <a:r>
              <a:rPr lang="en-US" sz="1600" strike="noStrike" spc="-1">
                <a:solidFill>
                  <a:srgbClr val="000000"/>
                </a:solidFill>
                <a:uFill>
                  <a:solidFill>
                    <a:srgbClr val="FFFFFF"/>
                  </a:solidFill>
                </a:uFill>
                <a:latin typeface="Tahoma"/>
                <a:ea typeface="DejaVu Sans"/>
              </a:rPr>
              <a:t>for</a:t>
            </a:r>
            <a:endParaRPr/>
          </a:p>
          <a:p>
            <a:pPr algn="ctr">
              <a:lnSpc>
                <a:spcPct val="100000"/>
              </a:lnSpc>
            </a:pPr>
            <a:r>
              <a:rPr lang="en-US" sz="1600" strike="noStrike" spc="-1">
                <a:solidFill>
                  <a:srgbClr val="000000"/>
                </a:solidFill>
                <a:uFill>
                  <a:solidFill>
                    <a:srgbClr val="FFFFFF"/>
                  </a:solidFill>
                </a:uFill>
                <a:latin typeface="Tahoma"/>
                <a:ea typeface="DejaVu Sans"/>
              </a:rPr>
              <a:t>Insurance </a:t>
            </a:r>
            <a:endParaRPr/>
          </a:p>
          <a:p>
            <a:pPr algn="ctr">
              <a:lnSpc>
                <a:spcPct val="100000"/>
              </a:lnSpc>
            </a:pPr>
            <a:r>
              <a:rPr lang="en-US" sz="1600" strike="noStrike" spc="-1">
                <a:solidFill>
                  <a:srgbClr val="000000"/>
                </a:solidFill>
                <a:uFill>
                  <a:solidFill>
                    <a:srgbClr val="FFFFFF"/>
                  </a:solidFill>
                </a:uFill>
                <a:latin typeface="Tahoma"/>
                <a:ea typeface="DejaVu Sans"/>
              </a:rPr>
              <a:t>Company</a:t>
            </a:r>
            <a:endParaRPr/>
          </a:p>
        </p:txBody>
      </p:sp>
      <p:sp>
        <p:nvSpPr>
          <p:cNvPr id="400" name="CustomShape 12"/>
          <p:cNvSpPr/>
          <p:nvPr/>
        </p:nvSpPr>
        <p:spPr>
          <a:xfrm>
            <a:off x="4498560" y="2891160"/>
            <a:ext cx="2102400" cy="216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401" name="CustomShape 13"/>
          <p:cNvSpPr/>
          <p:nvPr/>
        </p:nvSpPr>
        <p:spPr>
          <a:xfrm>
            <a:off x="1519560" y="5204880"/>
            <a:ext cx="240876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strike="noStrike" spc="-1">
                <a:solidFill>
                  <a:srgbClr val="000000"/>
                </a:solidFill>
                <a:uFill>
                  <a:solidFill>
                    <a:srgbClr val="FFFFFF"/>
                  </a:solidFill>
                </a:uFill>
                <a:latin typeface="Tahoma"/>
                <a:ea typeface="DejaVu Sans"/>
              </a:rPr>
              <a:t>Insurance Company</a:t>
            </a:r>
            <a:endParaRPr/>
          </a:p>
        </p:txBody>
      </p:sp>
      <p:sp>
        <p:nvSpPr>
          <p:cNvPr id="402" name="CustomShape 14"/>
          <p:cNvSpPr/>
          <p:nvPr/>
        </p:nvSpPr>
        <p:spPr>
          <a:xfrm>
            <a:off x="6611040" y="2129040"/>
            <a:ext cx="2164320" cy="137088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sp>
      <p:sp>
        <p:nvSpPr>
          <p:cNvPr id="403" name="CustomShape 15"/>
          <p:cNvSpPr/>
          <p:nvPr/>
        </p:nvSpPr>
        <p:spPr>
          <a:xfrm>
            <a:off x="7032600" y="1752480"/>
            <a:ext cx="160884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trike="noStrike" spc="-1">
                <a:solidFill>
                  <a:srgbClr val="000000"/>
                </a:solidFill>
                <a:uFill>
                  <a:solidFill>
                    <a:srgbClr val="FFFFFF"/>
                  </a:solidFill>
                </a:uFill>
                <a:latin typeface="Tahoma"/>
                <a:ea typeface="DejaVu Sans"/>
              </a:rPr>
              <a:t>Cloud Server</a:t>
            </a:r>
            <a:endParaRPr/>
          </a:p>
        </p:txBody>
      </p:sp>
      <p:pic>
        <p:nvPicPr>
          <p:cNvPr id="404" name="Picture 2"/>
          <p:cNvPicPr/>
          <p:nvPr/>
        </p:nvPicPr>
        <p:blipFill>
          <a:blip r:embed="rId2"/>
          <a:stretch/>
        </p:blipFill>
        <p:spPr>
          <a:xfrm>
            <a:off x="6477120" y="4371840"/>
            <a:ext cx="913680" cy="913680"/>
          </a:xfrm>
          <a:prstGeom prst="rect">
            <a:avLst/>
          </a:prstGeom>
          <a:ln>
            <a:noFill/>
          </a:ln>
        </p:spPr>
      </p:pic>
      <p:sp>
        <p:nvSpPr>
          <p:cNvPr id="405" name="CustomShape 16"/>
          <p:cNvSpPr/>
          <p:nvPr/>
        </p:nvSpPr>
        <p:spPr>
          <a:xfrm>
            <a:off x="6195600" y="5204880"/>
            <a:ext cx="14212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strike="noStrike" spc="-1">
                <a:solidFill>
                  <a:srgbClr val="000000"/>
                </a:solidFill>
                <a:uFill>
                  <a:solidFill>
                    <a:srgbClr val="FFFFFF"/>
                  </a:solidFill>
                </a:uFill>
                <a:latin typeface="Tahoma"/>
                <a:ea typeface="DejaVu Sans"/>
              </a:rPr>
              <a:t>Researcher</a:t>
            </a:r>
            <a:endParaRPr/>
          </a:p>
        </p:txBody>
      </p:sp>
      <p:sp>
        <p:nvSpPr>
          <p:cNvPr id="406" name="CustomShape 17"/>
          <p:cNvSpPr/>
          <p:nvPr/>
        </p:nvSpPr>
        <p:spPr>
          <a:xfrm>
            <a:off x="104760" y="3214800"/>
            <a:ext cx="91692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strike="noStrike" spc="-1">
                <a:solidFill>
                  <a:srgbClr val="000000"/>
                </a:solidFill>
                <a:uFill>
                  <a:solidFill>
                    <a:srgbClr val="FFFFFF"/>
                  </a:solidFill>
                </a:uFill>
                <a:latin typeface="Tahoma"/>
                <a:ea typeface="DejaVu Sans"/>
              </a:rPr>
              <a:t>Docto</a:t>
            </a:r>
            <a:r>
              <a:rPr lang="en-US" sz="1800" strike="noStrike" spc="-1">
                <a:solidFill>
                  <a:srgbClr val="000000"/>
                </a:solidFill>
                <a:uFill>
                  <a:solidFill>
                    <a:srgbClr val="FFFFFF"/>
                  </a:solidFill>
                </a:uFill>
                <a:latin typeface="Tahoma"/>
                <a:ea typeface="DejaVu Sans"/>
              </a:rPr>
              <a:t>r</a:t>
            </a:r>
            <a:endParaRPr/>
          </a:p>
        </p:txBody>
      </p:sp>
      <p:sp>
        <p:nvSpPr>
          <p:cNvPr id="407" name="CustomShape 18"/>
          <p:cNvSpPr/>
          <p:nvPr/>
        </p:nvSpPr>
        <p:spPr>
          <a:xfrm>
            <a:off x="4606560" y="1942200"/>
            <a:ext cx="1996560" cy="82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spc="-1">
                <a:solidFill>
                  <a:srgbClr val="000000"/>
                </a:solidFill>
                <a:uFill>
                  <a:solidFill>
                    <a:srgbClr val="FFFFFF"/>
                  </a:solidFill>
                </a:uFill>
                <a:latin typeface="Tahoma"/>
                <a:ea typeface="DejaVu Sans"/>
              </a:rPr>
              <a:t>Insurance Company Forwards AB to Researcher</a:t>
            </a:r>
            <a:endParaRPr/>
          </a:p>
        </p:txBody>
      </p:sp>
      <p:sp>
        <p:nvSpPr>
          <p:cNvPr id="408" name="CustomShape 19"/>
          <p:cNvSpPr/>
          <p:nvPr/>
        </p:nvSpPr>
        <p:spPr>
          <a:xfrm>
            <a:off x="2676960" y="2716200"/>
            <a:ext cx="1032840" cy="601920"/>
          </a:xfrm>
          <a:prstGeom prst="horizontalScroll">
            <a:avLst>
              <a:gd name="adj" fmla="val 12500"/>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00" strike="noStrike" spc="-1">
                <a:solidFill>
                  <a:srgbClr val="000000"/>
                </a:solidFill>
                <a:uFill>
                  <a:solidFill>
                    <a:srgbClr val="FFFFFF"/>
                  </a:solidFill>
                </a:uFill>
                <a:latin typeface="Tahoma"/>
                <a:ea typeface="DejaVu Sans"/>
              </a:rPr>
              <a:t>Active Bundle</a:t>
            </a:r>
            <a:endParaRPr/>
          </a:p>
        </p:txBody>
      </p:sp>
      <p:sp>
        <p:nvSpPr>
          <p:cNvPr id="409" name="CustomShape 20"/>
          <p:cNvSpPr/>
          <p:nvPr/>
        </p:nvSpPr>
        <p:spPr>
          <a:xfrm flipV="1">
            <a:off x="6919560" y="3505320"/>
            <a:ext cx="360" cy="36504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410" name="CustomShape 21"/>
          <p:cNvSpPr/>
          <p:nvPr/>
        </p:nvSpPr>
        <p:spPr>
          <a:xfrm>
            <a:off x="6244200" y="3857760"/>
            <a:ext cx="1462680" cy="45504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500" strike="noStrike" spc="-1">
                <a:solidFill>
                  <a:srgbClr val="000000"/>
                </a:solidFill>
                <a:uFill>
                  <a:solidFill>
                    <a:srgbClr val="FFFFFF"/>
                  </a:solidFill>
                </a:uFill>
                <a:latin typeface="Tahoma"/>
                <a:ea typeface="DejaVu Sans"/>
              </a:rPr>
              <a:t>Web Crypto Authentication</a:t>
            </a:r>
            <a:endParaRPr/>
          </a:p>
        </p:txBody>
      </p:sp>
      <p:sp>
        <p:nvSpPr>
          <p:cNvPr id="411" name="CustomShape 22"/>
          <p:cNvSpPr/>
          <p:nvPr/>
        </p:nvSpPr>
        <p:spPr>
          <a:xfrm>
            <a:off x="6928200" y="2711160"/>
            <a:ext cx="1032840" cy="601920"/>
          </a:xfrm>
          <a:prstGeom prst="horizontalScroll">
            <a:avLst>
              <a:gd name="adj" fmla="val 12500"/>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00" strike="noStrike" spc="-1">
                <a:solidFill>
                  <a:srgbClr val="000000"/>
                </a:solidFill>
                <a:uFill>
                  <a:solidFill>
                    <a:srgbClr val="FFFFFF"/>
                  </a:solidFill>
                </a:uFill>
                <a:latin typeface="Tahoma"/>
                <a:ea typeface="DejaVu Sans"/>
              </a:rPr>
              <a:t>Active Bundle</a:t>
            </a:r>
            <a:endParaRPr/>
          </a:p>
        </p:txBody>
      </p:sp>
      <p:sp>
        <p:nvSpPr>
          <p:cNvPr id="412" name="CustomShape 23"/>
          <p:cNvSpPr/>
          <p:nvPr/>
        </p:nvSpPr>
        <p:spPr>
          <a:xfrm>
            <a:off x="8461800" y="3505680"/>
            <a:ext cx="360" cy="36504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413" name="CustomShape 24"/>
          <p:cNvSpPr/>
          <p:nvPr/>
        </p:nvSpPr>
        <p:spPr>
          <a:xfrm>
            <a:off x="7846920" y="3815640"/>
            <a:ext cx="1291680" cy="1063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strike="noStrike" spc="-1">
                <a:solidFill>
                  <a:srgbClr val="000000"/>
                </a:solidFill>
                <a:uFill>
                  <a:solidFill>
                    <a:srgbClr val="FFFFFF"/>
                  </a:solidFill>
                </a:uFill>
                <a:latin typeface="Tahoma"/>
                <a:ea typeface="DejaVu Sans"/>
              </a:rPr>
              <a:t>Authorized</a:t>
            </a:r>
            <a:endParaRPr/>
          </a:p>
          <a:p>
            <a:pPr algn="ctr">
              <a:lnSpc>
                <a:spcPct val="100000"/>
              </a:lnSpc>
            </a:pPr>
            <a:r>
              <a:rPr lang="en-US" sz="1600" strike="noStrike" spc="-1">
                <a:solidFill>
                  <a:srgbClr val="000000"/>
                </a:solidFill>
                <a:uFill>
                  <a:solidFill>
                    <a:srgbClr val="FFFFFF"/>
                  </a:solidFill>
                </a:uFill>
                <a:latin typeface="Tahoma"/>
                <a:ea typeface="DejaVu Sans"/>
              </a:rPr>
              <a:t>Information </a:t>
            </a:r>
            <a:endParaRPr/>
          </a:p>
          <a:p>
            <a:pPr algn="ctr">
              <a:lnSpc>
                <a:spcPct val="100000"/>
              </a:lnSpc>
            </a:pPr>
            <a:r>
              <a:rPr lang="en-US" sz="1600" strike="noStrike" spc="-1">
                <a:solidFill>
                  <a:srgbClr val="000000"/>
                </a:solidFill>
                <a:uFill>
                  <a:solidFill>
                    <a:srgbClr val="FFFFFF"/>
                  </a:solidFill>
                </a:uFill>
                <a:latin typeface="Tahoma"/>
                <a:ea typeface="DejaVu Sans"/>
              </a:rPr>
              <a:t>for</a:t>
            </a:r>
            <a:endParaRPr/>
          </a:p>
          <a:p>
            <a:pPr algn="ctr">
              <a:lnSpc>
                <a:spcPct val="100000"/>
              </a:lnSpc>
            </a:pPr>
            <a:r>
              <a:rPr lang="en-US" sz="1600" strike="noStrike" spc="-1">
                <a:solidFill>
                  <a:srgbClr val="000000"/>
                </a:solidFill>
                <a:uFill>
                  <a:solidFill>
                    <a:srgbClr val="FFFFFF"/>
                  </a:solidFill>
                </a:uFill>
                <a:latin typeface="Tahoma"/>
                <a:ea typeface="DejaVu Sans"/>
              </a:rPr>
              <a:t>Researcher</a:t>
            </a:r>
            <a:endParaRPr/>
          </a:p>
        </p:txBody>
      </p:sp>
      <p:sp>
        <p:nvSpPr>
          <p:cNvPr id="414" name="CustomShape 25"/>
          <p:cNvSpPr/>
          <p:nvPr/>
        </p:nvSpPr>
        <p:spPr>
          <a:xfrm>
            <a:off x="1430640" y="6036840"/>
            <a:ext cx="686628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Tahoma"/>
                <a:ea typeface="DejaVu Sans"/>
              </a:rPr>
              <a:t>Scenario of EHR Dissemination in Cloud (by Dr. Leon Li, NGC)</a:t>
            </a:r>
            <a:r>
              <a:rPr lang="en-US" sz="1600" strike="noStrike" spc="-1">
                <a:solidFill>
                  <a:srgbClr val="000000"/>
                </a:solidFill>
                <a:uFill>
                  <a:solidFill>
                    <a:srgbClr val="FFFFFF"/>
                  </a:solidFill>
                </a:uFill>
                <a:latin typeface="Tahoma"/>
                <a:ea typeface="DejaVu Sans"/>
              </a:rPr>
              <a:t> </a:t>
            </a:r>
            <a:endParaRPr/>
          </a:p>
        </p:txBody>
      </p:sp>
    </p:spTree>
    <p:extLst>
      <p:ext uri="{BB962C8B-B14F-4D97-AF65-F5344CB8AC3E}">
        <p14:creationId xmlns:p14="http://schemas.microsoft.com/office/powerpoint/2010/main" val="4331216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2015/2016 Results Overview</a:t>
            </a:r>
          </a:p>
        </p:txBody>
      </p:sp>
      <p:sp>
        <p:nvSpPr>
          <p:cNvPr id="3" name="Text Placeholder 2"/>
          <p:cNvSpPr>
            <a:spLocks noGrp="1"/>
          </p:cNvSpPr>
          <p:nvPr>
            <p:ph type="body" idx="1"/>
          </p:nvPr>
        </p:nvSpPr>
        <p:spPr>
          <a:xfrm>
            <a:off x="29227" y="1046520"/>
            <a:ext cx="9114773" cy="5455921"/>
          </a:xfrm>
        </p:spPr>
        <p:txBody>
          <a:bodyPr>
            <a:normAutofit/>
          </a:bodyPr>
          <a:lstStyle/>
          <a:p>
            <a:r>
              <a:rPr lang="en-US" sz="2400" dirty="0"/>
              <a:t>Prototype for EHR dissemination in cloud (collaboration with W3C/MIT) </a:t>
            </a:r>
          </a:p>
          <a:p>
            <a:pPr lvl="1"/>
            <a:r>
              <a:rPr lang="en-US" sz="2400" dirty="0"/>
              <a:t>Demonstrated at </a:t>
            </a:r>
            <a:r>
              <a:rPr lang="en-US" sz="2400" dirty="0" err="1"/>
              <a:t>TechFest</a:t>
            </a:r>
            <a:r>
              <a:rPr lang="en-US" sz="2400" dirty="0"/>
              <a:t> 2016</a:t>
            </a:r>
          </a:p>
          <a:p>
            <a:pPr marL="457200" lvl="1" indent="0">
              <a:buNone/>
            </a:pPr>
            <a:endParaRPr lang="en-US" sz="2400" dirty="0"/>
          </a:p>
          <a:p>
            <a:r>
              <a:rPr lang="en-US" spc="-1" dirty="0">
                <a:solidFill>
                  <a:srgbClr val="000000"/>
                </a:solidFill>
                <a:uFill>
                  <a:solidFill>
                    <a:srgbClr val="FFFFFF"/>
                  </a:solidFill>
                </a:uFill>
              </a:rPr>
              <a:t>“Privacy-Preserving Data Dissemination and Data Leakage Detection in SOA” , D. </a:t>
            </a:r>
            <a:r>
              <a:rPr lang="en-US" spc="-1" dirty="0" err="1">
                <a:solidFill>
                  <a:srgbClr val="000000"/>
                </a:solidFill>
                <a:uFill>
                  <a:solidFill>
                    <a:srgbClr val="FFFFFF"/>
                  </a:solidFill>
                </a:uFill>
              </a:rPr>
              <a:t>Ulybyshev</a:t>
            </a:r>
            <a:r>
              <a:rPr lang="en-US" spc="-1" dirty="0">
                <a:solidFill>
                  <a:srgbClr val="000000"/>
                </a:solidFill>
                <a:uFill>
                  <a:solidFill>
                    <a:srgbClr val="FFFFFF"/>
                  </a:solidFill>
                </a:uFill>
              </a:rPr>
              <a:t>, B. Bhargava, L. Li, D. Steiner, J. </a:t>
            </a:r>
            <a:r>
              <a:rPr lang="en-US" spc="-1" dirty="0" err="1">
                <a:solidFill>
                  <a:srgbClr val="000000"/>
                </a:solidFill>
                <a:uFill>
                  <a:solidFill>
                    <a:srgbClr val="FFFFFF"/>
                  </a:solidFill>
                </a:uFill>
              </a:rPr>
              <a:t>Kobes</a:t>
            </a:r>
            <a:r>
              <a:rPr lang="en-US" spc="-1" dirty="0">
                <a:solidFill>
                  <a:srgbClr val="000000"/>
                </a:solidFill>
                <a:uFill>
                  <a:solidFill>
                    <a:srgbClr val="FFFFFF"/>
                  </a:solidFill>
                </a:uFill>
              </a:rPr>
              <a:t>, H. </a:t>
            </a:r>
            <a:r>
              <a:rPr lang="en-US" spc="-1" dirty="0" err="1">
                <a:solidFill>
                  <a:srgbClr val="000000"/>
                </a:solidFill>
                <a:uFill>
                  <a:solidFill>
                    <a:srgbClr val="FFFFFF"/>
                  </a:solidFill>
                </a:uFill>
              </a:rPr>
              <a:t>Halpin</a:t>
            </a:r>
            <a:r>
              <a:rPr lang="en-US" spc="-1" dirty="0">
                <a:solidFill>
                  <a:srgbClr val="000000"/>
                </a:solidFill>
                <a:uFill>
                  <a:solidFill>
                    <a:srgbClr val="FFFFFF"/>
                  </a:solidFill>
                </a:uFill>
              </a:rPr>
              <a:t>, M. Villarreal and R. </a:t>
            </a:r>
            <a:r>
              <a:rPr lang="en-US" spc="-1" dirty="0" err="1">
                <a:solidFill>
                  <a:srgbClr val="000000"/>
                </a:solidFill>
                <a:uFill>
                  <a:solidFill>
                    <a:srgbClr val="FFFFFF"/>
                  </a:solidFill>
                </a:uFill>
              </a:rPr>
              <a:t>Ranchal</a:t>
            </a:r>
            <a:r>
              <a:rPr lang="en-US" spc="-1" dirty="0">
                <a:solidFill>
                  <a:srgbClr val="000000"/>
                </a:solidFill>
                <a:uFill>
                  <a:solidFill>
                    <a:srgbClr val="FFFFFF"/>
                  </a:solidFill>
                </a:uFill>
              </a:rPr>
              <a:t>. </a:t>
            </a:r>
            <a:r>
              <a:rPr lang="en-US" i="1" spc="-1" dirty="0">
                <a:solidFill>
                  <a:srgbClr val="000000"/>
                </a:solidFill>
                <a:uFill>
                  <a:solidFill>
                    <a:srgbClr val="FFFFFF"/>
                  </a:solidFill>
                </a:uFill>
              </a:rPr>
              <a:t>Submitted for ICDE-2017</a:t>
            </a:r>
          </a:p>
          <a:p>
            <a:r>
              <a:rPr lang="en-US" spc="-1" dirty="0">
                <a:solidFill>
                  <a:srgbClr val="000000"/>
                </a:solidFill>
                <a:uFill>
                  <a:solidFill>
                    <a:srgbClr val="FFFFFF"/>
                  </a:solidFill>
                </a:uFill>
                <a:ea typeface="DejaVu Sans"/>
              </a:rPr>
              <a:t>“Authentication of User’s Device and Browser for Data Access in Untrusted Cloud,” D. </a:t>
            </a:r>
            <a:r>
              <a:rPr lang="en-US" spc="-1" dirty="0" err="1">
                <a:solidFill>
                  <a:srgbClr val="000000"/>
                </a:solidFill>
                <a:uFill>
                  <a:solidFill>
                    <a:srgbClr val="FFFFFF"/>
                  </a:solidFill>
                </a:uFill>
                <a:ea typeface="DejaVu Sans"/>
              </a:rPr>
              <a:t>Ulybyshev</a:t>
            </a:r>
            <a:r>
              <a:rPr lang="en-US" spc="-1" dirty="0">
                <a:solidFill>
                  <a:srgbClr val="000000"/>
                </a:solidFill>
                <a:uFill>
                  <a:solidFill>
                    <a:srgbClr val="FFFFFF"/>
                  </a:solidFill>
                </a:uFill>
                <a:ea typeface="DejaVu Sans"/>
              </a:rPr>
              <a:t>, B. Bhargava, L. Li, J. </a:t>
            </a:r>
            <a:r>
              <a:rPr lang="en-US" spc="-1" dirty="0" err="1">
                <a:solidFill>
                  <a:srgbClr val="000000"/>
                </a:solidFill>
                <a:uFill>
                  <a:solidFill>
                    <a:srgbClr val="FFFFFF"/>
                  </a:solidFill>
                </a:uFill>
                <a:ea typeface="DejaVu Sans"/>
              </a:rPr>
              <a:t>Kobes</a:t>
            </a:r>
            <a:r>
              <a:rPr lang="en-US" spc="-1" dirty="0">
                <a:solidFill>
                  <a:srgbClr val="000000"/>
                </a:solidFill>
                <a:uFill>
                  <a:solidFill>
                    <a:srgbClr val="FFFFFF"/>
                  </a:solidFill>
                </a:uFill>
                <a:ea typeface="DejaVu Sans"/>
              </a:rPr>
              <a:t>, D. Steiner, H. </a:t>
            </a:r>
            <a:r>
              <a:rPr lang="en-US" spc="-1" dirty="0" err="1">
                <a:solidFill>
                  <a:srgbClr val="000000"/>
                </a:solidFill>
                <a:uFill>
                  <a:solidFill>
                    <a:srgbClr val="FFFFFF"/>
                  </a:solidFill>
                </a:uFill>
                <a:ea typeface="DejaVu Sans"/>
              </a:rPr>
              <a:t>Halpin</a:t>
            </a:r>
            <a:r>
              <a:rPr lang="en-US" spc="-1" dirty="0">
                <a:solidFill>
                  <a:srgbClr val="000000"/>
                </a:solidFill>
                <a:uFill>
                  <a:solidFill>
                    <a:srgbClr val="FFFFFF"/>
                  </a:solidFill>
                </a:uFill>
                <a:ea typeface="DejaVu Sans"/>
              </a:rPr>
              <a:t>, B. An, M. Villarreal, R. </a:t>
            </a:r>
            <a:r>
              <a:rPr lang="en-US" spc="-1" dirty="0" err="1">
                <a:solidFill>
                  <a:srgbClr val="000000"/>
                </a:solidFill>
                <a:uFill>
                  <a:solidFill>
                    <a:srgbClr val="FFFFFF"/>
                  </a:solidFill>
                </a:uFill>
                <a:ea typeface="DejaVu Sans"/>
              </a:rPr>
              <a:t>Ranchal</a:t>
            </a:r>
            <a:r>
              <a:rPr lang="en-US" spc="-1" dirty="0">
                <a:solidFill>
                  <a:srgbClr val="000000"/>
                </a:solidFill>
                <a:uFill>
                  <a:solidFill>
                    <a:srgbClr val="FFFFFF"/>
                  </a:solidFill>
                </a:uFill>
                <a:ea typeface="DejaVu Sans"/>
              </a:rPr>
              <a:t>. </a:t>
            </a:r>
            <a:r>
              <a:rPr lang="en-US" i="1" spc="-1" dirty="0">
                <a:solidFill>
                  <a:srgbClr val="000000"/>
                </a:solidFill>
                <a:uFill>
                  <a:solidFill>
                    <a:srgbClr val="FFFFFF"/>
                  </a:solidFill>
                </a:uFill>
                <a:ea typeface="DejaVu Sans"/>
              </a:rPr>
              <a:t>CERIAS Security Symposium, April 2016</a:t>
            </a:r>
            <a:r>
              <a:rPr lang="en-US" spc="-1" dirty="0">
                <a:solidFill>
                  <a:srgbClr val="000000"/>
                </a:solidFill>
                <a:uFill>
                  <a:solidFill>
                    <a:srgbClr val="FFFFFF"/>
                  </a:solidFill>
                </a:uFill>
                <a:ea typeface="DejaVu Sans"/>
              </a:rPr>
              <a:t>.</a:t>
            </a:r>
          </a:p>
          <a:p>
            <a:r>
              <a:rPr lang="en-US" dirty="0"/>
              <a:t>"Cross-Domain Data Dissemination and Policy Enforcement", R. </a:t>
            </a:r>
            <a:r>
              <a:rPr lang="en-US" dirty="0" err="1"/>
              <a:t>Ranchal</a:t>
            </a:r>
            <a:r>
              <a:rPr lang="en-US" dirty="0"/>
              <a:t>, PhD Thesis, Purdue University, June 2015.</a:t>
            </a:r>
          </a:p>
          <a:p>
            <a:r>
              <a:rPr lang="en-US" spc="-1" dirty="0">
                <a:solidFill>
                  <a:srgbClr val="000000"/>
                </a:solidFill>
                <a:uFill>
                  <a:solidFill>
                    <a:srgbClr val="FFFFFF"/>
                  </a:solidFill>
                </a:uFill>
                <a:ea typeface="DejaVu Sans"/>
              </a:rPr>
              <a:t>“End-to-End Security in Service-Oriented Architecture,” Mehdi </a:t>
            </a:r>
            <a:r>
              <a:rPr lang="en-US" spc="-1" dirty="0" err="1">
                <a:solidFill>
                  <a:srgbClr val="000000"/>
                </a:solidFill>
                <a:uFill>
                  <a:solidFill>
                    <a:srgbClr val="FFFFFF"/>
                  </a:solidFill>
                </a:uFill>
                <a:ea typeface="DejaVu Sans"/>
              </a:rPr>
              <a:t>Azarmi</a:t>
            </a:r>
            <a:r>
              <a:rPr lang="en-US" spc="-1" dirty="0">
                <a:solidFill>
                  <a:srgbClr val="000000"/>
                </a:solidFill>
                <a:uFill>
                  <a:solidFill>
                    <a:srgbClr val="FFFFFF"/>
                  </a:solidFill>
                </a:uFill>
                <a:ea typeface="DejaVu Sans"/>
              </a:rPr>
              <a:t>. </a:t>
            </a:r>
            <a:r>
              <a:rPr lang="en-US" i="1" spc="-1" dirty="0">
                <a:solidFill>
                  <a:srgbClr val="000000"/>
                </a:solidFill>
                <a:uFill>
                  <a:solidFill>
                    <a:srgbClr val="FFFFFF"/>
                  </a:solidFill>
                </a:uFill>
                <a:ea typeface="DejaVu Sans"/>
              </a:rPr>
              <a:t>PhD Thesis</a:t>
            </a:r>
            <a:r>
              <a:rPr lang="en-US" spc="-1" dirty="0">
                <a:solidFill>
                  <a:srgbClr val="000000"/>
                </a:solidFill>
                <a:uFill>
                  <a:solidFill>
                    <a:srgbClr val="FFFFFF"/>
                  </a:solidFill>
                </a:uFill>
                <a:ea typeface="DejaVu Sans"/>
              </a:rPr>
              <a:t>, Purdue University, April 2016.</a:t>
            </a:r>
            <a:endParaRPr lang="en-US" dirty="0"/>
          </a:p>
          <a:p>
            <a:endParaRPr lang="en-US" dirty="0"/>
          </a:p>
          <a:p>
            <a:endParaRPr lang="en-US" dirty="0"/>
          </a:p>
        </p:txBody>
      </p:sp>
      <p:sp>
        <p:nvSpPr>
          <p:cNvPr id="4" name="Номер слайда 3"/>
          <p:cNvSpPr>
            <a:spLocks noGrp="1"/>
          </p:cNvSpPr>
          <p:nvPr>
            <p:ph type="sldNum" sz="quarter" idx="2"/>
          </p:nvPr>
        </p:nvSpPr>
        <p:spPr/>
        <p:txBody>
          <a:bodyPr/>
          <a:lstStyle/>
          <a:p>
            <a:pPr lvl="0"/>
            <a:fld id="{86CB4B4D-7CA3-9044-876B-883B54F8677D}" type="slidenum">
              <a:rPr lang="en-US" smtClean="0"/>
              <a:t>21</a:t>
            </a:fld>
            <a:endParaRPr lang="en-US"/>
          </a:p>
        </p:txBody>
      </p:sp>
    </p:spTree>
    <p:extLst>
      <p:ext uri="{BB962C8B-B14F-4D97-AF65-F5344CB8AC3E}">
        <p14:creationId xmlns:p14="http://schemas.microsoft.com/office/powerpoint/2010/main" val="125591445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dirty="0">
                <a:solidFill>
                  <a:srgbClr val="000000"/>
                </a:solidFill>
                <a:uFill>
                  <a:solidFill>
                    <a:srgbClr val="FFFFFF"/>
                  </a:solidFill>
                </a:uFill>
                <a:latin typeface="Arial"/>
              </a:rPr>
              <a:t>TechFest’16 Scenario: Data Available for Doctor </a:t>
            </a:r>
            <a:endParaRPr dirty="0"/>
          </a:p>
        </p:txBody>
      </p:sp>
      <p:sp>
        <p:nvSpPr>
          <p:cNvPr id="367"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774B8BEC-AF3D-4676-B5C2-FFFF05078BDA}" type="slidenum">
              <a:rPr lang="en-US" sz="1300" strike="noStrike" spc="-1">
                <a:solidFill>
                  <a:srgbClr val="000000"/>
                </a:solidFill>
                <a:uFill>
                  <a:solidFill>
                    <a:srgbClr val="FFFFFF"/>
                  </a:solidFill>
                </a:uFill>
                <a:latin typeface="Arial"/>
              </a:rPr>
              <a:t>22</a:t>
            </a:fld>
            <a:endParaRPr/>
          </a:p>
        </p:txBody>
      </p:sp>
      <p:pic>
        <p:nvPicPr>
          <p:cNvPr id="369" name="Рисунок 368"/>
          <p:cNvPicPr/>
          <p:nvPr/>
        </p:nvPicPr>
        <p:blipFill>
          <a:blip r:embed="rId2"/>
          <a:srcRect l="3995"/>
          <a:stretch/>
        </p:blipFill>
        <p:spPr>
          <a:xfrm>
            <a:off x="91440" y="1097280"/>
            <a:ext cx="8961120" cy="4663440"/>
          </a:xfrm>
          <a:prstGeom prst="rect">
            <a:avLst/>
          </a:prstGeom>
          <a:ln>
            <a:noFill/>
          </a:ln>
        </p:spPr>
      </p:pic>
      <p:sp>
        <p:nvSpPr>
          <p:cNvPr id="370" name="TextShape 4"/>
          <p:cNvSpPr txBox="1"/>
          <p:nvPr/>
        </p:nvSpPr>
        <p:spPr>
          <a:xfrm>
            <a:off x="801141" y="5864577"/>
            <a:ext cx="7913881" cy="657000"/>
          </a:xfrm>
          <a:prstGeom prst="rect">
            <a:avLst/>
          </a:prstGeom>
          <a:noFill/>
          <a:ln>
            <a:noFill/>
          </a:ln>
        </p:spPr>
        <p:txBody>
          <a:bodyPr lIns="90000" tIns="45000" rIns="90000" bIns="45000"/>
          <a:lstStyle/>
          <a:p>
            <a:r>
              <a:rPr lang="en-US" sz="2000" spc="-1" dirty="0">
                <a:latin typeface="Arial"/>
              </a:rPr>
              <a:t>Doctor can access Contact, Medical and Billing Info of a patient</a:t>
            </a:r>
            <a:endParaRPr dirty="0"/>
          </a:p>
        </p:txBody>
      </p:sp>
    </p:spTree>
    <p:extLst>
      <p:ext uri="{BB962C8B-B14F-4D97-AF65-F5344CB8AC3E}">
        <p14:creationId xmlns:p14="http://schemas.microsoft.com/office/powerpoint/2010/main" val="7583175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dirty="0">
                <a:solidFill>
                  <a:srgbClr val="000000"/>
                </a:solidFill>
                <a:uFill>
                  <a:solidFill>
                    <a:srgbClr val="FFFFFF"/>
                  </a:solidFill>
                </a:uFill>
                <a:latin typeface="Arial"/>
              </a:rPr>
              <a:t>TechFest’16 Scenario: Data Available for Insurance </a:t>
            </a:r>
            <a:endParaRPr dirty="0"/>
          </a:p>
        </p:txBody>
      </p:sp>
      <p:sp>
        <p:nvSpPr>
          <p:cNvPr id="372"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71E035CB-F46E-4D24-BB34-C04C5006C1CC}" type="slidenum">
              <a:rPr lang="en-US" sz="1300" strike="noStrike" spc="-1">
                <a:solidFill>
                  <a:srgbClr val="000000"/>
                </a:solidFill>
                <a:uFill>
                  <a:solidFill>
                    <a:srgbClr val="FFFFFF"/>
                  </a:solidFill>
                </a:uFill>
                <a:latin typeface="Arial"/>
              </a:rPr>
              <a:t>23</a:t>
            </a:fld>
            <a:endParaRPr/>
          </a:p>
        </p:txBody>
      </p:sp>
      <p:pic>
        <p:nvPicPr>
          <p:cNvPr id="374" name="Рисунок 373"/>
          <p:cNvPicPr/>
          <p:nvPr/>
        </p:nvPicPr>
        <p:blipFill>
          <a:blip r:embed="rId2"/>
          <a:srcRect l="3999"/>
          <a:stretch/>
        </p:blipFill>
        <p:spPr>
          <a:xfrm>
            <a:off x="91440" y="1097280"/>
            <a:ext cx="8961120" cy="4754880"/>
          </a:xfrm>
          <a:prstGeom prst="rect">
            <a:avLst/>
          </a:prstGeom>
          <a:ln>
            <a:noFill/>
          </a:ln>
        </p:spPr>
      </p:pic>
      <p:sp>
        <p:nvSpPr>
          <p:cNvPr id="375" name="TextShape 4"/>
          <p:cNvSpPr txBox="1"/>
          <p:nvPr/>
        </p:nvSpPr>
        <p:spPr>
          <a:xfrm>
            <a:off x="11478" y="5926500"/>
            <a:ext cx="9267987" cy="657000"/>
          </a:xfrm>
          <a:prstGeom prst="rect">
            <a:avLst/>
          </a:prstGeom>
          <a:noFill/>
          <a:ln>
            <a:noFill/>
          </a:ln>
        </p:spPr>
        <p:txBody>
          <a:bodyPr lIns="90000" tIns="45000" rIns="90000" bIns="45000"/>
          <a:lstStyle/>
          <a:p>
            <a:r>
              <a:rPr lang="en-US" sz="2000" spc="-1" dirty="0">
                <a:latin typeface="Arial"/>
              </a:rPr>
              <a:t>Insurance can get access to Contact and Billing Info of a patient (not to Medical)</a:t>
            </a:r>
            <a:endParaRPr dirty="0"/>
          </a:p>
        </p:txBody>
      </p:sp>
    </p:spTree>
    <p:extLst>
      <p:ext uri="{BB962C8B-B14F-4D97-AF65-F5344CB8AC3E}">
        <p14:creationId xmlns:p14="http://schemas.microsoft.com/office/powerpoint/2010/main" val="4347784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TechFest’16 Scenario: Client Authentication</a:t>
            </a:r>
            <a:endParaRPr/>
          </a:p>
        </p:txBody>
      </p:sp>
      <p:sp>
        <p:nvSpPr>
          <p:cNvPr id="377"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E185A41D-B850-4D33-B807-DEA3778BB012}" type="slidenum">
              <a:rPr lang="en-US" sz="1300" strike="noStrike" spc="-1">
                <a:solidFill>
                  <a:srgbClr val="000000"/>
                </a:solidFill>
                <a:uFill>
                  <a:solidFill>
                    <a:srgbClr val="FFFFFF"/>
                  </a:solidFill>
                </a:uFill>
                <a:latin typeface="Arial"/>
              </a:rPr>
              <a:t>24</a:t>
            </a:fld>
            <a:endParaRPr/>
          </a:p>
        </p:txBody>
      </p:sp>
      <p:sp>
        <p:nvSpPr>
          <p:cNvPr id="379" name="TextShape 4"/>
          <p:cNvSpPr txBox="1"/>
          <p:nvPr/>
        </p:nvSpPr>
        <p:spPr>
          <a:xfrm>
            <a:off x="750960" y="6217920"/>
            <a:ext cx="7863840" cy="495360"/>
          </a:xfrm>
          <a:prstGeom prst="rect">
            <a:avLst/>
          </a:prstGeom>
          <a:noFill/>
          <a:ln>
            <a:noFill/>
          </a:ln>
        </p:spPr>
        <p:txBody>
          <a:bodyPr lIns="90000" tIns="45000" rIns="90000" bIns="45000"/>
          <a:lstStyle/>
          <a:p>
            <a:r>
              <a:rPr lang="en-US" sz="2000" spc="-1">
                <a:latin typeface="Arial"/>
              </a:rPr>
              <a:t>Password-based authentication of a client at Authentication Server</a:t>
            </a:r>
            <a:endParaRPr/>
          </a:p>
        </p:txBody>
      </p:sp>
      <p:pic>
        <p:nvPicPr>
          <p:cNvPr id="380" name="Рисунок 379"/>
          <p:cNvPicPr/>
          <p:nvPr/>
        </p:nvPicPr>
        <p:blipFill>
          <a:blip r:embed="rId2"/>
          <a:stretch/>
        </p:blipFill>
        <p:spPr>
          <a:xfrm>
            <a:off x="2590560" y="1084680"/>
            <a:ext cx="3566160" cy="5063040"/>
          </a:xfrm>
          <a:prstGeom prst="rect">
            <a:avLst/>
          </a:prstGeom>
          <a:ln>
            <a:noFill/>
          </a:ln>
        </p:spPr>
      </p:pic>
    </p:spTree>
    <p:extLst>
      <p:ext uri="{BB962C8B-B14F-4D97-AF65-F5344CB8AC3E}">
        <p14:creationId xmlns:p14="http://schemas.microsoft.com/office/powerpoint/2010/main" val="7036807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ustomShape 1"/>
          <p:cNvSpPr/>
          <p:nvPr/>
        </p:nvSpPr>
        <p:spPr>
          <a:xfrm>
            <a:off x="228600" y="73080"/>
            <a:ext cx="69088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en-US" sz="2400" strike="noStrike" spc="-1" dirty="0">
                <a:solidFill>
                  <a:srgbClr val="000000"/>
                </a:solidFill>
                <a:uFill>
                  <a:solidFill>
                    <a:srgbClr val="FFFFFF"/>
                  </a:solidFill>
                </a:uFill>
                <a:latin typeface="Arial"/>
              </a:rPr>
              <a:t>Focus: Adaptable Service Compositions in Cloud</a:t>
            </a:r>
            <a:endParaRPr dirty="0"/>
          </a:p>
        </p:txBody>
      </p:sp>
      <p:sp>
        <p:nvSpPr>
          <p:cNvPr id="420" name="CustomShape 2"/>
          <p:cNvSpPr/>
          <p:nvPr/>
        </p:nvSpPr>
        <p:spPr>
          <a:xfrm>
            <a:off x="78812" y="1210320"/>
            <a:ext cx="9144209" cy="547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lnSpc>
                <a:spcPct val="100000"/>
              </a:lnSpc>
            </a:pPr>
            <a:r>
              <a:rPr lang="en-US" sz="2400" strike="noStrike" spc="-1" dirty="0">
                <a:solidFill>
                  <a:srgbClr val="000000"/>
                </a:solidFill>
                <a:uFill>
                  <a:solidFill>
                    <a:srgbClr val="FFFFFF"/>
                  </a:solidFill>
                </a:uFill>
                <a:latin typeface="Arial"/>
              </a:rPr>
              <a:t>Need systematic monitoring of service operations and data dissemination for:</a:t>
            </a:r>
          </a:p>
          <a:p>
            <a:pPr marL="230040" lvl="8" indent="-229320">
              <a:buFont typeface="Symbol"/>
              <a:buChar char=""/>
            </a:pPr>
            <a:endParaRPr sz="2400" dirty="0"/>
          </a:p>
          <a:p>
            <a:pPr marL="743670" lvl="1" indent="-285750">
              <a:lnSpc>
                <a:spcPct val="150000"/>
              </a:lnSpc>
              <a:buFont typeface="Arial" panose="020B0604020202020204" pitchFamily="34" charset="0"/>
              <a:buChar char="•"/>
            </a:pPr>
            <a:r>
              <a:rPr lang="en-US" sz="2400" b="1" strike="noStrike" spc="-1" dirty="0">
                <a:solidFill>
                  <a:srgbClr val="000000"/>
                </a:solidFill>
                <a:uFill>
                  <a:solidFill>
                    <a:srgbClr val="FFFFFF"/>
                  </a:solidFill>
                </a:uFill>
                <a:latin typeface="Arial"/>
              </a:rPr>
              <a:t>Resiliency</a:t>
            </a:r>
            <a:r>
              <a:rPr lang="en-US" sz="2400" strike="noStrike" spc="-1" dirty="0">
                <a:solidFill>
                  <a:srgbClr val="000000"/>
                </a:solidFill>
                <a:uFill>
                  <a:solidFill>
                    <a:srgbClr val="FFFFFF"/>
                  </a:solidFill>
                </a:uFill>
                <a:latin typeface="Arial"/>
              </a:rPr>
              <a:t> (withstand cyber-attacks, sustain and recover critical function)</a:t>
            </a:r>
          </a:p>
          <a:p>
            <a:pPr marL="743670" lvl="1" indent="-285750">
              <a:lnSpc>
                <a:spcPct val="150000"/>
              </a:lnSpc>
              <a:buFont typeface="Arial" panose="020B0604020202020204" pitchFamily="34" charset="0"/>
              <a:buChar char="•"/>
            </a:pPr>
            <a:r>
              <a:rPr lang="en-US" sz="2400" b="1" strike="noStrike" spc="-1" dirty="0">
                <a:solidFill>
                  <a:srgbClr val="000000"/>
                </a:solidFill>
                <a:uFill>
                  <a:solidFill>
                    <a:srgbClr val="FFFFFF"/>
                  </a:solidFill>
                </a:uFill>
                <a:latin typeface="Arial"/>
              </a:rPr>
              <a:t>Antifragility</a:t>
            </a:r>
            <a:r>
              <a:rPr lang="en-US" sz="2400" strike="noStrike" spc="-1" dirty="0">
                <a:solidFill>
                  <a:srgbClr val="000000"/>
                </a:solidFill>
                <a:uFill>
                  <a:solidFill>
                    <a:srgbClr val="FFFFFF"/>
                  </a:solidFill>
                </a:uFill>
                <a:latin typeface="Arial"/>
              </a:rPr>
              <a:t> (increase in resilience and robustness as a result of failures)</a:t>
            </a:r>
          </a:p>
          <a:p>
            <a:pPr marL="743670" lvl="1" indent="-285750">
              <a:lnSpc>
                <a:spcPct val="150000"/>
              </a:lnSpc>
              <a:buFont typeface="Arial" panose="020B0604020202020204" pitchFamily="34" charset="0"/>
              <a:buChar char="•"/>
            </a:pPr>
            <a:r>
              <a:rPr lang="en-US" sz="2400" b="1" strike="noStrike" spc="-1" dirty="0">
                <a:solidFill>
                  <a:srgbClr val="000000"/>
                </a:solidFill>
                <a:uFill>
                  <a:solidFill>
                    <a:srgbClr val="FFFFFF"/>
                  </a:solidFill>
                </a:uFill>
                <a:latin typeface="Arial"/>
              </a:rPr>
              <a:t>Adaptability </a:t>
            </a:r>
            <a:r>
              <a:rPr lang="en-US" sz="2400" strike="noStrike" spc="-1" dirty="0">
                <a:solidFill>
                  <a:srgbClr val="000000"/>
                </a:solidFill>
                <a:uFill>
                  <a:solidFill>
                    <a:srgbClr val="FFFFFF"/>
                  </a:solidFill>
                </a:uFill>
                <a:latin typeface="Arial"/>
              </a:rPr>
              <a:t>(swiftly adapt to changes in context, choose services in orchestration to comply with </a:t>
            </a:r>
            <a:r>
              <a:rPr lang="en-US" sz="2400" strike="noStrike" spc="-1" dirty="0" err="1">
                <a:solidFill>
                  <a:srgbClr val="000000"/>
                </a:solidFill>
                <a:uFill>
                  <a:solidFill>
                    <a:srgbClr val="FFFFFF"/>
                  </a:solidFill>
                </a:uFill>
                <a:latin typeface="Arial"/>
              </a:rPr>
              <a:t>QoS</a:t>
            </a:r>
            <a:r>
              <a:rPr lang="en-US" sz="2400" strike="noStrike" spc="-1" dirty="0">
                <a:solidFill>
                  <a:srgbClr val="000000"/>
                </a:solidFill>
                <a:uFill>
                  <a:solidFill>
                    <a:srgbClr val="FFFFFF"/>
                  </a:solidFill>
                </a:uFill>
                <a:latin typeface="Arial"/>
              </a:rPr>
              <a:t> requirements)</a:t>
            </a:r>
            <a:endParaRPr sz="2400" dirty="0"/>
          </a:p>
          <a:p>
            <a:pPr>
              <a:lnSpc>
                <a:spcPct val="100000"/>
              </a:lnSpc>
            </a:pPr>
            <a:endParaRPr dirty="0"/>
          </a:p>
          <a:p>
            <a:pPr>
              <a:lnSpc>
                <a:spcPct val="90000"/>
              </a:lnSpc>
            </a:pPr>
            <a:endParaRPr dirty="0"/>
          </a:p>
          <a:p>
            <a:pPr>
              <a:lnSpc>
                <a:spcPct val="100000"/>
              </a:lnSpc>
            </a:pPr>
            <a:endParaRPr dirty="0"/>
          </a:p>
          <a:p>
            <a:pPr>
              <a:lnSpc>
                <a:spcPct val="100000"/>
              </a:lnSpc>
            </a:pPr>
            <a:endParaRPr dirty="0"/>
          </a:p>
        </p:txBody>
      </p:sp>
      <p:sp>
        <p:nvSpPr>
          <p:cNvPr id="421" name="CustomShape 3"/>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E3BC5172-CEE3-48DC-9517-A165457E7C04}" type="slidenum">
              <a:rPr lang="en-US" sz="1300" strike="noStrike" spc="-1">
                <a:solidFill>
                  <a:srgbClr val="000000"/>
                </a:solidFill>
                <a:uFill>
                  <a:solidFill>
                    <a:srgbClr val="FFFFFF"/>
                  </a:solidFill>
                </a:uFill>
                <a:latin typeface="Arial"/>
              </a:rPr>
              <a:t>25</a:t>
            </a:fld>
            <a:endParaRPr/>
          </a:p>
        </p:txBody>
      </p:sp>
    </p:spTree>
    <p:extLst>
      <p:ext uri="{BB962C8B-B14F-4D97-AF65-F5344CB8AC3E}">
        <p14:creationId xmlns:p14="http://schemas.microsoft.com/office/powerpoint/2010/main" val="40745835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148680" y="2484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System Overview</a:t>
            </a:r>
            <a:endParaRPr/>
          </a:p>
        </p:txBody>
      </p:sp>
      <p:sp>
        <p:nvSpPr>
          <p:cNvPr id="424" name="CustomShape 2"/>
          <p:cNvSpPr/>
          <p:nvPr/>
        </p:nvSpPr>
        <p:spPr>
          <a:xfrm>
            <a:off x="70200" y="65257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5862F7BB-FF90-4920-8E22-462B8BA4B87E}" type="slidenum">
              <a:rPr lang="en-US" sz="1300" strike="noStrike" spc="-1">
                <a:solidFill>
                  <a:srgbClr val="000000"/>
                </a:solidFill>
                <a:uFill>
                  <a:solidFill>
                    <a:srgbClr val="FFFFFF"/>
                  </a:solidFill>
                </a:uFill>
                <a:latin typeface="Arial"/>
              </a:rPr>
              <a:t>26</a:t>
            </a:fld>
            <a:endParaRPr/>
          </a:p>
        </p:txBody>
      </p:sp>
      <p:sp>
        <p:nvSpPr>
          <p:cNvPr id="426" name="CustomShape 4"/>
          <p:cNvSpPr/>
          <p:nvPr/>
        </p:nvSpPr>
        <p:spPr>
          <a:xfrm>
            <a:off x="808560" y="1943280"/>
            <a:ext cx="2631240" cy="1086840"/>
          </a:xfrm>
          <a:prstGeom prst="rect">
            <a:avLst/>
          </a:prstGeom>
          <a:solidFill>
            <a:srgbClr val="C5E7FE"/>
          </a:solidFill>
          <a:ln w="25560" cap="rnd">
            <a:solidFill>
              <a:srgbClr val="53585F"/>
            </a:solidFill>
            <a:custDash>
              <a:ds d="100000" sp="100000"/>
            </a:custDash>
            <a:miter/>
          </a:ln>
        </p:spPr>
        <p:style>
          <a:lnRef idx="0">
            <a:scrgbClr r="0" g="0" b="0"/>
          </a:lnRef>
          <a:fillRef idx="0">
            <a:scrgbClr r="0" g="0" b="0"/>
          </a:fillRef>
          <a:effectRef idx="0">
            <a:scrgbClr r="0" g="0" b="0"/>
          </a:effectRef>
          <a:fontRef idx="minor"/>
        </p:style>
      </p:sp>
      <p:sp>
        <p:nvSpPr>
          <p:cNvPr id="427" name="CustomShape 5"/>
          <p:cNvSpPr/>
          <p:nvPr/>
        </p:nvSpPr>
        <p:spPr>
          <a:xfrm>
            <a:off x="2252880" y="1964880"/>
            <a:ext cx="1124640" cy="895320"/>
          </a:xfrm>
          <a:prstGeom prst="roundRect">
            <a:avLst>
              <a:gd name="adj" fmla="val 21869"/>
            </a:avLst>
          </a:prstGeom>
          <a:solidFill>
            <a:srgbClr val="FFE061"/>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lstStyle/>
          <a:p>
            <a:pPr algn="ctr">
              <a:lnSpc>
                <a:spcPct val="100000"/>
              </a:lnSpc>
            </a:pPr>
            <a:r>
              <a:rPr lang="en-US" sz="1100" strike="noStrike" spc="-1">
                <a:solidFill>
                  <a:srgbClr val="000000"/>
                </a:solidFill>
                <a:uFill>
                  <a:solidFill>
                    <a:srgbClr val="FFFFFF"/>
                  </a:solidFill>
                </a:uFill>
                <a:latin typeface="Arial"/>
                <a:ea typeface="Arial"/>
              </a:rPr>
              <a:t>Monitor A</a:t>
            </a:r>
            <a:endParaRPr/>
          </a:p>
        </p:txBody>
      </p:sp>
      <p:sp>
        <p:nvSpPr>
          <p:cNvPr id="428" name="CustomShape 6"/>
          <p:cNvSpPr/>
          <p:nvPr/>
        </p:nvSpPr>
        <p:spPr>
          <a:xfrm>
            <a:off x="4615920" y="2070000"/>
            <a:ext cx="4404240" cy="2986560"/>
          </a:xfrm>
          <a:prstGeom prst="rect">
            <a:avLst/>
          </a:prstGeom>
          <a:solidFill>
            <a:srgbClr val="FFFFFF"/>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429" name="CustomShape 7"/>
          <p:cNvSpPr/>
          <p:nvPr/>
        </p:nvSpPr>
        <p:spPr>
          <a:xfrm>
            <a:off x="4167000" y="3452040"/>
            <a:ext cx="1154160" cy="346320"/>
          </a:xfrm>
          <a:prstGeom prst="rect">
            <a:avLst/>
          </a:prstGeom>
          <a:solidFill>
            <a:srgbClr val="FF9933"/>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Service State Listener</a:t>
            </a:r>
            <a:endParaRPr/>
          </a:p>
        </p:txBody>
      </p:sp>
      <p:sp>
        <p:nvSpPr>
          <p:cNvPr id="430" name="CustomShape 8"/>
          <p:cNvSpPr/>
          <p:nvPr/>
        </p:nvSpPr>
        <p:spPr>
          <a:xfrm>
            <a:off x="3378600" y="2302200"/>
            <a:ext cx="788040" cy="1149120"/>
          </a:xfrm>
          <a:custGeom>
            <a:avLst/>
            <a:gdLst/>
            <a:ahLst/>
            <a:cxnLst/>
            <a:rect l="l" t="t" r="r" b="b"/>
            <a:pathLst>
              <a:path w="21600" h="20325">
                <a:moveTo>
                  <a:pt x="0" y="4996"/>
                </a:moveTo>
                <a:cubicBezTo>
                  <a:pt x="3581" y="5"/>
                  <a:pt x="7440" y="-1275"/>
                  <a:pt x="11191" y="1284"/>
                </a:cubicBezTo>
                <a:cubicBezTo>
                  <a:pt x="15042" y="3911"/>
                  <a:pt x="18639" y="10490"/>
                  <a:pt x="21600" y="20325"/>
                </a:cubicBezTo>
              </a:path>
            </a:pathLst>
          </a:custGeom>
          <a:noFill/>
          <a:ln w="12600" cap="rnd">
            <a:solidFill>
              <a:srgbClr val="327505"/>
            </a:solidFill>
            <a:custDash>
              <a:ds d="100000" sp="100000"/>
            </a:custDash>
            <a:miter/>
            <a:tailEnd type="triangle" w="med" len="med"/>
          </a:ln>
        </p:spPr>
        <p:style>
          <a:lnRef idx="0">
            <a:scrgbClr r="0" g="0" b="0"/>
          </a:lnRef>
          <a:fillRef idx="0">
            <a:scrgbClr r="0" g="0" b="0"/>
          </a:fillRef>
          <a:effectRef idx="0">
            <a:scrgbClr r="0" g="0" b="0"/>
          </a:effectRef>
          <a:fontRef idx="minor"/>
        </p:style>
      </p:sp>
      <p:sp>
        <p:nvSpPr>
          <p:cNvPr id="431" name="CustomShape 9"/>
          <p:cNvSpPr/>
          <p:nvPr/>
        </p:nvSpPr>
        <p:spPr>
          <a:xfrm>
            <a:off x="6127200" y="3478320"/>
            <a:ext cx="1017720" cy="390240"/>
          </a:xfrm>
          <a:prstGeom prst="rect">
            <a:avLst/>
          </a:prstGeom>
          <a:solidFill>
            <a:srgbClr val="66CCFF"/>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Threat</a:t>
            </a:r>
            <a:endParaRPr/>
          </a:p>
          <a:p>
            <a:pPr algn="ctr">
              <a:lnSpc>
                <a:spcPct val="100000"/>
              </a:lnSpc>
            </a:pPr>
            <a:r>
              <a:rPr lang="en-US" sz="1100" strike="noStrike" spc="-1">
                <a:solidFill>
                  <a:srgbClr val="000000"/>
                </a:solidFill>
                <a:uFill>
                  <a:solidFill>
                    <a:srgbClr val="FFFFFF"/>
                  </a:solidFill>
                </a:uFill>
                <a:latin typeface="Arial"/>
                <a:ea typeface="Arial"/>
              </a:rPr>
              <a:t>Analysis</a:t>
            </a:r>
            <a:endParaRPr/>
          </a:p>
        </p:txBody>
      </p:sp>
      <p:pic>
        <p:nvPicPr>
          <p:cNvPr id="432" name="pasted-image.tif"/>
          <p:cNvPicPr/>
          <p:nvPr/>
        </p:nvPicPr>
        <p:blipFill>
          <a:blip r:embed="rId2"/>
          <a:stretch/>
        </p:blipFill>
        <p:spPr>
          <a:xfrm>
            <a:off x="7912440" y="3578760"/>
            <a:ext cx="682920" cy="753840"/>
          </a:xfrm>
          <a:prstGeom prst="rect">
            <a:avLst/>
          </a:prstGeom>
          <a:ln w="12600">
            <a:noFill/>
          </a:ln>
        </p:spPr>
      </p:pic>
      <p:sp>
        <p:nvSpPr>
          <p:cNvPr id="433" name="CustomShape 10"/>
          <p:cNvSpPr/>
          <p:nvPr/>
        </p:nvSpPr>
        <p:spPr>
          <a:xfrm flipH="1">
            <a:off x="3439800" y="4720680"/>
            <a:ext cx="2309760" cy="553680"/>
          </a:xfrm>
          <a:custGeom>
            <a:avLst/>
            <a:gdLst/>
            <a:ahLst/>
            <a:cxnLst/>
            <a:rect l="l" t="t" r="r" b="b"/>
            <a:pathLst>
              <a:path w="21600" h="20216">
                <a:moveTo>
                  <a:pt x="0" y="0"/>
                </a:moveTo>
                <a:cubicBezTo>
                  <a:pt x="2088" y="6637"/>
                  <a:pt x="4720" y="11903"/>
                  <a:pt x="7692" y="15391"/>
                </a:cubicBezTo>
                <a:cubicBezTo>
                  <a:pt x="12070" y="20530"/>
                  <a:pt x="16967" y="21600"/>
                  <a:pt x="21600" y="18429"/>
                </a:cubicBezTo>
              </a:path>
            </a:pathLst>
          </a:custGeom>
          <a:noFill/>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34" name="CustomShape 11"/>
          <p:cNvSpPr/>
          <p:nvPr/>
        </p:nvSpPr>
        <p:spPr>
          <a:xfrm>
            <a:off x="7787880" y="2404440"/>
            <a:ext cx="838440" cy="793440"/>
          </a:xfrm>
          <a:prstGeom prst="rect">
            <a:avLst/>
          </a:prstGeom>
          <a:solidFill>
            <a:schemeClr val="bg1">
              <a:lumMod val="85000"/>
            </a:schemeClr>
          </a:solidFill>
          <a:ln w="3240">
            <a:solidFill>
              <a:srgbClr val="53585F"/>
            </a:solidFill>
            <a:miter/>
          </a:ln>
        </p:spPr>
        <p:style>
          <a:lnRef idx="0">
            <a:scrgbClr r="0" g="0" b="0"/>
          </a:lnRef>
          <a:fillRef idx="0">
            <a:scrgbClr r="0" g="0" b="0"/>
          </a:fillRef>
          <a:effectRef idx="0">
            <a:scrgbClr r="0" g="0" b="0"/>
          </a:effectRef>
          <a:fontRef idx="minor"/>
        </p:style>
      </p:sp>
      <p:sp>
        <p:nvSpPr>
          <p:cNvPr id="435" name="CustomShape 12"/>
          <p:cNvSpPr/>
          <p:nvPr/>
        </p:nvSpPr>
        <p:spPr>
          <a:xfrm>
            <a:off x="7845120" y="2451960"/>
            <a:ext cx="838440" cy="793440"/>
          </a:xfrm>
          <a:prstGeom prst="rect">
            <a:avLst/>
          </a:prstGeom>
          <a:solidFill>
            <a:schemeClr val="bg1">
              <a:lumMod val="85000"/>
            </a:schemeClr>
          </a:solidFill>
          <a:ln w="3240">
            <a:solidFill>
              <a:srgbClr val="53585F"/>
            </a:solidFill>
            <a:miter/>
          </a:ln>
        </p:spPr>
        <p:style>
          <a:lnRef idx="0">
            <a:scrgbClr r="0" g="0" b="0"/>
          </a:lnRef>
          <a:fillRef idx="0">
            <a:scrgbClr r="0" g="0" b="0"/>
          </a:fillRef>
          <a:effectRef idx="0">
            <a:scrgbClr r="0" g="0" b="0"/>
          </a:effectRef>
          <a:fontRef idx="minor"/>
        </p:style>
      </p:sp>
      <p:sp>
        <p:nvSpPr>
          <p:cNvPr id="436" name="CustomShape 13"/>
          <p:cNvSpPr/>
          <p:nvPr/>
        </p:nvSpPr>
        <p:spPr>
          <a:xfrm>
            <a:off x="7916400" y="2504520"/>
            <a:ext cx="838440" cy="793440"/>
          </a:xfrm>
          <a:prstGeom prst="rect">
            <a:avLst/>
          </a:prstGeom>
          <a:solidFill>
            <a:schemeClr val="bg1">
              <a:lumMod val="85000"/>
            </a:schemeClr>
          </a:solidFill>
          <a:ln w="324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Intelligence </a:t>
            </a:r>
            <a:endParaRPr/>
          </a:p>
          <a:p>
            <a:pPr algn="ctr">
              <a:lnSpc>
                <a:spcPct val="100000"/>
              </a:lnSpc>
            </a:pPr>
            <a:r>
              <a:rPr lang="en-US" sz="1100" strike="noStrike" spc="-1">
                <a:solidFill>
                  <a:srgbClr val="000000"/>
                </a:solidFill>
                <a:uFill>
                  <a:solidFill>
                    <a:srgbClr val="FFFFFF"/>
                  </a:solidFill>
                </a:uFill>
                <a:latin typeface="Arial"/>
                <a:ea typeface="Arial"/>
              </a:rPr>
              <a:t>Feeds</a:t>
            </a:r>
            <a:endParaRPr/>
          </a:p>
        </p:txBody>
      </p:sp>
      <p:sp>
        <p:nvSpPr>
          <p:cNvPr id="437" name="CustomShape 14"/>
          <p:cNvSpPr/>
          <p:nvPr/>
        </p:nvSpPr>
        <p:spPr>
          <a:xfrm>
            <a:off x="870840" y="195840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1</a:t>
            </a:r>
            <a:endParaRPr/>
          </a:p>
        </p:txBody>
      </p:sp>
      <p:sp>
        <p:nvSpPr>
          <p:cNvPr id="438" name="Line 15"/>
          <p:cNvSpPr/>
          <p:nvPr/>
        </p:nvSpPr>
        <p:spPr>
          <a:xfrm>
            <a:off x="1680480" y="210564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39" name="CustomShape 16"/>
          <p:cNvSpPr/>
          <p:nvPr/>
        </p:nvSpPr>
        <p:spPr>
          <a:xfrm>
            <a:off x="878040" y="230796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2</a:t>
            </a:r>
            <a:endParaRPr/>
          </a:p>
        </p:txBody>
      </p:sp>
      <p:sp>
        <p:nvSpPr>
          <p:cNvPr id="440" name="CustomShape 17"/>
          <p:cNvSpPr/>
          <p:nvPr/>
        </p:nvSpPr>
        <p:spPr>
          <a:xfrm flipV="1">
            <a:off x="6635880" y="3086280"/>
            <a:ext cx="1119600" cy="364320"/>
          </a:xfrm>
          <a:custGeom>
            <a:avLst/>
            <a:gdLst/>
            <a:ahLst/>
            <a:cxnLst/>
            <a:rect l="l" t="t" r="r" b="b"/>
            <a:pathLst>
              <a:path w="21600" h="20598">
                <a:moveTo>
                  <a:pt x="0" y="0"/>
                </a:moveTo>
                <a:cubicBezTo>
                  <a:pt x="2626" y="9167"/>
                  <a:pt x="6181" y="15721"/>
                  <a:pt x="10164" y="18741"/>
                </a:cubicBezTo>
                <a:cubicBezTo>
                  <a:pt x="13936" y="21600"/>
                  <a:pt x="17917" y="21150"/>
                  <a:pt x="21600" y="17447"/>
                </a:cubicBezTo>
              </a:path>
            </a:pathLst>
          </a:custGeom>
          <a:noFill/>
          <a:ln w="12600" cap="rnd">
            <a:solidFill>
              <a:srgbClr val="FF0000"/>
            </a:solidFill>
            <a:custDash>
              <a:ds d="100000" sp="100000"/>
            </a:custDash>
            <a:miter/>
            <a:tailEnd type="triangle" w="med" len="med"/>
          </a:ln>
        </p:spPr>
        <p:style>
          <a:lnRef idx="0">
            <a:scrgbClr r="0" g="0" b="0"/>
          </a:lnRef>
          <a:fillRef idx="0">
            <a:scrgbClr r="0" g="0" b="0"/>
          </a:fillRef>
          <a:effectRef idx="0">
            <a:scrgbClr r="0" g="0" b="0"/>
          </a:effectRef>
          <a:fontRef idx="minor"/>
        </p:style>
      </p:sp>
      <p:sp>
        <p:nvSpPr>
          <p:cNvPr id="441" name="CustomShape 18"/>
          <p:cNvSpPr/>
          <p:nvPr/>
        </p:nvSpPr>
        <p:spPr>
          <a:xfrm>
            <a:off x="5751000" y="4360680"/>
            <a:ext cx="1041120" cy="591120"/>
          </a:xfrm>
          <a:prstGeom prst="rect">
            <a:avLst/>
          </a:prstGeom>
          <a:solidFill>
            <a:srgbClr val="66CCFF"/>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Service Reconfiguration</a:t>
            </a:r>
            <a:endParaRPr/>
          </a:p>
        </p:txBody>
      </p:sp>
      <p:sp>
        <p:nvSpPr>
          <p:cNvPr id="442" name="CustomShape 19"/>
          <p:cNvSpPr/>
          <p:nvPr/>
        </p:nvSpPr>
        <p:spPr>
          <a:xfrm>
            <a:off x="7756200" y="4591080"/>
            <a:ext cx="1143720" cy="390240"/>
          </a:xfrm>
          <a:prstGeom prst="rect">
            <a:avLst/>
          </a:prstGeom>
          <a:solidFill>
            <a:srgbClr val="66CCFF"/>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Service Trust Management</a:t>
            </a:r>
            <a:endParaRPr/>
          </a:p>
        </p:txBody>
      </p:sp>
      <p:sp>
        <p:nvSpPr>
          <p:cNvPr id="443" name="CustomShape 20"/>
          <p:cNvSpPr/>
          <p:nvPr/>
        </p:nvSpPr>
        <p:spPr>
          <a:xfrm flipH="1">
            <a:off x="8309520" y="4235760"/>
            <a:ext cx="4680" cy="328320"/>
          </a:xfrm>
          <a:custGeom>
            <a:avLst/>
            <a:gdLst/>
            <a:ahLst/>
            <a:cxnLst/>
            <a:rect l="l" t="t" r="r" b="b"/>
            <a:pathLst>
              <a:path w="21600" h="21600">
                <a:moveTo>
                  <a:pt x="0" y="0"/>
                </a:moveTo>
                <a:lnTo>
                  <a:pt x="21600" y="21600"/>
                </a:lnTo>
              </a:path>
            </a:pathLst>
          </a:custGeom>
          <a:noFill/>
          <a:ln w="12600">
            <a:solidFill>
              <a:schemeClr val="tx1"/>
            </a:solidFill>
            <a:round/>
            <a:headEnd type="triangle" w="med" len="med"/>
            <a:tailEnd type="triangle"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44" name="CustomShape 21"/>
          <p:cNvSpPr/>
          <p:nvPr/>
        </p:nvSpPr>
        <p:spPr>
          <a:xfrm flipV="1">
            <a:off x="7145640" y="3710520"/>
            <a:ext cx="812520" cy="58680"/>
          </a:xfrm>
          <a:custGeom>
            <a:avLst/>
            <a:gdLst/>
            <a:ahLst/>
            <a:cxnLst/>
            <a:rect l="l" t="t" r="r" b="b"/>
            <a:pathLst>
              <a:path w="21600" h="21600">
                <a:moveTo>
                  <a:pt x="0" y="0"/>
                </a:moveTo>
                <a:cubicBezTo>
                  <a:pt x="5954" y="310"/>
                  <a:pt x="11545" y="2812"/>
                  <a:pt x="15580" y="6973"/>
                </a:cubicBezTo>
                <a:cubicBezTo>
                  <a:pt x="19449" y="10962"/>
                  <a:pt x="21597" y="16182"/>
                  <a:pt x="21600" y="21600"/>
                </a:cubicBezTo>
              </a:path>
            </a:pathLst>
          </a:custGeom>
          <a:noFill/>
          <a:ln w="12600">
            <a:solidFill>
              <a:srgbClr val="3465A4"/>
            </a:solidFill>
            <a:miter/>
            <a:headEnd type="triangle" w="med" len="med"/>
            <a:tailEnd type="triangle" w="med" len="med"/>
          </a:ln>
        </p:spPr>
        <p:style>
          <a:lnRef idx="0">
            <a:scrgbClr r="0" g="0" b="0"/>
          </a:lnRef>
          <a:fillRef idx="0">
            <a:scrgbClr r="0" g="0" b="0"/>
          </a:fillRef>
          <a:effectRef idx="0">
            <a:scrgbClr r="0" g="0" b="0"/>
          </a:effectRef>
          <a:fontRef idx="minor"/>
        </p:style>
      </p:sp>
      <p:sp>
        <p:nvSpPr>
          <p:cNvPr id="445" name="CustomShape 22"/>
          <p:cNvSpPr/>
          <p:nvPr/>
        </p:nvSpPr>
        <p:spPr>
          <a:xfrm flipV="1">
            <a:off x="6792840" y="4235040"/>
            <a:ext cx="1278360" cy="318240"/>
          </a:xfrm>
          <a:custGeom>
            <a:avLst/>
            <a:gdLst/>
            <a:ahLst/>
            <a:cxnLst/>
            <a:rect l="l" t="t" r="r" b="b"/>
            <a:pathLst>
              <a:path w="21600" h="21600">
                <a:moveTo>
                  <a:pt x="0" y="0"/>
                </a:moveTo>
                <a:cubicBezTo>
                  <a:pt x="5954" y="310"/>
                  <a:pt x="11545" y="2812"/>
                  <a:pt x="15580" y="6973"/>
                </a:cubicBezTo>
                <a:cubicBezTo>
                  <a:pt x="19449" y="10962"/>
                  <a:pt x="21597" y="16182"/>
                  <a:pt x="21600" y="21600"/>
                </a:cubicBezTo>
              </a:path>
            </a:pathLst>
          </a:custGeom>
          <a:noFill/>
          <a:ln w="12600">
            <a:solidFill>
              <a:srgbClr val="3465A4"/>
            </a:solidFill>
            <a:miter/>
            <a:headEnd type="triangle" w="med" len="med"/>
          </a:ln>
        </p:spPr>
        <p:style>
          <a:lnRef idx="0">
            <a:scrgbClr r="0" g="0" b="0"/>
          </a:lnRef>
          <a:fillRef idx="0">
            <a:scrgbClr r="0" g="0" b="0"/>
          </a:fillRef>
          <a:effectRef idx="0">
            <a:scrgbClr r="0" g="0" b="0"/>
          </a:effectRef>
          <a:fontRef idx="minor"/>
        </p:style>
      </p:sp>
      <p:sp>
        <p:nvSpPr>
          <p:cNvPr id="446" name="CustomShape 23"/>
          <p:cNvSpPr/>
          <p:nvPr/>
        </p:nvSpPr>
        <p:spPr>
          <a:xfrm>
            <a:off x="6926760" y="2628360"/>
            <a:ext cx="621720" cy="444960"/>
          </a:xfrm>
          <a:prstGeom prst="rect">
            <a:avLst/>
          </a:prstGeom>
          <a:solidFill>
            <a:srgbClr val="FF0000"/>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200" b="1" strike="noStrike" spc="-1">
                <a:solidFill>
                  <a:srgbClr val="000000"/>
                </a:solidFill>
                <a:uFill>
                  <a:solidFill>
                    <a:srgbClr val="FFFFFF"/>
                  </a:solidFill>
                </a:uFill>
                <a:latin typeface="Arial"/>
                <a:ea typeface="Arial"/>
              </a:rPr>
              <a:t>Active Bundle</a:t>
            </a:r>
            <a:endParaRPr/>
          </a:p>
        </p:txBody>
      </p:sp>
      <p:sp>
        <p:nvSpPr>
          <p:cNvPr id="447" name="CustomShape 24"/>
          <p:cNvSpPr/>
          <p:nvPr/>
        </p:nvSpPr>
        <p:spPr>
          <a:xfrm>
            <a:off x="3211920" y="3578760"/>
            <a:ext cx="954360" cy="227880"/>
          </a:xfrm>
          <a:custGeom>
            <a:avLst/>
            <a:gdLst/>
            <a:ahLst/>
            <a:cxnLst/>
            <a:rect l="l" t="t" r="r" b="b"/>
            <a:pathLst>
              <a:path w="21600" h="20839">
                <a:moveTo>
                  <a:pt x="0" y="20262"/>
                </a:moveTo>
                <a:cubicBezTo>
                  <a:pt x="3883" y="21600"/>
                  <a:pt x="7848" y="20600"/>
                  <a:pt x="11520" y="17357"/>
                </a:cubicBezTo>
                <a:cubicBezTo>
                  <a:pt x="15496" y="13846"/>
                  <a:pt x="18983" y="7842"/>
                  <a:pt x="21600" y="0"/>
                </a:cubicBezTo>
              </a:path>
            </a:pathLst>
          </a:custGeom>
          <a:noFill/>
          <a:ln w="12600" cap="rnd">
            <a:solidFill>
              <a:srgbClr val="327505"/>
            </a:solidFill>
            <a:custDash>
              <a:ds d="100000" sp="100000"/>
            </a:custDash>
            <a:miter/>
            <a:tailEnd type="triangle" w="med" len="med"/>
          </a:ln>
        </p:spPr>
        <p:style>
          <a:lnRef idx="0">
            <a:scrgbClr r="0" g="0" b="0"/>
          </a:lnRef>
          <a:fillRef idx="0">
            <a:scrgbClr r="0" g="0" b="0"/>
          </a:fillRef>
          <a:effectRef idx="0">
            <a:scrgbClr r="0" g="0" b="0"/>
          </a:effectRef>
          <a:fontRef idx="minor"/>
        </p:style>
      </p:sp>
      <p:sp>
        <p:nvSpPr>
          <p:cNvPr id="448" name="CustomShape 25"/>
          <p:cNvSpPr/>
          <p:nvPr/>
        </p:nvSpPr>
        <p:spPr>
          <a:xfrm>
            <a:off x="5891760" y="1736280"/>
            <a:ext cx="18752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b="1" strike="noStrike" spc="-1">
                <a:solidFill>
                  <a:srgbClr val="000000"/>
                </a:solidFill>
                <a:uFill>
                  <a:solidFill>
                    <a:srgbClr val="FFFFFF"/>
                  </a:solidFill>
                </a:uFill>
                <a:latin typeface="Arial"/>
                <a:ea typeface="Arial"/>
              </a:rPr>
              <a:t>Central Monitor</a:t>
            </a:r>
            <a:endParaRPr/>
          </a:p>
        </p:txBody>
      </p:sp>
      <p:pic>
        <p:nvPicPr>
          <p:cNvPr id="449" name="pasted-image.tif"/>
          <p:cNvPicPr/>
          <p:nvPr/>
        </p:nvPicPr>
        <p:blipFill>
          <a:blip r:embed="rId2"/>
          <a:stretch/>
        </p:blipFill>
        <p:spPr>
          <a:xfrm>
            <a:off x="2281680" y="2371680"/>
            <a:ext cx="329400" cy="370440"/>
          </a:xfrm>
          <a:prstGeom prst="rect">
            <a:avLst/>
          </a:prstGeom>
          <a:ln w="12600">
            <a:noFill/>
          </a:ln>
        </p:spPr>
      </p:pic>
      <p:sp>
        <p:nvSpPr>
          <p:cNvPr id="450" name="CustomShape 26"/>
          <p:cNvSpPr/>
          <p:nvPr/>
        </p:nvSpPr>
        <p:spPr>
          <a:xfrm>
            <a:off x="873360" y="266004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3</a:t>
            </a:r>
            <a:endParaRPr/>
          </a:p>
        </p:txBody>
      </p:sp>
      <p:sp>
        <p:nvSpPr>
          <p:cNvPr id="451" name="CustomShape 27"/>
          <p:cNvSpPr/>
          <p:nvPr/>
        </p:nvSpPr>
        <p:spPr>
          <a:xfrm>
            <a:off x="808560" y="3181680"/>
            <a:ext cx="2631240" cy="1086840"/>
          </a:xfrm>
          <a:prstGeom prst="rect">
            <a:avLst/>
          </a:prstGeom>
          <a:solidFill>
            <a:srgbClr val="C5E7FE"/>
          </a:solidFill>
          <a:ln w="25560" cap="rnd">
            <a:solidFill>
              <a:srgbClr val="53585F"/>
            </a:solidFill>
            <a:custDash>
              <a:ds d="100000" sp="100000"/>
            </a:custDash>
            <a:miter/>
          </a:ln>
        </p:spPr>
        <p:style>
          <a:lnRef idx="0">
            <a:scrgbClr r="0" g="0" b="0"/>
          </a:lnRef>
          <a:fillRef idx="0">
            <a:scrgbClr r="0" g="0" b="0"/>
          </a:fillRef>
          <a:effectRef idx="0">
            <a:scrgbClr r="0" g="0" b="0"/>
          </a:effectRef>
          <a:fontRef idx="minor"/>
        </p:style>
      </p:sp>
      <p:sp>
        <p:nvSpPr>
          <p:cNvPr id="452" name="CustomShape 28"/>
          <p:cNvSpPr/>
          <p:nvPr/>
        </p:nvSpPr>
        <p:spPr>
          <a:xfrm>
            <a:off x="2252880" y="3201120"/>
            <a:ext cx="1124640" cy="895320"/>
          </a:xfrm>
          <a:prstGeom prst="roundRect">
            <a:avLst>
              <a:gd name="adj" fmla="val 21869"/>
            </a:avLst>
          </a:prstGeom>
          <a:solidFill>
            <a:srgbClr val="FFE061"/>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lstStyle/>
          <a:p>
            <a:pPr algn="ctr">
              <a:lnSpc>
                <a:spcPct val="100000"/>
              </a:lnSpc>
            </a:pPr>
            <a:r>
              <a:rPr lang="en-US" sz="1100" strike="noStrike" spc="-1">
                <a:solidFill>
                  <a:srgbClr val="000000"/>
                </a:solidFill>
                <a:uFill>
                  <a:solidFill>
                    <a:srgbClr val="FFFFFF"/>
                  </a:solidFill>
                </a:uFill>
                <a:latin typeface="Arial"/>
                <a:ea typeface="Arial"/>
              </a:rPr>
              <a:t>Monitor B</a:t>
            </a:r>
            <a:endParaRPr/>
          </a:p>
        </p:txBody>
      </p:sp>
      <p:pic>
        <p:nvPicPr>
          <p:cNvPr id="453" name="pasted-image.tif"/>
          <p:cNvPicPr/>
          <p:nvPr/>
        </p:nvPicPr>
        <p:blipFill>
          <a:blip r:embed="rId2"/>
          <a:stretch/>
        </p:blipFill>
        <p:spPr>
          <a:xfrm>
            <a:off x="2290680" y="3619800"/>
            <a:ext cx="329400" cy="370440"/>
          </a:xfrm>
          <a:prstGeom prst="rect">
            <a:avLst/>
          </a:prstGeom>
          <a:ln w="12600">
            <a:noFill/>
          </a:ln>
        </p:spPr>
      </p:pic>
      <p:sp>
        <p:nvSpPr>
          <p:cNvPr id="454" name="CustomShape 29"/>
          <p:cNvSpPr/>
          <p:nvPr/>
        </p:nvSpPr>
        <p:spPr>
          <a:xfrm>
            <a:off x="870840" y="331632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4</a:t>
            </a:r>
            <a:endParaRPr/>
          </a:p>
        </p:txBody>
      </p:sp>
      <p:sp>
        <p:nvSpPr>
          <p:cNvPr id="455" name="CustomShape 30"/>
          <p:cNvSpPr/>
          <p:nvPr/>
        </p:nvSpPr>
        <p:spPr>
          <a:xfrm>
            <a:off x="870120" y="379044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5</a:t>
            </a:r>
            <a:endParaRPr/>
          </a:p>
        </p:txBody>
      </p:sp>
      <p:sp>
        <p:nvSpPr>
          <p:cNvPr id="456" name="CustomShape 31"/>
          <p:cNvSpPr/>
          <p:nvPr/>
        </p:nvSpPr>
        <p:spPr>
          <a:xfrm>
            <a:off x="808560" y="4438080"/>
            <a:ext cx="2631240" cy="1086840"/>
          </a:xfrm>
          <a:prstGeom prst="rect">
            <a:avLst/>
          </a:prstGeom>
          <a:solidFill>
            <a:srgbClr val="C5E7FE"/>
          </a:solidFill>
          <a:ln w="25560" cap="rnd">
            <a:solidFill>
              <a:srgbClr val="53585F"/>
            </a:solidFill>
            <a:custDash>
              <a:ds d="100000" sp="100000"/>
            </a:custDash>
            <a:miter/>
          </a:ln>
        </p:spPr>
        <p:style>
          <a:lnRef idx="0">
            <a:scrgbClr r="0" g="0" b="0"/>
          </a:lnRef>
          <a:fillRef idx="0">
            <a:scrgbClr r="0" g="0" b="0"/>
          </a:fillRef>
          <a:effectRef idx="0">
            <a:scrgbClr r="0" g="0" b="0"/>
          </a:effectRef>
          <a:fontRef idx="minor"/>
        </p:style>
      </p:sp>
      <p:sp>
        <p:nvSpPr>
          <p:cNvPr id="457" name="CustomShape 32"/>
          <p:cNvSpPr/>
          <p:nvPr/>
        </p:nvSpPr>
        <p:spPr>
          <a:xfrm>
            <a:off x="2252880" y="4454640"/>
            <a:ext cx="1124640" cy="895320"/>
          </a:xfrm>
          <a:prstGeom prst="roundRect">
            <a:avLst>
              <a:gd name="adj" fmla="val 21869"/>
            </a:avLst>
          </a:prstGeom>
          <a:solidFill>
            <a:srgbClr val="FFE061"/>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lstStyle/>
          <a:p>
            <a:pPr algn="ctr">
              <a:lnSpc>
                <a:spcPct val="100000"/>
              </a:lnSpc>
            </a:pPr>
            <a:r>
              <a:rPr lang="en-US" sz="1100" strike="noStrike" spc="-1">
                <a:solidFill>
                  <a:srgbClr val="000000"/>
                </a:solidFill>
                <a:uFill>
                  <a:solidFill>
                    <a:srgbClr val="FFFFFF"/>
                  </a:solidFill>
                </a:uFill>
                <a:latin typeface="Arial"/>
                <a:ea typeface="Arial"/>
              </a:rPr>
              <a:t>Monitor C</a:t>
            </a:r>
            <a:endParaRPr/>
          </a:p>
        </p:txBody>
      </p:sp>
      <p:pic>
        <p:nvPicPr>
          <p:cNvPr id="458" name="pasted-image.tif"/>
          <p:cNvPicPr/>
          <p:nvPr/>
        </p:nvPicPr>
        <p:blipFill>
          <a:blip r:embed="rId2"/>
          <a:stretch/>
        </p:blipFill>
        <p:spPr>
          <a:xfrm>
            <a:off x="2271240" y="4882680"/>
            <a:ext cx="329400" cy="370440"/>
          </a:xfrm>
          <a:prstGeom prst="rect">
            <a:avLst/>
          </a:prstGeom>
          <a:ln w="12600">
            <a:noFill/>
          </a:ln>
        </p:spPr>
      </p:pic>
      <p:sp>
        <p:nvSpPr>
          <p:cNvPr id="459" name="CustomShape 33"/>
          <p:cNvSpPr/>
          <p:nvPr/>
        </p:nvSpPr>
        <p:spPr>
          <a:xfrm>
            <a:off x="869040" y="447264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6</a:t>
            </a:r>
            <a:endParaRPr/>
          </a:p>
        </p:txBody>
      </p:sp>
      <p:sp>
        <p:nvSpPr>
          <p:cNvPr id="460" name="CustomShape 34"/>
          <p:cNvSpPr/>
          <p:nvPr/>
        </p:nvSpPr>
        <p:spPr>
          <a:xfrm>
            <a:off x="869040" y="482544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7</a:t>
            </a:r>
            <a:endParaRPr/>
          </a:p>
        </p:txBody>
      </p:sp>
      <p:sp>
        <p:nvSpPr>
          <p:cNvPr id="461" name="CustomShape 35"/>
          <p:cNvSpPr/>
          <p:nvPr/>
        </p:nvSpPr>
        <p:spPr>
          <a:xfrm>
            <a:off x="864720" y="517788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8</a:t>
            </a:r>
            <a:endParaRPr/>
          </a:p>
        </p:txBody>
      </p:sp>
      <p:sp>
        <p:nvSpPr>
          <p:cNvPr id="462" name="Line 36"/>
          <p:cNvSpPr/>
          <p:nvPr/>
        </p:nvSpPr>
        <p:spPr>
          <a:xfrm>
            <a:off x="1680480" y="248004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63" name="Line 37"/>
          <p:cNvSpPr/>
          <p:nvPr/>
        </p:nvSpPr>
        <p:spPr>
          <a:xfrm>
            <a:off x="1673280" y="276624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64" name="Line 38"/>
          <p:cNvSpPr/>
          <p:nvPr/>
        </p:nvSpPr>
        <p:spPr>
          <a:xfrm>
            <a:off x="1659960" y="351036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65" name="Line 39"/>
          <p:cNvSpPr/>
          <p:nvPr/>
        </p:nvSpPr>
        <p:spPr>
          <a:xfrm>
            <a:off x="1673280" y="396000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66" name="Line 40"/>
          <p:cNvSpPr/>
          <p:nvPr/>
        </p:nvSpPr>
        <p:spPr>
          <a:xfrm>
            <a:off x="1680480" y="459360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67" name="Line 41"/>
          <p:cNvSpPr/>
          <p:nvPr/>
        </p:nvSpPr>
        <p:spPr>
          <a:xfrm>
            <a:off x="1680480" y="498168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68" name="Line 42"/>
          <p:cNvSpPr/>
          <p:nvPr/>
        </p:nvSpPr>
        <p:spPr>
          <a:xfrm>
            <a:off x="1668600" y="527364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69" name="CustomShape 43"/>
          <p:cNvSpPr/>
          <p:nvPr/>
        </p:nvSpPr>
        <p:spPr>
          <a:xfrm>
            <a:off x="2725560" y="2332800"/>
            <a:ext cx="603360" cy="432720"/>
          </a:xfrm>
          <a:prstGeom prst="rect">
            <a:avLst/>
          </a:prstGeom>
          <a:solidFill>
            <a:srgbClr val="5DAA00"/>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Log Analysis</a:t>
            </a:r>
            <a:endParaRPr/>
          </a:p>
        </p:txBody>
      </p:sp>
      <p:sp>
        <p:nvSpPr>
          <p:cNvPr id="470" name="CustomShape 44"/>
          <p:cNvSpPr/>
          <p:nvPr/>
        </p:nvSpPr>
        <p:spPr>
          <a:xfrm>
            <a:off x="1874520" y="186840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1" name="CustomShape 45"/>
          <p:cNvSpPr/>
          <p:nvPr/>
        </p:nvSpPr>
        <p:spPr>
          <a:xfrm>
            <a:off x="1869840" y="222048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2" name="CustomShape 46"/>
          <p:cNvSpPr/>
          <p:nvPr/>
        </p:nvSpPr>
        <p:spPr>
          <a:xfrm>
            <a:off x="1869840" y="252000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3" name="CustomShape 47"/>
          <p:cNvSpPr/>
          <p:nvPr/>
        </p:nvSpPr>
        <p:spPr>
          <a:xfrm>
            <a:off x="1869840" y="329040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4" name="CustomShape 48"/>
          <p:cNvSpPr/>
          <p:nvPr/>
        </p:nvSpPr>
        <p:spPr>
          <a:xfrm>
            <a:off x="1869840" y="372780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5" name="CustomShape 49"/>
          <p:cNvSpPr/>
          <p:nvPr/>
        </p:nvSpPr>
        <p:spPr>
          <a:xfrm>
            <a:off x="1884240" y="435132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6" name="CustomShape 50"/>
          <p:cNvSpPr/>
          <p:nvPr/>
        </p:nvSpPr>
        <p:spPr>
          <a:xfrm>
            <a:off x="1884240" y="472860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7" name="CustomShape 51"/>
          <p:cNvSpPr/>
          <p:nvPr/>
        </p:nvSpPr>
        <p:spPr>
          <a:xfrm>
            <a:off x="1884240" y="502164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8" name="CustomShape 52"/>
          <p:cNvSpPr/>
          <p:nvPr/>
        </p:nvSpPr>
        <p:spPr>
          <a:xfrm>
            <a:off x="2736360" y="3561840"/>
            <a:ext cx="603360" cy="432720"/>
          </a:xfrm>
          <a:prstGeom prst="rect">
            <a:avLst/>
          </a:prstGeom>
          <a:solidFill>
            <a:srgbClr val="5DAA00"/>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Log Analysis</a:t>
            </a:r>
            <a:endParaRPr/>
          </a:p>
        </p:txBody>
      </p:sp>
      <p:sp>
        <p:nvSpPr>
          <p:cNvPr id="479" name="CustomShape 53"/>
          <p:cNvSpPr/>
          <p:nvPr/>
        </p:nvSpPr>
        <p:spPr>
          <a:xfrm>
            <a:off x="2725560" y="4840560"/>
            <a:ext cx="603360" cy="432720"/>
          </a:xfrm>
          <a:prstGeom prst="rect">
            <a:avLst/>
          </a:prstGeom>
          <a:solidFill>
            <a:srgbClr val="5DAA00"/>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Log Analysis</a:t>
            </a:r>
            <a:endParaRPr/>
          </a:p>
        </p:txBody>
      </p:sp>
      <p:sp>
        <p:nvSpPr>
          <p:cNvPr id="480" name="Line 54"/>
          <p:cNvSpPr/>
          <p:nvPr/>
        </p:nvSpPr>
        <p:spPr>
          <a:xfrm>
            <a:off x="2579040" y="5094000"/>
            <a:ext cx="127080" cy="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81" name="Line 55"/>
          <p:cNvSpPr/>
          <p:nvPr/>
        </p:nvSpPr>
        <p:spPr>
          <a:xfrm>
            <a:off x="2603160" y="3805560"/>
            <a:ext cx="127080" cy="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82" name="Line 56"/>
          <p:cNvSpPr/>
          <p:nvPr/>
        </p:nvSpPr>
        <p:spPr>
          <a:xfrm>
            <a:off x="2584080" y="2545200"/>
            <a:ext cx="127080" cy="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83" name="CustomShape 57"/>
          <p:cNvSpPr/>
          <p:nvPr/>
        </p:nvSpPr>
        <p:spPr>
          <a:xfrm>
            <a:off x="3548880" y="2239200"/>
            <a:ext cx="3466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327505"/>
                </a:solidFill>
                <a:uFill>
                  <a:solidFill>
                    <a:srgbClr val="FFFFFF"/>
                  </a:solidFill>
                </a:uFill>
                <a:latin typeface="Tahoma"/>
                <a:ea typeface="DejaVu Sans"/>
              </a:rPr>
              <a:t>+</a:t>
            </a:r>
            <a:endParaRPr/>
          </a:p>
        </p:txBody>
      </p:sp>
      <p:sp>
        <p:nvSpPr>
          <p:cNvPr id="484" name="CustomShape 58"/>
          <p:cNvSpPr/>
          <p:nvPr/>
        </p:nvSpPr>
        <p:spPr>
          <a:xfrm>
            <a:off x="3548880" y="3458160"/>
            <a:ext cx="3466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327505"/>
                </a:solidFill>
                <a:uFill>
                  <a:solidFill>
                    <a:srgbClr val="FFFFFF"/>
                  </a:solidFill>
                </a:uFill>
                <a:latin typeface="Tahoma"/>
                <a:ea typeface="DejaVu Sans"/>
              </a:rPr>
              <a:t>+</a:t>
            </a:r>
            <a:endParaRPr/>
          </a:p>
        </p:txBody>
      </p:sp>
      <p:sp>
        <p:nvSpPr>
          <p:cNvPr id="485" name="CustomShape 59"/>
          <p:cNvSpPr/>
          <p:nvPr/>
        </p:nvSpPr>
        <p:spPr>
          <a:xfrm>
            <a:off x="3551400" y="4556160"/>
            <a:ext cx="3466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327505"/>
                </a:solidFill>
                <a:uFill>
                  <a:solidFill>
                    <a:srgbClr val="FFFFFF"/>
                  </a:solidFill>
                </a:uFill>
                <a:latin typeface="Tahoma"/>
                <a:ea typeface="DejaVu Sans"/>
              </a:rPr>
              <a:t>+</a:t>
            </a:r>
            <a:endParaRPr/>
          </a:p>
        </p:txBody>
      </p:sp>
      <p:sp>
        <p:nvSpPr>
          <p:cNvPr id="486" name="CustomShape 60"/>
          <p:cNvSpPr/>
          <p:nvPr/>
        </p:nvSpPr>
        <p:spPr>
          <a:xfrm>
            <a:off x="3340440" y="3790440"/>
            <a:ext cx="825840" cy="1230480"/>
          </a:xfrm>
          <a:custGeom>
            <a:avLst/>
            <a:gdLst/>
            <a:ahLst/>
            <a:cxnLst/>
            <a:rect l="l" t="t" r="r" b="b"/>
            <a:pathLst>
              <a:path w="21600" h="20839">
                <a:moveTo>
                  <a:pt x="0" y="20262"/>
                </a:moveTo>
                <a:cubicBezTo>
                  <a:pt x="3883" y="21600"/>
                  <a:pt x="7848" y="20600"/>
                  <a:pt x="11520" y="17357"/>
                </a:cubicBezTo>
                <a:cubicBezTo>
                  <a:pt x="15496" y="13846"/>
                  <a:pt x="18983" y="7842"/>
                  <a:pt x="21600" y="0"/>
                </a:cubicBezTo>
              </a:path>
            </a:pathLst>
          </a:custGeom>
          <a:noFill/>
          <a:ln w="12600" cap="rnd">
            <a:solidFill>
              <a:srgbClr val="327505"/>
            </a:solidFill>
            <a:custDash>
              <a:ds d="100000" sp="100000"/>
            </a:custDash>
            <a:miter/>
            <a:tailEnd type="triangle" w="med" len="med"/>
          </a:ln>
        </p:spPr>
        <p:style>
          <a:lnRef idx="0">
            <a:scrgbClr r="0" g="0" b="0"/>
          </a:lnRef>
          <a:fillRef idx="0">
            <a:scrgbClr r="0" g="0" b="0"/>
          </a:fillRef>
          <a:effectRef idx="0">
            <a:scrgbClr r="0" g="0" b="0"/>
          </a:effectRef>
          <a:fontRef idx="minor"/>
        </p:style>
      </p:sp>
      <p:sp>
        <p:nvSpPr>
          <p:cNvPr id="487" name="CustomShape 61"/>
          <p:cNvSpPr/>
          <p:nvPr/>
        </p:nvSpPr>
        <p:spPr>
          <a:xfrm>
            <a:off x="4167000" y="2739960"/>
            <a:ext cx="1154160" cy="346320"/>
          </a:xfrm>
          <a:prstGeom prst="rect">
            <a:avLst/>
          </a:prstGeom>
          <a:solidFill>
            <a:srgbClr val="FF0000"/>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Active Bundle Log Listener</a:t>
            </a:r>
            <a:endParaRPr/>
          </a:p>
        </p:txBody>
      </p:sp>
      <p:sp>
        <p:nvSpPr>
          <p:cNvPr id="488" name="CustomShape 62"/>
          <p:cNvSpPr/>
          <p:nvPr/>
        </p:nvSpPr>
        <p:spPr>
          <a:xfrm>
            <a:off x="5040720" y="3120480"/>
            <a:ext cx="2892960" cy="1020600"/>
          </a:xfrm>
          <a:custGeom>
            <a:avLst/>
            <a:gdLst/>
            <a:ahLst/>
            <a:cxnLst/>
            <a:rect l="l" t="t" r="r" b="b"/>
            <a:pathLst>
              <a:path w="21600" h="20216">
                <a:moveTo>
                  <a:pt x="0" y="0"/>
                </a:moveTo>
                <a:cubicBezTo>
                  <a:pt x="2088" y="6637"/>
                  <a:pt x="4720" y="11903"/>
                  <a:pt x="7692" y="15391"/>
                </a:cubicBezTo>
                <a:cubicBezTo>
                  <a:pt x="12070" y="20530"/>
                  <a:pt x="16967" y="21600"/>
                  <a:pt x="21600" y="18429"/>
                </a:cubicBezTo>
              </a:path>
            </a:pathLst>
          </a:custGeom>
          <a:noFill/>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89" name="CustomShape 63"/>
          <p:cNvSpPr/>
          <p:nvPr/>
        </p:nvSpPr>
        <p:spPr>
          <a:xfrm>
            <a:off x="4862520" y="3800160"/>
            <a:ext cx="3095640" cy="434520"/>
          </a:xfrm>
          <a:custGeom>
            <a:avLst/>
            <a:gdLst/>
            <a:ahLst/>
            <a:cxnLst/>
            <a:rect l="l" t="t" r="r" b="b"/>
            <a:pathLst>
              <a:path w="21600" h="20216">
                <a:moveTo>
                  <a:pt x="0" y="0"/>
                </a:moveTo>
                <a:cubicBezTo>
                  <a:pt x="2088" y="6637"/>
                  <a:pt x="4720" y="11903"/>
                  <a:pt x="7692" y="15391"/>
                </a:cubicBezTo>
                <a:cubicBezTo>
                  <a:pt x="12070" y="20530"/>
                  <a:pt x="16967" y="21600"/>
                  <a:pt x="21600" y="18429"/>
                </a:cubicBezTo>
              </a:path>
            </a:pathLst>
          </a:custGeom>
          <a:noFill/>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90" name="CustomShape 64"/>
          <p:cNvSpPr/>
          <p:nvPr/>
        </p:nvSpPr>
        <p:spPr>
          <a:xfrm>
            <a:off x="418680" y="5889960"/>
            <a:ext cx="4793400" cy="5176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1400" strike="noStrike" spc="-1" dirty="0">
                <a:solidFill>
                  <a:srgbClr val="000000"/>
                </a:solidFill>
                <a:uFill>
                  <a:solidFill>
                    <a:srgbClr val="FFFFFF"/>
                  </a:solidFill>
                </a:uFill>
                <a:latin typeface="Tahoma"/>
                <a:ea typeface="DejaVu Sans"/>
              </a:rPr>
              <a:t>*: service performance &amp; security parameter values</a:t>
            </a:r>
            <a:endParaRPr dirty="0"/>
          </a:p>
          <a:p>
            <a:pPr>
              <a:lnSpc>
                <a:spcPct val="100000"/>
              </a:lnSpc>
            </a:pPr>
            <a:r>
              <a:rPr lang="en-US" sz="1400" strike="noStrike" spc="-1" dirty="0">
                <a:solidFill>
                  <a:srgbClr val="327505"/>
                </a:solidFill>
                <a:uFill>
                  <a:solidFill>
                    <a:srgbClr val="FFFFFF"/>
                  </a:solidFill>
                </a:uFill>
                <a:latin typeface="Tahoma"/>
                <a:ea typeface="DejaVu Sans"/>
              </a:rPr>
              <a:t>+: summary service health data</a:t>
            </a:r>
            <a:endParaRPr dirty="0"/>
          </a:p>
        </p:txBody>
      </p:sp>
      <p:sp>
        <p:nvSpPr>
          <p:cNvPr id="491" name="Line 65"/>
          <p:cNvSpPr/>
          <p:nvPr/>
        </p:nvSpPr>
        <p:spPr>
          <a:xfrm>
            <a:off x="653760" y="2126880"/>
            <a:ext cx="210600" cy="0"/>
          </a:xfrm>
          <a:prstGeom prst="line">
            <a:avLst/>
          </a:prstGeom>
          <a:ln w="12600">
            <a:solidFill>
              <a:srgbClr val="FF0000"/>
            </a:solidFill>
            <a:miter/>
            <a:tailEnd type="triangle" w="med" len="med"/>
          </a:ln>
        </p:spPr>
        <p:style>
          <a:lnRef idx="0">
            <a:scrgbClr r="0" g="0" b="0"/>
          </a:lnRef>
          <a:fillRef idx="0">
            <a:scrgbClr r="0" g="0" b="0"/>
          </a:fillRef>
          <a:effectRef idx="0">
            <a:scrgbClr r="0" g="0" b="0"/>
          </a:effectRef>
          <a:fontRef idx="minor"/>
        </p:style>
      </p:sp>
      <p:sp>
        <p:nvSpPr>
          <p:cNvPr id="492" name="Line 66"/>
          <p:cNvSpPr/>
          <p:nvPr/>
        </p:nvSpPr>
        <p:spPr>
          <a:xfrm>
            <a:off x="653760" y="2136960"/>
            <a:ext cx="0" cy="283176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493" name="Line 67"/>
          <p:cNvSpPr/>
          <p:nvPr/>
        </p:nvSpPr>
        <p:spPr>
          <a:xfrm>
            <a:off x="651600" y="4966920"/>
            <a:ext cx="171360" cy="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494" name="CustomShape 68"/>
          <p:cNvSpPr/>
          <p:nvPr/>
        </p:nvSpPr>
        <p:spPr>
          <a:xfrm rot="16200000">
            <a:off x="-561600" y="3855960"/>
            <a:ext cx="206100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strike="noStrike" spc="-1">
                <a:solidFill>
                  <a:srgbClr val="FF0000"/>
                </a:solidFill>
                <a:uFill>
                  <a:solidFill>
                    <a:srgbClr val="FFFFFF"/>
                  </a:solidFill>
                </a:uFill>
                <a:latin typeface="Tahoma"/>
                <a:ea typeface="DejaVu Sans"/>
              </a:rPr>
              <a:t>Data dissemination with</a:t>
            </a:r>
            <a:endParaRPr/>
          </a:p>
        </p:txBody>
      </p:sp>
      <p:sp>
        <p:nvSpPr>
          <p:cNvPr id="495" name="CustomShape 69"/>
          <p:cNvSpPr/>
          <p:nvPr/>
        </p:nvSpPr>
        <p:spPr>
          <a:xfrm rot="16200000">
            <a:off x="-152280" y="2292840"/>
            <a:ext cx="1242000" cy="3027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strike="noStrike" spc="-1">
                <a:solidFill>
                  <a:srgbClr val="000000"/>
                </a:solidFill>
                <a:uFill>
                  <a:solidFill>
                    <a:srgbClr val="FFFFFF"/>
                  </a:solidFill>
                </a:uFill>
                <a:latin typeface="Tahoma"/>
                <a:ea typeface="DejaVu Sans"/>
              </a:rPr>
              <a:t>Active Bundle</a:t>
            </a:r>
            <a:endParaRPr/>
          </a:p>
        </p:txBody>
      </p:sp>
      <p:sp>
        <p:nvSpPr>
          <p:cNvPr id="496" name="CustomShape 70"/>
          <p:cNvSpPr/>
          <p:nvPr/>
        </p:nvSpPr>
        <p:spPr>
          <a:xfrm>
            <a:off x="624600" y="1755360"/>
            <a:ext cx="3763800" cy="948600"/>
          </a:xfrm>
          <a:custGeom>
            <a:avLst/>
            <a:gdLst/>
            <a:ahLst/>
            <a:cxnLst/>
            <a:rect l="l" t="t" r="r" b="b"/>
            <a:pathLst>
              <a:path w="21600" h="20325">
                <a:moveTo>
                  <a:pt x="0" y="4996"/>
                </a:moveTo>
                <a:cubicBezTo>
                  <a:pt x="3581" y="5"/>
                  <a:pt x="7440" y="-1275"/>
                  <a:pt x="11191" y="1284"/>
                </a:cubicBezTo>
                <a:cubicBezTo>
                  <a:pt x="15042" y="3911"/>
                  <a:pt x="18639" y="10490"/>
                  <a:pt x="21600" y="20325"/>
                </a:cubicBezTo>
              </a:path>
            </a:pathLst>
          </a:custGeom>
          <a:noFill/>
          <a:ln w="12600" cap="rnd">
            <a:solidFill>
              <a:srgbClr val="FF0000"/>
            </a:solidFill>
            <a:custDash>
              <a:ds d="100000" sp="100000"/>
            </a:custDash>
            <a:miter/>
            <a:tailEnd type="triangle" w="med" len="med"/>
          </a:ln>
        </p:spPr>
        <p:style>
          <a:lnRef idx="0">
            <a:scrgbClr r="0" g="0" b="0"/>
          </a:lnRef>
          <a:fillRef idx="0">
            <a:scrgbClr r="0" g="0" b="0"/>
          </a:fillRef>
          <a:effectRef idx="0">
            <a:scrgbClr r="0" g="0" b="0"/>
          </a:effectRef>
          <a:fontRef idx="minor"/>
        </p:style>
      </p:sp>
      <p:sp>
        <p:nvSpPr>
          <p:cNvPr id="497" name="CustomShape 71"/>
          <p:cNvSpPr/>
          <p:nvPr/>
        </p:nvSpPr>
        <p:spPr>
          <a:xfrm>
            <a:off x="3501360" y="1897920"/>
            <a:ext cx="76608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strike="noStrike" spc="-1">
                <a:solidFill>
                  <a:srgbClr val="FF0000"/>
                </a:solidFill>
                <a:uFill>
                  <a:solidFill>
                    <a:srgbClr val="FFFFFF"/>
                  </a:solidFill>
                </a:uFill>
                <a:latin typeface="Tahoma"/>
                <a:ea typeface="DejaVu Sans"/>
              </a:rPr>
              <a:t>AB logs</a:t>
            </a:r>
            <a:endParaRPr/>
          </a:p>
        </p:txBody>
      </p:sp>
    </p:spTree>
    <p:extLst>
      <p:ext uri="{BB962C8B-B14F-4D97-AF65-F5344CB8AC3E}">
        <p14:creationId xmlns:p14="http://schemas.microsoft.com/office/powerpoint/2010/main" val="7969700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CustomShape 5"/>
          <p:cNvSpPr/>
          <p:nvPr/>
        </p:nvSpPr>
        <p:spPr>
          <a:xfrm>
            <a:off x="0" y="5621018"/>
            <a:ext cx="8934120" cy="8561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nSpc>
                <a:spcPct val="100000"/>
              </a:lnSpc>
            </a:pPr>
            <a:r>
              <a:rPr lang="en-US" sz="1400" strike="noStrike" spc="-1" dirty="0">
                <a:solidFill>
                  <a:srgbClr val="000000"/>
                </a:solidFill>
                <a:uFill>
                  <a:solidFill>
                    <a:srgbClr val="FFFFFF"/>
                  </a:solidFill>
                </a:uFill>
                <a:latin typeface="Arial"/>
                <a:ea typeface="DejaVu Sans"/>
              </a:rPr>
              <a:t>* “ A Distributed Monitoring and Reconfiguration Approach for Adaptive Network Computing,” Bharat Bhargava, </a:t>
            </a:r>
            <a:r>
              <a:rPr lang="en-US" sz="1400" strike="noStrike" spc="-1" dirty="0" err="1">
                <a:solidFill>
                  <a:srgbClr val="000000"/>
                </a:solidFill>
                <a:uFill>
                  <a:solidFill>
                    <a:srgbClr val="FFFFFF"/>
                  </a:solidFill>
                </a:uFill>
                <a:latin typeface="Arial"/>
                <a:ea typeface="DejaVu Sans"/>
              </a:rPr>
              <a:t>Pelin</a:t>
            </a:r>
            <a:r>
              <a:rPr lang="en-US" sz="1400" strike="noStrike" spc="-1" dirty="0">
                <a:solidFill>
                  <a:srgbClr val="000000"/>
                </a:solidFill>
                <a:uFill>
                  <a:solidFill>
                    <a:srgbClr val="FFFFFF"/>
                  </a:solidFill>
                </a:uFill>
                <a:latin typeface="Arial"/>
                <a:ea typeface="DejaVu Sans"/>
              </a:rPr>
              <a:t> </a:t>
            </a:r>
            <a:r>
              <a:rPr lang="en-US" sz="1400" strike="noStrike" spc="-1" dirty="0" err="1">
                <a:solidFill>
                  <a:srgbClr val="000000"/>
                </a:solidFill>
                <a:uFill>
                  <a:solidFill>
                    <a:srgbClr val="FFFFFF"/>
                  </a:solidFill>
                </a:uFill>
                <a:latin typeface="Arial"/>
                <a:ea typeface="DejaVu Sans"/>
              </a:rPr>
              <a:t>Angin</a:t>
            </a:r>
            <a:r>
              <a:rPr lang="en-US" sz="1400" strike="noStrike" spc="-1" dirty="0">
                <a:solidFill>
                  <a:srgbClr val="000000"/>
                </a:solidFill>
                <a:uFill>
                  <a:solidFill>
                    <a:srgbClr val="FFFFFF"/>
                  </a:solidFill>
                </a:uFill>
                <a:latin typeface="Arial"/>
                <a:ea typeface="DejaVu Sans"/>
              </a:rPr>
              <a:t>, </a:t>
            </a:r>
            <a:r>
              <a:rPr lang="en-US" sz="1400" strike="noStrike" spc="-1" dirty="0" err="1">
                <a:solidFill>
                  <a:srgbClr val="000000"/>
                </a:solidFill>
                <a:uFill>
                  <a:solidFill>
                    <a:srgbClr val="FFFFFF"/>
                  </a:solidFill>
                </a:uFill>
                <a:latin typeface="Arial"/>
                <a:ea typeface="DejaVu Sans"/>
              </a:rPr>
              <a:t>Rohit</a:t>
            </a:r>
            <a:r>
              <a:rPr lang="en-US" sz="1400" strike="noStrike" spc="-1" dirty="0">
                <a:solidFill>
                  <a:srgbClr val="000000"/>
                </a:solidFill>
                <a:uFill>
                  <a:solidFill>
                    <a:srgbClr val="FFFFFF"/>
                  </a:solidFill>
                </a:uFill>
                <a:latin typeface="Arial"/>
                <a:ea typeface="DejaVu Sans"/>
              </a:rPr>
              <a:t> </a:t>
            </a:r>
            <a:r>
              <a:rPr lang="en-US" sz="1400" strike="noStrike" spc="-1" dirty="0" err="1">
                <a:solidFill>
                  <a:srgbClr val="000000"/>
                </a:solidFill>
                <a:uFill>
                  <a:solidFill>
                    <a:srgbClr val="FFFFFF"/>
                  </a:solidFill>
                </a:uFill>
                <a:latin typeface="Arial"/>
                <a:ea typeface="DejaVu Sans"/>
              </a:rPr>
              <a:t>Ranchal</a:t>
            </a:r>
            <a:r>
              <a:rPr lang="en-US" sz="1400" strike="noStrike" spc="-1" dirty="0">
                <a:solidFill>
                  <a:srgbClr val="000000"/>
                </a:solidFill>
                <a:uFill>
                  <a:solidFill>
                    <a:srgbClr val="FFFFFF"/>
                  </a:solidFill>
                </a:uFill>
                <a:latin typeface="Arial"/>
                <a:ea typeface="DejaVu Sans"/>
              </a:rPr>
              <a:t>, Sunil </a:t>
            </a:r>
            <a:r>
              <a:rPr lang="en-US" sz="1400" strike="noStrike" spc="-1" dirty="0" err="1">
                <a:solidFill>
                  <a:srgbClr val="000000"/>
                </a:solidFill>
                <a:uFill>
                  <a:solidFill>
                    <a:srgbClr val="FFFFFF"/>
                  </a:solidFill>
                </a:uFill>
                <a:latin typeface="Arial"/>
                <a:ea typeface="DejaVu Sans"/>
              </a:rPr>
              <a:t>Lingayat</a:t>
            </a:r>
            <a:r>
              <a:rPr lang="en-US" sz="1400" strike="noStrike" spc="-1" dirty="0">
                <a:solidFill>
                  <a:srgbClr val="000000"/>
                </a:solidFill>
                <a:uFill>
                  <a:solidFill>
                    <a:srgbClr val="FFFFFF"/>
                  </a:solidFill>
                </a:uFill>
                <a:latin typeface="Arial"/>
                <a:ea typeface="DejaVu Sans"/>
              </a:rPr>
              <a:t>. </a:t>
            </a:r>
            <a:r>
              <a:rPr lang="en-US" sz="1400" i="1" strike="noStrike" spc="-1" dirty="0">
                <a:solidFill>
                  <a:srgbClr val="000000"/>
                </a:solidFill>
                <a:uFill>
                  <a:solidFill>
                    <a:srgbClr val="FFFFFF"/>
                  </a:solidFill>
                </a:uFill>
                <a:latin typeface="Arial"/>
                <a:ea typeface="DejaVu Sans"/>
              </a:rPr>
              <a:t>DNCMS in conjunction with SRDS 2015 </a:t>
            </a:r>
            <a:r>
              <a:rPr lang="en-US" sz="1400" b="1" i="1" strike="noStrike" spc="-1" dirty="0">
                <a:solidFill>
                  <a:srgbClr val="000000"/>
                </a:solidFill>
                <a:uFill>
                  <a:solidFill>
                    <a:srgbClr val="FFFFFF"/>
                  </a:solidFill>
                </a:uFill>
                <a:latin typeface="Arial"/>
                <a:ea typeface="DejaVu Sans"/>
              </a:rPr>
              <a:t>(Best paper award)</a:t>
            </a:r>
            <a:endParaRPr sz="1400" dirty="0"/>
          </a:p>
          <a:p>
            <a:pPr marL="457200">
              <a:lnSpc>
                <a:spcPct val="100000"/>
              </a:lnSpc>
            </a:pPr>
            <a:r>
              <a:rPr lang="en-US" sz="1400" strike="noStrike" spc="-1" dirty="0">
                <a:solidFill>
                  <a:srgbClr val="000000"/>
                </a:solidFill>
                <a:uFill>
                  <a:solidFill>
                    <a:srgbClr val="FFFFFF"/>
                  </a:solidFill>
                </a:uFill>
                <a:latin typeface="Arial"/>
                <a:ea typeface="DejaVu Sans"/>
              </a:rPr>
              <a:t>** “End-to-End Security in Service-Oriented Architecture,” Mehdi </a:t>
            </a:r>
            <a:r>
              <a:rPr lang="en-US" sz="1400" strike="noStrike" spc="-1" dirty="0" err="1">
                <a:solidFill>
                  <a:srgbClr val="000000"/>
                </a:solidFill>
                <a:uFill>
                  <a:solidFill>
                    <a:srgbClr val="FFFFFF"/>
                  </a:solidFill>
                </a:uFill>
                <a:latin typeface="Arial"/>
                <a:ea typeface="DejaVu Sans"/>
              </a:rPr>
              <a:t>Azarmi</a:t>
            </a:r>
            <a:r>
              <a:rPr lang="en-US" sz="1400" strike="noStrike" spc="-1" dirty="0">
                <a:solidFill>
                  <a:srgbClr val="000000"/>
                </a:solidFill>
                <a:uFill>
                  <a:solidFill>
                    <a:srgbClr val="FFFFFF"/>
                  </a:solidFill>
                </a:uFill>
                <a:latin typeface="Arial"/>
                <a:ea typeface="DejaVu Sans"/>
              </a:rPr>
              <a:t>. </a:t>
            </a:r>
            <a:r>
              <a:rPr lang="en-US" sz="1400" i="1" strike="noStrike" spc="-1" dirty="0">
                <a:solidFill>
                  <a:srgbClr val="000000"/>
                </a:solidFill>
                <a:uFill>
                  <a:solidFill>
                    <a:srgbClr val="FFFFFF"/>
                  </a:solidFill>
                </a:uFill>
                <a:latin typeface="Arial"/>
                <a:ea typeface="DejaVu Sans"/>
              </a:rPr>
              <a:t>PhD Thesis</a:t>
            </a:r>
            <a:r>
              <a:rPr lang="en-US" sz="1400" strike="noStrike" spc="-1" dirty="0">
                <a:solidFill>
                  <a:srgbClr val="000000"/>
                </a:solidFill>
                <a:uFill>
                  <a:solidFill>
                    <a:srgbClr val="FFFFFF"/>
                  </a:solidFill>
                </a:uFill>
                <a:latin typeface="Arial"/>
                <a:ea typeface="DejaVu Sans"/>
              </a:rPr>
              <a:t>, Purdue University, April 2016.</a:t>
            </a:r>
            <a:endParaRPr sz="1400" dirty="0"/>
          </a:p>
          <a:p>
            <a:pPr marL="457200">
              <a:lnSpc>
                <a:spcPct val="100000"/>
              </a:lnSpc>
            </a:pPr>
            <a:endParaRPr sz="1200" dirty="0"/>
          </a:p>
        </p:txBody>
      </p:sp>
      <p:sp>
        <p:nvSpPr>
          <p:cNvPr id="498"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dirty="0">
                <a:solidFill>
                  <a:srgbClr val="000000"/>
                </a:solidFill>
                <a:uFill>
                  <a:solidFill>
                    <a:srgbClr val="FFFFFF"/>
                  </a:solidFill>
                </a:uFill>
                <a:latin typeface="Arial"/>
              </a:rPr>
              <a:t>Core Technology &amp; Benefits</a:t>
            </a:r>
            <a:endParaRPr dirty="0"/>
          </a:p>
        </p:txBody>
      </p:sp>
      <p:sp>
        <p:nvSpPr>
          <p:cNvPr id="499" name="CustomShape 2"/>
          <p:cNvSpPr/>
          <p:nvPr/>
        </p:nvSpPr>
        <p:spPr>
          <a:xfrm>
            <a:off x="104504" y="1059063"/>
            <a:ext cx="9039496" cy="538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trike="noStrike" spc="-1" dirty="0">
                <a:solidFill>
                  <a:srgbClr val="000000"/>
                </a:solidFill>
                <a:uFill>
                  <a:solidFill>
                    <a:srgbClr val="FFFFFF"/>
                  </a:solidFill>
                </a:uFill>
                <a:latin typeface="Arial"/>
              </a:rPr>
              <a:t>A novel distributed monitoring tool</a:t>
            </a:r>
            <a:r>
              <a:rPr lang="en-US" i="1" strike="noStrike" spc="-1" dirty="0">
                <a:solidFill>
                  <a:srgbClr val="000000"/>
                </a:solidFill>
                <a:uFill>
                  <a:solidFill>
                    <a:srgbClr val="FFFFFF"/>
                  </a:solidFill>
                </a:uFill>
                <a:latin typeface="Arial"/>
              </a:rPr>
              <a:t> </a:t>
            </a:r>
            <a:r>
              <a:rPr lang="en-US" strike="noStrike" spc="-1" dirty="0">
                <a:solidFill>
                  <a:srgbClr val="000000"/>
                </a:solidFill>
                <a:uFill>
                  <a:solidFill>
                    <a:srgbClr val="FFFFFF"/>
                  </a:solidFill>
                </a:uFill>
                <a:latin typeface="Arial"/>
              </a:rPr>
              <a:t>to:</a:t>
            </a:r>
            <a:endParaRPr dirty="0"/>
          </a:p>
          <a:p>
            <a:pPr marL="684360" lvl="1" indent="-226440">
              <a:lnSpc>
                <a:spcPct val="100000"/>
              </a:lnSpc>
              <a:buFont typeface="Symbol"/>
              <a:buChar char=""/>
            </a:pPr>
            <a:r>
              <a:rPr lang="en-US" strike="noStrike" spc="-1" dirty="0">
                <a:solidFill>
                  <a:srgbClr val="000000"/>
                </a:solidFill>
                <a:uFill>
                  <a:solidFill>
                    <a:srgbClr val="FFFFFF"/>
                  </a:solidFill>
                </a:uFill>
                <a:latin typeface="Arial"/>
              </a:rPr>
              <a:t>Audit and detect service behavior and performance changes*</a:t>
            </a:r>
            <a:endParaRPr dirty="0"/>
          </a:p>
          <a:p>
            <a:pPr marL="684360" lvl="1" indent="-226440">
              <a:lnSpc>
                <a:spcPct val="100000"/>
              </a:lnSpc>
              <a:buFont typeface="Symbol"/>
              <a:buChar char=""/>
            </a:pPr>
            <a:r>
              <a:rPr lang="en-US" strike="noStrike" spc="-1" dirty="0">
                <a:solidFill>
                  <a:srgbClr val="000000"/>
                </a:solidFill>
                <a:uFill>
                  <a:solidFill>
                    <a:srgbClr val="FFFFFF"/>
                  </a:solidFill>
                </a:uFill>
                <a:latin typeface="Arial"/>
              </a:rPr>
              <a:t>Gather service trust data and share them securely in various domains </a:t>
            </a:r>
            <a:endParaRPr dirty="0"/>
          </a:p>
          <a:p>
            <a:pPr marL="684360" lvl="1" indent="-226440">
              <a:lnSpc>
                <a:spcPct val="100000"/>
              </a:lnSpc>
              <a:buFont typeface="Symbol"/>
              <a:buChar char=""/>
            </a:pPr>
            <a:r>
              <a:rPr lang="en-US" strike="noStrike" spc="-1" dirty="0">
                <a:solidFill>
                  <a:srgbClr val="000000"/>
                </a:solidFill>
                <a:uFill>
                  <a:solidFill>
                    <a:srgbClr val="FFFFFF"/>
                  </a:solidFill>
                </a:uFill>
                <a:latin typeface="Arial"/>
              </a:rPr>
              <a:t>Dynamically reconfigure service orchestrations based on security context and QoS requirements**</a:t>
            </a:r>
          </a:p>
          <a:p>
            <a:pPr marL="684360" lvl="1" indent="-226440">
              <a:lnSpc>
                <a:spcPct val="100000"/>
              </a:lnSpc>
              <a:buFont typeface="Symbol"/>
              <a:buChar char=""/>
            </a:pPr>
            <a:endParaRPr dirty="0"/>
          </a:p>
          <a:p>
            <a:pPr marL="230040" indent="-229320">
              <a:lnSpc>
                <a:spcPct val="100000"/>
              </a:lnSpc>
              <a:buFont typeface="Symbol"/>
              <a:buChar char=""/>
            </a:pPr>
            <a:r>
              <a:rPr lang="en-US" strike="noStrike" spc="-1" dirty="0">
                <a:solidFill>
                  <a:srgbClr val="000000"/>
                </a:solidFill>
                <a:uFill>
                  <a:solidFill>
                    <a:srgbClr val="FFFFFF"/>
                  </a:solidFill>
                </a:uFill>
                <a:latin typeface="Arial"/>
              </a:rPr>
              <a:t>A secure and adaptable data dissemination technology to deal with:</a:t>
            </a:r>
            <a:endParaRPr dirty="0"/>
          </a:p>
          <a:p>
            <a:pPr marL="684360" lvl="1" indent="-226440">
              <a:lnSpc>
                <a:spcPct val="100000"/>
              </a:lnSpc>
              <a:buFont typeface="Symbol"/>
              <a:buChar char=""/>
            </a:pPr>
            <a:r>
              <a:rPr lang="en-US" strike="noStrike" spc="-1" dirty="0">
                <a:solidFill>
                  <a:srgbClr val="000000"/>
                </a:solidFill>
                <a:uFill>
                  <a:solidFill>
                    <a:srgbClr val="FFFFFF"/>
                  </a:solidFill>
                </a:uFill>
                <a:latin typeface="Arial"/>
              </a:rPr>
              <a:t>Context changes (e.g. crypto capabilities of web browser, user location/device), </a:t>
            </a:r>
            <a:endParaRPr dirty="0"/>
          </a:p>
          <a:p>
            <a:pPr marL="684360" lvl="1" indent="-226440">
              <a:lnSpc>
                <a:spcPct val="100000"/>
              </a:lnSpc>
              <a:buFont typeface="Symbol"/>
              <a:buChar char=""/>
            </a:pPr>
            <a:r>
              <a:rPr lang="en-US" strike="noStrike" spc="-1" dirty="0">
                <a:solidFill>
                  <a:srgbClr val="000000"/>
                </a:solidFill>
                <a:uFill>
                  <a:solidFill>
                    <a:srgbClr val="FFFFFF"/>
                  </a:solidFill>
                </a:uFill>
                <a:latin typeface="Arial"/>
              </a:rPr>
              <a:t>Trust </a:t>
            </a:r>
            <a:endParaRPr dirty="0"/>
          </a:p>
          <a:p>
            <a:pPr marL="684360" lvl="1" indent="-226440">
              <a:lnSpc>
                <a:spcPct val="100000"/>
              </a:lnSpc>
              <a:buFont typeface="Symbol"/>
              <a:buChar char=""/>
            </a:pPr>
            <a:r>
              <a:rPr lang="en-US" strike="noStrike" spc="-1" dirty="0">
                <a:solidFill>
                  <a:srgbClr val="000000"/>
                </a:solidFill>
                <a:uFill>
                  <a:solidFill>
                    <a:srgbClr val="FFFFFF"/>
                  </a:solidFill>
                </a:uFill>
                <a:latin typeface="Arial"/>
              </a:rPr>
              <a:t>Sharing policies of data owner</a:t>
            </a:r>
          </a:p>
          <a:p>
            <a:pPr marL="684360" lvl="1" indent="-226440">
              <a:lnSpc>
                <a:spcPct val="100000"/>
              </a:lnSpc>
              <a:buFont typeface="Symbol"/>
              <a:buChar char=""/>
            </a:pPr>
            <a:endParaRPr dirty="0"/>
          </a:p>
          <a:p>
            <a:pPr marL="230040" indent="-229320">
              <a:lnSpc>
                <a:spcPct val="100000"/>
              </a:lnSpc>
              <a:buFont typeface="Symbol"/>
              <a:buChar char=""/>
            </a:pPr>
            <a:r>
              <a:rPr lang="en-US" spc="-1" dirty="0">
                <a:solidFill>
                  <a:srgbClr val="000000"/>
                </a:solidFill>
                <a:uFill>
                  <a:solidFill>
                    <a:srgbClr val="FFFFFF"/>
                  </a:solidFill>
                </a:uFill>
              </a:rPr>
              <a:t>System modules for </a:t>
            </a:r>
            <a:r>
              <a:rPr lang="en-US" i="1" spc="-1" dirty="0">
                <a:solidFill>
                  <a:srgbClr val="000000"/>
                </a:solidFill>
                <a:uFill>
                  <a:solidFill>
                    <a:srgbClr val="FFFFFF"/>
                  </a:solidFill>
                </a:uFill>
              </a:rPr>
              <a:t>service anomaly detection</a:t>
            </a:r>
            <a:r>
              <a:rPr lang="en-US" spc="-1" dirty="0">
                <a:solidFill>
                  <a:srgbClr val="000000"/>
                </a:solidFill>
                <a:uFill>
                  <a:solidFill>
                    <a:srgbClr val="FFFFFF"/>
                  </a:solidFill>
                </a:uFill>
              </a:rPr>
              <a:t>, </a:t>
            </a:r>
            <a:r>
              <a:rPr lang="en-US" i="1" spc="-1" dirty="0">
                <a:solidFill>
                  <a:srgbClr val="000000"/>
                </a:solidFill>
                <a:uFill>
                  <a:solidFill>
                    <a:srgbClr val="FFFFFF"/>
                  </a:solidFill>
                </a:uFill>
              </a:rPr>
              <a:t>service performance monitoring</a:t>
            </a:r>
            <a:r>
              <a:rPr lang="en-US" spc="-1" dirty="0">
                <a:solidFill>
                  <a:srgbClr val="000000"/>
                </a:solidFill>
                <a:uFill>
                  <a:solidFill>
                    <a:srgbClr val="FFFFFF"/>
                  </a:solidFill>
                </a:uFill>
              </a:rPr>
              <a:t> and </a:t>
            </a:r>
            <a:r>
              <a:rPr lang="en-US" i="1" spc="-1" dirty="0">
                <a:solidFill>
                  <a:srgbClr val="000000"/>
                </a:solidFill>
                <a:uFill>
                  <a:solidFill>
                    <a:srgbClr val="FFFFFF"/>
                  </a:solidFill>
                </a:uFill>
              </a:rPr>
              <a:t>trust management  </a:t>
            </a:r>
            <a:r>
              <a:rPr lang="en-US" spc="-1" dirty="0">
                <a:solidFill>
                  <a:srgbClr val="000000"/>
                </a:solidFill>
                <a:uFill>
                  <a:solidFill>
                    <a:srgbClr val="FFFFFF"/>
                  </a:solidFill>
                </a:uFill>
              </a:rPr>
              <a:t>can be easily integrated into NGC cybersecurity software. </a:t>
            </a:r>
          </a:p>
          <a:p>
            <a:pPr marL="230040" indent="-229320">
              <a:lnSpc>
                <a:spcPct val="100000"/>
              </a:lnSpc>
              <a:buFont typeface="Symbol"/>
              <a:buChar char=""/>
            </a:pPr>
            <a:endParaRPr lang="en-US" dirty="0"/>
          </a:p>
          <a:p>
            <a:pPr marL="230040" indent="-229320">
              <a:lnSpc>
                <a:spcPct val="100000"/>
              </a:lnSpc>
              <a:buFont typeface="Symbol"/>
              <a:buChar char=""/>
            </a:pPr>
            <a:r>
              <a:rPr lang="en-US" spc="-1" dirty="0">
                <a:solidFill>
                  <a:srgbClr val="000000"/>
                </a:solidFill>
                <a:uFill>
                  <a:solidFill>
                    <a:srgbClr val="FFFFFF"/>
                  </a:solidFill>
                </a:uFill>
              </a:rPr>
              <a:t>The </a:t>
            </a:r>
            <a:r>
              <a:rPr lang="en-US" b="1" spc="-1" dirty="0">
                <a:solidFill>
                  <a:srgbClr val="000000"/>
                </a:solidFill>
                <a:uFill>
                  <a:solidFill>
                    <a:srgbClr val="FFFFFF"/>
                  </a:solidFill>
                </a:uFill>
              </a:rPr>
              <a:t>modular architecture </a:t>
            </a:r>
            <a:r>
              <a:rPr lang="en-US" spc="-1" dirty="0">
                <a:solidFill>
                  <a:srgbClr val="000000"/>
                </a:solidFill>
                <a:uFill>
                  <a:solidFill>
                    <a:srgbClr val="FFFFFF"/>
                  </a:solidFill>
                </a:uFill>
              </a:rPr>
              <a:t>and use of </a:t>
            </a:r>
            <a:r>
              <a:rPr lang="en-US" b="1" spc="-1" dirty="0">
                <a:solidFill>
                  <a:srgbClr val="000000"/>
                </a:solidFill>
                <a:uFill>
                  <a:solidFill>
                    <a:srgbClr val="FFFFFF"/>
                  </a:solidFill>
                </a:uFill>
              </a:rPr>
              <a:t>standard software </a:t>
            </a:r>
            <a:r>
              <a:rPr lang="en-US" spc="-1" dirty="0">
                <a:solidFill>
                  <a:srgbClr val="000000"/>
                </a:solidFill>
                <a:uFill>
                  <a:solidFill>
                    <a:srgbClr val="FFFFFF"/>
                  </a:solidFill>
                </a:uFill>
              </a:rPr>
              <a:t>in the monitoring framework allows for </a:t>
            </a:r>
            <a:r>
              <a:rPr lang="en-US" b="1" spc="-1" dirty="0">
                <a:solidFill>
                  <a:srgbClr val="000000"/>
                </a:solidFill>
                <a:uFill>
                  <a:solidFill>
                    <a:srgbClr val="FFFFFF"/>
                  </a:solidFill>
                </a:uFill>
              </a:rPr>
              <a:t>easy plugin</a:t>
            </a:r>
            <a:r>
              <a:rPr lang="en-US" spc="-1" dirty="0">
                <a:solidFill>
                  <a:srgbClr val="000000"/>
                </a:solidFill>
                <a:uFill>
                  <a:solidFill>
                    <a:srgbClr val="FFFFFF"/>
                  </a:solidFill>
                </a:uFill>
              </a:rPr>
              <a:t> to any system.</a:t>
            </a:r>
            <a:endParaRPr lang="en-US" dirty="0"/>
          </a:p>
          <a:p>
            <a:pPr>
              <a:lnSpc>
                <a:spcPct val="100000"/>
              </a:lnSpc>
            </a:pPr>
            <a:endParaRPr dirty="0"/>
          </a:p>
          <a:p>
            <a:pPr>
              <a:lnSpc>
                <a:spcPct val="100000"/>
              </a:lnSpc>
            </a:pPr>
            <a:endParaRPr dirty="0"/>
          </a:p>
        </p:txBody>
      </p:sp>
      <p:sp>
        <p:nvSpPr>
          <p:cNvPr id="500" name="CustomShape 3"/>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656C393B-F706-4277-8864-AF633E5BA68D}" type="slidenum">
              <a:rPr lang="en-US" sz="1300" strike="noStrike" spc="-1">
                <a:solidFill>
                  <a:srgbClr val="000000"/>
                </a:solidFill>
                <a:uFill>
                  <a:solidFill>
                    <a:srgbClr val="FFFFFF"/>
                  </a:solidFill>
                </a:uFill>
                <a:latin typeface="Arial"/>
              </a:rPr>
              <a:t>27</a:t>
            </a:fld>
            <a:endParaRPr/>
          </a:p>
        </p:txBody>
      </p:sp>
    </p:spTree>
    <p:extLst>
      <p:ext uri="{BB962C8B-B14F-4D97-AF65-F5344CB8AC3E}">
        <p14:creationId xmlns:p14="http://schemas.microsoft.com/office/powerpoint/2010/main" val="23656966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Service Monitoring / Anomaly Detection System Details </a:t>
            </a:r>
            <a:endParaRPr/>
          </a:p>
        </p:txBody>
      </p:sp>
      <p:sp>
        <p:nvSpPr>
          <p:cNvPr id="508"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A69D95A1-1166-4722-885A-8BF3B0BCE8F9}" type="slidenum">
              <a:rPr lang="en-US" sz="1300" strike="noStrike" spc="-1">
                <a:solidFill>
                  <a:srgbClr val="000000"/>
                </a:solidFill>
                <a:uFill>
                  <a:solidFill>
                    <a:srgbClr val="FFFFFF"/>
                  </a:solidFill>
                </a:uFill>
                <a:latin typeface="Arial"/>
              </a:rPr>
              <a:t>28</a:t>
            </a:fld>
            <a:endParaRPr/>
          </a:p>
        </p:txBody>
      </p:sp>
      <p:sp>
        <p:nvSpPr>
          <p:cNvPr id="510" name="CustomShape 4"/>
          <p:cNvSpPr/>
          <p:nvPr/>
        </p:nvSpPr>
        <p:spPr>
          <a:xfrm>
            <a:off x="3822840" y="5466240"/>
            <a:ext cx="1018440" cy="1215360"/>
          </a:xfrm>
          <a:prstGeom prst="can">
            <a:avLst>
              <a:gd name="adj" fmla="val 25000"/>
            </a:avLst>
          </a:prstGeom>
          <a:solidFill>
            <a:srgbClr val="A6A6A6"/>
          </a:soli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11" name="CustomShape 5"/>
          <p:cNvSpPr/>
          <p:nvPr/>
        </p:nvSpPr>
        <p:spPr>
          <a:xfrm>
            <a:off x="110880" y="1147320"/>
            <a:ext cx="1131840" cy="36432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Service 1</a:t>
            </a:r>
            <a:endParaRPr/>
          </a:p>
        </p:txBody>
      </p:sp>
      <p:sp>
        <p:nvSpPr>
          <p:cNvPr id="512" name="CustomShape 6"/>
          <p:cNvSpPr/>
          <p:nvPr/>
        </p:nvSpPr>
        <p:spPr>
          <a:xfrm>
            <a:off x="110880" y="2185560"/>
            <a:ext cx="1131840" cy="36432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Service 2</a:t>
            </a:r>
            <a:endParaRPr/>
          </a:p>
        </p:txBody>
      </p:sp>
      <p:sp>
        <p:nvSpPr>
          <p:cNvPr id="513" name="CustomShape 7"/>
          <p:cNvSpPr/>
          <p:nvPr/>
        </p:nvSpPr>
        <p:spPr>
          <a:xfrm>
            <a:off x="110880" y="3256920"/>
            <a:ext cx="1131840" cy="36432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Service 3</a:t>
            </a:r>
            <a:endParaRPr/>
          </a:p>
        </p:txBody>
      </p:sp>
      <p:sp>
        <p:nvSpPr>
          <p:cNvPr id="514" name="CustomShape 8"/>
          <p:cNvSpPr/>
          <p:nvPr/>
        </p:nvSpPr>
        <p:spPr>
          <a:xfrm>
            <a:off x="110880" y="4345200"/>
            <a:ext cx="1131840" cy="36432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Service 4</a:t>
            </a:r>
            <a:endParaRPr/>
          </a:p>
        </p:txBody>
      </p:sp>
      <p:sp>
        <p:nvSpPr>
          <p:cNvPr id="515" name="CustomShape 9"/>
          <p:cNvSpPr/>
          <p:nvPr/>
        </p:nvSpPr>
        <p:spPr>
          <a:xfrm>
            <a:off x="502560" y="5308560"/>
            <a:ext cx="4078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a:t>
            </a:r>
            <a:endParaRPr/>
          </a:p>
        </p:txBody>
      </p:sp>
      <p:sp>
        <p:nvSpPr>
          <p:cNvPr id="516" name="CustomShape 10"/>
          <p:cNvSpPr/>
          <p:nvPr/>
        </p:nvSpPr>
        <p:spPr>
          <a:xfrm rot="16200000">
            <a:off x="10440" y="3321720"/>
            <a:ext cx="4712040" cy="364320"/>
          </a:xfrm>
          <a:prstGeom prst="rect">
            <a:avLst/>
          </a:prstGeom>
          <a:solidFill>
            <a:srgbClr val="9BBB59"/>
          </a:solidFill>
          <a:ln>
            <a:solidFill>
              <a:srgbClr val="000000"/>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strike="noStrike" spc="-1">
                <a:solidFill>
                  <a:srgbClr val="000000"/>
                </a:solidFill>
                <a:uFill>
                  <a:solidFill>
                    <a:srgbClr val="FFFFFF"/>
                  </a:solidFill>
                </a:uFill>
                <a:latin typeface="Calibri"/>
                <a:ea typeface="DejaVu Sans"/>
              </a:rPr>
              <a:t>Request Interceptors / Performance Monitor</a:t>
            </a:r>
            <a:endParaRPr/>
          </a:p>
        </p:txBody>
      </p:sp>
      <p:sp>
        <p:nvSpPr>
          <p:cNvPr id="517" name="CustomShape 11"/>
          <p:cNvSpPr/>
          <p:nvPr/>
        </p:nvSpPr>
        <p:spPr>
          <a:xfrm>
            <a:off x="1269720" y="1147320"/>
            <a:ext cx="882360" cy="368640"/>
          </a:xfrm>
          <a:prstGeom prst="rightArrow">
            <a:avLst>
              <a:gd name="adj1" fmla="val 50000"/>
              <a:gd name="adj2" fmla="val 50000"/>
            </a:avLst>
          </a:prstGeom>
          <a:gradFill>
            <a:gsLst>
              <a:gs pos="0">
                <a:srgbClr val="3E7FCC"/>
              </a:gs>
              <a:gs pos="100000">
                <a:srgbClr val="A4C1FF"/>
              </a:gs>
            </a:gsLst>
            <a:lin ang="16200000"/>
          </a:gra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18" name="CustomShape 12"/>
          <p:cNvSpPr/>
          <p:nvPr/>
        </p:nvSpPr>
        <p:spPr>
          <a:xfrm>
            <a:off x="1269720" y="2187360"/>
            <a:ext cx="882360" cy="368640"/>
          </a:xfrm>
          <a:prstGeom prst="rightArrow">
            <a:avLst>
              <a:gd name="adj1" fmla="val 50000"/>
              <a:gd name="adj2" fmla="val 50000"/>
            </a:avLst>
          </a:prstGeom>
          <a:gradFill>
            <a:gsLst>
              <a:gs pos="0">
                <a:srgbClr val="3E7FCC"/>
              </a:gs>
              <a:gs pos="100000">
                <a:srgbClr val="A4C1FF"/>
              </a:gs>
            </a:gsLst>
            <a:lin ang="16200000"/>
          </a:gra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19" name="CustomShape 13"/>
          <p:cNvSpPr/>
          <p:nvPr/>
        </p:nvSpPr>
        <p:spPr>
          <a:xfrm>
            <a:off x="1269720" y="3256920"/>
            <a:ext cx="882360" cy="368640"/>
          </a:xfrm>
          <a:prstGeom prst="rightArrow">
            <a:avLst>
              <a:gd name="adj1" fmla="val 50000"/>
              <a:gd name="adj2" fmla="val 50000"/>
            </a:avLst>
          </a:prstGeom>
          <a:gradFill>
            <a:gsLst>
              <a:gs pos="0">
                <a:srgbClr val="3E7FCC"/>
              </a:gs>
              <a:gs pos="100000">
                <a:srgbClr val="A4C1FF"/>
              </a:gs>
            </a:gsLst>
            <a:lin ang="16200000"/>
          </a:gra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20" name="CustomShape 14"/>
          <p:cNvSpPr/>
          <p:nvPr/>
        </p:nvSpPr>
        <p:spPr>
          <a:xfrm>
            <a:off x="1269720" y="4317120"/>
            <a:ext cx="882360" cy="368640"/>
          </a:xfrm>
          <a:prstGeom prst="rightArrow">
            <a:avLst>
              <a:gd name="adj1" fmla="val 50000"/>
              <a:gd name="adj2" fmla="val 50000"/>
            </a:avLst>
          </a:prstGeom>
          <a:gradFill>
            <a:gsLst>
              <a:gs pos="0">
                <a:srgbClr val="3E7FCC"/>
              </a:gs>
              <a:gs pos="100000">
                <a:srgbClr val="A4C1FF"/>
              </a:gs>
            </a:gsLst>
            <a:lin ang="16200000"/>
          </a:gra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21" name="CustomShape 15"/>
          <p:cNvSpPr/>
          <p:nvPr/>
        </p:nvSpPr>
        <p:spPr>
          <a:xfrm>
            <a:off x="1269720" y="5308560"/>
            <a:ext cx="882360" cy="368640"/>
          </a:xfrm>
          <a:prstGeom prst="rightArrow">
            <a:avLst>
              <a:gd name="adj1" fmla="val 50000"/>
              <a:gd name="adj2" fmla="val 50000"/>
            </a:avLst>
          </a:prstGeom>
          <a:gradFill>
            <a:gsLst>
              <a:gs pos="0">
                <a:srgbClr val="3E7FCC"/>
              </a:gs>
              <a:gs pos="100000">
                <a:srgbClr val="A4C1FF"/>
              </a:gs>
            </a:gsLst>
            <a:lin ang="16200000"/>
          </a:gra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22" name="CustomShape 16"/>
          <p:cNvSpPr/>
          <p:nvPr/>
        </p:nvSpPr>
        <p:spPr>
          <a:xfrm>
            <a:off x="2971440" y="6027120"/>
            <a:ext cx="853920" cy="473040"/>
          </a:xfrm>
          <a:prstGeom prst="rightArrow">
            <a:avLst>
              <a:gd name="adj1" fmla="val 50000"/>
              <a:gd name="adj2" fmla="val 50000"/>
            </a:avLst>
          </a:prstGeom>
          <a:solidFill>
            <a:srgbClr val="F79646"/>
          </a:solidFill>
          <a:ln w="9360">
            <a:noFill/>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23" name="CustomShape 17"/>
          <p:cNvSpPr/>
          <p:nvPr/>
        </p:nvSpPr>
        <p:spPr>
          <a:xfrm>
            <a:off x="3216960" y="4413960"/>
            <a:ext cx="1528200" cy="912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Interaction/</a:t>
            </a:r>
            <a:endParaRPr/>
          </a:p>
          <a:p>
            <a:pPr>
              <a:lnSpc>
                <a:spcPct val="100000"/>
              </a:lnSpc>
            </a:pPr>
            <a:r>
              <a:rPr lang="en-US" sz="1800" strike="noStrike" spc="-1">
                <a:solidFill>
                  <a:srgbClr val="000000"/>
                </a:solidFill>
                <a:uFill>
                  <a:solidFill>
                    <a:srgbClr val="FFFFFF"/>
                  </a:solidFill>
                </a:uFill>
                <a:latin typeface="Calibri"/>
                <a:ea typeface="DejaVu Sans"/>
              </a:rPr>
              <a:t>performance </a:t>
            </a:r>
            <a:endParaRPr/>
          </a:p>
          <a:p>
            <a:pPr>
              <a:lnSpc>
                <a:spcPct val="100000"/>
              </a:lnSpc>
            </a:pPr>
            <a:r>
              <a:rPr lang="en-US" sz="1800" strike="noStrike" spc="-1">
                <a:solidFill>
                  <a:srgbClr val="000000"/>
                </a:solidFill>
                <a:uFill>
                  <a:solidFill>
                    <a:srgbClr val="FFFFFF"/>
                  </a:solidFill>
                </a:uFill>
                <a:latin typeface="Calibri"/>
                <a:ea typeface="DejaVu Sans"/>
              </a:rPr>
              <a:t>data stream</a:t>
            </a:r>
            <a:endParaRPr/>
          </a:p>
        </p:txBody>
      </p:sp>
      <p:sp>
        <p:nvSpPr>
          <p:cNvPr id="524" name="CustomShape 18"/>
          <p:cNvSpPr/>
          <p:nvPr/>
        </p:nvSpPr>
        <p:spPr>
          <a:xfrm>
            <a:off x="4332600" y="1119240"/>
            <a:ext cx="4171680" cy="2873520"/>
          </a:xfrm>
          <a:prstGeom prst="flowChartProcess">
            <a:avLst/>
          </a:prstGeom>
          <a:solidFill>
            <a:srgbClr val="CCC1DA"/>
          </a:soli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25" name="CustomShape 19"/>
          <p:cNvSpPr/>
          <p:nvPr/>
        </p:nvSpPr>
        <p:spPr>
          <a:xfrm>
            <a:off x="4862160" y="1245960"/>
            <a:ext cx="33577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spc="-1">
                <a:solidFill>
                  <a:srgbClr val="000000"/>
                </a:solidFill>
                <a:uFill>
                  <a:solidFill>
                    <a:srgbClr val="FFFFFF"/>
                  </a:solidFill>
                </a:uFill>
                <a:latin typeface="Calibri"/>
                <a:ea typeface="DejaVu Sans"/>
              </a:rPr>
              <a:t>Anomaly Training/Detection </a:t>
            </a:r>
            <a:endParaRPr/>
          </a:p>
          <a:p>
            <a:pPr algn="ctr">
              <a:lnSpc>
                <a:spcPct val="100000"/>
              </a:lnSpc>
            </a:pPr>
            <a:r>
              <a:rPr lang="en-US" sz="2000" b="1" strike="noStrike" spc="-1">
                <a:solidFill>
                  <a:srgbClr val="000000"/>
                </a:solidFill>
                <a:uFill>
                  <a:solidFill>
                    <a:srgbClr val="FFFFFF"/>
                  </a:solidFill>
                </a:uFill>
                <a:latin typeface="Calibri"/>
                <a:ea typeface="DejaVu Sans"/>
              </a:rPr>
              <a:t>Module</a:t>
            </a:r>
            <a:endParaRPr/>
          </a:p>
        </p:txBody>
      </p:sp>
      <p:sp>
        <p:nvSpPr>
          <p:cNvPr id="526" name="CustomShape 20"/>
          <p:cNvSpPr/>
          <p:nvPr/>
        </p:nvSpPr>
        <p:spPr>
          <a:xfrm>
            <a:off x="4626720" y="2154240"/>
            <a:ext cx="726480" cy="364320"/>
          </a:xfrm>
          <a:prstGeom prst="rect">
            <a:avLst/>
          </a:prstGeom>
          <a:solidFill>
            <a:srgbClr val="93CDDD"/>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HMM</a:t>
            </a:r>
            <a:endParaRPr/>
          </a:p>
        </p:txBody>
      </p:sp>
      <p:sp>
        <p:nvSpPr>
          <p:cNvPr id="527" name="CustomShape 21"/>
          <p:cNvSpPr/>
          <p:nvPr/>
        </p:nvSpPr>
        <p:spPr>
          <a:xfrm>
            <a:off x="6571440" y="2327760"/>
            <a:ext cx="1768680" cy="364320"/>
          </a:xfrm>
          <a:prstGeom prst="rect">
            <a:avLst/>
          </a:prstGeom>
          <a:solidFill>
            <a:srgbClr val="93CDDD"/>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One-class SVM</a:t>
            </a:r>
            <a:endParaRPr/>
          </a:p>
        </p:txBody>
      </p:sp>
      <p:sp>
        <p:nvSpPr>
          <p:cNvPr id="528" name="CustomShape 22"/>
          <p:cNvSpPr/>
          <p:nvPr/>
        </p:nvSpPr>
        <p:spPr>
          <a:xfrm>
            <a:off x="4422960" y="2918160"/>
            <a:ext cx="1159200" cy="638640"/>
          </a:xfrm>
          <a:prstGeom prst="rect">
            <a:avLst/>
          </a:prstGeom>
          <a:solidFill>
            <a:srgbClr val="93CDDD"/>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K-means</a:t>
            </a:r>
            <a:endParaRPr/>
          </a:p>
          <a:p>
            <a:pPr>
              <a:lnSpc>
                <a:spcPct val="100000"/>
              </a:lnSpc>
            </a:pPr>
            <a:r>
              <a:rPr lang="en-US" sz="1800" strike="noStrike" spc="-1">
                <a:solidFill>
                  <a:srgbClr val="000000"/>
                </a:solidFill>
                <a:uFill>
                  <a:solidFill>
                    <a:srgbClr val="FFFFFF"/>
                  </a:solidFill>
                </a:uFill>
                <a:latin typeface="Calibri"/>
                <a:ea typeface="DejaVu Sans"/>
              </a:rPr>
              <a:t>clustering</a:t>
            </a:r>
            <a:endParaRPr/>
          </a:p>
        </p:txBody>
      </p:sp>
      <p:sp>
        <p:nvSpPr>
          <p:cNvPr id="529" name="CustomShape 23"/>
          <p:cNvSpPr/>
          <p:nvPr/>
        </p:nvSpPr>
        <p:spPr>
          <a:xfrm>
            <a:off x="3880800" y="5758560"/>
            <a:ext cx="944280" cy="912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strike="noStrike" spc="-1">
                <a:solidFill>
                  <a:srgbClr val="000000"/>
                </a:solidFill>
                <a:uFill>
                  <a:solidFill>
                    <a:srgbClr val="FFFFFF"/>
                  </a:solidFill>
                </a:uFill>
                <a:latin typeface="Calibri"/>
                <a:ea typeface="DejaVu Sans"/>
              </a:rPr>
              <a:t>Local</a:t>
            </a:r>
            <a:endParaRPr/>
          </a:p>
          <a:p>
            <a:pPr algn="ctr">
              <a:lnSpc>
                <a:spcPct val="100000"/>
              </a:lnSpc>
            </a:pPr>
            <a:r>
              <a:rPr lang="en-US" sz="1800" strike="noStrike" spc="-1">
                <a:solidFill>
                  <a:srgbClr val="000000"/>
                </a:solidFill>
                <a:uFill>
                  <a:solidFill>
                    <a:srgbClr val="FFFFFF"/>
                  </a:solidFill>
                </a:uFill>
                <a:latin typeface="Calibri"/>
                <a:ea typeface="DejaVu Sans"/>
              </a:rPr>
              <a:t>monitor</a:t>
            </a:r>
            <a:endParaRPr/>
          </a:p>
          <a:p>
            <a:pPr algn="ctr">
              <a:lnSpc>
                <a:spcPct val="100000"/>
              </a:lnSpc>
            </a:pPr>
            <a:r>
              <a:rPr lang="en-US" sz="1800" strike="noStrike" spc="-1">
                <a:solidFill>
                  <a:srgbClr val="000000"/>
                </a:solidFill>
                <a:uFill>
                  <a:solidFill>
                    <a:srgbClr val="FFFFFF"/>
                  </a:solidFill>
                </a:uFill>
                <a:latin typeface="Calibri"/>
                <a:ea typeface="DejaVu Sans"/>
              </a:rPr>
              <a:t>DB</a:t>
            </a:r>
            <a:endParaRPr/>
          </a:p>
        </p:txBody>
      </p:sp>
      <p:sp>
        <p:nvSpPr>
          <p:cNvPr id="530" name="CustomShape 24"/>
          <p:cNvSpPr/>
          <p:nvPr/>
        </p:nvSpPr>
        <p:spPr>
          <a:xfrm>
            <a:off x="5811840" y="3441600"/>
            <a:ext cx="522360" cy="364320"/>
          </a:xfrm>
          <a:prstGeom prst="rect">
            <a:avLst/>
          </a:prstGeom>
          <a:solidFill>
            <a:srgbClr val="93CDDD"/>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EM</a:t>
            </a:r>
            <a:endParaRPr/>
          </a:p>
        </p:txBody>
      </p:sp>
      <p:sp>
        <p:nvSpPr>
          <p:cNvPr id="531" name="CustomShape 25"/>
          <p:cNvSpPr/>
          <p:nvPr/>
        </p:nvSpPr>
        <p:spPr>
          <a:xfrm>
            <a:off x="2584800" y="3281400"/>
            <a:ext cx="620280" cy="265320"/>
          </a:xfrm>
          <a:prstGeom prst="rect">
            <a:avLst/>
          </a:prstGeom>
          <a:solidFill>
            <a:srgbClr val="F79646"/>
          </a:solidFill>
          <a:ln w="9360">
            <a:solidFill>
              <a:srgbClr val="F79646"/>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32" name="CustomShape 26"/>
          <p:cNvSpPr/>
          <p:nvPr/>
        </p:nvSpPr>
        <p:spPr>
          <a:xfrm>
            <a:off x="2938320" y="3292560"/>
            <a:ext cx="285840" cy="3090960"/>
          </a:xfrm>
          <a:prstGeom prst="rect">
            <a:avLst/>
          </a:prstGeom>
          <a:solidFill>
            <a:srgbClr val="F79646"/>
          </a:solidFill>
          <a:ln w="9360">
            <a:noFill/>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33" name="CustomShape 27"/>
          <p:cNvSpPr/>
          <p:nvPr/>
        </p:nvSpPr>
        <p:spPr>
          <a:xfrm>
            <a:off x="6623640" y="3116160"/>
            <a:ext cx="1633320" cy="638640"/>
          </a:xfrm>
          <a:prstGeom prst="rect">
            <a:avLst/>
          </a:prstGeom>
          <a:solidFill>
            <a:srgbClr val="93CDDD"/>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strike="noStrike" spc="-1">
                <a:solidFill>
                  <a:srgbClr val="000000"/>
                </a:solidFill>
                <a:uFill>
                  <a:solidFill>
                    <a:srgbClr val="FFFFFF"/>
                  </a:solidFill>
                </a:uFill>
                <a:latin typeface="Calibri"/>
                <a:ea typeface="DejaVu Sans"/>
              </a:rPr>
              <a:t>Other learning</a:t>
            </a:r>
            <a:endParaRPr/>
          </a:p>
          <a:p>
            <a:pPr algn="ctr">
              <a:lnSpc>
                <a:spcPct val="100000"/>
              </a:lnSpc>
            </a:pPr>
            <a:r>
              <a:rPr lang="en-US" sz="1800" strike="noStrike" spc="-1">
                <a:solidFill>
                  <a:srgbClr val="000000"/>
                </a:solidFill>
                <a:uFill>
                  <a:solidFill>
                    <a:srgbClr val="FFFFFF"/>
                  </a:solidFill>
                </a:uFill>
                <a:latin typeface="Calibri"/>
                <a:ea typeface="DejaVu Sans"/>
              </a:rPr>
              <a:t>algorithms</a:t>
            </a:r>
            <a:endParaRPr/>
          </a:p>
        </p:txBody>
      </p:sp>
      <p:sp>
        <p:nvSpPr>
          <p:cNvPr id="534" name="CustomShape 28"/>
          <p:cNvSpPr/>
          <p:nvPr/>
        </p:nvSpPr>
        <p:spPr>
          <a:xfrm>
            <a:off x="4875480" y="6168240"/>
            <a:ext cx="843840" cy="231840"/>
          </a:xfrm>
          <a:prstGeom prst="rect">
            <a:avLst/>
          </a:prstGeom>
          <a:solidFill>
            <a:srgbClr val="F79646"/>
          </a:solidFill>
          <a:ln w="9360">
            <a:solidFill>
              <a:srgbClr val="F79646"/>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35" name="CustomShape 29"/>
          <p:cNvSpPr/>
          <p:nvPr/>
        </p:nvSpPr>
        <p:spPr>
          <a:xfrm>
            <a:off x="5377320" y="4021920"/>
            <a:ext cx="483840" cy="2385720"/>
          </a:xfrm>
          <a:prstGeom prst="upArrow">
            <a:avLst>
              <a:gd name="adj1" fmla="val 50000"/>
              <a:gd name="adj2" fmla="val 50000"/>
            </a:avLst>
          </a:prstGeom>
          <a:solidFill>
            <a:srgbClr val="F79646"/>
          </a:solidFill>
          <a:ln w="9360">
            <a:noFill/>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36" name="CustomShape 30"/>
          <p:cNvSpPr/>
          <p:nvPr/>
        </p:nvSpPr>
        <p:spPr>
          <a:xfrm>
            <a:off x="6154560" y="5442120"/>
            <a:ext cx="2483280" cy="1215360"/>
          </a:xfrm>
          <a:prstGeom prst="can">
            <a:avLst>
              <a:gd name="adj" fmla="val 25000"/>
            </a:avLst>
          </a:prstGeom>
          <a:solidFill>
            <a:srgbClr val="E6B9B8"/>
          </a:solidFill>
          <a:ln w="9360">
            <a:solidFill>
              <a:srgbClr val="E6B9B8"/>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37" name="CustomShape 31"/>
          <p:cNvSpPr/>
          <p:nvPr/>
        </p:nvSpPr>
        <p:spPr>
          <a:xfrm>
            <a:off x="6792480" y="5785200"/>
            <a:ext cx="1249200"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400" strike="noStrike" spc="-1">
                <a:solidFill>
                  <a:srgbClr val="000000"/>
                </a:solidFill>
                <a:uFill>
                  <a:solidFill>
                    <a:srgbClr val="FFFFFF"/>
                  </a:solidFill>
                </a:uFill>
                <a:latin typeface="Calibri"/>
                <a:ea typeface="DejaVu Sans"/>
              </a:rPr>
              <a:t>Central </a:t>
            </a:r>
            <a:endParaRPr/>
          </a:p>
          <a:p>
            <a:pPr algn="ctr">
              <a:lnSpc>
                <a:spcPct val="100000"/>
              </a:lnSpc>
            </a:pPr>
            <a:r>
              <a:rPr lang="en-US" sz="2400" strike="noStrike" spc="-1">
                <a:solidFill>
                  <a:srgbClr val="000000"/>
                </a:solidFill>
                <a:uFill>
                  <a:solidFill>
                    <a:srgbClr val="FFFFFF"/>
                  </a:solidFill>
                </a:uFill>
                <a:latin typeface="Calibri"/>
                <a:ea typeface="DejaVu Sans"/>
              </a:rPr>
              <a:t>Monitor</a:t>
            </a:r>
            <a:endParaRPr/>
          </a:p>
        </p:txBody>
      </p:sp>
      <p:sp>
        <p:nvSpPr>
          <p:cNvPr id="538" name="CustomShape 32"/>
          <p:cNvSpPr/>
          <p:nvPr/>
        </p:nvSpPr>
        <p:spPr>
          <a:xfrm>
            <a:off x="7151400" y="4021920"/>
            <a:ext cx="421920" cy="1443960"/>
          </a:xfrm>
          <a:prstGeom prst="downArrow">
            <a:avLst>
              <a:gd name="adj1" fmla="val 50000"/>
              <a:gd name="adj2" fmla="val 50000"/>
            </a:avLst>
          </a:prstGeom>
          <a:solidFill>
            <a:srgbClr val="4BACC6"/>
          </a:soli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39" name="CustomShape 33"/>
          <p:cNvSpPr/>
          <p:nvPr/>
        </p:nvSpPr>
        <p:spPr>
          <a:xfrm>
            <a:off x="7392960" y="4413600"/>
            <a:ext cx="109656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strike="noStrike" spc="-1">
                <a:solidFill>
                  <a:srgbClr val="000000"/>
                </a:solidFill>
                <a:uFill>
                  <a:solidFill>
                    <a:srgbClr val="FFFFFF"/>
                  </a:solidFill>
                </a:uFill>
                <a:latin typeface="Calibri"/>
                <a:ea typeface="DejaVu Sans"/>
              </a:rPr>
              <a:t>Analysis </a:t>
            </a:r>
            <a:endParaRPr/>
          </a:p>
          <a:p>
            <a:pPr algn="ctr">
              <a:lnSpc>
                <a:spcPct val="100000"/>
              </a:lnSpc>
            </a:pPr>
            <a:r>
              <a:rPr lang="en-US" sz="1800" strike="noStrike" spc="-1">
                <a:solidFill>
                  <a:srgbClr val="000000"/>
                </a:solidFill>
                <a:uFill>
                  <a:solidFill>
                    <a:srgbClr val="FFFFFF"/>
                  </a:solidFill>
                </a:uFill>
                <a:latin typeface="Calibri"/>
                <a:ea typeface="DejaVu Sans"/>
              </a:rPr>
              <a:t>results</a:t>
            </a:r>
            <a:endParaRPr/>
          </a:p>
        </p:txBody>
      </p:sp>
    </p:spTree>
    <p:extLst>
      <p:ext uri="{BB962C8B-B14F-4D97-AF65-F5344CB8AC3E}">
        <p14:creationId xmlns:p14="http://schemas.microsoft.com/office/powerpoint/2010/main" val="41393989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Core Machine Learning Technique Used for Service Anomaly Detection in System</a:t>
            </a:r>
            <a:endParaRPr/>
          </a:p>
        </p:txBody>
      </p:sp>
      <p:sp>
        <p:nvSpPr>
          <p:cNvPr id="545" name="CustomShape 2"/>
          <p:cNvSpPr/>
          <p:nvPr/>
        </p:nvSpPr>
        <p:spPr>
          <a:xfrm>
            <a:off x="-6120" y="1402200"/>
            <a:ext cx="4321440" cy="510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z="2200" strike="noStrike" spc="-1" dirty="0">
                <a:solidFill>
                  <a:srgbClr val="000000"/>
                </a:solidFill>
                <a:uFill>
                  <a:solidFill>
                    <a:srgbClr val="FFFFFF"/>
                  </a:solidFill>
                </a:uFill>
                <a:latin typeface="Arial"/>
              </a:rPr>
              <a:t>No class labels needed for training. </a:t>
            </a:r>
            <a:endParaRPr dirty="0"/>
          </a:p>
          <a:p>
            <a:pPr marL="230040" indent="-229320">
              <a:lnSpc>
                <a:spcPct val="100000"/>
              </a:lnSpc>
              <a:buFont typeface="Symbol"/>
              <a:buChar char=""/>
            </a:pPr>
            <a:r>
              <a:rPr lang="en-US" sz="2200" strike="noStrike" spc="-1" dirty="0">
                <a:solidFill>
                  <a:srgbClr val="000000"/>
                </a:solidFill>
                <a:uFill>
                  <a:solidFill>
                    <a:srgbClr val="FFFFFF"/>
                  </a:solidFill>
                </a:uFill>
                <a:latin typeface="Arial"/>
              </a:rPr>
              <a:t>Training data: input vectors without any corresponding target values</a:t>
            </a:r>
            <a:endParaRPr dirty="0"/>
          </a:p>
          <a:p>
            <a:pPr marL="230040" indent="-229320">
              <a:lnSpc>
                <a:spcPct val="100000"/>
              </a:lnSpc>
              <a:buFont typeface="Symbol"/>
              <a:buChar char=""/>
            </a:pPr>
            <a:r>
              <a:rPr lang="en-US" sz="2200" strike="noStrike" spc="-1" dirty="0">
                <a:solidFill>
                  <a:srgbClr val="000000"/>
                </a:solidFill>
                <a:uFill>
                  <a:solidFill>
                    <a:srgbClr val="FFFFFF"/>
                  </a:solidFill>
                </a:uFill>
                <a:latin typeface="Arial"/>
              </a:rPr>
              <a:t>Unsupervised learning with security and performance parameters used to find clusters </a:t>
            </a:r>
            <a:endParaRPr dirty="0"/>
          </a:p>
          <a:p>
            <a:pPr marL="230040" indent="-229320">
              <a:lnSpc>
                <a:spcPct val="100000"/>
              </a:lnSpc>
              <a:buFont typeface="Symbol"/>
              <a:buChar char=""/>
            </a:pPr>
            <a:r>
              <a:rPr lang="en-US" sz="2200" strike="noStrike" spc="-1" dirty="0">
                <a:solidFill>
                  <a:srgbClr val="000000"/>
                </a:solidFill>
                <a:uFill>
                  <a:solidFill>
                    <a:srgbClr val="FFFFFF"/>
                  </a:solidFill>
                </a:uFill>
                <a:latin typeface="Arial"/>
              </a:rPr>
              <a:t>Values outside clusters will be detected as outliers and help detection of anomalies. </a:t>
            </a:r>
          </a:p>
          <a:p>
            <a:pPr marL="230040" indent="-229320">
              <a:lnSpc>
                <a:spcPct val="100000"/>
              </a:lnSpc>
              <a:buFont typeface="Symbol"/>
              <a:buChar char=""/>
            </a:pPr>
            <a:r>
              <a:rPr lang="en-US" sz="2200" spc="-1" dirty="0">
                <a:solidFill>
                  <a:srgbClr val="000000"/>
                </a:solidFill>
                <a:uFill>
                  <a:solidFill>
                    <a:srgbClr val="FFFFFF"/>
                  </a:solidFill>
                </a:uFill>
                <a:latin typeface="Arial"/>
              </a:rPr>
              <a:t>Algorithms: K-means clustering, one class support vector machines (SVM)</a:t>
            </a:r>
            <a:endParaRPr dirty="0"/>
          </a:p>
          <a:p>
            <a:pPr>
              <a:lnSpc>
                <a:spcPct val="100000"/>
              </a:lnSpc>
            </a:pPr>
            <a:endParaRPr dirty="0"/>
          </a:p>
        </p:txBody>
      </p:sp>
      <p:sp>
        <p:nvSpPr>
          <p:cNvPr id="546" name="CustomShape 3"/>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E8C13CDB-8902-47B9-A6F7-F993D4ED338C}" type="slidenum">
              <a:rPr lang="en-US" sz="1300" strike="noStrike" spc="-1">
                <a:solidFill>
                  <a:srgbClr val="000000"/>
                </a:solidFill>
                <a:uFill>
                  <a:solidFill>
                    <a:srgbClr val="FFFFFF"/>
                  </a:solidFill>
                </a:uFill>
                <a:latin typeface="Arial"/>
              </a:rPr>
              <a:t>29</a:t>
            </a:fld>
            <a:endParaRPr/>
          </a:p>
        </p:txBody>
      </p:sp>
      <p:graphicFrame>
        <p:nvGraphicFramePr>
          <p:cNvPr id="548" name="Table 5"/>
          <p:cNvGraphicFramePr/>
          <p:nvPr>
            <p:extLst/>
          </p:nvPr>
        </p:nvGraphicFramePr>
        <p:xfrm>
          <a:off x="4583284" y="1326615"/>
          <a:ext cx="4267205" cy="5281948"/>
        </p:xfrm>
        <a:graphic>
          <a:graphicData uri="http://schemas.openxmlformats.org/drawingml/2006/table">
            <a:tbl>
              <a:tblPr/>
              <a:tblGrid>
                <a:gridCol w="2643315">
                  <a:extLst>
                    <a:ext uri="{9D8B030D-6E8A-4147-A177-3AD203B41FA5}">
                      <a16:colId xmlns:a16="http://schemas.microsoft.com/office/drawing/2014/main" xmlns="" val="20000"/>
                    </a:ext>
                  </a:extLst>
                </a:gridCol>
                <a:gridCol w="811945">
                  <a:extLst>
                    <a:ext uri="{9D8B030D-6E8A-4147-A177-3AD203B41FA5}">
                      <a16:colId xmlns:a16="http://schemas.microsoft.com/office/drawing/2014/main" xmlns="" val="20001"/>
                    </a:ext>
                  </a:extLst>
                </a:gridCol>
                <a:gridCol w="811945">
                  <a:extLst>
                    <a:ext uri="{9D8B030D-6E8A-4147-A177-3AD203B41FA5}">
                      <a16:colId xmlns:a16="http://schemas.microsoft.com/office/drawing/2014/main" xmlns="" val="20002"/>
                    </a:ext>
                  </a:extLst>
                </a:gridCol>
              </a:tblGrid>
              <a:tr h="640236">
                <a:tc>
                  <a:txBody>
                    <a:bodyPr/>
                    <a:lstStyle/>
                    <a:p>
                      <a:pPr>
                        <a:lnSpc>
                          <a:spcPct val="100000"/>
                        </a:lnSpc>
                      </a:pPr>
                      <a:r>
                        <a:rPr lang="en-US" sz="1200" b="1" strike="noStrike" spc="-1">
                          <a:solidFill>
                            <a:srgbClr val="FFFFFF"/>
                          </a:solidFill>
                          <a:uFill>
                            <a:solidFill>
                              <a:srgbClr val="FFFFFF"/>
                            </a:solidFill>
                          </a:uFill>
                          <a:latin typeface="Tahoma"/>
                        </a:rPr>
                        <a:t>Parameter</a:t>
                      </a:r>
                      <a:endParaRPr sz="1600"/>
                    </a:p>
                  </a:txBody>
                  <a:tcPr marL="17960" marR="17960" marT="40015" marB="40015">
                    <a:lnL w="12240">
                      <a:solidFill>
                        <a:srgbClr val="FFFFFF"/>
                      </a:solidFill>
                    </a:lnL>
                    <a:lnR w="12240">
                      <a:solidFill>
                        <a:srgbClr val="FFFFFF"/>
                      </a:solidFill>
                    </a:lnR>
                    <a:lnT w="12240">
                      <a:solidFill>
                        <a:srgbClr val="FFFFFF"/>
                      </a:solidFill>
                    </a:lnT>
                    <a:lnB w="38160">
                      <a:solidFill>
                        <a:srgbClr val="FFFFFF"/>
                      </a:solidFill>
                    </a:lnB>
                    <a:solidFill>
                      <a:srgbClr val="005DAA"/>
                    </a:solidFill>
                  </a:tcPr>
                </a:tc>
                <a:tc>
                  <a:txBody>
                    <a:bodyPr/>
                    <a:lstStyle/>
                    <a:p>
                      <a:pPr algn="ctr">
                        <a:lnSpc>
                          <a:spcPct val="100000"/>
                        </a:lnSpc>
                      </a:pPr>
                      <a:r>
                        <a:rPr lang="en-US" sz="1200" b="1" strike="noStrike" spc="-1">
                          <a:solidFill>
                            <a:srgbClr val="FFFFFF"/>
                          </a:solidFill>
                          <a:uFill>
                            <a:solidFill>
                              <a:srgbClr val="FFFFFF"/>
                            </a:solidFill>
                          </a:uFill>
                          <a:latin typeface="Tahoma"/>
                        </a:rPr>
                        <a:t>Cloud services</a:t>
                      </a:r>
                      <a:endParaRPr sz="1600"/>
                    </a:p>
                  </a:txBody>
                  <a:tcPr marL="2521" marR="2521" marT="40015" marB="40015">
                    <a:lnL w="12240">
                      <a:solidFill>
                        <a:srgbClr val="FFFFFF"/>
                      </a:solidFill>
                    </a:lnL>
                    <a:lnR w="12240">
                      <a:solidFill>
                        <a:srgbClr val="FFFFFF"/>
                      </a:solidFill>
                    </a:lnR>
                    <a:lnT w="12240">
                      <a:solidFill>
                        <a:srgbClr val="FFFFFF"/>
                      </a:solidFill>
                    </a:lnT>
                    <a:lnB w="38160">
                      <a:solidFill>
                        <a:srgbClr val="FFFFFF"/>
                      </a:solidFill>
                    </a:lnB>
                    <a:solidFill>
                      <a:srgbClr val="005DAA"/>
                    </a:solidFill>
                  </a:tcPr>
                </a:tc>
                <a:tc>
                  <a:txBody>
                    <a:bodyPr/>
                    <a:lstStyle/>
                    <a:p>
                      <a:pPr algn="ctr">
                        <a:lnSpc>
                          <a:spcPct val="100000"/>
                        </a:lnSpc>
                      </a:pPr>
                      <a:r>
                        <a:rPr lang="en-US" sz="1200" b="1" strike="noStrike" spc="-1">
                          <a:solidFill>
                            <a:srgbClr val="FFFFFF"/>
                          </a:solidFill>
                          <a:uFill>
                            <a:solidFill>
                              <a:srgbClr val="FFFFFF"/>
                            </a:solidFill>
                          </a:uFill>
                          <a:latin typeface="Tahoma"/>
                        </a:rPr>
                        <a:t>Cloud data services</a:t>
                      </a:r>
                      <a:endParaRPr sz="1600"/>
                    </a:p>
                  </a:txBody>
                  <a:tcPr marL="17960" marR="17960" marT="40015" marB="40015">
                    <a:lnL w="12240">
                      <a:solidFill>
                        <a:srgbClr val="FFFFFF"/>
                      </a:solidFill>
                    </a:lnL>
                    <a:lnR w="12240">
                      <a:solidFill>
                        <a:srgbClr val="FFFFFF"/>
                      </a:solidFill>
                    </a:lnR>
                    <a:lnT w="12240">
                      <a:solidFill>
                        <a:srgbClr val="FFFFFF"/>
                      </a:solidFill>
                    </a:lnT>
                    <a:lnB w="38160">
                      <a:solidFill>
                        <a:srgbClr val="FFFFFF"/>
                      </a:solidFill>
                    </a:lnB>
                    <a:solidFill>
                      <a:srgbClr val="005DAA"/>
                    </a:solidFill>
                  </a:tcPr>
                </a:tc>
                <a:extLst>
                  <a:ext uri="{0D108BD9-81ED-4DB2-BD59-A6C34878D82A}">
                    <a16:rowId xmlns:a16="http://schemas.microsoft.com/office/drawing/2014/main" xmlns="" val="10000"/>
                  </a:ext>
                </a:extLst>
              </a:tr>
              <a:tr h="266765">
                <a:tc>
                  <a:txBody>
                    <a:bodyPr/>
                    <a:lstStyle/>
                    <a:p>
                      <a:pPr>
                        <a:lnSpc>
                          <a:spcPct val="100000"/>
                        </a:lnSpc>
                      </a:pPr>
                      <a:r>
                        <a:rPr lang="en-US" sz="1200" b="1" strike="noStrike" spc="-1">
                          <a:solidFill>
                            <a:srgbClr val="FFFFFF"/>
                          </a:solidFill>
                          <a:uFill>
                            <a:solidFill>
                              <a:srgbClr val="FFFFFF"/>
                            </a:solidFill>
                          </a:uFill>
                          <a:latin typeface="Tahoma"/>
                        </a:rPr>
                        <a:t>Number of requests/sec</a:t>
                      </a:r>
                      <a:endParaRPr sz="1600"/>
                    </a:p>
                  </a:txBody>
                  <a:tcPr marL="17960" marR="17960" marT="40015" marB="40015">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D1E1"/>
                    </a:solidFill>
                  </a:tcPr>
                </a:tc>
                <a:extLst>
                  <a:ext uri="{0D108BD9-81ED-4DB2-BD59-A6C34878D82A}">
                    <a16:rowId xmlns:a16="http://schemas.microsoft.com/office/drawing/2014/main" xmlns="" val="10001"/>
                  </a:ext>
                </a:extLst>
              </a:tr>
              <a:tr h="266765">
                <a:tc>
                  <a:txBody>
                    <a:bodyPr/>
                    <a:lstStyle/>
                    <a:p>
                      <a:pPr>
                        <a:lnSpc>
                          <a:spcPct val="100000"/>
                        </a:lnSpc>
                      </a:pPr>
                      <a:r>
                        <a:rPr lang="en-US" sz="1200" b="1" strike="noStrike" spc="-1">
                          <a:solidFill>
                            <a:srgbClr val="FFFFFF"/>
                          </a:solidFill>
                          <a:uFill>
                            <a:solidFill>
                              <a:srgbClr val="FFFFFF"/>
                            </a:solidFill>
                          </a:uFill>
                          <a:latin typeface="Tahoma"/>
                        </a:rPr>
                        <a:t>Bytes downloaded/sec</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xmlns="" val="10002"/>
                  </a:ext>
                </a:extLst>
              </a:tr>
              <a:tr h="266765">
                <a:tc>
                  <a:txBody>
                    <a:bodyPr/>
                    <a:lstStyle/>
                    <a:p>
                      <a:pPr>
                        <a:lnSpc>
                          <a:spcPct val="100000"/>
                        </a:lnSpc>
                      </a:pPr>
                      <a:r>
                        <a:rPr lang="en-US" sz="1200" b="1" strike="noStrike" spc="-1">
                          <a:solidFill>
                            <a:srgbClr val="FFFFFF"/>
                          </a:solidFill>
                          <a:uFill>
                            <a:solidFill>
                              <a:srgbClr val="FFFFFF"/>
                            </a:solidFill>
                          </a:uFill>
                          <a:latin typeface="Tahoma"/>
                        </a:rPr>
                        <a:t>Bytes uploaded/sec</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extLst>
                  <a:ext uri="{0D108BD9-81ED-4DB2-BD59-A6C34878D82A}">
                    <a16:rowId xmlns:a16="http://schemas.microsoft.com/office/drawing/2014/main" xmlns="" val="10003"/>
                  </a:ext>
                </a:extLst>
              </a:tr>
              <a:tr h="266765">
                <a:tc>
                  <a:txBody>
                    <a:bodyPr/>
                    <a:lstStyle/>
                    <a:p>
                      <a:pPr>
                        <a:lnSpc>
                          <a:spcPct val="100000"/>
                        </a:lnSpc>
                      </a:pPr>
                      <a:r>
                        <a:rPr lang="en-US" sz="1200" b="1" strike="noStrike" spc="-1">
                          <a:solidFill>
                            <a:srgbClr val="FFFFFF"/>
                          </a:solidFill>
                          <a:uFill>
                            <a:solidFill>
                              <a:srgbClr val="FFFFFF"/>
                            </a:solidFill>
                          </a:uFill>
                          <a:latin typeface="Tahoma"/>
                        </a:rPr>
                        <a:t>Total error rate</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xmlns="" val="10004"/>
                  </a:ext>
                </a:extLst>
              </a:tr>
              <a:tr h="266765">
                <a:tc>
                  <a:txBody>
                    <a:bodyPr/>
                    <a:lstStyle/>
                    <a:p>
                      <a:pPr>
                        <a:lnSpc>
                          <a:spcPct val="100000"/>
                        </a:lnSpc>
                      </a:pPr>
                      <a:r>
                        <a:rPr lang="en-US" sz="1200" b="1" strike="noStrike" spc="-1">
                          <a:solidFill>
                            <a:srgbClr val="FFFFFF"/>
                          </a:solidFill>
                          <a:uFill>
                            <a:solidFill>
                              <a:srgbClr val="FFFFFF"/>
                            </a:solidFill>
                          </a:uFill>
                          <a:latin typeface="Tahoma"/>
                        </a:rPr>
                        <a:t>CPU utilization</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extLst>
                  <a:ext uri="{0D108BD9-81ED-4DB2-BD59-A6C34878D82A}">
                    <a16:rowId xmlns:a16="http://schemas.microsoft.com/office/drawing/2014/main" xmlns="" val="10005"/>
                  </a:ext>
                </a:extLst>
              </a:tr>
              <a:tr h="266765">
                <a:tc>
                  <a:txBody>
                    <a:bodyPr/>
                    <a:lstStyle/>
                    <a:p>
                      <a:pPr>
                        <a:lnSpc>
                          <a:spcPct val="100000"/>
                        </a:lnSpc>
                      </a:pPr>
                      <a:r>
                        <a:rPr lang="en-US" sz="1200" b="1" strike="noStrike" spc="-1">
                          <a:solidFill>
                            <a:srgbClr val="FFFFFF"/>
                          </a:solidFill>
                          <a:uFill>
                            <a:solidFill>
                              <a:srgbClr val="FFFFFF"/>
                            </a:solidFill>
                          </a:uFill>
                          <a:latin typeface="Tahoma"/>
                        </a:rPr>
                        <a:t>Memory utilization</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xmlns="" val="10006"/>
                  </a:ext>
                </a:extLst>
              </a:tr>
              <a:tr h="453501">
                <a:tc>
                  <a:txBody>
                    <a:bodyPr/>
                    <a:lstStyle/>
                    <a:p>
                      <a:pPr>
                        <a:lnSpc>
                          <a:spcPct val="100000"/>
                        </a:lnSpc>
                      </a:pPr>
                      <a:r>
                        <a:rPr lang="en-US" sz="1200" b="1" strike="noStrike" spc="-1">
                          <a:solidFill>
                            <a:srgbClr val="FFFFFF"/>
                          </a:solidFill>
                          <a:uFill>
                            <a:solidFill>
                              <a:srgbClr val="FFFFFF"/>
                            </a:solidFill>
                          </a:uFill>
                          <a:latin typeface="Tahoma"/>
                        </a:rPr>
                        <a:t>Number of authentication failures</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extLst>
                  <a:ext uri="{0D108BD9-81ED-4DB2-BD59-A6C34878D82A}">
                    <a16:rowId xmlns:a16="http://schemas.microsoft.com/office/drawing/2014/main" xmlns="" val="10007"/>
                  </a:ext>
                </a:extLst>
              </a:tr>
              <a:tr h="266765">
                <a:tc>
                  <a:txBody>
                    <a:bodyPr/>
                    <a:lstStyle/>
                    <a:p>
                      <a:pPr>
                        <a:lnSpc>
                          <a:spcPct val="100000"/>
                        </a:lnSpc>
                      </a:pPr>
                      <a:r>
                        <a:rPr lang="en-US" sz="1200" b="1" strike="noStrike" spc="-1">
                          <a:solidFill>
                            <a:srgbClr val="FFFFFF"/>
                          </a:solidFill>
                          <a:uFill>
                            <a:solidFill>
                              <a:srgbClr val="FFFFFF"/>
                            </a:solidFill>
                          </a:uFill>
                          <a:latin typeface="Tahoma"/>
                        </a:rPr>
                        <a:t>Number of connections</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xmlns="" val="10008"/>
                  </a:ext>
                </a:extLst>
              </a:tr>
              <a:tr h="266765">
                <a:tc>
                  <a:txBody>
                    <a:bodyPr/>
                    <a:lstStyle/>
                    <a:p>
                      <a:pPr>
                        <a:lnSpc>
                          <a:spcPct val="100000"/>
                        </a:lnSpc>
                      </a:pPr>
                      <a:r>
                        <a:rPr lang="en-US" sz="1200" b="1" strike="noStrike" spc="-1">
                          <a:solidFill>
                            <a:srgbClr val="FFFFFF"/>
                          </a:solidFill>
                          <a:uFill>
                            <a:solidFill>
                              <a:srgbClr val="FFFFFF"/>
                            </a:solidFill>
                          </a:uFill>
                          <a:latin typeface="Tahoma"/>
                        </a:rPr>
                        <a:t>Number of connection failures</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extLst>
                  <a:ext uri="{0D108BD9-81ED-4DB2-BD59-A6C34878D82A}">
                    <a16:rowId xmlns:a16="http://schemas.microsoft.com/office/drawing/2014/main" xmlns="" val="10009"/>
                  </a:ext>
                </a:extLst>
              </a:tr>
              <a:tr h="266765">
                <a:tc>
                  <a:txBody>
                    <a:bodyPr/>
                    <a:lstStyle/>
                    <a:p>
                      <a:pPr>
                        <a:lnSpc>
                          <a:spcPct val="100000"/>
                        </a:lnSpc>
                      </a:pPr>
                      <a:r>
                        <a:rPr lang="en-US" sz="1200" b="1" strike="noStrike" spc="-1">
                          <a:solidFill>
                            <a:srgbClr val="FFFFFF"/>
                          </a:solidFill>
                          <a:uFill>
                            <a:solidFill>
                              <a:srgbClr val="FFFFFF"/>
                            </a:solidFill>
                          </a:uFill>
                          <a:latin typeface="Tahoma"/>
                        </a:rPr>
                        <a:t>Number of disk reads/writes</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xmlns="" val="10010"/>
                  </a:ext>
                </a:extLst>
              </a:tr>
              <a:tr h="266765">
                <a:tc>
                  <a:txBody>
                    <a:bodyPr/>
                    <a:lstStyle/>
                    <a:p>
                      <a:pPr>
                        <a:lnSpc>
                          <a:spcPct val="100000"/>
                        </a:lnSpc>
                      </a:pPr>
                      <a:r>
                        <a:rPr lang="en-US" sz="1200" b="1" strike="noStrike" spc="-1">
                          <a:solidFill>
                            <a:srgbClr val="FFFFFF"/>
                          </a:solidFill>
                          <a:uFill>
                            <a:solidFill>
                              <a:srgbClr val="FFFFFF"/>
                            </a:solidFill>
                          </a:uFill>
                          <a:latin typeface="Tahoma"/>
                        </a:rPr>
                        <a:t>Network latency</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extLst>
                  <a:ext uri="{0D108BD9-81ED-4DB2-BD59-A6C34878D82A}">
                    <a16:rowId xmlns:a16="http://schemas.microsoft.com/office/drawing/2014/main" xmlns="" val="10011"/>
                  </a:ext>
                </a:extLst>
              </a:tr>
              <a:tr h="266765">
                <a:tc>
                  <a:txBody>
                    <a:bodyPr/>
                    <a:lstStyle/>
                    <a:p>
                      <a:pPr>
                        <a:lnSpc>
                          <a:spcPct val="100000"/>
                        </a:lnSpc>
                      </a:pPr>
                      <a:r>
                        <a:rPr lang="en-US" sz="1200" b="1" strike="noStrike" spc="-1">
                          <a:solidFill>
                            <a:srgbClr val="FFFFFF"/>
                          </a:solidFill>
                          <a:uFill>
                            <a:solidFill>
                              <a:srgbClr val="FFFFFF"/>
                            </a:solidFill>
                          </a:uFill>
                          <a:latin typeface="Tahoma"/>
                        </a:rPr>
                        <a:t>Service response time</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xmlns="" val="10012"/>
                  </a:ext>
                </a:extLst>
              </a:tr>
              <a:tr h="266765">
                <a:tc>
                  <a:txBody>
                    <a:bodyPr/>
                    <a:lstStyle/>
                    <a:p>
                      <a:pPr>
                        <a:lnSpc>
                          <a:spcPct val="100000"/>
                        </a:lnSpc>
                      </a:pPr>
                      <a:r>
                        <a:rPr lang="en-US" sz="1200" b="1" strike="noStrike" spc="-1">
                          <a:solidFill>
                            <a:srgbClr val="FFFFFF"/>
                          </a:solidFill>
                          <a:uFill>
                            <a:solidFill>
                              <a:srgbClr val="FFFFFF"/>
                            </a:solidFill>
                          </a:uFill>
                          <a:latin typeface="Tahoma"/>
                        </a:rPr>
                        <a:t>Disk space usage</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extLst>
                  <a:ext uri="{0D108BD9-81ED-4DB2-BD59-A6C34878D82A}">
                    <a16:rowId xmlns:a16="http://schemas.microsoft.com/office/drawing/2014/main" xmlns="" val="10013"/>
                  </a:ext>
                </a:extLst>
              </a:tr>
              <a:tr h="266765">
                <a:tc>
                  <a:txBody>
                    <a:bodyPr/>
                    <a:lstStyle/>
                    <a:p>
                      <a:pPr>
                        <a:lnSpc>
                          <a:spcPct val="100000"/>
                        </a:lnSpc>
                      </a:pPr>
                      <a:r>
                        <a:rPr lang="en-US" sz="1200" b="1" strike="noStrike" spc="-1">
                          <a:solidFill>
                            <a:srgbClr val="FFFFFF"/>
                          </a:solidFill>
                          <a:uFill>
                            <a:solidFill>
                              <a:srgbClr val="FFFFFF"/>
                            </a:solidFill>
                          </a:uFill>
                          <a:latin typeface="Tahoma"/>
                        </a:rPr>
                        <a:t>Throughput</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xmlns="" val="10014"/>
                  </a:ext>
                </a:extLst>
              </a:tr>
              <a:tr h="453501">
                <a:tc>
                  <a:txBody>
                    <a:bodyPr/>
                    <a:lstStyle/>
                    <a:p>
                      <a:pPr>
                        <a:lnSpc>
                          <a:spcPct val="100000"/>
                        </a:lnSpc>
                      </a:pPr>
                      <a:r>
                        <a:rPr lang="en-US" sz="1200" b="1" strike="noStrike" spc="-1">
                          <a:solidFill>
                            <a:srgbClr val="FFFFFF"/>
                          </a:solidFill>
                          <a:uFill>
                            <a:solidFill>
                              <a:srgbClr val="FFFFFF"/>
                            </a:solidFill>
                          </a:uFill>
                          <a:latin typeface="Tahoma"/>
                        </a:rPr>
                        <a:t>Number of database connections</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extLst>
                  <a:ext uri="{0D108BD9-81ED-4DB2-BD59-A6C34878D82A}">
                    <a16:rowId xmlns:a16="http://schemas.microsoft.com/office/drawing/2014/main" xmlns="" val="10015"/>
                  </a:ext>
                </a:extLst>
              </a:tr>
              <a:tr h="266765">
                <a:tc>
                  <a:txBody>
                    <a:bodyPr/>
                    <a:lstStyle/>
                    <a:p>
                      <a:pPr>
                        <a:lnSpc>
                          <a:spcPct val="100000"/>
                        </a:lnSpc>
                      </a:pPr>
                      <a:r>
                        <a:rPr lang="en-US" sz="1200" b="1" strike="noStrike" spc="-1">
                          <a:solidFill>
                            <a:srgbClr val="FFFFFF"/>
                          </a:solidFill>
                          <a:uFill>
                            <a:solidFill>
                              <a:srgbClr val="FFFFFF"/>
                            </a:solidFill>
                          </a:uFill>
                          <a:latin typeface="Tahoma"/>
                        </a:rPr>
                        <a:t>Service/cluster health status</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dirty="0">
                          <a:solidFill>
                            <a:srgbClr val="000000"/>
                          </a:solidFill>
                          <a:uFill>
                            <a:solidFill>
                              <a:srgbClr val="FFFFFF"/>
                            </a:solidFill>
                          </a:uFill>
                          <a:latin typeface="Tahoma"/>
                        </a:rPr>
                        <a:t> </a:t>
                      </a:r>
                      <a:endParaRPr sz="1600" dirty="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xmlns="" val="10016"/>
                  </a:ext>
                </a:extLst>
              </a:tr>
            </a:tbl>
          </a:graphicData>
        </a:graphic>
      </p:graphicFrame>
      <p:sp>
        <p:nvSpPr>
          <p:cNvPr id="549" name="CustomShape 6"/>
          <p:cNvSpPr/>
          <p:nvPr/>
        </p:nvSpPr>
        <p:spPr>
          <a:xfrm>
            <a:off x="4443120" y="993315"/>
            <a:ext cx="37242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dirty="0">
                <a:solidFill>
                  <a:srgbClr val="000000"/>
                </a:solidFill>
                <a:uFill>
                  <a:solidFill>
                    <a:srgbClr val="FFFFFF"/>
                  </a:solidFill>
                </a:uFill>
                <a:latin typeface="Tahoma"/>
                <a:ea typeface="DejaVu Sans"/>
              </a:rPr>
              <a:t>Model training parameters used:</a:t>
            </a:r>
            <a:endParaRPr dirty="0"/>
          </a:p>
        </p:txBody>
      </p:sp>
    </p:spTree>
    <p:extLst>
      <p:ext uri="{BB962C8B-B14F-4D97-AF65-F5344CB8AC3E}">
        <p14:creationId xmlns:p14="http://schemas.microsoft.com/office/powerpoint/2010/main" val="36252995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1192714" y="820881"/>
            <a:ext cx="7951286" cy="272398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lnSpc>
                <a:spcPct val="150000"/>
              </a:lnSpc>
            </a:pPr>
            <a:r>
              <a:rPr lang="en-US" sz="3200" b="1" strike="noStrike" spc="-1" dirty="0">
                <a:solidFill>
                  <a:srgbClr val="000000"/>
                </a:solidFill>
                <a:uFill>
                  <a:solidFill>
                    <a:srgbClr val="FFFFFF"/>
                  </a:solidFill>
                </a:uFill>
                <a:latin typeface="Arial"/>
                <a:ea typeface="DejaVu Sans"/>
              </a:rPr>
              <a:t>COLLABORATION WITH NGC</a:t>
            </a:r>
          </a:p>
          <a:p>
            <a:pPr marL="720"/>
            <a:r>
              <a:rPr lang="en-US" sz="2400" b="1" strike="noStrike" spc="-1" dirty="0">
                <a:solidFill>
                  <a:srgbClr val="000000"/>
                </a:solidFill>
                <a:uFill>
                  <a:solidFill>
                    <a:srgbClr val="FFFFFF"/>
                  </a:solidFill>
                </a:uFill>
                <a:latin typeface="Arial"/>
                <a:ea typeface="DejaVu Sans"/>
              </a:rPr>
              <a:t>Weekly meetings to:</a:t>
            </a:r>
          </a:p>
          <a:p>
            <a:pPr marL="343620" indent="-342900">
              <a:buFont typeface="Arial" panose="020B0604020202020204" pitchFamily="34" charset="0"/>
              <a:buChar char="•"/>
            </a:pPr>
            <a:r>
              <a:rPr lang="en-US" sz="2400" b="1" spc="-1" dirty="0">
                <a:solidFill>
                  <a:srgbClr val="000000"/>
                </a:solidFill>
                <a:uFill>
                  <a:solidFill>
                    <a:srgbClr val="FFFFFF"/>
                  </a:solidFill>
                </a:uFill>
                <a:latin typeface="Arial"/>
                <a:ea typeface="DejaVu Sans"/>
              </a:rPr>
              <a:t>A</a:t>
            </a:r>
            <a:r>
              <a:rPr lang="en-US" sz="2400" b="1" strike="noStrike" spc="-1" dirty="0">
                <a:solidFill>
                  <a:srgbClr val="000000"/>
                </a:solidFill>
                <a:uFill>
                  <a:solidFill>
                    <a:srgbClr val="FFFFFF"/>
                  </a:solidFill>
                </a:uFill>
                <a:latin typeface="Arial"/>
                <a:ea typeface="DejaVu Sans"/>
              </a:rPr>
              <a:t>dvance research based on vision of Donald Steiner, Leon Li, Jason </a:t>
            </a:r>
            <a:r>
              <a:rPr lang="en-US" sz="2400" b="1" strike="noStrike" spc="-1" dirty="0" err="1">
                <a:solidFill>
                  <a:srgbClr val="000000"/>
                </a:solidFill>
                <a:uFill>
                  <a:solidFill>
                    <a:srgbClr val="FFFFFF"/>
                  </a:solidFill>
                </a:uFill>
                <a:latin typeface="Arial"/>
                <a:ea typeface="DejaVu Sans"/>
              </a:rPr>
              <a:t>Kobes</a:t>
            </a:r>
            <a:endParaRPr lang="en-US" sz="2400" b="1" strike="noStrike" spc="-1" dirty="0">
              <a:solidFill>
                <a:srgbClr val="000000"/>
              </a:solidFill>
              <a:uFill>
                <a:solidFill>
                  <a:srgbClr val="FFFFFF"/>
                </a:solidFill>
              </a:uFill>
              <a:latin typeface="Arial"/>
              <a:ea typeface="DejaVu Sans"/>
            </a:endParaRPr>
          </a:p>
          <a:p>
            <a:pPr marL="343620" indent="-342900">
              <a:buFont typeface="Arial" panose="020B0604020202020204" pitchFamily="34" charset="0"/>
              <a:buChar char="•"/>
            </a:pPr>
            <a:r>
              <a:rPr lang="en-US" sz="2400" b="1" spc="-1" dirty="0">
                <a:solidFill>
                  <a:srgbClr val="000000"/>
                </a:solidFill>
                <a:uFill>
                  <a:solidFill>
                    <a:srgbClr val="FFFFFF"/>
                  </a:solidFill>
                </a:uFill>
                <a:latin typeface="Arial"/>
              </a:rPr>
              <a:t>Install and configure software at MIT side</a:t>
            </a:r>
          </a:p>
          <a:p>
            <a:pPr marL="343620" indent="-342900">
              <a:buFont typeface="Arial" panose="020B0604020202020204" pitchFamily="34" charset="0"/>
              <a:buChar char="•"/>
            </a:pPr>
            <a:r>
              <a:rPr lang="en-US" sz="2400" b="1" spc="-1" dirty="0">
                <a:solidFill>
                  <a:srgbClr val="000000"/>
                </a:solidFill>
                <a:uFill>
                  <a:solidFill>
                    <a:srgbClr val="FFFFFF"/>
                  </a:solidFill>
                </a:uFill>
                <a:latin typeface="Arial"/>
              </a:rPr>
              <a:t>Integrate work with MIT (Harry </a:t>
            </a:r>
            <a:r>
              <a:rPr lang="en-US" sz="2400" b="1" spc="-1" dirty="0" err="1">
                <a:solidFill>
                  <a:srgbClr val="000000"/>
                </a:solidFill>
                <a:uFill>
                  <a:solidFill>
                    <a:srgbClr val="FFFFFF"/>
                  </a:solidFill>
                </a:uFill>
                <a:latin typeface="Arial"/>
              </a:rPr>
              <a:t>Halpin</a:t>
            </a:r>
            <a:r>
              <a:rPr lang="en-US" sz="2400" b="1" spc="-1" dirty="0">
                <a:solidFill>
                  <a:srgbClr val="000000"/>
                </a:solidFill>
                <a:uFill>
                  <a:solidFill>
                    <a:srgbClr val="FFFFFF"/>
                  </a:solidFill>
                </a:uFill>
                <a:latin typeface="Arial"/>
              </a:rPr>
              <a:t>)</a:t>
            </a:r>
          </a:p>
        </p:txBody>
      </p:sp>
      <p:sp>
        <p:nvSpPr>
          <p:cNvPr id="8" name="Text Placeholder 2"/>
          <p:cNvSpPr>
            <a:spLocks noGrp="1"/>
          </p:cNvSpPr>
          <p:nvPr>
            <p:ph type="body" idx="1"/>
          </p:nvPr>
        </p:nvSpPr>
        <p:spPr>
          <a:xfrm>
            <a:off x="2425157" y="3516264"/>
            <a:ext cx="5486400" cy="2446126"/>
          </a:xfrm>
        </p:spPr>
        <p:txBody>
          <a:bodyPr>
            <a:noAutofit/>
          </a:bodyPr>
          <a:lstStyle/>
          <a:p>
            <a:pPr marL="182880" algn="l"/>
            <a:r>
              <a:rPr lang="en-US" sz="3200" b="1" dirty="0"/>
              <a:t>Researchers at Purdue</a:t>
            </a:r>
          </a:p>
          <a:p>
            <a:pPr marL="182880" algn="l">
              <a:spcBef>
                <a:spcPts val="300"/>
              </a:spcBef>
            </a:pPr>
            <a:r>
              <a:rPr lang="en-US" dirty="0"/>
              <a:t>		Bharat Bhargava</a:t>
            </a:r>
          </a:p>
          <a:p>
            <a:pPr marL="182880" algn="l">
              <a:spcBef>
                <a:spcPts val="300"/>
              </a:spcBef>
            </a:pPr>
            <a:r>
              <a:rPr lang="en-US" dirty="0"/>
              <a:t>		Denis </a:t>
            </a:r>
            <a:r>
              <a:rPr lang="en-US" dirty="0" err="1"/>
              <a:t>Ulybyshev</a:t>
            </a:r>
            <a:endParaRPr lang="en-US" dirty="0"/>
          </a:p>
          <a:p>
            <a:pPr marL="182880" algn="l">
              <a:spcBef>
                <a:spcPts val="300"/>
              </a:spcBef>
            </a:pPr>
            <a:r>
              <a:rPr lang="en-US" dirty="0"/>
              <a:t>		</a:t>
            </a:r>
            <a:r>
              <a:rPr lang="en-US" dirty="0" err="1"/>
              <a:t>Pelin</a:t>
            </a:r>
            <a:r>
              <a:rPr lang="en-US" dirty="0"/>
              <a:t> </a:t>
            </a:r>
            <a:r>
              <a:rPr lang="en-US" dirty="0" err="1"/>
              <a:t>Angin</a:t>
            </a:r>
            <a:endParaRPr lang="en-US" dirty="0"/>
          </a:p>
          <a:p>
            <a:pPr marL="182880" algn="l">
              <a:spcBef>
                <a:spcPts val="300"/>
              </a:spcBef>
            </a:pPr>
            <a:r>
              <a:rPr lang="en-US" dirty="0"/>
              <a:t>		Miguel Villarreal</a:t>
            </a:r>
          </a:p>
          <a:p>
            <a:pPr marL="182880" algn="l">
              <a:spcBef>
                <a:spcPts val="300"/>
              </a:spcBef>
            </a:pPr>
            <a:r>
              <a:rPr lang="en-US" dirty="0"/>
              <a:t>		</a:t>
            </a:r>
            <a:r>
              <a:rPr lang="en-US" dirty="0" err="1"/>
              <a:t>Byungchan</a:t>
            </a:r>
            <a:r>
              <a:rPr lang="en-US" dirty="0"/>
              <a:t> An</a:t>
            </a:r>
          </a:p>
          <a:p>
            <a:pPr marL="182880" algn="l">
              <a:spcBef>
                <a:spcPts val="300"/>
              </a:spcBef>
            </a:pPr>
            <a:r>
              <a:rPr lang="en-US" dirty="0"/>
              <a:t>		</a:t>
            </a:r>
            <a:r>
              <a:rPr lang="en-US" dirty="0" err="1"/>
              <a:t>Rohit</a:t>
            </a:r>
            <a:r>
              <a:rPr lang="en-US" dirty="0"/>
              <a:t> </a:t>
            </a:r>
            <a:r>
              <a:rPr lang="en-US" dirty="0" err="1"/>
              <a:t>Ranchal</a:t>
            </a:r>
            <a:endParaRPr lang="en-US" dirty="0"/>
          </a:p>
          <a:p>
            <a:pPr marL="182880" algn="l">
              <a:spcBef>
                <a:spcPts val="300"/>
              </a:spcBef>
            </a:pPr>
            <a:r>
              <a:rPr lang="en-US" dirty="0"/>
              <a:t>		Tim Vincent</a:t>
            </a:r>
          </a:p>
          <a:p>
            <a:pPr marL="182880" algn="l">
              <a:spcBef>
                <a:spcPts val="300"/>
              </a:spcBef>
            </a:pPr>
            <a:r>
              <a:rPr lang="en-US" dirty="0"/>
              <a:t>		</a:t>
            </a:r>
            <a:r>
              <a:rPr lang="en-US" dirty="0" err="1"/>
              <a:t>Leszek</a:t>
            </a:r>
            <a:r>
              <a:rPr lang="en-US" dirty="0"/>
              <a:t> </a:t>
            </a:r>
            <a:r>
              <a:rPr lang="en-US" dirty="0" err="1"/>
              <a:t>Lilien</a:t>
            </a:r>
            <a:endParaRPr lang="en-US" dirty="0"/>
          </a:p>
        </p:txBody>
      </p:sp>
    </p:spTree>
    <p:extLst>
      <p:ext uri="{BB962C8B-B14F-4D97-AF65-F5344CB8AC3E}">
        <p14:creationId xmlns:p14="http://schemas.microsoft.com/office/powerpoint/2010/main" val="314964072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Dynamic Service Composition Experiments</a:t>
            </a:r>
            <a:endParaRPr/>
          </a:p>
        </p:txBody>
      </p:sp>
      <p:sp>
        <p:nvSpPr>
          <p:cNvPr id="561"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D06E0D01-0FCA-4FC2-9A4E-8DC2E5E60D74}" type="slidenum">
              <a:rPr lang="en-US" sz="1300" strike="noStrike" spc="-1">
                <a:solidFill>
                  <a:srgbClr val="000000"/>
                </a:solidFill>
                <a:uFill>
                  <a:solidFill>
                    <a:srgbClr val="FFFFFF"/>
                  </a:solidFill>
                </a:uFill>
                <a:latin typeface="Arial"/>
              </a:rPr>
              <a:t>30</a:t>
            </a:fld>
            <a:endParaRPr/>
          </a:p>
        </p:txBody>
      </p:sp>
      <p:sp>
        <p:nvSpPr>
          <p:cNvPr id="563" name="CustomShape 4"/>
          <p:cNvSpPr/>
          <p:nvPr/>
        </p:nvSpPr>
        <p:spPr>
          <a:xfrm>
            <a:off x="88200" y="2153880"/>
            <a:ext cx="4763880" cy="2666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z="1400" strike="noStrike" spc="-1">
                <a:solidFill>
                  <a:srgbClr val="000000"/>
                </a:solidFill>
                <a:uFill>
                  <a:solidFill>
                    <a:srgbClr val="FFFFFF"/>
                  </a:solidFill>
                </a:uFill>
                <a:latin typeface="Arial"/>
                <a:ea typeface="DejaVu Sans"/>
              </a:rPr>
              <a:t>Overhead evalution for three cases:</a:t>
            </a:r>
            <a:endParaRPr/>
          </a:p>
          <a:p>
            <a:pPr marL="684360" lvl="1" indent="-226440">
              <a:lnSpc>
                <a:spcPct val="100000"/>
              </a:lnSpc>
              <a:buFont typeface="Symbol"/>
              <a:buChar char=""/>
            </a:pPr>
            <a:r>
              <a:rPr lang="en-US" sz="1400" strike="noStrike" spc="-1">
                <a:solidFill>
                  <a:srgbClr val="000000"/>
                </a:solidFill>
                <a:uFill>
                  <a:solidFill>
                    <a:srgbClr val="FFFFFF"/>
                  </a:solidFill>
                </a:uFill>
                <a:latin typeface="Arial"/>
                <a:ea typeface="DejaVu Sans"/>
              </a:rPr>
              <a:t>Different number of service categories in composition  </a:t>
            </a:r>
            <a:endParaRPr/>
          </a:p>
          <a:p>
            <a:pPr marL="684360" lvl="1" indent="-226440">
              <a:lnSpc>
                <a:spcPct val="100000"/>
              </a:lnSpc>
              <a:buFont typeface="Symbol"/>
              <a:buChar char=""/>
            </a:pPr>
            <a:r>
              <a:rPr lang="en-US" sz="1400" strike="noStrike" spc="-1">
                <a:solidFill>
                  <a:srgbClr val="000000"/>
                </a:solidFill>
                <a:uFill>
                  <a:solidFill>
                    <a:srgbClr val="FFFFFF"/>
                  </a:solidFill>
                </a:uFill>
                <a:latin typeface="Arial"/>
                <a:ea typeface="DejaVu Sans"/>
              </a:rPr>
              <a:t>Different number of services to choose from for each category</a:t>
            </a:r>
            <a:endParaRPr/>
          </a:p>
          <a:p>
            <a:pPr marL="684360" lvl="1" indent="-226440">
              <a:lnSpc>
                <a:spcPct val="100000"/>
              </a:lnSpc>
              <a:buFont typeface="Symbol"/>
              <a:buChar char=""/>
            </a:pPr>
            <a:r>
              <a:rPr lang="en-US" sz="1400" strike="noStrike" spc="-1">
                <a:solidFill>
                  <a:srgbClr val="000000"/>
                </a:solidFill>
                <a:uFill>
                  <a:solidFill>
                    <a:srgbClr val="FFFFFF"/>
                  </a:solidFill>
                </a:uFill>
                <a:latin typeface="Arial"/>
                <a:ea typeface="DejaVu Sans"/>
              </a:rPr>
              <a:t>Different number of QoS contraints                                                                              </a:t>
            </a:r>
            <a:endParaRPr/>
          </a:p>
          <a:p>
            <a:pPr marL="230040" indent="-229320">
              <a:lnSpc>
                <a:spcPct val="100000"/>
              </a:lnSpc>
              <a:buFont typeface="Symbol"/>
              <a:buChar char=""/>
            </a:pPr>
            <a:r>
              <a:rPr lang="en-US" sz="1400" strike="noStrike" spc="-1">
                <a:solidFill>
                  <a:srgbClr val="000000"/>
                </a:solidFill>
                <a:uFill>
                  <a:solidFill>
                    <a:srgbClr val="FFFFFF"/>
                  </a:solidFill>
                </a:uFill>
                <a:latin typeface="Arial"/>
                <a:ea typeface="DejaVu Sans"/>
              </a:rPr>
              <a:t>Composition time not affected significantly by the number of QoS constraints. Number of services and service categories have more visible effect, with still reasonable overhead.</a:t>
            </a:r>
            <a:endParaRPr/>
          </a:p>
          <a:p>
            <a:pPr>
              <a:lnSpc>
                <a:spcPct val="100000"/>
              </a:lnSpc>
            </a:pPr>
            <a:endParaRPr/>
          </a:p>
        </p:txBody>
      </p:sp>
      <p:pic>
        <p:nvPicPr>
          <p:cNvPr id="564" name="Picture 3"/>
          <p:cNvPicPr/>
          <p:nvPr/>
        </p:nvPicPr>
        <p:blipFill>
          <a:blip r:embed="rId2"/>
          <a:stretch/>
        </p:blipFill>
        <p:spPr>
          <a:xfrm>
            <a:off x="4844160" y="1094040"/>
            <a:ext cx="4221360" cy="2392560"/>
          </a:xfrm>
          <a:prstGeom prst="rect">
            <a:avLst/>
          </a:prstGeom>
          <a:ln>
            <a:noFill/>
          </a:ln>
        </p:spPr>
      </p:pic>
      <p:pic>
        <p:nvPicPr>
          <p:cNvPr id="565" name="Picture 4"/>
          <p:cNvPicPr/>
          <p:nvPr/>
        </p:nvPicPr>
        <p:blipFill>
          <a:blip r:embed="rId3"/>
          <a:stretch/>
        </p:blipFill>
        <p:spPr>
          <a:xfrm>
            <a:off x="347040" y="4668480"/>
            <a:ext cx="4012200" cy="2019960"/>
          </a:xfrm>
          <a:prstGeom prst="rect">
            <a:avLst/>
          </a:prstGeom>
          <a:ln>
            <a:noFill/>
          </a:ln>
        </p:spPr>
      </p:pic>
      <p:pic>
        <p:nvPicPr>
          <p:cNvPr id="566" name="Picture 5"/>
          <p:cNvPicPr/>
          <p:nvPr/>
        </p:nvPicPr>
        <p:blipFill>
          <a:blip r:embed="rId4"/>
          <a:stretch/>
        </p:blipFill>
        <p:spPr>
          <a:xfrm>
            <a:off x="4853160" y="3666600"/>
            <a:ext cx="4290120" cy="2944080"/>
          </a:xfrm>
          <a:prstGeom prst="rect">
            <a:avLst/>
          </a:prstGeom>
          <a:ln>
            <a:noFill/>
          </a:ln>
        </p:spPr>
      </p:pic>
      <p:pic>
        <p:nvPicPr>
          <p:cNvPr id="567" name="Picture 6"/>
          <p:cNvPicPr/>
          <p:nvPr/>
        </p:nvPicPr>
        <p:blipFill>
          <a:blip r:embed="rId5"/>
          <a:stretch/>
        </p:blipFill>
        <p:spPr>
          <a:xfrm>
            <a:off x="94680" y="1314000"/>
            <a:ext cx="4075920" cy="837360"/>
          </a:xfrm>
          <a:prstGeom prst="rect">
            <a:avLst/>
          </a:prstGeom>
          <a:ln>
            <a:noFill/>
          </a:ln>
        </p:spPr>
      </p:pic>
      <p:sp>
        <p:nvSpPr>
          <p:cNvPr id="568" name="CustomShape 5"/>
          <p:cNvSpPr/>
          <p:nvPr/>
        </p:nvSpPr>
        <p:spPr>
          <a:xfrm>
            <a:off x="96480" y="1094040"/>
            <a:ext cx="195012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a:solidFill>
                  <a:srgbClr val="000000"/>
                </a:solidFill>
                <a:uFill>
                  <a:solidFill>
                    <a:srgbClr val="FFFFFF"/>
                  </a:solidFill>
                </a:uFill>
                <a:latin typeface="Arial"/>
                <a:ea typeface="DejaVu Sans"/>
              </a:rPr>
              <a:t>Experiment settings:</a:t>
            </a:r>
            <a:endParaRPr/>
          </a:p>
        </p:txBody>
      </p:sp>
    </p:spTree>
    <p:extLst>
      <p:ext uri="{BB962C8B-B14F-4D97-AF65-F5344CB8AC3E}">
        <p14:creationId xmlns:p14="http://schemas.microsoft.com/office/powerpoint/2010/main" val="2065956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Overhead of Service Monitoring / Request Interception</a:t>
            </a:r>
            <a:endParaRPr/>
          </a:p>
        </p:txBody>
      </p:sp>
      <p:sp>
        <p:nvSpPr>
          <p:cNvPr id="570"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BC12CB26-95AA-4541-8053-D706216E280A}" type="slidenum">
              <a:rPr lang="en-US" sz="1300" strike="noStrike" spc="-1">
                <a:solidFill>
                  <a:srgbClr val="000000"/>
                </a:solidFill>
                <a:uFill>
                  <a:solidFill>
                    <a:srgbClr val="FFFFFF"/>
                  </a:solidFill>
                </a:uFill>
                <a:latin typeface="Arial"/>
              </a:rPr>
              <a:t>31</a:t>
            </a:fld>
            <a:endParaRPr/>
          </a:p>
        </p:txBody>
      </p:sp>
      <p:pic>
        <p:nvPicPr>
          <p:cNvPr id="572" name="Picture 6"/>
          <p:cNvPicPr/>
          <p:nvPr/>
        </p:nvPicPr>
        <p:blipFill>
          <a:blip r:embed="rId2"/>
          <a:stretch/>
        </p:blipFill>
        <p:spPr>
          <a:xfrm>
            <a:off x="4018680" y="1596240"/>
            <a:ext cx="5098320" cy="1157760"/>
          </a:xfrm>
          <a:prstGeom prst="rect">
            <a:avLst/>
          </a:prstGeom>
          <a:ln>
            <a:noFill/>
          </a:ln>
        </p:spPr>
      </p:pic>
      <p:sp>
        <p:nvSpPr>
          <p:cNvPr id="573" name="CustomShape 4"/>
          <p:cNvSpPr/>
          <p:nvPr/>
        </p:nvSpPr>
        <p:spPr>
          <a:xfrm>
            <a:off x="5592960" y="1317600"/>
            <a:ext cx="195012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a:solidFill>
                  <a:srgbClr val="000000"/>
                </a:solidFill>
                <a:uFill>
                  <a:solidFill>
                    <a:srgbClr val="FFFFFF"/>
                  </a:solidFill>
                </a:uFill>
                <a:latin typeface="Arial"/>
                <a:ea typeface="DejaVu Sans"/>
              </a:rPr>
              <a:t>Experiment settings:</a:t>
            </a:r>
            <a:endParaRPr/>
          </a:p>
        </p:txBody>
      </p:sp>
      <p:pic>
        <p:nvPicPr>
          <p:cNvPr id="574" name="Picture 6"/>
          <p:cNvPicPr/>
          <p:nvPr/>
        </p:nvPicPr>
        <p:blipFill>
          <a:blip r:embed="rId3"/>
          <a:stretch/>
        </p:blipFill>
        <p:spPr>
          <a:xfrm>
            <a:off x="4685400" y="3272400"/>
            <a:ext cx="4431600" cy="3358440"/>
          </a:xfrm>
          <a:prstGeom prst="rect">
            <a:avLst/>
          </a:prstGeom>
          <a:ln>
            <a:noFill/>
          </a:ln>
        </p:spPr>
      </p:pic>
      <p:pic>
        <p:nvPicPr>
          <p:cNvPr id="575" name="Picture 7"/>
          <p:cNvPicPr/>
          <p:nvPr/>
        </p:nvPicPr>
        <p:blipFill>
          <a:blip r:embed="rId4"/>
          <a:stretch/>
        </p:blipFill>
        <p:spPr>
          <a:xfrm>
            <a:off x="16200" y="2858400"/>
            <a:ext cx="4455360" cy="3687120"/>
          </a:xfrm>
          <a:prstGeom prst="rect">
            <a:avLst/>
          </a:prstGeom>
          <a:ln>
            <a:noFill/>
          </a:ln>
        </p:spPr>
      </p:pic>
      <p:sp>
        <p:nvSpPr>
          <p:cNvPr id="576" name="CustomShape 5"/>
          <p:cNvSpPr/>
          <p:nvPr/>
        </p:nvSpPr>
        <p:spPr>
          <a:xfrm>
            <a:off x="34560" y="1333800"/>
            <a:ext cx="3810960" cy="130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120">
              <a:lnSpc>
                <a:spcPct val="100000"/>
              </a:lnSpc>
              <a:buFont typeface="Arial"/>
              <a:buChar char="•"/>
            </a:pPr>
            <a:r>
              <a:rPr lang="en-US" sz="1600" strike="noStrike" spc="-1">
                <a:solidFill>
                  <a:srgbClr val="000000"/>
                </a:solidFill>
                <a:uFill>
                  <a:solidFill>
                    <a:srgbClr val="FFFFFF"/>
                  </a:solidFill>
                </a:uFill>
                <a:latin typeface="Arial"/>
                <a:ea typeface="DejaVu Sans"/>
              </a:rPr>
              <a:t>Performance evaluation of service domain in terms of throughput and service response time</a:t>
            </a:r>
            <a:endParaRPr/>
          </a:p>
          <a:p>
            <a:pPr marL="285840" indent="-285120">
              <a:lnSpc>
                <a:spcPct val="100000"/>
              </a:lnSpc>
              <a:buFont typeface="Arial"/>
              <a:buChar char="•"/>
            </a:pPr>
            <a:r>
              <a:rPr lang="en-US" sz="1600" strike="noStrike" spc="-1">
                <a:solidFill>
                  <a:srgbClr val="000000"/>
                </a:solidFill>
                <a:uFill>
                  <a:solidFill>
                    <a:srgbClr val="FFFFFF"/>
                  </a:solidFill>
                </a:uFill>
                <a:latin typeface="Arial"/>
                <a:ea typeface="DejaVu Sans"/>
              </a:rPr>
              <a:t>Negligible overhead incurred by monitoring</a:t>
            </a:r>
            <a:endParaRPr/>
          </a:p>
        </p:txBody>
      </p:sp>
    </p:spTree>
    <p:extLst>
      <p:ext uri="{BB962C8B-B14F-4D97-AF65-F5344CB8AC3E}">
        <p14:creationId xmlns:p14="http://schemas.microsoft.com/office/powerpoint/2010/main" val="32201905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Demonstration</a:t>
            </a:r>
            <a:endParaRPr/>
          </a:p>
        </p:txBody>
      </p:sp>
      <p:sp>
        <p:nvSpPr>
          <p:cNvPr id="578" name="CustomShape 2"/>
          <p:cNvSpPr/>
          <p:nvPr/>
        </p:nvSpPr>
        <p:spPr>
          <a:xfrm>
            <a:off x="273600" y="1204200"/>
            <a:ext cx="8869680" cy="492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120">
              <a:lnSpc>
                <a:spcPct val="100000"/>
              </a:lnSpc>
              <a:buFont typeface="Arial"/>
              <a:buChar char="•"/>
            </a:pPr>
            <a:r>
              <a:rPr lang="en-US" sz="2400" spc="-1" dirty="0">
                <a:solidFill>
                  <a:srgbClr val="000000"/>
                </a:solidFill>
                <a:uFill>
                  <a:solidFill>
                    <a:srgbClr val="FFFFFF"/>
                  </a:solidFill>
                </a:uFill>
              </a:rPr>
              <a:t>Secure data dissemination in untrusted cloud</a:t>
            </a:r>
            <a:endParaRPr lang="en-US" sz="2400" dirty="0"/>
          </a:p>
          <a:p>
            <a:pPr>
              <a:lnSpc>
                <a:spcPct val="100000"/>
              </a:lnSpc>
            </a:pPr>
            <a:r>
              <a:rPr lang="en-US" sz="1600" u="sng" spc="-1" dirty="0">
                <a:solidFill>
                  <a:srgbClr val="0000FF"/>
                </a:solidFill>
                <a:uFill>
                  <a:solidFill>
                    <a:srgbClr val="FFFFFF"/>
                  </a:solidFill>
                </a:uFill>
                <a:hlinkClick r:id="rId3"/>
              </a:rPr>
              <a:t>https://www.dropbox.com/s/30scw1srqsmyq6d/BhargavaTeam_DemoVideo_Spring16.wmv?dl=0</a:t>
            </a:r>
            <a:endParaRPr lang="en-US" sz="1600" dirty="0"/>
          </a:p>
          <a:p>
            <a:pPr>
              <a:lnSpc>
                <a:spcPct val="100000"/>
              </a:lnSpc>
            </a:pPr>
            <a:r>
              <a:rPr lang="en-US" sz="1600" u="sng" spc="-1" dirty="0">
                <a:solidFill>
                  <a:srgbClr val="0000FF"/>
                </a:solidFill>
                <a:uFill>
                  <a:solidFill>
                    <a:srgbClr val="FFFFFF"/>
                  </a:solidFill>
                </a:uFill>
                <a:hlinkClick r:id="rId4"/>
              </a:rPr>
              <a:t>https://www.youtube.com/watch?v=SIUupq5V6zk&amp;feature=youtu.be</a:t>
            </a:r>
            <a:endParaRPr lang="en-US" sz="1600" dirty="0"/>
          </a:p>
          <a:p>
            <a:pPr marL="285840" indent="-285120">
              <a:lnSpc>
                <a:spcPct val="100000"/>
              </a:lnSpc>
              <a:buFont typeface="Arial"/>
              <a:buChar char="•"/>
            </a:pPr>
            <a:endParaRPr lang="en-US" sz="2000" strike="noStrike" spc="-1" dirty="0">
              <a:solidFill>
                <a:srgbClr val="000000"/>
              </a:solidFill>
              <a:uFill>
                <a:solidFill>
                  <a:srgbClr val="FFFFFF"/>
                </a:solidFill>
              </a:uFill>
              <a:latin typeface="Arial"/>
              <a:ea typeface="DejaVu Sans"/>
            </a:endParaRPr>
          </a:p>
          <a:p>
            <a:pPr marL="285840" indent="-285120">
              <a:lnSpc>
                <a:spcPct val="100000"/>
              </a:lnSpc>
              <a:buFont typeface="Arial"/>
              <a:buChar char="•"/>
            </a:pPr>
            <a:r>
              <a:rPr lang="en-US" sz="2400" strike="noStrike" spc="-1" dirty="0">
                <a:solidFill>
                  <a:srgbClr val="000000"/>
                </a:solidFill>
                <a:uFill>
                  <a:solidFill>
                    <a:srgbClr val="FFFFFF"/>
                  </a:solidFill>
                </a:uFill>
                <a:latin typeface="Arial"/>
                <a:ea typeface="DejaVu Sans"/>
              </a:rPr>
              <a:t>Dynamic service composition and trust management</a:t>
            </a:r>
            <a:endParaRPr sz="2400" dirty="0"/>
          </a:p>
          <a:p>
            <a:pPr marL="743040" lvl="1" indent="-285120">
              <a:lnSpc>
                <a:spcPct val="100000"/>
              </a:lnSpc>
              <a:buFont typeface="Wingdings" charset="2"/>
              <a:buChar char=""/>
            </a:pPr>
            <a:r>
              <a:rPr lang="en-US" sz="2000" strike="noStrike" spc="-1" dirty="0">
                <a:solidFill>
                  <a:srgbClr val="000000"/>
                </a:solidFill>
                <a:uFill>
                  <a:solidFill>
                    <a:srgbClr val="FFFFFF"/>
                  </a:solidFill>
                </a:uFill>
                <a:latin typeface="Arial"/>
                <a:ea typeface="DejaVu Sans"/>
              </a:rPr>
              <a:t>Composite trust algorithms </a:t>
            </a:r>
            <a:endParaRPr sz="2000" dirty="0"/>
          </a:p>
          <a:p>
            <a:pPr marL="457200">
              <a:lnSpc>
                <a:spcPct val="100000"/>
              </a:lnSpc>
            </a:pPr>
            <a:r>
              <a:rPr lang="en-US" sz="1600" u="sng" strike="noStrike" spc="-1" dirty="0">
                <a:solidFill>
                  <a:srgbClr val="0000FF"/>
                </a:solidFill>
                <a:uFill>
                  <a:solidFill>
                    <a:srgbClr val="FFFFFF"/>
                  </a:solidFill>
                </a:uFill>
                <a:latin typeface="Arial"/>
                <a:ea typeface="DejaVu Sans"/>
                <a:hlinkClick r:id="rId5"/>
              </a:rPr>
              <a:t>https://www.youtube.com/watch?v=6uHEfoxjEgs</a:t>
            </a:r>
            <a:endParaRPr dirty="0"/>
          </a:p>
          <a:p>
            <a:pPr marL="457200">
              <a:lnSpc>
                <a:spcPct val="100000"/>
              </a:lnSpc>
            </a:pPr>
            <a:endParaRPr sz="800" dirty="0"/>
          </a:p>
          <a:p>
            <a:pPr marL="743040" lvl="1" indent="-285120">
              <a:lnSpc>
                <a:spcPct val="100000"/>
              </a:lnSpc>
              <a:buFont typeface="Wingdings" charset="2"/>
              <a:buChar char=""/>
            </a:pPr>
            <a:r>
              <a:rPr lang="en-US" sz="2000" strike="noStrike" spc="-1" dirty="0">
                <a:solidFill>
                  <a:srgbClr val="000000"/>
                </a:solidFill>
                <a:uFill>
                  <a:solidFill>
                    <a:srgbClr val="FFFFFF"/>
                  </a:solidFill>
                </a:uFill>
                <a:latin typeface="Arial"/>
                <a:ea typeface="DejaVu Sans"/>
              </a:rPr>
              <a:t>Trust update mechanisms</a:t>
            </a:r>
            <a:endParaRPr sz="2000" dirty="0"/>
          </a:p>
          <a:p>
            <a:pPr marL="457200">
              <a:lnSpc>
                <a:spcPct val="100000"/>
              </a:lnSpc>
            </a:pPr>
            <a:r>
              <a:rPr lang="en-US" sz="1600" strike="noStrike" spc="-1" dirty="0">
                <a:solidFill>
                  <a:srgbClr val="000000"/>
                </a:solidFill>
                <a:uFill>
                  <a:solidFill>
                    <a:srgbClr val="FFFFFF"/>
                  </a:solidFill>
                </a:uFill>
                <a:latin typeface="Arial"/>
                <a:ea typeface="DejaVu Sans"/>
              </a:rPr>
              <a:t> </a:t>
            </a:r>
            <a:r>
              <a:rPr lang="en-US" sz="1600" u="sng" strike="noStrike" spc="-1" dirty="0">
                <a:solidFill>
                  <a:srgbClr val="0000FF"/>
                </a:solidFill>
                <a:uFill>
                  <a:solidFill>
                    <a:srgbClr val="FFFFFF"/>
                  </a:solidFill>
                </a:uFill>
                <a:latin typeface="Arial"/>
                <a:ea typeface="DejaVu Sans"/>
                <a:hlinkClick r:id="rId6"/>
              </a:rPr>
              <a:t>https://www.youtube.com/watch?v=xnm0-MzGBzw</a:t>
            </a:r>
            <a:endParaRPr dirty="0"/>
          </a:p>
          <a:p>
            <a:pPr marL="457200">
              <a:lnSpc>
                <a:spcPct val="100000"/>
              </a:lnSpc>
            </a:pPr>
            <a:endParaRPr sz="800" dirty="0"/>
          </a:p>
          <a:p>
            <a:pPr marL="743040" lvl="1" indent="-285120">
              <a:lnSpc>
                <a:spcPct val="100000"/>
              </a:lnSpc>
              <a:buFont typeface="Wingdings" charset="2"/>
              <a:buChar char=""/>
            </a:pPr>
            <a:r>
              <a:rPr lang="en-US" sz="2000" strike="noStrike" spc="-1" dirty="0">
                <a:solidFill>
                  <a:srgbClr val="000000"/>
                </a:solidFill>
                <a:uFill>
                  <a:solidFill>
                    <a:srgbClr val="FFFFFF"/>
                  </a:solidFill>
                </a:uFill>
                <a:latin typeface="Arial"/>
                <a:ea typeface="DejaVu Sans"/>
              </a:rPr>
              <a:t>Policy enforcement in service interactions</a:t>
            </a:r>
            <a:endParaRPr sz="2000" dirty="0"/>
          </a:p>
          <a:p>
            <a:pPr marL="457200">
              <a:lnSpc>
                <a:spcPct val="100000"/>
              </a:lnSpc>
            </a:pPr>
            <a:r>
              <a:rPr lang="en-US" sz="1600" strike="noStrike" spc="-1" dirty="0">
                <a:solidFill>
                  <a:srgbClr val="000000"/>
                </a:solidFill>
                <a:uFill>
                  <a:solidFill>
                    <a:srgbClr val="FFFFFF"/>
                  </a:solidFill>
                </a:uFill>
                <a:latin typeface="Arial"/>
                <a:ea typeface="DejaVu Sans"/>
              </a:rPr>
              <a:t> </a:t>
            </a:r>
            <a:r>
              <a:rPr lang="en-US" sz="1600" u="sng" strike="noStrike" spc="-1" dirty="0">
                <a:solidFill>
                  <a:srgbClr val="0000FF"/>
                </a:solidFill>
                <a:uFill>
                  <a:solidFill>
                    <a:srgbClr val="FFFFFF"/>
                  </a:solidFill>
                </a:uFill>
                <a:latin typeface="Arial"/>
                <a:ea typeface="DejaVu Sans"/>
                <a:hlinkClick r:id="rId7"/>
              </a:rPr>
              <a:t>https://www.youtube.com/watch?v=ePtAM0N7jdY</a:t>
            </a:r>
            <a:endParaRPr dirty="0"/>
          </a:p>
          <a:p>
            <a:pPr marL="457200">
              <a:lnSpc>
                <a:spcPct val="100000"/>
              </a:lnSpc>
            </a:pPr>
            <a:endParaRPr sz="800" dirty="0"/>
          </a:p>
          <a:p>
            <a:pPr marL="743040" lvl="1" indent="-285120">
              <a:lnSpc>
                <a:spcPct val="100000"/>
              </a:lnSpc>
              <a:buFont typeface="Wingdings" charset="2"/>
              <a:buChar char=""/>
            </a:pPr>
            <a:r>
              <a:rPr lang="en-US" sz="2000" strike="noStrike" spc="-1" dirty="0">
                <a:solidFill>
                  <a:srgbClr val="000000"/>
                </a:solidFill>
                <a:uFill>
                  <a:solidFill>
                    <a:srgbClr val="FFFFFF"/>
                  </a:solidFill>
                </a:uFill>
                <a:latin typeface="Arial"/>
                <a:ea typeface="DejaVu Sans"/>
              </a:rPr>
              <a:t>Service redirection</a:t>
            </a:r>
            <a:endParaRPr sz="2000" dirty="0"/>
          </a:p>
          <a:p>
            <a:pPr marL="457200">
              <a:lnSpc>
                <a:spcPct val="100000"/>
              </a:lnSpc>
            </a:pPr>
            <a:r>
              <a:rPr lang="en-US" sz="1600" u="sng" strike="noStrike" spc="-1" dirty="0">
                <a:solidFill>
                  <a:srgbClr val="0000FF"/>
                </a:solidFill>
                <a:uFill>
                  <a:solidFill>
                    <a:srgbClr val="FFFFFF"/>
                  </a:solidFill>
                </a:uFill>
                <a:latin typeface="Arial"/>
                <a:ea typeface="DejaVu Sans"/>
                <a:hlinkClick r:id="rId8"/>
              </a:rPr>
              <a:t>https://www.youtube.com/watch?v=e8xkCgZcQ1s</a:t>
            </a:r>
            <a:endParaRPr dirty="0"/>
          </a:p>
          <a:p>
            <a:pPr marL="457200">
              <a:lnSpc>
                <a:spcPct val="100000"/>
              </a:lnSpc>
            </a:pPr>
            <a:endParaRPr sz="800" dirty="0"/>
          </a:p>
          <a:p>
            <a:pPr marL="743040" lvl="1" indent="-285120">
              <a:lnSpc>
                <a:spcPct val="100000"/>
              </a:lnSpc>
              <a:buFont typeface="Wingdings" charset="2"/>
              <a:buChar char=""/>
            </a:pPr>
            <a:r>
              <a:rPr lang="en-US" sz="2000" strike="noStrike" spc="-1" dirty="0">
                <a:solidFill>
                  <a:srgbClr val="000000"/>
                </a:solidFill>
                <a:uFill>
                  <a:solidFill>
                    <a:srgbClr val="FFFFFF"/>
                  </a:solidFill>
                </a:uFill>
                <a:latin typeface="Arial"/>
                <a:ea typeface="DejaVu Sans"/>
              </a:rPr>
              <a:t>Adaptive and secure service composition</a:t>
            </a:r>
            <a:endParaRPr sz="2000" dirty="0"/>
          </a:p>
          <a:p>
            <a:pPr marL="457200">
              <a:lnSpc>
                <a:spcPct val="100000"/>
              </a:lnSpc>
            </a:pPr>
            <a:r>
              <a:rPr lang="en-US" sz="1600" u="sng" strike="noStrike" spc="-1" dirty="0">
                <a:solidFill>
                  <a:srgbClr val="0000FF"/>
                </a:solidFill>
                <a:uFill>
                  <a:solidFill>
                    <a:srgbClr val="FFFFFF"/>
                  </a:solidFill>
                </a:uFill>
                <a:latin typeface="Arial"/>
                <a:ea typeface="DejaVu Sans"/>
                <a:hlinkClick r:id="rId9"/>
              </a:rPr>
              <a:t>https://www.youtube.com/watch?v=VQDbPD2q9-8</a:t>
            </a:r>
            <a:endParaRPr dirty="0"/>
          </a:p>
          <a:p>
            <a:pPr marL="457200">
              <a:lnSpc>
                <a:spcPct val="100000"/>
              </a:lnSpc>
            </a:pPr>
            <a:endParaRPr dirty="0"/>
          </a:p>
        </p:txBody>
      </p:sp>
      <p:sp>
        <p:nvSpPr>
          <p:cNvPr id="579"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pc="-1" dirty="0">
                <a:solidFill>
                  <a:srgbClr val="000000"/>
                </a:solidFill>
                <a:uFill>
                  <a:solidFill>
                    <a:srgbClr val="FFFFFF"/>
                  </a:solidFill>
                </a:uFill>
                <a:latin typeface="Arial"/>
              </a:rPr>
              <a:t>32</a:t>
            </a:r>
            <a:endParaRPr dirty="0"/>
          </a:p>
        </p:txBody>
      </p:sp>
    </p:spTree>
    <p:extLst>
      <p:ext uri="{BB962C8B-B14F-4D97-AF65-F5344CB8AC3E}">
        <p14:creationId xmlns:p14="http://schemas.microsoft.com/office/powerpoint/2010/main" val="259789385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Deliverables</a:t>
            </a:r>
            <a:endParaRPr/>
          </a:p>
        </p:txBody>
      </p:sp>
      <p:sp>
        <p:nvSpPr>
          <p:cNvPr id="582" name="CustomShape 2"/>
          <p:cNvSpPr/>
          <p:nvPr/>
        </p:nvSpPr>
        <p:spPr>
          <a:xfrm>
            <a:off x="124920" y="1026645"/>
            <a:ext cx="8659800" cy="486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z="2400" b="1" strike="noStrike" spc="-1" dirty="0">
                <a:solidFill>
                  <a:srgbClr val="000000"/>
                </a:solidFill>
                <a:uFill>
                  <a:solidFill>
                    <a:srgbClr val="FFFFFF"/>
                  </a:solidFill>
                </a:uFill>
                <a:latin typeface="Arial"/>
              </a:rPr>
              <a:t>Prototype implementation of monitoring framework:</a:t>
            </a:r>
            <a:endParaRPr dirty="0"/>
          </a:p>
          <a:p>
            <a:pPr marL="684360" lvl="1" indent="-172440">
              <a:lnSpc>
                <a:spcPct val="100000"/>
              </a:lnSpc>
              <a:buFont typeface="Symbol"/>
              <a:buChar char=""/>
            </a:pPr>
            <a:r>
              <a:rPr lang="en-US" sz="2300" spc="-1" dirty="0">
                <a:solidFill>
                  <a:srgbClr val="000000"/>
                </a:solidFill>
                <a:uFill>
                  <a:solidFill>
                    <a:srgbClr val="FFFFFF"/>
                  </a:solidFill>
                </a:uFill>
              </a:rPr>
              <a:t>Active Bundle Module</a:t>
            </a:r>
            <a:endParaRPr lang="en-US" dirty="0"/>
          </a:p>
          <a:p>
            <a:pPr marL="1087560" lvl="2" indent="-172440">
              <a:lnSpc>
                <a:spcPct val="100000"/>
              </a:lnSpc>
              <a:buFont typeface="Symbol"/>
              <a:buChar char=""/>
            </a:pPr>
            <a:r>
              <a:rPr lang="en-US" sz="2300" spc="-1" dirty="0">
                <a:solidFill>
                  <a:srgbClr val="000000"/>
                </a:solidFill>
                <a:uFill>
                  <a:solidFill>
                    <a:srgbClr val="FFFFFF"/>
                  </a:solidFill>
                </a:uFill>
              </a:rPr>
              <a:t>AB implementation as an executable JAR file</a:t>
            </a:r>
            <a:endParaRPr lang="en-US" dirty="0"/>
          </a:p>
          <a:p>
            <a:pPr marL="1087560" lvl="2" indent="-172440">
              <a:lnSpc>
                <a:spcPct val="100000"/>
              </a:lnSpc>
              <a:buFont typeface="Symbol"/>
              <a:buChar char=""/>
            </a:pPr>
            <a:r>
              <a:rPr lang="en-US" sz="2300" spc="-1" dirty="0">
                <a:solidFill>
                  <a:srgbClr val="000000"/>
                </a:solidFill>
                <a:uFill>
                  <a:solidFill>
                    <a:srgbClr val="FFFFFF"/>
                  </a:solidFill>
                </a:uFill>
              </a:rPr>
              <a:t>AB API implementation using Apache Thrift RPC framework</a:t>
            </a:r>
            <a:endParaRPr lang="en-US" dirty="0"/>
          </a:p>
          <a:p>
            <a:pPr marL="1087560" lvl="2" indent="-172440">
              <a:lnSpc>
                <a:spcPct val="100000"/>
              </a:lnSpc>
              <a:buFont typeface="Symbol"/>
              <a:buChar char=""/>
            </a:pPr>
            <a:r>
              <a:rPr lang="en-US" sz="2300" spc="-1" dirty="0">
                <a:solidFill>
                  <a:srgbClr val="000000"/>
                </a:solidFill>
                <a:uFill>
                  <a:solidFill>
                    <a:srgbClr val="FFFFFF"/>
                  </a:solidFill>
                </a:uFill>
              </a:rPr>
              <a:t>Policy specification in XACML/JSON and evaluation using WSO2 </a:t>
            </a:r>
            <a:r>
              <a:rPr lang="en-US" sz="2300" spc="-1" dirty="0" err="1">
                <a:solidFill>
                  <a:srgbClr val="000000"/>
                </a:solidFill>
                <a:uFill>
                  <a:solidFill>
                    <a:srgbClr val="FFFFFF"/>
                  </a:solidFill>
                </a:uFill>
              </a:rPr>
              <a:t>Balana</a:t>
            </a:r>
            <a:endParaRPr lang="en-US" dirty="0"/>
          </a:p>
          <a:p>
            <a:pPr marL="1087560" lvl="2" indent="-172440">
              <a:lnSpc>
                <a:spcPct val="100000"/>
              </a:lnSpc>
              <a:buFont typeface="Symbol"/>
              <a:buChar char=""/>
            </a:pPr>
            <a:r>
              <a:rPr lang="en-US" sz="2300" spc="-1" dirty="0">
                <a:solidFill>
                  <a:srgbClr val="000000"/>
                </a:solidFill>
                <a:uFill>
                  <a:solidFill>
                    <a:srgbClr val="FFFFFF"/>
                  </a:solidFill>
                </a:uFill>
              </a:rPr>
              <a:t>Healthcare scenario with services running on a remote host with functionality to communicate with remote Authentication Server</a:t>
            </a:r>
            <a:endParaRPr lang="en-US" dirty="0"/>
          </a:p>
          <a:p>
            <a:pPr marL="684360" lvl="1" indent="-172440">
              <a:lnSpc>
                <a:spcPct val="100000"/>
              </a:lnSpc>
              <a:buFont typeface="Symbol"/>
              <a:buChar char=""/>
            </a:pPr>
            <a:r>
              <a:rPr lang="en-US" sz="2300" strike="noStrike" spc="-1" dirty="0">
                <a:solidFill>
                  <a:srgbClr val="000000"/>
                </a:solidFill>
                <a:uFill>
                  <a:solidFill>
                    <a:srgbClr val="FFFFFF"/>
                  </a:solidFill>
                </a:uFill>
                <a:latin typeface="Arial"/>
              </a:rPr>
              <a:t>Local (domain-level) Service Monitor (Apache Axis2 valves for interception, MySQL database for logging)</a:t>
            </a:r>
            <a:endParaRPr dirty="0"/>
          </a:p>
          <a:p>
            <a:pPr marL="684360" lvl="1" indent="-172440">
              <a:lnSpc>
                <a:spcPct val="100000"/>
              </a:lnSpc>
              <a:buFont typeface="Symbol"/>
              <a:buChar char=""/>
            </a:pPr>
            <a:r>
              <a:rPr lang="en-US" sz="2300" strike="noStrike" spc="-1" dirty="0">
                <a:solidFill>
                  <a:srgbClr val="000000"/>
                </a:solidFill>
                <a:uFill>
                  <a:solidFill>
                    <a:srgbClr val="FFFFFF"/>
                  </a:solidFill>
                </a:uFill>
                <a:latin typeface="Arial"/>
              </a:rPr>
              <a:t>Central Monitor (as Web service on Amazon EC2)</a:t>
            </a:r>
            <a:endParaRPr dirty="0"/>
          </a:p>
          <a:p>
            <a:pPr marL="684360" lvl="1" indent="-172440">
              <a:lnSpc>
                <a:spcPct val="100000"/>
              </a:lnSpc>
              <a:buFont typeface="Symbol"/>
              <a:buChar char=""/>
            </a:pPr>
            <a:r>
              <a:rPr lang="en-US" sz="2300" strike="noStrike" spc="-1" dirty="0">
                <a:solidFill>
                  <a:srgbClr val="000000"/>
                </a:solidFill>
                <a:uFill>
                  <a:solidFill>
                    <a:srgbClr val="FFFFFF"/>
                  </a:solidFill>
                </a:uFill>
                <a:latin typeface="Arial"/>
              </a:rPr>
              <a:t>Anomaly Detection Module (with pluggable algorithms)</a:t>
            </a:r>
            <a:endParaRPr dirty="0"/>
          </a:p>
          <a:p>
            <a:pPr marL="684360" lvl="1" indent="-172440">
              <a:lnSpc>
                <a:spcPct val="100000"/>
              </a:lnSpc>
              <a:buFont typeface="Symbol"/>
              <a:buChar char=""/>
            </a:pPr>
            <a:r>
              <a:rPr lang="en-US" sz="2300" strike="noStrike" spc="-1" dirty="0">
                <a:solidFill>
                  <a:srgbClr val="000000"/>
                </a:solidFill>
                <a:uFill>
                  <a:solidFill>
                    <a:srgbClr val="FFFFFF"/>
                  </a:solidFill>
                </a:uFill>
                <a:latin typeface="Arial"/>
              </a:rPr>
              <a:t>Dynamic Service Composition Module (algorithm) </a:t>
            </a:r>
            <a:endParaRPr dirty="0"/>
          </a:p>
        </p:txBody>
      </p:sp>
      <p:sp>
        <p:nvSpPr>
          <p:cNvPr id="583"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pc="-1" dirty="0">
                <a:solidFill>
                  <a:srgbClr val="000000"/>
                </a:solidFill>
                <a:uFill>
                  <a:solidFill>
                    <a:srgbClr val="FFFFFF"/>
                  </a:solidFill>
                </a:uFill>
                <a:latin typeface="Arial"/>
              </a:rPr>
              <a:t>33</a:t>
            </a:r>
            <a:endParaRPr dirty="0"/>
          </a:p>
        </p:txBody>
      </p:sp>
    </p:spTree>
    <p:extLst>
      <p:ext uri="{BB962C8B-B14F-4D97-AF65-F5344CB8AC3E}">
        <p14:creationId xmlns:p14="http://schemas.microsoft.com/office/powerpoint/2010/main" val="27435896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dirty="0">
                <a:solidFill>
                  <a:srgbClr val="000000"/>
                </a:solidFill>
                <a:uFill>
                  <a:solidFill>
                    <a:srgbClr val="FFFFFF"/>
                  </a:solidFill>
                </a:uFill>
                <a:latin typeface="Arial"/>
              </a:rPr>
              <a:t>Deliverables (cont.)</a:t>
            </a:r>
            <a:endParaRPr dirty="0"/>
          </a:p>
        </p:txBody>
      </p:sp>
      <p:sp>
        <p:nvSpPr>
          <p:cNvPr id="582" name="CustomShape 2"/>
          <p:cNvSpPr/>
          <p:nvPr/>
        </p:nvSpPr>
        <p:spPr>
          <a:xfrm>
            <a:off x="124920" y="1026645"/>
            <a:ext cx="8918872" cy="486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z="2400" b="1" strike="noStrike" spc="-1" dirty="0">
                <a:solidFill>
                  <a:srgbClr val="000000"/>
                </a:solidFill>
                <a:uFill>
                  <a:solidFill>
                    <a:srgbClr val="FFFFFF"/>
                  </a:solidFill>
                </a:uFill>
                <a:latin typeface="Arial"/>
              </a:rPr>
              <a:t>Documentation</a:t>
            </a:r>
          </a:p>
          <a:p>
            <a:pPr marL="1144440" lvl="2" indent="-229320">
              <a:buFont typeface="Symbol"/>
              <a:buChar char=""/>
            </a:pPr>
            <a:r>
              <a:rPr lang="en-US" sz="2400" spc="-1" dirty="0">
                <a:solidFill>
                  <a:srgbClr val="000000"/>
                </a:solidFill>
                <a:uFill>
                  <a:solidFill>
                    <a:srgbClr val="FFFFFF"/>
                  </a:solidFill>
                </a:uFill>
                <a:latin typeface="Arial"/>
              </a:rPr>
              <a:t>Source</a:t>
            </a:r>
            <a:r>
              <a:rPr lang="en-US" sz="2400" b="1" spc="-1" dirty="0">
                <a:solidFill>
                  <a:srgbClr val="000000"/>
                </a:solidFill>
                <a:uFill>
                  <a:solidFill>
                    <a:srgbClr val="FFFFFF"/>
                  </a:solidFill>
                </a:uFill>
                <a:latin typeface="Arial"/>
              </a:rPr>
              <a:t> </a:t>
            </a:r>
            <a:r>
              <a:rPr lang="en-US" sz="2300" strike="noStrike" spc="-1" dirty="0">
                <a:solidFill>
                  <a:srgbClr val="000000"/>
                </a:solidFill>
                <a:uFill>
                  <a:solidFill>
                    <a:srgbClr val="FFFFFF"/>
                  </a:solidFill>
                </a:uFill>
                <a:latin typeface="Arial"/>
              </a:rPr>
              <a:t>code    </a:t>
            </a:r>
          </a:p>
          <a:p>
            <a:pPr marL="915120" lvl="5" indent="0"/>
            <a:r>
              <a:rPr lang="en-US" sz="2400" i="1" u="sng" strike="noStrike" spc="-1" dirty="0">
                <a:solidFill>
                  <a:srgbClr val="0000FF"/>
                </a:solidFill>
                <a:uFill>
                  <a:solidFill>
                    <a:srgbClr val="FFFFFF"/>
                  </a:solidFill>
                </a:uFill>
                <a:latin typeface="Arial"/>
                <a:hlinkClick r:id="rId2"/>
              </a:rPr>
              <a:t>http://github.com/Denis-Ulybysh/absoa16   </a:t>
            </a:r>
            <a:endParaRPr lang="en-US" sz="2400" i="1" u="sng" strike="noStrike" spc="-1" dirty="0">
              <a:solidFill>
                <a:srgbClr val="0000FF"/>
              </a:solidFill>
              <a:uFill>
                <a:solidFill>
                  <a:srgbClr val="FFFFFF"/>
                </a:solidFill>
              </a:uFill>
              <a:latin typeface="Arial"/>
            </a:endParaRPr>
          </a:p>
          <a:p>
            <a:pPr marL="1144440" lvl="2" indent="-229320">
              <a:buFont typeface="Symbol"/>
              <a:buChar char=""/>
            </a:pPr>
            <a:endParaRPr lang="en-US" sz="2300" strike="noStrike" spc="-1" dirty="0">
              <a:solidFill>
                <a:srgbClr val="000000"/>
              </a:solidFill>
              <a:uFill>
                <a:solidFill>
                  <a:srgbClr val="FFFFFF"/>
                </a:solidFill>
              </a:uFill>
              <a:latin typeface="Arial"/>
            </a:endParaRPr>
          </a:p>
          <a:p>
            <a:pPr marL="1144440" lvl="2" indent="-229320">
              <a:buFont typeface="Symbol"/>
              <a:buChar char=""/>
            </a:pPr>
            <a:r>
              <a:rPr lang="en-US" sz="2300" strike="noStrike" spc="-1" dirty="0">
                <a:solidFill>
                  <a:srgbClr val="000000"/>
                </a:solidFill>
                <a:uFill>
                  <a:solidFill>
                    <a:srgbClr val="FFFFFF"/>
                  </a:solidFill>
                </a:uFill>
                <a:latin typeface="Arial"/>
              </a:rPr>
              <a:t>Deployment and user manual</a:t>
            </a:r>
          </a:p>
          <a:p>
            <a:pPr marL="1144440" lvl="2" indent="-229320">
              <a:buFont typeface="Symbol"/>
              <a:buChar char=""/>
            </a:pPr>
            <a:endParaRPr lang="en-US" sz="2300" spc="-1" dirty="0">
              <a:solidFill>
                <a:srgbClr val="000000"/>
              </a:solidFill>
              <a:uFill>
                <a:solidFill>
                  <a:srgbClr val="FFFFFF"/>
                </a:solidFill>
              </a:uFill>
              <a:latin typeface="Arial"/>
            </a:endParaRPr>
          </a:p>
          <a:p>
            <a:pPr marL="1144440" lvl="2" indent="-229320">
              <a:buFont typeface="Symbol"/>
              <a:buChar char=""/>
            </a:pPr>
            <a:r>
              <a:rPr lang="en-US" sz="2300" spc="-1" dirty="0">
                <a:solidFill>
                  <a:srgbClr val="000000"/>
                </a:solidFill>
                <a:uFill>
                  <a:solidFill>
                    <a:srgbClr val="FFFFFF"/>
                  </a:solidFill>
                </a:uFill>
                <a:latin typeface="Arial"/>
              </a:rPr>
              <a:t>Final report for 2015 – 2016 </a:t>
            </a:r>
          </a:p>
          <a:p>
            <a:pPr marL="915120" lvl="2" indent="0"/>
            <a:r>
              <a:rPr lang="en-US" sz="2200" i="1" u="sng" spc="-1" dirty="0">
                <a:solidFill>
                  <a:srgbClr val="0000FF"/>
                </a:solidFill>
                <a:uFill>
                  <a:solidFill>
                    <a:srgbClr val="FFFFFF"/>
                  </a:solidFill>
                </a:uFill>
                <a:latin typeface="Arial"/>
                <a:hlinkClick r:id="rId3"/>
              </a:rPr>
              <a:t>https://www.cs.purdue.edu/homes/bb/NGC2016/NGCRC_Final_Report-Sept-2016.pdf</a:t>
            </a:r>
            <a:endParaRPr lang="en-US" sz="2200" i="1" u="sng" spc="-1" dirty="0">
              <a:solidFill>
                <a:srgbClr val="0000FF"/>
              </a:solidFill>
              <a:uFill>
                <a:solidFill>
                  <a:srgbClr val="FFFFFF"/>
                </a:solidFill>
              </a:uFill>
              <a:latin typeface="Arial"/>
            </a:endParaRPr>
          </a:p>
        </p:txBody>
      </p:sp>
      <p:sp>
        <p:nvSpPr>
          <p:cNvPr id="583"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dirty="0"/>
              <a:t>34</a:t>
            </a:r>
            <a:endParaRPr sz="1300" dirty="0"/>
          </a:p>
        </p:txBody>
      </p:sp>
    </p:spTree>
    <p:extLst>
      <p:ext uri="{BB962C8B-B14F-4D97-AF65-F5344CB8AC3E}">
        <p14:creationId xmlns:p14="http://schemas.microsoft.com/office/powerpoint/2010/main" val="2593155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Presentations and Publications</a:t>
            </a:r>
            <a:endParaRPr/>
          </a:p>
        </p:txBody>
      </p:sp>
      <p:sp>
        <p:nvSpPr>
          <p:cNvPr id="594" name="CustomShape 2"/>
          <p:cNvSpPr/>
          <p:nvPr/>
        </p:nvSpPr>
        <p:spPr>
          <a:xfrm>
            <a:off x="114120" y="1063400"/>
            <a:ext cx="9029880" cy="504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buFont typeface="Symbol"/>
              <a:buChar char=""/>
            </a:pPr>
            <a:r>
              <a:rPr lang="en-US" spc="-1" dirty="0">
                <a:solidFill>
                  <a:srgbClr val="000000"/>
                </a:solidFill>
                <a:uFill>
                  <a:solidFill>
                    <a:srgbClr val="FFFFFF"/>
                  </a:solidFill>
                </a:uFill>
              </a:rPr>
              <a:t>“Policy-based Distributed Data Dissemination,” R. </a:t>
            </a:r>
            <a:r>
              <a:rPr lang="en-US" spc="-1" dirty="0" err="1">
                <a:solidFill>
                  <a:srgbClr val="000000"/>
                </a:solidFill>
                <a:uFill>
                  <a:solidFill>
                    <a:srgbClr val="FFFFFF"/>
                  </a:solidFill>
                </a:uFill>
              </a:rPr>
              <a:t>Ranchal</a:t>
            </a:r>
            <a:r>
              <a:rPr lang="en-US" spc="-1" dirty="0">
                <a:solidFill>
                  <a:srgbClr val="000000"/>
                </a:solidFill>
                <a:uFill>
                  <a:solidFill>
                    <a:srgbClr val="FFFFFF"/>
                  </a:solidFill>
                </a:uFill>
              </a:rPr>
              <a:t>, D. </a:t>
            </a:r>
            <a:r>
              <a:rPr lang="en-US" spc="-1" dirty="0" err="1">
                <a:solidFill>
                  <a:srgbClr val="000000"/>
                </a:solidFill>
                <a:uFill>
                  <a:solidFill>
                    <a:srgbClr val="FFFFFF"/>
                  </a:solidFill>
                </a:uFill>
              </a:rPr>
              <a:t>Ulybyshev</a:t>
            </a:r>
            <a:r>
              <a:rPr lang="en-US" spc="-1" dirty="0">
                <a:solidFill>
                  <a:srgbClr val="000000"/>
                </a:solidFill>
                <a:uFill>
                  <a:solidFill>
                    <a:srgbClr val="FFFFFF"/>
                  </a:solidFill>
                </a:uFill>
              </a:rPr>
              <a:t>, P. </a:t>
            </a:r>
            <a:r>
              <a:rPr lang="en-US" spc="-1" dirty="0" err="1">
                <a:solidFill>
                  <a:srgbClr val="000000"/>
                </a:solidFill>
                <a:uFill>
                  <a:solidFill>
                    <a:srgbClr val="FFFFFF"/>
                  </a:solidFill>
                </a:uFill>
              </a:rPr>
              <a:t>Angin</a:t>
            </a:r>
            <a:r>
              <a:rPr lang="en-US" spc="-1" dirty="0">
                <a:solidFill>
                  <a:srgbClr val="000000"/>
                </a:solidFill>
                <a:uFill>
                  <a:solidFill>
                    <a:srgbClr val="FFFFFF"/>
                  </a:solidFill>
                </a:uFill>
              </a:rPr>
              <a:t>, and B. Bhargava. </a:t>
            </a:r>
            <a:r>
              <a:rPr lang="en-US" i="1" spc="-1" dirty="0">
                <a:solidFill>
                  <a:srgbClr val="000000"/>
                </a:solidFill>
                <a:uFill>
                  <a:solidFill>
                    <a:srgbClr val="FFFFFF"/>
                  </a:solidFill>
                </a:uFill>
              </a:rPr>
              <a:t>CERIAS Security Symposium, April 2015</a:t>
            </a:r>
            <a:r>
              <a:rPr lang="en-US" b="1" i="1" spc="-1" dirty="0">
                <a:solidFill>
                  <a:srgbClr val="000000"/>
                </a:solidFill>
                <a:uFill>
                  <a:solidFill>
                    <a:srgbClr val="FFFFFF"/>
                  </a:solidFill>
                </a:uFill>
              </a:rPr>
              <a:t> (Best poster award)</a:t>
            </a:r>
          </a:p>
          <a:p>
            <a:pPr marL="230040" indent="-229320">
              <a:buFont typeface="Symbol"/>
              <a:buChar char=""/>
            </a:pPr>
            <a:r>
              <a:rPr lang="en-US" spc="-1" dirty="0">
                <a:solidFill>
                  <a:srgbClr val="000000"/>
                </a:solidFill>
                <a:uFill>
                  <a:solidFill>
                    <a:srgbClr val="FFFFFF"/>
                  </a:solidFill>
                </a:uFill>
              </a:rPr>
              <a:t>“A Distributed Monitoring and Reconfiguration Approach for Adaptive Network Computing,” B. Bhargava, P. </a:t>
            </a:r>
            <a:r>
              <a:rPr lang="en-US" spc="-1" dirty="0" err="1">
                <a:solidFill>
                  <a:srgbClr val="000000"/>
                </a:solidFill>
                <a:uFill>
                  <a:solidFill>
                    <a:srgbClr val="FFFFFF"/>
                  </a:solidFill>
                </a:uFill>
              </a:rPr>
              <a:t>Angin</a:t>
            </a:r>
            <a:r>
              <a:rPr lang="en-US" spc="-1" dirty="0">
                <a:solidFill>
                  <a:srgbClr val="000000"/>
                </a:solidFill>
                <a:uFill>
                  <a:solidFill>
                    <a:srgbClr val="FFFFFF"/>
                  </a:solidFill>
                </a:uFill>
              </a:rPr>
              <a:t>, R. </a:t>
            </a:r>
            <a:r>
              <a:rPr lang="en-US" spc="-1" dirty="0" err="1">
                <a:solidFill>
                  <a:srgbClr val="000000"/>
                </a:solidFill>
                <a:uFill>
                  <a:solidFill>
                    <a:srgbClr val="FFFFFF"/>
                  </a:solidFill>
                </a:uFill>
              </a:rPr>
              <a:t>Ranchal</a:t>
            </a:r>
            <a:r>
              <a:rPr lang="en-US" spc="-1" dirty="0">
                <a:solidFill>
                  <a:srgbClr val="000000"/>
                </a:solidFill>
                <a:uFill>
                  <a:solidFill>
                    <a:srgbClr val="FFFFFF"/>
                  </a:solidFill>
                </a:uFill>
              </a:rPr>
              <a:t>, S. </a:t>
            </a:r>
            <a:r>
              <a:rPr lang="en-US" spc="-1" dirty="0" err="1">
                <a:solidFill>
                  <a:srgbClr val="000000"/>
                </a:solidFill>
                <a:uFill>
                  <a:solidFill>
                    <a:srgbClr val="FFFFFF"/>
                  </a:solidFill>
                </a:uFill>
              </a:rPr>
              <a:t>Lingayat</a:t>
            </a:r>
            <a:r>
              <a:rPr lang="en-US" spc="-1" dirty="0">
                <a:solidFill>
                  <a:srgbClr val="000000"/>
                </a:solidFill>
                <a:uFill>
                  <a:solidFill>
                    <a:srgbClr val="FFFFFF"/>
                  </a:solidFill>
                </a:uFill>
              </a:rPr>
              <a:t>. </a:t>
            </a:r>
            <a:r>
              <a:rPr lang="en-US" i="1" spc="-1" dirty="0">
                <a:solidFill>
                  <a:srgbClr val="000000"/>
                </a:solidFill>
                <a:uFill>
                  <a:solidFill>
                    <a:srgbClr val="FFFFFF"/>
                  </a:solidFill>
                </a:uFill>
              </a:rPr>
              <a:t>DNCMS in conjunction with SRDS 2015 </a:t>
            </a:r>
            <a:r>
              <a:rPr lang="en-US" b="1" i="1" spc="-1" dirty="0">
                <a:solidFill>
                  <a:srgbClr val="000000"/>
                </a:solidFill>
                <a:uFill>
                  <a:solidFill>
                    <a:srgbClr val="FFFFFF"/>
                  </a:solidFill>
                </a:uFill>
              </a:rPr>
              <a:t>(Best paper award)</a:t>
            </a:r>
          </a:p>
          <a:p>
            <a:pPr marL="230040" indent="-229320">
              <a:buFont typeface="Symbol"/>
              <a:buChar char=""/>
            </a:pPr>
            <a:r>
              <a:rPr lang="en-US" spc="-1" dirty="0">
                <a:solidFill>
                  <a:srgbClr val="000000"/>
                </a:solidFill>
                <a:uFill>
                  <a:solidFill>
                    <a:srgbClr val="FFFFFF"/>
                  </a:solidFill>
                </a:uFill>
              </a:rPr>
              <a:t>“Privacy-Preserving Data Dissemination and Data Leakage Detection in SOA” , D. </a:t>
            </a:r>
            <a:r>
              <a:rPr lang="en-US" spc="-1" dirty="0" err="1">
                <a:solidFill>
                  <a:srgbClr val="000000"/>
                </a:solidFill>
                <a:uFill>
                  <a:solidFill>
                    <a:srgbClr val="FFFFFF"/>
                  </a:solidFill>
                </a:uFill>
              </a:rPr>
              <a:t>Ulybyshev</a:t>
            </a:r>
            <a:r>
              <a:rPr lang="en-US" spc="-1" dirty="0">
                <a:solidFill>
                  <a:srgbClr val="000000"/>
                </a:solidFill>
                <a:uFill>
                  <a:solidFill>
                    <a:srgbClr val="FFFFFF"/>
                  </a:solidFill>
                </a:uFill>
              </a:rPr>
              <a:t>, B. Bhargava, L. Li, D. Steiner, J. </a:t>
            </a:r>
            <a:r>
              <a:rPr lang="en-US" spc="-1" dirty="0" err="1">
                <a:solidFill>
                  <a:srgbClr val="000000"/>
                </a:solidFill>
                <a:uFill>
                  <a:solidFill>
                    <a:srgbClr val="FFFFFF"/>
                  </a:solidFill>
                </a:uFill>
              </a:rPr>
              <a:t>Kobes</a:t>
            </a:r>
            <a:r>
              <a:rPr lang="en-US" spc="-1" dirty="0">
                <a:solidFill>
                  <a:srgbClr val="000000"/>
                </a:solidFill>
                <a:uFill>
                  <a:solidFill>
                    <a:srgbClr val="FFFFFF"/>
                  </a:solidFill>
                </a:uFill>
              </a:rPr>
              <a:t>, H. </a:t>
            </a:r>
            <a:r>
              <a:rPr lang="en-US" spc="-1" dirty="0" err="1">
                <a:solidFill>
                  <a:srgbClr val="000000"/>
                </a:solidFill>
                <a:uFill>
                  <a:solidFill>
                    <a:srgbClr val="FFFFFF"/>
                  </a:solidFill>
                </a:uFill>
              </a:rPr>
              <a:t>Halpin</a:t>
            </a:r>
            <a:r>
              <a:rPr lang="en-US" spc="-1" dirty="0">
                <a:solidFill>
                  <a:srgbClr val="000000"/>
                </a:solidFill>
                <a:uFill>
                  <a:solidFill>
                    <a:srgbClr val="FFFFFF"/>
                  </a:solidFill>
                </a:uFill>
              </a:rPr>
              <a:t>, M. Villarreal and R. </a:t>
            </a:r>
            <a:r>
              <a:rPr lang="en-US" spc="-1" dirty="0" err="1">
                <a:solidFill>
                  <a:srgbClr val="000000"/>
                </a:solidFill>
                <a:uFill>
                  <a:solidFill>
                    <a:srgbClr val="FFFFFF"/>
                  </a:solidFill>
                </a:uFill>
              </a:rPr>
              <a:t>Ranchal</a:t>
            </a:r>
            <a:r>
              <a:rPr lang="en-US" spc="-1" dirty="0">
                <a:solidFill>
                  <a:srgbClr val="000000"/>
                </a:solidFill>
                <a:uFill>
                  <a:solidFill>
                    <a:srgbClr val="FFFFFF"/>
                  </a:solidFill>
                </a:uFill>
              </a:rPr>
              <a:t>. </a:t>
            </a:r>
            <a:r>
              <a:rPr lang="en-US" i="1" spc="-1" dirty="0">
                <a:solidFill>
                  <a:srgbClr val="000000"/>
                </a:solidFill>
                <a:uFill>
                  <a:solidFill>
                    <a:srgbClr val="FFFFFF"/>
                  </a:solidFill>
                </a:uFill>
              </a:rPr>
              <a:t>Submitted for ICDE-2017</a:t>
            </a:r>
          </a:p>
          <a:p>
            <a:pPr marL="230040" indent="-229320">
              <a:lnSpc>
                <a:spcPct val="100000"/>
              </a:lnSpc>
              <a:buFont typeface="Symbol"/>
              <a:buChar char=""/>
            </a:pPr>
            <a:r>
              <a:rPr lang="en-US" strike="noStrike" spc="-1" dirty="0">
                <a:solidFill>
                  <a:srgbClr val="000000"/>
                </a:solidFill>
                <a:uFill>
                  <a:solidFill>
                    <a:srgbClr val="FFFFFF"/>
                  </a:solidFill>
                </a:uFill>
                <a:latin typeface="Arial"/>
              </a:rPr>
              <a:t>“Authentication of User’s Device and Browser for Data Access in Untrusted Cloud,” D. </a:t>
            </a:r>
            <a:r>
              <a:rPr lang="en-US" strike="noStrike" spc="-1" dirty="0" err="1">
                <a:solidFill>
                  <a:srgbClr val="000000"/>
                </a:solidFill>
                <a:uFill>
                  <a:solidFill>
                    <a:srgbClr val="FFFFFF"/>
                  </a:solidFill>
                </a:uFill>
                <a:latin typeface="Arial"/>
              </a:rPr>
              <a:t>Ulybyshev</a:t>
            </a:r>
            <a:r>
              <a:rPr lang="en-US" strike="noStrike" spc="-1" dirty="0">
                <a:solidFill>
                  <a:srgbClr val="000000"/>
                </a:solidFill>
                <a:uFill>
                  <a:solidFill>
                    <a:srgbClr val="FFFFFF"/>
                  </a:solidFill>
                </a:uFill>
                <a:latin typeface="Arial"/>
              </a:rPr>
              <a:t>, B. Bhargava, L. Li, J. </a:t>
            </a:r>
            <a:r>
              <a:rPr lang="en-US" strike="noStrike" spc="-1" dirty="0" err="1">
                <a:solidFill>
                  <a:srgbClr val="000000"/>
                </a:solidFill>
                <a:uFill>
                  <a:solidFill>
                    <a:srgbClr val="FFFFFF"/>
                  </a:solidFill>
                </a:uFill>
                <a:latin typeface="Arial"/>
              </a:rPr>
              <a:t>Kobes</a:t>
            </a:r>
            <a:r>
              <a:rPr lang="en-US" strike="noStrike" spc="-1" dirty="0">
                <a:solidFill>
                  <a:srgbClr val="000000"/>
                </a:solidFill>
                <a:uFill>
                  <a:solidFill>
                    <a:srgbClr val="FFFFFF"/>
                  </a:solidFill>
                </a:uFill>
                <a:latin typeface="Arial"/>
              </a:rPr>
              <a:t>, D. Steiner, H. </a:t>
            </a:r>
            <a:r>
              <a:rPr lang="en-US" strike="noStrike" spc="-1" dirty="0" err="1">
                <a:solidFill>
                  <a:srgbClr val="000000"/>
                </a:solidFill>
                <a:uFill>
                  <a:solidFill>
                    <a:srgbClr val="FFFFFF"/>
                  </a:solidFill>
                </a:uFill>
                <a:latin typeface="Arial"/>
              </a:rPr>
              <a:t>Halpin</a:t>
            </a:r>
            <a:r>
              <a:rPr lang="en-US" strike="noStrike" spc="-1" dirty="0">
                <a:solidFill>
                  <a:srgbClr val="000000"/>
                </a:solidFill>
                <a:uFill>
                  <a:solidFill>
                    <a:srgbClr val="FFFFFF"/>
                  </a:solidFill>
                </a:uFill>
                <a:latin typeface="Arial"/>
              </a:rPr>
              <a:t>, B. An, M. Villarreal, R. </a:t>
            </a:r>
            <a:r>
              <a:rPr lang="en-US" strike="noStrike" spc="-1" dirty="0" err="1">
                <a:solidFill>
                  <a:srgbClr val="000000"/>
                </a:solidFill>
                <a:uFill>
                  <a:solidFill>
                    <a:srgbClr val="FFFFFF"/>
                  </a:solidFill>
                </a:uFill>
                <a:latin typeface="Arial"/>
              </a:rPr>
              <a:t>Ranchal</a:t>
            </a:r>
            <a:r>
              <a:rPr lang="en-US" strike="noStrike" spc="-1" dirty="0">
                <a:solidFill>
                  <a:srgbClr val="000000"/>
                </a:solidFill>
                <a:uFill>
                  <a:solidFill>
                    <a:srgbClr val="FFFFFF"/>
                  </a:solidFill>
                </a:uFill>
                <a:latin typeface="Arial"/>
              </a:rPr>
              <a:t>. </a:t>
            </a:r>
            <a:r>
              <a:rPr lang="en-US" i="1" strike="noStrike" spc="-1" dirty="0">
                <a:solidFill>
                  <a:srgbClr val="000000"/>
                </a:solidFill>
                <a:uFill>
                  <a:solidFill>
                    <a:srgbClr val="FFFFFF"/>
                  </a:solidFill>
                </a:uFill>
                <a:latin typeface="Arial"/>
              </a:rPr>
              <a:t>CERIAS Security Symposium, April 2016</a:t>
            </a:r>
            <a:r>
              <a:rPr lang="en-US" strike="noStrike" spc="-1" dirty="0">
                <a:solidFill>
                  <a:srgbClr val="000000"/>
                </a:solidFill>
                <a:uFill>
                  <a:solidFill>
                    <a:srgbClr val="FFFFFF"/>
                  </a:solidFill>
                </a:uFill>
                <a:latin typeface="Arial"/>
              </a:rPr>
              <a:t>.</a:t>
            </a:r>
          </a:p>
          <a:p>
            <a:pPr marL="230040" indent="-229320">
              <a:buFont typeface="Symbol"/>
              <a:buChar char=""/>
            </a:pPr>
            <a:r>
              <a:rPr lang="en-US" spc="-1" dirty="0">
                <a:solidFill>
                  <a:srgbClr val="000000"/>
                </a:solidFill>
                <a:uFill>
                  <a:solidFill>
                    <a:srgbClr val="FFFFFF"/>
                  </a:solidFill>
                </a:uFill>
                <a:latin typeface="mesNewRomanPSMT"/>
              </a:rPr>
              <a:t>"Cross-Domain Data Dissemination and Policy Enforcement", R. </a:t>
            </a:r>
            <a:r>
              <a:rPr lang="en-US" spc="-1" dirty="0" err="1">
                <a:solidFill>
                  <a:srgbClr val="000000"/>
                </a:solidFill>
                <a:uFill>
                  <a:solidFill>
                    <a:srgbClr val="FFFFFF"/>
                  </a:solidFill>
                </a:uFill>
                <a:latin typeface="mesNewRomanPSMT"/>
              </a:rPr>
              <a:t>Ranchal</a:t>
            </a:r>
            <a:r>
              <a:rPr lang="en-US" spc="-1" dirty="0">
                <a:solidFill>
                  <a:srgbClr val="000000"/>
                </a:solidFill>
                <a:uFill>
                  <a:solidFill>
                    <a:srgbClr val="FFFFFF"/>
                  </a:solidFill>
                </a:uFill>
                <a:latin typeface="mesNewRomanPSMT"/>
              </a:rPr>
              <a:t>, PhD Thesis, Purdue University, June 2015.</a:t>
            </a:r>
            <a:endParaRPr lang="en-US" dirty="0"/>
          </a:p>
          <a:p>
            <a:pPr marL="230040" indent="-229320">
              <a:lnSpc>
                <a:spcPct val="100000"/>
              </a:lnSpc>
              <a:buFont typeface="Symbol"/>
              <a:buChar char=""/>
            </a:pPr>
            <a:r>
              <a:rPr lang="en-US" strike="noStrike" spc="-1" dirty="0">
                <a:solidFill>
                  <a:srgbClr val="000000"/>
                </a:solidFill>
                <a:uFill>
                  <a:solidFill>
                    <a:srgbClr val="FFFFFF"/>
                  </a:solidFill>
                </a:uFill>
                <a:latin typeface="Arial"/>
              </a:rPr>
              <a:t>“End-to-End Security in Service-Oriented Architecture,” Mehdi </a:t>
            </a:r>
            <a:r>
              <a:rPr lang="en-US" strike="noStrike" spc="-1" dirty="0" err="1">
                <a:solidFill>
                  <a:srgbClr val="000000"/>
                </a:solidFill>
                <a:uFill>
                  <a:solidFill>
                    <a:srgbClr val="FFFFFF"/>
                  </a:solidFill>
                </a:uFill>
                <a:latin typeface="Arial"/>
              </a:rPr>
              <a:t>Azarmi</a:t>
            </a:r>
            <a:r>
              <a:rPr lang="en-US" strike="noStrike" spc="-1" dirty="0">
                <a:solidFill>
                  <a:srgbClr val="000000"/>
                </a:solidFill>
                <a:uFill>
                  <a:solidFill>
                    <a:srgbClr val="FFFFFF"/>
                  </a:solidFill>
                </a:uFill>
                <a:latin typeface="Arial"/>
              </a:rPr>
              <a:t>. </a:t>
            </a:r>
            <a:r>
              <a:rPr lang="en-US" i="1" strike="noStrike" spc="-1" dirty="0">
                <a:solidFill>
                  <a:srgbClr val="000000"/>
                </a:solidFill>
                <a:uFill>
                  <a:solidFill>
                    <a:srgbClr val="FFFFFF"/>
                  </a:solidFill>
                </a:uFill>
                <a:latin typeface="Arial"/>
              </a:rPr>
              <a:t>PhD Thesis</a:t>
            </a:r>
            <a:r>
              <a:rPr lang="en-US" strike="noStrike" spc="-1" dirty="0">
                <a:solidFill>
                  <a:srgbClr val="000000"/>
                </a:solidFill>
                <a:uFill>
                  <a:solidFill>
                    <a:srgbClr val="FFFFFF"/>
                  </a:solidFill>
                </a:uFill>
                <a:latin typeface="Arial"/>
              </a:rPr>
              <a:t>, Purdue University, April 2016.</a:t>
            </a:r>
            <a:endParaRPr dirty="0"/>
          </a:p>
          <a:p>
            <a:pPr marL="230040" indent="-229320">
              <a:lnSpc>
                <a:spcPct val="100000"/>
              </a:lnSpc>
              <a:buFont typeface="Symbol"/>
              <a:buChar char=""/>
            </a:pPr>
            <a:r>
              <a:rPr lang="en-US" strike="noStrike" spc="-1" dirty="0">
                <a:solidFill>
                  <a:srgbClr val="000000"/>
                </a:solidFill>
                <a:uFill>
                  <a:solidFill>
                    <a:srgbClr val="FFFFFF"/>
                  </a:solidFill>
                </a:uFill>
                <a:latin typeface="Arial"/>
              </a:rPr>
              <a:t>“Consumer Oriented Privacy Preserving Access Control for Electronic Health Records in the Cloud,” R. Fernando, R. </a:t>
            </a:r>
            <a:r>
              <a:rPr lang="en-US" strike="noStrike" spc="-1" dirty="0" err="1">
                <a:solidFill>
                  <a:srgbClr val="000000"/>
                </a:solidFill>
                <a:uFill>
                  <a:solidFill>
                    <a:srgbClr val="FFFFFF"/>
                  </a:solidFill>
                </a:uFill>
                <a:latin typeface="Arial"/>
              </a:rPr>
              <a:t>Ranchal</a:t>
            </a:r>
            <a:r>
              <a:rPr lang="en-US" strike="noStrike" spc="-1" dirty="0">
                <a:solidFill>
                  <a:srgbClr val="000000"/>
                </a:solidFill>
                <a:uFill>
                  <a:solidFill>
                    <a:srgbClr val="FFFFFF"/>
                  </a:solidFill>
                </a:uFill>
                <a:latin typeface="Arial"/>
              </a:rPr>
              <a:t>. B. An, L. Ben </a:t>
            </a:r>
            <a:r>
              <a:rPr lang="en-US" strike="noStrike" spc="-1" dirty="0" err="1">
                <a:solidFill>
                  <a:srgbClr val="000000"/>
                </a:solidFill>
                <a:uFill>
                  <a:solidFill>
                    <a:srgbClr val="FFFFFF"/>
                  </a:solidFill>
                </a:uFill>
                <a:latin typeface="Arial"/>
              </a:rPr>
              <a:t>Othmane</a:t>
            </a:r>
            <a:r>
              <a:rPr lang="en-US" strike="noStrike" spc="-1" dirty="0">
                <a:solidFill>
                  <a:srgbClr val="000000"/>
                </a:solidFill>
                <a:uFill>
                  <a:solidFill>
                    <a:srgbClr val="FFFFFF"/>
                  </a:solidFill>
                </a:uFill>
                <a:latin typeface="Arial"/>
              </a:rPr>
              <a:t>, B. Bhargava. Submitted to </a:t>
            </a:r>
            <a:r>
              <a:rPr lang="en-US" i="1" strike="noStrike" spc="-1" dirty="0">
                <a:solidFill>
                  <a:srgbClr val="000000"/>
                </a:solidFill>
                <a:uFill>
                  <a:solidFill>
                    <a:srgbClr val="FFFFFF"/>
                  </a:solidFill>
                </a:uFill>
                <a:latin typeface="Arial"/>
              </a:rPr>
              <a:t>IEEE CLOUD 2016</a:t>
            </a:r>
            <a:r>
              <a:rPr lang="en-US" strike="noStrike" spc="-1" dirty="0">
                <a:solidFill>
                  <a:srgbClr val="000000"/>
                </a:solidFill>
                <a:uFill>
                  <a:solidFill>
                    <a:srgbClr val="FFFFFF"/>
                  </a:solidFill>
                </a:uFill>
                <a:latin typeface="Arial"/>
              </a:rPr>
              <a:t>.</a:t>
            </a:r>
            <a:endParaRPr dirty="0"/>
          </a:p>
          <a:p>
            <a:pPr marL="230040" indent="-229320">
              <a:lnSpc>
                <a:spcPct val="100000"/>
              </a:lnSpc>
              <a:buFont typeface="Symbol"/>
              <a:buChar char=""/>
            </a:pPr>
            <a:r>
              <a:rPr lang="en-US" strike="noStrike" spc="-1" dirty="0">
                <a:solidFill>
                  <a:srgbClr val="000000"/>
                </a:solidFill>
                <a:uFill>
                  <a:solidFill>
                    <a:srgbClr val="FFFFFF"/>
                  </a:solidFill>
                </a:uFill>
                <a:latin typeface="Arial"/>
              </a:rPr>
              <a:t>“A Self-Cloning Agents-based Model for High Performance Mobile-Cloud Computing,” P. </a:t>
            </a:r>
            <a:r>
              <a:rPr lang="en-US" strike="noStrike" spc="-1" dirty="0" err="1">
                <a:solidFill>
                  <a:srgbClr val="000000"/>
                </a:solidFill>
                <a:uFill>
                  <a:solidFill>
                    <a:srgbClr val="FFFFFF"/>
                  </a:solidFill>
                </a:uFill>
                <a:latin typeface="Arial"/>
              </a:rPr>
              <a:t>Angin</a:t>
            </a:r>
            <a:r>
              <a:rPr lang="en-US" strike="noStrike" spc="-1" dirty="0">
                <a:solidFill>
                  <a:srgbClr val="000000"/>
                </a:solidFill>
                <a:uFill>
                  <a:solidFill>
                    <a:srgbClr val="FFFFFF"/>
                  </a:solidFill>
                </a:uFill>
                <a:latin typeface="Arial"/>
              </a:rPr>
              <a:t>, B. Bhargava, and Z. </a:t>
            </a:r>
            <a:r>
              <a:rPr lang="en-US" strike="noStrike" spc="-1" dirty="0" err="1">
                <a:solidFill>
                  <a:srgbClr val="000000"/>
                </a:solidFill>
                <a:uFill>
                  <a:solidFill>
                    <a:srgbClr val="FFFFFF"/>
                  </a:solidFill>
                </a:uFill>
                <a:latin typeface="Arial"/>
              </a:rPr>
              <a:t>Jin</a:t>
            </a:r>
            <a:r>
              <a:rPr lang="en-US" strike="noStrike" spc="-1" dirty="0">
                <a:solidFill>
                  <a:srgbClr val="000000"/>
                </a:solidFill>
                <a:uFill>
                  <a:solidFill>
                    <a:srgbClr val="FFFFFF"/>
                  </a:solidFill>
                </a:uFill>
                <a:latin typeface="Arial"/>
              </a:rPr>
              <a:t>. </a:t>
            </a:r>
            <a:r>
              <a:rPr lang="en-US" i="1" strike="noStrike" spc="-1" dirty="0">
                <a:solidFill>
                  <a:srgbClr val="000000"/>
                </a:solidFill>
                <a:uFill>
                  <a:solidFill>
                    <a:srgbClr val="FFFFFF"/>
                  </a:solidFill>
                </a:uFill>
                <a:latin typeface="Arial"/>
              </a:rPr>
              <a:t>IEEE CLOUD 2015</a:t>
            </a:r>
            <a:r>
              <a:rPr lang="en-US" strike="noStrike" spc="-1" dirty="0">
                <a:solidFill>
                  <a:srgbClr val="000000"/>
                </a:solidFill>
                <a:uFill>
                  <a:solidFill>
                    <a:srgbClr val="FFFFFF"/>
                  </a:solidFill>
                </a:uFill>
                <a:latin typeface="Arial"/>
              </a:rPr>
              <a:t>.</a:t>
            </a:r>
            <a:endParaRPr dirty="0"/>
          </a:p>
          <a:p>
            <a:pPr marL="720"/>
            <a:endParaRPr lang="en-US" b="1" i="1" spc="-1" dirty="0">
              <a:solidFill>
                <a:srgbClr val="000000"/>
              </a:solidFill>
              <a:uFill>
                <a:solidFill>
                  <a:srgbClr val="FFFFFF"/>
                </a:solidFill>
              </a:uFill>
            </a:endParaRPr>
          </a:p>
          <a:p>
            <a:pPr marL="720"/>
            <a:endParaRPr lang="en-US" dirty="0"/>
          </a:p>
          <a:p>
            <a:pPr marL="230040" indent="-229320">
              <a:lnSpc>
                <a:spcPct val="100000"/>
              </a:lnSpc>
              <a:buFont typeface="Symbol"/>
              <a:buChar char=""/>
            </a:pPr>
            <a:endParaRPr dirty="0"/>
          </a:p>
          <a:p>
            <a:pPr>
              <a:lnSpc>
                <a:spcPct val="100000"/>
              </a:lnSpc>
            </a:pPr>
            <a:endParaRPr dirty="0"/>
          </a:p>
        </p:txBody>
      </p:sp>
      <p:sp>
        <p:nvSpPr>
          <p:cNvPr id="595"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pc="-1" dirty="0">
                <a:solidFill>
                  <a:srgbClr val="000000"/>
                </a:solidFill>
                <a:uFill>
                  <a:solidFill>
                    <a:srgbClr val="FFFFFF"/>
                  </a:solidFill>
                </a:uFill>
                <a:latin typeface="Arial"/>
              </a:rPr>
              <a:t>35</a:t>
            </a:r>
            <a:endParaRPr dirty="0"/>
          </a:p>
        </p:txBody>
      </p:sp>
    </p:spTree>
    <p:extLst>
      <p:ext uri="{BB962C8B-B14F-4D97-AF65-F5344CB8AC3E}">
        <p14:creationId xmlns:p14="http://schemas.microsoft.com/office/powerpoint/2010/main" val="11963335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7" name="Picture 2"/>
          <p:cNvPicPr/>
          <p:nvPr/>
        </p:nvPicPr>
        <p:blipFill>
          <a:blip r:embed="rId3"/>
          <a:stretch/>
        </p:blipFill>
        <p:spPr>
          <a:xfrm>
            <a:off x="5888160" y="5029920"/>
            <a:ext cx="2905200" cy="1498320"/>
          </a:xfrm>
          <a:prstGeom prst="rect">
            <a:avLst/>
          </a:prstGeom>
          <a:ln w="9360">
            <a:noFill/>
          </a:ln>
        </p:spPr>
      </p:pic>
    </p:spTree>
    <p:extLst>
      <p:ext uri="{BB962C8B-B14F-4D97-AF65-F5344CB8AC3E}">
        <p14:creationId xmlns:p14="http://schemas.microsoft.com/office/powerpoint/2010/main" val="11666814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3444120" y="3200400"/>
            <a:ext cx="540972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30040" indent="-229320" algn="r">
              <a:lnSpc>
                <a:spcPct val="100000"/>
              </a:lnSpc>
            </a:pPr>
            <a:r>
              <a:rPr lang="en-US" sz="2400" b="1" strike="noStrike" spc="15">
                <a:solidFill>
                  <a:srgbClr val="000000"/>
                </a:solidFill>
                <a:uFill>
                  <a:solidFill>
                    <a:srgbClr val="FFFFFF"/>
                  </a:solidFill>
                </a:uFill>
                <a:latin typeface="Arial"/>
                <a:ea typeface="DejaVu Sans"/>
              </a:rPr>
              <a:t>Back-up Slides</a:t>
            </a:r>
            <a:endParaRPr/>
          </a:p>
        </p:txBody>
      </p:sp>
      <p:sp>
        <p:nvSpPr>
          <p:cNvPr id="419" name="CustomShape 2"/>
          <p:cNvSpPr/>
          <p:nvPr/>
        </p:nvSpPr>
        <p:spPr>
          <a:xfrm>
            <a:off x="4748040" y="0"/>
            <a:ext cx="4058640" cy="1180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084029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Bundle Experiments</a:t>
            </a:r>
          </a:p>
        </p:txBody>
      </p:sp>
      <p:sp>
        <p:nvSpPr>
          <p:cNvPr id="3" name="Text Placeholder 2"/>
          <p:cNvSpPr>
            <a:spLocks noGrp="1"/>
          </p:cNvSpPr>
          <p:nvPr>
            <p:ph type="body" idx="1"/>
          </p:nvPr>
        </p:nvSpPr>
        <p:spPr>
          <a:xfrm>
            <a:off x="63500" y="1107705"/>
            <a:ext cx="9080500" cy="5438939"/>
          </a:xfrm>
        </p:spPr>
        <p:txBody>
          <a:bodyPr>
            <a:normAutofit fontScale="77500" lnSpcReduction="20000"/>
          </a:bodyPr>
          <a:lstStyle/>
          <a:p>
            <a:r>
              <a:rPr lang="en-US" sz="2600" dirty="0"/>
              <a:t>Measurements</a:t>
            </a:r>
          </a:p>
          <a:p>
            <a:pPr lvl="1"/>
            <a:r>
              <a:rPr lang="en-US" sz="2200" dirty="0"/>
              <a:t>Experiment 1: Growth in AB size with increase in the number of policies</a:t>
            </a:r>
          </a:p>
          <a:p>
            <a:pPr lvl="1"/>
            <a:r>
              <a:rPr lang="en-US" sz="2200" dirty="0"/>
              <a:t>Experiment 2: Growth in AB and Service interaction time with increase in # of policies</a:t>
            </a:r>
          </a:p>
          <a:p>
            <a:pPr lvl="1"/>
            <a:r>
              <a:rPr lang="en-US" sz="2200" dirty="0"/>
              <a:t>Experiment 3: Tamper Resistance overhead in AB execution</a:t>
            </a:r>
          </a:p>
          <a:p>
            <a:r>
              <a:rPr lang="en-US" sz="2600" dirty="0"/>
              <a:t>Variations</a:t>
            </a:r>
          </a:p>
          <a:p>
            <a:pPr lvl="1"/>
            <a:r>
              <a:rPr lang="en-US" sz="2200" dirty="0"/>
              <a:t>AB versions</a:t>
            </a:r>
          </a:p>
          <a:p>
            <a:pPr lvl="2"/>
            <a:r>
              <a:rPr lang="en-US" sz="2200" dirty="0" err="1"/>
              <a:t>ABx</a:t>
            </a:r>
            <a:r>
              <a:rPr lang="en-US" sz="2200" dirty="0"/>
              <a:t> – XACML-based policies and WSO2 </a:t>
            </a:r>
            <a:r>
              <a:rPr lang="en-US" sz="2200" dirty="0" err="1"/>
              <a:t>Balana</a:t>
            </a:r>
            <a:r>
              <a:rPr lang="en-US" sz="2200" dirty="0"/>
              <a:t>-based policy evaluation</a:t>
            </a:r>
          </a:p>
          <a:p>
            <a:pPr lvl="2"/>
            <a:r>
              <a:rPr lang="en-US" sz="2200" dirty="0" err="1"/>
              <a:t>ABxt</a:t>
            </a:r>
            <a:r>
              <a:rPr lang="en-US" sz="2200" dirty="0"/>
              <a:t> – </a:t>
            </a:r>
            <a:r>
              <a:rPr lang="en-US" sz="2200" dirty="0" err="1"/>
              <a:t>ABx</a:t>
            </a:r>
            <a:r>
              <a:rPr lang="en-US" sz="2200" dirty="0"/>
              <a:t> with tamper resistance capabilities</a:t>
            </a:r>
          </a:p>
          <a:p>
            <a:pPr lvl="2"/>
            <a:r>
              <a:rPr lang="en-US" sz="2200" dirty="0" err="1"/>
              <a:t>ABc</a:t>
            </a:r>
            <a:r>
              <a:rPr lang="en-US" sz="2200" dirty="0"/>
              <a:t> – JSON-based policies and JAVA-based policy evaluation</a:t>
            </a:r>
          </a:p>
          <a:p>
            <a:pPr lvl="2"/>
            <a:r>
              <a:rPr lang="en-US" sz="2200" dirty="0" err="1"/>
              <a:t>ABct</a:t>
            </a:r>
            <a:r>
              <a:rPr lang="en-US" sz="2200" dirty="0"/>
              <a:t> – </a:t>
            </a:r>
            <a:r>
              <a:rPr lang="en-US" sz="2200" dirty="0" err="1"/>
              <a:t>ABc</a:t>
            </a:r>
            <a:r>
              <a:rPr lang="en-US" sz="2200" dirty="0"/>
              <a:t> with tamper resistance capabilities</a:t>
            </a:r>
          </a:p>
          <a:p>
            <a:pPr lvl="1"/>
            <a:r>
              <a:rPr lang="en-US" sz="2200" dirty="0"/>
              <a:t>Number of AB policies</a:t>
            </a:r>
          </a:p>
          <a:p>
            <a:r>
              <a:rPr lang="en-US" sz="2800" dirty="0"/>
              <a:t>Environment</a:t>
            </a:r>
          </a:p>
          <a:p>
            <a:pPr lvl="1"/>
            <a:r>
              <a:rPr lang="en-US" sz="2200" dirty="0"/>
              <a:t>Amazon EC2 C3 Large and </a:t>
            </a:r>
            <a:r>
              <a:rPr lang="en-US" sz="2200" dirty="0" err="1"/>
              <a:t>XLarge</a:t>
            </a:r>
            <a:r>
              <a:rPr lang="en-US" sz="2200" dirty="0"/>
              <a:t> instances</a:t>
            </a:r>
          </a:p>
          <a:p>
            <a:r>
              <a:rPr lang="en-US" sz="2800" dirty="0"/>
              <a:t>Data collection</a:t>
            </a:r>
          </a:p>
          <a:p>
            <a:pPr lvl="1"/>
            <a:r>
              <a:rPr lang="en-US" sz="2200" dirty="0"/>
              <a:t>5 runs of each experiment</a:t>
            </a:r>
          </a:p>
          <a:p>
            <a:pPr lvl="1"/>
            <a:r>
              <a:rPr lang="en-US" sz="2200" dirty="0"/>
              <a:t>100 requests per run</a:t>
            </a:r>
            <a:r>
              <a:rPr lang="en-US" dirty="0"/>
              <a:t>	</a:t>
            </a:r>
          </a:p>
          <a:p>
            <a:endParaRPr lang="en-US" sz="2400" dirty="0"/>
          </a:p>
        </p:txBody>
      </p:sp>
      <p:sp>
        <p:nvSpPr>
          <p:cNvPr id="5" name="CustomShape 11"/>
          <p:cNvSpPr/>
          <p:nvPr/>
        </p:nvSpPr>
        <p:spPr>
          <a:xfrm>
            <a:off x="3981560" y="6419982"/>
            <a:ext cx="8419320" cy="4997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spc="-1" dirty="0">
                <a:solidFill>
                  <a:srgbClr val="000000"/>
                </a:solidFill>
                <a:uFill>
                  <a:solidFill>
                    <a:srgbClr val="FFFFFF"/>
                  </a:solidFill>
                </a:uFill>
                <a:latin typeface="mesNewRomanPSMT"/>
                <a:ea typeface="DejaVu Sans"/>
              </a:rPr>
              <a:t>* Experiments were conducted by </a:t>
            </a:r>
            <a:r>
              <a:rPr lang="en-US" sz="1600" strike="noStrike" spc="-1" dirty="0" err="1">
                <a:solidFill>
                  <a:srgbClr val="000000"/>
                </a:solidFill>
                <a:uFill>
                  <a:solidFill>
                    <a:srgbClr val="FFFFFF"/>
                  </a:solidFill>
                </a:uFill>
                <a:latin typeface="mesNewRomanPSMT"/>
                <a:ea typeface="DejaVu Sans"/>
              </a:rPr>
              <a:t>Rohit</a:t>
            </a:r>
            <a:r>
              <a:rPr lang="en-US" sz="1600" strike="noStrike" spc="-1" dirty="0">
                <a:solidFill>
                  <a:srgbClr val="000000"/>
                </a:solidFill>
                <a:uFill>
                  <a:solidFill>
                    <a:srgbClr val="FFFFFF"/>
                  </a:solidFill>
                </a:uFill>
                <a:latin typeface="mesNewRomanPSMT"/>
                <a:ea typeface="DejaVu Sans"/>
              </a:rPr>
              <a:t> </a:t>
            </a:r>
            <a:r>
              <a:rPr lang="en-US" sz="1600" strike="noStrike" spc="-1" dirty="0" err="1">
                <a:solidFill>
                  <a:srgbClr val="000000"/>
                </a:solidFill>
                <a:uFill>
                  <a:solidFill>
                    <a:srgbClr val="FFFFFF"/>
                  </a:solidFill>
                </a:uFill>
                <a:latin typeface="mesNewRomanPSMT"/>
                <a:ea typeface="DejaVu Sans"/>
              </a:rPr>
              <a:t>Ranchal</a:t>
            </a:r>
            <a:endParaRPr dirty="0"/>
          </a:p>
        </p:txBody>
      </p:sp>
      <p:sp>
        <p:nvSpPr>
          <p:cNvPr id="6" name="Номер слайда 3"/>
          <p:cNvSpPr>
            <a:spLocks noGrp="1"/>
          </p:cNvSpPr>
          <p:nvPr>
            <p:ph type="sldNum" sz="quarter" idx="2"/>
          </p:nvPr>
        </p:nvSpPr>
        <p:spPr>
          <a:xfrm>
            <a:off x="82103" y="6477000"/>
            <a:ext cx="292994" cy="281751"/>
          </a:xfrm>
        </p:spPr>
        <p:txBody>
          <a:bodyPr/>
          <a:lstStyle/>
          <a:p>
            <a:pPr lvl="0"/>
            <a:fld id="{86CB4B4D-7CA3-9044-876B-883B54F8677D}" type="slidenum">
              <a:rPr lang="en-US" smtClean="0"/>
              <a:t>38</a:t>
            </a:fld>
            <a:endParaRPr lang="en-US" dirty="0"/>
          </a:p>
        </p:txBody>
      </p:sp>
    </p:spTree>
    <p:extLst>
      <p:ext uri="{BB962C8B-B14F-4D97-AF65-F5344CB8AC3E}">
        <p14:creationId xmlns:p14="http://schemas.microsoft.com/office/powerpoint/2010/main" val="1089265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1: AB Size vs. Number of policies</a:t>
            </a:r>
          </a:p>
        </p:txBody>
      </p:sp>
      <p:sp>
        <p:nvSpPr>
          <p:cNvPr id="3" name="Text Placeholder 2"/>
          <p:cNvSpPr>
            <a:spLocks noGrp="1"/>
          </p:cNvSpPr>
          <p:nvPr>
            <p:ph type="body" idx="1"/>
          </p:nvPr>
        </p:nvSpPr>
        <p:spPr>
          <a:xfrm>
            <a:off x="304800" y="2197416"/>
            <a:ext cx="8533324" cy="5040362"/>
          </a:xfrm>
        </p:spPr>
        <p:txBody>
          <a:bodyPr anchor="t">
            <a:normAutofit/>
          </a:bodyPr>
          <a:lstStyle/>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Observations</a:t>
            </a:r>
          </a:p>
          <a:p>
            <a:pPr lvl="1"/>
            <a:r>
              <a:rPr lang="en-US" sz="1400" dirty="0"/>
              <a:t>Linear growth in AB size with increase in number of policies for all versions</a:t>
            </a:r>
          </a:p>
          <a:p>
            <a:pPr lvl="1"/>
            <a:r>
              <a:rPr lang="en-US" sz="1400" dirty="0"/>
              <a:t>Tamper resistance adds a slight overhead to AB size (&lt; 2 KB)</a:t>
            </a:r>
          </a:p>
          <a:p>
            <a:pPr lvl="1"/>
            <a:r>
              <a:rPr lang="en-US" sz="1400" dirty="0"/>
              <a:t>79% reduction in policy size (0.79 KB) with JSON-based policies</a:t>
            </a:r>
          </a:p>
          <a:p>
            <a:pPr lvl="2"/>
            <a:r>
              <a:rPr lang="en-US" sz="1400" dirty="0"/>
              <a:t>Additional reduction of 8.5 KB with Java-based policy engine</a:t>
            </a:r>
          </a:p>
          <a:p>
            <a:endParaRPr lang="en-US" sz="1400" dirty="0"/>
          </a:p>
          <a:p>
            <a:pPr lvl="1"/>
            <a:endParaRPr lang="en-US" sz="1400" dirty="0"/>
          </a:p>
          <a:p>
            <a:endParaRPr lang="en-US" sz="1400" dirty="0"/>
          </a:p>
        </p:txBody>
      </p:sp>
      <p:pic>
        <p:nvPicPr>
          <p:cNvPr id="4" name="Picture 3" descr="siz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4" y="1283014"/>
            <a:ext cx="4459111" cy="3426570"/>
          </a:xfrm>
          <a:prstGeom prst="rect">
            <a:avLst/>
          </a:prstGeom>
        </p:spPr>
      </p:pic>
      <p:pic>
        <p:nvPicPr>
          <p:cNvPr id="8" name="Picture 7" descr="size-lo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8500" y="1284110"/>
            <a:ext cx="4540250" cy="3439583"/>
          </a:xfrm>
          <a:prstGeom prst="rect">
            <a:avLst/>
          </a:prstGeom>
        </p:spPr>
      </p:pic>
      <p:sp>
        <p:nvSpPr>
          <p:cNvPr id="6" name="Номер слайда 3"/>
          <p:cNvSpPr>
            <a:spLocks noGrp="1"/>
          </p:cNvSpPr>
          <p:nvPr>
            <p:ph type="sldNum" sz="quarter" idx="2"/>
          </p:nvPr>
        </p:nvSpPr>
        <p:spPr>
          <a:xfrm>
            <a:off x="82103" y="6477000"/>
            <a:ext cx="292994" cy="281751"/>
          </a:xfrm>
        </p:spPr>
        <p:txBody>
          <a:bodyPr/>
          <a:lstStyle/>
          <a:p>
            <a:pPr lvl="0"/>
            <a:fld id="{86CB4B4D-7CA3-9044-876B-883B54F8677D}" type="slidenum">
              <a:rPr lang="en-US" smtClean="0"/>
              <a:t>39</a:t>
            </a:fld>
            <a:endParaRPr lang="en-US" dirty="0"/>
          </a:p>
        </p:txBody>
      </p:sp>
    </p:spTree>
    <p:extLst>
      <p:ext uri="{BB962C8B-B14F-4D97-AF65-F5344CB8AC3E}">
        <p14:creationId xmlns:p14="http://schemas.microsoft.com/office/powerpoint/2010/main" val="272000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Outline</a:t>
            </a:r>
          </a:p>
        </p:txBody>
      </p:sp>
      <p:sp>
        <p:nvSpPr>
          <p:cNvPr id="3" name="Text Placeholder 2"/>
          <p:cNvSpPr>
            <a:spLocks noGrp="1"/>
          </p:cNvSpPr>
          <p:nvPr>
            <p:ph type="body" idx="1"/>
          </p:nvPr>
        </p:nvSpPr>
        <p:spPr>
          <a:xfrm>
            <a:off x="304800" y="1034416"/>
            <a:ext cx="8382000" cy="4852817"/>
          </a:xfrm>
        </p:spPr>
        <p:txBody>
          <a:bodyPr>
            <a:normAutofit/>
          </a:bodyPr>
          <a:lstStyle/>
          <a:p>
            <a:r>
              <a:rPr lang="en-US" sz="2400" dirty="0"/>
              <a:t>Problem Statement</a:t>
            </a:r>
          </a:p>
          <a:p>
            <a:r>
              <a:rPr lang="en-US" sz="2400" dirty="0"/>
              <a:t>Benefits of Proposed Research</a:t>
            </a:r>
          </a:p>
          <a:p>
            <a:r>
              <a:rPr lang="en-US" sz="2400" dirty="0"/>
              <a:t>Prototype Demo</a:t>
            </a:r>
          </a:p>
          <a:p>
            <a:r>
              <a:rPr lang="en-US" sz="2400" dirty="0"/>
              <a:t>Impact</a:t>
            </a:r>
          </a:p>
          <a:p>
            <a:r>
              <a:rPr lang="en-US" sz="2400" dirty="0"/>
              <a:t>State of the Art</a:t>
            </a:r>
          </a:p>
          <a:p>
            <a:r>
              <a:rPr lang="en-US" sz="2400" dirty="0"/>
              <a:t>Year 7 (2015-2016) Final Report</a:t>
            </a:r>
          </a:p>
          <a:p>
            <a:pPr lvl="1"/>
            <a:r>
              <a:rPr lang="en-US" sz="2400" dirty="0"/>
              <a:t>Methodology</a:t>
            </a:r>
          </a:p>
          <a:p>
            <a:pPr lvl="1"/>
            <a:r>
              <a:rPr lang="en-US" sz="2400" dirty="0"/>
              <a:t>Results</a:t>
            </a:r>
          </a:p>
          <a:p>
            <a:r>
              <a:rPr lang="en-US" sz="2400" dirty="0"/>
              <a:t>Year 8 (2016-2017) Proposal</a:t>
            </a:r>
          </a:p>
        </p:txBody>
      </p:sp>
      <p:sp>
        <p:nvSpPr>
          <p:cNvPr id="4" name="Номер слайда 3"/>
          <p:cNvSpPr>
            <a:spLocks noGrp="1"/>
          </p:cNvSpPr>
          <p:nvPr>
            <p:ph type="sldNum" sz="quarter" idx="2"/>
          </p:nvPr>
        </p:nvSpPr>
        <p:spPr/>
        <p:txBody>
          <a:bodyPr/>
          <a:lstStyle/>
          <a:p>
            <a:pPr lvl="0"/>
            <a:fld id="{86CB4B4D-7CA3-9044-876B-883B54F8677D}" type="slidenum">
              <a:rPr lang="en-US" smtClean="0"/>
              <a:t>4</a:t>
            </a:fld>
            <a:endParaRPr lang="en-US"/>
          </a:p>
        </p:txBody>
      </p:sp>
    </p:spTree>
    <p:extLst>
      <p:ext uri="{BB962C8B-B14F-4D97-AF65-F5344CB8AC3E}">
        <p14:creationId xmlns:p14="http://schemas.microsoft.com/office/powerpoint/2010/main" val="281344694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2: AB-Service Interaction Time vs. Number of policies</a:t>
            </a:r>
          </a:p>
        </p:txBody>
      </p:sp>
      <p:sp>
        <p:nvSpPr>
          <p:cNvPr id="3" name="Text Placeholder 2"/>
          <p:cNvSpPr>
            <a:spLocks noGrp="1"/>
          </p:cNvSpPr>
          <p:nvPr>
            <p:ph type="body" idx="1"/>
          </p:nvPr>
        </p:nvSpPr>
        <p:spPr>
          <a:xfrm>
            <a:off x="304800" y="2069136"/>
            <a:ext cx="8382000" cy="5288148"/>
          </a:xfrm>
        </p:spPr>
        <p:txBody>
          <a:bodyPr anchor="t">
            <a:normAutofit fontScale="70000" lnSpcReduction="20000"/>
          </a:bodyPr>
          <a:lstStyle/>
          <a:p>
            <a:r>
              <a:rPr lang="en-US" dirty="0"/>
              <a:t>growth in interaction time with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Observations</a:t>
            </a:r>
          </a:p>
          <a:p>
            <a:pPr lvl="1"/>
            <a:r>
              <a:rPr lang="en-US" dirty="0"/>
              <a:t>Linear growth in interaction time with increase in policies for </a:t>
            </a:r>
            <a:r>
              <a:rPr lang="en-US" dirty="0" err="1"/>
              <a:t>ABx</a:t>
            </a:r>
            <a:r>
              <a:rPr lang="en-US" dirty="0"/>
              <a:t> and </a:t>
            </a:r>
            <a:r>
              <a:rPr lang="en-US" dirty="0" err="1"/>
              <a:t>ABxt</a:t>
            </a:r>
            <a:endParaRPr lang="en-US" dirty="0"/>
          </a:p>
          <a:p>
            <a:pPr lvl="2"/>
            <a:r>
              <a:rPr lang="en-US" dirty="0"/>
              <a:t>Use of XACML-based policies and external library (WSO2 </a:t>
            </a:r>
            <a:r>
              <a:rPr lang="en-US" dirty="0" err="1"/>
              <a:t>Balana</a:t>
            </a:r>
            <a:r>
              <a:rPr lang="en-US" dirty="0"/>
              <a:t>) for policy evaluation</a:t>
            </a:r>
          </a:p>
          <a:p>
            <a:pPr lvl="2"/>
            <a:r>
              <a:rPr lang="en-US" dirty="0"/>
              <a:t>Evaluation of XACML policies involve the traversal of XML policy and request trees</a:t>
            </a:r>
          </a:p>
          <a:p>
            <a:pPr lvl="1"/>
            <a:r>
              <a:rPr lang="en-US" dirty="0"/>
              <a:t>Constant growth in interaction time with increase in policies for </a:t>
            </a:r>
            <a:r>
              <a:rPr lang="en-US" dirty="0" err="1"/>
              <a:t>ABc</a:t>
            </a:r>
            <a:r>
              <a:rPr lang="en-US" dirty="0"/>
              <a:t> and </a:t>
            </a:r>
            <a:r>
              <a:rPr lang="en-US" dirty="0" err="1"/>
              <a:t>ABct</a:t>
            </a:r>
            <a:endParaRPr lang="en-US" dirty="0"/>
          </a:p>
          <a:p>
            <a:pPr lvl="2"/>
            <a:r>
              <a:rPr lang="en-US" dirty="0"/>
              <a:t>Use of JSON-based policies and Java code for policy evaluation</a:t>
            </a:r>
          </a:p>
          <a:p>
            <a:pPr lvl="2"/>
            <a:r>
              <a:rPr lang="en-US" dirty="0"/>
              <a:t>Highly optimized Java code evaluation</a:t>
            </a:r>
          </a:p>
        </p:txBody>
      </p:sp>
      <p:pic>
        <p:nvPicPr>
          <p:cNvPr id="7" name="Picture 6" descr="ti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5" y="1147360"/>
            <a:ext cx="4247444" cy="3338563"/>
          </a:xfrm>
          <a:prstGeom prst="rect">
            <a:avLst/>
          </a:prstGeom>
        </p:spPr>
      </p:pic>
      <p:pic>
        <p:nvPicPr>
          <p:cNvPr id="8" name="Picture 7" descr="time-lo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274" y="1114778"/>
            <a:ext cx="4426167" cy="3389488"/>
          </a:xfrm>
          <a:prstGeom prst="rect">
            <a:avLst/>
          </a:prstGeom>
        </p:spPr>
      </p:pic>
      <p:sp>
        <p:nvSpPr>
          <p:cNvPr id="6" name="Номер слайда 3"/>
          <p:cNvSpPr>
            <a:spLocks noGrp="1"/>
          </p:cNvSpPr>
          <p:nvPr>
            <p:ph type="sldNum" sz="quarter" idx="2"/>
          </p:nvPr>
        </p:nvSpPr>
        <p:spPr>
          <a:xfrm>
            <a:off x="82103" y="6477000"/>
            <a:ext cx="292994" cy="281751"/>
          </a:xfrm>
        </p:spPr>
        <p:txBody>
          <a:bodyPr/>
          <a:lstStyle/>
          <a:p>
            <a:pPr lvl="0"/>
            <a:fld id="{86CB4B4D-7CA3-9044-876B-883B54F8677D}" type="slidenum">
              <a:rPr lang="en-US" smtClean="0"/>
              <a:t>40</a:t>
            </a:fld>
            <a:endParaRPr lang="en-US" dirty="0"/>
          </a:p>
        </p:txBody>
      </p:sp>
    </p:spTree>
    <p:extLst>
      <p:ext uri="{BB962C8B-B14F-4D97-AF65-F5344CB8AC3E}">
        <p14:creationId xmlns:p14="http://schemas.microsoft.com/office/powerpoint/2010/main" val="428182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3: Tamper Resistance Overhead</a:t>
            </a:r>
          </a:p>
        </p:txBody>
      </p:sp>
      <p:sp>
        <p:nvSpPr>
          <p:cNvPr id="4" name="Text Placeholder 2"/>
          <p:cNvSpPr>
            <a:spLocks noGrp="1"/>
          </p:cNvSpPr>
          <p:nvPr>
            <p:ph type="body" idx="1"/>
          </p:nvPr>
        </p:nvSpPr>
        <p:spPr>
          <a:xfrm>
            <a:off x="304800" y="1479048"/>
            <a:ext cx="8382000" cy="5153931"/>
          </a:xfrm>
        </p:spPr>
        <p:txBody>
          <a:bodyPr anchor="t">
            <a:no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Observations</a:t>
            </a:r>
          </a:p>
          <a:p>
            <a:pPr lvl="1"/>
            <a:r>
              <a:rPr lang="en-US" sz="1600" dirty="0"/>
              <a:t>Tamper resistance has higher overhead for XACML policies</a:t>
            </a:r>
          </a:p>
          <a:p>
            <a:pPr marL="1200150" lvl="2" indent="-285750"/>
            <a:r>
              <a:rPr lang="en-US" sz="1600" dirty="0"/>
              <a:t>Digest calculation of XACML policies involves the traversal of XML policy and request trees</a:t>
            </a:r>
          </a:p>
          <a:p>
            <a:pPr marL="1200150" lvl="2" indent="-285750"/>
            <a:r>
              <a:rPr lang="en-US" sz="1600" dirty="0"/>
              <a:t>Digest calculation of JSON policies takes less time due to smaller policy size</a:t>
            </a:r>
          </a:p>
        </p:txBody>
      </p:sp>
      <p:pic>
        <p:nvPicPr>
          <p:cNvPr id="5" name="Picture 4" descr="Screen Shot 2015-06-03 at 5.34.40 PM.png"/>
          <p:cNvPicPr>
            <a:picLocks noChangeAspect="1"/>
          </p:cNvPicPr>
          <p:nvPr/>
        </p:nvPicPr>
        <p:blipFill>
          <a:blip r:embed="rId2"/>
          <a:stretch>
            <a:fillRect/>
          </a:stretch>
        </p:blipFill>
        <p:spPr>
          <a:xfrm>
            <a:off x="457200" y="1569504"/>
            <a:ext cx="4197985" cy="3087370"/>
          </a:xfrm>
          <a:prstGeom prst="rect">
            <a:avLst/>
          </a:prstGeom>
        </p:spPr>
      </p:pic>
      <p:pic>
        <p:nvPicPr>
          <p:cNvPr id="6" name="Picture 5" descr="Screen Shot 2015-06-03 at 5.34.12 PM.png"/>
          <p:cNvPicPr>
            <a:picLocks noChangeAspect="1"/>
          </p:cNvPicPr>
          <p:nvPr/>
        </p:nvPicPr>
        <p:blipFill>
          <a:blip r:embed="rId3"/>
          <a:stretch>
            <a:fillRect/>
          </a:stretch>
        </p:blipFill>
        <p:spPr>
          <a:xfrm>
            <a:off x="4808130" y="1569504"/>
            <a:ext cx="4184015" cy="3087370"/>
          </a:xfrm>
          <a:prstGeom prst="rect">
            <a:avLst/>
          </a:prstGeom>
        </p:spPr>
      </p:pic>
      <p:sp>
        <p:nvSpPr>
          <p:cNvPr id="7" name="Номер слайда 3"/>
          <p:cNvSpPr>
            <a:spLocks noGrp="1"/>
          </p:cNvSpPr>
          <p:nvPr>
            <p:ph type="sldNum" sz="quarter" idx="2"/>
          </p:nvPr>
        </p:nvSpPr>
        <p:spPr>
          <a:xfrm>
            <a:off x="82103" y="6477000"/>
            <a:ext cx="292994" cy="281751"/>
          </a:xfrm>
        </p:spPr>
        <p:txBody>
          <a:bodyPr/>
          <a:lstStyle/>
          <a:p>
            <a:pPr lvl="0"/>
            <a:fld id="{86CB4B4D-7CA3-9044-876B-883B54F8677D}" type="slidenum">
              <a:rPr lang="en-US" smtClean="0"/>
              <a:t>41</a:t>
            </a:fld>
            <a:endParaRPr lang="en-US" dirty="0"/>
          </a:p>
        </p:txBody>
      </p:sp>
    </p:spTree>
    <p:extLst>
      <p:ext uri="{BB962C8B-B14F-4D97-AF65-F5344CB8AC3E}">
        <p14:creationId xmlns:p14="http://schemas.microsoft.com/office/powerpoint/2010/main" val="84558385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Isolated AB Execution</a:t>
            </a:r>
          </a:p>
        </p:txBody>
      </p:sp>
      <p:sp>
        <p:nvSpPr>
          <p:cNvPr id="3" name="Text Placeholder 2"/>
          <p:cNvSpPr>
            <a:spLocks noGrp="1"/>
          </p:cNvSpPr>
          <p:nvPr>
            <p:ph type="body" idx="1"/>
          </p:nvPr>
        </p:nvSpPr>
        <p:spPr/>
        <p:txBody>
          <a:bodyPr/>
          <a:lstStyle/>
          <a:p>
            <a:r>
              <a:rPr lang="en-US" dirty="0"/>
              <a:t>Recipient may be reluctant to execute AB =&gt; we support the isolated execution of AB by means of </a:t>
            </a:r>
            <a:r>
              <a:rPr lang="en-US" dirty="0" err="1"/>
              <a:t>Docker</a:t>
            </a:r>
            <a:r>
              <a:rPr lang="en-US" dirty="0"/>
              <a:t>.</a:t>
            </a:r>
          </a:p>
          <a:p>
            <a:pPr lvl="1"/>
            <a:r>
              <a:rPr lang="en-US" dirty="0" err="1"/>
              <a:t>Docker</a:t>
            </a:r>
            <a:r>
              <a:rPr lang="en-US" dirty="0"/>
              <a:t> is based on Linux container which is light-weight virtual machine</a:t>
            </a:r>
          </a:p>
          <a:p>
            <a:pPr lvl="1"/>
            <a:r>
              <a:rPr lang="en-US" dirty="0"/>
              <a:t>When AB arrives at recipient machine, one virtual machine is created and AB is copied into that virtual machine.</a:t>
            </a:r>
          </a:p>
          <a:p>
            <a:pPr lvl="1"/>
            <a:r>
              <a:rPr lang="en-US" dirty="0"/>
              <a:t>AB can be executed inside virtual machine. Only the result returns to </a:t>
            </a:r>
            <a:r>
              <a:rPr lang="en-US"/>
              <a:t>host machine</a:t>
            </a:r>
            <a:endParaRPr lang="en-US" dirty="0"/>
          </a:p>
        </p:txBody>
      </p:sp>
      <p:sp>
        <p:nvSpPr>
          <p:cNvPr id="4" name="Номер слайда 3"/>
          <p:cNvSpPr>
            <a:spLocks noGrp="1"/>
          </p:cNvSpPr>
          <p:nvPr>
            <p:ph type="sldNum" sz="quarter" idx="2"/>
          </p:nvPr>
        </p:nvSpPr>
        <p:spPr/>
        <p:txBody>
          <a:bodyPr/>
          <a:lstStyle/>
          <a:p>
            <a:pPr lvl="0"/>
            <a:fld id="{86CB4B4D-7CA3-9044-876B-883B54F8677D}" type="slidenum">
              <a:rPr lang="en-US" smtClean="0"/>
              <a:t>42</a:t>
            </a:fld>
            <a:endParaRPr lang="en-US" dirty="0"/>
          </a:p>
        </p:txBody>
      </p:sp>
    </p:spTree>
    <p:extLst>
      <p:ext uri="{BB962C8B-B14F-4D97-AF65-F5344CB8AC3E}">
        <p14:creationId xmlns:p14="http://schemas.microsoft.com/office/powerpoint/2010/main" val="397998261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236577"/>
            <a:ext cx="8622632" cy="5213350"/>
          </a:xfrm>
        </p:spPr>
        <p:txBody>
          <a:bodyPr>
            <a:normAutofit fontScale="92500" lnSpcReduction="20000"/>
          </a:bodyPr>
          <a:lstStyle/>
          <a:p>
            <a:r>
              <a:rPr lang="en-US" dirty="0"/>
              <a:t>An AB Template is used to generate new </a:t>
            </a:r>
            <a:r>
              <a:rPr lang="en-US" dirty="0" err="1"/>
              <a:t>ABs</a:t>
            </a:r>
            <a:r>
              <a:rPr lang="en-US" dirty="0"/>
              <a:t> with data and policies specified by a user</a:t>
            </a:r>
          </a:p>
          <a:p>
            <a:pPr lvl="1"/>
            <a:r>
              <a:rPr lang="en-US" dirty="0"/>
              <a:t>An AB Template includes the implementation of the invariant parts (monitor) and placeholders for customized parts (data and policies)</a:t>
            </a:r>
          </a:p>
          <a:p>
            <a:r>
              <a:rPr lang="en-US" dirty="0"/>
              <a:t>User specified data and policies are included in the AB Template</a:t>
            </a:r>
          </a:p>
          <a:p>
            <a:r>
              <a:rPr lang="en-US" dirty="0"/>
              <a:t>AB Template is executed to simulate the interaction process between an AB and a service requesting access to each data item of AB</a:t>
            </a:r>
          </a:p>
          <a:p>
            <a:r>
              <a:rPr lang="en-US" dirty="0"/>
              <a:t>The information generated during the execution of different AB modules and the digests of these modules and their resources (such as authentication (authentication code, CA certificate that it uses), authorization (authorization code, applicable policies, policy evaluation code)) are collected and aggregated into a single value for each data item</a:t>
            </a:r>
          </a:p>
          <a:p>
            <a:r>
              <a:rPr lang="en-US" dirty="0"/>
              <a:t>The value for each data item is input into a Key Derivation module (such as </a:t>
            </a:r>
            <a:r>
              <a:rPr lang="en-US" dirty="0" err="1"/>
              <a:t>SecretKeyFactory</a:t>
            </a:r>
            <a:r>
              <a:rPr lang="en-US" dirty="0"/>
              <a:t>, </a:t>
            </a:r>
            <a:r>
              <a:rPr lang="en-US" dirty="0" err="1"/>
              <a:t>PBEKeySpec</a:t>
            </a:r>
            <a:r>
              <a:rPr lang="en-US" dirty="0"/>
              <a:t>, </a:t>
            </a:r>
            <a:r>
              <a:rPr lang="en-US" dirty="0" err="1"/>
              <a:t>SecretKeySpec</a:t>
            </a:r>
            <a:r>
              <a:rPr lang="en-US" dirty="0"/>
              <a:t> provided by </a:t>
            </a:r>
            <a:r>
              <a:rPr lang="en-US" dirty="0" err="1"/>
              <a:t>javax.crypto</a:t>
            </a:r>
            <a:r>
              <a:rPr lang="en-US" dirty="0"/>
              <a:t> library)</a:t>
            </a:r>
          </a:p>
          <a:p>
            <a:r>
              <a:rPr lang="en-US" dirty="0"/>
              <a:t>The Key Derivation module outputs the specific key relevant to the data item</a:t>
            </a:r>
          </a:p>
          <a:p>
            <a:r>
              <a:rPr lang="en-US" dirty="0"/>
              <a:t>This key is used encrypt the related data item</a:t>
            </a:r>
          </a:p>
        </p:txBody>
      </p:sp>
      <p:sp>
        <p:nvSpPr>
          <p:cNvPr id="2" name="Title 1"/>
          <p:cNvSpPr>
            <a:spLocks noGrp="1"/>
          </p:cNvSpPr>
          <p:nvPr>
            <p:ph type="title"/>
          </p:nvPr>
        </p:nvSpPr>
        <p:spPr>
          <a:xfrm>
            <a:off x="267368" y="26736"/>
            <a:ext cx="8622632" cy="1143000"/>
          </a:xfrm>
        </p:spPr>
        <p:txBody>
          <a:bodyPr>
            <a:noAutofit/>
          </a:bodyPr>
          <a:lstStyle/>
          <a:p>
            <a:r>
              <a:rPr lang="en-US" dirty="0"/>
              <a:t/>
            </a:r>
            <a:br>
              <a:rPr lang="en-US" dirty="0"/>
            </a:br>
            <a:r>
              <a:rPr lang="en-US" dirty="0"/>
              <a:t>Key Generation during AB Creation</a:t>
            </a:r>
            <a:br>
              <a:rPr lang="en-US" dirty="0"/>
            </a:br>
            <a:endParaRPr lang="en-US" dirty="0"/>
          </a:p>
        </p:txBody>
      </p:sp>
      <p:sp>
        <p:nvSpPr>
          <p:cNvPr id="4" name="Номер слайда 3"/>
          <p:cNvSpPr>
            <a:spLocks noGrp="1"/>
          </p:cNvSpPr>
          <p:nvPr>
            <p:ph type="sldNum" sz="quarter" idx="2"/>
          </p:nvPr>
        </p:nvSpPr>
        <p:spPr/>
        <p:txBody>
          <a:bodyPr/>
          <a:lstStyle/>
          <a:p>
            <a:pPr lvl="0"/>
            <a:fld id="{86CB4B4D-7CA3-9044-876B-883B54F8677D}" type="slidenum">
              <a:rPr lang="en-US" smtClean="0"/>
              <a:t>43</a:t>
            </a:fld>
            <a:endParaRPr lang="en-US"/>
          </a:p>
        </p:txBody>
      </p:sp>
    </p:spTree>
    <p:extLst>
      <p:ext uri="{BB962C8B-B14F-4D97-AF65-F5344CB8AC3E}">
        <p14:creationId xmlns:p14="http://schemas.microsoft.com/office/powerpoint/2010/main" val="216620944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236577"/>
            <a:ext cx="8622632" cy="5213350"/>
          </a:xfrm>
        </p:spPr>
        <p:txBody>
          <a:bodyPr>
            <a:normAutofit lnSpcReduction="10000"/>
          </a:bodyPr>
          <a:lstStyle/>
          <a:p>
            <a:r>
              <a:rPr lang="en-US" dirty="0"/>
              <a:t>AB receives access request to a data item from a service</a:t>
            </a:r>
          </a:p>
          <a:p>
            <a:r>
              <a:rPr lang="en-US" dirty="0"/>
              <a:t>AB authenticates the service and authorizes its request</a:t>
            </a:r>
          </a:p>
          <a:p>
            <a:r>
              <a:rPr lang="en-US" dirty="0"/>
              <a:t>The information generated during the execution of different AB modules and the digests of these modules and their resources (such as authentication (authentication code, CA certificate that it uses), authorization (authorization code, applicable policies, policy evaluation code)) are collected and aggregated into a single value for each data item</a:t>
            </a:r>
          </a:p>
          <a:p>
            <a:r>
              <a:rPr lang="en-US" dirty="0"/>
              <a:t>The value for each data item is input into the Key Derivation module (such as </a:t>
            </a:r>
            <a:r>
              <a:rPr lang="en-US" dirty="0" err="1"/>
              <a:t>SecretKeyFactory</a:t>
            </a:r>
            <a:r>
              <a:rPr lang="en-US" dirty="0"/>
              <a:t>, </a:t>
            </a:r>
            <a:r>
              <a:rPr lang="en-US" dirty="0" err="1"/>
              <a:t>PBEKeySpec</a:t>
            </a:r>
            <a:r>
              <a:rPr lang="en-US" dirty="0"/>
              <a:t>, </a:t>
            </a:r>
            <a:r>
              <a:rPr lang="en-US" dirty="0" err="1"/>
              <a:t>SecretKeySpec</a:t>
            </a:r>
            <a:r>
              <a:rPr lang="en-US" dirty="0"/>
              <a:t> provided by </a:t>
            </a:r>
            <a:r>
              <a:rPr lang="en-US" dirty="0" err="1"/>
              <a:t>javax.crypto</a:t>
            </a:r>
            <a:r>
              <a:rPr lang="en-US" dirty="0"/>
              <a:t> library)</a:t>
            </a:r>
          </a:p>
          <a:p>
            <a:r>
              <a:rPr lang="en-US" dirty="0"/>
              <a:t>The Key Derivation module outputs the specific key relevant to the data item</a:t>
            </a:r>
          </a:p>
          <a:p>
            <a:r>
              <a:rPr lang="en-US" dirty="0"/>
              <a:t>This key is used decrypt the requested data item</a:t>
            </a:r>
          </a:p>
          <a:p>
            <a:r>
              <a:rPr lang="en-US" dirty="0"/>
              <a:t>If any module fails (i.e. service is not authentic or the request is not authorized) or is tampered, the derived is incorrect and the data is not decrypted</a:t>
            </a:r>
          </a:p>
        </p:txBody>
      </p:sp>
      <p:sp>
        <p:nvSpPr>
          <p:cNvPr id="2" name="Title 1"/>
          <p:cNvSpPr>
            <a:spLocks noGrp="1"/>
          </p:cNvSpPr>
          <p:nvPr>
            <p:ph type="title"/>
          </p:nvPr>
        </p:nvSpPr>
        <p:spPr>
          <a:xfrm>
            <a:off x="267368" y="26736"/>
            <a:ext cx="8622632" cy="1143000"/>
          </a:xfrm>
        </p:spPr>
        <p:txBody>
          <a:bodyPr>
            <a:normAutofit/>
          </a:bodyPr>
          <a:lstStyle/>
          <a:p>
            <a:r>
              <a:rPr lang="en-US" dirty="0"/>
              <a:t>Key Derivation during AB Execution</a:t>
            </a:r>
          </a:p>
        </p:txBody>
      </p:sp>
      <p:sp>
        <p:nvSpPr>
          <p:cNvPr id="4" name="Номер слайда 3"/>
          <p:cNvSpPr>
            <a:spLocks noGrp="1"/>
          </p:cNvSpPr>
          <p:nvPr>
            <p:ph type="sldNum" sz="quarter" idx="2"/>
          </p:nvPr>
        </p:nvSpPr>
        <p:spPr/>
        <p:txBody>
          <a:bodyPr/>
          <a:lstStyle/>
          <a:p>
            <a:pPr lvl="0"/>
            <a:fld id="{86CB4B4D-7CA3-9044-876B-883B54F8677D}" type="slidenum">
              <a:rPr lang="en-US" smtClean="0"/>
              <a:t>44</a:t>
            </a:fld>
            <a:endParaRPr lang="en-US"/>
          </a:p>
        </p:txBody>
      </p:sp>
    </p:spTree>
    <p:extLst>
      <p:ext uri="{BB962C8B-B14F-4D97-AF65-F5344CB8AC3E}">
        <p14:creationId xmlns:p14="http://schemas.microsoft.com/office/powerpoint/2010/main" val="152399511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Context-Sensitive Data Disclosure</a:t>
            </a:r>
          </a:p>
        </p:txBody>
      </p:sp>
      <p:sp>
        <p:nvSpPr>
          <p:cNvPr id="3" name="Content Placeholder 2"/>
          <p:cNvSpPr>
            <a:spLocks noGrp="1"/>
          </p:cNvSpPr>
          <p:nvPr>
            <p:ph idx="1"/>
          </p:nvPr>
        </p:nvSpPr>
        <p:spPr/>
        <p:txBody>
          <a:bodyPr>
            <a:normAutofit/>
          </a:bodyPr>
          <a:lstStyle/>
          <a:p>
            <a:r>
              <a:rPr lang="en-US" dirty="0"/>
              <a:t>Perfect data dissemination not always desirable</a:t>
            </a:r>
          </a:p>
          <a:p>
            <a:pPr lvl="1"/>
            <a:r>
              <a:rPr lang="en-US" dirty="0"/>
              <a:t>Example: Confidential business data shared within an office but not outside</a:t>
            </a:r>
          </a:p>
          <a:p>
            <a:r>
              <a:rPr lang="en-US" dirty="0"/>
              <a:t>Context-sensitive AB evaporation</a:t>
            </a:r>
          </a:p>
          <a:p>
            <a:pPr lvl="1"/>
            <a:r>
              <a:rPr lang="en-US" dirty="0"/>
              <a:t>AB evaporates in proportion to their “distance” from their owner</a:t>
            </a:r>
          </a:p>
          <a:p>
            <a:r>
              <a:rPr lang="en-US" dirty="0"/>
              <a:t>“Closer” subscribers trusted more than “distant” ones</a:t>
            </a:r>
          </a:p>
          <a:p>
            <a:r>
              <a:rPr lang="en-US" dirty="0"/>
              <a:t>Illegitimate disclosures more probable at less trusted “distant” guardians</a:t>
            </a:r>
          </a:p>
          <a:p>
            <a:r>
              <a:rPr lang="en-US" dirty="0"/>
              <a:t>Different distance metrics</a:t>
            </a:r>
          </a:p>
          <a:p>
            <a:pPr lvl="1"/>
            <a:r>
              <a:rPr lang="en-US" dirty="0"/>
              <a:t>Context-dependent</a:t>
            </a:r>
          </a:p>
          <a:p>
            <a:endParaRPr lang="en-US" dirty="0"/>
          </a:p>
          <a:p>
            <a:endParaRPr lang="en-US" dirty="0"/>
          </a:p>
        </p:txBody>
      </p:sp>
      <p:sp>
        <p:nvSpPr>
          <p:cNvPr id="4" name="Номер слайда 3"/>
          <p:cNvSpPr>
            <a:spLocks noGrp="1"/>
          </p:cNvSpPr>
          <p:nvPr>
            <p:ph type="sldNum" sz="quarter" idx="2"/>
          </p:nvPr>
        </p:nvSpPr>
        <p:spPr/>
        <p:txBody>
          <a:bodyPr/>
          <a:lstStyle/>
          <a:p>
            <a:pPr lvl="0"/>
            <a:fld id="{86CB4B4D-7CA3-9044-876B-883B54F8677D}" type="slidenum">
              <a:rPr lang="en-US" smtClean="0"/>
              <a:t>45</a:t>
            </a:fld>
            <a:endParaRPr lang="en-US"/>
          </a:p>
        </p:txBody>
      </p:sp>
    </p:spTree>
    <p:extLst>
      <p:ext uri="{BB962C8B-B14F-4D97-AF65-F5344CB8AC3E}">
        <p14:creationId xmlns:p14="http://schemas.microsoft.com/office/powerpoint/2010/main" val="11867941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Problem Statement</a:t>
            </a:r>
          </a:p>
        </p:txBody>
      </p:sp>
      <p:sp>
        <p:nvSpPr>
          <p:cNvPr id="4" name="Номер слайда 3"/>
          <p:cNvSpPr>
            <a:spLocks noGrp="1"/>
          </p:cNvSpPr>
          <p:nvPr>
            <p:ph type="sldNum" sz="quarter" idx="2"/>
          </p:nvPr>
        </p:nvSpPr>
        <p:spPr/>
        <p:txBody>
          <a:bodyPr/>
          <a:lstStyle/>
          <a:p>
            <a:pPr lvl="0"/>
            <a:fld id="{86CB4B4D-7CA3-9044-876B-883B54F8677D}" type="slidenum">
              <a:rPr lang="en-US" smtClean="0"/>
              <a:t>5</a:t>
            </a:fld>
            <a:endParaRPr lang="en-US"/>
          </a:p>
        </p:txBody>
      </p:sp>
      <p:sp>
        <p:nvSpPr>
          <p:cNvPr id="6" name="CustomShape 1"/>
          <p:cNvSpPr/>
          <p:nvPr/>
        </p:nvSpPr>
        <p:spPr>
          <a:xfrm>
            <a:off x="228600" y="1364760"/>
            <a:ext cx="8767440" cy="374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strike="noStrike" spc="-1" dirty="0">
                <a:solidFill>
                  <a:srgbClr val="000000"/>
                </a:solidFill>
                <a:uFill>
                  <a:solidFill>
                    <a:srgbClr val="FFFFFF"/>
                  </a:solidFill>
                </a:uFill>
                <a:latin typeface="Arial"/>
                <a:ea typeface="DejaVu Sans"/>
              </a:rPr>
              <a:t>Focus: Secure Data Dissemination in Cloud</a:t>
            </a:r>
            <a:endParaRPr dirty="0"/>
          </a:p>
          <a:p>
            <a:pPr marL="457200" indent="-456480">
              <a:lnSpc>
                <a:spcPct val="150000"/>
              </a:lnSpc>
              <a:buFont typeface="Arial"/>
              <a:buChar char="•"/>
            </a:pPr>
            <a:r>
              <a:rPr lang="en-US" sz="2400" strike="noStrike" spc="-1" dirty="0">
                <a:solidFill>
                  <a:srgbClr val="000000"/>
                </a:solidFill>
                <a:uFill>
                  <a:solidFill>
                    <a:srgbClr val="FFFFFF"/>
                  </a:solidFill>
                </a:uFill>
                <a:latin typeface="Arial"/>
                <a:ea typeface="DejaVu Sans"/>
              </a:rPr>
              <a:t>Authorized service can only access data items for which it is authorized</a:t>
            </a:r>
            <a:endParaRPr dirty="0"/>
          </a:p>
          <a:p>
            <a:pPr marL="457200" indent="-456480">
              <a:lnSpc>
                <a:spcPct val="150000"/>
              </a:lnSpc>
              <a:buFont typeface="Arial"/>
              <a:buChar char="•"/>
            </a:pPr>
            <a:r>
              <a:rPr lang="en-US" sz="2400" strike="noStrike" spc="-1" dirty="0">
                <a:solidFill>
                  <a:srgbClr val="000000"/>
                </a:solidFill>
                <a:uFill>
                  <a:solidFill>
                    <a:srgbClr val="FFFFFF"/>
                  </a:solidFill>
                </a:uFill>
                <a:latin typeface="Arial"/>
                <a:ea typeface="DejaVu Sans"/>
              </a:rPr>
              <a:t>Unauthorized service denied</a:t>
            </a:r>
            <a:endParaRPr dirty="0"/>
          </a:p>
          <a:p>
            <a:pPr marL="457200" indent="-456480">
              <a:lnSpc>
                <a:spcPct val="150000"/>
              </a:lnSpc>
              <a:buFont typeface="Arial"/>
              <a:buChar char="•"/>
            </a:pPr>
            <a:r>
              <a:rPr lang="en-US" sz="2400" strike="noStrike" spc="-1" dirty="0">
                <a:solidFill>
                  <a:srgbClr val="000000"/>
                </a:solidFill>
                <a:uFill>
                  <a:solidFill>
                    <a:srgbClr val="FFFFFF"/>
                  </a:solidFill>
                </a:uFill>
                <a:latin typeface="Arial"/>
                <a:ea typeface="DejaVu Sans"/>
              </a:rPr>
              <a:t>Provide data dissemination based on cryptographic capabilities of client’s browser and authentication methods</a:t>
            </a:r>
            <a:endParaRPr dirty="0"/>
          </a:p>
          <a:p>
            <a:pPr marL="457200" indent="-456480">
              <a:lnSpc>
                <a:spcPct val="150000"/>
              </a:lnSpc>
              <a:buFont typeface="Arial"/>
              <a:buChar char="•"/>
            </a:pPr>
            <a:r>
              <a:rPr lang="en-US" sz="2400" strike="noStrike" spc="-1" dirty="0">
                <a:solidFill>
                  <a:srgbClr val="000000"/>
                </a:solidFill>
                <a:uFill>
                  <a:solidFill>
                    <a:srgbClr val="FFFFFF"/>
                  </a:solidFill>
                </a:uFill>
                <a:latin typeface="Arial"/>
                <a:ea typeface="DejaVu Sans"/>
              </a:rPr>
              <a:t>Support different authentication methods for client service</a:t>
            </a:r>
          </a:p>
          <a:p>
            <a:pPr marL="457200" indent="-456480">
              <a:lnSpc>
                <a:spcPct val="150000"/>
              </a:lnSpc>
              <a:buFont typeface="Arial"/>
              <a:buChar char="•"/>
            </a:pPr>
            <a:r>
              <a:rPr lang="en-US" sz="2400" spc="-1" dirty="0">
                <a:solidFill>
                  <a:srgbClr val="000000"/>
                </a:solidFill>
                <a:uFill>
                  <a:solidFill>
                    <a:srgbClr val="FFFFFF"/>
                  </a:solidFill>
                </a:uFill>
                <a:latin typeface="Arial"/>
              </a:rPr>
              <a:t>*Adaptable service compositions in cloud </a:t>
            </a:r>
            <a:endParaRPr dirty="0"/>
          </a:p>
        </p:txBody>
      </p:sp>
    </p:spTree>
    <p:extLst>
      <p:ext uri="{BB962C8B-B14F-4D97-AF65-F5344CB8AC3E}">
        <p14:creationId xmlns:p14="http://schemas.microsoft.com/office/powerpoint/2010/main" val="37415267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Benefits of Proposed Research</a:t>
            </a:r>
          </a:p>
        </p:txBody>
      </p:sp>
      <p:sp>
        <p:nvSpPr>
          <p:cNvPr id="4" name="Номер слайда 3"/>
          <p:cNvSpPr>
            <a:spLocks noGrp="1"/>
          </p:cNvSpPr>
          <p:nvPr>
            <p:ph type="sldNum" sz="quarter" idx="2"/>
          </p:nvPr>
        </p:nvSpPr>
        <p:spPr/>
        <p:txBody>
          <a:bodyPr/>
          <a:lstStyle/>
          <a:p>
            <a:pPr lvl="0"/>
            <a:fld id="{86CB4B4D-7CA3-9044-876B-883B54F8677D}" type="slidenum">
              <a:rPr lang="en-US" smtClean="0"/>
              <a:t>6</a:t>
            </a:fld>
            <a:endParaRPr lang="en-US"/>
          </a:p>
        </p:txBody>
      </p:sp>
      <p:sp>
        <p:nvSpPr>
          <p:cNvPr id="6" name="CustomShape 2"/>
          <p:cNvSpPr/>
          <p:nvPr/>
        </p:nvSpPr>
        <p:spPr>
          <a:xfrm>
            <a:off x="112680" y="1066320"/>
            <a:ext cx="8978760" cy="513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SzPct val="45000"/>
              <a:buFont typeface="Wingdings" charset="2"/>
              <a:buChar char=""/>
            </a:pPr>
            <a:r>
              <a:rPr lang="en-US" sz="2400" strike="noStrike" spc="-1" dirty="0">
                <a:solidFill>
                  <a:srgbClr val="000000"/>
                </a:solidFill>
                <a:uFill>
                  <a:solidFill>
                    <a:srgbClr val="FFFFFF"/>
                  </a:solidFill>
                </a:uFill>
                <a:latin typeface="Arial"/>
                <a:ea typeface="DejaVu Sans"/>
              </a:rPr>
              <a:t>Inde</a:t>
            </a:r>
            <a:r>
              <a:rPr lang="en-US" sz="2400" spc="-1" dirty="0">
                <a:solidFill>
                  <a:srgbClr val="000000"/>
                </a:solidFill>
                <a:uFill>
                  <a:solidFill>
                    <a:srgbClr val="FFFFFF"/>
                  </a:solidFill>
                </a:uFill>
              </a:rPr>
              <a:t>pendent of data owner's (source) availability</a:t>
            </a:r>
          </a:p>
          <a:p>
            <a:pPr marL="230040" indent="-229320">
              <a:lnSpc>
                <a:spcPct val="100000"/>
              </a:lnSpc>
              <a:buSzPct val="45000"/>
              <a:buFont typeface="Wingdings" charset="2"/>
              <a:buChar char=""/>
            </a:pPr>
            <a:r>
              <a:rPr lang="en-US" sz="2400" strike="noStrike" spc="-1" dirty="0">
                <a:solidFill>
                  <a:srgbClr val="000000"/>
                </a:solidFill>
                <a:uFill>
                  <a:solidFill>
                    <a:srgbClr val="FFFFFF"/>
                  </a:solidFill>
                </a:uFill>
                <a:latin typeface="Arial"/>
              </a:rPr>
              <a:t>Dissemination is based on access control policies and client's attributes: </a:t>
            </a:r>
            <a:endParaRPr sz="2400" dirty="0"/>
          </a:p>
          <a:p>
            <a:pPr marL="648000" lvl="2" indent="-216000">
              <a:lnSpc>
                <a:spcPct val="100000"/>
              </a:lnSpc>
              <a:buSzPct val="45000"/>
              <a:buFont typeface="Wingdings" charset="2"/>
              <a:buChar char=""/>
            </a:pPr>
            <a:r>
              <a:rPr lang="en-US" sz="2200" strike="noStrike" spc="-1" dirty="0">
                <a:solidFill>
                  <a:srgbClr val="000000"/>
                </a:solidFill>
                <a:uFill>
                  <a:solidFill>
                    <a:srgbClr val="FFFFFF"/>
                  </a:solidFill>
                </a:uFill>
                <a:latin typeface="Arial"/>
              </a:rPr>
              <a:t>Browser’s cryptographic capabilities</a:t>
            </a:r>
          </a:p>
          <a:p>
            <a:pPr marL="648000" lvl="2" indent="-216000">
              <a:lnSpc>
                <a:spcPct val="100000"/>
              </a:lnSpc>
              <a:buSzPct val="45000"/>
              <a:buFont typeface="Wingdings" charset="2"/>
              <a:buChar char=""/>
            </a:pPr>
            <a:r>
              <a:rPr lang="en-US" sz="2200" strike="noStrike" spc="-1" dirty="0">
                <a:solidFill>
                  <a:srgbClr val="000000"/>
                </a:solidFill>
                <a:uFill>
                  <a:solidFill>
                    <a:srgbClr val="FFFFFF"/>
                  </a:solidFill>
                </a:uFill>
                <a:latin typeface="Arial"/>
              </a:rPr>
              <a:t>Authentication method (password- vs. hardware-based vs. fingerprint)</a:t>
            </a:r>
            <a:endParaRPr sz="2200" dirty="0"/>
          </a:p>
          <a:p>
            <a:pPr marL="648000" lvl="2" indent="-216000">
              <a:lnSpc>
                <a:spcPct val="100000"/>
              </a:lnSpc>
              <a:buSzPct val="45000"/>
              <a:buFont typeface="Wingdings" charset="2"/>
              <a:buChar char=""/>
            </a:pPr>
            <a:r>
              <a:rPr lang="en-US" sz="2200" strike="noStrike" spc="-1" dirty="0">
                <a:solidFill>
                  <a:srgbClr val="000000"/>
                </a:solidFill>
                <a:uFill>
                  <a:solidFill>
                    <a:srgbClr val="FFFFFF"/>
                  </a:solidFill>
                </a:uFill>
                <a:latin typeface="Arial"/>
              </a:rPr>
              <a:t>Source network (corporate vs. unknown)</a:t>
            </a:r>
            <a:endParaRPr sz="2200" dirty="0"/>
          </a:p>
          <a:p>
            <a:pPr marL="648000" lvl="2" indent="-216000">
              <a:lnSpc>
                <a:spcPct val="100000"/>
              </a:lnSpc>
              <a:buSzPct val="45000"/>
              <a:buFont typeface="Wingdings" charset="2"/>
              <a:buChar char=""/>
            </a:pPr>
            <a:r>
              <a:rPr lang="en-US" sz="2200" strike="noStrike" spc="-1" dirty="0">
                <a:solidFill>
                  <a:srgbClr val="000000"/>
                </a:solidFill>
                <a:uFill>
                  <a:solidFill>
                    <a:srgbClr val="FFFFFF"/>
                  </a:solidFill>
                </a:uFill>
                <a:latin typeface="Arial"/>
              </a:rPr>
              <a:t>Type of the device (mobile vs. desktop)</a:t>
            </a:r>
            <a:endParaRPr sz="2200" dirty="0"/>
          </a:p>
          <a:p>
            <a:pPr marL="648000" lvl="2" indent="-216000">
              <a:lnSpc>
                <a:spcPct val="100000"/>
              </a:lnSpc>
              <a:buSzPct val="45000"/>
              <a:buFont typeface="Wingdings" charset="2"/>
              <a:buChar char=""/>
            </a:pPr>
            <a:r>
              <a:rPr lang="en-US" sz="2200" strike="noStrike" spc="-1" dirty="0">
                <a:solidFill>
                  <a:srgbClr val="000000"/>
                </a:solidFill>
                <a:uFill>
                  <a:solidFill>
                    <a:srgbClr val="FFFFFF"/>
                  </a:solidFill>
                </a:uFill>
                <a:latin typeface="Arial"/>
              </a:rPr>
              <a:t>Trust level (is continuously monitored)</a:t>
            </a:r>
            <a:endParaRPr sz="2200" dirty="0"/>
          </a:p>
          <a:p>
            <a:pPr marL="648000" lvl="2" indent="-216000">
              <a:lnSpc>
                <a:spcPct val="100000"/>
              </a:lnSpc>
              <a:buSzPct val="45000"/>
              <a:buFont typeface="Wingdings" charset="2"/>
              <a:buChar char=""/>
            </a:pPr>
            <a:endParaRPr sz="800" dirty="0"/>
          </a:p>
          <a:p>
            <a:pPr marL="230040" indent="-229320">
              <a:lnSpc>
                <a:spcPct val="100000"/>
              </a:lnSpc>
              <a:buSzPct val="45000"/>
              <a:buFont typeface="Wingdings" charset="2"/>
              <a:buChar char=""/>
            </a:pPr>
            <a:r>
              <a:rPr lang="en-US" sz="2400" strike="noStrike" spc="-1" dirty="0">
                <a:solidFill>
                  <a:srgbClr val="000000"/>
                </a:solidFill>
                <a:uFill>
                  <a:solidFill>
                    <a:srgbClr val="FFFFFF"/>
                  </a:solidFill>
                </a:uFill>
                <a:latin typeface="Arial"/>
              </a:rPr>
              <a:t>Context-based dissemination supported </a:t>
            </a:r>
            <a:endParaRPr sz="2400" dirty="0"/>
          </a:p>
          <a:p>
            <a:pPr marL="230040" indent="-229320">
              <a:lnSpc>
                <a:spcPct val="100000"/>
              </a:lnSpc>
              <a:buSzPct val="45000"/>
              <a:buFont typeface="Wingdings" charset="2"/>
              <a:buChar char=""/>
            </a:pPr>
            <a:endParaRPr sz="800" dirty="0"/>
          </a:p>
          <a:p>
            <a:pPr marL="230040" indent="-229320">
              <a:lnSpc>
                <a:spcPct val="100000"/>
              </a:lnSpc>
              <a:buSzPct val="45000"/>
              <a:buFont typeface="Wingdings" charset="2"/>
              <a:buChar char=""/>
            </a:pPr>
            <a:r>
              <a:rPr lang="en-US" sz="2400" strike="noStrike" spc="-1" dirty="0">
                <a:solidFill>
                  <a:srgbClr val="000000"/>
                </a:solidFill>
                <a:uFill>
                  <a:solidFill>
                    <a:srgbClr val="FFFFFF"/>
                  </a:solidFill>
                </a:uFill>
                <a:latin typeface="Arial"/>
              </a:rPr>
              <a:t>Different authentication methods supported</a:t>
            </a:r>
          </a:p>
          <a:p>
            <a:pPr marL="230040" indent="-229320">
              <a:lnSpc>
                <a:spcPct val="100000"/>
              </a:lnSpc>
              <a:buSzPct val="45000"/>
              <a:buFont typeface="Wingdings" charset="2"/>
              <a:buChar char=""/>
            </a:pPr>
            <a:endParaRPr lang="en-US" sz="800" spc="-1" dirty="0">
              <a:solidFill>
                <a:srgbClr val="000000"/>
              </a:solidFill>
              <a:uFill>
                <a:solidFill>
                  <a:srgbClr val="FFFFFF"/>
                </a:solidFill>
              </a:uFill>
              <a:latin typeface="Arial"/>
            </a:endParaRPr>
          </a:p>
          <a:p>
            <a:pPr marL="230040" indent="-229320">
              <a:lnSpc>
                <a:spcPct val="100000"/>
              </a:lnSpc>
              <a:buSzPct val="45000"/>
              <a:buFont typeface="Wingdings" charset="2"/>
              <a:buChar char=""/>
            </a:pPr>
            <a:r>
              <a:rPr lang="en-US" sz="2400" dirty="0"/>
              <a:t>Ability to operate in untrusted environments</a:t>
            </a:r>
          </a:p>
          <a:p>
            <a:pPr marL="230040" indent="-229320">
              <a:lnSpc>
                <a:spcPct val="100000"/>
              </a:lnSpc>
              <a:buSzPct val="45000"/>
              <a:buFont typeface="Wingdings" charset="2"/>
              <a:buChar char=""/>
            </a:pPr>
            <a:endParaRPr lang="en-US" sz="800" dirty="0"/>
          </a:p>
          <a:p>
            <a:pPr marL="230040" indent="-229320">
              <a:lnSpc>
                <a:spcPct val="100000"/>
              </a:lnSpc>
              <a:buSzPct val="45000"/>
              <a:buFont typeface="Wingdings" charset="2"/>
              <a:buChar char=""/>
            </a:pPr>
            <a:r>
              <a:rPr lang="en-US" sz="2400" strike="noStrike" spc="-1" dirty="0">
                <a:solidFill>
                  <a:srgbClr val="000000"/>
                </a:solidFill>
                <a:uFill>
                  <a:solidFill>
                    <a:srgbClr val="FFFFFF"/>
                  </a:solidFill>
                </a:uFill>
                <a:latin typeface="Arial"/>
                <a:ea typeface="DejaVu Sans"/>
              </a:rPr>
              <a:t>Reduced host liability for data</a:t>
            </a:r>
            <a:endParaRPr sz="2400" dirty="0"/>
          </a:p>
          <a:p>
            <a:pPr>
              <a:lnSpc>
                <a:spcPct val="100000"/>
              </a:lnSpc>
            </a:pPr>
            <a:endParaRPr dirty="0"/>
          </a:p>
          <a:p>
            <a:pPr>
              <a:lnSpc>
                <a:spcPct val="100000"/>
              </a:lnSpc>
            </a:pPr>
            <a:endParaRPr dirty="0"/>
          </a:p>
        </p:txBody>
      </p:sp>
    </p:spTree>
    <p:extLst>
      <p:ext uri="{BB962C8B-B14F-4D97-AF65-F5344CB8AC3E}">
        <p14:creationId xmlns:p14="http://schemas.microsoft.com/office/powerpoint/2010/main" val="10958362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873658" cy="984505"/>
          </a:xfrm>
        </p:spPr>
        <p:txBody>
          <a:bodyPr/>
          <a:lstStyle/>
          <a:p>
            <a:r>
              <a:rPr lang="en-US" sz="2600" dirty="0"/>
              <a:t>Applications and Demonstration of Prototypes</a:t>
            </a:r>
          </a:p>
        </p:txBody>
      </p:sp>
      <p:sp>
        <p:nvSpPr>
          <p:cNvPr id="3" name="Text Placeholder 2"/>
          <p:cNvSpPr>
            <a:spLocks noGrp="1"/>
          </p:cNvSpPr>
          <p:nvPr>
            <p:ph type="body" idx="1"/>
          </p:nvPr>
        </p:nvSpPr>
        <p:spPr>
          <a:xfrm>
            <a:off x="304800" y="1226717"/>
            <a:ext cx="8663836" cy="3508122"/>
          </a:xfrm>
        </p:spPr>
        <p:txBody>
          <a:bodyPr>
            <a:normAutofit/>
          </a:bodyPr>
          <a:lstStyle/>
          <a:p>
            <a:r>
              <a:rPr lang="en-US" sz="2600" dirty="0"/>
              <a:t>Electronic Health Records (EHRs) dissemination in untrusted cloud</a:t>
            </a:r>
          </a:p>
          <a:p>
            <a:endParaRPr lang="en-US" sz="2600" dirty="0"/>
          </a:p>
          <a:p>
            <a:r>
              <a:rPr lang="en-US" sz="2600" dirty="0"/>
              <a:t>Dynamic service composition and trust management</a:t>
            </a:r>
          </a:p>
          <a:p>
            <a:pPr marL="0" indent="0">
              <a:buNone/>
            </a:pPr>
            <a:endParaRPr lang="en-US" sz="2800" dirty="0"/>
          </a:p>
        </p:txBody>
      </p:sp>
      <p:sp>
        <p:nvSpPr>
          <p:cNvPr id="4" name="Номер слайда 3"/>
          <p:cNvSpPr>
            <a:spLocks noGrp="1"/>
          </p:cNvSpPr>
          <p:nvPr>
            <p:ph type="sldNum" sz="quarter" idx="2"/>
          </p:nvPr>
        </p:nvSpPr>
        <p:spPr/>
        <p:txBody>
          <a:bodyPr/>
          <a:lstStyle/>
          <a:p>
            <a:pPr lvl="0"/>
            <a:fld id="{86CB4B4D-7CA3-9044-876B-883B54F8677D}" type="slidenum">
              <a:rPr lang="en-US" smtClean="0"/>
              <a:t>7</a:t>
            </a:fld>
            <a:endParaRPr lang="en-US"/>
          </a:p>
        </p:txBody>
      </p:sp>
    </p:spTree>
    <p:extLst>
      <p:ext uri="{BB962C8B-B14F-4D97-AF65-F5344CB8AC3E}">
        <p14:creationId xmlns:p14="http://schemas.microsoft.com/office/powerpoint/2010/main" val="25338076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pc="-1" dirty="0">
                <a:solidFill>
                  <a:srgbClr val="000000"/>
                </a:solidFill>
                <a:uFill>
                  <a:solidFill>
                    <a:srgbClr val="FFFFFF"/>
                  </a:solidFill>
                </a:uFill>
                <a:latin typeface="Arial"/>
              </a:rPr>
              <a:t>Prototype</a:t>
            </a:r>
            <a:r>
              <a:rPr lang="en-US" sz="2400" strike="noStrike" spc="-1" dirty="0">
                <a:solidFill>
                  <a:srgbClr val="000000"/>
                </a:solidFill>
                <a:uFill>
                  <a:solidFill>
                    <a:srgbClr val="FFFFFF"/>
                  </a:solidFill>
                </a:uFill>
                <a:latin typeface="Arial"/>
              </a:rPr>
              <a:t> for TechFest’16: Electronic Health Record Dissemination in Cloud</a:t>
            </a:r>
            <a:endParaRPr dirty="0"/>
          </a:p>
        </p:txBody>
      </p:sp>
      <p:sp>
        <p:nvSpPr>
          <p:cNvPr id="300"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5DF3B46A-E7D9-4DCC-8D34-3569FADA57C0}" type="slidenum">
              <a:rPr lang="en-US" sz="1300" strike="noStrike" spc="-1">
                <a:solidFill>
                  <a:srgbClr val="000000"/>
                </a:solidFill>
                <a:uFill>
                  <a:solidFill>
                    <a:srgbClr val="FFFFFF"/>
                  </a:solidFill>
                </a:uFill>
                <a:latin typeface="Arial"/>
              </a:rPr>
              <a:t>8</a:t>
            </a:fld>
            <a:endParaRPr/>
          </a:p>
        </p:txBody>
      </p:sp>
      <p:pic>
        <p:nvPicPr>
          <p:cNvPr id="302" name="Picture 2"/>
          <p:cNvPicPr/>
          <p:nvPr/>
        </p:nvPicPr>
        <p:blipFill>
          <a:blip r:embed="rId2"/>
          <a:stretch/>
        </p:blipFill>
        <p:spPr>
          <a:xfrm>
            <a:off x="4319280" y="1077480"/>
            <a:ext cx="913680" cy="913680"/>
          </a:xfrm>
          <a:prstGeom prst="rect">
            <a:avLst/>
          </a:prstGeom>
          <a:ln>
            <a:noFill/>
          </a:ln>
        </p:spPr>
      </p:pic>
      <p:sp>
        <p:nvSpPr>
          <p:cNvPr id="303" name="CustomShape 4"/>
          <p:cNvSpPr/>
          <p:nvPr/>
        </p:nvSpPr>
        <p:spPr>
          <a:xfrm>
            <a:off x="456480" y="2361960"/>
            <a:ext cx="8382240" cy="1423440"/>
          </a:xfrm>
          <a:prstGeom prst="roundRect">
            <a:avLst>
              <a:gd name="adj" fmla="val 16667"/>
            </a:avLst>
          </a:prstGeom>
          <a:solidFill>
            <a:schemeClr val="accent5">
              <a:lumMod val="40000"/>
              <a:lumOff val="60000"/>
            </a:schemeClr>
          </a:solidFill>
          <a:ln>
            <a:round/>
          </a:ln>
        </p:spPr>
        <p:style>
          <a:lnRef idx="2">
            <a:schemeClr val="accent1">
              <a:shade val="50000"/>
            </a:schemeClr>
          </a:lnRef>
          <a:fillRef idx="1">
            <a:schemeClr val="accent1"/>
          </a:fillRef>
          <a:effectRef idx="0">
            <a:schemeClr val="accent1"/>
          </a:effectRef>
          <a:fontRef idx="minor"/>
        </p:style>
      </p:sp>
      <p:sp>
        <p:nvSpPr>
          <p:cNvPr id="304" name="CustomShape 5"/>
          <p:cNvSpPr/>
          <p:nvPr/>
        </p:nvSpPr>
        <p:spPr>
          <a:xfrm>
            <a:off x="441720" y="1951920"/>
            <a:ext cx="173664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a:solidFill>
                  <a:srgbClr val="000000"/>
                </a:solidFill>
                <a:uFill>
                  <a:solidFill>
                    <a:srgbClr val="FFFFFF"/>
                  </a:solidFill>
                </a:uFill>
                <a:latin typeface="Tahoma"/>
                <a:ea typeface="DejaVu Sans"/>
              </a:rPr>
              <a:t>Cloud Server</a:t>
            </a:r>
            <a:endParaRPr/>
          </a:p>
        </p:txBody>
      </p:sp>
      <p:sp>
        <p:nvSpPr>
          <p:cNvPr id="305" name="CustomShape 6"/>
          <p:cNvSpPr/>
          <p:nvPr/>
        </p:nvSpPr>
        <p:spPr>
          <a:xfrm>
            <a:off x="5193000" y="1644120"/>
            <a:ext cx="1032840" cy="601920"/>
          </a:xfrm>
          <a:prstGeom prst="horizontalScroll">
            <a:avLst>
              <a:gd name="adj" fmla="val 12500"/>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00" strike="noStrike" spc="-1">
                <a:solidFill>
                  <a:srgbClr val="000000"/>
                </a:solidFill>
                <a:uFill>
                  <a:solidFill>
                    <a:srgbClr val="FFFFFF"/>
                  </a:solidFill>
                </a:uFill>
                <a:latin typeface="Tahoma"/>
                <a:ea typeface="DejaVu Sans"/>
              </a:rPr>
              <a:t>Active Bundle</a:t>
            </a:r>
            <a:endParaRPr/>
          </a:p>
        </p:txBody>
      </p:sp>
      <p:pic>
        <p:nvPicPr>
          <p:cNvPr id="306" name="Picture 2"/>
          <p:cNvPicPr/>
          <p:nvPr/>
        </p:nvPicPr>
        <p:blipFill>
          <a:blip r:embed="rId2"/>
          <a:stretch/>
        </p:blipFill>
        <p:spPr>
          <a:xfrm>
            <a:off x="1020600" y="4668120"/>
            <a:ext cx="913680" cy="913680"/>
          </a:xfrm>
          <a:prstGeom prst="rect">
            <a:avLst/>
          </a:prstGeom>
          <a:ln>
            <a:noFill/>
          </a:ln>
        </p:spPr>
      </p:pic>
      <p:sp>
        <p:nvSpPr>
          <p:cNvPr id="307" name="CustomShape 7"/>
          <p:cNvSpPr/>
          <p:nvPr/>
        </p:nvSpPr>
        <p:spPr>
          <a:xfrm flipV="1">
            <a:off x="1488600" y="3795840"/>
            <a:ext cx="360" cy="36504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308" name="CustomShape 8"/>
          <p:cNvSpPr/>
          <p:nvPr/>
        </p:nvSpPr>
        <p:spPr>
          <a:xfrm>
            <a:off x="781560" y="4148280"/>
            <a:ext cx="1393920" cy="45504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500" strike="noStrike" spc="-1">
                <a:solidFill>
                  <a:srgbClr val="000000"/>
                </a:solidFill>
                <a:uFill>
                  <a:solidFill>
                    <a:srgbClr val="FFFFFF"/>
                  </a:solidFill>
                </a:uFill>
                <a:latin typeface="Tahoma"/>
                <a:ea typeface="DejaVu Sans"/>
              </a:rPr>
              <a:t>Web Crypto Authentication</a:t>
            </a:r>
            <a:endParaRPr/>
          </a:p>
        </p:txBody>
      </p:sp>
      <p:sp>
        <p:nvSpPr>
          <p:cNvPr id="309" name="CustomShape 9"/>
          <p:cNvSpPr/>
          <p:nvPr/>
        </p:nvSpPr>
        <p:spPr>
          <a:xfrm>
            <a:off x="2705040" y="3786120"/>
            <a:ext cx="360" cy="365040"/>
          </a:xfrm>
          <a:custGeom>
            <a:avLst/>
            <a:gdLst/>
            <a:ahLst/>
            <a:cxnLst/>
            <a:rect l="l" t="t" r="r" b="b"/>
            <a:pathLst>
              <a:path w="21600" h="21600">
                <a:moveTo>
                  <a:pt x="0" y="0"/>
                </a:moveTo>
                <a:lnTo>
                  <a:pt x="21600" y="21600"/>
                </a:lnTo>
              </a:path>
            </a:pathLst>
          </a:custGeom>
          <a:noFill/>
          <a:ln w="15840">
            <a:solidFill>
              <a:schemeClr val="accent1">
                <a:lumMod val="50000"/>
              </a:schemeClr>
            </a:solidFill>
            <a:round/>
            <a:tailEnd type="arrow" w="med" len="med"/>
          </a:ln>
        </p:spPr>
        <p:style>
          <a:lnRef idx="1">
            <a:schemeClr val="accent1"/>
          </a:lnRef>
          <a:fillRef idx="0">
            <a:schemeClr val="accent1"/>
          </a:fillRef>
          <a:effectRef idx="0">
            <a:schemeClr val="accent1"/>
          </a:effectRef>
          <a:fontRef idx="minor"/>
        </p:style>
      </p:sp>
      <p:sp>
        <p:nvSpPr>
          <p:cNvPr id="310" name="CustomShape 10"/>
          <p:cNvSpPr/>
          <p:nvPr/>
        </p:nvSpPr>
        <p:spPr>
          <a:xfrm>
            <a:off x="2191320" y="4095720"/>
            <a:ext cx="1131840" cy="1063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strike="noStrike" spc="-1">
                <a:solidFill>
                  <a:srgbClr val="000000"/>
                </a:solidFill>
                <a:uFill>
                  <a:solidFill>
                    <a:srgbClr val="FFFFFF"/>
                  </a:solidFill>
                </a:uFill>
                <a:latin typeface="Tahoma"/>
                <a:ea typeface="DejaVu Sans"/>
              </a:rPr>
              <a:t>Authorized</a:t>
            </a:r>
            <a:endParaRPr/>
          </a:p>
          <a:p>
            <a:pPr algn="ctr">
              <a:lnSpc>
                <a:spcPct val="100000"/>
              </a:lnSpc>
            </a:pPr>
            <a:r>
              <a:rPr lang="en-US" sz="1600" strike="noStrike" spc="-1">
                <a:solidFill>
                  <a:srgbClr val="000000"/>
                </a:solidFill>
                <a:uFill>
                  <a:solidFill>
                    <a:srgbClr val="FFFFFF"/>
                  </a:solidFill>
                </a:uFill>
                <a:latin typeface="Tahoma"/>
                <a:ea typeface="DejaVu Sans"/>
              </a:rPr>
              <a:t>Info</a:t>
            </a:r>
            <a:endParaRPr/>
          </a:p>
          <a:p>
            <a:pPr algn="ctr">
              <a:lnSpc>
                <a:spcPct val="100000"/>
              </a:lnSpc>
            </a:pPr>
            <a:r>
              <a:rPr lang="en-US" sz="1600" strike="noStrike" spc="-1">
                <a:solidFill>
                  <a:srgbClr val="000000"/>
                </a:solidFill>
                <a:uFill>
                  <a:solidFill>
                    <a:srgbClr val="FFFFFF"/>
                  </a:solidFill>
                </a:uFill>
                <a:latin typeface="Tahoma"/>
                <a:ea typeface="DejaVu Sans"/>
              </a:rPr>
              <a:t>for</a:t>
            </a:r>
            <a:endParaRPr/>
          </a:p>
          <a:p>
            <a:pPr algn="ctr">
              <a:lnSpc>
                <a:spcPct val="100000"/>
              </a:lnSpc>
            </a:pPr>
            <a:r>
              <a:rPr lang="en-US" sz="1600" strike="noStrike" spc="-1">
                <a:solidFill>
                  <a:srgbClr val="000000"/>
                </a:solidFill>
                <a:uFill>
                  <a:solidFill>
                    <a:srgbClr val="FFFFFF"/>
                  </a:solidFill>
                </a:uFill>
                <a:latin typeface="Tahoma"/>
                <a:ea typeface="DejaVu Sans"/>
              </a:rPr>
              <a:t>Doctor</a:t>
            </a:r>
            <a:endParaRPr/>
          </a:p>
        </p:txBody>
      </p:sp>
      <p:sp>
        <p:nvSpPr>
          <p:cNvPr id="311" name="CustomShape 11"/>
          <p:cNvSpPr/>
          <p:nvPr/>
        </p:nvSpPr>
        <p:spPr>
          <a:xfrm>
            <a:off x="965160" y="5500800"/>
            <a:ext cx="99000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trike="noStrike" spc="-1">
                <a:solidFill>
                  <a:srgbClr val="000000"/>
                </a:solidFill>
                <a:uFill>
                  <a:solidFill>
                    <a:srgbClr val="FFFFFF"/>
                  </a:solidFill>
                </a:uFill>
                <a:latin typeface="Tahoma"/>
                <a:ea typeface="DejaVu Sans"/>
              </a:rPr>
              <a:t>Doctor</a:t>
            </a:r>
            <a:endParaRPr/>
          </a:p>
        </p:txBody>
      </p:sp>
      <p:sp>
        <p:nvSpPr>
          <p:cNvPr id="312" name="CustomShape 12"/>
          <p:cNvSpPr/>
          <p:nvPr/>
        </p:nvSpPr>
        <p:spPr>
          <a:xfrm>
            <a:off x="3558960" y="1315080"/>
            <a:ext cx="915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strike="noStrike" spc="-1">
                <a:solidFill>
                  <a:srgbClr val="000000"/>
                </a:solidFill>
                <a:uFill>
                  <a:solidFill>
                    <a:srgbClr val="FFFFFF"/>
                  </a:solidFill>
                </a:uFill>
                <a:latin typeface="Tahoma"/>
                <a:ea typeface="DejaVu Sans"/>
              </a:rPr>
              <a:t>Data</a:t>
            </a:r>
            <a:endParaRPr/>
          </a:p>
          <a:p>
            <a:pPr algn="ctr">
              <a:lnSpc>
                <a:spcPct val="100000"/>
              </a:lnSpc>
            </a:pPr>
            <a:r>
              <a:rPr lang="en-US" sz="2000" strike="noStrike" spc="-1">
                <a:solidFill>
                  <a:srgbClr val="000000"/>
                </a:solidFill>
                <a:uFill>
                  <a:solidFill>
                    <a:srgbClr val="FFFFFF"/>
                  </a:solidFill>
                </a:uFill>
                <a:latin typeface="Tahoma"/>
                <a:ea typeface="DejaVu Sans"/>
              </a:rPr>
              <a:t>Owner</a:t>
            </a:r>
            <a:endParaRPr/>
          </a:p>
        </p:txBody>
      </p:sp>
      <p:sp>
        <p:nvSpPr>
          <p:cNvPr id="313" name="CustomShape 13"/>
          <p:cNvSpPr/>
          <p:nvPr/>
        </p:nvSpPr>
        <p:spPr>
          <a:xfrm>
            <a:off x="3882600" y="2518200"/>
            <a:ext cx="1666080" cy="971280"/>
          </a:xfrm>
          <a:prstGeom prst="horizontalScroll">
            <a:avLst>
              <a:gd name="adj" fmla="val 12500"/>
            </a:avLst>
          </a:prstGeom>
          <a:solidFill>
            <a:srgbClr val="92D050"/>
          </a:solid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strike="noStrike" spc="-1">
                <a:solidFill>
                  <a:srgbClr val="000000"/>
                </a:solidFill>
                <a:uFill>
                  <a:solidFill>
                    <a:srgbClr val="FFFFFF"/>
                  </a:solidFill>
                </a:uFill>
                <a:latin typeface="Tahoma"/>
                <a:ea typeface="DejaVu Sans"/>
              </a:rPr>
              <a:t>Active Bundle</a:t>
            </a:r>
            <a:endParaRPr/>
          </a:p>
        </p:txBody>
      </p:sp>
      <p:sp>
        <p:nvSpPr>
          <p:cNvPr id="314" name="CustomShape 14"/>
          <p:cNvSpPr/>
          <p:nvPr/>
        </p:nvSpPr>
        <p:spPr>
          <a:xfrm>
            <a:off x="1430640" y="6162840"/>
            <a:ext cx="686628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Tahoma"/>
                <a:ea typeface="DejaVu Sans"/>
              </a:rPr>
              <a:t>Scenario of EHR Dissemination in Cloud (by Dr. Leon Li, NGC)</a:t>
            </a:r>
            <a:r>
              <a:rPr lang="en-US" sz="1600" strike="noStrike" spc="-1">
                <a:solidFill>
                  <a:srgbClr val="000000"/>
                </a:solidFill>
                <a:uFill>
                  <a:solidFill>
                    <a:srgbClr val="FFFFFF"/>
                  </a:solidFill>
                </a:uFill>
                <a:latin typeface="Tahoma"/>
                <a:ea typeface="DejaVu Sans"/>
              </a:rPr>
              <a:t> </a:t>
            </a:r>
            <a:endParaRPr/>
          </a:p>
        </p:txBody>
      </p:sp>
      <p:pic>
        <p:nvPicPr>
          <p:cNvPr id="315" name="Picture 2"/>
          <p:cNvPicPr/>
          <p:nvPr/>
        </p:nvPicPr>
        <p:blipFill>
          <a:blip r:embed="rId2"/>
          <a:stretch/>
        </p:blipFill>
        <p:spPr>
          <a:xfrm>
            <a:off x="3992400" y="4671360"/>
            <a:ext cx="913680" cy="913680"/>
          </a:xfrm>
          <a:prstGeom prst="rect">
            <a:avLst/>
          </a:prstGeom>
          <a:ln>
            <a:noFill/>
          </a:ln>
        </p:spPr>
      </p:pic>
      <p:sp>
        <p:nvSpPr>
          <p:cNvPr id="316" name="CustomShape 15"/>
          <p:cNvSpPr/>
          <p:nvPr/>
        </p:nvSpPr>
        <p:spPr>
          <a:xfrm flipV="1">
            <a:off x="4460040" y="3799440"/>
            <a:ext cx="360" cy="36504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317" name="CustomShape 16"/>
          <p:cNvSpPr/>
          <p:nvPr/>
        </p:nvSpPr>
        <p:spPr>
          <a:xfrm>
            <a:off x="3753360" y="4151880"/>
            <a:ext cx="1393920" cy="45504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500" strike="noStrike" spc="-1">
                <a:solidFill>
                  <a:srgbClr val="000000"/>
                </a:solidFill>
                <a:uFill>
                  <a:solidFill>
                    <a:srgbClr val="FFFFFF"/>
                  </a:solidFill>
                </a:uFill>
                <a:latin typeface="Tahoma"/>
                <a:ea typeface="DejaVu Sans"/>
              </a:rPr>
              <a:t>Web Crypto Authentication</a:t>
            </a:r>
            <a:endParaRPr/>
          </a:p>
        </p:txBody>
      </p:sp>
      <p:sp>
        <p:nvSpPr>
          <p:cNvPr id="318" name="CustomShape 17"/>
          <p:cNvSpPr/>
          <p:nvPr/>
        </p:nvSpPr>
        <p:spPr>
          <a:xfrm>
            <a:off x="5687280" y="3789720"/>
            <a:ext cx="360" cy="365040"/>
          </a:xfrm>
          <a:custGeom>
            <a:avLst/>
            <a:gdLst/>
            <a:ahLst/>
            <a:cxnLst/>
            <a:rect l="l" t="t" r="r" b="b"/>
            <a:pathLst>
              <a:path w="21600" h="21600">
                <a:moveTo>
                  <a:pt x="0" y="0"/>
                </a:moveTo>
                <a:lnTo>
                  <a:pt x="21600" y="21600"/>
                </a:lnTo>
              </a:path>
            </a:pathLst>
          </a:custGeom>
          <a:noFill/>
          <a:ln w="15840">
            <a:solidFill>
              <a:schemeClr val="accent1">
                <a:lumMod val="50000"/>
              </a:schemeClr>
            </a:solidFill>
            <a:round/>
            <a:tailEnd type="arrow" w="med" len="med"/>
          </a:ln>
        </p:spPr>
        <p:style>
          <a:lnRef idx="1">
            <a:schemeClr val="accent1"/>
          </a:lnRef>
          <a:fillRef idx="0">
            <a:schemeClr val="accent1"/>
          </a:fillRef>
          <a:effectRef idx="0">
            <a:schemeClr val="accent1"/>
          </a:effectRef>
          <a:fontRef idx="minor"/>
        </p:style>
      </p:sp>
      <p:sp>
        <p:nvSpPr>
          <p:cNvPr id="319" name="CustomShape 18"/>
          <p:cNvSpPr/>
          <p:nvPr/>
        </p:nvSpPr>
        <p:spPr>
          <a:xfrm>
            <a:off x="5173200" y="4099320"/>
            <a:ext cx="1131840" cy="1063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strike="noStrike" spc="-1">
                <a:solidFill>
                  <a:srgbClr val="000000"/>
                </a:solidFill>
                <a:uFill>
                  <a:solidFill>
                    <a:srgbClr val="FFFFFF"/>
                  </a:solidFill>
                </a:uFill>
                <a:latin typeface="Tahoma"/>
                <a:ea typeface="DejaVu Sans"/>
              </a:rPr>
              <a:t>Authorized</a:t>
            </a:r>
            <a:endParaRPr/>
          </a:p>
          <a:p>
            <a:pPr algn="ctr">
              <a:lnSpc>
                <a:spcPct val="100000"/>
              </a:lnSpc>
            </a:pPr>
            <a:r>
              <a:rPr lang="en-US" sz="1600" strike="noStrike" spc="-1">
                <a:solidFill>
                  <a:srgbClr val="000000"/>
                </a:solidFill>
                <a:uFill>
                  <a:solidFill>
                    <a:srgbClr val="FFFFFF"/>
                  </a:solidFill>
                </a:uFill>
                <a:latin typeface="Tahoma"/>
                <a:ea typeface="DejaVu Sans"/>
              </a:rPr>
              <a:t>Info</a:t>
            </a:r>
            <a:endParaRPr/>
          </a:p>
          <a:p>
            <a:pPr algn="ctr">
              <a:lnSpc>
                <a:spcPct val="100000"/>
              </a:lnSpc>
            </a:pPr>
            <a:r>
              <a:rPr lang="en-US" sz="1600" strike="noStrike" spc="-1">
                <a:solidFill>
                  <a:srgbClr val="000000"/>
                </a:solidFill>
                <a:uFill>
                  <a:solidFill>
                    <a:srgbClr val="FFFFFF"/>
                  </a:solidFill>
                </a:uFill>
                <a:latin typeface="Tahoma"/>
                <a:ea typeface="DejaVu Sans"/>
              </a:rPr>
              <a:t>for</a:t>
            </a:r>
            <a:endParaRPr/>
          </a:p>
          <a:p>
            <a:pPr algn="ctr">
              <a:lnSpc>
                <a:spcPct val="100000"/>
              </a:lnSpc>
            </a:pPr>
            <a:r>
              <a:rPr lang="en-US" sz="1600" strike="noStrike" spc="-1">
                <a:solidFill>
                  <a:srgbClr val="000000"/>
                </a:solidFill>
                <a:uFill>
                  <a:solidFill>
                    <a:srgbClr val="FFFFFF"/>
                  </a:solidFill>
                </a:uFill>
                <a:latin typeface="Tahoma"/>
                <a:ea typeface="DejaVu Sans"/>
              </a:rPr>
              <a:t>Insurance</a:t>
            </a:r>
            <a:endParaRPr/>
          </a:p>
        </p:txBody>
      </p:sp>
      <p:sp>
        <p:nvSpPr>
          <p:cNvPr id="320" name="CustomShape 19"/>
          <p:cNvSpPr/>
          <p:nvPr/>
        </p:nvSpPr>
        <p:spPr>
          <a:xfrm>
            <a:off x="3741840" y="5504400"/>
            <a:ext cx="138024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trike="noStrike" spc="-1">
                <a:solidFill>
                  <a:srgbClr val="000000"/>
                </a:solidFill>
                <a:uFill>
                  <a:solidFill>
                    <a:srgbClr val="FFFFFF"/>
                  </a:solidFill>
                </a:uFill>
                <a:latin typeface="Tahoma"/>
                <a:ea typeface="DejaVu Sans"/>
              </a:rPr>
              <a:t>Insurance</a:t>
            </a:r>
            <a:endParaRPr/>
          </a:p>
        </p:txBody>
      </p:sp>
      <p:pic>
        <p:nvPicPr>
          <p:cNvPr id="321" name="Picture 2"/>
          <p:cNvPicPr/>
          <p:nvPr/>
        </p:nvPicPr>
        <p:blipFill>
          <a:blip r:embed="rId2"/>
          <a:stretch/>
        </p:blipFill>
        <p:spPr>
          <a:xfrm>
            <a:off x="6814440" y="4666320"/>
            <a:ext cx="913680" cy="913680"/>
          </a:xfrm>
          <a:prstGeom prst="rect">
            <a:avLst/>
          </a:prstGeom>
          <a:ln>
            <a:noFill/>
          </a:ln>
        </p:spPr>
      </p:pic>
      <p:sp>
        <p:nvSpPr>
          <p:cNvPr id="322" name="CustomShape 20"/>
          <p:cNvSpPr/>
          <p:nvPr/>
        </p:nvSpPr>
        <p:spPr>
          <a:xfrm flipV="1">
            <a:off x="7282080" y="3794400"/>
            <a:ext cx="360" cy="36504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323" name="CustomShape 21"/>
          <p:cNvSpPr/>
          <p:nvPr/>
        </p:nvSpPr>
        <p:spPr>
          <a:xfrm>
            <a:off x="6575400" y="4146840"/>
            <a:ext cx="1393920" cy="45504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500" strike="noStrike" spc="-1">
                <a:solidFill>
                  <a:srgbClr val="000000"/>
                </a:solidFill>
                <a:uFill>
                  <a:solidFill>
                    <a:srgbClr val="FFFFFF"/>
                  </a:solidFill>
                </a:uFill>
                <a:latin typeface="Tahoma"/>
                <a:ea typeface="DejaVu Sans"/>
              </a:rPr>
              <a:t>Web Crypto Authentication</a:t>
            </a:r>
            <a:endParaRPr/>
          </a:p>
        </p:txBody>
      </p:sp>
      <p:sp>
        <p:nvSpPr>
          <p:cNvPr id="324" name="CustomShape 22"/>
          <p:cNvSpPr/>
          <p:nvPr/>
        </p:nvSpPr>
        <p:spPr>
          <a:xfrm>
            <a:off x="8509320" y="3794760"/>
            <a:ext cx="360" cy="365040"/>
          </a:xfrm>
          <a:custGeom>
            <a:avLst/>
            <a:gdLst/>
            <a:ahLst/>
            <a:cxnLst/>
            <a:rect l="l" t="t" r="r" b="b"/>
            <a:pathLst>
              <a:path w="21600" h="21600">
                <a:moveTo>
                  <a:pt x="0" y="0"/>
                </a:moveTo>
                <a:lnTo>
                  <a:pt x="21600" y="21600"/>
                </a:lnTo>
              </a:path>
            </a:pathLst>
          </a:custGeom>
          <a:noFill/>
          <a:ln w="15840">
            <a:solidFill>
              <a:schemeClr val="accent1">
                <a:lumMod val="50000"/>
              </a:schemeClr>
            </a:solidFill>
            <a:round/>
            <a:tailEnd type="arrow" w="med" len="med"/>
          </a:ln>
        </p:spPr>
        <p:style>
          <a:lnRef idx="1">
            <a:schemeClr val="accent1"/>
          </a:lnRef>
          <a:fillRef idx="0">
            <a:schemeClr val="accent1"/>
          </a:fillRef>
          <a:effectRef idx="0">
            <a:schemeClr val="accent1"/>
          </a:effectRef>
          <a:fontRef idx="minor"/>
        </p:style>
      </p:sp>
      <p:sp>
        <p:nvSpPr>
          <p:cNvPr id="325" name="CustomShape 23"/>
          <p:cNvSpPr/>
          <p:nvPr/>
        </p:nvSpPr>
        <p:spPr>
          <a:xfrm>
            <a:off x="7973280" y="4104720"/>
            <a:ext cx="1175760" cy="1063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strike="noStrike" spc="-1">
                <a:solidFill>
                  <a:srgbClr val="000000"/>
                </a:solidFill>
                <a:uFill>
                  <a:solidFill>
                    <a:srgbClr val="FFFFFF"/>
                  </a:solidFill>
                </a:uFill>
                <a:latin typeface="Tahoma"/>
                <a:ea typeface="DejaVu Sans"/>
              </a:rPr>
              <a:t>Authorized</a:t>
            </a:r>
            <a:endParaRPr/>
          </a:p>
          <a:p>
            <a:pPr algn="ctr">
              <a:lnSpc>
                <a:spcPct val="100000"/>
              </a:lnSpc>
            </a:pPr>
            <a:r>
              <a:rPr lang="en-US" sz="1600" strike="noStrike" spc="-1">
                <a:solidFill>
                  <a:srgbClr val="000000"/>
                </a:solidFill>
                <a:uFill>
                  <a:solidFill>
                    <a:srgbClr val="FFFFFF"/>
                  </a:solidFill>
                </a:uFill>
                <a:latin typeface="Tahoma"/>
                <a:ea typeface="DejaVu Sans"/>
              </a:rPr>
              <a:t>Info</a:t>
            </a:r>
            <a:endParaRPr/>
          </a:p>
          <a:p>
            <a:pPr algn="ctr">
              <a:lnSpc>
                <a:spcPct val="100000"/>
              </a:lnSpc>
            </a:pPr>
            <a:r>
              <a:rPr lang="en-US" sz="1600" strike="noStrike" spc="-1">
                <a:solidFill>
                  <a:srgbClr val="000000"/>
                </a:solidFill>
                <a:uFill>
                  <a:solidFill>
                    <a:srgbClr val="FFFFFF"/>
                  </a:solidFill>
                </a:uFill>
                <a:latin typeface="Tahoma"/>
                <a:ea typeface="DejaVu Sans"/>
              </a:rPr>
              <a:t>for</a:t>
            </a:r>
            <a:endParaRPr/>
          </a:p>
          <a:p>
            <a:pPr algn="ctr">
              <a:lnSpc>
                <a:spcPct val="100000"/>
              </a:lnSpc>
            </a:pPr>
            <a:r>
              <a:rPr lang="en-US" sz="1600" strike="noStrike" spc="-1">
                <a:solidFill>
                  <a:srgbClr val="000000"/>
                </a:solidFill>
                <a:uFill>
                  <a:solidFill>
                    <a:srgbClr val="FFFFFF"/>
                  </a:solidFill>
                </a:uFill>
                <a:latin typeface="Tahoma"/>
                <a:ea typeface="DejaVu Sans"/>
              </a:rPr>
              <a:t>Researcher</a:t>
            </a:r>
            <a:endParaRPr/>
          </a:p>
        </p:txBody>
      </p:sp>
      <p:sp>
        <p:nvSpPr>
          <p:cNvPr id="326" name="CustomShape 24"/>
          <p:cNvSpPr/>
          <p:nvPr/>
        </p:nvSpPr>
        <p:spPr>
          <a:xfrm>
            <a:off x="6490080" y="5499360"/>
            <a:ext cx="152784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trike="noStrike" spc="-1">
                <a:solidFill>
                  <a:srgbClr val="000000"/>
                </a:solidFill>
                <a:uFill>
                  <a:solidFill>
                    <a:srgbClr val="FFFFFF"/>
                  </a:solidFill>
                </a:uFill>
                <a:latin typeface="Tahoma"/>
                <a:ea typeface="DejaVu Sans"/>
              </a:rPr>
              <a:t>Researcher</a:t>
            </a:r>
            <a:endParaRPr/>
          </a:p>
        </p:txBody>
      </p:sp>
      <p:sp>
        <p:nvSpPr>
          <p:cNvPr id="327" name="CustomShape 25"/>
          <p:cNvSpPr/>
          <p:nvPr/>
        </p:nvSpPr>
        <p:spPr>
          <a:xfrm>
            <a:off x="4802040" y="1983600"/>
            <a:ext cx="360" cy="365040"/>
          </a:xfrm>
          <a:custGeom>
            <a:avLst/>
            <a:gdLst/>
            <a:ahLst/>
            <a:cxnLst/>
            <a:rect l="l" t="t" r="r" b="b"/>
            <a:pathLst>
              <a:path w="21600" h="21600">
                <a:moveTo>
                  <a:pt x="0" y="0"/>
                </a:moveTo>
                <a:lnTo>
                  <a:pt x="21600" y="21600"/>
                </a:lnTo>
              </a:path>
            </a:pathLst>
          </a:custGeom>
          <a:noFill/>
          <a:ln w="15840">
            <a:solidFill>
              <a:schemeClr val="accent1"/>
            </a:solidFill>
            <a:round/>
            <a:tailEnd type="arrow" w="med" len="med"/>
          </a:ln>
        </p:spPr>
        <p:style>
          <a:lnRef idx="1">
            <a:schemeClr val="accent1"/>
          </a:lnRef>
          <a:fillRef idx="0">
            <a:schemeClr val="accent1"/>
          </a:fillRef>
          <a:effectRef idx="0">
            <a:schemeClr val="accent1"/>
          </a:effectRef>
          <a:fontRef idx="minor"/>
        </p:style>
      </p:sp>
      <p:sp>
        <p:nvSpPr>
          <p:cNvPr id="328" name="CustomShape 26"/>
          <p:cNvSpPr/>
          <p:nvPr/>
        </p:nvSpPr>
        <p:spPr>
          <a:xfrm>
            <a:off x="-50400" y="4111560"/>
            <a:ext cx="83304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400" b="1" strike="noStrike" spc="-1">
                <a:solidFill>
                  <a:srgbClr val="000000"/>
                </a:solidFill>
                <a:uFill>
                  <a:solidFill>
                    <a:srgbClr val="FFFFFF"/>
                  </a:solidFill>
                </a:uFill>
                <a:latin typeface="Tahoma"/>
                <a:ea typeface="DejaVu Sans"/>
              </a:rPr>
              <a:t>MIT:</a:t>
            </a:r>
            <a:endParaRPr/>
          </a:p>
        </p:txBody>
      </p:sp>
    </p:spTree>
    <p:extLst>
      <p:ext uri="{BB962C8B-B14F-4D97-AF65-F5344CB8AC3E}">
        <p14:creationId xmlns:p14="http://schemas.microsoft.com/office/powerpoint/2010/main" val="25512084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strike="noStrike" spc="-1" dirty="0">
                <a:solidFill>
                  <a:srgbClr val="000000"/>
                </a:solidFill>
                <a:uFill>
                  <a:solidFill>
                    <a:srgbClr val="FFFFFF"/>
                  </a:solidFill>
                </a:uFill>
                <a:latin typeface="Arial"/>
              </a:rPr>
              <a:t>Impact</a:t>
            </a:r>
            <a:endParaRPr sz="2800" dirty="0"/>
          </a:p>
        </p:txBody>
      </p:sp>
      <p:sp>
        <p:nvSpPr>
          <p:cNvPr id="586" name="CustomShape 2"/>
          <p:cNvSpPr/>
          <p:nvPr/>
        </p:nvSpPr>
        <p:spPr>
          <a:xfrm>
            <a:off x="228240" y="1087503"/>
            <a:ext cx="8915760" cy="452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pPr>
            <a:r>
              <a:rPr lang="en-US" sz="2400" strike="noStrike" spc="-1" dirty="0">
                <a:solidFill>
                  <a:srgbClr val="000000"/>
                </a:solidFill>
                <a:uFill>
                  <a:solidFill>
                    <a:srgbClr val="FFFFFF"/>
                  </a:solidFill>
                </a:uFill>
                <a:latin typeface="Arial"/>
              </a:rPr>
              <a:t>Comprehensive security and privacy auditing and enforcement architecture for trusted and untrusted cloud</a:t>
            </a:r>
          </a:p>
          <a:p>
            <a:pPr marL="800820" lvl="1" indent="-342900">
              <a:spcBef>
                <a:spcPts val="600"/>
              </a:spcBef>
              <a:buFont typeface="Arial" panose="020B0604020202020204" pitchFamily="34" charset="0"/>
              <a:buChar char="•"/>
            </a:pPr>
            <a:r>
              <a:rPr lang="en-US" sz="2400" spc="-1" dirty="0">
                <a:solidFill>
                  <a:srgbClr val="000000"/>
                </a:solidFill>
                <a:uFill>
                  <a:solidFill>
                    <a:srgbClr val="FFFFFF"/>
                  </a:solidFill>
                </a:uFill>
              </a:rPr>
              <a:t>Privacy-preserving data sharing approach for client-to-service and service-to-service interactions</a:t>
            </a:r>
          </a:p>
          <a:p>
            <a:pPr marL="800820" lvl="1" indent="-342900">
              <a:spcBef>
                <a:spcPts val="600"/>
              </a:spcBef>
              <a:buFont typeface="Arial" panose="020B0604020202020204" pitchFamily="34" charset="0"/>
              <a:buChar char="•"/>
            </a:pPr>
            <a:r>
              <a:rPr lang="en-US" sz="2400" spc="-1" dirty="0">
                <a:solidFill>
                  <a:srgbClr val="000000"/>
                </a:solidFill>
                <a:uFill>
                  <a:solidFill>
                    <a:srgbClr val="FFFFFF"/>
                  </a:solidFill>
                </a:uFill>
                <a:latin typeface="Arial"/>
                <a:ea typeface="DejaVu Sans"/>
              </a:rPr>
              <a:t>Inde</a:t>
            </a:r>
            <a:r>
              <a:rPr lang="en-US" sz="2400" spc="-1" dirty="0">
                <a:solidFill>
                  <a:srgbClr val="000000"/>
                </a:solidFill>
                <a:uFill>
                  <a:solidFill>
                    <a:srgbClr val="FFFFFF"/>
                  </a:solidFill>
                </a:uFill>
              </a:rPr>
              <a:t>pendence of data owner's (source) availability</a:t>
            </a:r>
          </a:p>
          <a:p>
            <a:pPr marL="800820" lvl="1" indent="-342900">
              <a:spcBef>
                <a:spcPts val="600"/>
              </a:spcBef>
              <a:buFont typeface="Arial" panose="020B0604020202020204" pitchFamily="34" charset="0"/>
              <a:buChar char="•"/>
            </a:pPr>
            <a:r>
              <a:rPr lang="en-US" sz="2400" strike="noStrike" spc="-1" dirty="0">
                <a:solidFill>
                  <a:srgbClr val="000000"/>
                </a:solidFill>
                <a:uFill>
                  <a:solidFill>
                    <a:srgbClr val="FFFFFF"/>
                  </a:solidFill>
                </a:uFill>
                <a:latin typeface="Arial"/>
              </a:rPr>
              <a:t>Continuous monitoring of SLA and policy compliance</a:t>
            </a:r>
          </a:p>
          <a:p>
            <a:pPr marL="800820" lvl="1" indent="-342900">
              <a:spcBef>
                <a:spcPts val="600"/>
              </a:spcBef>
              <a:buFont typeface="Arial" panose="020B0604020202020204" pitchFamily="34" charset="0"/>
              <a:buChar char="•"/>
            </a:pPr>
            <a:r>
              <a:rPr lang="en-US" sz="2400" strike="noStrike" spc="-1" dirty="0">
                <a:solidFill>
                  <a:srgbClr val="000000"/>
                </a:solidFill>
                <a:uFill>
                  <a:solidFill>
                    <a:srgbClr val="FFFFFF"/>
                  </a:solidFill>
                </a:uFill>
                <a:latin typeface="Arial"/>
              </a:rPr>
              <a:t>Swift detection of failures and attacks in the system</a:t>
            </a:r>
          </a:p>
          <a:p>
            <a:pPr marL="800820" lvl="1" indent="-342900">
              <a:spcBef>
                <a:spcPts val="600"/>
              </a:spcBef>
              <a:buFont typeface="Arial" panose="020B0604020202020204" pitchFamily="34" charset="0"/>
              <a:buChar char="•"/>
            </a:pPr>
            <a:r>
              <a:rPr lang="en-US" sz="2400" strike="noStrike" spc="-1" dirty="0">
                <a:solidFill>
                  <a:srgbClr val="000000"/>
                </a:solidFill>
                <a:uFill>
                  <a:solidFill>
                    <a:srgbClr val="FFFFFF"/>
                  </a:solidFill>
                </a:uFill>
                <a:latin typeface="Arial"/>
              </a:rPr>
              <a:t>Efficient mechanism to dynamically reconfigure service composition based on the system context/state (failed, attacked, compromised) and resiliency requirements</a:t>
            </a:r>
          </a:p>
          <a:p>
            <a:pPr marL="800820" lvl="1" indent="-342900">
              <a:spcBef>
                <a:spcPts val="600"/>
              </a:spcBef>
              <a:buFont typeface="Arial" panose="020B0604020202020204" pitchFamily="34" charset="0"/>
              <a:buChar char="•"/>
            </a:pPr>
            <a:r>
              <a:rPr lang="en-US" sz="2400" strike="noStrike" spc="-1" dirty="0">
                <a:solidFill>
                  <a:srgbClr val="000000"/>
                </a:solidFill>
                <a:uFill>
                  <a:solidFill>
                    <a:srgbClr val="FFFFFF"/>
                  </a:solidFill>
                </a:uFill>
                <a:latin typeface="Arial"/>
              </a:rPr>
              <a:t>Resilient architecture to ensure continuous service availability under failures and attacks</a:t>
            </a:r>
          </a:p>
          <a:p>
            <a:pPr marL="800820" lvl="1" indent="-342900">
              <a:spcBef>
                <a:spcPts val="600"/>
              </a:spcBef>
              <a:buFont typeface="Arial" panose="020B0604020202020204" pitchFamily="34" charset="0"/>
              <a:buChar char="•"/>
            </a:pPr>
            <a:r>
              <a:rPr lang="en-US" sz="2400" strike="noStrike" spc="-1" dirty="0">
                <a:solidFill>
                  <a:srgbClr val="000000"/>
                </a:solidFill>
                <a:uFill>
                  <a:solidFill>
                    <a:srgbClr val="FFFFFF"/>
                  </a:solidFill>
                </a:uFill>
                <a:latin typeface="Arial"/>
              </a:rPr>
              <a:t>Compatible with industry-standard SOA/cloud frameworks</a:t>
            </a:r>
            <a:endParaRPr sz="2400" dirty="0"/>
          </a:p>
        </p:txBody>
      </p:sp>
      <p:sp>
        <p:nvSpPr>
          <p:cNvPr id="587" name="CustomShape 3"/>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C9AC20F6-0731-4AE1-B88F-877BD53744C4}" type="slidenum">
              <a:rPr lang="en-US" sz="1300" strike="noStrike" spc="-1">
                <a:solidFill>
                  <a:srgbClr val="000000"/>
                </a:solidFill>
                <a:uFill>
                  <a:solidFill>
                    <a:srgbClr val="FFFFFF"/>
                  </a:solidFill>
                </a:uFill>
                <a:latin typeface="Arial"/>
              </a:rPr>
              <a:t>9</a:t>
            </a:fld>
            <a:endParaRPr/>
          </a:p>
        </p:txBody>
      </p:sp>
    </p:spTree>
    <p:extLst>
      <p:ext uri="{BB962C8B-B14F-4D97-AF65-F5344CB8AC3E}">
        <p14:creationId xmlns:p14="http://schemas.microsoft.com/office/powerpoint/2010/main" val="12913662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5DAA"/>
      </a:accent1>
      <a:accent2>
        <a:srgbClr val="CC0000"/>
      </a:accent2>
      <a:accent3>
        <a:srgbClr val="8F8F8F"/>
      </a:accent3>
      <a:accent4>
        <a:srgbClr val="707070"/>
      </a:accent4>
      <a:accent5>
        <a:srgbClr val="AAB6D2"/>
      </a:accent5>
      <a:accent6>
        <a:srgbClr val="B90000"/>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5DAA"/>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5DAA"/>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5DAA"/>
      </a:accent1>
      <a:accent2>
        <a:srgbClr val="CC0000"/>
      </a:accent2>
      <a:accent3>
        <a:srgbClr val="8F8F8F"/>
      </a:accent3>
      <a:accent4>
        <a:srgbClr val="707070"/>
      </a:accent4>
      <a:accent5>
        <a:srgbClr val="AAB6D2"/>
      </a:accent5>
      <a:accent6>
        <a:srgbClr val="B90000"/>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5DAA"/>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5DAA"/>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3539</TotalTime>
  <Words>3588</Words>
  <Application>Microsoft Office PowerPoint</Application>
  <PresentationFormat>On-screen Show (4:3)</PresentationFormat>
  <Paragraphs>693</Paragraphs>
  <Slides>45</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DejaVu Sans</vt:lpstr>
      <vt:lpstr>Helvetica</vt:lpstr>
      <vt:lpstr>Helvetica Light</vt:lpstr>
      <vt:lpstr>Helvetica Neue</vt:lpstr>
      <vt:lpstr>mesNewRomanPSMT</vt:lpstr>
      <vt:lpstr>Symbol</vt:lpstr>
      <vt:lpstr>Tahoma</vt:lpstr>
      <vt:lpstr>Wingdings</vt:lpstr>
      <vt:lpstr>Default</vt:lpstr>
      <vt:lpstr>Northrop Grumman Cybersecurity Research Consortium (NGCRC) 2016 Fall Symposium</vt:lpstr>
      <vt:lpstr>PowerPoint Presentation</vt:lpstr>
      <vt:lpstr>PowerPoint Presentation</vt:lpstr>
      <vt:lpstr>Outline</vt:lpstr>
      <vt:lpstr>Problem Statement</vt:lpstr>
      <vt:lpstr>Benefits of Proposed Research</vt:lpstr>
      <vt:lpstr>Applications and Demonstration of Prototypes</vt:lpstr>
      <vt:lpstr>PowerPoint Presentation</vt:lpstr>
      <vt:lpstr>PowerPoint Presentation</vt:lpstr>
      <vt:lpstr>State of the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2015/2016 Results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Active Bundle Experiments</vt:lpstr>
      <vt:lpstr>Experiment 1: AB Size vs. Number of policies</vt:lpstr>
      <vt:lpstr>Experiment 2: AB-Service Interaction Time vs. Number of policies</vt:lpstr>
      <vt:lpstr>Experiment 3: Tamper Resistance Overhead</vt:lpstr>
      <vt:lpstr>Isolated AB Execution</vt:lpstr>
      <vt:lpstr> Key Generation during AB Creation </vt:lpstr>
      <vt:lpstr>Key Derivation during AB Execution</vt:lpstr>
      <vt:lpstr>Context-Sensitive Data Disclosure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Northrop Grumman Cybersecurity Research Consortium (NGCRC) 2014 Fall Symposium</dc:title>
  <dc:creator>BB-User</dc:creator>
  <cp:lastModifiedBy>BB-User</cp:lastModifiedBy>
  <cp:revision>281</cp:revision>
  <cp:lastPrinted>2015-10-05T19:14:44Z</cp:lastPrinted>
  <dcterms:modified xsi:type="dcterms:W3CDTF">2020-07-14T16:19:32Z</dcterms:modified>
</cp:coreProperties>
</file>