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87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397892-A1C2-4DF6-B8DE-21BA36372216}" type="datetimeFigureOut">
              <a:rPr lang="en-US" smtClean="0"/>
              <a:t>7/14/2020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F2C9D-C13F-43DF-887F-19B04E91212B}" type="slidenum">
              <a:rPr lang="en-US" smtClean="0"/>
              <a:t>‹#›</a:t>
            </a:fld>
            <a:endParaRPr lang="en-US"/>
          </a:p>
        </p:txBody>
      </p:sp>
    </p:spTree>
    <p:extLst>
      <p:ext uri="{BB962C8B-B14F-4D97-AF65-F5344CB8AC3E}">
        <p14:creationId xmlns:p14="http://schemas.microsoft.com/office/powerpoint/2010/main" val="3469241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a:lstStyle/>
          <a:p>
            <a:endParaRPr lang="en-US" smtClean="0">
              <a:latin typeface="Arial" pitchFamily="34" charset="0"/>
            </a:endParaRPr>
          </a:p>
        </p:txBody>
      </p:sp>
      <p:sp>
        <p:nvSpPr>
          <p:cNvPr id="77828" name="Slide Number Placeholder 3"/>
          <p:cNvSpPr>
            <a:spLocks noGrp="1"/>
          </p:cNvSpPr>
          <p:nvPr>
            <p:ph type="sldNum" sz="quarter" idx="5"/>
          </p:nvPr>
        </p:nvSpPr>
        <p:spPr bwMode="auto">
          <a:noFill/>
          <a:ln>
            <a:miter lim="800000"/>
            <a:headEnd/>
            <a:tailEnd/>
          </a:ln>
        </p:spPr>
        <p:txBody>
          <a:bodyPr/>
          <a:lstStyle/>
          <a:p>
            <a:fld id="{D4F7CB98-E6B2-456E-A0B5-B2817E916D12}" type="slidenum">
              <a:rPr lang="en-US" smtClean="0">
                <a:latin typeface="Arial" pitchFamily="34" charset="0"/>
              </a:rPr>
              <a:pPr/>
              <a:t>9</a:t>
            </a:fld>
            <a:endParaRPr lang="en-US" smtClean="0">
              <a:latin typeface="Arial" pitchFamily="34" charset="0"/>
            </a:endParaRPr>
          </a:p>
        </p:txBody>
      </p:sp>
    </p:spTree>
    <p:extLst>
      <p:ext uri="{BB962C8B-B14F-4D97-AF65-F5344CB8AC3E}">
        <p14:creationId xmlns:p14="http://schemas.microsoft.com/office/powerpoint/2010/main" val="3579849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0A2530-B8CC-49AF-A149-D90C5F79A6D5}"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0A2530-B8CC-49AF-A149-D90C5F79A6D5}"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0A2530-B8CC-49AF-A149-D90C5F79A6D5}"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0A2530-B8CC-49AF-A149-D90C5F79A6D5}"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0A2530-B8CC-49AF-A149-D90C5F79A6D5}"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0A2530-B8CC-49AF-A149-D90C5F79A6D5}" type="datetimeFigureOut">
              <a:rPr lang="en-US" smtClean="0"/>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0A2530-B8CC-49AF-A149-D90C5F79A6D5}" type="datetimeFigureOut">
              <a:rPr lang="en-US" smtClean="0"/>
              <a:t>7/14/2020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0A2530-B8CC-49AF-A149-D90C5F79A6D5}" type="datetimeFigureOut">
              <a:rPr lang="en-US" smtClean="0"/>
              <a:t>7/14/2020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A2530-B8CC-49AF-A149-D90C5F79A6D5}" type="datetimeFigureOut">
              <a:rPr lang="en-US" smtClean="0"/>
              <a:t>7/14/2020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0A2530-B8CC-49AF-A149-D90C5F79A6D5}" type="datetimeFigureOut">
              <a:rPr lang="en-US" smtClean="0"/>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0A2530-B8CC-49AF-A149-D90C5F79A6D5}" type="datetimeFigureOut">
              <a:rPr lang="en-US" smtClean="0"/>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9F2CE-1F98-4862-82F1-DFE690A20B4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A2530-B8CC-49AF-A149-D90C5F79A6D5}" type="datetimeFigureOut">
              <a:rPr lang="en-US" smtClean="0"/>
              <a:t>7/14/2020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9F2CE-1F98-4862-82F1-DFE690A20B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dirty="0" smtClean="0">
                <a:solidFill>
                  <a:srgbClr val="FF9900"/>
                </a:solidFill>
                <a:effectLst>
                  <a:outerShdw blurRad="38100" dist="38100" dir="2700000" algn="tl">
                    <a:srgbClr val="C0C0C0"/>
                  </a:outerShdw>
                </a:effectLst>
                <a:latin typeface="Segoe UI" pitchFamily="34" charset="0"/>
                <a:cs typeface="Segoe UI" pitchFamily="34" charset="0"/>
              </a:rPr>
              <a:t>Developing Attack Defense Ideas for Ad Hoc Wireless Networks</a:t>
            </a:r>
            <a:endParaRPr lang="en-US" sz="2800" dirty="0">
              <a:ea typeface="MS PGothic" pitchFamily="34" charset="-128"/>
            </a:endParaRPr>
          </a:p>
        </p:txBody>
      </p:sp>
      <p:sp>
        <p:nvSpPr>
          <p:cNvPr id="15363" name="Content Placeholder 2"/>
          <p:cNvSpPr>
            <a:spLocks noGrp="1"/>
          </p:cNvSpPr>
          <p:nvPr>
            <p:ph idx="1"/>
          </p:nvPr>
        </p:nvSpPr>
        <p:spPr/>
        <p:txBody>
          <a:bodyPr/>
          <a:lstStyle/>
          <a:p>
            <a:r>
              <a:rPr lang="en-US" sz="2400" smtClean="0"/>
              <a:t>This study give us a good measure of acceptable level of responsiveness </a:t>
            </a:r>
          </a:p>
          <a:p>
            <a:pPr lvl="1"/>
            <a:r>
              <a:rPr lang="en-US" sz="2000" smtClean="0"/>
              <a:t>This measure can be used to select appropriate mechanisms in detection and classification phases </a:t>
            </a:r>
          </a:p>
          <a:p>
            <a:r>
              <a:rPr lang="en-US" sz="2400" smtClean="0"/>
              <a:t>Our two preliminary experimental scenarios highlight the power of collaborative attacks to shutdown the network by bypassing the detection mechanisms</a:t>
            </a:r>
          </a:p>
          <a:p>
            <a:r>
              <a:rPr lang="en-US" sz="2400" smtClean="0"/>
              <a:t>More sophisticated and adaptive approaches are needed to deal with collaborative attacks</a:t>
            </a:r>
          </a:p>
          <a:p>
            <a:pPr lvl="1"/>
            <a:r>
              <a:rPr lang="en-US" sz="2000" smtClean="0"/>
              <a:t>In one scenario, the detection system have to be able to work adaptively and in different time-scale</a:t>
            </a:r>
          </a:p>
          <a:p>
            <a:endParaRPr lang="en-US" sz="2400" smtClean="0"/>
          </a:p>
        </p:txBody>
      </p:sp>
      <p:sp>
        <p:nvSpPr>
          <p:cNvPr id="15364" name="Slide Number Placeholder 3"/>
          <p:cNvSpPr>
            <a:spLocks noGrp="1"/>
          </p:cNvSpPr>
          <p:nvPr>
            <p:ph type="sldNum" sz="quarter" idx="11"/>
          </p:nvPr>
        </p:nvSpPr>
        <p:spPr bwMode="auto">
          <a:noFill/>
          <a:ln>
            <a:miter lim="800000"/>
            <a:headEnd/>
            <a:tailEnd/>
          </a:ln>
        </p:spPr>
        <p:txBody>
          <a:bodyPr/>
          <a:lstStyle/>
          <a:p>
            <a:fld id="{119CBCC9-FA9F-48CC-9D8A-1A7C6A9AE1F4}" type="slidenum">
              <a:rPr lang="zh-CN" altLang="en-US" smtClean="0"/>
              <a:pPr/>
              <a:t>10</a:t>
            </a:fld>
            <a:endParaRPr lang="en-US" altLang="zh-CN"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project, accomplishments, and plans for future</a:t>
            </a:r>
            <a:endParaRPr lang="en-US" dirty="0"/>
          </a:p>
        </p:txBody>
      </p:sp>
      <p:sp>
        <p:nvSpPr>
          <p:cNvPr id="3" name="Content Placeholder 2"/>
          <p:cNvSpPr>
            <a:spLocks noGrp="1"/>
          </p:cNvSpPr>
          <p:nvPr>
            <p:ph idx="1"/>
          </p:nvPr>
        </p:nvSpPr>
        <p:spPr>
          <a:xfrm>
            <a:off x="457200" y="1600200"/>
            <a:ext cx="8229600" cy="5257800"/>
          </a:xfrm>
        </p:spPr>
        <p:txBody>
          <a:bodyPr>
            <a:normAutofit fontScale="47500" lnSpcReduction="20000"/>
          </a:bodyPr>
          <a:lstStyle/>
          <a:p>
            <a:r>
              <a:rPr lang="en-US" dirty="0" smtClean="0"/>
              <a:t>The parameters for collaboration among attacks identified. Wormhole and black hole attack collaborations/interference has been studied.  Several scenarios of Advanced Persistent Threats are being developed and studied.  This will lead to collaboration with NGC IRAD efforts with Need to develop the model. Need to consider real attack scenarios. </a:t>
            </a:r>
          </a:p>
          <a:p>
            <a:r>
              <a:rPr lang="en-US" dirty="0" smtClean="0"/>
              <a:t>Collaborative attacks in WiMax have been studied. The relationship between real attacks and vulnerabilities is being studied.</a:t>
            </a:r>
          </a:p>
          <a:p>
            <a:r>
              <a:rPr lang="en-US" dirty="0" smtClean="0"/>
              <a:t>Service Violation in wired and Intruder identification in wireless attacks has been studied.  Multiple attacks, neighbor collaboration, and other collaboration scenarios have been studied. Need to develop scenarios for intent of discovery, goal of attackers, multiple domains of attacks (on Database, OS, Network)and types of attacks (on privacy, availability, confidentiality, and integrity ).</a:t>
            </a:r>
          </a:p>
          <a:p>
            <a:r>
              <a:rPr lang="en-US" dirty="0" smtClean="0"/>
              <a:t>This will lead to identifying atomic events of attacks and causal relationships. Attack graphs have been studied and a causal graph model is being developed. Metrics for security have been developed to identify which configurations are more secure under what vulnerabilities.</a:t>
            </a:r>
          </a:p>
          <a:p>
            <a:r>
              <a:rPr lang="en-US" dirty="0" smtClean="0"/>
              <a:t>Vulnerability scenarios from real APT attacks have been identified. Security and defense issues to deal with APT are being studied for a white paper with Ken Brancik.</a:t>
            </a:r>
          </a:p>
          <a:p>
            <a:r>
              <a:rPr lang="en-US" dirty="0" smtClean="0"/>
              <a:t>Cloud Security issues are being identified. Identify management for privacy in Cloud  is being studied. A draft paper has been developed and is being extended for a white paper with Ken Brancik.</a:t>
            </a:r>
          </a:p>
          <a:p>
            <a:r>
              <a:rPr lang="en-US" dirty="0" smtClean="0"/>
              <a:t>Context awareness and increased situational awareness capability models have been brain stormed. The ideas of sphere of control for context and protected assets have been developed.</a:t>
            </a:r>
          </a:p>
          <a:p>
            <a:r>
              <a:rPr lang="en-US" dirty="0" smtClean="0"/>
              <a:t>Fast-flex attacks have been studied and some experiments have been done.</a:t>
            </a:r>
          </a:p>
          <a:p>
            <a:r>
              <a:rPr lang="en-US" dirty="0" smtClean="0"/>
              <a:t>Comprehensive cyber defensive mechanisms and algorithms for deterrence are being conceived based on metrics of security, economic, adaptation and implementation feasibility in SoA and Cloud environment.</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p:cNvSpPr>
          <p:nvPr>
            <p:ph type="title" idx="4294967295"/>
          </p:nvPr>
        </p:nvSpPr>
        <p:spPr/>
        <p:txBody>
          <a:bodyPr/>
          <a:lstStyle/>
          <a:p>
            <a:pPr>
              <a:defRPr/>
            </a:pPr>
            <a:r>
              <a:rPr lang="en-US" sz="2800" dirty="0" smtClean="0">
                <a:solidFill>
                  <a:srgbClr val="FF9900"/>
                </a:solidFill>
                <a:effectLst>
                  <a:outerShdw blurRad="38100" dist="38100" dir="2700000" algn="tl">
                    <a:srgbClr val="C0C0C0"/>
                  </a:outerShdw>
                </a:effectLst>
                <a:latin typeface="Segoe UI" pitchFamily="34" charset="0"/>
                <a:cs typeface="Segoe UI" pitchFamily="34" charset="0"/>
              </a:rPr>
              <a:t>Developing Attack Defense Ideas for Ad Hoc Wireless Networks</a:t>
            </a:r>
          </a:p>
        </p:txBody>
      </p:sp>
      <p:sp>
        <p:nvSpPr>
          <p:cNvPr id="11267" name="Rectangle 3"/>
          <p:cNvSpPr>
            <a:spLocks noGrp="1"/>
          </p:cNvSpPr>
          <p:nvPr>
            <p:ph type="body" idx="4294967295"/>
          </p:nvPr>
        </p:nvSpPr>
        <p:spPr/>
        <p:txBody>
          <a:bodyPr/>
          <a:lstStyle/>
          <a:p>
            <a:pPr>
              <a:defRPr/>
            </a:pPr>
            <a:r>
              <a:rPr lang="en-US" sz="1800" dirty="0" err="1" smtClean="0">
                <a:ea typeface="MS PGothic" pitchFamily="34" charset="-128"/>
              </a:rPr>
              <a:t>Ruy</a:t>
            </a:r>
            <a:r>
              <a:rPr lang="en-US" sz="1800" dirty="0" smtClean="0">
                <a:ea typeface="MS PGothic" pitchFamily="34" charset="-128"/>
              </a:rPr>
              <a:t> De Oliveira, Bharat </a:t>
            </a:r>
            <a:r>
              <a:rPr lang="en-US" sz="1800" dirty="0" err="1" smtClean="0">
                <a:ea typeface="MS PGothic" pitchFamily="34" charset="-128"/>
              </a:rPr>
              <a:t>Bhargava</a:t>
            </a:r>
            <a:r>
              <a:rPr lang="en-US" sz="1800" dirty="0" smtClean="0">
                <a:ea typeface="MS PGothic" pitchFamily="34" charset="-128"/>
              </a:rPr>
              <a:t>, M. </a:t>
            </a:r>
            <a:r>
              <a:rPr lang="en-US" sz="1800" dirty="0" err="1" smtClean="0">
                <a:ea typeface="MS PGothic" pitchFamily="34" charset="-128"/>
              </a:rPr>
              <a:t>Azarmi</a:t>
            </a:r>
            <a:r>
              <a:rPr lang="en-US" sz="1800" dirty="0" smtClean="0">
                <a:ea typeface="MS PGothic" pitchFamily="34" charset="-128"/>
              </a:rPr>
              <a:t>, T. Ferreira, </a:t>
            </a:r>
            <a:r>
              <a:rPr lang="en-US" sz="1800" dirty="0" err="1" smtClean="0">
                <a:ea typeface="MS PGothic" pitchFamily="34" charset="-128"/>
              </a:rPr>
              <a:t>Weichao</a:t>
            </a:r>
            <a:r>
              <a:rPr lang="en-US" sz="1800" dirty="0" smtClean="0">
                <a:ea typeface="MS PGothic" pitchFamily="34" charset="-128"/>
              </a:rPr>
              <a:t> Wang, Mark </a:t>
            </a:r>
            <a:r>
              <a:rPr lang="en-US" sz="1800" dirty="0" err="1" smtClean="0">
                <a:ea typeface="MS PGothic" pitchFamily="34" charset="-128"/>
              </a:rPr>
              <a:t>Linderman</a:t>
            </a:r>
            <a:r>
              <a:rPr lang="en-US" sz="1800" dirty="0" smtClean="0">
                <a:ea typeface="MS PGothic" pitchFamily="34" charset="-128"/>
              </a:rPr>
              <a:t>, "Developing Attack Defense Ideas for Ad Hoc Wireless Networks", Joint Workshop on Dependable Network Computing and Mobile Systems (DNCMS) and Field Failure Data Analysis (F2DA) 2009. </a:t>
            </a:r>
          </a:p>
          <a:p>
            <a:pPr>
              <a:defRPr/>
            </a:pPr>
            <a:endParaRPr lang="en-US" sz="1800" dirty="0" smtClean="0">
              <a:ea typeface="MS PGothic" pitchFamily="34" charset="-128"/>
            </a:endParaRPr>
          </a:p>
          <a:p>
            <a:pPr marL="338138" indent="-338138" eaLnBrk="1" hangingPunct="1">
              <a:defRPr/>
            </a:pPr>
            <a:r>
              <a:rPr lang="en-US" sz="2400" dirty="0" smtClean="0">
                <a:ea typeface="MS PGothic" pitchFamily="34" charset="-128"/>
              </a:rPr>
              <a:t>collaborative attacks in ad hoc networks </a:t>
            </a:r>
          </a:p>
          <a:p>
            <a:pPr marL="338138" indent="-338138" eaLnBrk="1" hangingPunct="1">
              <a:defRPr/>
            </a:pPr>
            <a:r>
              <a:rPr lang="en-US" sz="2400" dirty="0" smtClean="0">
                <a:ea typeface="MS PGothic" pitchFamily="34" charset="-128"/>
              </a:rPr>
              <a:t>Vulnerabilities and attacks in ad hoc networks</a:t>
            </a:r>
          </a:p>
          <a:p>
            <a:pPr marL="338138" indent="-338138" eaLnBrk="1" hangingPunct="1">
              <a:defRPr/>
            </a:pPr>
            <a:r>
              <a:rPr lang="en-US" sz="2400" dirty="0" smtClean="0">
                <a:ea typeface="MS PGothic" pitchFamily="34" charset="-128"/>
              </a:rPr>
              <a:t>Characterization and classification of collaborative/coordinated attacks</a:t>
            </a:r>
          </a:p>
          <a:p>
            <a:pPr marL="338138" indent="-338138" eaLnBrk="1" hangingPunct="1">
              <a:defRPr/>
            </a:pPr>
            <a:r>
              <a:rPr lang="pt-BR" sz="2400" dirty="0" smtClean="0">
                <a:ea typeface="MS PGothic" pitchFamily="34" charset="-128"/>
              </a:rPr>
              <a:t>Defense  strategies </a:t>
            </a:r>
            <a:endParaRPr lang="en-US" sz="2400" dirty="0" smtClean="0">
              <a:ea typeface="MS PGothic" pitchFamily="34" charset="-128"/>
            </a:endParaRPr>
          </a:p>
          <a:p>
            <a:pPr marL="338138" indent="-338138" eaLnBrk="1" hangingPunct="1">
              <a:defRPr/>
            </a:pPr>
            <a:r>
              <a:rPr lang="pt-BR" sz="2400" dirty="0" smtClean="0">
                <a:ea typeface="MS PGothic" pitchFamily="34" charset="-128"/>
              </a:rPr>
              <a:t>Preliminary evaluations</a:t>
            </a:r>
            <a:endParaRPr lang="en-US" sz="2400" dirty="0" smtClean="0">
              <a:ea typeface="MS PGothic" pitchFamily="34" charset="-128"/>
            </a:endParaRPr>
          </a:p>
          <a:p>
            <a:pPr>
              <a:defRPr/>
            </a:pPr>
            <a:endParaRPr lang="en-US" sz="1800" dirty="0" smtClean="0">
              <a:ea typeface="MS PGothic" pitchFamily="34" charset="-128"/>
            </a:endParaRPr>
          </a:p>
          <a:p>
            <a:pPr lvl="2">
              <a:defRPr/>
            </a:pPr>
            <a:endParaRPr lang="en-US" sz="1200" dirty="0" smtClean="0">
              <a:ea typeface="MS PGothic" pitchFamily="34" charset="-128"/>
            </a:endParaRPr>
          </a:p>
          <a:p>
            <a:pPr>
              <a:defRPr/>
            </a:pPr>
            <a:endParaRPr lang="en-US" sz="1400" dirty="0" smtClean="0">
              <a:ea typeface="MS PGothic" pitchFamily="34" charset="-128"/>
            </a:endParaRPr>
          </a:p>
          <a:p>
            <a:pPr>
              <a:defRPr/>
            </a:pPr>
            <a:endParaRPr lang="en-US" sz="1400" dirty="0" smtClean="0">
              <a:ea typeface="MS PGothic" pitchFamily="34" charset="-128"/>
            </a:endParaRPr>
          </a:p>
        </p:txBody>
      </p:sp>
      <p:sp>
        <p:nvSpPr>
          <p:cNvPr id="9220" name="Slide Number Placeholder 5"/>
          <p:cNvSpPr txBox="1">
            <a:spLocks noGrp="1"/>
          </p:cNvSpPr>
          <p:nvPr/>
        </p:nvSpPr>
        <p:spPr bwMode="auto">
          <a:xfrm>
            <a:off x="8197850" y="6634163"/>
            <a:ext cx="946150" cy="223837"/>
          </a:xfrm>
          <a:prstGeom prst="rect">
            <a:avLst/>
          </a:prstGeom>
          <a:noFill/>
          <a:ln w="9525">
            <a:noFill/>
            <a:miter lim="800000"/>
            <a:headEnd/>
            <a:tailEnd/>
          </a:ln>
        </p:spPr>
        <p:txBody>
          <a:bodyPr anchor="ctr"/>
          <a:lstStyle/>
          <a:p>
            <a:pPr algn="r"/>
            <a:fld id="{6469A851-F3C7-4CFD-8606-40393E7C9BD2}" type="slidenum">
              <a:rPr lang="en-US" sz="1200">
                <a:solidFill>
                  <a:srgbClr val="898989"/>
                </a:solidFill>
                <a:latin typeface="Segoe UI" pitchFamily="34" charset="0"/>
                <a:ea typeface="宋体" pitchFamily="2" charset="-122"/>
              </a:rPr>
              <a:pPr algn="r"/>
              <a:t>4</a:t>
            </a:fld>
            <a:endParaRPr lang="en-US" sz="1200">
              <a:solidFill>
                <a:srgbClr val="898989"/>
              </a:solidFill>
              <a:latin typeface="Segoe UI" pitchFamily="34" charset="0"/>
              <a:ea typeface="宋体" pitchFamily="2" charset="-122"/>
            </a:endParaRPr>
          </a:p>
        </p:txBody>
      </p:sp>
      <p:pic>
        <p:nvPicPr>
          <p:cNvPr id="9221" name="Picture 4" descr="new purdue logo.tif"/>
          <p:cNvPicPr>
            <a:picLocks noChangeAspect="1"/>
          </p:cNvPicPr>
          <p:nvPr/>
        </p:nvPicPr>
        <p:blipFill>
          <a:blip r:embed="rId2" cstate="print"/>
          <a:srcRect/>
          <a:stretch>
            <a:fillRect/>
          </a:stretch>
        </p:blipFill>
        <p:spPr bwMode="auto">
          <a:xfrm>
            <a:off x="7924800" y="0"/>
            <a:ext cx="1219200" cy="703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p:cNvSpPr>
          <p:nvPr>
            <p:ph type="title" idx="4294967295"/>
          </p:nvPr>
        </p:nvSpPr>
        <p:spPr/>
        <p:txBody>
          <a:bodyPr/>
          <a:lstStyle/>
          <a:p>
            <a:pPr>
              <a:defRPr/>
            </a:pPr>
            <a:r>
              <a:rPr lang="en-US" sz="2800" dirty="0" smtClean="0">
                <a:solidFill>
                  <a:srgbClr val="FF9900"/>
                </a:solidFill>
                <a:effectLst>
                  <a:outerShdw blurRad="38100" dist="38100" dir="2700000" algn="tl">
                    <a:srgbClr val="C0C0C0"/>
                  </a:outerShdw>
                </a:effectLst>
                <a:latin typeface="Segoe UI" pitchFamily="34" charset="0"/>
                <a:cs typeface="Segoe UI" pitchFamily="34" charset="0"/>
              </a:rPr>
              <a:t>Developing Attack Defense Ideas for Ad Hoc Wireless Networks</a:t>
            </a:r>
          </a:p>
        </p:txBody>
      </p:sp>
      <p:sp>
        <p:nvSpPr>
          <p:cNvPr id="11267" name="Rectangle 3"/>
          <p:cNvSpPr>
            <a:spLocks noGrp="1"/>
          </p:cNvSpPr>
          <p:nvPr>
            <p:ph type="body" idx="4294967295"/>
          </p:nvPr>
        </p:nvSpPr>
        <p:spPr/>
        <p:txBody>
          <a:bodyPr/>
          <a:lstStyle/>
          <a:p>
            <a:pPr marL="338138" indent="-338138" eaLnBrk="1" hangingPunct="1">
              <a:defRPr/>
            </a:pPr>
            <a:r>
              <a:rPr lang="en-US" sz="2400" dirty="0" smtClean="0">
                <a:ea typeface="MS PGothic" pitchFamily="34" charset="-128"/>
              </a:rPr>
              <a:t> </a:t>
            </a:r>
            <a:r>
              <a:rPr lang="en-US" sz="2400" b="1" dirty="0" smtClean="0">
                <a:ea typeface="MS PGothic" pitchFamily="34" charset="-128"/>
              </a:rPr>
              <a:t>Scenario</a:t>
            </a:r>
          </a:p>
          <a:p>
            <a:pPr marL="338138" indent="-338138" eaLnBrk="1" hangingPunct="1">
              <a:defRPr/>
            </a:pPr>
            <a:endParaRPr lang="en-US" sz="2400" dirty="0" smtClean="0">
              <a:ea typeface="MS PGothic" pitchFamily="34" charset="-128"/>
            </a:endParaRPr>
          </a:p>
          <a:p>
            <a:pPr>
              <a:defRPr/>
            </a:pPr>
            <a:endParaRPr lang="en-US" sz="1800" dirty="0" smtClean="0">
              <a:ea typeface="MS PGothic" pitchFamily="34" charset="-128"/>
            </a:endParaRPr>
          </a:p>
          <a:p>
            <a:pPr lvl="2">
              <a:defRPr/>
            </a:pPr>
            <a:endParaRPr lang="en-US" sz="1200" dirty="0" smtClean="0">
              <a:ea typeface="MS PGothic" pitchFamily="34" charset="-128"/>
            </a:endParaRPr>
          </a:p>
          <a:p>
            <a:pPr>
              <a:defRPr/>
            </a:pPr>
            <a:endParaRPr lang="en-US" sz="1400" dirty="0" smtClean="0">
              <a:ea typeface="MS PGothic" pitchFamily="34" charset="-128"/>
            </a:endParaRPr>
          </a:p>
          <a:p>
            <a:pPr>
              <a:defRPr/>
            </a:pPr>
            <a:endParaRPr lang="en-US" sz="1400" dirty="0" smtClean="0">
              <a:ea typeface="MS PGothic" pitchFamily="34" charset="-128"/>
            </a:endParaRPr>
          </a:p>
        </p:txBody>
      </p:sp>
      <p:sp>
        <p:nvSpPr>
          <p:cNvPr id="10244" name="Slide Number Placeholder 5"/>
          <p:cNvSpPr txBox="1">
            <a:spLocks noGrp="1"/>
          </p:cNvSpPr>
          <p:nvPr/>
        </p:nvSpPr>
        <p:spPr bwMode="auto">
          <a:xfrm>
            <a:off x="8197850" y="6634163"/>
            <a:ext cx="946150" cy="223837"/>
          </a:xfrm>
          <a:prstGeom prst="rect">
            <a:avLst/>
          </a:prstGeom>
          <a:noFill/>
          <a:ln w="9525">
            <a:noFill/>
            <a:miter lim="800000"/>
            <a:headEnd/>
            <a:tailEnd/>
          </a:ln>
        </p:spPr>
        <p:txBody>
          <a:bodyPr anchor="ctr"/>
          <a:lstStyle/>
          <a:p>
            <a:pPr algn="r"/>
            <a:fld id="{079F1F67-5A71-4BCB-AF01-A994544A6B50}" type="slidenum">
              <a:rPr lang="en-US" sz="1200">
                <a:solidFill>
                  <a:srgbClr val="898989"/>
                </a:solidFill>
                <a:latin typeface="Segoe UI" pitchFamily="34" charset="0"/>
                <a:ea typeface="宋体" pitchFamily="2" charset="-122"/>
              </a:rPr>
              <a:pPr algn="r"/>
              <a:t>5</a:t>
            </a:fld>
            <a:endParaRPr lang="en-US" sz="1200">
              <a:solidFill>
                <a:srgbClr val="898989"/>
              </a:solidFill>
              <a:latin typeface="Segoe UI" pitchFamily="34" charset="0"/>
              <a:ea typeface="宋体" pitchFamily="2" charset="-122"/>
            </a:endParaRPr>
          </a:p>
        </p:txBody>
      </p:sp>
      <p:pic>
        <p:nvPicPr>
          <p:cNvPr id="10245" name="Picture 4" descr="new purdue logo.tif"/>
          <p:cNvPicPr>
            <a:picLocks noChangeAspect="1"/>
          </p:cNvPicPr>
          <p:nvPr/>
        </p:nvPicPr>
        <p:blipFill>
          <a:blip r:embed="rId2" cstate="print"/>
          <a:srcRect/>
          <a:stretch>
            <a:fillRect/>
          </a:stretch>
        </p:blipFill>
        <p:spPr bwMode="auto">
          <a:xfrm>
            <a:off x="7924800" y="0"/>
            <a:ext cx="1219200" cy="703263"/>
          </a:xfrm>
          <a:prstGeom prst="rect">
            <a:avLst/>
          </a:prstGeom>
          <a:noFill/>
          <a:ln w="9525">
            <a:noFill/>
            <a:miter lim="800000"/>
            <a:headEnd/>
            <a:tailEnd/>
          </a:ln>
        </p:spPr>
      </p:pic>
      <p:pic>
        <p:nvPicPr>
          <p:cNvPr id="10246" name="Picture 3"/>
          <p:cNvPicPr>
            <a:picLocks noChangeAspect="1" noChangeArrowheads="1"/>
          </p:cNvPicPr>
          <p:nvPr/>
        </p:nvPicPr>
        <p:blipFill>
          <a:blip r:embed="rId3" cstate="print"/>
          <a:srcRect/>
          <a:stretch>
            <a:fillRect/>
          </a:stretch>
        </p:blipFill>
        <p:spPr bwMode="auto">
          <a:xfrm>
            <a:off x="3962400" y="3159125"/>
            <a:ext cx="4657725" cy="2479675"/>
          </a:xfrm>
          <a:prstGeom prst="rect">
            <a:avLst/>
          </a:prstGeom>
          <a:noFill/>
          <a:ln w="9525">
            <a:noFill/>
            <a:miter lim="800000"/>
            <a:headEnd/>
            <a:tailEnd/>
          </a:ln>
        </p:spPr>
      </p:pic>
      <p:sp>
        <p:nvSpPr>
          <p:cNvPr id="7" name="Rectangle 3"/>
          <p:cNvSpPr>
            <a:spLocks noGrp="1" noChangeArrowheads="1"/>
          </p:cNvSpPr>
          <p:nvPr>
            <p:ph sz="quarter" idx="1"/>
          </p:nvPr>
        </p:nvSpPr>
        <p:spPr>
          <a:xfrm>
            <a:off x="304800" y="1663700"/>
            <a:ext cx="3378200" cy="4905375"/>
          </a:xfrm>
        </p:spPr>
        <p:txBody>
          <a:bodyPr>
            <a:normAutofit fontScale="92500"/>
          </a:bodyPr>
          <a:lstStyle/>
          <a:p>
            <a:pPr eaLnBrk="1" fontAlgn="auto" hangingPunct="1">
              <a:spcAft>
                <a:spcPts val="0"/>
              </a:spcAft>
              <a:buFont typeface="Wingdings"/>
              <a:buChar char=""/>
              <a:defRPr/>
            </a:pPr>
            <a:r>
              <a:rPr lang="en-US" sz="2400" dirty="0" smtClean="0">
                <a:ea typeface="MS PGothic" pitchFamily="34" charset="-128"/>
              </a:rPr>
              <a:t>To combat joint attacks </a:t>
            </a:r>
          </a:p>
          <a:p>
            <a:pPr eaLnBrk="1" fontAlgn="auto" hangingPunct="1">
              <a:spcAft>
                <a:spcPts val="0"/>
              </a:spcAft>
              <a:buFont typeface="Wingdings"/>
              <a:buNone/>
              <a:defRPr/>
            </a:pPr>
            <a:r>
              <a:rPr lang="en-US" sz="2400" dirty="0" smtClean="0">
                <a:ea typeface="MS PGothic" pitchFamily="34" charset="-128"/>
              </a:rPr>
              <a:t>Example: </a:t>
            </a:r>
          </a:p>
          <a:p>
            <a:pPr eaLnBrk="1" fontAlgn="auto" hangingPunct="1">
              <a:spcAft>
                <a:spcPts val="0"/>
              </a:spcAft>
              <a:buFont typeface="Wingdings"/>
              <a:buChar char=""/>
              <a:defRPr/>
            </a:pPr>
            <a:r>
              <a:rPr lang="en-US" sz="2400" dirty="0" smtClean="0">
                <a:ea typeface="MS PGothic" pitchFamily="34" charset="-128"/>
              </a:rPr>
              <a:t>Node A deceives node S informing it has shortest path to D</a:t>
            </a:r>
          </a:p>
          <a:p>
            <a:pPr eaLnBrk="1" fontAlgn="auto" hangingPunct="1">
              <a:spcAft>
                <a:spcPts val="0"/>
              </a:spcAft>
              <a:buFont typeface="Wingdings"/>
              <a:buChar char=""/>
              <a:defRPr/>
            </a:pPr>
            <a:r>
              <a:rPr lang="en-US" sz="2400" dirty="0" smtClean="0">
                <a:ea typeface="MS PGothic" pitchFamily="34" charset="-128"/>
              </a:rPr>
              <a:t>A forwards any packets to X</a:t>
            </a:r>
          </a:p>
          <a:p>
            <a:pPr eaLnBrk="1" fontAlgn="auto" hangingPunct="1">
              <a:spcAft>
                <a:spcPts val="0"/>
              </a:spcAft>
              <a:buFont typeface="Wingdings"/>
              <a:buChar char=""/>
              <a:defRPr/>
            </a:pPr>
            <a:r>
              <a:rPr lang="en-US" sz="2400" dirty="0" smtClean="0">
                <a:ea typeface="MS PGothic" pitchFamily="34" charset="-128"/>
              </a:rPr>
              <a:t>X sets up a tunnel to Y</a:t>
            </a:r>
          </a:p>
          <a:p>
            <a:pPr eaLnBrk="1" fontAlgn="auto" hangingPunct="1">
              <a:spcAft>
                <a:spcPts val="0"/>
              </a:spcAft>
              <a:buFont typeface="Wingdings"/>
              <a:buChar char=""/>
              <a:defRPr/>
            </a:pPr>
            <a:r>
              <a:rPr lang="en-US" sz="2400" dirty="0" smtClean="0">
                <a:ea typeface="MS PGothic" pitchFamily="34" charset="-128"/>
              </a:rPr>
              <a:t>Any further packet will go through the tunnel</a:t>
            </a:r>
          </a:p>
          <a:p>
            <a:pPr eaLnBrk="1" fontAlgn="auto" hangingPunct="1">
              <a:spcAft>
                <a:spcPts val="0"/>
              </a:spcAft>
              <a:buFont typeface="Wingdings"/>
              <a:buChar char=""/>
              <a:defRPr/>
            </a:pPr>
            <a:r>
              <a:rPr lang="en-US" sz="2400" dirty="0" smtClean="0">
                <a:ea typeface="MS PGothic" pitchFamily="34" charset="-128"/>
              </a:rPr>
              <a:t>In tunnel, packets can be selectively dropped our tampered with</a:t>
            </a:r>
            <a:endParaRPr lang="en-US" dirty="0">
              <a:ea typeface="MS PGothic" pitchFamily="34" charset="-128"/>
            </a:endParaRPr>
          </a:p>
        </p:txBody>
      </p:sp>
      <p:sp>
        <p:nvSpPr>
          <p:cNvPr id="8" name="Rectangle 3"/>
          <p:cNvSpPr txBox="1">
            <a:spLocks noChangeArrowheads="1"/>
          </p:cNvSpPr>
          <p:nvPr/>
        </p:nvSpPr>
        <p:spPr>
          <a:xfrm>
            <a:off x="4394200" y="2032000"/>
            <a:ext cx="4749800" cy="838200"/>
          </a:xfrm>
          <a:prstGeom prst="rect">
            <a:avLst/>
          </a:prstGeom>
        </p:spPr>
        <p:txBody>
          <a:bodyPr>
            <a:normAutofit/>
          </a:bodyPr>
          <a:lstStyle/>
          <a:p>
            <a:pPr marL="609600" indent="-609600" fontAlgn="auto">
              <a:spcBef>
                <a:spcPts val="700"/>
              </a:spcBef>
              <a:spcAft>
                <a:spcPts val="0"/>
              </a:spcAft>
              <a:buClr>
                <a:schemeClr val="accent2"/>
              </a:buClr>
              <a:buSzPct val="60000"/>
              <a:defRPr/>
            </a:pPr>
            <a:r>
              <a:rPr lang="en-US" dirty="0">
                <a:latin typeface="+mn-lt"/>
                <a:ea typeface="MS PGothic" pitchFamily="34" charset="-128"/>
              </a:rPr>
              <a:t>Joint </a:t>
            </a:r>
            <a:r>
              <a:rPr lang="en-US" dirty="0" err="1">
                <a:latin typeface="+mn-lt"/>
                <a:ea typeface="MS PGothic" pitchFamily="34" charset="-128"/>
              </a:rPr>
              <a:t>blackhole</a:t>
            </a:r>
            <a:r>
              <a:rPr lang="en-US" dirty="0">
                <a:latin typeface="+mn-lt"/>
                <a:ea typeface="MS PGothic" pitchFamily="34" charset="-128"/>
              </a:rPr>
              <a:t> and wormhole attacks</a:t>
            </a:r>
            <a:r>
              <a:rPr lang="en-US" sz="2900" dirty="0">
                <a:latin typeface="+mn-lt"/>
                <a:ea typeface="MS PGothic" pitchFamily="34" charset="-128"/>
              </a:rPr>
              <a:t> </a:t>
            </a:r>
          </a:p>
          <a:p>
            <a:pPr marL="609600" indent="-609600" fontAlgn="auto">
              <a:spcBef>
                <a:spcPts val="700"/>
              </a:spcBef>
              <a:spcAft>
                <a:spcPts val="0"/>
              </a:spcAft>
              <a:buClr>
                <a:schemeClr val="accent2"/>
              </a:buClr>
              <a:buSzPct val="60000"/>
              <a:buFont typeface="Wingdings"/>
              <a:buChar char=""/>
              <a:defRPr/>
            </a:pPr>
            <a:endParaRPr lang="en-US" sz="2900" dirty="0">
              <a:latin typeface="+mn-lt"/>
              <a:ea typeface="MS PGothic" pitchFamily="34" charset="-128"/>
            </a:endParaRPr>
          </a:p>
          <a:p>
            <a:pPr marL="609600" indent="-609600" fontAlgn="auto">
              <a:spcBef>
                <a:spcPts val="700"/>
              </a:spcBef>
              <a:spcAft>
                <a:spcPts val="0"/>
              </a:spcAft>
              <a:buClr>
                <a:schemeClr val="accent2"/>
              </a:buClr>
              <a:buSzPct val="60000"/>
              <a:buFont typeface="Wingdings"/>
              <a:buChar char=""/>
              <a:defRPr/>
            </a:pPr>
            <a:endParaRPr lang="en-US" sz="2900" dirty="0">
              <a:latin typeface="+mn-lt"/>
              <a:ea typeface="MS PGothic" pitchFamily="34" charset="-128"/>
            </a:endParaRPr>
          </a:p>
          <a:p>
            <a:pPr marL="609600" indent="-609600" fontAlgn="auto">
              <a:spcBef>
                <a:spcPts val="700"/>
              </a:spcBef>
              <a:spcAft>
                <a:spcPts val="0"/>
              </a:spcAft>
              <a:buClr>
                <a:schemeClr val="accent2"/>
              </a:buClr>
              <a:buSzPct val="60000"/>
              <a:buFont typeface="Wingdings"/>
              <a:buChar char=""/>
              <a:defRPr/>
            </a:pPr>
            <a:endParaRPr lang="en-US" sz="2900" dirty="0">
              <a:latin typeface="+mn-lt"/>
              <a:ea typeface="MS PGothic" pitchFamily="34" charset="-128"/>
            </a:endParaRPr>
          </a:p>
          <a:p>
            <a:pPr marL="609600" indent="-609600" fontAlgn="auto">
              <a:spcBef>
                <a:spcPts val="700"/>
              </a:spcBef>
              <a:spcAft>
                <a:spcPts val="0"/>
              </a:spcAft>
              <a:buClr>
                <a:schemeClr val="accent2"/>
              </a:buClr>
              <a:buSzPct val="60000"/>
              <a:buFont typeface="Wingdings"/>
              <a:buChar char=""/>
              <a:defRPr/>
            </a:pPr>
            <a:endParaRPr lang="en-US" sz="2900" dirty="0">
              <a:latin typeface="+mn-lt"/>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p:cNvSpPr>
          <p:nvPr>
            <p:ph type="title" idx="4294967295"/>
          </p:nvPr>
        </p:nvSpPr>
        <p:spPr/>
        <p:txBody>
          <a:bodyPr/>
          <a:lstStyle/>
          <a:p>
            <a:pPr>
              <a:defRPr/>
            </a:pPr>
            <a:r>
              <a:rPr lang="en-US" sz="2800" dirty="0" smtClean="0">
                <a:solidFill>
                  <a:srgbClr val="FF9900"/>
                </a:solidFill>
                <a:effectLst>
                  <a:outerShdw blurRad="38100" dist="38100" dir="2700000" algn="tl">
                    <a:srgbClr val="C0C0C0"/>
                  </a:outerShdw>
                </a:effectLst>
                <a:latin typeface="Segoe UI" pitchFamily="34" charset="0"/>
                <a:cs typeface="Segoe UI" pitchFamily="34" charset="0"/>
              </a:rPr>
              <a:t>Developing Attack Defense Ideas for Ad Hoc Wireless Networks</a:t>
            </a:r>
          </a:p>
        </p:txBody>
      </p:sp>
      <p:sp>
        <p:nvSpPr>
          <p:cNvPr id="11267" name="Rectangle 3"/>
          <p:cNvSpPr>
            <a:spLocks noGrp="1"/>
          </p:cNvSpPr>
          <p:nvPr>
            <p:ph type="body" idx="4294967295"/>
          </p:nvPr>
        </p:nvSpPr>
        <p:spPr/>
        <p:txBody>
          <a:bodyPr/>
          <a:lstStyle/>
          <a:p>
            <a:pPr marL="338138" indent="-338138" eaLnBrk="1" hangingPunct="1">
              <a:defRPr/>
            </a:pPr>
            <a:r>
              <a:rPr lang="en-US" sz="2400" dirty="0" smtClean="0">
                <a:ea typeface="MS PGothic" pitchFamily="34" charset="-128"/>
              </a:rPr>
              <a:t>Preliminary ideas on characterizing/classifying </a:t>
            </a:r>
            <a:r>
              <a:rPr lang="en-US" sz="2400" dirty="0" err="1" smtClean="0">
                <a:ea typeface="MS PGothic" pitchFamily="34" charset="-128"/>
              </a:rPr>
              <a:t>Cas</a:t>
            </a:r>
            <a:endParaRPr lang="en-US" sz="2400" dirty="0" smtClean="0">
              <a:ea typeface="MS PGothic" pitchFamily="34" charset="-128"/>
            </a:endParaRPr>
          </a:p>
          <a:p>
            <a:pPr marL="738188" lvl="1" indent="-338138" eaLnBrk="1" hangingPunct="1">
              <a:defRPr/>
            </a:pPr>
            <a:r>
              <a:rPr lang="en-US" sz="2000" dirty="0" smtClean="0">
                <a:ea typeface="MS PGothic" pitchFamily="34" charset="-128"/>
              </a:rPr>
              <a:t>To identify the key features of combined attacks</a:t>
            </a:r>
          </a:p>
          <a:p>
            <a:pPr marL="738188" lvl="1" indent="-338138" eaLnBrk="1" hangingPunct="1">
              <a:defRPr/>
            </a:pPr>
            <a:r>
              <a:rPr lang="en-US" sz="2000" dirty="0" smtClean="0">
                <a:ea typeface="MS PGothic" pitchFamily="34" charset="-128"/>
              </a:rPr>
              <a:t>To use signal processing and machine learning techniques to characterize/classify attacks</a:t>
            </a:r>
          </a:p>
          <a:p>
            <a:pPr marL="1138238" lvl="2" indent="-338138" eaLnBrk="1" hangingPunct="1">
              <a:defRPr/>
            </a:pPr>
            <a:r>
              <a:rPr lang="en-US" sz="1600" dirty="0" smtClean="0">
                <a:ea typeface="MS PGothic" pitchFamily="34" charset="-128"/>
              </a:rPr>
              <a:t>Wavelet transform for anomaly detection</a:t>
            </a:r>
          </a:p>
          <a:p>
            <a:pPr marL="1138238" lvl="2" indent="-338138" eaLnBrk="1" hangingPunct="1">
              <a:defRPr/>
            </a:pPr>
            <a:r>
              <a:rPr lang="en-US" sz="1600" dirty="0" smtClean="0">
                <a:ea typeface="MS PGothic" pitchFamily="34" charset="-128"/>
              </a:rPr>
              <a:t>Fuzzy logic for decision making process</a:t>
            </a:r>
          </a:p>
          <a:p>
            <a:pPr marL="338138" indent="-338138" eaLnBrk="1" hangingPunct="1">
              <a:defRPr/>
            </a:pPr>
            <a:r>
              <a:rPr lang="pt-BR" sz="2400" dirty="0" smtClean="0">
                <a:ea typeface="MS PGothic" pitchFamily="34" charset="-128"/>
              </a:rPr>
              <a:t>Real-time classification and defense </a:t>
            </a:r>
          </a:p>
          <a:p>
            <a:pPr marL="338138" indent="-338138" eaLnBrk="1" hangingPunct="1">
              <a:defRPr/>
            </a:pPr>
            <a:endParaRPr lang="en-US" sz="2400" dirty="0" smtClean="0">
              <a:ea typeface="MS PGothic" pitchFamily="34" charset="-128"/>
            </a:endParaRPr>
          </a:p>
          <a:p>
            <a:pPr>
              <a:defRPr/>
            </a:pPr>
            <a:endParaRPr lang="en-US" sz="1800" dirty="0" smtClean="0">
              <a:ea typeface="MS PGothic" pitchFamily="34" charset="-128"/>
            </a:endParaRPr>
          </a:p>
          <a:p>
            <a:pPr lvl="2">
              <a:defRPr/>
            </a:pPr>
            <a:endParaRPr lang="en-US" sz="1200" dirty="0" smtClean="0">
              <a:ea typeface="MS PGothic" pitchFamily="34" charset="-128"/>
            </a:endParaRPr>
          </a:p>
          <a:p>
            <a:pPr>
              <a:defRPr/>
            </a:pPr>
            <a:endParaRPr lang="en-US" sz="1400" dirty="0" smtClean="0">
              <a:ea typeface="MS PGothic" pitchFamily="34" charset="-128"/>
            </a:endParaRPr>
          </a:p>
          <a:p>
            <a:pPr>
              <a:defRPr/>
            </a:pPr>
            <a:endParaRPr lang="en-US" sz="1400" dirty="0" smtClean="0">
              <a:ea typeface="MS PGothic" pitchFamily="34" charset="-128"/>
            </a:endParaRPr>
          </a:p>
        </p:txBody>
      </p:sp>
      <p:sp>
        <p:nvSpPr>
          <p:cNvPr id="11268" name="Slide Number Placeholder 5"/>
          <p:cNvSpPr txBox="1">
            <a:spLocks noGrp="1"/>
          </p:cNvSpPr>
          <p:nvPr/>
        </p:nvSpPr>
        <p:spPr bwMode="auto">
          <a:xfrm>
            <a:off x="8197850" y="6634163"/>
            <a:ext cx="946150" cy="223837"/>
          </a:xfrm>
          <a:prstGeom prst="rect">
            <a:avLst/>
          </a:prstGeom>
          <a:noFill/>
          <a:ln w="9525">
            <a:noFill/>
            <a:miter lim="800000"/>
            <a:headEnd/>
            <a:tailEnd/>
          </a:ln>
        </p:spPr>
        <p:txBody>
          <a:bodyPr anchor="ctr"/>
          <a:lstStyle/>
          <a:p>
            <a:pPr algn="r"/>
            <a:fld id="{1DCA1A85-E1FD-4A84-82DF-75A829C88989}" type="slidenum">
              <a:rPr lang="en-US" sz="1200">
                <a:solidFill>
                  <a:srgbClr val="898989"/>
                </a:solidFill>
                <a:latin typeface="Segoe UI" pitchFamily="34" charset="0"/>
                <a:ea typeface="宋体" pitchFamily="2" charset="-122"/>
              </a:rPr>
              <a:pPr algn="r"/>
              <a:t>6</a:t>
            </a:fld>
            <a:endParaRPr lang="en-US" sz="1200">
              <a:solidFill>
                <a:srgbClr val="898989"/>
              </a:solidFill>
              <a:latin typeface="Segoe UI" pitchFamily="34" charset="0"/>
              <a:ea typeface="宋体" pitchFamily="2" charset="-122"/>
            </a:endParaRPr>
          </a:p>
        </p:txBody>
      </p:sp>
      <p:pic>
        <p:nvPicPr>
          <p:cNvPr id="11269" name="Picture 4" descr="new purdue logo.tif"/>
          <p:cNvPicPr>
            <a:picLocks noChangeAspect="1"/>
          </p:cNvPicPr>
          <p:nvPr/>
        </p:nvPicPr>
        <p:blipFill>
          <a:blip r:embed="rId2" cstate="print"/>
          <a:srcRect/>
          <a:stretch>
            <a:fillRect/>
          </a:stretch>
        </p:blipFill>
        <p:spPr bwMode="auto">
          <a:xfrm>
            <a:off x="7924800" y="0"/>
            <a:ext cx="1219200" cy="703263"/>
          </a:xfrm>
          <a:prstGeom prst="rect">
            <a:avLst/>
          </a:prstGeom>
          <a:noFill/>
          <a:ln w="9525">
            <a:noFill/>
            <a:miter lim="800000"/>
            <a:headEnd/>
            <a:tailEnd/>
          </a:ln>
        </p:spPr>
      </p:pic>
      <p:pic>
        <p:nvPicPr>
          <p:cNvPr id="11270" name="Picture 2"/>
          <p:cNvPicPr>
            <a:picLocks noChangeAspect="1" noChangeArrowheads="1"/>
          </p:cNvPicPr>
          <p:nvPr/>
        </p:nvPicPr>
        <p:blipFill>
          <a:blip r:embed="rId3" cstate="print"/>
          <a:srcRect/>
          <a:stretch>
            <a:fillRect/>
          </a:stretch>
        </p:blipFill>
        <p:spPr bwMode="auto">
          <a:xfrm>
            <a:off x="2133600" y="3657600"/>
            <a:ext cx="4343400" cy="2663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p:cNvSpPr>
          <p:nvPr>
            <p:ph type="title" idx="4294967295"/>
          </p:nvPr>
        </p:nvSpPr>
        <p:spPr/>
        <p:txBody>
          <a:bodyPr/>
          <a:lstStyle/>
          <a:p>
            <a:pPr>
              <a:defRPr/>
            </a:pPr>
            <a:r>
              <a:rPr lang="en-US" sz="2800" dirty="0" smtClean="0">
                <a:solidFill>
                  <a:srgbClr val="FF9900"/>
                </a:solidFill>
                <a:effectLst>
                  <a:outerShdw blurRad="38100" dist="38100" dir="2700000" algn="tl">
                    <a:srgbClr val="C0C0C0"/>
                  </a:outerShdw>
                </a:effectLst>
                <a:latin typeface="Segoe UI" pitchFamily="34" charset="0"/>
                <a:cs typeface="Segoe UI" pitchFamily="34" charset="0"/>
              </a:rPr>
              <a:t>Developing Attack Defense Ideas for Ad Hoc Wireless Networks</a:t>
            </a:r>
          </a:p>
        </p:txBody>
      </p:sp>
      <p:sp>
        <p:nvSpPr>
          <p:cNvPr id="11267" name="Rectangle 3"/>
          <p:cNvSpPr>
            <a:spLocks noGrp="1"/>
          </p:cNvSpPr>
          <p:nvPr>
            <p:ph type="body" idx="4294967295"/>
          </p:nvPr>
        </p:nvSpPr>
        <p:spPr/>
        <p:txBody>
          <a:bodyPr/>
          <a:lstStyle/>
          <a:p>
            <a:pPr marL="338138" indent="-338138" eaLnBrk="1" hangingPunct="1">
              <a:defRPr/>
            </a:pPr>
            <a:r>
              <a:rPr lang="en-US" sz="2400" dirty="0" smtClean="0">
                <a:ea typeface="MS PGothic" pitchFamily="34" charset="-128"/>
              </a:rPr>
              <a:t>Intrusion Detection in Each Node</a:t>
            </a:r>
          </a:p>
          <a:p>
            <a:pPr lvl="1" eaLnBrk="1" fontAlgn="auto" hangingPunct="1">
              <a:spcAft>
                <a:spcPts val="0"/>
              </a:spcAft>
              <a:defRPr/>
            </a:pPr>
            <a:r>
              <a:rPr lang="pt-BR" sz="2000" dirty="0" smtClean="0">
                <a:ea typeface="MS PGothic" pitchFamily="34" charset="-128"/>
              </a:rPr>
              <a:t>Semi-centralized Approach</a:t>
            </a:r>
            <a:endParaRPr lang="en-US" sz="2000" dirty="0" smtClean="0">
              <a:ea typeface="MS PGothic" pitchFamily="34" charset="-128"/>
            </a:endParaRPr>
          </a:p>
          <a:p>
            <a:pPr lvl="1" eaLnBrk="1" fontAlgn="auto" hangingPunct="1">
              <a:spcAft>
                <a:spcPts val="0"/>
              </a:spcAft>
              <a:defRPr/>
            </a:pPr>
            <a:r>
              <a:rPr lang="en-US" sz="2000" dirty="0" smtClean="0">
                <a:ea typeface="MS PGothic" pitchFamily="34" charset="-128"/>
              </a:rPr>
              <a:t>The Wavelet-based system detects anomalies in each node</a:t>
            </a:r>
          </a:p>
          <a:p>
            <a:pPr lvl="1" eaLnBrk="1" fontAlgn="auto" hangingPunct="1">
              <a:spcAft>
                <a:spcPts val="0"/>
              </a:spcAft>
              <a:defRPr/>
            </a:pPr>
            <a:r>
              <a:rPr lang="pt-BR" sz="2000" dirty="0" smtClean="0">
                <a:ea typeface="MS PGothic" pitchFamily="34" charset="-128"/>
              </a:rPr>
              <a:t>Depending on the level of the anomaly, an alarm packet is transmitted to the coordinator node</a:t>
            </a:r>
            <a:endParaRPr lang="en-US" sz="2000" dirty="0" smtClean="0">
              <a:ea typeface="MS PGothic" pitchFamily="34" charset="-128"/>
            </a:endParaRPr>
          </a:p>
          <a:p>
            <a:pPr marL="338138" indent="-338138" eaLnBrk="1" hangingPunct="1">
              <a:defRPr/>
            </a:pPr>
            <a:endParaRPr lang="en-US" sz="2400" dirty="0" smtClean="0">
              <a:ea typeface="MS PGothic" pitchFamily="34" charset="-128"/>
            </a:endParaRPr>
          </a:p>
          <a:p>
            <a:pPr>
              <a:defRPr/>
            </a:pPr>
            <a:endParaRPr lang="en-US" sz="1800" dirty="0" smtClean="0">
              <a:ea typeface="MS PGothic" pitchFamily="34" charset="-128"/>
            </a:endParaRPr>
          </a:p>
          <a:p>
            <a:pPr lvl="2">
              <a:defRPr/>
            </a:pPr>
            <a:endParaRPr lang="en-US" sz="1200" dirty="0" smtClean="0">
              <a:ea typeface="MS PGothic" pitchFamily="34" charset="-128"/>
            </a:endParaRPr>
          </a:p>
          <a:p>
            <a:pPr>
              <a:defRPr/>
            </a:pPr>
            <a:endParaRPr lang="en-US" sz="1400" dirty="0" smtClean="0">
              <a:ea typeface="MS PGothic" pitchFamily="34" charset="-128"/>
            </a:endParaRPr>
          </a:p>
          <a:p>
            <a:pPr>
              <a:defRPr/>
            </a:pPr>
            <a:endParaRPr lang="en-US" sz="1400" dirty="0" smtClean="0">
              <a:ea typeface="MS PGothic" pitchFamily="34" charset="-128"/>
            </a:endParaRPr>
          </a:p>
        </p:txBody>
      </p:sp>
      <p:sp>
        <p:nvSpPr>
          <p:cNvPr id="12292" name="Slide Number Placeholder 5"/>
          <p:cNvSpPr txBox="1">
            <a:spLocks noGrp="1"/>
          </p:cNvSpPr>
          <p:nvPr/>
        </p:nvSpPr>
        <p:spPr bwMode="auto">
          <a:xfrm>
            <a:off x="8197850" y="6634163"/>
            <a:ext cx="946150" cy="223837"/>
          </a:xfrm>
          <a:prstGeom prst="rect">
            <a:avLst/>
          </a:prstGeom>
          <a:noFill/>
          <a:ln w="9525">
            <a:noFill/>
            <a:miter lim="800000"/>
            <a:headEnd/>
            <a:tailEnd/>
          </a:ln>
        </p:spPr>
        <p:txBody>
          <a:bodyPr anchor="ctr"/>
          <a:lstStyle/>
          <a:p>
            <a:pPr algn="r"/>
            <a:fld id="{85D1CB0F-E8CA-41FD-8FE0-E11FB064D987}" type="slidenum">
              <a:rPr lang="en-US" sz="1200">
                <a:solidFill>
                  <a:srgbClr val="898989"/>
                </a:solidFill>
                <a:latin typeface="Segoe UI" pitchFamily="34" charset="0"/>
                <a:ea typeface="宋体" pitchFamily="2" charset="-122"/>
              </a:rPr>
              <a:pPr algn="r"/>
              <a:t>7</a:t>
            </a:fld>
            <a:endParaRPr lang="en-US" sz="1200">
              <a:solidFill>
                <a:srgbClr val="898989"/>
              </a:solidFill>
              <a:latin typeface="Segoe UI" pitchFamily="34" charset="0"/>
              <a:ea typeface="宋体" pitchFamily="2" charset="-122"/>
            </a:endParaRPr>
          </a:p>
        </p:txBody>
      </p:sp>
      <p:pic>
        <p:nvPicPr>
          <p:cNvPr id="12293" name="Picture 4" descr="new purdue logo.tif"/>
          <p:cNvPicPr>
            <a:picLocks noChangeAspect="1"/>
          </p:cNvPicPr>
          <p:nvPr/>
        </p:nvPicPr>
        <p:blipFill>
          <a:blip r:embed="rId2" cstate="print"/>
          <a:srcRect/>
          <a:stretch>
            <a:fillRect/>
          </a:stretch>
        </p:blipFill>
        <p:spPr bwMode="auto">
          <a:xfrm>
            <a:off x="7924800" y="0"/>
            <a:ext cx="1219200" cy="703263"/>
          </a:xfrm>
          <a:prstGeom prst="rect">
            <a:avLst/>
          </a:prstGeom>
          <a:noFill/>
          <a:ln w="9525">
            <a:noFill/>
            <a:miter lim="800000"/>
            <a:headEnd/>
            <a:tailEnd/>
          </a:ln>
        </p:spPr>
      </p:pic>
      <p:pic>
        <p:nvPicPr>
          <p:cNvPr id="12294" name="Picture 2"/>
          <p:cNvPicPr>
            <a:picLocks noChangeAspect="1" noChangeArrowheads="1"/>
          </p:cNvPicPr>
          <p:nvPr/>
        </p:nvPicPr>
        <p:blipFill>
          <a:blip r:embed="rId3" cstate="print"/>
          <a:srcRect/>
          <a:stretch>
            <a:fillRect/>
          </a:stretch>
        </p:blipFill>
        <p:spPr bwMode="auto">
          <a:xfrm>
            <a:off x="1143000" y="3200400"/>
            <a:ext cx="6580188" cy="1516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p:cNvSpPr>
          <p:nvPr>
            <p:ph type="title" idx="4294967295"/>
          </p:nvPr>
        </p:nvSpPr>
        <p:spPr/>
        <p:txBody>
          <a:bodyPr/>
          <a:lstStyle/>
          <a:p>
            <a:pPr>
              <a:defRPr/>
            </a:pPr>
            <a:r>
              <a:rPr lang="en-US" sz="2800" dirty="0" smtClean="0">
                <a:solidFill>
                  <a:srgbClr val="FF9900"/>
                </a:solidFill>
                <a:effectLst>
                  <a:outerShdw blurRad="38100" dist="38100" dir="2700000" algn="tl">
                    <a:srgbClr val="C0C0C0"/>
                  </a:outerShdw>
                </a:effectLst>
                <a:latin typeface="Segoe UI" pitchFamily="34" charset="0"/>
                <a:cs typeface="Segoe UI" pitchFamily="34" charset="0"/>
              </a:rPr>
              <a:t>Developing Attack Defense Ideas for Ad Hoc Wireless Networks</a:t>
            </a:r>
          </a:p>
        </p:txBody>
      </p:sp>
      <p:sp>
        <p:nvSpPr>
          <p:cNvPr id="11267" name="Rectangle 3"/>
          <p:cNvSpPr>
            <a:spLocks noGrp="1"/>
          </p:cNvSpPr>
          <p:nvPr>
            <p:ph type="body" idx="4294967295"/>
          </p:nvPr>
        </p:nvSpPr>
        <p:spPr/>
        <p:txBody>
          <a:bodyPr/>
          <a:lstStyle/>
          <a:p>
            <a:pPr marL="338138" indent="-338138" eaLnBrk="1" hangingPunct="1">
              <a:defRPr/>
            </a:pPr>
            <a:r>
              <a:rPr lang="en-US" sz="2400" dirty="0" smtClean="0">
                <a:ea typeface="MS PGothic" pitchFamily="34" charset="-128"/>
              </a:rPr>
              <a:t>Detection and Response at Coordinator Node</a:t>
            </a:r>
          </a:p>
          <a:p>
            <a:pPr lvl="1" eaLnBrk="1" fontAlgn="auto" hangingPunct="1">
              <a:spcAft>
                <a:spcPts val="0"/>
              </a:spcAft>
              <a:defRPr/>
            </a:pPr>
            <a:r>
              <a:rPr lang="pt-BR" sz="2000" dirty="0" smtClean="0">
                <a:ea typeface="MS PGothic" pitchFamily="34" charset="-128"/>
              </a:rPr>
              <a:t>Incoming packets are inspected and the classification parameters are handed to the fuzzy engine</a:t>
            </a:r>
          </a:p>
          <a:p>
            <a:pPr lvl="1" eaLnBrk="1" fontAlgn="auto" hangingPunct="1">
              <a:spcAft>
                <a:spcPts val="0"/>
              </a:spcAft>
              <a:defRPr/>
            </a:pPr>
            <a:r>
              <a:rPr lang="pt-BR" sz="2000" dirty="0" smtClean="0">
                <a:ea typeface="MS PGothic" pitchFamily="34" charset="-128"/>
              </a:rPr>
              <a:t>Parameters are mapped to the membership functions</a:t>
            </a:r>
          </a:p>
          <a:p>
            <a:pPr lvl="1" eaLnBrk="1" fontAlgn="auto" hangingPunct="1">
              <a:spcAft>
                <a:spcPts val="0"/>
              </a:spcAft>
              <a:defRPr/>
            </a:pPr>
            <a:r>
              <a:rPr lang="pt-BR" sz="2000" dirty="0" smtClean="0">
                <a:ea typeface="MS PGothic" pitchFamily="34" charset="-128"/>
              </a:rPr>
              <a:t>Black list managment is crucial to the efficiency of the system</a:t>
            </a:r>
            <a:endParaRPr lang="en-US" sz="2000" dirty="0" smtClean="0">
              <a:ea typeface="MS PGothic" pitchFamily="34" charset="-128"/>
            </a:endParaRPr>
          </a:p>
          <a:p>
            <a:pPr marL="338138" indent="-338138" eaLnBrk="1" hangingPunct="1">
              <a:defRPr/>
            </a:pPr>
            <a:endParaRPr lang="en-US" sz="2400" dirty="0" smtClean="0">
              <a:ea typeface="MS PGothic" pitchFamily="34" charset="-128"/>
            </a:endParaRPr>
          </a:p>
          <a:p>
            <a:pPr>
              <a:defRPr/>
            </a:pPr>
            <a:endParaRPr lang="en-US" sz="1800" dirty="0" smtClean="0">
              <a:ea typeface="MS PGothic" pitchFamily="34" charset="-128"/>
            </a:endParaRPr>
          </a:p>
          <a:p>
            <a:pPr lvl="2">
              <a:defRPr/>
            </a:pPr>
            <a:endParaRPr lang="en-US" sz="1200" dirty="0" smtClean="0">
              <a:ea typeface="MS PGothic" pitchFamily="34" charset="-128"/>
            </a:endParaRPr>
          </a:p>
          <a:p>
            <a:pPr>
              <a:defRPr/>
            </a:pPr>
            <a:endParaRPr lang="en-US" sz="1400" dirty="0" smtClean="0">
              <a:ea typeface="MS PGothic" pitchFamily="34" charset="-128"/>
            </a:endParaRPr>
          </a:p>
          <a:p>
            <a:pPr>
              <a:defRPr/>
            </a:pPr>
            <a:endParaRPr lang="en-US" sz="1400" dirty="0" smtClean="0">
              <a:ea typeface="MS PGothic" pitchFamily="34" charset="-128"/>
            </a:endParaRPr>
          </a:p>
        </p:txBody>
      </p:sp>
      <p:sp>
        <p:nvSpPr>
          <p:cNvPr id="13316" name="Slide Number Placeholder 5"/>
          <p:cNvSpPr txBox="1">
            <a:spLocks noGrp="1"/>
          </p:cNvSpPr>
          <p:nvPr/>
        </p:nvSpPr>
        <p:spPr bwMode="auto">
          <a:xfrm>
            <a:off x="8197850" y="6634163"/>
            <a:ext cx="946150" cy="223837"/>
          </a:xfrm>
          <a:prstGeom prst="rect">
            <a:avLst/>
          </a:prstGeom>
          <a:noFill/>
          <a:ln w="9525">
            <a:noFill/>
            <a:miter lim="800000"/>
            <a:headEnd/>
            <a:tailEnd/>
          </a:ln>
        </p:spPr>
        <p:txBody>
          <a:bodyPr anchor="ctr"/>
          <a:lstStyle/>
          <a:p>
            <a:pPr algn="r"/>
            <a:fld id="{9BD3C277-AA26-4509-A0C7-97B4EA112943}" type="slidenum">
              <a:rPr lang="en-US" sz="1200">
                <a:solidFill>
                  <a:srgbClr val="898989"/>
                </a:solidFill>
                <a:latin typeface="Segoe UI" pitchFamily="34" charset="0"/>
                <a:ea typeface="宋体" pitchFamily="2" charset="-122"/>
              </a:rPr>
              <a:pPr algn="r"/>
              <a:t>8</a:t>
            </a:fld>
            <a:endParaRPr lang="en-US" sz="1200">
              <a:solidFill>
                <a:srgbClr val="898989"/>
              </a:solidFill>
              <a:latin typeface="Segoe UI" pitchFamily="34" charset="0"/>
              <a:ea typeface="宋体" pitchFamily="2" charset="-122"/>
            </a:endParaRPr>
          </a:p>
        </p:txBody>
      </p:sp>
      <p:pic>
        <p:nvPicPr>
          <p:cNvPr id="13317" name="Picture 4" descr="new purdue logo.tif"/>
          <p:cNvPicPr>
            <a:picLocks noChangeAspect="1"/>
          </p:cNvPicPr>
          <p:nvPr/>
        </p:nvPicPr>
        <p:blipFill>
          <a:blip r:embed="rId2" cstate="print"/>
          <a:srcRect/>
          <a:stretch>
            <a:fillRect/>
          </a:stretch>
        </p:blipFill>
        <p:spPr bwMode="auto">
          <a:xfrm>
            <a:off x="7924800" y="0"/>
            <a:ext cx="1219200" cy="703263"/>
          </a:xfrm>
          <a:prstGeom prst="rect">
            <a:avLst/>
          </a:prstGeom>
          <a:noFill/>
          <a:ln w="9525">
            <a:noFill/>
            <a:miter lim="800000"/>
            <a:headEnd/>
            <a:tailEnd/>
          </a:ln>
        </p:spPr>
      </p:pic>
      <p:pic>
        <p:nvPicPr>
          <p:cNvPr id="13318" name="Picture 2"/>
          <p:cNvPicPr>
            <a:picLocks noChangeAspect="1" noChangeArrowheads="1"/>
          </p:cNvPicPr>
          <p:nvPr/>
        </p:nvPicPr>
        <p:blipFill>
          <a:blip r:embed="rId3" cstate="print"/>
          <a:srcRect/>
          <a:stretch>
            <a:fillRect/>
          </a:stretch>
        </p:blipFill>
        <p:spPr bwMode="auto">
          <a:xfrm>
            <a:off x="1676400" y="3429000"/>
            <a:ext cx="5524500" cy="2468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12775" y="228600"/>
            <a:ext cx="8153400" cy="990600"/>
          </a:xfrm>
        </p:spPr>
        <p:txBody>
          <a:bodyPr>
            <a:normAutofit fontScale="90000"/>
          </a:bodyPr>
          <a:lstStyle/>
          <a:p>
            <a:r>
              <a:rPr lang="en-US" sz="3200" smtClean="0">
                <a:solidFill>
                  <a:srgbClr val="FF6600"/>
                </a:solidFill>
              </a:rPr>
              <a:t>The operation of attack detection and response systems</a:t>
            </a:r>
          </a:p>
        </p:txBody>
      </p:sp>
      <p:sp>
        <p:nvSpPr>
          <p:cNvPr id="14339" name="Date Placeholder 3"/>
          <p:cNvSpPr>
            <a:spLocks noGrp="1"/>
          </p:cNvSpPr>
          <p:nvPr>
            <p:ph type="dt" sz="quarter" idx="10"/>
          </p:nvPr>
        </p:nvSpPr>
        <p:spPr bwMode="auto">
          <a:noFill/>
          <a:ln>
            <a:miter lim="800000"/>
            <a:headEnd/>
            <a:tailEnd/>
          </a:ln>
        </p:spPr>
        <p:txBody>
          <a:bodyPr/>
          <a:lstStyle/>
          <a:p>
            <a:r>
              <a:rPr lang="en-US" smtClean="0"/>
              <a:t> </a:t>
            </a:r>
          </a:p>
        </p:txBody>
      </p:sp>
      <p:sp>
        <p:nvSpPr>
          <p:cNvPr id="5" name="Slide Number Placeholder 4"/>
          <p:cNvSpPr>
            <a:spLocks noGrp="1"/>
          </p:cNvSpPr>
          <p:nvPr>
            <p:ph type="sldNum" sz="quarter" idx="11"/>
          </p:nvPr>
        </p:nvSpPr>
        <p:spPr>
          <a:xfrm>
            <a:off x="0" y="1271588"/>
            <a:ext cx="533400" cy="244475"/>
          </a:xfrm>
        </p:spPr>
        <p:txBody>
          <a:bodyPr>
            <a:normAutofit fontScale="92500" lnSpcReduction="10000"/>
          </a:bodyPr>
          <a:lstStyle/>
          <a:p>
            <a:pPr algn="r">
              <a:defRPr/>
            </a:pPr>
            <a:r>
              <a:rPr lang="en-US" sz="1200" b="0" smtClean="0"/>
              <a:t>    </a:t>
            </a:r>
            <a:fld id="{20E91C3F-E4AE-40E4-8AB9-F4603E29BE36}" type="slidenum">
              <a:rPr lang="en-US" sz="1200" b="0" smtClean="0"/>
              <a:pPr algn="r">
                <a:defRPr/>
              </a:pPr>
              <a:t>9</a:t>
            </a:fld>
            <a:endParaRPr lang="en-US" sz="1200" b="0"/>
          </a:p>
        </p:txBody>
      </p:sp>
      <p:pic>
        <p:nvPicPr>
          <p:cNvPr id="14341" name="Picture 2"/>
          <p:cNvPicPr>
            <a:picLocks noChangeAspect="1" noChangeArrowheads="1"/>
          </p:cNvPicPr>
          <p:nvPr/>
        </p:nvPicPr>
        <p:blipFill>
          <a:blip r:embed="rId3" cstate="print"/>
          <a:srcRect/>
          <a:stretch>
            <a:fillRect/>
          </a:stretch>
        </p:blipFill>
        <p:spPr bwMode="auto">
          <a:xfrm>
            <a:off x="563563" y="2103438"/>
            <a:ext cx="8201025" cy="360521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716</Words>
  <Application>Microsoft Office PowerPoint</Application>
  <PresentationFormat>On-screen Show (4:3)</PresentationFormat>
  <Paragraphs>77</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MS PGothic</vt:lpstr>
      <vt:lpstr>宋体</vt:lpstr>
      <vt:lpstr>Arial</vt:lpstr>
      <vt:lpstr>Calibri</vt:lpstr>
      <vt:lpstr>Segoe UI</vt:lpstr>
      <vt:lpstr>Wingdings</vt:lpstr>
      <vt:lpstr>Office Theme</vt:lpstr>
      <vt:lpstr>PowerPoint Presentation</vt:lpstr>
      <vt:lpstr>Status of project, accomplishments, and plans for future</vt:lpstr>
      <vt:lpstr>PowerPoint Presentation</vt:lpstr>
      <vt:lpstr>Developing Attack Defense Ideas for Ad Hoc Wireless Networks</vt:lpstr>
      <vt:lpstr>Developing Attack Defense Ideas for Ad Hoc Wireless Networks</vt:lpstr>
      <vt:lpstr>Developing Attack Defense Ideas for Ad Hoc Wireless Networks</vt:lpstr>
      <vt:lpstr>Developing Attack Defense Ideas for Ad Hoc Wireless Networks</vt:lpstr>
      <vt:lpstr>Developing Attack Defense Ideas for Ad Hoc Wireless Networks</vt:lpstr>
      <vt:lpstr>The operation of attack detection and response systems</vt:lpstr>
      <vt:lpstr>Developing Attack Defense Ideas for Ad Hoc Wireless Networks</vt:lpstr>
    </vt:vector>
  </TitlesOfParts>
  <Company>Department of Computer Sciences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BB</dc:creator>
  <cp:lastModifiedBy>BB-User</cp:lastModifiedBy>
  <cp:revision>2</cp:revision>
  <dcterms:created xsi:type="dcterms:W3CDTF">2010-06-14T15:06:47Z</dcterms:created>
  <dcterms:modified xsi:type="dcterms:W3CDTF">2020-07-14T16:39:18Z</dcterms:modified>
</cp:coreProperties>
</file>