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21"/>
  </p:notesMasterIdLst>
  <p:sldIdLst>
    <p:sldId id="336" r:id="rId2"/>
    <p:sldId id="337" r:id="rId3"/>
    <p:sldId id="312" r:id="rId4"/>
    <p:sldId id="356" r:id="rId5"/>
    <p:sldId id="344" r:id="rId6"/>
    <p:sldId id="358" r:id="rId7"/>
    <p:sldId id="361" r:id="rId8"/>
    <p:sldId id="360" r:id="rId9"/>
    <p:sldId id="338" r:id="rId10"/>
    <p:sldId id="362" r:id="rId11"/>
    <p:sldId id="345" r:id="rId12"/>
    <p:sldId id="346" r:id="rId13"/>
    <p:sldId id="347" r:id="rId14"/>
    <p:sldId id="334" r:id="rId15"/>
    <p:sldId id="354" r:id="rId16"/>
    <p:sldId id="355" r:id="rId17"/>
    <p:sldId id="357" r:id="rId18"/>
    <p:sldId id="341" r:id="rId19"/>
    <p:sldId id="33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/>
    <p:restoredTop sz="94586"/>
  </p:normalViewPr>
  <p:slideViewPr>
    <p:cSldViewPr snapToGrid="0" snapToObjects="1">
      <p:cViewPr varScale="1">
        <p:scale>
          <a:sx n="57" d="100"/>
          <a:sy n="57" d="100"/>
        </p:scale>
        <p:origin x="87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61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A03F4-10F5-4611-8973-331E9B0CA703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8F0FC-40A6-4091-9CDB-C796ECA40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22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56981A-247D-4E7B-A5C4-76D680B3D4D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998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3918D17-6135-4AA7-9F10-8BF1E11FBB0B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0088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815F3B-54F6-43FF-A2C9-9A954ED79F1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87289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F5F8D00-9EC0-4C39-8F57-BCBDF9853E4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61814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F5F8D00-9EC0-4C39-8F57-BCBDF9853E4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4249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46E5DD-62A9-4463-BB14-B75BFAEE01E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9901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46E5DD-62A9-4463-BB14-B75BFAEE01E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21058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46E5DD-62A9-4463-BB14-B75BFAEE01E2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7737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46E5DD-62A9-4463-BB14-B75BFAEE01E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481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F473F8-87A8-413D-8062-9B624A9E55E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36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CE791D-4E63-4CE6-B33A-DD6101BCA49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0582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CE791D-4E63-4CE6-B33A-DD6101BCA49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107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CE791D-4E63-4CE6-B33A-DD6101BCA49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453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CE791D-4E63-4CE6-B33A-DD6101BCA49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8672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46E5DD-62A9-4463-BB14-B75BFAEE01E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5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46E5DD-62A9-4463-BB14-B75BFAEE01E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991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9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0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8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9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3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8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8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04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510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02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E1EF4-31ED-45C2-AC47-F2718A41336B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819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18655" y="1585038"/>
            <a:ext cx="8492836" cy="179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4400" b="1" dirty="0" err="1">
                <a:latin typeface="Calibri" panose="020F0502020204030204" pitchFamily="34" charset="0"/>
              </a:rPr>
              <a:t>Blockhub</a:t>
            </a:r>
            <a:r>
              <a:rPr lang="en-US" altLang="en-US" sz="4400" b="1" dirty="0">
                <a:latin typeface="Calibri" panose="020F0502020204030204" pitchFamily="34" charset="0"/>
              </a:rPr>
              <a:t>: </a:t>
            </a:r>
            <a:r>
              <a:rPr lang="en-US" altLang="en-US" sz="4400" b="1" dirty="0" err="1" smtClean="0">
                <a:latin typeface="Calibri" panose="020F0502020204030204" pitchFamily="34" charset="0"/>
              </a:rPr>
              <a:t>Blockchain</a:t>
            </a:r>
            <a:r>
              <a:rPr lang="en-US" altLang="en-US" sz="4400" b="1" dirty="0" smtClean="0">
                <a:latin typeface="Calibri" panose="020F0502020204030204" pitchFamily="34" charset="0"/>
              </a:rPr>
              <a:t>-Based </a:t>
            </a:r>
          </a:p>
          <a:p>
            <a:pPr algn="ctr">
              <a:lnSpc>
                <a:spcPct val="100000"/>
              </a:lnSpc>
            </a:pPr>
            <a:r>
              <a:rPr lang="en-US" altLang="en-US" sz="4400" b="1" dirty="0" smtClean="0">
                <a:latin typeface="Calibri" panose="020F0502020204030204" pitchFamily="34" charset="0"/>
              </a:rPr>
              <a:t>Software Development System     for Untrusted Environments </a:t>
            </a:r>
            <a:endParaRPr lang="en-US" altLang="en-US" sz="4400" b="1" dirty="0"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8655" y="4554001"/>
            <a:ext cx="85898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Denis </a:t>
            </a:r>
            <a:r>
              <a:rPr lang="en-US" sz="3200" i="1" dirty="0" err="1" smtClean="0"/>
              <a:t>Ulybyshev</a:t>
            </a:r>
            <a:r>
              <a:rPr lang="en-US" sz="3200" i="1" dirty="0" smtClean="0"/>
              <a:t>, </a:t>
            </a:r>
            <a:r>
              <a:rPr lang="en-US" sz="3200" i="1" dirty="0"/>
              <a:t>Miguel </a:t>
            </a:r>
            <a:r>
              <a:rPr lang="en-US" sz="3200" i="1" dirty="0" smtClean="0"/>
              <a:t>Villarreal-Vasquez,  Bharat </a:t>
            </a:r>
            <a:r>
              <a:rPr lang="en-US" sz="3200" i="1" dirty="0"/>
              <a:t>Bhargava, </a:t>
            </a:r>
            <a:r>
              <a:rPr lang="en-US" sz="3200" i="1" dirty="0" err="1"/>
              <a:t>Ganapathy</a:t>
            </a:r>
            <a:r>
              <a:rPr lang="en-US" sz="3200" i="1" dirty="0"/>
              <a:t> </a:t>
            </a:r>
            <a:r>
              <a:rPr lang="en-US" sz="3200" i="1" dirty="0" smtClean="0"/>
              <a:t>Mani, Steve </a:t>
            </a:r>
            <a:r>
              <a:rPr lang="en-US" sz="3200" i="1" dirty="0" err="1" smtClean="0"/>
              <a:t>Seaberg</a:t>
            </a:r>
            <a:r>
              <a:rPr lang="en-US" sz="3200" i="1" dirty="0" smtClean="0"/>
              <a:t>, Paul </a:t>
            </a:r>
            <a:r>
              <a:rPr lang="en-US" sz="3200" i="1" dirty="0" err="1" smtClean="0"/>
              <a:t>Conoval</a:t>
            </a:r>
            <a:r>
              <a:rPr lang="en-US" sz="3200" i="1" dirty="0" smtClean="0"/>
              <a:t>, Robert Pike, Jason </a:t>
            </a:r>
            <a:r>
              <a:rPr lang="en-US" sz="3200" i="1" dirty="0" err="1" smtClean="0"/>
              <a:t>Kobes</a:t>
            </a:r>
            <a:r>
              <a:rPr lang="en-US" sz="3200" i="1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195220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Line 1"/>
          <p:cNvSpPr>
            <a:spLocks noChangeShapeType="1"/>
          </p:cNvSpPr>
          <p:nvPr/>
        </p:nvSpPr>
        <p:spPr bwMode="auto">
          <a:xfrm>
            <a:off x="0" y="1279525"/>
            <a:ext cx="9144000" cy="1588"/>
          </a:xfrm>
          <a:prstGeom prst="line">
            <a:avLst/>
          </a:prstGeom>
          <a:noFill/>
          <a:ln w="25560" cap="flat">
            <a:solidFill>
              <a:srgbClr val="4F81BD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-47626" y="1219200"/>
            <a:ext cx="9191626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4488" indent="-341313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801688" indent="-341313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marL="3175" indent="0">
              <a:lnSpc>
                <a:spcPct val="120000"/>
              </a:lnSpc>
            </a:pPr>
            <a:r>
              <a:rPr lang="en-US" altLang="en-US" sz="2800" dirty="0" smtClean="0">
                <a:latin typeface="Calibri" panose="020F0502020204030204" pitchFamily="34" charset="0"/>
              </a:rPr>
              <a:t>Integrate WAXEDPRUNE [7] project into </a:t>
            </a:r>
            <a:r>
              <a:rPr lang="en-US" altLang="en-US" sz="2800" dirty="0" err="1" smtClean="0">
                <a:latin typeface="Calibri" panose="020F0502020204030204" pitchFamily="34" charset="0"/>
              </a:rPr>
              <a:t>blockchain</a:t>
            </a:r>
            <a:r>
              <a:rPr lang="en-US" altLang="en-US" sz="2800" dirty="0" smtClean="0">
                <a:latin typeface="Calibri" panose="020F0502020204030204" pitchFamily="34" charset="0"/>
              </a:rPr>
              <a:t>-based framework to provide additional features: </a:t>
            </a:r>
          </a:p>
          <a:p>
            <a:pPr marL="917575" lvl="1" indent="-457200">
              <a:lnSpc>
                <a:spcPct val="120000"/>
              </a:lnSpc>
              <a:buAutoNum type="alphaLcParenBoth"/>
            </a:pPr>
            <a:r>
              <a:rPr lang="en-US" altLang="en-US" sz="2800" dirty="0" smtClean="0">
                <a:latin typeface="Calibri" panose="020F0502020204030204" pitchFamily="34" charset="0"/>
              </a:rPr>
              <a:t>role-based access control</a:t>
            </a:r>
          </a:p>
          <a:p>
            <a:pPr marL="917575" lvl="1" indent="-457200">
              <a:lnSpc>
                <a:spcPct val="120000"/>
              </a:lnSpc>
              <a:buAutoNum type="alphaLcParenBoth"/>
            </a:pPr>
            <a:r>
              <a:rPr lang="en-US" altLang="en-US" sz="2800" dirty="0">
                <a:latin typeface="Calibri" panose="020F0502020204030204" pitchFamily="34" charset="0"/>
              </a:rPr>
              <a:t>d</a:t>
            </a:r>
            <a:r>
              <a:rPr lang="en-US" altLang="en-US" sz="2800" dirty="0" smtClean="0">
                <a:latin typeface="Calibri" panose="020F0502020204030204" pitchFamily="34" charset="0"/>
              </a:rPr>
              <a:t>etection/prevention of data/software spillages made by insiders</a:t>
            </a:r>
          </a:p>
          <a:p>
            <a:pPr marL="917575" lvl="1" indent="-457200">
              <a:lnSpc>
                <a:spcPct val="120000"/>
              </a:lnSpc>
              <a:buAutoNum type="alphaLcParenBoth"/>
            </a:pPr>
            <a:r>
              <a:rPr lang="en-US" altLang="en-US" sz="2800" dirty="0" smtClean="0">
                <a:latin typeface="Calibri" panose="020F0502020204030204" pitchFamily="34" charset="0"/>
              </a:rPr>
              <a:t>attribute-based access control, attributes include: </a:t>
            </a:r>
          </a:p>
          <a:p>
            <a:pPr marL="801687" lvl="2" indent="0">
              <a:lnSpc>
                <a:spcPct val="120000"/>
              </a:lnSpc>
            </a:pPr>
            <a:r>
              <a:rPr lang="en-US" altLang="en-US" sz="2800" dirty="0" smtClean="0">
                <a:latin typeface="Calibri" panose="020F0502020204030204" pitchFamily="34" charset="0"/>
              </a:rPr>
              <a:t>(c1) trust level of network nodes</a:t>
            </a:r>
          </a:p>
          <a:p>
            <a:pPr marL="801687" lvl="2" indent="0">
              <a:lnSpc>
                <a:spcPct val="120000"/>
              </a:lnSpc>
            </a:pPr>
            <a:r>
              <a:rPr lang="en-US" altLang="en-US" sz="2800" dirty="0" smtClean="0">
                <a:latin typeface="Calibri" panose="020F0502020204030204" pitchFamily="34" charset="0"/>
              </a:rPr>
              <a:t>(c2) context (e.g. normal vs. emergency)</a:t>
            </a:r>
          </a:p>
          <a:p>
            <a:pPr marL="801687" lvl="2" indent="0">
              <a:lnSpc>
                <a:spcPct val="120000"/>
              </a:lnSpc>
            </a:pPr>
            <a:r>
              <a:rPr lang="en-US" altLang="en-US" sz="2800" dirty="0" smtClean="0">
                <a:latin typeface="Calibri" panose="020F0502020204030204" pitchFamily="34" charset="0"/>
              </a:rPr>
              <a:t>(c3) authentication method (e.g. password-based vs. fingerprint)</a:t>
            </a:r>
          </a:p>
          <a:p>
            <a:pPr marL="801687" lvl="2" indent="0">
              <a:lnSpc>
                <a:spcPct val="120000"/>
              </a:lnSpc>
            </a:pPr>
            <a:r>
              <a:rPr lang="en-US" altLang="en-US" sz="2800" dirty="0" smtClean="0">
                <a:latin typeface="Calibri" panose="020F0502020204030204" pitchFamily="34" charset="0"/>
              </a:rPr>
              <a:t>(c4) cryptographic capabilities of network node </a:t>
            </a:r>
          </a:p>
          <a:p>
            <a:pPr marL="801687" lvl="2" indent="0">
              <a:lnSpc>
                <a:spcPct val="120000"/>
              </a:lnSpc>
            </a:pPr>
            <a:endParaRPr lang="en-US" altLang="en-US" sz="2800" dirty="0" smtClean="0">
              <a:cs typeface="DejaVu Sans" charset="0"/>
            </a:endParaRPr>
          </a:p>
          <a:p>
            <a:pPr>
              <a:lnSpc>
                <a:spcPct val="120000"/>
              </a:lnSpc>
              <a:buClrTx/>
              <a:buSzTx/>
              <a:buFontTx/>
              <a:buNone/>
            </a:pPr>
            <a:endParaRPr lang="en-US" altLang="en-US" sz="2800" dirty="0">
              <a:cs typeface="DejaVu Sans" charset="0"/>
            </a:endParaRPr>
          </a:p>
          <a:p>
            <a:pPr>
              <a:lnSpc>
                <a:spcPct val="120000"/>
              </a:lnSpc>
              <a:buClrTx/>
              <a:buSzTx/>
              <a:buFontTx/>
              <a:buNone/>
            </a:pPr>
            <a:endParaRPr lang="en-US" altLang="en-US" sz="2800" dirty="0">
              <a:cs typeface="DejaVu Sans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04788" y="12985"/>
            <a:ext cx="88693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4400" dirty="0" err="1">
                <a:latin typeface="Calibri" panose="020F0502020204030204" pitchFamily="34" charset="0"/>
              </a:rPr>
              <a:t>Blockhub</a:t>
            </a:r>
            <a:r>
              <a:rPr lang="en-US" altLang="en-US" sz="4400" dirty="0">
                <a:latin typeface="Calibri" panose="020F0502020204030204" pitchFamily="34" charset="0"/>
              </a:rPr>
              <a:t>: Core Design</a:t>
            </a:r>
          </a:p>
        </p:txBody>
      </p:sp>
      <p:sp>
        <p:nvSpPr>
          <p:cNvPr id="6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36A7B86B-BBFE-4F90-9ADB-F62EFFAD6F60}" type="slidenum">
              <a:rPr lang="en-US" sz="1400" smtClean="0"/>
              <a:t>10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36580414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Line 1"/>
          <p:cNvSpPr>
            <a:spLocks noChangeShapeType="1"/>
          </p:cNvSpPr>
          <p:nvPr/>
        </p:nvSpPr>
        <p:spPr bwMode="auto">
          <a:xfrm>
            <a:off x="0" y="1279525"/>
            <a:ext cx="9144000" cy="1588"/>
          </a:xfrm>
          <a:prstGeom prst="line">
            <a:avLst/>
          </a:prstGeom>
          <a:noFill/>
          <a:ln w="25560" cap="flat">
            <a:solidFill>
              <a:srgbClr val="4F81BD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82550" y="1450975"/>
            <a:ext cx="909161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 b="1" dirty="0" err="1">
                <a:cs typeface="DejaVu Sans" charset="0"/>
              </a:rPr>
              <a:t>BlockHub</a:t>
            </a:r>
            <a:r>
              <a:rPr lang="en-US" altLang="en-US" sz="2400" b="1" dirty="0">
                <a:cs typeface="DejaVu Sans" charset="0"/>
              </a:rPr>
              <a:t> can be used </a:t>
            </a:r>
            <a:r>
              <a:rPr lang="en-US" altLang="en-US" sz="2400" b="1" dirty="0" smtClean="0">
                <a:cs typeface="DejaVu Sans" charset="0"/>
              </a:rPr>
              <a:t>for:</a:t>
            </a:r>
            <a:endParaRPr lang="en-US" altLang="en-US" sz="2400" b="1" dirty="0">
              <a:cs typeface="DejaVu Sans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6200" y="1941513"/>
            <a:ext cx="9144000" cy="439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2400" dirty="0">
                <a:latin typeface="Calibri" panose="020F0502020204030204" pitchFamily="34" charset="0"/>
                <a:cs typeface="DejaVu Sans" charset="0"/>
              </a:rPr>
              <a:t>1. </a:t>
            </a:r>
            <a:r>
              <a:rPr lang="en-US" altLang="en-US" sz="2600" dirty="0">
                <a:latin typeface="Calibri" panose="020F0502020204030204" pitchFamily="34" charset="0"/>
                <a:cs typeface="DejaVu Sans" charset="0"/>
              </a:rPr>
              <a:t>Tracking and control of software components that are shared across multiple </a:t>
            </a:r>
            <a:r>
              <a:rPr lang="en-US" altLang="en-US" sz="2600" dirty="0" smtClean="0">
                <a:latin typeface="Calibri" panose="020F0502020204030204" pitchFamily="34" charset="0"/>
                <a:cs typeface="DejaVu Sans" charset="0"/>
              </a:rPr>
              <a:t>security </a:t>
            </a:r>
            <a:r>
              <a:rPr lang="en-US" altLang="en-US" sz="2600" dirty="0">
                <a:latin typeface="Calibri" panose="020F0502020204030204" pitchFamily="34" charset="0"/>
                <a:cs typeface="DejaVu Sans" charset="0"/>
              </a:rPr>
              <a:t>domains.</a:t>
            </a:r>
          </a:p>
          <a:p>
            <a:pPr>
              <a:lnSpc>
                <a:spcPct val="15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DejaVu Sans" charset="0"/>
              </a:rPr>
              <a:t>2. Automating the export auditing and tracking processes.</a:t>
            </a:r>
          </a:p>
          <a:p>
            <a:pPr>
              <a:lnSpc>
                <a:spcPct val="15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DejaVu Sans" charset="0"/>
              </a:rPr>
              <a:t>3. Cross-domain dissemination of encrypted software modules using role- and attribute-based access control.</a:t>
            </a:r>
          </a:p>
          <a:p>
            <a:pPr>
              <a:lnSpc>
                <a:spcPct val="15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DejaVu Sans" charset="0"/>
              </a:rPr>
              <a:t>4. Licensing provenance of deployed software components.</a:t>
            </a:r>
          </a:p>
          <a:p>
            <a:pPr>
              <a:lnSpc>
                <a:spcPct val="15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DejaVu Sans" charset="0"/>
              </a:rPr>
              <a:t>5. Enabling software supply chain that is tamper resistant.</a:t>
            </a:r>
          </a:p>
          <a:p>
            <a:pPr>
              <a:lnSpc>
                <a:spcPct val="15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DejaVu Sans" charset="0"/>
              </a:rPr>
              <a:t>6. Software spillage remediation.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4788" y="12985"/>
            <a:ext cx="88693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4400" dirty="0" err="1" smtClean="0">
                <a:latin typeface="Calibri" panose="020F0502020204030204" pitchFamily="34" charset="0"/>
              </a:rPr>
              <a:t>Blockchub</a:t>
            </a:r>
            <a:r>
              <a:rPr lang="en-US" altLang="en-US" sz="4400" dirty="0" smtClean="0">
                <a:latin typeface="Calibri" panose="020F0502020204030204" pitchFamily="34" charset="0"/>
              </a:rPr>
              <a:t>: </a:t>
            </a:r>
            <a:r>
              <a:rPr lang="en-US" altLang="en-US" sz="4400" dirty="0" err="1" smtClean="0">
                <a:latin typeface="Calibri" panose="020F0502020204030204" pitchFamily="34" charset="0"/>
              </a:rPr>
              <a:t>blockchain</a:t>
            </a:r>
            <a:r>
              <a:rPr lang="en-US" altLang="en-US" sz="4400" dirty="0" smtClean="0">
                <a:latin typeface="Calibri" panose="020F0502020204030204" pitchFamily="34" charset="0"/>
              </a:rPr>
              <a:t>-based platform</a:t>
            </a:r>
            <a:endParaRPr lang="en-US" altLang="en-US" sz="4400" dirty="0">
              <a:latin typeface="Calibri" panose="020F0502020204030204" pitchFamily="34" charset="0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273265BA-C150-42E2-AD92-3F7070DA73D9}" type="slidenum">
              <a:rPr lang="en-US" sz="1400" smtClean="0"/>
              <a:t>11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22215321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Line 1"/>
          <p:cNvSpPr>
            <a:spLocks noChangeShapeType="1"/>
          </p:cNvSpPr>
          <p:nvPr/>
        </p:nvSpPr>
        <p:spPr bwMode="auto">
          <a:xfrm>
            <a:off x="0" y="1279525"/>
            <a:ext cx="9144000" cy="1588"/>
          </a:xfrm>
          <a:prstGeom prst="line">
            <a:avLst/>
          </a:prstGeom>
          <a:noFill/>
          <a:ln w="25560" cap="flat">
            <a:solidFill>
              <a:srgbClr val="4F81BD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60" t="32100" r="24792" b="19305"/>
          <a:stretch>
            <a:fillRect/>
          </a:stretch>
        </p:blipFill>
        <p:spPr bwMode="auto">
          <a:xfrm>
            <a:off x="69850" y="1401763"/>
            <a:ext cx="9074150" cy="53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6760" t="32100" r="24792" b="1930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74" y="2135187"/>
            <a:ext cx="504825" cy="337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4788" y="12985"/>
            <a:ext cx="88693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4400" dirty="0" err="1" smtClean="0">
                <a:latin typeface="Calibri" panose="020F0502020204030204" pitchFamily="34" charset="0"/>
              </a:rPr>
              <a:t>Blockchub</a:t>
            </a:r>
            <a:r>
              <a:rPr lang="en-US" altLang="en-US" sz="4400" dirty="0" smtClean="0">
                <a:latin typeface="Calibri" panose="020F0502020204030204" pitchFamily="34" charset="0"/>
              </a:rPr>
              <a:t> Architecture</a:t>
            </a:r>
            <a:endParaRPr lang="en-US" altLang="en-US" sz="4400" dirty="0">
              <a:latin typeface="Calibri" panose="020F0502020204030204" pitchFamily="34" charset="0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31EDE7E-3755-4107-A6C8-916B059750B9}" type="slidenum">
              <a:rPr lang="en-US" sz="1400" smtClean="0"/>
              <a:t>12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4223503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Line 1"/>
          <p:cNvSpPr>
            <a:spLocks noChangeShapeType="1"/>
          </p:cNvSpPr>
          <p:nvPr/>
        </p:nvSpPr>
        <p:spPr bwMode="auto">
          <a:xfrm>
            <a:off x="0" y="1279525"/>
            <a:ext cx="9144000" cy="1588"/>
          </a:xfrm>
          <a:prstGeom prst="line">
            <a:avLst/>
          </a:prstGeom>
          <a:noFill/>
          <a:ln w="25560" cap="flat">
            <a:solidFill>
              <a:srgbClr val="4F81BD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57200" y="-87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4400" dirty="0" err="1">
                <a:latin typeface="Calibri" panose="020F0502020204030204" pitchFamily="34" charset="0"/>
              </a:rPr>
              <a:t>Blockchub</a:t>
            </a:r>
            <a:r>
              <a:rPr lang="en-US" altLang="en-US" sz="4400" dirty="0">
                <a:latin typeface="Calibri" panose="020F0502020204030204" pitchFamily="34" charset="0"/>
              </a:rPr>
              <a:t> Architecture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-49213" y="1341585"/>
            <a:ext cx="9271001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4488" indent="-341313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431800" indent="-214313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DejaVu Sans" charset="0"/>
              </a:rPr>
              <a:t>X and Y share software via </a:t>
            </a:r>
            <a:r>
              <a:rPr lang="en-US" altLang="en-US" sz="2800" i="1" dirty="0">
                <a:latin typeface="Calibri" panose="020F0502020204030204" pitchFamily="34" charset="0"/>
                <a:cs typeface="DejaVu Sans" charset="0"/>
              </a:rPr>
              <a:t>smart contracts</a:t>
            </a:r>
            <a:r>
              <a:rPr lang="en-US" altLang="en-US" sz="2800" dirty="0">
                <a:latin typeface="Calibri" panose="020F0502020204030204" pitchFamily="34" charset="0"/>
                <a:cs typeface="DejaVu Sans" charset="0"/>
              </a:rPr>
              <a:t> running in </a:t>
            </a:r>
            <a:r>
              <a:rPr lang="en-US" altLang="en-US" sz="2800" dirty="0" err="1">
                <a:latin typeface="Calibri" panose="020F0502020204030204" pitchFamily="34" charset="0"/>
                <a:cs typeface="DejaVu Sans" charset="0"/>
              </a:rPr>
              <a:t>blockchain</a:t>
            </a:r>
            <a:r>
              <a:rPr lang="en-US" altLang="en-US" sz="2800" dirty="0">
                <a:latin typeface="Calibri" panose="020F0502020204030204" pitchFamily="34" charset="0"/>
                <a:cs typeface="DejaVu Sans" charset="0"/>
              </a:rPr>
              <a:t> network </a:t>
            </a:r>
            <a:endParaRPr lang="en-US" altLang="en-US" sz="2800" dirty="0" smtClean="0">
              <a:latin typeface="Calibri" panose="020F0502020204030204" pitchFamily="34" charset="0"/>
              <a:cs typeface="DejaVu Sans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en-US" sz="1000" dirty="0">
              <a:latin typeface="Calibri" panose="020F0502020204030204" pitchFamily="34" charset="0"/>
              <a:cs typeface="DejaVu Sans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DejaVu Sans" charset="0"/>
              </a:rPr>
              <a:t>Every request is logged in the </a:t>
            </a:r>
            <a:r>
              <a:rPr lang="en-US" altLang="en-US" sz="2800" dirty="0" err="1">
                <a:latin typeface="Calibri" panose="020F0502020204030204" pitchFamily="34" charset="0"/>
                <a:cs typeface="DejaVu Sans" charset="0"/>
              </a:rPr>
              <a:t>blockchain’s</a:t>
            </a:r>
            <a:r>
              <a:rPr lang="en-US" altLang="en-US" sz="2800" dirty="0">
                <a:latin typeface="Calibri" panose="020F0502020204030204" pitchFamily="34" charset="0"/>
                <a:cs typeface="DejaVu Sans" charset="0"/>
              </a:rPr>
              <a:t> distributed </a:t>
            </a:r>
            <a:r>
              <a:rPr lang="en-US" altLang="en-US" sz="2800" dirty="0" smtClean="0">
                <a:latin typeface="Calibri" panose="020F0502020204030204" pitchFamily="34" charset="0"/>
                <a:cs typeface="DejaVu Sans" charset="0"/>
              </a:rPr>
              <a:t>ledger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en-US" sz="1000" dirty="0">
              <a:latin typeface="Calibri" panose="020F0502020204030204" pitchFamily="34" charset="0"/>
              <a:cs typeface="DejaVu Sans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DejaVu Sans" charset="0"/>
              </a:rPr>
              <a:t>Software stored in form of Software Bundles (SB) </a:t>
            </a:r>
            <a:endParaRPr lang="en-US" altLang="en-US" sz="2800" dirty="0" smtClean="0">
              <a:latin typeface="Calibri" panose="020F0502020204030204" pitchFamily="34" charset="0"/>
              <a:cs typeface="DejaVu Sans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en-US" sz="1000" dirty="0" smtClean="0">
              <a:latin typeface="Calibri" panose="020F0502020204030204" pitchFamily="34" charset="0"/>
              <a:cs typeface="DejaVu Sans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Calibri" panose="020F0502020204030204" pitchFamily="34" charset="0"/>
                <a:cs typeface="DejaVu Sans" charset="0"/>
              </a:rPr>
              <a:t>Software </a:t>
            </a:r>
            <a:r>
              <a:rPr lang="en-US" altLang="en-US" sz="2800" dirty="0">
                <a:latin typeface="Calibri" panose="020F0502020204030204" pitchFamily="34" charset="0"/>
                <a:cs typeface="DejaVu Sans" charset="0"/>
              </a:rPr>
              <a:t>is transferred if authorization has been granted by both smart contract </a:t>
            </a:r>
            <a:r>
              <a:rPr lang="en-US" altLang="en-US" sz="2800" dirty="0" smtClean="0">
                <a:latin typeface="Calibri" panose="020F0502020204030204" pitchFamily="34" charset="0"/>
                <a:cs typeface="DejaVu Sans" charset="0"/>
              </a:rPr>
              <a:t>(first) and </a:t>
            </a:r>
            <a:r>
              <a:rPr lang="en-US" altLang="en-US" sz="2800" dirty="0">
                <a:latin typeface="Calibri" panose="020F0502020204030204" pitchFamily="34" charset="0"/>
                <a:cs typeface="DejaVu Sans" charset="0"/>
              </a:rPr>
              <a:t>policy enforcement engine of the </a:t>
            </a:r>
            <a:r>
              <a:rPr lang="en-US" altLang="en-US" sz="2800" dirty="0" smtClean="0">
                <a:latin typeface="Calibri" panose="020F0502020204030204" pitchFamily="34" charset="0"/>
                <a:cs typeface="DejaVu Sans" charset="0"/>
              </a:rPr>
              <a:t>corresponding SB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en-US" sz="1000" dirty="0">
              <a:latin typeface="Calibri" panose="020F0502020204030204" pitchFamily="34" charset="0"/>
              <a:cs typeface="DejaVu Sans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DejaVu Sans" charset="0"/>
              </a:rPr>
              <a:t>Any transaction, i.e. software access/update can be verified any time in the future </a:t>
            </a:r>
          </a:p>
        </p:txBody>
      </p:sp>
      <p:sp>
        <p:nvSpPr>
          <p:cNvPr id="5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5624D344-CAD6-4B30-8E7F-A5B17745D846}" type="slidenum">
              <a:rPr lang="en-US" sz="1400" smtClean="0"/>
              <a:t>13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39032797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59" y="1350809"/>
            <a:ext cx="9116295" cy="4953725"/>
          </a:xfrm>
        </p:spPr>
        <p:txBody>
          <a:bodyPr>
            <a:noAutofit/>
          </a:bodyPr>
          <a:lstStyle/>
          <a:p>
            <a:r>
              <a:rPr lang="en-US" altLang="en-US" sz="24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Objectives: </a:t>
            </a:r>
            <a:r>
              <a:rPr lang="en-US" altLang="en-US" sz="26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(1)</a:t>
            </a:r>
            <a:r>
              <a:rPr lang="en-US" altLang="en-US" sz="26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26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Test verifiability of the data/software exchange transactions in </a:t>
            </a:r>
            <a:r>
              <a:rPr lang="en-US" altLang="en-US" sz="2600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blockchain</a:t>
            </a:r>
            <a:r>
              <a:rPr lang="en-US" altLang="en-US" sz="26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-based framework;</a:t>
            </a:r>
            <a:r>
              <a:rPr lang="en-US" altLang="en-US" sz="2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26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(2) measure performance overhead.</a:t>
            </a:r>
          </a:p>
          <a:p>
            <a:endParaRPr lang="en-US" altLang="en-US" sz="800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altLang="en-US" sz="2600" b="1" dirty="0" smtClean="0">
                <a:latin typeface="Arial" charset="0"/>
                <a:ea typeface="Arial" charset="0"/>
                <a:cs typeface="Arial" charset="0"/>
              </a:rPr>
              <a:t>Input: </a:t>
            </a:r>
            <a:r>
              <a:rPr lang="en-US" altLang="en-US" sz="2600" dirty="0" smtClean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altLang="en-US" sz="26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2600" dirty="0" smtClean="0">
                <a:latin typeface="Arial" charset="0"/>
                <a:ea typeface="Arial" charset="0"/>
                <a:cs typeface="Arial" charset="0"/>
              </a:rPr>
              <a:t>web services</a:t>
            </a:r>
            <a:r>
              <a:rPr lang="en-US" altLang="en-US" sz="26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2600" dirty="0" smtClean="0">
                <a:latin typeface="Arial" charset="0"/>
                <a:ea typeface="Arial" charset="0"/>
                <a:cs typeface="Arial" charset="0"/>
              </a:rPr>
              <a:t>(in </a:t>
            </a:r>
            <a:r>
              <a:rPr lang="en-US" altLang="en-US" sz="2600" dirty="0" err="1" smtClean="0">
                <a:latin typeface="Arial" charset="0"/>
                <a:ea typeface="Arial" charset="0"/>
                <a:cs typeface="Arial" charset="0"/>
              </a:rPr>
              <a:t>NodeJS</a:t>
            </a:r>
            <a:r>
              <a:rPr lang="en-US" altLang="en-US" sz="2600" dirty="0" smtClean="0">
                <a:latin typeface="Arial" charset="0"/>
                <a:ea typeface="Arial" charset="0"/>
                <a:cs typeface="Arial" charset="0"/>
              </a:rPr>
              <a:t>-based framework) which exchange sample data/software modules.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endParaRPr lang="en-US" altLang="en-US" sz="800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altLang="en-US" sz="2600" b="1" dirty="0" smtClean="0">
                <a:latin typeface="Arial" charset="0"/>
                <a:ea typeface="Arial" charset="0"/>
                <a:cs typeface="Arial" charset="0"/>
              </a:rPr>
              <a:t>Output parameters: </a:t>
            </a:r>
            <a:r>
              <a:rPr lang="en-US" altLang="en-US" sz="2600" dirty="0" smtClean="0">
                <a:latin typeface="Arial" charset="0"/>
                <a:ea typeface="Arial" charset="0"/>
                <a:cs typeface="Arial" charset="0"/>
              </a:rPr>
              <a:t>(1)</a:t>
            </a:r>
            <a:r>
              <a:rPr lang="en-US" altLang="en-US" sz="26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2600" dirty="0" smtClean="0">
                <a:latin typeface="Arial" charset="0"/>
                <a:ea typeface="Arial" charset="0"/>
                <a:cs typeface="Arial" charset="0"/>
              </a:rPr>
              <a:t>verifiable</a:t>
            </a:r>
            <a:r>
              <a:rPr lang="en-US" altLang="en-US" sz="26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2600" dirty="0" smtClean="0">
                <a:latin typeface="Arial" charset="0"/>
                <a:ea typeface="Arial" charset="0"/>
                <a:cs typeface="Arial" charset="0"/>
              </a:rPr>
              <a:t>transaction records (provenance data);    (2) Transaction latency.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  </a:t>
            </a:r>
          </a:p>
          <a:p>
            <a:endParaRPr lang="en-US" altLang="en-US" sz="800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altLang="en-US" sz="2600" b="1" dirty="0" smtClean="0">
                <a:latin typeface="Arial" charset="0"/>
                <a:ea typeface="Arial" charset="0"/>
                <a:cs typeface="Arial" charset="0"/>
              </a:rPr>
              <a:t>Experimental setup:</a:t>
            </a:r>
            <a:r>
              <a:rPr lang="en-US" altLang="en-US" sz="24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(1) data/software request goes through IBM </a:t>
            </a:r>
            <a:r>
              <a:rPr lang="en-US" altLang="en-US" sz="2400" dirty="0" err="1" smtClean="0">
                <a:latin typeface="Arial" charset="0"/>
                <a:ea typeface="Arial" charset="0"/>
                <a:cs typeface="Arial" charset="0"/>
              </a:rPr>
              <a:t>Hyperledger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 Fabric 1.0.x </a:t>
            </a:r>
            <a:r>
              <a:rPr lang="en-US" altLang="en-US" sz="2400" dirty="0" err="1" smtClean="0">
                <a:latin typeface="Arial" charset="0"/>
                <a:ea typeface="Arial" charset="0"/>
                <a:cs typeface="Arial" charset="0"/>
              </a:rPr>
              <a:t>blockchain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 network [5] (codebase taken </a:t>
            </a:r>
            <a:r>
              <a:rPr lang="en-US" altLang="en-US" sz="2400" dirty="0">
                <a:latin typeface="Arial" charset="0"/>
                <a:ea typeface="Arial" charset="0"/>
                <a:cs typeface="Arial" charset="0"/>
              </a:rPr>
              <a:t>from [7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] ). (2) if permitted by smart contracts, request evaluated by Policy Enforcement Engine of SB (</a:t>
            </a:r>
            <a:r>
              <a:rPr lang="en-US" altLang="en-US" sz="2400" dirty="0" err="1" smtClean="0">
                <a:latin typeface="Arial" charset="0"/>
                <a:ea typeface="Arial" charset="0"/>
                <a:cs typeface="Arial" charset="0"/>
              </a:rPr>
              <a:t>WaxedPrune</a:t>
            </a:r>
            <a:r>
              <a:rPr lang="en-US" altLang="en-US" sz="2400" dirty="0" smtClean="0">
                <a:latin typeface="Arial" charset="0"/>
                <a:ea typeface="Arial" charset="0"/>
                <a:cs typeface="Arial" charset="0"/>
              </a:rPr>
              <a:t> project [7] ) </a:t>
            </a:r>
            <a:endParaRPr lang="en-US" altLang="en-US" sz="24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279313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2898"/>
            <a:ext cx="8229600" cy="1143000"/>
          </a:xfrm>
        </p:spPr>
        <p:txBody>
          <a:bodyPr>
            <a:normAutofit/>
          </a:bodyPr>
          <a:lstStyle/>
          <a:p>
            <a:r>
              <a:rPr lang="en-US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 charset="0"/>
                <a:cs typeface="Arial" charset="0"/>
                <a:sym typeface="Tahoma"/>
              </a:rPr>
              <a:t>Experiment</a:t>
            </a:r>
            <a:endParaRPr lang="en-US" kern="0" dirty="0">
              <a:solidFill>
                <a:sysClr val="windowText" lastClr="000000"/>
              </a:solidFill>
              <a:ea typeface="Arial" charset="0"/>
              <a:cs typeface="Arial" charset="0"/>
              <a:sym typeface="Tahoma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C55BC728-BBBA-483A-8D20-BAAA2AC47FB5}" type="slidenum">
              <a:rPr lang="en-US" sz="1400" smtClean="0"/>
              <a:t>14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1561594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444" t="863" r="13242" b="2710"/>
          <a:stretch/>
        </p:blipFill>
        <p:spPr>
          <a:xfrm>
            <a:off x="0" y="2005459"/>
            <a:ext cx="9146151" cy="4852541"/>
          </a:xfrm>
          <a:prstGeom prst="rect">
            <a:avLst/>
          </a:prstGeom>
        </p:spPr>
      </p:pic>
      <p:sp>
        <p:nvSpPr>
          <p:cNvPr id="15361" name="Line 1"/>
          <p:cNvSpPr>
            <a:spLocks noChangeShapeType="1"/>
          </p:cNvSpPr>
          <p:nvPr/>
        </p:nvSpPr>
        <p:spPr bwMode="auto">
          <a:xfrm>
            <a:off x="0" y="1279525"/>
            <a:ext cx="9144000" cy="1588"/>
          </a:xfrm>
          <a:prstGeom prst="line">
            <a:avLst/>
          </a:prstGeom>
          <a:noFill/>
          <a:ln w="25560" cap="flat">
            <a:solidFill>
              <a:srgbClr val="4F81BD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57200" y="1298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4400" dirty="0" err="1">
                <a:latin typeface="Calibri" panose="020F0502020204030204" pitchFamily="34" charset="0"/>
              </a:rPr>
              <a:t>Blockchub</a:t>
            </a:r>
            <a:r>
              <a:rPr lang="en-US" altLang="en-US" sz="4400" dirty="0">
                <a:latin typeface="Calibri" panose="020F0502020204030204" pitchFamily="34" charset="0"/>
              </a:rPr>
              <a:t> </a:t>
            </a:r>
            <a:r>
              <a:rPr lang="en-US" altLang="en-US" sz="4400" dirty="0" smtClean="0">
                <a:latin typeface="Calibri" panose="020F0502020204030204" pitchFamily="34" charset="0"/>
              </a:rPr>
              <a:t>Evaluation</a:t>
            </a:r>
            <a:endParaRPr lang="en-US" altLang="en-US" sz="4400" dirty="0"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" y="1368426"/>
            <a:ext cx="914399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Experimental Setup:</a:t>
            </a:r>
            <a:r>
              <a:rPr lang="en-US" sz="2600" dirty="0" smtClean="0"/>
              <a:t> IBM </a:t>
            </a:r>
            <a:r>
              <a:rPr lang="en-US" sz="2600" dirty="0" err="1" smtClean="0"/>
              <a:t>Hyperledger</a:t>
            </a:r>
            <a:r>
              <a:rPr lang="en-US" sz="2600" dirty="0" smtClean="0"/>
              <a:t> Fabric </a:t>
            </a:r>
            <a:r>
              <a:rPr lang="en-US" sz="2600" dirty="0" err="1" smtClean="0"/>
              <a:t>ver</a:t>
            </a:r>
            <a:r>
              <a:rPr lang="en-US" sz="2600" dirty="0" smtClean="0"/>
              <a:t> 1.0.x  [5], 					         “Marbles” open-source project [6] </a:t>
            </a:r>
            <a:endParaRPr lang="en-US" sz="2600" dirty="0"/>
          </a:p>
        </p:txBody>
      </p:sp>
      <p:sp>
        <p:nvSpPr>
          <p:cNvPr id="7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3C367FC7-31C2-4290-AD5F-A11073E9E36F}" type="slidenum">
              <a:rPr lang="en-US" sz="1400" smtClean="0"/>
              <a:t>15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917837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Line 1"/>
          <p:cNvSpPr>
            <a:spLocks noChangeShapeType="1"/>
          </p:cNvSpPr>
          <p:nvPr/>
        </p:nvSpPr>
        <p:spPr bwMode="auto">
          <a:xfrm>
            <a:off x="0" y="1279525"/>
            <a:ext cx="9144000" cy="1588"/>
          </a:xfrm>
          <a:prstGeom prst="line">
            <a:avLst/>
          </a:prstGeom>
          <a:noFill/>
          <a:ln w="25560" cap="flat">
            <a:solidFill>
              <a:srgbClr val="4F81BD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12713" y="0"/>
            <a:ext cx="90297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4400" dirty="0" smtClean="0">
                <a:latin typeface="Calibri" panose="020F0502020204030204" pitchFamily="34" charset="0"/>
              </a:rPr>
              <a:t>Conclusions</a:t>
            </a:r>
            <a:endParaRPr lang="en-US" altLang="en-US" sz="4400" dirty="0">
              <a:latin typeface="Calibri" panose="020F0502020204030204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0063" y="1254843"/>
            <a:ext cx="9191626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4488" indent="-341313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801688" indent="-341313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i="1" dirty="0" err="1" smtClean="0">
                <a:latin typeface="Calibri" panose="020F0502020204030204" pitchFamily="34" charset="0"/>
                <a:cs typeface="DejaVu Sans" charset="0"/>
              </a:rPr>
              <a:t>Blockchain</a:t>
            </a:r>
            <a:r>
              <a:rPr lang="en-US" altLang="en-US" sz="2800" i="1" dirty="0" smtClean="0">
                <a:latin typeface="Calibri" panose="020F0502020204030204" pitchFamily="34" charset="0"/>
                <a:cs typeface="DejaVu Sans" charset="0"/>
              </a:rPr>
              <a:t>-based framework “</a:t>
            </a:r>
            <a:r>
              <a:rPr lang="en-US" altLang="en-US" sz="2800" i="1" dirty="0" err="1" smtClean="0">
                <a:latin typeface="Calibri" panose="020F0502020204030204" pitchFamily="34" charset="0"/>
                <a:cs typeface="DejaVu Sans" charset="0"/>
              </a:rPr>
              <a:t>Blockhub</a:t>
            </a:r>
            <a:r>
              <a:rPr lang="en-US" altLang="en-US" sz="2800" i="1" dirty="0" smtClean="0">
                <a:latin typeface="Calibri" panose="020F0502020204030204" pitchFamily="34" charset="0"/>
                <a:cs typeface="DejaVu Sans" charset="0"/>
              </a:rPr>
              <a:t>” can be used for secure collaborative cross-domain software development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i="1" dirty="0" err="1" smtClean="0">
                <a:latin typeface="Calibri" panose="020F0502020204030204" pitchFamily="34" charset="0"/>
                <a:cs typeface="DejaVu Sans" charset="0"/>
              </a:rPr>
              <a:t>Blockhub</a:t>
            </a:r>
            <a:r>
              <a:rPr lang="en-US" altLang="en-US" sz="2800" i="1" dirty="0" smtClean="0">
                <a:latin typeface="Calibri" panose="020F0502020204030204" pitchFamily="34" charset="0"/>
                <a:cs typeface="DejaVu Sans" charset="0"/>
              </a:rPr>
              <a:t> supports: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i="1" dirty="0" smtClean="0">
                <a:latin typeface="Calibri" panose="020F0502020204030204" pitchFamily="34" charset="0"/>
                <a:cs typeface="DejaVu Sans" charset="0"/>
              </a:rPr>
              <a:t>Role-based and attribute-based access control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i="1" dirty="0" smtClean="0">
                <a:latin typeface="Calibri" panose="020F0502020204030204" pitchFamily="34" charset="0"/>
                <a:cs typeface="DejaVu Sans" charset="0"/>
              </a:rPr>
              <a:t>Data/software spillage detection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i="1" dirty="0" smtClean="0">
                <a:latin typeface="Calibri" panose="020F0502020204030204" pitchFamily="34" charset="0"/>
                <a:cs typeface="DejaVu Sans" charset="0"/>
              </a:rPr>
              <a:t>Confidentiality and integrity of data and software modules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i="1" dirty="0" smtClean="0">
                <a:latin typeface="Calibri" panose="020F0502020204030204" pitchFamily="34" charset="0"/>
                <a:cs typeface="DejaVu Sans" charset="0"/>
              </a:rPr>
              <a:t>Integrity of provenance data 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i="1" dirty="0" smtClean="0">
                <a:latin typeface="Calibri" panose="020F0502020204030204" pitchFamily="34" charset="0"/>
                <a:cs typeface="DejaVu Sans" charset="0"/>
              </a:rPr>
              <a:t>Overall Performance needs to be improved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i="1" dirty="0" smtClean="0">
                <a:latin typeface="Calibri" panose="020F0502020204030204" pitchFamily="34" charset="0"/>
                <a:cs typeface="DejaVu Sans" charset="0"/>
              </a:rPr>
              <a:t>Overhead, imposed by </a:t>
            </a:r>
            <a:r>
              <a:rPr lang="en-US" altLang="en-US" sz="2800" i="1" dirty="0" err="1" smtClean="0">
                <a:latin typeface="Calibri" panose="020F0502020204030204" pitchFamily="34" charset="0"/>
                <a:cs typeface="DejaVu Sans" charset="0"/>
              </a:rPr>
              <a:t>Waxedprune</a:t>
            </a:r>
            <a:r>
              <a:rPr lang="en-US" altLang="en-US" sz="2800" i="1" dirty="0" smtClean="0">
                <a:latin typeface="Calibri" panose="020F0502020204030204" pitchFamily="34" charset="0"/>
                <a:cs typeface="DejaVu Sans" charset="0"/>
              </a:rPr>
              <a:t>, does not exceed 0.8%</a:t>
            </a:r>
          </a:p>
          <a:p>
            <a:pPr marL="3175" indent="0">
              <a:lnSpc>
                <a:spcPct val="120000"/>
              </a:lnSpc>
            </a:pPr>
            <a:r>
              <a:rPr lang="en-US" altLang="en-US" sz="2400" dirty="0" smtClean="0">
                <a:latin typeface="Calibri" panose="020F0502020204030204" pitchFamily="34" charset="0"/>
                <a:cs typeface="DejaVu Sans" charset="0"/>
              </a:rPr>
              <a:t>	</a:t>
            </a:r>
            <a:endParaRPr lang="en-US" altLang="en-US" sz="2400" dirty="0">
              <a:cs typeface="DejaVu Sans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E1C7EA1F-3AC1-4E19-81CA-2628FF19258E}" type="slidenum">
              <a:rPr lang="en-US" sz="1400" smtClean="0"/>
              <a:t>16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30635356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Line 1"/>
          <p:cNvSpPr>
            <a:spLocks noChangeShapeType="1"/>
          </p:cNvSpPr>
          <p:nvPr/>
        </p:nvSpPr>
        <p:spPr bwMode="auto">
          <a:xfrm>
            <a:off x="0" y="1279525"/>
            <a:ext cx="9144000" cy="1588"/>
          </a:xfrm>
          <a:prstGeom prst="line">
            <a:avLst/>
          </a:prstGeom>
          <a:noFill/>
          <a:ln w="25560" cap="flat">
            <a:solidFill>
              <a:srgbClr val="4F81BD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12713" y="0"/>
            <a:ext cx="90297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4400" dirty="0" smtClean="0">
                <a:latin typeface="Calibri" panose="020F0502020204030204" pitchFamily="34" charset="0"/>
              </a:rPr>
              <a:t>Future Work</a:t>
            </a:r>
            <a:endParaRPr lang="en-US" altLang="en-US" sz="4400" dirty="0">
              <a:latin typeface="Calibri" panose="020F0502020204030204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-49212" y="1240988"/>
            <a:ext cx="9191626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4488" indent="-341313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801688" indent="-341313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i="1" dirty="0" smtClean="0">
                <a:latin typeface="Calibri" panose="020F0502020204030204" pitchFamily="34" charset="0"/>
                <a:cs typeface="DejaVu Sans" charset="0"/>
              </a:rPr>
              <a:t>Performance:</a:t>
            </a:r>
          </a:p>
          <a:p>
            <a:pPr marL="3175" indent="0">
              <a:lnSpc>
                <a:spcPct val="120000"/>
              </a:lnSpc>
            </a:pPr>
            <a:r>
              <a:rPr lang="en-US" altLang="en-US" sz="2400" i="1" dirty="0" smtClean="0">
                <a:latin typeface="Calibri" panose="020F0502020204030204" pitchFamily="34" charset="0"/>
                <a:cs typeface="DejaVu Sans" charset="0"/>
              </a:rPr>
              <a:t>     </a:t>
            </a:r>
            <a:r>
              <a:rPr lang="en-US" altLang="en-US" sz="2800" i="1" dirty="0" smtClean="0">
                <a:latin typeface="Calibri" panose="020F0502020204030204" pitchFamily="34" charset="0"/>
                <a:cs typeface="DejaVu Sans" charset="0"/>
              </a:rPr>
              <a:t>(a) </a:t>
            </a:r>
            <a:r>
              <a:rPr lang="en-US" altLang="en-US" sz="2800" dirty="0" smtClean="0">
                <a:latin typeface="Calibri" panose="020F0502020204030204" pitchFamily="34" charset="0"/>
                <a:cs typeface="DejaVu Sans" charset="0"/>
              </a:rPr>
              <a:t>Transaction latency in IBM </a:t>
            </a:r>
            <a:r>
              <a:rPr lang="en-US" altLang="en-US" sz="2800" dirty="0" err="1" smtClean="0">
                <a:latin typeface="Calibri" panose="020F0502020204030204" pitchFamily="34" charset="0"/>
                <a:cs typeface="DejaVu Sans" charset="0"/>
              </a:rPr>
              <a:t>Hyperledger</a:t>
            </a:r>
            <a:r>
              <a:rPr lang="en-US" altLang="en-US" sz="2800" dirty="0" smtClean="0">
                <a:latin typeface="Calibri" panose="020F0502020204030204" pitchFamily="34" charset="0"/>
                <a:cs typeface="DejaVu Sans" charset="0"/>
              </a:rPr>
              <a:t> Fabric 	  </a:t>
            </a:r>
          </a:p>
          <a:p>
            <a:pPr marL="3175" indent="0">
              <a:lnSpc>
                <a:spcPct val="120000"/>
              </a:lnSpc>
            </a:pPr>
            <a:r>
              <a:rPr lang="en-US" altLang="en-US" sz="2800" dirty="0">
                <a:latin typeface="Calibri" panose="020F0502020204030204" pitchFamily="34" charset="0"/>
                <a:cs typeface="DejaVu Sans" charset="0"/>
              </a:rPr>
              <a:t>	</a:t>
            </a:r>
            <a:r>
              <a:rPr lang="en-US" altLang="en-US" sz="2800" dirty="0" smtClean="0">
                <a:latin typeface="Calibri" panose="020F0502020204030204" pitchFamily="34" charset="0"/>
                <a:cs typeface="DejaVu Sans" charset="0"/>
              </a:rPr>
              <a:t>     </a:t>
            </a:r>
            <a:r>
              <a:rPr lang="en-US" altLang="en-US" sz="2800" dirty="0" err="1" smtClean="0">
                <a:latin typeface="Calibri" panose="020F0502020204030204" pitchFamily="34" charset="0"/>
                <a:cs typeface="DejaVu Sans" charset="0"/>
              </a:rPr>
              <a:t>blockchain</a:t>
            </a:r>
            <a:r>
              <a:rPr lang="en-US" altLang="en-US" sz="2800" dirty="0" smtClean="0">
                <a:latin typeface="Calibri" panose="020F0502020204030204" pitchFamily="34" charset="0"/>
                <a:cs typeface="DejaVu Sans" charset="0"/>
              </a:rPr>
              <a:t> platform (</a:t>
            </a:r>
            <a:r>
              <a:rPr lang="en-US" altLang="en-US" sz="2800" dirty="0" err="1" smtClean="0">
                <a:latin typeface="Calibri" panose="020F0502020204030204" pitchFamily="34" charset="0"/>
                <a:cs typeface="DejaVu Sans" charset="0"/>
              </a:rPr>
              <a:t>ver</a:t>
            </a:r>
            <a:r>
              <a:rPr lang="en-US" altLang="en-US" sz="2800" dirty="0" smtClean="0">
                <a:latin typeface="Calibri" panose="020F0502020204030204" pitchFamily="34" charset="0"/>
                <a:cs typeface="DejaVu Sans" charset="0"/>
              </a:rPr>
              <a:t> 1.0.x) is about </a:t>
            </a:r>
            <a:r>
              <a:rPr lang="en-US" altLang="en-US" sz="2800" dirty="0">
                <a:latin typeface="Calibri" panose="020F0502020204030204" pitchFamily="34" charset="0"/>
                <a:cs typeface="DejaVu Sans" charset="0"/>
              </a:rPr>
              <a:t>6</a:t>
            </a:r>
            <a:r>
              <a:rPr lang="en-US" altLang="en-US" sz="2800" dirty="0" smtClean="0">
                <a:latin typeface="Calibri" panose="020F0502020204030204" pitchFamily="34" charset="0"/>
                <a:cs typeface="DejaVu Sans" charset="0"/>
              </a:rPr>
              <a:t> seconds</a:t>
            </a:r>
          </a:p>
          <a:p>
            <a:pPr marL="3175" indent="0">
              <a:lnSpc>
                <a:spcPct val="120000"/>
              </a:lnSpc>
            </a:pPr>
            <a:r>
              <a:rPr lang="en-US" altLang="en-US" sz="2800" dirty="0" smtClean="0">
                <a:latin typeface="Calibri" panose="020F0502020204030204" pitchFamily="34" charset="0"/>
                <a:cs typeface="DejaVu Sans" charset="0"/>
              </a:rPr>
              <a:t>     (b) Overhead on </a:t>
            </a:r>
            <a:r>
              <a:rPr lang="en-US" altLang="en-US" sz="2800" dirty="0" smtClean="0">
                <a:latin typeface="Calibri" panose="020F0502020204030204" pitchFamily="34" charset="0"/>
              </a:rPr>
              <a:t>log verification phase when the chain is  </a:t>
            </a:r>
          </a:p>
          <a:p>
            <a:pPr marL="3175" indent="0">
              <a:lnSpc>
                <a:spcPct val="120000"/>
              </a:lnSpc>
            </a:pP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smtClean="0">
                <a:latin typeface="Calibri" panose="020F0502020204030204" pitchFamily="34" charset="0"/>
              </a:rPr>
              <a:t>           large (a great amount of blocks) =&gt; verifiers have to  </a:t>
            </a:r>
          </a:p>
          <a:p>
            <a:pPr marL="3175" indent="0">
              <a:lnSpc>
                <a:spcPct val="120000"/>
              </a:lnSpc>
            </a:pP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smtClean="0">
                <a:latin typeface="Calibri" panose="020F0502020204030204" pitchFamily="34" charset="0"/>
              </a:rPr>
              <a:t>          compute many hash functions</a:t>
            </a:r>
          </a:p>
          <a:p>
            <a:pPr marL="3175" indent="0">
              <a:lnSpc>
                <a:spcPct val="120000"/>
              </a:lnSpc>
            </a:pPr>
            <a:r>
              <a:rPr lang="en-US" altLang="en-US" sz="2800" b="1" dirty="0" smtClean="0">
                <a:latin typeface="Calibri" panose="020F0502020204030204" pitchFamily="34" charset="0"/>
              </a:rPr>
              <a:t>   Solution:</a:t>
            </a:r>
            <a:r>
              <a:rPr lang="en-US" altLang="en-US" sz="2800" dirty="0" smtClean="0">
                <a:latin typeface="Calibri" panose="020F0502020204030204" pitchFamily="34" charset="0"/>
              </a:rPr>
              <a:t> </a:t>
            </a:r>
          </a:p>
          <a:p>
            <a:pPr marL="917575" lvl="1" indent="-457200">
              <a:lnSpc>
                <a:spcPct val="120000"/>
              </a:lnSpc>
              <a:buAutoNum type="alphaLcParenBoth"/>
            </a:pPr>
            <a:r>
              <a:rPr lang="en-US" altLang="en-US" sz="2400" dirty="0">
                <a:cs typeface="Arial" panose="020B0604020202020204" pitchFamily="34" charset="0"/>
              </a:rPr>
              <a:t>M</a:t>
            </a:r>
            <a:r>
              <a:rPr lang="en-US" altLang="en-US" sz="2400" dirty="0" smtClean="0">
                <a:cs typeface="Arial" panose="020B0604020202020204" pitchFamily="34" charset="0"/>
              </a:rPr>
              <a:t>odify transaction verification process at “Endorsers”</a:t>
            </a:r>
          </a:p>
          <a:p>
            <a:pPr marL="917575" lvl="1" indent="-457200">
              <a:lnSpc>
                <a:spcPct val="120000"/>
              </a:lnSpc>
              <a:buAutoNum type="alphaLcParenBoth"/>
            </a:pPr>
            <a:r>
              <a:rPr lang="en-US" altLang="en-US" sz="2400" dirty="0" smtClean="0">
                <a:cs typeface="DejaVu Sans" charset="0"/>
              </a:rPr>
              <a:t>Explore other </a:t>
            </a:r>
            <a:r>
              <a:rPr lang="en-US" altLang="en-US" sz="2400" dirty="0" err="1" smtClean="0">
                <a:cs typeface="DejaVu Sans" charset="0"/>
              </a:rPr>
              <a:t>blockchain</a:t>
            </a:r>
            <a:r>
              <a:rPr lang="en-US" altLang="en-US" sz="2400" dirty="0" smtClean="0">
                <a:cs typeface="DejaVu Sans" charset="0"/>
              </a:rPr>
              <a:t>-based platforms</a:t>
            </a:r>
          </a:p>
          <a:p>
            <a:pPr marL="917575" lvl="1" indent="-457200">
              <a:lnSpc>
                <a:spcPct val="120000"/>
              </a:lnSpc>
              <a:buAutoNum type="alphaLcParenBoth"/>
            </a:pPr>
            <a:r>
              <a:rPr lang="en-US" altLang="en-US" sz="2400" dirty="0" smtClean="0">
                <a:cs typeface="DejaVu Sans" charset="0"/>
              </a:rPr>
              <a:t>Implement basic </a:t>
            </a:r>
            <a:r>
              <a:rPr lang="en-US" altLang="en-US" sz="2400" dirty="0" err="1" smtClean="0">
                <a:cs typeface="DejaVu Sans" charset="0"/>
              </a:rPr>
              <a:t>blockchain</a:t>
            </a:r>
            <a:r>
              <a:rPr lang="en-US" altLang="en-US" sz="2400" dirty="0" smtClean="0">
                <a:cs typeface="DejaVu Sans" charset="0"/>
              </a:rPr>
              <a:t>-based functionality from the scratch without using existing platforms</a:t>
            </a:r>
          </a:p>
          <a:p>
            <a:pPr marL="917575" lvl="1" indent="-457200">
              <a:lnSpc>
                <a:spcPct val="120000"/>
              </a:lnSpc>
              <a:buAutoNum type="alphaLcParenBoth"/>
            </a:pPr>
            <a:endParaRPr lang="en-US" altLang="en-US" sz="2400" dirty="0">
              <a:cs typeface="DejaVu Sans" charset="0"/>
            </a:endParaRPr>
          </a:p>
          <a:p>
            <a:pPr>
              <a:lnSpc>
                <a:spcPct val="120000"/>
              </a:lnSpc>
              <a:buClrTx/>
              <a:buSzTx/>
              <a:buFontTx/>
              <a:buNone/>
            </a:pPr>
            <a:endParaRPr lang="en-US" altLang="en-US" sz="2400" dirty="0">
              <a:cs typeface="DejaVu Sans" charset="0"/>
            </a:endParaRPr>
          </a:p>
          <a:p>
            <a:pPr>
              <a:lnSpc>
                <a:spcPct val="120000"/>
              </a:lnSpc>
              <a:buClrTx/>
              <a:buSzTx/>
              <a:buFontTx/>
              <a:buNone/>
            </a:pPr>
            <a:endParaRPr lang="en-US" altLang="en-US" sz="2400" dirty="0">
              <a:cs typeface="DejaVu Sans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7DEF7069-D465-4A30-A022-F542C760FD4F}" type="slidenum">
              <a:rPr lang="en-US" sz="1400" smtClean="0"/>
              <a:t>17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30459073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Line 1"/>
          <p:cNvSpPr>
            <a:spLocks noChangeShapeType="1"/>
          </p:cNvSpPr>
          <p:nvPr/>
        </p:nvSpPr>
        <p:spPr bwMode="auto">
          <a:xfrm>
            <a:off x="0" y="1279525"/>
            <a:ext cx="9144000" cy="1588"/>
          </a:xfrm>
          <a:prstGeom prst="line">
            <a:avLst/>
          </a:prstGeom>
          <a:noFill/>
          <a:ln w="25560" cap="flat">
            <a:solidFill>
              <a:srgbClr val="4F81BD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12713" y="0"/>
            <a:ext cx="90297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4400" dirty="0" smtClean="0">
                <a:latin typeface="Calibri" panose="020F0502020204030204" pitchFamily="34" charset="0"/>
              </a:rPr>
              <a:t>Future Work</a:t>
            </a:r>
            <a:endParaRPr lang="en-US" altLang="en-US" sz="4400" dirty="0">
              <a:latin typeface="Calibri" panose="020F0502020204030204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-6061" y="1316185"/>
            <a:ext cx="9191626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4488" indent="-341313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801688" indent="-341313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3200" i="1" dirty="0" smtClean="0">
                <a:latin typeface="Calibri" panose="020F0502020204030204" pitchFamily="34" charset="0"/>
                <a:cs typeface="DejaVu Sans" charset="0"/>
              </a:rPr>
              <a:t>Failure Recovery</a:t>
            </a:r>
            <a:endParaRPr lang="en-US" altLang="en-US" sz="3200" i="1" dirty="0" smtClean="0">
              <a:solidFill>
                <a:srgbClr val="FF0000"/>
              </a:solidFill>
              <a:latin typeface="Calibri" panose="020F0502020204030204" pitchFamily="34" charset="0"/>
              <a:cs typeface="DejaVu Sans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+mj-lt"/>
              </a:rPr>
              <a:t>Need </a:t>
            </a:r>
            <a:r>
              <a:rPr lang="en-US" sz="3000" dirty="0">
                <a:latin typeface="+mj-lt"/>
              </a:rPr>
              <a:t>to maintain consistency in mobile environment with intermittent </a:t>
            </a:r>
            <a:r>
              <a:rPr lang="en-US" sz="3000" dirty="0" smtClean="0">
                <a:latin typeface="+mj-lt"/>
              </a:rPr>
              <a:t>connectivity</a:t>
            </a:r>
            <a:endParaRPr lang="en-US" sz="3000" dirty="0"/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+mj-lt"/>
              </a:rPr>
              <a:t>Need quantification </a:t>
            </a:r>
            <a:r>
              <a:rPr lang="en-US" sz="3000" dirty="0">
                <a:latin typeface="+mj-lt"/>
              </a:rPr>
              <a:t>of performance parameters </a:t>
            </a:r>
            <a:r>
              <a:rPr lang="en-US" sz="3000" dirty="0" smtClean="0">
                <a:latin typeface="+mj-lt"/>
              </a:rPr>
              <a:t>after </a:t>
            </a:r>
            <a:r>
              <a:rPr lang="en-US" sz="3000" dirty="0">
                <a:latin typeface="+mj-lt"/>
              </a:rPr>
              <a:t>a varying period of </a:t>
            </a:r>
            <a:r>
              <a:rPr lang="en-US" sz="3000" dirty="0" smtClean="0">
                <a:latin typeface="+mj-lt"/>
              </a:rPr>
              <a:t>connectivity breakdown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+mn-lt"/>
              </a:rPr>
              <a:t>Need </a:t>
            </a:r>
            <a:r>
              <a:rPr lang="en-US" sz="3000" dirty="0">
                <a:latin typeface="+mn-lt"/>
              </a:rPr>
              <a:t>to determine how much bandwidth and resources are needed to make </a:t>
            </a:r>
            <a:r>
              <a:rPr lang="en-US" sz="3000" dirty="0" smtClean="0">
                <a:latin typeface="+mn-lt"/>
              </a:rPr>
              <a:t>network nodes </a:t>
            </a:r>
            <a:r>
              <a:rPr lang="en-US" sz="3000" dirty="0">
                <a:latin typeface="+mn-lt"/>
              </a:rPr>
              <a:t>consistent (or current)</a:t>
            </a:r>
          </a:p>
          <a:p>
            <a:pPr marL="3175" indent="0">
              <a:lnSpc>
                <a:spcPct val="120000"/>
              </a:lnSpc>
            </a:pPr>
            <a:endParaRPr lang="en-US" altLang="en-US" sz="2400" dirty="0" smtClean="0">
              <a:cs typeface="DejaVu Sans" charset="0"/>
            </a:endParaRPr>
          </a:p>
          <a:p>
            <a:pPr>
              <a:lnSpc>
                <a:spcPct val="120000"/>
              </a:lnSpc>
              <a:buClrTx/>
              <a:buSzTx/>
              <a:buFontTx/>
              <a:buNone/>
            </a:pPr>
            <a:endParaRPr lang="en-US" altLang="en-US" sz="2400" dirty="0">
              <a:cs typeface="DejaVu Sans" charset="0"/>
            </a:endParaRPr>
          </a:p>
          <a:p>
            <a:pPr>
              <a:lnSpc>
                <a:spcPct val="120000"/>
              </a:lnSpc>
              <a:buClrTx/>
              <a:buSzTx/>
              <a:buFontTx/>
              <a:buNone/>
            </a:pPr>
            <a:endParaRPr lang="en-US" altLang="en-US" sz="2400" dirty="0">
              <a:cs typeface="DejaVu Sans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3C511AA2-9286-4AFF-A8A4-570D23FC0499}" type="slidenum">
              <a:rPr lang="en-US" sz="1400" smtClean="0"/>
              <a:t>18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34631772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254" y="1447801"/>
            <a:ext cx="8977746" cy="507769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[1]	</a:t>
            </a:r>
            <a:r>
              <a:rPr lang="en-US" dirty="0" smtClean="0"/>
              <a:t>L</a:t>
            </a:r>
            <a:r>
              <a:rPr lang="en-US" dirty="0"/>
              <a:t>. Ben </a:t>
            </a:r>
            <a:r>
              <a:rPr lang="en-US" dirty="0" err="1"/>
              <a:t>Othmane</a:t>
            </a:r>
            <a:r>
              <a:rPr lang="en-US" dirty="0"/>
              <a:t> and L. </a:t>
            </a:r>
            <a:r>
              <a:rPr lang="en-US" dirty="0" err="1"/>
              <a:t>Lilien</a:t>
            </a:r>
            <a:r>
              <a:rPr lang="en-US" dirty="0"/>
              <a:t>, “Protecting privacy in sensitive data dissemination with active bundles,” 7-th Annual Conf. on Privacy, Security and Trust (PST 2009), Saint John, New Brunswick, Canada, Aug. 2009, pp. </a:t>
            </a:r>
            <a:r>
              <a:rPr lang="en-US" dirty="0" smtClean="0"/>
              <a:t>202-213</a:t>
            </a:r>
          </a:p>
          <a:p>
            <a:pPr marL="0" indent="0">
              <a:buNone/>
            </a:pPr>
            <a:r>
              <a:rPr lang="en-US" dirty="0" smtClean="0"/>
              <a:t>[2] L</a:t>
            </a:r>
            <a:r>
              <a:rPr lang="en-US" dirty="0"/>
              <a:t>. </a:t>
            </a:r>
            <a:r>
              <a:rPr lang="en-US" dirty="0" err="1"/>
              <a:t>Lilien</a:t>
            </a:r>
            <a:r>
              <a:rPr lang="en-US" dirty="0"/>
              <a:t> and B. Bhargava, ”A scheme for privacy-preserving data dissemination,” IEEE Trans. on Systems, Man and Cybernetics, Part A: Systems and Humans, vol. 36(3), May 2006, pp. 503-506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[3] L</a:t>
            </a:r>
            <a:r>
              <a:rPr lang="en-US" dirty="0"/>
              <a:t>. B. </a:t>
            </a:r>
            <a:r>
              <a:rPr lang="en-US" dirty="0" err="1"/>
              <a:t>Othmane</a:t>
            </a:r>
            <a:r>
              <a:rPr lang="en-US" dirty="0"/>
              <a:t>, “Active bundles for protecting confidentiality of sensitive data throughout their lifecycle,” PhD thesis, Western Michigan University, 2010. </a:t>
            </a:r>
          </a:p>
          <a:p>
            <a:pPr marL="0" indent="0">
              <a:buNone/>
            </a:pPr>
            <a:r>
              <a:rPr lang="en-US" dirty="0" smtClean="0"/>
              <a:t>[4] </a:t>
            </a:r>
            <a:r>
              <a:rPr lang="en-US" dirty="0"/>
              <a:t>R. </a:t>
            </a:r>
            <a:r>
              <a:rPr lang="en-US" dirty="0" err="1"/>
              <a:t>Ranchal</a:t>
            </a:r>
            <a:r>
              <a:rPr lang="en-US" dirty="0"/>
              <a:t>, “Cross-domain data dissemination and policy enforcement,” PhD Thesis, Purdue University, Jun. </a:t>
            </a:r>
            <a:r>
              <a:rPr lang="en-US" dirty="0" smtClean="0"/>
              <a:t>2015</a:t>
            </a:r>
          </a:p>
          <a:p>
            <a:pPr marL="0" indent="0">
              <a:buNone/>
            </a:pPr>
            <a:r>
              <a:rPr lang="en-US" dirty="0" smtClean="0"/>
              <a:t>[5] “</a:t>
            </a:r>
            <a:r>
              <a:rPr lang="en-US" dirty="0"/>
              <a:t>IBM </a:t>
            </a:r>
            <a:r>
              <a:rPr lang="en-US" dirty="0" err="1"/>
              <a:t>Blockchain</a:t>
            </a:r>
            <a:r>
              <a:rPr lang="en-US" dirty="0"/>
              <a:t> 101: Quick-start guide for developers,” 2016. Available: https://www.ibm.com/developerworks/cloud/library/cl-ibm-blockchain-101-quick-start-guide-for-developers-bluemix-trs/index.html, accessed: May 2018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[6] “</a:t>
            </a:r>
            <a:r>
              <a:rPr lang="en-US" dirty="0"/>
              <a:t>Marbles Demo,” Available: https://github.com/IBM-Blockchain/marbles, accessed: May 2018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[7]  D</a:t>
            </a:r>
            <a:r>
              <a:rPr lang="en-US" dirty="0"/>
              <a:t>. </a:t>
            </a:r>
            <a:r>
              <a:rPr lang="en-US" dirty="0" err="1"/>
              <a:t>Ulybyshev</a:t>
            </a:r>
            <a:r>
              <a:rPr lang="en-US" dirty="0"/>
              <a:t>, B. Bhargava, M. Villarreal-Vasquez, D. Steiner, L. Li, J. </a:t>
            </a:r>
            <a:r>
              <a:rPr lang="en-US" dirty="0" err="1"/>
              <a:t>Kobes</a:t>
            </a:r>
            <a:r>
              <a:rPr lang="en-US" dirty="0"/>
              <a:t>, H. </a:t>
            </a:r>
            <a:r>
              <a:rPr lang="en-US" dirty="0" err="1"/>
              <a:t>Halpin</a:t>
            </a:r>
            <a:r>
              <a:rPr lang="en-US" dirty="0"/>
              <a:t>, R. </a:t>
            </a:r>
            <a:r>
              <a:rPr lang="en-US" dirty="0" err="1"/>
              <a:t>Ranchal</a:t>
            </a:r>
            <a:r>
              <a:rPr lang="en-US" dirty="0"/>
              <a:t>, A. </a:t>
            </a:r>
            <a:r>
              <a:rPr lang="en-US" dirty="0" err="1"/>
              <a:t>Oqab-Alsalem</a:t>
            </a:r>
            <a:r>
              <a:rPr lang="en-US" dirty="0"/>
              <a:t>, “Privacy-Preserving Data Dissemination in Untrusted Cloud”, IEEE CLOUD 2017, pp. 770- 773.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defTabSz="914400">
              <a:spcBef>
                <a:spcPts val="0"/>
              </a:spcBef>
              <a:buNone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279313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-95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References 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78C4B6F7-5F8E-4E01-88C3-2EC20D4AD0C9}" type="slidenum">
              <a:rPr lang="en-US" sz="1400" smtClean="0"/>
              <a:t>19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801052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Line 1"/>
          <p:cNvSpPr>
            <a:spLocks noChangeShapeType="1"/>
          </p:cNvSpPr>
          <p:nvPr/>
        </p:nvSpPr>
        <p:spPr bwMode="auto">
          <a:xfrm>
            <a:off x="0" y="1279525"/>
            <a:ext cx="9144000" cy="1588"/>
          </a:xfrm>
          <a:prstGeom prst="line">
            <a:avLst/>
          </a:prstGeom>
          <a:noFill/>
          <a:ln w="25560" cap="flat">
            <a:solidFill>
              <a:srgbClr val="4F81BD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12713" y="0"/>
            <a:ext cx="90297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4400" dirty="0" smtClean="0">
                <a:latin typeface="Calibri" panose="020F0502020204030204" pitchFamily="34" charset="0"/>
              </a:rPr>
              <a:t>Outline</a:t>
            </a:r>
            <a:endParaRPr lang="en-US" altLang="en-US" sz="4400" dirty="0">
              <a:latin typeface="Calibri" panose="020F0502020204030204" pitchFamily="34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0E9E3917-4EA4-44A7-87E0-E194938978F9}" type="slidenum">
              <a:rPr lang="en-US" sz="1400" smtClean="0"/>
              <a:t>2</a:t>
            </a:fld>
            <a:endParaRPr sz="1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49" y="1335568"/>
            <a:ext cx="8653624" cy="529147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+mj-lt"/>
                <a:cs typeface="Times New Roman"/>
              </a:rPr>
              <a:t>Problem Statement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j-lt"/>
                <a:cs typeface="Times New Roman"/>
              </a:rPr>
              <a:t>Motivation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j-lt"/>
                <a:cs typeface="Times New Roman"/>
              </a:rPr>
              <a:t>Core Design</a:t>
            </a:r>
            <a:endParaRPr lang="en-US" dirty="0">
              <a:latin typeface="+mj-lt"/>
              <a:cs typeface="Times New Roman"/>
            </a:endParaRPr>
          </a:p>
          <a:p>
            <a:pPr marL="400050" lvl="1" indent="0">
              <a:buNone/>
            </a:pPr>
            <a:r>
              <a:rPr lang="en-US" sz="3200" dirty="0" smtClean="0">
                <a:latin typeface="+mj-lt"/>
                <a:cs typeface="Times New Roman"/>
              </a:rPr>
              <a:t>3.1</a:t>
            </a:r>
            <a:r>
              <a:rPr lang="en-US" sz="3200" dirty="0">
                <a:latin typeface="+mj-lt"/>
                <a:cs typeface="Times New Roman"/>
              </a:rPr>
              <a:t>. </a:t>
            </a:r>
            <a:r>
              <a:rPr lang="en-US" sz="3200" dirty="0" smtClean="0">
                <a:latin typeface="+mj-lt"/>
                <a:cs typeface="Times New Roman"/>
              </a:rPr>
              <a:t>Software Bundle</a:t>
            </a:r>
          </a:p>
          <a:p>
            <a:pPr marL="400050" lvl="1" indent="0">
              <a:buNone/>
            </a:pPr>
            <a:r>
              <a:rPr lang="en-US" altLang="zh-CN" sz="3200" dirty="0" smtClean="0">
                <a:latin typeface="+mj-lt"/>
                <a:cs typeface="Times New Roman"/>
              </a:rPr>
              <a:t>3.2. </a:t>
            </a:r>
            <a:r>
              <a:rPr lang="en-US" altLang="zh-CN" sz="3200" dirty="0" err="1" smtClean="0">
                <a:latin typeface="+mj-lt"/>
                <a:cs typeface="Times New Roman"/>
              </a:rPr>
              <a:t>Blockhub</a:t>
            </a:r>
            <a:r>
              <a:rPr lang="en-US" altLang="zh-CN" sz="3200" dirty="0" smtClean="0">
                <a:latin typeface="+mj-lt"/>
                <a:cs typeface="Times New Roman"/>
              </a:rPr>
              <a:t> Architecture</a:t>
            </a:r>
            <a:endParaRPr lang="en-US" altLang="zh-CN" sz="3200" dirty="0">
              <a:latin typeface="+mj-lt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j-lt"/>
                <a:cs typeface="Times New Roman"/>
              </a:rPr>
              <a:t>Evaluation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j-lt"/>
                <a:cs typeface="Times New Roman"/>
              </a:rPr>
              <a:t>Conclusions</a:t>
            </a:r>
            <a:endParaRPr lang="en-US" dirty="0">
              <a:latin typeface="+mj-lt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j-lt"/>
                <a:cs typeface="Times New Roman"/>
              </a:rPr>
              <a:t>Future </a:t>
            </a:r>
            <a:r>
              <a:rPr lang="en-US" dirty="0">
                <a:latin typeface="+mj-lt"/>
                <a:cs typeface="Times New Roman"/>
              </a:rPr>
              <a:t>Work</a:t>
            </a:r>
          </a:p>
        </p:txBody>
      </p:sp>
    </p:spTree>
    <p:extLst>
      <p:ext uri="{BB962C8B-B14F-4D97-AF65-F5344CB8AC3E}">
        <p14:creationId xmlns:p14="http://schemas.microsoft.com/office/powerpoint/2010/main" val="16300095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1279313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2898"/>
            <a:ext cx="8229600" cy="1143000"/>
          </a:xfrm>
        </p:spPr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01" y="1282553"/>
            <a:ext cx="9293298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4488" indent="-341313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801688" indent="-341313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latin typeface="+mn-lt"/>
                <a:cs typeface="DejaVu Sans" charset="0"/>
              </a:rPr>
              <a:t>Design a framework </a:t>
            </a:r>
            <a:r>
              <a:rPr lang="en-US" altLang="en-US" sz="3200" dirty="0">
                <a:latin typeface="+mn-lt"/>
                <a:cs typeface="DejaVu Sans" charset="0"/>
              </a:rPr>
              <a:t>for cross-domain secure software </a:t>
            </a:r>
            <a:r>
              <a:rPr lang="en-US" altLang="en-US" sz="3200" dirty="0" smtClean="0">
                <a:latin typeface="+mn-lt"/>
                <a:cs typeface="DejaVu Sans" charset="0"/>
              </a:rPr>
              <a:t>development that provides: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3000" dirty="0">
                <a:latin typeface="+mn-lt"/>
                <a:cs typeface="DejaVu Sans" charset="0"/>
              </a:rPr>
              <a:t>Fine-grained </a:t>
            </a:r>
            <a:r>
              <a:rPr lang="en-US" altLang="en-US" sz="3000" dirty="0" smtClean="0">
                <a:latin typeface="+mn-lt"/>
                <a:cs typeface="DejaVu Sans" charset="0"/>
              </a:rPr>
              <a:t>role- </a:t>
            </a:r>
            <a:r>
              <a:rPr lang="en-US" altLang="en-US" sz="3000" dirty="0">
                <a:latin typeface="+mn-lt"/>
                <a:cs typeface="DejaVu Sans" charset="0"/>
              </a:rPr>
              <a:t>and attribute-based access </a:t>
            </a:r>
            <a:r>
              <a:rPr lang="en-US" altLang="en-US" sz="3000" dirty="0" smtClean="0">
                <a:latin typeface="+mn-lt"/>
                <a:cs typeface="DejaVu Sans" charset="0"/>
              </a:rPr>
              <a:t>control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en-US" sz="600" dirty="0">
              <a:latin typeface="+mn-lt"/>
              <a:cs typeface="DejaVu Sans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latin typeface="+mn-lt"/>
                <a:cs typeface="DejaVu Sans" charset="0"/>
              </a:rPr>
              <a:t>Integrity </a:t>
            </a:r>
            <a:r>
              <a:rPr lang="en-US" altLang="en-US" sz="3200" dirty="0">
                <a:latin typeface="+mn-lt"/>
                <a:cs typeface="DejaVu Sans" charset="0"/>
              </a:rPr>
              <a:t>of provenance data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latin typeface="+mn-lt"/>
                <a:cs typeface="DejaVu Sans" charset="0"/>
              </a:rPr>
              <a:t> Interactions </a:t>
            </a:r>
            <a:r>
              <a:rPr lang="en-US" altLang="en-US" sz="3200" dirty="0">
                <a:latin typeface="+mn-lt"/>
                <a:cs typeface="DejaVu Sans" charset="0"/>
              </a:rPr>
              <a:t>between services are logged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latin typeface="+mn-lt"/>
                <a:cs typeface="DejaVu Sans" charset="0"/>
              </a:rPr>
              <a:t> Log </a:t>
            </a:r>
            <a:r>
              <a:rPr lang="en-US" altLang="en-US" sz="3200" dirty="0">
                <a:latin typeface="+mn-lt"/>
                <a:cs typeface="DejaVu Sans" charset="0"/>
              </a:rPr>
              <a:t>records can not be </a:t>
            </a:r>
            <a:r>
              <a:rPr lang="en-US" altLang="en-US" sz="3200" dirty="0" smtClean="0">
                <a:latin typeface="+mn-lt"/>
                <a:cs typeface="DejaVu Sans" charset="0"/>
              </a:rPr>
              <a:t>corrupted</a:t>
            </a:r>
          </a:p>
          <a:p>
            <a:pPr lvl="2">
              <a:lnSpc>
                <a:spcPct val="120000"/>
              </a:lnSpc>
            </a:pPr>
            <a:endParaRPr lang="en-US" altLang="en-US" sz="600" dirty="0">
              <a:latin typeface="+mn-lt"/>
              <a:cs typeface="DejaVu Sans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latin typeface="+mn-lt"/>
                <a:cs typeface="DejaVu Sans" charset="0"/>
              </a:rPr>
              <a:t>Data/software confidentiality and integrity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en-US" sz="600" dirty="0" smtClean="0">
              <a:latin typeface="+mn-lt"/>
              <a:cs typeface="DejaVu Sans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latin typeface="+mn-lt"/>
                <a:cs typeface="DejaVu Sans" charset="0"/>
              </a:rPr>
              <a:t>Data/software spillage detection</a:t>
            </a:r>
            <a:endParaRPr lang="en-US" altLang="en-US" sz="3200" dirty="0">
              <a:latin typeface="+mn-lt"/>
              <a:cs typeface="DejaVu Sans" charset="0"/>
            </a:endParaRPr>
          </a:p>
        </p:txBody>
      </p:sp>
      <p:sp>
        <p:nvSpPr>
          <p:cNvPr id="9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7F9F4AC4-6DB8-4A51-8AA0-A16B8082C2B5}" type="slidenum">
              <a:rPr lang="en-US" sz="1400" smtClean="0"/>
              <a:t>3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2011463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57200" y="1298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4400" dirty="0" err="1" smtClean="0">
                <a:latin typeface="Calibri" panose="020F0502020204030204" pitchFamily="34" charset="0"/>
              </a:rPr>
              <a:t>Blockchain</a:t>
            </a:r>
            <a:r>
              <a:rPr lang="en-US" altLang="en-US" sz="4400" dirty="0" smtClean="0">
                <a:latin typeface="Calibri" panose="020F0502020204030204" pitchFamily="34" charset="0"/>
              </a:rPr>
              <a:t> Overview</a:t>
            </a:r>
            <a:endParaRPr lang="en-US" altLang="en-US" sz="4400" dirty="0">
              <a:latin typeface="Calibri" panose="020F0502020204030204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1327579"/>
            <a:ext cx="8915400" cy="460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3200" dirty="0" err="1" smtClean="0">
                <a:latin typeface="+mn-lt"/>
              </a:rPr>
              <a:t>Blockchain</a:t>
            </a:r>
            <a:r>
              <a:rPr lang="en-US" altLang="en-US" sz="3200" dirty="0" smtClean="0">
                <a:latin typeface="+mn-lt"/>
              </a:rPr>
              <a:t> </a:t>
            </a:r>
            <a:r>
              <a:rPr lang="en-US" altLang="en-US" sz="3200" dirty="0">
                <a:latin typeface="+mn-lt"/>
              </a:rPr>
              <a:t>is a file shared by </a:t>
            </a:r>
            <a:r>
              <a:rPr lang="en-US" altLang="en-US" sz="3200" dirty="0" smtClean="0">
                <a:latin typeface="+mn-lt"/>
              </a:rPr>
              <a:t>network participants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en-US" sz="1000" dirty="0">
              <a:latin typeface="+mn-lt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+mn-lt"/>
              </a:rPr>
              <a:t>This file stores logs (transactions) organized in </a:t>
            </a:r>
            <a:r>
              <a:rPr lang="en-US" altLang="en-US" sz="3200" dirty="0" smtClean="0">
                <a:latin typeface="+mn-lt"/>
              </a:rPr>
              <a:t>blocks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en-US" sz="1000" dirty="0">
              <a:latin typeface="+mn-lt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+mn-lt"/>
              </a:rPr>
              <a:t>Each new block is linked to the </a:t>
            </a:r>
            <a:r>
              <a:rPr lang="en-US" altLang="en-US" sz="3200" dirty="0" smtClean="0">
                <a:latin typeface="+mn-lt"/>
              </a:rPr>
              <a:t>previous one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en-US" sz="1000" dirty="0">
              <a:latin typeface="+mn-lt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+mn-lt"/>
              </a:rPr>
              <a:t>Any log record in the </a:t>
            </a:r>
            <a:r>
              <a:rPr lang="en-US" altLang="en-US" sz="3200" dirty="0" err="1">
                <a:latin typeface="+mn-lt"/>
              </a:rPr>
              <a:t>Blockchain</a:t>
            </a:r>
            <a:r>
              <a:rPr lang="en-US" altLang="en-US" sz="3200" dirty="0">
                <a:latin typeface="+mn-lt"/>
              </a:rPr>
              <a:t> can be cryptographically verified any time in the </a:t>
            </a:r>
            <a:r>
              <a:rPr lang="en-US" altLang="en-US" sz="3200" dirty="0" smtClean="0">
                <a:latin typeface="+mn-lt"/>
              </a:rPr>
              <a:t>future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en-US" sz="1000" dirty="0">
              <a:latin typeface="+mn-lt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+mn-lt"/>
              </a:rPr>
              <a:t>Different types of logs: Transaction Logs, Pieces of Code (Smart Contracts / </a:t>
            </a:r>
            <a:r>
              <a:rPr lang="en-US" altLang="en-US" sz="3200" dirty="0" err="1">
                <a:latin typeface="+mn-lt"/>
              </a:rPr>
              <a:t>Chaincodes</a:t>
            </a:r>
            <a:r>
              <a:rPr lang="en-US" altLang="en-US" sz="3200" dirty="0" smtClean="0">
                <a:latin typeface="+mn-lt"/>
              </a:rPr>
              <a:t>)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en-US" sz="1000" dirty="0" smtClean="0">
              <a:latin typeface="+mn-lt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latin typeface="+mn-lt"/>
              </a:rPr>
              <a:t>Transactions can not be repudiated</a:t>
            </a:r>
            <a:endParaRPr lang="en-US" altLang="en-US" sz="3200" dirty="0">
              <a:latin typeface="+mn-lt"/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0" y="1279525"/>
            <a:ext cx="9144000" cy="1588"/>
          </a:xfrm>
          <a:prstGeom prst="line">
            <a:avLst/>
          </a:prstGeom>
          <a:noFill/>
          <a:ln w="25560" cap="flat">
            <a:solidFill>
              <a:srgbClr val="4F81BD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D1288E30-C8AB-4006-88AC-8889E3F67996}" type="slidenum">
              <a:rPr lang="en-US" sz="1400" smtClean="0"/>
              <a:t>4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24952871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Line 1"/>
          <p:cNvSpPr>
            <a:spLocks noChangeShapeType="1"/>
          </p:cNvSpPr>
          <p:nvPr/>
        </p:nvSpPr>
        <p:spPr bwMode="auto">
          <a:xfrm>
            <a:off x="0" y="1279525"/>
            <a:ext cx="9144000" cy="1588"/>
          </a:xfrm>
          <a:prstGeom prst="line">
            <a:avLst/>
          </a:prstGeom>
          <a:noFill/>
          <a:ln w="25560" cap="flat">
            <a:solidFill>
              <a:srgbClr val="4F81BD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123825"/>
            <a:ext cx="9074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4400" dirty="0" smtClean="0">
                <a:latin typeface="Calibri" panose="020F0502020204030204" pitchFamily="34" charset="0"/>
              </a:rPr>
              <a:t>Motivation: secure platform for software development</a:t>
            </a:r>
            <a:endParaRPr lang="en-US" altLang="en-US" sz="4400" dirty="0">
              <a:latin typeface="Calibri" panose="020F0502020204030204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-46037" y="1398720"/>
            <a:ext cx="9190038" cy="89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228600" indent="-2286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lvl="1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altLang="en-US" sz="2600" dirty="0" smtClean="0">
                <a:cs typeface="DejaVu Sans" charset="0"/>
              </a:rPr>
              <a:t>Provide </a:t>
            </a:r>
            <a:r>
              <a:rPr lang="en-US" altLang="en-US" sz="2600" dirty="0">
                <a:cs typeface="DejaVu Sans" charset="0"/>
              </a:rPr>
              <a:t>secure cross-domain </a:t>
            </a:r>
            <a:r>
              <a:rPr lang="en-US" altLang="en-US" sz="2600" dirty="0" smtClean="0">
                <a:cs typeface="DejaVu Sans" charset="0"/>
              </a:rPr>
              <a:t>exchange of Data / Software Modules (SMs), enabling software tracking and auditing</a:t>
            </a:r>
            <a:endParaRPr lang="en-US" altLang="en-US" sz="2600" dirty="0">
              <a:cs typeface="DejaVu Sans" charset="0"/>
            </a:endParaRPr>
          </a:p>
          <a:p>
            <a:pPr>
              <a:lnSpc>
                <a:spcPct val="100000"/>
              </a:lnSpc>
              <a:buClrTx/>
              <a:buSzTx/>
              <a:buFontTx/>
              <a:buNone/>
            </a:pPr>
            <a:endParaRPr lang="en-US" altLang="en-US" sz="2600" dirty="0">
              <a:cs typeface="DejaVu Sans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2838" t="20549" r="30620" b="19981"/>
          <a:stretch/>
        </p:blipFill>
        <p:spPr>
          <a:xfrm>
            <a:off x="595748" y="2400147"/>
            <a:ext cx="8104912" cy="4383371"/>
          </a:xfrm>
          <a:prstGeom prst="rect">
            <a:avLst/>
          </a:prstGeom>
        </p:spPr>
      </p:pic>
      <p:sp>
        <p:nvSpPr>
          <p:cNvPr id="7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C2737B27-94FC-4494-AB90-7DA1205B2933}" type="slidenum">
              <a:rPr lang="en-US" sz="1400" smtClean="0"/>
              <a:t>5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25449065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Line 1"/>
          <p:cNvSpPr>
            <a:spLocks noChangeShapeType="1"/>
          </p:cNvSpPr>
          <p:nvPr/>
        </p:nvSpPr>
        <p:spPr bwMode="auto">
          <a:xfrm>
            <a:off x="0" y="1279525"/>
            <a:ext cx="9144000" cy="1588"/>
          </a:xfrm>
          <a:prstGeom prst="line">
            <a:avLst/>
          </a:prstGeom>
          <a:noFill/>
          <a:ln w="25560" cap="flat">
            <a:solidFill>
              <a:srgbClr val="4F81BD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04788" y="12985"/>
            <a:ext cx="88693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4400" dirty="0" smtClean="0">
                <a:latin typeface="Calibri" panose="020F0502020204030204" pitchFamily="34" charset="0"/>
              </a:rPr>
              <a:t>Core Design</a:t>
            </a:r>
            <a:endParaRPr lang="en-US" altLang="en-US" sz="4400" dirty="0">
              <a:latin typeface="Calibri" panose="020F0502020204030204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-46038" y="1357155"/>
            <a:ext cx="9326563" cy="594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228600" indent="-2286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lvl="1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altLang="en-US" sz="2600" i="1" dirty="0" smtClean="0">
                <a:cs typeface="DejaVu Sans" charset="0"/>
              </a:rPr>
              <a:t> </a:t>
            </a:r>
            <a:r>
              <a:rPr lang="en-US" altLang="en-US" sz="2600" b="1" i="1" dirty="0" smtClean="0">
                <a:cs typeface="DejaVu Sans" charset="0"/>
              </a:rPr>
              <a:t>Software Bundle</a:t>
            </a:r>
            <a:r>
              <a:rPr lang="en-US" altLang="en-US" sz="2600" i="1" dirty="0" smtClean="0">
                <a:cs typeface="DejaVu Sans" charset="0"/>
              </a:rPr>
              <a:t> (SB) </a:t>
            </a:r>
            <a:r>
              <a:rPr lang="en-US" altLang="en-US" sz="2600" dirty="0" smtClean="0">
                <a:cs typeface="DejaVu Sans" charset="0"/>
              </a:rPr>
              <a:t>contains:</a:t>
            </a:r>
            <a:endParaRPr lang="en-US" altLang="en-US" sz="2600" dirty="0">
              <a:cs typeface="DejaVu Sans" charset="0"/>
            </a:endParaRPr>
          </a:p>
          <a:p>
            <a:pPr>
              <a:lnSpc>
                <a:spcPct val="100000"/>
              </a:lnSpc>
              <a:buClrTx/>
              <a:buSzTx/>
              <a:buFontTx/>
              <a:buNone/>
            </a:pPr>
            <a:endParaRPr lang="en-US" altLang="en-US" sz="2600" dirty="0">
              <a:cs typeface="DejaVu Sans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89284" y="1830407"/>
            <a:ext cx="4011659" cy="348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Sensitive </a:t>
            </a:r>
            <a:r>
              <a:rPr lang="en-US" sz="28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data</a:t>
            </a: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: </a:t>
            </a:r>
          </a:p>
          <a:p>
            <a:pPr marL="801900" lvl="1" indent="-342900">
              <a:buFont typeface="Arial" panose="020B0604020202020204" pitchFamily="34" charset="0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Encrypted data </a:t>
            </a:r>
            <a:r>
              <a:rPr lang="en-US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items or software modules</a:t>
            </a:r>
          </a:p>
          <a:p>
            <a:pPr marL="801900" lvl="1" indent="-342900">
              <a:buFont typeface="Arial" panose="020B0604020202020204" pitchFamily="34" charset="0"/>
              <a:buChar char="•"/>
            </a:pPr>
            <a:endParaRPr sz="800" dirty="0"/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Access Control Policies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:</a:t>
            </a:r>
            <a:r>
              <a:rPr lang="en-US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</a:p>
          <a:p>
            <a:pPr marL="801900" lvl="1" indent="-342900">
              <a:buFont typeface="Arial" panose="020B0604020202020204" pitchFamily="34" charset="0"/>
              <a:buChar char="•"/>
            </a:pPr>
            <a:r>
              <a:rPr lang="en-US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Manage SB 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interaction with services and hosts </a:t>
            </a:r>
            <a:endParaRPr lang="en-US" sz="2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  <a:ea typeface="DejaVu Sans"/>
            </a:endParaRPr>
          </a:p>
          <a:p>
            <a:pPr marL="801900" lvl="1" indent="-342900">
              <a:buFont typeface="Arial" panose="020B0604020202020204" pitchFamily="34" charset="0"/>
              <a:buChar char="•"/>
            </a:pP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Metadata describes SB</a:t>
            </a:r>
            <a:endParaRPr dirty="0"/>
          </a:p>
          <a:p>
            <a:pPr>
              <a:lnSpc>
                <a:spcPct val="100000"/>
              </a:lnSpc>
            </a:pPr>
            <a:endParaRPr lang="en-US" sz="800" dirty="0" smtClean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Enforcement Engine</a:t>
            </a:r>
            <a:endParaRPr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ustomShape 4"/>
          <p:cNvSpPr/>
          <p:nvPr/>
        </p:nvSpPr>
        <p:spPr>
          <a:xfrm>
            <a:off x="589755" y="5732745"/>
            <a:ext cx="8658360" cy="9312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Enforces 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policies specified in </a:t>
            </a:r>
            <a:r>
              <a:rPr lang="en-US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SB</a:t>
            </a:r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Provides 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tamper-resistance of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S</a:t>
            </a:r>
            <a:r>
              <a:rPr lang="en-US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B [4]</a:t>
            </a: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2195" t="1910" r="802"/>
          <a:stretch/>
        </p:blipFill>
        <p:spPr>
          <a:xfrm>
            <a:off x="4087090" y="1870361"/>
            <a:ext cx="4959927" cy="3880228"/>
          </a:xfrm>
          <a:prstGeom prst="rect">
            <a:avLst/>
          </a:prstGeom>
        </p:spPr>
      </p:pic>
      <p:sp>
        <p:nvSpPr>
          <p:cNvPr id="10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43D74296-6E5E-4856-B08B-ADD49C9D98FB}" type="slidenum">
              <a:rPr lang="en-US" sz="1400" smtClean="0"/>
              <a:t>6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30645779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Line 1"/>
          <p:cNvSpPr>
            <a:spLocks noChangeShapeType="1"/>
          </p:cNvSpPr>
          <p:nvPr/>
        </p:nvSpPr>
        <p:spPr bwMode="auto">
          <a:xfrm>
            <a:off x="0" y="1279525"/>
            <a:ext cx="9144000" cy="1588"/>
          </a:xfrm>
          <a:prstGeom prst="line">
            <a:avLst/>
          </a:prstGeom>
          <a:noFill/>
          <a:ln w="25560" cap="flat">
            <a:solidFill>
              <a:srgbClr val="4F81BD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04788" y="12985"/>
            <a:ext cx="88693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4400" dirty="0" smtClean="0">
                <a:latin typeface="Calibri" panose="020F0502020204030204" pitchFamily="34" charset="0"/>
              </a:rPr>
              <a:t>Core Design</a:t>
            </a:r>
            <a:endParaRPr lang="en-US" altLang="en-US" sz="4400" dirty="0">
              <a:latin typeface="Calibri" panose="020F0502020204030204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-46038" y="1357155"/>
            <a:ext cx="9326563" cy="594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228600" indent="-2286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marL="0" lvl="1" indent="0">
              <a:lnSpc>
                <a:spcPct val="100000"/>
              </a:lnSpc>
            </a:pPr>
            <a:r>
              <a:rPr lang="en-US" altLang="en-US" sz="2600" i="1" dirty="0">
                <a:cs typeface="DejaVu Sans" charset="0"/>
              </a:rPr>
              <a:t> </a:t>
            </a:r>
            <a:r>
              <a:rPr lang="en-US" altLang="en-US" sz="2600" b="1" i="1" dirty="0" smtClean="0">
                <a:cs typeface="DejaVu Sans" charset="0"/>
              </a:rPr>
              <a:t>Ideas</a:t>
            </a:r>
            <a:endParaRPr lang="en-US" altLang="en-US" sz="2600" dirty="0">
              <a:cs typeface="DejaVu Sans" charset="0"/>
            </a:endParaRPr>
          </a:p>
          <a:p>
            <a:pPr>
              <a:lnSpc>
                <a:spcPct val="100000"/>
              </a:lnSpc>
              <a:buClrTx/>
              <a:buSzTx/>
              <a:buFontTx/>
              <a:buNone/>
            </a:pPr>
            <a:endParaRPr lang="en-US" altLang="en-US" sz="2600" dirty="0">
              <a:cs typeface="DejaVu Sans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-1" y="1844262"/>
            <a:ext cx="9280525" cy="348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Extend</a:t>
            </a:r>
            <a:r>
              <a:rPr lang="en-US" sz="2800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 Active Bundle 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[1], [2], [3] concept to store software modules (source code/ binary executables), in addition to data</a:t>
            </a:r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8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  <a:ea typeface="DejaVu Sans"/>
            </a:endParaRPr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Record provenance data to investigate software spillages</a:t>
            </a:r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  <a:ea typeface="DejaVu Sans"/>
            </a:endParaRPr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Use </a:t>
            </a:r>
            <a:r>
              <a:rPr lang="en-US" sz="280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blockchain</a:t>
            </a:r>
            <a:r>
              <a:rPr lang="en-US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-based technology to guarantee integrity of provenance data for system with multiple untrusted writers </a:t>
            </a:r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8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  <a:ea typeface="DejaVu Sans"/>
            </a:endParaRPr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Every software access/ transfer/ update is registered in a </a:t>
            </a:r>
            <a:r>
              <a:rPr lang="en-US" sz="28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blockchain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 network and recorded in the public ledger </a:t>
            </a:r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  <a:ea typeface="DejaVu Sans"/>
            </a:endParaRPr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Every software access/ transfer/ 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update is non-</a:t>
            </a:r>
            <a:r>
              <a:rPr lang="en-US" sz="28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repudiatable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 and can be verified any time in the future</a:t>
            </a:r>
            <a:endParaRPr lang="en-US" sz="2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  <a:ea typeface="DejaVu Sans"/>
            </a:endParaRPr>
          </a:p>
          <a:p>
            <a:pPr marL="801900" lvl="1" indent="-342900">
              <a:buFont typeface="Arial" panose="020B0604020202020204" pitchFamily="34" charset="0"/>
              <a:buChar char="•"/>
            </a:pPr>
            <a:endParaRPr sz="800" dirty="0"/>
          </a:p>
        </p:txBody>
      </p:sp>
      <p:sp>
        <p:nvSpPr>
          <p:cNvPr id="9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B3CA4541-8787-49E7-9EFF-17DA95593DF9}" type="slidenum">
              <a:rPr lang="en-US" sz="1400" smtClean="0"/>
              <a:t>7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5069497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Line 1"/>
          <p:cNvSpPr>
            <a:spLocks noChangeShapeType="1"/>
          </p:cNvSpPr>
          <p:nvPr/>
        </p:nvSpPr>
        <p:spPr bwMode="auto">
          <a:xfrm>
            <a:off x="0" y="1279525"/>
            <a:ext cx="9144000" cy="1588"/>
          </a:xfrm>
          <a:prstGeom prst="line">
            <a:avLst/>
          </a:prstGeom>
          <a:noFill/>
          <a:ln w="25560" cap="flat">
            <a:solidFill>
              <a:srgbClr val="4F81BD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12985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3800" dirty="0" smtClean="0">
                <a:latin typeface="Calibri" panose="020F0502020204030204" pitchFamily="34" charset="0"/>
              </a:rPr>
              <a:t>Attribute-Based and Role-Based                    Software Dissemination</a:t>
            </a:r>
            <a:endParaRPr lang="en-US" altLang="en-US" sz="3800" dirty="0">
              <a:latin typeface="Calibri" panose="020F0502020204030204" pitchFamily="34" charset="0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353160" y="1135202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353160" y="1191647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" name="Picture 6"/>
          <p:cNvPicPr/>
          <p:nvPr/>
        </p:nvPicPr>
        <p:blipFill>
          <a:blip r:embed="rId3"/>
          <a:stretch/>
        </p:blipFill>
        <p:spPr>
          <a:xfrm>
            <a:off x="927720" y="2005901"/>
            <a:ext cx="712800" cy="916560"/>
          </a:xfrm>
          <a:prstGeom prst="rect">
            <a:avLst/>
          </a:prstGeom>
          <a:ln>
            <a:noFill/>
          </a:ln>
        </p:spPr>
      </p:pic>
      <p:sp>
        <p:nvSpPr>
          <p:cNvPr id="9" name="CustomShape 3"/>
          <p:cNvSpPr/>
          <p:nvPr/>
        </p:nvSpPr>
        <p:spPr>
          <a:xfrm>
            <a:off x="42120" y="2986364"/>
            <a:ext cx="2162520" cy="63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AUTHENTICATED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CLIENT</a:t>
            </a:r>
            <a:endParaRPr/>
          </a:p>
        </p:txBody>
      </p:sp>
      <p:sp>
        <p:nvSpPr>
          <p:cNvPr id="10" name="CustomShape 4"/>
          <p:cNvSpPr/>
          <p:nvPr/>
        </p:nvSpPr>
        <p:spPr>
          <a:xfrm>
            <a:off x="2247840" y="2475884"/>
            <a:ext cx="3380400" cy="132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n-US" sz="16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Browser’s Crypto Level: High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en-US" sz="16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Authentication Method: Fingerprint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en-US" sz="16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Client’s device:  Desktop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en-US" sz="16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Source network: Corporate Intranet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en-US" sz="16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Role: </a:t>
            </a:r>
            <a:r>
              <a:rPr lang="en-US" sz="1600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Team Leader</a:t>
            </a:r>
            <a:endParaRPr dirty="0"/>
          </a:p>
        </p:txBody>
      </p:sp>
      <p:sp>
        <p:nvSpPr>
          <p:cNvPr id="11" name="CustomShape 5"/>
          <p:cNvSpPr/>
          <p:nvPr/>
        </p:nvSpPr>
        <p:spPr>
          <a:xfrm>
            <a:off x="5703840" y="1537364"/>
            <a:ext cx="2934000" cy="2346480"/>
          </a:xfrm>
          <a:prstGeom prst="roundRect">
            <a:avLst>
              <a:gd name="adj" fmla="val 16667"/>
            </a:avLst>
          </a:prstGeom>
          <a:solidFill>
            <a:srgbClr val="3ED1E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" name="CustomShape 6"/>
          <p:cNvSpPr/>
          <p:nvPr/>
        </p:nvSpPr>
        <p:spPr>
          <a:xfrm>
            <a:off x="6415560" y="1910684"/>
            <a:ext cx="2032920" cy="173628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0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ACCESSIBLE </a:t>
            </a:r>
            <a:r>
              <a:rPr lang="en-US" sz="2000" b="1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CODE</a:t>
            </a:r>
            <a:endParaRPr dirty="0"/>
          </a:p>
        </p:txBody>
      </p:sp>
      <p:sp>
        <p:nvSpPr>
          <p:cNvPr id="13" name="CustomShape 7"/>
          <p:cNvSpPr/>
          <p:nvPr/>
        </p:nvSpPr>
        <p:spPr>
          <a:xfrm>
            <a:off x="1734120" y="2215604"/>
            <a:ext cx="4663800" cy="36576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2">
              <a:lumMod val="20000"/>
              <a:lumOff val="80000"/>
            </a:schemeClr>
          </a:solidFill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14" name="CustomShape 8"/>
          <p:cNvSpPr/>
          <p:nvPr/>
        </p:nvSpPr>
        <p:spPr>
          <a:xfrm>
            <a:off x="5816899" y="1523509"/>
            <a:ext cx="1969355" cy="515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Source Code</a:t>
            </a:r>
            <a:endParaRPr dirty="0"/>
          </a:p>
        </p:txBody>
      </p:sp>
      <p:pic>
        <p:nvPicPr>
          <p:cNvPr id="15" name="Picture 6"/>
          <p:cNvPicPr/>
          <p:nvPr/>
        </p:nvPicPr>
        <p:blipFill>
          <a:blip r:embed="rId3"/>
          <a:stretch/>
        </p:blipFill>
        <p:spPr>
          <a:xfrm>
            <a:off x="944280" y="4892924"/>
            <a:ext cx="712800" cy="916560"/>
          </a:xfrm>
          <a:prstGeom prst="rect">
            <a:avLst/>
          </a:prstGeom>
          <a:ln>
            <a:noFill/>
          </a:ln>
        </p:spPr>
      </p:pic>
      <p:sp>
        <p:nvSpPr>
          <p:cNvPr id="16" name="CustomShape 9"/>
          <p:cNvSpPr/>
          <p:nvPr/>
        </p:nvSpPr>
        <p:spPr>
          <a:xfrm>
            <a:off x="57960" y="4327004"/>
            <a:ext cx="2162520" cy="63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AUTHENTICATED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CLIENT</a:t>
            </a:r>
            <a:endParaRPr/>
          </a:p>
        </p:txBody>
      </p:sp>
      <p:sp>
        <p:nvSpPr>
          <p:cNvPr id="17" name="CustomShape 10"/>
          <p:cNvSpPr/>
          <p:nvPr/>
        </p:nvSpPr>
        <p:spPr>
          <a:xfrm>
            <a:off x="2193120" y="4194884"/>
            <a:ext cx="3380400" cy="106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n-US" sz="16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Browser’s Crypto Level: Low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en-US" sz="16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Authentication Method: Password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en-US" sz="16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Client’s device:  Mobile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en-US" sz="16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Source network: Unknown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en-US" sz="16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Role: </a:t>
            </a:r>
            <a:r>
              <a:rPr lang="en-US" sz="1600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Junior Developer</a:t>
            </a:r>
            <a:endParaRPr dirty="0"/>
          </a:p>
        </p:txBody>
      </p:sp>
      <p:sp>
        <p:nvSpPr>
          <p:cNvPr id="18" name="CustomShape 11"/>
          <p:cNvSpPr/>
          <p:nvPr/>
        </p:nvSpPr>
        <p:spPr>
          <a:xfrm>
            <a:off x="5708880" y="4194164"/>
            <a:ext cx="2934000" cy="2395440"/>
          </a:xfrm>
          <a:prstGeom prst="roundRect">
            <a:avLst>
              <a:gd name="adj" fmla="val 16667"/>
            </a:avLst>
          </a:prstGeom>
          <a:solidFill>
            <a:srgbClr val="3ED1E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" name="CustomShape 12"/>
          <p:cNvSpPr/>
          <p:nvPr/>
        </p:nvSpPr>
        <p:spPr>
          <a:xfrm>
            <a:off x="6406920" y="5262284"/>
            <a:ext cx="2041560" cy="54288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ACCESSIBLE </a:t>
            </a:r>
            <a:r>
              <a:rPr lang="en-US" sz="1800" b="1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CODE</a:t>
            </a:r>
            <a:endParaRPr dirty="0"/>
          </a:p>
        </p:txBody>
      </p:sp>
      <p:sp>
        <p:nvSpPr>
          <p:cNvPr id="20" name="CustomShape 13"/>
          <p:cNvSpPr/>
          <p:nvPr/>
        </p:nvSpPr>
        <p:spPr>
          <a:xfrm>
            <a:off x="1739520" y="5377844"/>
            <a:ext cx="4663800" cy="36576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2">
              <a:lumMod val="20000"/>
              <a:lumOff val="80000"/>
            </a:schemeClr>
          </a:solidFill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21" name="CustomShape 14"/>
          <p:cNvSpPr/>
          <p:nvPr/>
        </p:nvSpPr>
        <p:spPr>
          <a:xfrm>
            <a:off x="6399720" y="4663244"/>
            <a:ext cx="2048760" cy="59472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INACCESSIBLE </a:t>
            </a:r>
            <a:r>
              <a:rPr lang="en-US" sz="1800" b="1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CODE </a:t>
            </a:r>
            <a:r>
              <a:rPr lang="en-US" sz="1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</a:t>
            </a:r>
            <a:endParaRPr dirty="0"/>
          </a:p>
        </p:txBody>
      </p:sp>
      <p:sp>
        <p:nvSpPr>
          <p:cNvPr id="22" name="CustomShape 15"/>
          <p:cNvSpPr/>
          <p:nvPr/>
        </p:nvSpPr>
        <p:spPr>
          <a:xfrm>
            <a:off x="6399720" y="5806964"/>
            <a:ext cx="2048760" cy="58392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INACCESSIBLE </a:t>
            </a:r>
            <a:r>
              <a:rPr lang="en-US" sz="1800" b="1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CODE </a:t>
            </a:r>
            <a:r>
              <a:rPr lang="en-US" sz="1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</a:t>
            </a:r>
            <a:endParaRPr dirty="0"/>
          </a:p>
        </p:txBody>
      </p:sp>
      <p:sp>
        <p:nvSpPr>
          <p:cNvPr id="24" name="CustomShape 8"/>
          <p:cNvSpPr/>
          <p:nvPr/>
        </p:nvSpPr>
        <p:spPr>
          <a:xfrm>
            <a:off x="5830749" y="4225160"/>
            <a:ext cx="1969355" cy="515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Source Code</a:t>
            </a:r>
            <a:endParaRPr dirty="0"/>
          </a:p>
        </p:txBody>
      </p:sp>
      <p:sp>
        <p:nvSpPr>
          <p:cNvPr id="25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82D87F6-6703-4B64-80F9-528431B5CD39}" type="slidenum">
              <a:rPr lang="en-US" sz="1400" smtClean="0"/>
              <a:t>8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4409053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Line 1"/>
          <p:cNvSpPr>
            <a:spLocks noChangeShapeType="1"/>
          </p:cNvSpPr>
          <p:nvPr/>
        </p:nvSpPr>
        <p:spPr bwMode="auto">
          <a:xfrm>
            <a:off x="0" y="1279525"/>
            <a:ext cx="9144000" cy="1588"/>
          </a:xfrm>
          <a:prstGeom prst="line">
            <a:avLst/>
          </a:prstGeom>
          <a:noFill/>
          <a:ln w="25560" cap="flat">
            <a:solidFill>
              <a:srgbClr val="4F81BD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CustomShape 3"/>
          <p:cNvSpPr/>
          <p:nvPr/>
        </p:nvSpPr>
        <p:spPr>
          <a:xfrm>
            <a:off x="-12930" y="1303943"/>
            <a:ext cx="9475584" cy="139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30040" indent="-227520">
              <a:lnSpc>
                <a:spcPct val="100000"/>
              </a:lnSpc>
              <a:buFont typeface="Symbol"/>
              <a:buChar char=""/>
            </a:pPr>
            <a:r>
              <a:rPr lang="en-US" sz="25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Helvetica Neue"/>
              </a:rPr>
              <a:t>Key is not stored inside </a:t>
            </a:r>
            <a:r>
              <a:rPr lang="en-US" sz="25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Helvetica Neue"/>
              </a:rPr>
              <a:t>SB  [4]</a:t>
            </a:r>
            <a:endParaRPr sz="2500" dirty="0"/>
          </a:p>
          <a:p>
            <a:pPr marL="230040" indent="-227520">
              <a:lnSpc>
                <a:spcPct val="100000"/>
              </a:lnSpc>
              <a:buFont typeface="Symbol"/>
              <a:buChar char=""/>
            </a:pPr>
            <a:r>
              <a:rPr lang="en-US" sz="25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Helvetica Neue"/>
              </a:rPr>
              <a:t>Separate symmetric key is used for each separate data </a:t>
            </a:r>
            <a:r>
              <a:rPr lang="en-US" sz="25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Helvetica Neue"/>
              </a:rPr>
              <a:t>subset</a:t>
            </a:r>
            <a:endParaRPr sz="2500" dirty="0"/>
          </a:p>
          <a:p>
            <a:pPr marL="230040" indent="-227520">
              <a:lnSpc>
                <a:spcPct val="100000"/>
              </a:lnSpc>
              <a:buFont typeface="Symbol"/>
              <a:buChar char=""/>
            </a:pPr>
            <a:r>
              <a:rPr lang="en-US" sz="25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Helvetica Neue"/>
              </a:rPr>
              <a:t>Tamper-resistance is guaranteed</a:t>
            </a:r>
            <a:endParaRPr sz="2500" dirty="0"/>
          </a:p>
        </p:txBody>
      </p:sp>
      <p:sp>
        <p:nvSpPr>
          <p:cNvPr id="8" name="CustomShape 4"/>
          <p:cNvSpPr/>
          <p:nvPr/>
        </p:nvSpPr>
        <p:spPr>
          <a:xfrm>
            <a:off x="181040" y="2709753"/>
            <a:ext cx="2627280" cy="1429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Aggregation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{</a:t>
            </a:r>
            <a:r>
              <a:rPr lang="en-US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r>
              <a:rPr lang="en-US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}</a:t>
            </a:r>
            <a:r>
              <a:rPr lang="en-US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</a:t>
            </a:r>
            <a:r>
              <a:rPr lang="en-US" sz="2400" i="1" strike="noStrike" spc="-1" dirty="0">
                <a:solidFill>
                  <a:srgbClr val="327505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</a:t>
            </a:r>
            <a:r>
              <a:rPr lang="en-US" sz="2000" i="1" strike="noStrike" spc="-1" dirty="0">
                <a:solidFill>
                  <a:srgbClr val="327505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xecution info;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i="1" strike="noStrike" spc="-1" dirty="0" smtClean="0">
                <a:solidFill>
                  <a:srgbClr val="327505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Digest(SB </a:t>
            </a:r>
            <a:r>
              <a:rPr lang="en-US" sz="2000" i="1" strike="noStrike" spc="-1" dirty="0">
                <a:solidFill>
                  <a:srgbClr val="327505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Modules);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i="1" strike="noStrike" spc="-1" dirty="0">
                <a:solidFill>
                  <a:srgbClr val="327505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Resources</a:t>
            </a:r>
            <a:r>
              <a:rPr lang="en-US" sz="20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</a:t>
            </a:r>
            <a:endParaRPr dirty="0"/>
          </a:p>
        </p:txBody>
      </p:sp>
      <p:sp>
        <p:nvSpPr>
          <p:cNvPr id="9" name="CustomShape 5"/>
          <p:cNvSpPr/>
          <p:nvPr/>
        </p:nvSpPr>
        <p:spPr>
          <a:xfrm>
            <a:off x="172040" y="4622433"/>
            <a:ext cx="2627280" cy="185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Aggregation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{</a:t>
            </a:r>
            <a:r>
              <a:rPr lang="en-US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r>
              <a:rPr lang="en-US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} ( </a:t>
            </a:r>
            <a:r>
              <a:rPr lang="en-US" sz="2400" b="1" i="1" strike="noStrike" spc="-1" dirty="0">
                <a:solidFill>
                  <a:srgbClr val="B9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Tampered (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i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</a:t>
            </a:r>
            <a:r>
              <a:rPr lang="en-US" sz="2000" i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xecution info;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i="1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Digest(SB </a:t>
            </a:r>
            <a:r>
              <a:rPr lang="en-US" sz="2000" i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Modules);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i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Resources</a:t>
            </a:r>
            <a:r>
              <a:rPr lang="en-US" sz="2400" b="1" i="1" strike="noStrike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</a:t>
            </a:r>
            <a:r>
              <a:rPr lang="en-US" sz="20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</a:t>
            </a:r>
            <a:endParaRPr dirty="0"/>
          </a:p>
        </p:txBody>
      </p:sp>
      <p:sp>
        <p:nvSpPr>
          <p:cNvPr id="10" name="CustomShape 6"/>
          <p:cNvSpPr/>
          <p:nvPr/>
        </p:nvSpPr>
        <p:spPr>
          <a:xfrm>
            <a:off x="3740360" y="2829993"/>
            <a:ext cx="1541520" cy="99972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Key Derivation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Module</a:t>
            </a:r>
            <a:endParaRPr/>
          </a:p>
        </p:txBody>
      </p:sp>
      <p:sp>
        <p:nvSpPr>
          <p:cNvPr id="11" name="CustomShape 7"/>
          <p:cNvSpPr/>
          <p:nvPr/>
        </p:nvSpPr>
        <p:spPr>
          <a:xfrm>
            <a:off x="5406800" y="2716233"/>
            <a:ext cx="586440" cy="45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</a:t>
            </a:r>
            <a:r>
              <a:rPr lang="en-US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endParaRPr/>
          </a:p>
        </p:txBody>
      </p:sp>
      <p:sp>
        <p:nvSpPr>
          <p:cNvPr id="12" name="CustomShape 8"/>
          <p:cNvSpPr/>
          <p:nvPr/>
        </p:nvSpPr>
        <p:spPr>
          <a:xfrm>
            <a:off x="6047600" y="2824953"/>
            <a:ext cx="1675800" cy="99972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DEC</a:t>
            </a: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</a:t>
            </a:r>
            <a:r>
              <a:rPr lang="en-US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(d</a:t>
            </a: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</a:t>
            </a:r>
            <a:endParaRPr/>
          </a:p>
        </p:txBody>
      </p:sp>
      <p:sp>
        <p:nvSpPr>
          <p:cNvPr id="13" name="CustomShape 9"/>
          <p:cNvSpPr/>
          <p:nvPr/>
        </p:nvSpPr>
        <p:spPr>
          <a:xfrm>
            <a:off x="5287280" y="3130593"/>
            <a:ext cx="757800" cy="36504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14" name="CustomShape 10"/>
          <p:cNvSpPr/>
          <p:nvPr/>
        </p:nvSpPr>
        <p:spPr>
          <a:xfrm>
            <a:off x="2654600" y="3142113"/>
            <a:ext cx="1083600" cy="36504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2">
              <a:lumMod val="20000"/>
              <a:lumOff val="80000"/>
            </a:schemeClr>
          </a:solidFill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15" name="CustomShape 11"/>
          <p:cNvSpPr/>
          <p:nvPr/>
        </p:nvSpPr>
        <p:spPr>
          <a:xfrm>
            <a:off x="7730960" y="3132393"/>
            <a:ext cx="1267560" cy="36504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16" name="CustomShape 12"/>
          <p:cNvSpPr/>
          <p:nvPr/>
        </p:nvSpPr>
        <p:spPr>
          <a:xfrm>
            <a:off x="8092760" y="2707233"/>
            <a:ext cx="586440" cy="45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r>
              <a:rPr lang="en-US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endParaRPr/>
          </a:p>
        </p:txBody>
      </p:sp>
      <p:pic>
        <p:nvPicPr>
          <p:cNvPr id="17" name="Picture 2"/>
          <p:cNvPicPr/>
          <p:nvPr/>
        </p:nvPicPr>
        <p:blipFill>
          <a:blip r:embed="rId3"/>
          <a:stretch/>
        </p:blipFill>
        <p:spPr>
          <a:xfrm>
            <a:off x="2766200" y="4398873"/>
            <a:ext cx="694800" cy="694800"/>
          </a:xfrm>
          <a:prstGeom prst="rect">
            <a:avLst/>
          </a:prstGeom>
          <a:ln>
            <a:noFill/>
          </a:ln>
        </p:spPr>
      </p:pic>
      <p:sp>
        <p:nvSpPr>
          <p:cNvPr id="18" name="CustomShape 13"/>
          <p:cNvSpPr/>
          <p:nvPr/>
        </p:nvSpPr>
        <p:spPr>
          <a:xfrm>
            <a:off x="3720560" y="4875873"/>
            <a:ext cx="1541520" cy="99972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Key Derivation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Module</a:t>
            </a:r>
            <a:endParaRPr/>
          </a:p>
        </p:txBody>
      </p:sp>
      <p:sp>
        <p:nvSpPr>
          <p:cNvPr id="19" name="CustomShape 14"/>
          <p:cNvSpPr/>
          <p:nvPr/>
        </p:nvSpPr>
        <p:spPr>
          <a:xfrm>
            <a:off x="5344160" y="4761753"/>
            <a:ext cx="586440" cy="45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K’</a:t>
            </a:r>
            <a:r>
              <a:rPr lang="en-US" sz="16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endParaRPr/>
          </a:p>
        </p:txBody>
      </p:sp>
      <p:sp>
        <p:nvSpPr>
          <p:cNvPr id="20" name="CustomShape 15"/>
          <p:cNvSpPr/>
          <p:nvPr/>
        </p:nvSpPr>
        <p:spPr>
          <a:xfrm>
            <a:off x="6027800" y="4870473"/>
            <a:ext cx="1695240" cy="99972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DEC</a:t>
            </a: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k’</a:t>
            </a:r>
            <a:r>
              <a:rPr lang="en-US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(d</a:t>
            </a: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</a:t>
            </a:r>
            <a:endParaRPr/>
          </a:p>
        </p:txBody>
      </p:sp>
      <p:sp>
        <p:nvSpPr>
          <p:cNvPr id="21" name="CustomShape 16"/>
          <p:cNvSpPr/>
          <p:nvPr/>
        </p:nvSpPr>
        <p:spPr>
          <a:xfrm>
            <a:off x="5267480" y="5176473"/>
            <a:ext cx="757800" cy="36504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22" name="CustomShape 17"/>
          <p:cNvSpPr/>
          <p:nvPr/>
        </p:nvSpPr>
        <p:spPr>
          <a:xfrm>
            <a:off x="2634800" y="5187993"/>
            <a:ext cx="1083600" cy="36504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2">
              <a:lumMod val="20000"/>
              <a:lumOff val="80000"/>
            </a:schemeClr>
          </a:solidFill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23" name="CustomShape 18"/>
          <p:cNvSpPr/>
          <p:nvPr/>
        </p:nvSpPr>
        <p:spPr>
          <a:xfrm>
            <a:off x="7732760" y="5178273"/>
            <a:ext cx="1287360" cy="36504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6">
              <a:lumMod val="20000"/>
              <a:lumOff val="80000"/>
            </a:schemeClr>
          </a:solidFill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24" name="CustomShape 19"/>
          <p:cNvSpPr/>
          <p:nvPr/>
        </p:nvSpPr>
        <p:spPr>
          <a:xfrm>
            <a:off x="7757600" y="4752753"/>
            <a:ext cx="1240920" cy="45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wrong</a:t>
            </a:r>
            <a:r>
              <a:rPr lang="en-US" sz="240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d</a:t>
            </a:r>
            <a:r>
              <a:rPr lang="en-US" sz="160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endParaRPr/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204788" y="12985"/>
            <a:ext cx="88693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4400" dirty="0" smtClean="0">
                <a:latin typeface="Calibri" panose="020F0502020204030204" pitchFamily="34" charset="0"/>
              </a:rPr>
              <a:t>Software Bundle</a:t>
            </a:r>
            <a:endParaRPr lang="en-US" altLang="en-US" sz="4400" dirty="0">
              <a:latin typeface="Calibri" panose="020F0502020204030204" pitchFamily="34" charset="0"/>
            </a:endParaRPr>
          </a:p>
        </p:txBody>
      </p:sp>
      <p:sp>
        <p:nvSpPr>
          <p:cNvPr id="26" name="CustomShape 2"/>
          <p:cNvSpPr/>
          <p:nvPr/>
        </p:nvSpPr>
        <p:spPr>
          <a:xfrm>
            <a:off x="8520546" y="6401520"/>
            <a:ext cx="429493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B4DAF856-9AD5-4ABA-A544-A0857FF24649}" type="slidenum">
              <a:rPr lang="en-US" sz="1400" smtClean="0"/>
              <a:t>9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11785103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2080</TotalTime>
  <Words>957</Words>
  <Application>Microsoft Office PowerPoint</Application>
  <PresentationFormat>On-screen Show (4:3)</PresentationFormat>
  <Paragraphs>216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宋体</vt:lpstr>
      <vt:lpstr>Arial</vt:lpstr>
      <vt:lpstr>Calibri</vt:lpstr>
      <vt:lpstr>DejaVu Sans</vt:lpstr>
      <vt:lpstr>Helvetica Neue</vt:lpstr>
      <vt:lpstr>Symbol</vt:lpstr>
      <vt:lpstr>Tahoma</vt:lpstr>
      <vt:lpstr>Times New Roman</vt:lpstr>
      <vt:lpstr>Office Theme</vt:lpstr>
      <vt:lpstr>PowerPoint Presentation</vt:lpstr>
      <vt:lpstr>PowerPoint Presentation</vt:lpstr>
      <vt:lpstr>Problem Statement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Experiment</vt:lpstr>
      <vt:lpstr>PowerPoint Presentation</vt:lpstr>
      <vt:lpstr>PowerPoint Presentation</vt:lpstr>
      <vt:lpstr>PowerPoint Presentation</vt:lpstr>
      <vt:lpstr>PowerPoint Presentation</vt:lpstr>
      <vt:lpstr>References </vt:lpstr>
    </vt:vector>
  </TitlesOfParts>
  <Company>Monagrillo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Blockchain-related Project</dc:title>
  <dc:creator>Miguel Villarreal</dc:creator>
  <cp:lastModifiedBy>BB-User</cp:lastModifiedBy>
  <cp:revision>104</cp:revision>
  <dcterms:created xsi:type="dcterms:W3CDTF">2017-11-22T16:43:25Z</dcterms:created>
  <dcterms:modified xsi:type="dcterms:W3CDTF">2020-07-14T16:31:49Z</dcterms:modified>
</cp:coreProperties>
</file>