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552" r:id="rId3"/>
    <p:sldId id="569" r:id="rId4"/>
    <p:sldId id="670" r:id="rId5"/>
    <p:sldId id="671" r:id="rId6"/>
    <p:sldId id="674" r:id="rId7"/>
    <p:sldId id="642" r:id="rId8"/>
    <p:sldId id="611" r:id="rId9"/>
    <p:sldId id="612" r:id="rId10"/>
    <p:sldId id="672" r:id="rId11"/>
    <p:sldId id="530" r:id="rId12"/>
    <p:sldId id="603" r:id="rId13"/>
    <p:sldId id="604" r:id="rId14"/>
    <p:sldId id="532" r:id="rId15"/>
    <p:sldId id="565" r:id="rId16"/>
    <p:sldId id="614" r:id="rId17"/>
    <p:sldId id="578" r:id="rId18"/>
    <p:sldId id="616" r:id="rId19"/>
    <p:sldId id="617" r:id="rId20"/>
    <p:sldId id="535" r:id="rId21"/>
    <p:sldId id="579" r:id="rId22"/>
    <p:sldId id="619" r:id="rId23"/>
    <p:sldId id="625" r:id="rId24"/>
    <p:sldId id="626" r:id="rId25"/>
    <p:sldId id="623" r:id="rId26"/>
    <p:sldId id="624" r:id="rId27"/>
    <p:sldId id="606" r:id="rId28"/>
    <p:sldId id="605" r:id="rId29"/>
    <p:sldId id="613" r:id="rId30"/>
    <p:sldId id="622" r:id="rId31"/>
    <p:sldId id="641" r:id="rId32"/>
    <p:sldId id="643" r:id="rId33"/>
    <p:sldId id="644" r:id="rId34"/>
    <p:sldId id="628" r:id="rId35"/>
    <p:sldId id="629" r:id="rId36"/>
    <p:sldId id="630" r:id="rId37"/>
    <p:sldId id="631" r:id="rId38"/>
    <p:sldId id="632" r:id="rId39"/>
    <p:sldId id="633" r:id="rId40"/>
    <p:sldId id="634" r:id="rId41"/>
    <p:sldId id="635" r:id="rId42"/>
    <p:sldId id="636" r:id="rId43"/>
    <p:sldId id="637" r:id="rId44"/>
    <p:sldId id="638" r:id="rId45"/>
    <p:sldId id="639" r:id="rId46"/>
    <p:sldId id="640" r:id="rId47"/>
    <p:sldId id="678" r:id="rId48"/>
    <p:sldId id="646" r:id="rId49"/>
    <p:sldId id="647" r:id="rId50"/>
    <p:sldId id="648" r:id="rId51"/>
    <p:sldId id="649" r:id="rId52"/>
    <p:sldId id="669" r:id="rId53"/>
    <p:sldId id="651" r:id="rId54"/>
    <p:sldId id="652" r:id="rId55"/>
    <p:sldId id="653" r:id="rId56"/>
    <p:sldId id="654" r:id="rId57"/>
    <p:sldId id="675" r:id="rId58"/>
    <p:sldId id="676" r:id="rId59"/>
    <p:sldId id="657" r:id="rId60"/>
    <p:sldId id="658" r:id="rId61"/>
    <p:sldId id="677" r:id="rId62"/>
    <p:sldId id="659" r:id="rId63"/>
    <p:sldId id="660" r:id="rId64"/>
    <p:sldId id="661" r:id="rId65"/>
    <p:sldId id="662" r:id="rId66"/>
    <p:sldId id="663" r:id="rId67"/>
    <p:sldId id="664" r:id="rId68"/>
    <p:sldId id="665" r:id="rId69"/>
    <p:sldId id="666" r:id="rId70"/>
    <p:sldId id="667" r:id="rId71"/>
    <p:sldId id="673" r:id="rId72"/>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1pPr>
    <a:lvl2pPr marL="4572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2pPr>
    <a:lvl3pPr marL="9144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3pPr>
    <a:lvl4pPr marL="13716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4pPr>
    <a:lvl5pPr marL="18288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5pPr>
    <a:lvl6pPr marL="2286000" algn="l" defTabSz="914400" rtl="0" eaLnBrk="1" latinLnBrk="0" hangingPunct="1">
      <a:defRPr kern="1200">
        <a:solidFill>
          <a:schemeClr val="tx1"/>
        </a:solidFill>
        <a:latin typeface="Tahoma" charset="0"/>
        <a:ea typeface="Tahoma" charset="0"/>
        <a:cs typeface="Tahoma" charset="0"/>
        <a:sym typeface="Tahoma" charset="0"/>
      </a:defRPr>
    </a:lvl6pPr>
    <a:lvl7pPr marL="2743200" algn="l" defTabSz="914400" rtl="0" eaLnBrk="1" latinLnBrk="0" hangingPunct="1">
      <a:defRPr kern="1200">
        <a:solidFill>
          <a:schemeClr val="tx1"/>
        </a:solidFill>
        <a:latin typeface="Tahoma" charset="0"/>
        <a:ea typeface="Tahoma" charset="0"/>
        <a:cs typeface="Tahoma" charset="0"/>
        <a:sym typeface="Tahoma" charset="0"/>
      </a:defRPr>
    </a:lvl7pPr>
    <a:lvl8pPr marL="3200400" algn="l" defTabSz="914400" rtl="0" eaLnBrk="1" latinLnBrk="0" hangingPunct="1">
      <a:defRPr kern="1200">
        <a:solidFill>
          <a:schemeClr val="tx1"/>
        </a:solidFill>
        <a:latin typeface="Tahoma" charset="0"/>
        <a:ea typeface="Tahoma" charset="0"/>
        <a:cs typeface="Tahoma" charset="0"/>
        <a:sym typeface="Tahoma" charset="0"/>
      </a:defRPr>
    </a:lvl8pPr>
    <a:lvl9pPr marL="3657600" algn="l" defTabSz="914400" rtl="0" eaLnBrk="1" latinLnBrk="0" hangingPunct="1">
      <a:defRPr kern="1200">
        <a:solidFill>
          <a:schemeClr val="tx1"/>
        </a:solidFill>
        <a:latin typeface="Tahoma" charset="0"/>
        <a:ea typeface="Tahoma" charset="0"/>
        <a:cs typeface="Tahoma" charset="0"/>
        <a:sym typeface="Tahom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F81BD"/>
    <a:srgbClr val="085DAA"/>
    <a:srgbClr val="54D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E2"/>
          </a:solidFill>
        </a:fill>
      </a:tcStyle>
    </a:wholeTbl>
    <a:band2H>
      <a:tcTxStyle/>
      <a:tcStyle>
        <a:tcBdr/>
        <a:fill>
          <a:solidFill>
            <a:srgbClr val="E6E9F1"/>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CACA"/>
          </a:solidFill>
        </a:fill>
      </a:tcStyle>
    </a:wholeTbl>
    <a:band2H>
      <a:tcTxStyle/>
      <a:tcStyle>
        <a:tcBdr/>
        <a:fill>
          <a:solidFill>
            <a:srgbClr val="F3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5DAA"/>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5DAA"/>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7" autoAdjust="0"/>
    <p:restoredTop sz="92516" autoAdjust="0"/>
  </p:normalViewPr>
  <p:slideViewPr>
    <p:cSldViewPr snapToGrid="0" snapToObjects="1">
      <p:cViewPr varScale="1">
        <p:scale>
          <a:sx n="90" d="100"/>
          <a:sy n="90"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ganapathymani\Desktop\ICCC\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0167906383243606E-2"/>
          <c:y val="3.46666666666667E-2"/>
          <c:w val="0.83927538565114301"/>
          <c:h val="0.81317858705161805"/>
        </c:manualLayout>
      </c:layout>
      <c:barChart>
        <c:barDir val="col"/>
        <c:grouping val="clustered"/>
        <c:varyColors val="0"/>
        <c:ser>
          <c:idx val="0"/>
          <c:order val="0"/>
          <c:tx>
            <c:v>Combinatorial Design</c:v>
          </c:tx>
          <c:spPr>
            <a:pattFill prst="wdUpDiag">
              <a:fgClr>
                <a:srgbClr val="008000"/>
              </a:fgClr>
              <a:bgClr>
                <a:prstClr val="white"/>
              </a:bgClr>
            </a:pattFill>
            <a:ln>
              <a:solidFill>
                <a:srgbClr val="008000"/>
              </a:solidFill>
            </a:ln>
          </c:spPr>
          <c:invertIfNegative val="0"/>
          <c:cat>
            <c:strRef>
              <c:f>Sheet1!$B$1:$B$9</c:f>
              <c:strCache>
                <c:ptCount val="9"/>
                <c:pt idx="0">
                  <c:v>P1</c:v>
                </c:pt>
                <c:pt idx="1">
                  <c:v>P2</c:v>
                </c:pt>
                <c:pt idx="2">
                  <c:v>P3</c:v>
                </c:pt>
                <c:pt idx="3">
                  <c:v>P4</c:v>
                </c:pt>
                <c:pt idx="4">
                  <c:v>P5</c:v>
                </c:pt>
                <c:pt idx="5">
                  <c:v>P6</c:v>
                </c:pt>
                <c:pt idx="6">
                  <c:v>P7</c:v>
                </c:pt>
                <c:pt idx="7">
                  <c:v>P8</c:v>
                </c:pt>
                <c:pt idx="8">
                  <c:v>P9</c:v>
                </c:pt>
              </c:strCache>
            </c:strRef>
          </c:cat>
          <c:val>
            <c:numRef>
              <c:f>Sheet1!$C$1:$C$9</c:f>
              <c:numCache>
                <c:formatCode>General</c:formatCode>
                <c:ptCount val="9"/>
                <c:pt idx="0">
                  <c:v>273</c:v>
                </c:pt>
                <c:pt idx="1">
                  <c:v>595</c:v>
                </c:pt>
                <c:pt idx="2">
                  <c:v>803</c:v>
                </c:pt>
                <c:pt idx="3">
                  <c:v>47</c:v>
                </c:pt>
                <c:pt idx="4">
                  <c:v>446</c:v>
                </c:pt>
                <c:pt idx="5">
                  <c:v>755</c:v>
                </c:pt>
                <c:pt idx="6">
                  <c:v>339</c:v>
                </c:pt>
                <c:pt idx="7">
                  <c:v>591</c:v>
                </c:pt>
                <c:pt idx="8">
                  <c:v>855</c:v>
                </c:pt>
              </c:numCache>
            </c:numRef>
          </c:val>
          <c:extLst xmlns:c16r2="http://schemas.microsoft.com/office/drawing/2015/06/chart">
            <c:ext xmlns:c16="http://schemas.microsoft.com/office/drawing/2014/chart" uri="{C3380CC4-5D6E-409C-BE32-E72D297353CC}">
              <c16:uniqueId val="{00000000-DEF3-4873-BBE6-BABED9398F21}"/>
            </c:ext>
          </c:extLst>
        </c:ser>
        <c:ser>
          <c:idx val="1"/>
          <c:order val="1"/>
          <c:tx>
            <c:v>Sequential Design</c:v>
          </c:tx>
          <c:spPr>
            <a:pattFill prst="wdUpDiag">
              <a:fgClr>
                <a:srgbClr val="FF0000"/>
              </a:fgClr>
              <a:bgClr>
                <a:prstClr val="white"/>
              </a:bgClr>
            </a:pattFill>
            <a:ln>
              <a:solidFill>
                <a:srgbClr val="FF0000"/>
              </a:solidFill>
            </a:ln>
          </c:spPr>
          <c:invertIfNegative val="0"/>
          <c:cat>
            <c:strRef>
              <c:f>Sheet1!$B$1:$B$9</c:f>
              <c:strCache>
                <c:ptCount val="9"/>
                <c:pt idx="0">
                  <c:v>P1</c:v>
                </c:pt>
                <c:pt idx="1">
                  <c:v>P2</c:v>
                </c:pt>
                <c:pt idx="2">
                  <c:v>P3</c:v>
                </c:pt>
                <c:pt idx="3">
                  <c:v>P4</c:v>
                </c:pt>
                <c:pt idx="4">
                  <c:v>P5</c:v>
                </c:pt>
                <c:pt idx="5">
                  <c:v>P6</c:v>
                </c:pt>
                <c:pt idx="6">
                  <c:v>P7</c:v>
                </c:pt>
                <c:pt idx="7">
                  <c:v>P8</c:v>
                </c:pt>
                <c:pt idx="8">
                  <c:v>P9</c:v>
                </c:pt>
              </c:strCache>
            </c:strRef>
          </c:cat>
          <c:val>
            <c:numRef>
              <c:f>Sheet1!$D$1:$D$9</c:f>
              <c:numCache>
                <c:formatCode>General</c:formatCode>
                <c:ptCount val="9"/>
                <c:pt idx="0">
                  <c:v>581</c:v>
                </c:pt>
                <c:pt idx="1">
                  <c:v>1008</c:v>
                </c:pt>
                <c:pt idx="2">
                  <c:v>1426</c:v>
                </c:pt>
                <c:pt idx="3">
                  <c:v>144</c:v>
                </c:pt>
                <c:pt idx="4">
                  <c:v>623</c:v>
                </c:pt>
                <c:pt idx="5">
                  <c:v>2363</c:v>
                </c:pt>
                <c:pt idx="6">
                  <c:v>498</c:v>
                </c:pt>
                <c:pt idx="7">
                  <c:v>751</c:v>
                </c:pt>
                <c:pt idx="8">
                  <c:v>1710</c:v>
                </c:pt>
              </c:numCache>
            </c:numRef>
          </c:val>
          <c:extLst xmlns:c16r2="http://schemas.microsoft.com/office/drawing/2015/06/chart">
            <c:ext xmlns:c16="http://schemas.microsoft.com/office/drawing/2014/chart" uri="{C3380CC4-5D6E-409C-BE32-E72D297353CC}">
              <c16:uniqueId val="{00000001-DEF3-4873-BBE6-BABED9398F21}"/>
            </c:ext>
          </c:extLst>
        </c:ser>
        <c:dLbls>
          <c:showLegendKey val="0"/>
          <c:showVal val="0"/>
          <c:showCatName val="0"/>
          <c:showSerName val="0"/>
          <c:showPercent val="0"/>
          <c:showBubbleSize val="0"/>
        </c:dLbls>
        <c:gapWidth val="150"/>
        <c:axId val="240406320"/>
        <c:axId val="368386144"/>
      </c:barChart>
      <c:catAx>
        <c:axId val="240406320"/>
        <c:scaling>
          <c:orientation val="minMax"/>
        </c:scaling>
        <c:delete val="0"/>
        <c:axPos val="b"/>
        <c:numFmt formatCode="General" sourceLinked="0"/>
        <c:majorTickMark val="out"/>
        <c:minorTickMark val="none"/>
        <c:tickLblPos val="nextTo"/>
        <c:txPr>
          <a:bodyPr/>
          <a:lstStyle/>
          <a:p>
            <a:pPr>
              <a:defRPr sz="2400" b="1">
                <a:latin typeface="Times New Roman"/>
                <a:cs typeface="Times New Roman"/>
              </a:defRPr>
            </a:pPr>
            <a:endParaRPr lang="en-US"/>
          </a:p>
        </c:txPr>
        <c:crossAx val="368386144"/>
        <c:crosses val="autoZero"/>
        <c:auto val="1"/>
        <c:lblAlgn val="ctr"/>
        <c:lblOffset val="100"/>
        <c:noMultiLvlLbl val="0"/>
      </c:catAx>
      <c:valAx>
        <c:axId val="368386144"/>
        <c:scaling>
          <c:orientation val="minMax"/>
        </c:scaling>
        <c:delete val="0"/>
        <c:axPos val="l"/>
        <c:numFmt formatCode="General" sourceLinked="1"/>
        <c:majorTickMark val="out"/>
        <c:minorTickMark val="none"/>
        <c:tickLblPos val="nextTo"/>
        <c:txPr>
          <a:bodyPr/>
          <a:lstStyle/>
          <a:p>
            <a:pPr>
              <a:defRPr sz="2400" b="1">
                <a:latin typeface="Times New Roman"/>
                <a:cs typeface="Times New Roman"/>
              </a:defRPr>
            </a:pPr>
            <a:endParaRPr lang="en-US"/>
          </a:p>
        </c:txPr>
        <c:crossAx val="240406320"/>
        <c:crosses val="autoZero"/>
        <c:crossBetween val="between"/>
      </c:valAx>
    </c:plotArea>
    <c:legend>
      <c:legendPos val="l"/>
      <c:legendEntry>
        <c:idx val="0"/>
        <c:txPr>
          <a:bodyPr/>
          <a:lstStyle/>
          <a:p>
            <a:pPr>
              <a:defRPr sz="2400" b="1" i="0">
                <a:latin typeface="Times New Roman"/>
                <a:cs typeface="Times New Roman"/>
              </a:defRPr>
            </a:pPr>
            <a:endParaRPr lang="en-US"/>
          </a:p>
        </c:txPr>
      </c:legendEntry>
      <c:layout>
        <c:manualLayout>
          <c:xMode val="edge"/>
          <c:yMode val="edge"/>
          <c:x val="0.154150197628458"/>
          <c:y val="3.6192965879265099E-2"/>
          <c:w val="0.39114126544458599"/>
          <c:h val="0.316947401574803"/>
        </c:manualLayout>
      </c:layout>
      <c:overlay val="0"/>
      <c:txPr>
        <a:bodyPr/>
        <a:lstStyle/>
        <a:p>
          <a:pPr>
            <a:defRPr sz="2400" b="1">
              <a:latin typeface="Times New Roman"/>
              <a:cs typeface="Times New Roman"/>
            </a:defRPr>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B02FC-954B-8540-BE61-1C11EDEA3E60}"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09722F1-35FD-6743-803C-8E21E3FC3560}">
      <dgm:prSet phldrT="[Text]"/>
      <dgm:spPr>
        <a:solidFill>
          <a:schemeClr val="bg2">
            <a:lumMod val="50000"/>
          </a:schemeClr>
        </a:solidFill>
        <a:ln>
          <a:solidFill>
            <a:schemeClr val="bg2">
              <a:lumMod val="50000"/>
            </a:schemeClr>
          </a:solidFill>
        </a:ln>
      </dgm:spPr>
      <dgm:t>
        <a:bodyPr/>
        <a:lstStyle/>
        <a:p>
          <a:r>
            <a:rPr lang="en-US" b="1" dirty="0">
              <a:solidFill>
                <a:schemeClr val="bg1"/>
              </a:solidFill>
            </a:rPr>
            <a:t>Attack</a:t>
          </a:r>
        </a:p>
      </dgm:t>
    </dgm:pt>
    <dgm:pt modelId="{7022EDF2-010D-4046-8DC4-B199CDB4E133}" type="parTrans" cxnId="{01C8F404-4079-3F41-93E5-752EE3EAC35D}">
      <dgm:prSet/>
      <dgm:spPr/>
      <dgm:t>
        <a:bodyPr/>
        <a:lstStyle/>
        <a:p>
          <a:endParaRPr lang="en-US"/>
        </a:p>
      </dgm:t>
    </dgm:pt>
    <dgm:pt modelId="{A7577E27-50A3-B64E-BADB-68EABDEF4768}" type="sibTrans" cxnId="{01C8F404-4079-3F41-93E5-752EE3EAC35D}">
      <dgm:prSet/>
      <dgm:spPr/>
      <dgm:t>
        <a:bodyPr/>
        <a:lstStyle/>
        <a:p>
          <a:endParaRPr lang="en-US"/>
        </a:p>
      </dgm:t>
    </dgm:pt>
    <dgm:pt modelId="{EFC1D3C9-9A4C-1F48-965A-3DB538C3FB58}">
      <dgm:prSet phldrT="[Text]" custT="1"/>
      <dgm:spPr>
        <a:ln>
          <a:solidFill>
            <a:schemeClr val="bg2">
              <a:lumMod val="75000"/>
            </a:schemeClr>
          </a:solidFill>
        </a:ln>
      </dgm:spPr>
      <dgm:t>
        <a:bodyPr/>
        <a:lstStyle/>
        <a:p>
          <a:r>
            <a:rPr lang="en-US" sz="1400" dirty="0"/>
            <a:t>Code Injection (e.g., Buffer Overflow)</a:t>
          </a:r>
        </a:p>
      </dgm:t>
    </dgm:pt>
    <dgm:pt modelId="{087CD1BD-5688-F449-A68D-02A41FEBB251}" type="parTrans" cxnId="{B8331DB4-A5C1-E649-B078-F59B9D9EBA75}">
      <dgm:prSet/>
      <dgm:spPr/>
      <dgm:t>
        <a:bodyPr/>
        <a:lstStyle/>
        <a:p>
          <a:endParaRPr lang="en-US"/>
        </a:p>
      </dgm:t>
    </dgm:pt>
    <dgm:pt modelId="{991C6E86-59E7-5941-AF26-4DD72C3449AE}" type="sibTrans" cxnId="{B8331DB4-A5C1-E649-B078-F59B9D9EBA75}">
      <dgm:prSet/>
      <dgm:spPr/>
      <dgm:t>
        <a:bodyPr/>
        <a:lstStyle/>
        <a:p>
          <a:endParaRPr lang="en-US"/>
        </a:p>
      </dgm:t>
    </dgm:pt>
    <dgm:pt modelId="{95CFA8C5-86B2-5349-B580-973E83309463}">
      <dgm:prSet phldrT="[Text]"/>
      <dgm:spPr>
        <a:solidFill>
          <a:schemeClr val="tx2">
            <a:lumMod val="40000"/>
            <a:lumOff val="60000"/>
          </a:schemeClr>
        </a:solidFill>
        <a:ln>
          <a:solidFill>
            <a:schemeClr val="bg2">
              <a:lumMod val="90000"/>
            </a:schemeClr>
          </a:solidFill>
        </a:ln>
      </dgm:spPr>
      <dgm:t>
        <a:bodyPr/>
        <a:lstStyle/>
        <a:p>
          <a:r>
            <a:rPr lang="en-US" b="1" dirty="0">
              <a:solidFill>
                <a:schemeClr val="tx1"/>
              </a:solidFill>
            </a:rPr>
            <a:t>Defense</a:t>
          </a:r>
        </a:p>
      </dgm:t>
    </dgm:pt>
    <dgm:pt modelId="{4A677B0D-DDCE-654B-9BCE-07D238F45A98}" type="parTrans" cxnId="{11675C31-2B3B-AB4F-97E5-3996E57050BA}">
      <dgm:prSet/>
      <dgm:spPr/>
      <dgm:t>
        <a:bodyPr/>
        <a:lstStyle/>
        <a:p>
          <a:endParaRPr lang="en-US"/>
        </a:p>
      </dgm:t>
    </dgm:pt>
    <dgm:pt modelId="{67A3DC95-4276-8C46-9458-7080DB6D8D54}" type="sibTrans" cxnId="{11675C31-2B3B-AB4F-97E5-3996E57050BA}">
      <dgm:prSet/>
      <dgm:spPr/>
      <dgm:t>
        <a:bodyPr/>
        <a:lstStyle/>
        <a:p>
          <a:endParaRPr lang="en-US"/>
        </a:p>
      </dgm:t>
    </dgm:pt>
    <dgm:pt modelId="{42F13D5E-A765-3D40-B5AD-B21DF841FB48}">
      <dgm:prSet phldrT="[Text]" custT="1"/>
      <dgm:spPr>
        <a:ln>
          <a:solidFill>
            <a:schemeClr val="bg2">
              <a:lumMod val="75000"/>
            </a:schemeClr>
          </a:solidFill>
        </a:ln>
      </dgm:spPr>
      <dgm:t>
        <a:bodyPr/>
        <a:lstStyle/>
        <a:p>
          <a:r>
            <a:rPr lang="en-US" sz="1600" dirty="0"/>
            <a:t>WX (e.g., Windows DEP)</a:t>
          </a:r>
        </a:p>
      </dgm:t>
    </dgm:pt>
    <dgm:pt modelId="{3AEA512D-8D6C-6E4B-8F5F-436DA2356A65}" type="parTrans" cxnId="{AD030FE7-7C39-6E42-A089-C809BF5A8677}">
      <dgm:prSet/>
      <dgm:spPr/>
      <dgm:t>
        <a:bodyPr/>
        <a:lstStyle/>
        <a:p>
          <a:endParaRPr lang="en-US"/>
        </a:p>
      </dgm:t>
    </dgm:pt>
    <dgm:pt modelId="{40CBE4AA-F67F-2444-8D6D-0A4631EA3159}" type="sibTrans" cxnId="{AD030FE7-7C39-6E42-A089-C809BF5A8677}">
      <dgm:prSet/>
      <dgm:spPr/>
      <dgm:t>
        <a:bodyPr/>
        <a:lstStyle/>
        <a:p>
          <a:endParaRPr lang="en-US"/>
        </a:p>
      </dgm:t>
    </dgm:pt>
    <dgm:pt modelId="{BABD9D75-C078-C446-A2B9-5956F15D70C1}">
      <dgm:prSet phldrT="[Text]"/>
      <dgm:spPr>
        <a:solidFill>
          <a:schemeClr val="bg2">
            <a:lumMod val="50000"/>
          </a:schemeClr>
        </a:solidFill>
        <a:ln>
          <a:solidFill>
            <a:schemeClr val="bg2">
              <a:lumMod val="50000"/>
            </a:schemeClr>
          </a:solidFill>
        </a:ln>
      </dgm:spPr>
      <dgm:t>
        <a:bodyPr/>
        <a:lstStyle/>
        <a:p>
          <a:r>
            <a:rPr lang="en-US" b="1" dirty="0">
              <a:solidFill>
                <a:schemeClr val="bg1"/>
              </a:solidFill>
            </a:rPr>
            <a:t>Attack</a:t>
          </a:r>
        </a:p>
      </dgm:t>
    </dgm:pt>
    <dgm:pt modelId="{4EFD36F5-25AE-9043-822B-3AB3F4706FF6}" type="parTrans" cxnId="{1775AF46-A340-AA4B-BBA6-39A0ED7607F0}">
      <dgm:prSet/>
      <dgm:spPr/>
      <dgm:t>
        <a:bodyPr/>
        <a:lstStyle/>
        <a:p>
          <a:endParaRPr lang="en-US"/>
        </a:p>
      </dgm:t>
    </dgm:pt>
    <dgm:pt modelId="{73A0DAFD-8128-F549-B9B1-B00C1F473955}" type="sibTrans" cxnId="{1775AF46-A340-AA4B-BBA6-39A0ED7607F0}">
      <dgm:prSet/>
      <dgm:spPr/>
      <dgm:t>
        <a:bodyPr/>
        <a:lstStyle/>
        <a:p>
          <a:endParaRPr lang="en-US"/>
        </a:p>
      </dgm:t>
    </dgm:pt>
    <dgm:pt modelId="{23455563-A2BA-E240-A907-139E55F8FAC3}">
      <dgm:prSet phldrT="[Text]" custT="1"/>
      <dgm:spPr>
        <a:ln>
          <a:solidFill>
            <a:schemeClr val="bg2">
              <a:lumMod val="75000"/>
            </a:schemeClr>
          </a:solidFill>
        </a:ln>
      </dgm:spPr>
      <dgm:t>
        <a:bodyPr/>
        <a:lstStyle/>
        <a:p>
          <a:r>
            <a:rPr lang="en-US" sz="1400" dirty="0"/>
            <a:t>Code Reuse (e.g., ROP)</a:t>
          </a:r>
        </a:p>
      </dgm:t>
    </dgm:pt>
    <dgm:pt modelId="{D9358ED8-2632-0642-B135-6C819DFFC4DB}" type="parTrans" cxnId="{A69E04D2-0975-E64B-B120-B596F807639A}">
      <dgm:prSet/>
      <dgm:spPr/>
      <dgm:t>
        <a:bodyPr/>
        <a:lstStyle/>
        <a:p>
          <a:endParaRPr lang="en-US"/>
        </a:p>
      </dgm:t>
    </dgm:pt>
    <dgm:pt modelId="{BFE845DF-9E48-D84F-B54E-DB20A3F55D05}" type="sibTrans" cxnId="{A69E04D2-0975-E64B-B120-B596F807639A}">
      <dgm:prSet/>
      <dgm:spPr/>
      <dgm:t>
        <a:bodyPr/>
        <a:lstStyle/>
        <a:p>
          <a:endParaRPr lang="en-US"/>
        </a:p>
      </dgm:t>
    </dgm:pt>
    <dgm:pt modelId="{C2C1D4BE-1559-6043-9075-7AFA15C736D9}">
      <dgm:prSet/>
      <dgm:spPr>
        <a:solidFill>
          <a:schemeClr val="tx2">
            <a:lumMod val="40000"/>
            <a:lumOff val="60000"/>
          </a:schemeClr>
        </a:solidFill>
        <a:ln>
          <a:solidFill>
            <a:schemeClr val="bg2">
              <a:lumMod val="75000"/>
            </a:schemeClr>
          </a:solidFill>
        </a:ln>
      </dgm:spPr>
      <dgm:t>
        <a:bodyPr/>
        <a:lstStyle/>
        <a:p>
          <a:r>
            <a:rPr lang="en-US" b="1" dirty="0">
              <a:solidFill>
                <a:schemeClr val="tx1"/>
              </a:solidFill>
            </a:rPr>
            <a:t>Defense</a:t>
          </a:r>
        </a:p>
      </dgm:t>
    </dgm:pt>
    <dgm:pt modelId="{2EBB7E83-5A35-4049-97B1-DFA3090289C0}" type="parTrans" cxnId="{F0ADA955-95C6-A64B-9057-219463A3A1FF}">
      <dgm:prSet/>
      <dgm:spPr/>
      <dgm:t>
        <a:bodyPr/>
        <a:lstStyle/>
        <a:p>
          <a:endParaRPr lang="en-US"/>
        </a:p>
      </dgm:t>
    </dgm:pt>
    <dgm:pt modelId="{5C7FACA2-84F6-E74D-BE46-5FDBF38F465B}" type="sibTrans" cxnId="{F0ADA955-95C6-A64B-9057-219463A3A1FF}">
      <dgm:prSet/>
      <dgm:spPr/>
      <dgm:t>
        <a:bodyPr/>
        <a:lstStyle/>
        <a:p>
          <a:endParaRPr lang="en-US"/>
        </a:p>
      </dgm:t>
    </dgm:pt>
    <dgm:pt modelId="{2D2B679E-453A-4A46-BCDB-CD10483E7287}">
      <dgm:prSet/>
      <dgm:spPr>
        <a:solidFill>
          <a:schemeClr val="bg2">
            <a:lumMod val="50000"/>
          </a:schemeClr>
        </a:solidFill>
        <a:ln>
          <a:solidFill>
            <a:schemeClr val="bg2">
              <a:lumMod val="50000"/>
            </a:schemeClr>
          </a:solidFill>
        </a:ln>
      </dgm:spPr>
      <dgm:t>
        <a:bodyPr/>
        <a:lstStyle/>
        <a:p>
          <a:r>
            <a:rPr lang="en-US" b="1" dirty="0"/>
            <a:t>Attack</a:t>
          </a:r>
        </a:p>
      </dgm:t>
    </dgm:pt>
    <dgm:pt modelId="{0D441029-97C8-D54C-8089-1CFA2D88BC59}" type="parTrans" cxnId="{F87B383B-BDDF-CA47-8482-DD4619B4A84D}">
      <dgm:prSet/>
      <dgm:spPr/>
      <dgm:t>
        <a:bodyPr/>
        <a:lstStyle/>
        <a:p>
          <a:endParaRPr lang="en-US"/>
        </a:p>
      </dgm:t>
    </dgm:pt>
    <dgm:pt modelId="{61B9D48B-318F-9341-91F5-35FF52CA20F8}" type="sibTrans" cxnId="{F87B383B-BDDF-CA47-8482-DD4619B4A84D}">
      <dgm:prSet/>
      <dgm:spPr/>
      <dgm:t>
        <a:bodyPr/>
        <a:lstStyle/>
        <a:p>
          <a:endParaRPr lang="en-US"/>
        </a:p>
      </dgm:t>
    </dgm:pt>
    <dgm:pt modelId="{D5954507-FAF1-3840-8897-222E2F7CC279}">
      <dgm:prSet/>
      <dgm:spPr>
        <a:solidFill>
          <a:schemeClr val="tx2">
            <a:lumMod val="60000"/>
            <a:lumOff val="40000"/>
          </a:schemeClr>
        </a:solidFill>
        <a:ln>
          <a:solidFill>
            <a:schemeClr val="bg2">
              <a:lumMod val="90000"/>
            </a:schemeClr>
          </a:solidFill>
        </a:ln>
      </dgm:spPr>
      <dgm:t>
        <a:bodyPr/>
        <a:lstStyle/>
        <a:p>
          <a:r>
            <a:rPr lang="en-US" b="1" dirty="0">
              <a:solidFill>
                <a:schemeClr val="tx1"/>
              </a:solidFill>
            </a:rPr>
            <a:t>Defense</a:t>
          </a:r>
        </a:p>
      </dgm:t>
    </dgm:pt>
    <dgm:pt modelId="{EB124FC3-D4B1-A44B-88EA-4510D6B1F9B8}" type="parTrans" cxnId="{4F6146D5-A43C-F14A-B3CE-79AD89BA7037}">
      <dgm:prSet/>
      <dgm:spPr/>
      <dgm:t>
        <a:bodyPr/>
        <a:lstStyle/>
        <a:p>
          <a:endParaRPr lang="en-US"/>
        </a:p>
      </dgm:t>
    </dgm:pt>
    <dgm:pt modelId="{55299EA7-C80A-F54B-9EC0-5B0EC796E4AC}" type="sibTrans" cxnId="{4F6146D5-A43C-F14A-B3CE-79AD89BA7037}">
      <dgm:prSet/>
      <dgm:spPr/>
      <dgm:t>
        <a:bodyPr/>
        <a:lstStyle/>
        <a:p>
          <a:endParaRPr lang="en-US"/>
        </a:p>
      </dgm:t>
    </dgm:pt>
    <dgm:pt modelId="{8C2D6670-169C-0F41-BF3D-AA6ED78259BF}">
      <dgm:prSet custT="1"/>
      <dgm:spPr>
        <a:ln>
          <a:solidFill>
            <a:schemeClr val="bg2">
              <a:lumMod val="75000"/>
            </a:schemeClr>
          </a:solidFill>
        </a:ln>
      </dgm:spPr>
      <dgm:t>
        <a:bodyPr/>
        <a:lstStyle/>
        <a:p>
          <a:r>
            <a:rPr lang="en-US" sz="1400" dirty="0"/>
            <a:t>ASLR and variants </a:t>
          </a:r>
        </a:p>
      </dgm:t>
    </dgm:pt>
    <dgm:pt modelId="{89EB8634-D9A1-5E41-AB92-148111DF44A8}" type="parTrans" cxnId="{9B61336F-ABD4-764F-AEFA-65DDCD0B6A33}">
      <dgm:prSet/>
      <dgm:spPr/>
      <dgm:t>
        <a:bodyPr/>
        <a:lstStyle/>
        <a:p>
          <a:endParaRPr lang="en-US"/>
        </a:p>
      </dgm:t>
    </dgm:pt>
    <dgm:pt modelId="{6B6C787B-5089-8446-B104-F63D6B9FED56}" type="sibTrans" cxnId="{9B61336F-ABD4-764F-AEFA-65DDCD0B6A33}">
      <dgm:prSet/>
      <dgm:spPr/>
      <dgm:t>
        <a:bodyPr/>
        <a:lstStyle/>
        <a:p>
          <a:endParaRPr lang="en-US"/>
        </a:p>
      </dgm:t>
    </dgm:pt>
    <dgm:pt modelId="{5710E73B-77B5-EB4B-AA1E-AFD1880347B7}">
      <dgm:prSet custT="1"/>
      <dgm:spPr>
        <a:ln>
          <a:solidFill>
            <a:schemeClr val="bg2">
              <a:lumMod val="75000"/>
            </a:schemeClr>
          </a:solidFill>
        </a:ln>
      </dgm:spPr>
      <dgm:t>
        <a:bodyPr/>
        <a:lstStyle/>
        <a:p>
          <a:r>
            <a:rPr lang="en-US" sz="1400" dirty="0"/>
            <a:t>Memory Disclosure (JIT-ROP): Enables Code Reuse </a:t>
          </a:r>
        </a:p>
      </dgm:t>
    </dgm:pt>
    <dgm:pt modelId="{E3610FB4-2D01-F344-8A03-145ED2AC266B}" type="parTrans" cxnId="{58D97455-DAF6-BF4A-8B3B-DD8D5219802E}">
      <dgm:prSet/>
      <dgm:spPr/>
      <dgm:t>
        <a:bodyPr/>
        <a:lstStyle/>
        <a:p>
          <a:endParaRPr lang="en-US"/>
        </a:p>
      </dgm:t>
    </dgm:pt>
    <dgm:pt modelId="{E64B0486-365D-3B4E-851D-4ED2D5457D58}" type="sibTrans" cxnId="{58D97455-DAF6-BF4A-8B3B-DD8D5219802E}">
      <dgm:prSet/>
      <dgm:spPr/>
      <dgm:t>
        <a:bodyPr/>
        <a:lstStyle/>
        <a:p>
          <a:endParaRPr lang="en-US"/>
        </a:p>
      </dgm:t>
    </dgm:pt>
    <dgm:pt modelId="{B4767332-A224-C748-BE10-E16A6789A5DF}">
      <dgm:prSet custT="1"/>
      <dgm:spPr>
        <a:ln>
          <a:solidFill>
            <a:schemeClr val="bg2">
              <a:lumMod val="75000"/>
            </a:schemeClr>
          </a:solidFill>
        </a:ln>
      </dgm:spPr>
      <dgm:t>
        <a:bodyPr/>
        <a:lstStyle/>
        <a:p>
          <a:r>
            <a:rPr lang="en-US" sz="1400" dirty="0"/>
            <a:t>Code Re-Randomization</a:t>
          </a:r>
          <a:endParaRPr lang="en-US" sz="1400" b="1" dirty="0"/>
        </a:p>
      </dgm:t>
    </dgm:pt>
    <dgm:pt modelId="{E5ED4985-F714-E346-974A-2DA378D75B7E}" type="parTrans" cxnId="{8F406D41-9FC5-1F4D-B522-F50D956B5F66}">
      <dgm:prSet/>
      <dgm:spPr/>
      <dgm:t>
        <a:bodyPr/>
        <a:lstStyle/>
        <a:p>
          <a:endParaRPr lang="en-US"/>
        </a:p>
      </dgm:t>
    </dgm:pt>
    <dgm:pt modelId="{9B3B2E56-EC44-2A43-B944-16C7FEBDB3F9}" type="sibTrans" cxnId="{8F406D41-9FC5-1F4D-B522-F50D956B5F66}">
      <dgm:prSet/>
      <dgm:spPr/>
      <dgm:t>
        <a:bodyPr/>
        <a:lstStyle/>
        <a:p>
          <a:endParaRPr lang="en-US"/>
        </a:p>
      </dgm:t>
    </dgm:pt>
    <dgm:pt modelId="{1D6223F8-94BD-B045-AAD7-AF32C251F70E}">
      <dgm:prSet custT="1"/>
      <dgm:spPr>
        <a:ln>
          <a:solidFill>
            <a:schemeClr val="bg2">
              <a:lumMod val="75000"/>
            </a:schemeClr>
          </a:solidFill>
        </a:ln>
      </dgm:spPr>
      <dgm:t>
        <a:bodyPr/>
        <a:lstStyle/>
        <a:p>
          <a:r>
            <a:rPr lang="en-US" sz="1400" b="0" dirty="0"/>
            <a:t>Deep Learning based Anomaly Detection</a:t>
          </a:r>
        </a:p>
      </dgm:t>
    </dgm:pt>
    <dgm:pt modelId="{06132557-266E-9947-9529-6291D82FA065}" type="parTrans" cxnId="{FE3B7D25-EA4D-EE48-8EEF-8F8A8DB54131}">
      <dgm:prSet/>
      <dgm:spPr/>
      <dgm:t>
        <a:bodyPr/>
        <a:lstStyle/>
        <a:p>
          <a:endParaRPr lang="en-US"/>
        </a:p>
      </dgm:t>
    </dgm:pt>
    <dgm:pt modelId="{7F935CEE-1912-8344-B617-0EF3A636D0A3}" type="sibTrans" cxnId="{FE3B7D25-EA4D-EE48-8EEF-8F8A8DB54131}">
      <dgm:prSet/>
      <dgm:spPr/>
      <dgm:t>
        <a:bodyPr/>
        <a:lstStyle/>
        <a:p>
          <a:endParaRPr lang="en-US"/>
        </a:p>
      </dgm:t>
    </dgm:pt>
    <dgm:pt modelId="{39C99924-BED2-F849-B5C5-9275017A739A}" type="pres">
      <dgm:prSet presAssocID="{2EAB02FC-954B-8540-BE61-1C11EDEA3E60}" presName="linearFlow" presStyleCnt="0">
        <dgm:presLayoutVars>
          <dgm:dir/>
          <dgm:animLvl val="lvl"/>
          <dgm:resizeHandles val="exact"/>
        </dgm:presLayoutVars>
      </dgm:prSet>
      <dgm:spPr/>
      <dgm:t>
        <a:bodyPr/>
        <a:lstStyle/>
        <a:p>
          <a:endParaRPr lang="en-US"/>
        </a:p>
      </dgm:t>
    </dgm:pt>
    <dgm:pt modelId="{E5966C3A-2F6E-F143-8DBA-CF989C2F0AFF}" type="pres">
      <dgm:prSet presAssocID="{309722F1-35FD-6743-803C-8E21E3FC3560}" presName="composite" presStyleCnt="0"/>
      <dgm:spPr/>
    </dgm:pt>
    <dgm:pt modelId="{0A1C44FC-233A-3B42-8F37-23702E9612AA}" type="pres">
      <dgm:prSet presAssocID="{309722F1-35FD-6743-803C-8E21E3FC3560}" presName="parentText" presStyleLbl="alignNode1" presStyleIdx="0" presStyleCnt="6" custLinFactNeighborX="-2990">
        <dgm:presLayoutVars>
          <dgm:chMax val="1"/>
          <dgm:bulletEnabled val="1"/>
        </dgm:presLayoutVars>
      </dgm:prSet>
      <dgm:spPr/>
      <dgm:t>
        <a:bodyPr/>
        <a:lstStyle/>
        <a:p>
          <a:endParaRPr lang="en-US"/>
        </a:p>
      </dgm:t>
    </dgm:pt>
    <dgm:pt modelId="{BE770DBB-D58D-EA4C-9F41-8E3B8ABCB8F2}" type="pres">
      <dgm:prSet presAssocID="{309722F1-35FD-6743-803C-8E21E3FC3560}" presName="descendantText" presStyleLbl="alignAcc1" presStyleIdx="0" presStyleCnt="6" custLinFactNeighborY="-390">
        <dgm:presLayoutVars>
          <dgm:bulletEnabled val="1"/>
        </dgm:presLayoutVars>
      </dgm:prSet>
      <dgm:spPr/>
      <dgm:t>
        <a:bodyPr/>
        <a:lstStyle/>
        <a:p>
          <a:endParaRPr lang="en-US"/>
        </a:p>
      </dgm:t>
    </dgm:pt>
    <dgm:pt modelId="{DACE12D6-C44B-634D-BABA-EF227613DF0F}" type="pres">
      <dgm:prSet presAssocID="{A7577E27-50A3-B64E-BADB-68EABDEF4768}" presName="sp" presStyleCnt="0"/>
      <dgm:spPr/>
    </dgm:pt>
    <dgm:pt modelId="{251330E3-DCD3-C147-B353-E670A91B0146}" type="pres">
      <dgm:prSet presAssocID="{95CFA8C5-86B2-5349-B580-973E83309463}" presName="composite" presStyleCnt="0"/>
      <dgm:spPr/>
    </dgm:pt>
    <dgm:pt modelId="{CBC74069-9801-6F46-A233-0756A6CCA0A7}" type="pres">
      <dgm:prSet presAssocID="{95CFA8C5-86B2-5349-B580-973E83309463}" presName="parentText" presStyleLbl="alignNode1" presStyleIdx="1" presStyleCnt="6">
        <dgm:presLayoutVars>
          <dgm:chMax val="1"/>
          <dgm:bulletEnabled val="1"/>
        </dgm:presLayoutVars>
      </dgm:prSet>
      <dgm:spPr/>
      <dgm:t>
        <a:bodyPr/>
        <a:lstStyle/>
        <a:p>
          <a:endParaRPr lang="en-US"/>
        </a:p>
      </dgm:t>
    </dgm:pt>
    <dgm:pt modelId="{7AF41366-D646-DE42-9CED-534B7D3349FD}" type="pres">
      <dgm:prSet presAssocID="{95CFA8C5-86B2-5349-B580-973E83309463}" presName="descendantText" presStyleLbl="alignAcc1" presStyleIdx="1" presStyleCnt="6">
        <dgm:presLayoutVars>
          <dgm:bulletEnabled val="1"/>
        </dgm:presLayoutVars>
      </dgm:prSet>
      <dgm:spPr/>
      <dgm:t>
        <a:bodyPr/>
        <a:lstStyle/>
        <a:p>
          <a:endParaRPr lang="en-US"/>
        </a:p>
      </dgm:t>
    </dgm:pt>
    <dgm:pt modelId="{AF1A9EEE-42E1-1744-8D16-D15CE9DC5DF1}" type="pres">
      <dgm:prSet presAssocID="{67A3DC95-4276-8C46-9458-7080DB6D8D54}" presName="sp" presStyleCnt="0"/>
      <dgm:spPr/>
    </dgm:pt>
    <dgm:pt modelId="{2F255A47-8DFD-944D-85A2-27AA33106A6A}" type="pres">
      <dgm:prSet presAssocID="{BABD9D75-C078-C446-A2B9-5956F15D70C1}" presName="composite" presStyleCnt="0"/>
      <dgm:spPr/>
    </dgm:pt>
    <dgm:pt modelId="{2917C2FE-EF2B-3C43-B006-438E23C4FBCC}" type="pres">
      <dgm:prSet presAssocID="{BABD9D75-C078-C446-A2B9-5956F15D70C1}" presName="parentText" presStyleLbl="alignNode1" presStyleIdx="2" presStyleCnt="6">
        <dgm:presLayoutVars>
          <dgm:chMax val="1"/>
          <dgm:bulletEnabled val="1"/>
        </dgm:presLayoutVars>
      </dgm:prSet>
      <dgm:spPr/>
      <dgm:t>
        <a:bodyPr/>
        <a:lstStyle/>
        <a:p>
          <a:endParaRPr lang="en-US"/>
        </a:p>
      </dgm:t>
    </dgm:pt>
    <dgm:pt modelId="{ABF03C90-47B4-614B-9C4B-D498AB533077}" type="pres">
      <dgm:prSet presAssocID="{BABD9D75-C078-C446-A2B9-5956F15D70C1}" presName="descendantText" presStyleLbl="alignAcc1" presStyleIdx="2" presStyleCnt="6">
        <dgm:presLayoutVars>
          <dgm:bulletEnabled val="1"/>
        </dgm:presLayoutVars>
      </dgm:prSet>
      <dgm:spPr/>
      <dgm:t>
        <a:bodyPr/>
        <a:lstStyle/>
        <a:p>
          <a:endParaRPr lang="en-US"/>
        </a:p>
      </dgm:t>
    </dgm:pt>
    <dgm:pt modelId="{5F2C83EA-79A5-4F4A-9EB4-F9863E68962F}" type="pres">
      <dgm:prSet presAssocID="{73A0DAFD-8128-F549-B9B1-B00C1F473955}" presName="sp" presStyleCnt="0"/>
      <dgm:spPr/>
    </dgm:pt>
    <dgm:pt modelId="{ED38AEC8-9400-1448-99B3-686D742AA4E2}" type="pres">
      <dgm:prSet presAssocID="{C2C1D4BE-1559-6043-9075-7AFA15C736D9}" presName="composite" presStyleCnt="0"/>
      <dgm:spPr/>
    </dgm:pt>
    <dgm:pt modelId="{B5C83ED3-115D-3C47-BCCB-4A80425429C9}" type="pres">
      <dgm:prSet presAssocID="{C2C1D4BE-1559-6043-9075-7AFA15C736D9}" presName="parentText" presStyleLbl="alignNode1" presStyleIdx="3" presStyleCnt="6">
        <dgm:presLayoutVars>
          <dgm:chMax val="1"/>
          <dgm:bulletEnabled val="1"/>
        </dgm:presLayoutVars>
      </dgm:prSet>
      <dgm:spPr/>
      <dgm:t>
        <a:bodyPr/>
        <a:lstStyle/>
        <a:p>
          <a:endParaRPr lang="en-US"/>
        </a:p>
      </dgm:t>
    </dgm:pt>
    <dgm:pt modelId="{5F12567E-58DB-A040-BB18-AE7AB81ADD12}" type="pres">
      <dgm:prSet presAssocID="{C2C1D4BE-1559-6043-9075-7AFA15C736D9}" presName="descendantText" presStyleLbl="alignAcc1" presStyleIdx="3" presStyleCnt="6">
        <dgm:presLayoutVars>
          <dgm:bulletEnabled val="1"/>
        </dgm:presLayoutVars>
      </dgm:prSet>
      <dgm:spPr/>
      <dgm:t>
        <a:bodyPr/>
        <a:lstStyle/>
        <a:p>
          <a:endParaRPr lang="en-US"/>
        </a:p>
      </dgm:t>
    </dgm:pt>
    <dgm:pt modelId="{833588BD-9D5D-1843-8030-B82FFD5924EC}" type="pres">
      <dgm:prSet presAssocID="{5C7FACA2-84F6-E74D-BE46-5FDBF38F465B}" presName="sp" presStyleCnt="0"/>
      <dgm:spPr/>
    </dgm:pt>
    <dgm:pt modelId="{84B2A01D-47D7-9C43-9D20-67E0120CBE75}" type="pres">
      <dgm:prSet presAssocID="{2D2B679E-453A-4A46-BCDB-CD10483E7287}" presName="composite" presStyleCnt="0"/>
      <dgm:spPr/>
    </dgm:pt>
    <dgm:pt modelId="{B89C9399-3696-F14B-A7FD-06CC371AD08E}" type="pres">
      <dgm:prSet presAssocID="{2D2B679E-453A-4A46-BCDB-CD10483E7287}" presName="parentText" presStyleLbl="alignNode1" presStyleIdx="4" presStyleCnt="6">
        <dgm:presLayoutVars>
          <dgm:chMax val="1"/>
          <dgm:bulletEnabled val="1"/>
        </dgm:presLayoutVars>
      </dgm:prSet>
      <dgm:spPr/>
      <dgm:t>
        <a:bodyPr/>
        <a:lstStyle/>
        <a:p>
          <a:endParaRPr lang="en-US"/>
        </a:p>
      </dgm:t>
    </dgm:pt>
    <dgm:pt modelId="{CA5F7EC5-BC39-C24B-A284-E3DDAA46D3CB}" type="pres">
      <dgm:prSet presAssocID="{2D2B679E-453A-4A46-BCDB-CD10483E7287}" presName="descendantText" presStyleLbl="alignAcc1" presStyleIdx="4" presStyleCnt="6" custLinFactNeighborY="1297">
        <dgm:presLayoutVars>
          <dgm:bulletEnabled val="1"/>
        </dgm:presLayoutVars>
      </dgm:prSet>
      <dgm:spPr/>
      <dgm:t>
        <a:bodyPr/>
        <a:lstStyle/>
        <a:p>
          <a:endParaRPr lang="en-US"/>
        </a:p>
      </dgm:t>
    </dgm:pt>
    <dgm:pt modelId="{D9089937-2069-9A4E-A753-8ED846B33421}" type="pres">
      <dgm:prSet presAssocID="{61B9D48B-318F-9341-91F5-35FF52CA20F8}" presName="sp" presStyleCnt="0"/>
      <dgm:spPr/>
    </dgm:pt>
    <dgm:pt modelId="{06585F6E-3085-C648-8CE2-0881DFA1CDC7}" type="pres">
      <dgm:prSet presAssocID="{D5954507-FAF1-3840-8897-222E2F7CC279}" presName="composite" presStyleCnt="0"/>
      <dgm:spPr/>
    </dgm:pt>
    <dgm:pt modelId="{1F85F031-ABFA-914A-8B21-9553F41EB0C6}" type="pres">
      <dgm:prSet presAssocID="{D5954507-FAF1-3840-8897-222E2F7CC279}" presName="parentText" presStyleLbl="alignNode1" presStyleIdx="5" presStyleCnt="6">
        <dgm:presLayoutVars>
          <dgm:chMax val="1"/>
          <dgm:bulletEnabled val="1"/>
        </dgm:presLayoutVars>
      </dgm:prSet>
      <dgm:spPr/>
      <dgm:t>
        <a:bodyPr/>
        <a:lstStyle/>
        <a:p>
          <a:endParaRPr lang="en-US"/>
        </a:p>
      </dgm:t>
    </dgm:pt>
    <dgm:pt modelId="{5B61DE80-C2BF-FD4F-B7CA-F823F100F290}" type="pres">
      <dgm:prSet presAssocID="{D5954507-FAF1-3840-8897-222E2F7CC279}" presName="descendantText" presStyleLbl="alignAcc1" presStyleIdx="5" presStyleCnt="6">
        <dgm:presLayoutVars>
          <dgm:bulletEnabled val="1"/>
        </dgm:presLayoutVars>
      </dgm:prSet>
      <dgm:spPr/>
      <dgm:t>
        <a:bodyPr/>
        <a:lstStyle/>
        <a:p>
          <a:endParaRPr lang="en-US"/>
        </a:p>
      </dgm:t>
    </dgm:pt>
  </dgm:ptLst>
  <dgm:cxnLst>
    <dgm:cxn modelId="{4F6146D5-A43C-F14A-B3CE-79AD89BA7037}" srcId="{2EAB02FC-954B-8540-BE61-1C11EDEA3E60}" destId="{D5954507-FAF1-3840-8897-222E2F7CC279}" srcOrd="5" destOrd="0" parTransId="{EB124FC3-D4B1-A44B-88EA-4510D6B1F9B8}" sibTransId="{55299EA7-C80A-F54B-9EC0-5B0EC796E4AC}"/>
    <dgm:cxn modelId="{01C8F404-4079-3F41-93E5-752EE3EAC35D}" srcId="{2EAB02FC-954B-8540-BE61-1C11EDEA3E60}" destId="{309722F1-35FD-6743-803C-8E21E3FC3560}" srcOrd="0" destOrd="0" parTransId="{7022EDF2-010D-4046-8DC4-B199CDB4E133}" sibTransId="{A7577E27-50A3-B64E-BADB-68EABDEF4768}"/>
    <dgm:cxn modelId="{97D5F29D-015B-0840-84D3-1A87934343A9}" type="presOf" srcId="{BABD9D75-C078-C446-A2B9-5956F15D70C1}" destId="{2917C2FE-EF2B-3C43-B006-438E23C4FBCC}" srcOrd="0" destOrd="0" presId="urn:microsoft.com/office/officeart/2005/8/layout/chevron2"/>
    <dgm:cxn modelId="{BB65AE33-5A53-CB44-A564-A6C773E8A211}" type="presOf" srcId="{EFC1D3C9-9A4C-1F48-965A-3DB538C3FB58}" destId="{BE770DBB-D58D-EA4C-9F41-8E3B8ABCB8F2}" srcOrd="0" destOrd="0" presId="urn:microsoft.com/office/officeart/2005/8/layout/chevron2"/>
    <dgm:cxn modelId="{0829F2EA-16CB-EE40-97DD-CE311F8C99BF}" type="presOf" srcId="{1D6223F8-94BD-B045-AAD7-AF32C251F70E}" destId="{5B61DE80-C2BF-FD4F-B7CA-F823F100F290}" srcOrd="0" destOrd="1" presId="urn:microsoft.com/office/officeart/2005/8/layout/chevron2"/>
    <dgm:cxn modelId="{FCF3EAA4-1A1F-6345-9F95-9DC37DA89003}" type="presOf" srcId="{309722F1-35FD-6743-803C-8E21E3FC3560}" destId="{0A1C44FC-233A-3B42-8F37-23702E9612AA}" srcOrd="0" destOrd="0" presId="urn:microsoft.com/office/officeart/2005/8/layout/chevron2"/>
    <dgm:cxn modelId="{9B61336F-ABD4-764F-AEFA-65DDCD0B6A33}" srcId="{C2C1D4BE-1559-6043-9075-7AFA15C736D9}" destId="{8C2D6670-169C-0F41-BF3D-AA6ED78259BF}" srcOrd="0" destOrd="0" parTransId="{89EB8634-D9A1-5E41-AB92-148111DF44A8}" sibTransId="{6B6C787B-5089-8446-B104-F63D6B9FED56}"/>
    <dgm:cxn modelId="{EFC69A16-3483-5C41-9AE8-A2470A2CC8D1}" type="presOf" srcId="{42F13D5E-A765-3D40-B5AD-B21DF841FB48}" destId="{7AF41366-D646-DE42-9CED-534B7D3349FD}" srcOrd="0" destOrd="0" presId="urn:microsoft.com/office/officeart/2005/8/layout/chevron2"/>
    <dgm:cxn modelId="{FE3B7D25-EA4D-EE48-8EEF-8F8A8DB54131}" srcId="{D5954507-FAF1-3840-8897-222E2F7CC279}" destId="{1D6223F8-94BD-B045-AAD7-AF32C251F70E}" srcOrd="1" destOrd="0" parTransId="{06132557-266E-9947-9529-6291D82FA065}" sibTransId="{7F935CEE-1912-8344-B617-0EF3A636D0A3}"/>
    <dgm:cxn modelId="{F124034A-F17F-2F41-9864-77FEA3BCC331}" type="presOf" srcId="{D5954507-FAF1-3840-8897-222E2F7CC279}" destId="{1F85F031-ABFA-914A-8B21-9553F41EB0C6}" srcOrd="0" destOrd="0" presId="urn:microsoft.com/office/officeart/2005/8/layout/chevron2"/>
    <dgm:cxn modelId="{807C68B2-1091-2C46-8B37-12996B2DBC0B}" type="presOf" srcId="{23455563-A2BA-E240-A907-139E55F8FAC3}" destId="{ABF03C90-47B4-614B-9C4B-D498AB533077}" srcOrd="0" destOrd="0" presId="urn:microsoft.com/office/officeart/2005/8/layout/chevron2"/>
    <dgm:cxn modelId="{AA24C40E-CDCC-6240-9533-2B96CA00DB81}" type="presOf" srcId="{2EAB02FC-954B-8540-BE61-1C11EDEA3E60}" destId="{39C99924-BED2-F849-B5C5-9275017A739A}" srcOrd="0" destOrd="0" presId="urn:microsoft.com/office/officeart/2005/8/layout/chevron2"/>
    <dgm:cxn modelId="{9991DA9B-F252-B141-8C10-B2F1A906132E}" type="presOf" srcId="{95CFA8C5-86B2-5349-B580-973E83309463}" destId="{CBC74069-9801-6F46-A233-0756A6CCA0A7}" srcOrd="0" destOrd="0" presId="urn:microsoft.com/office/officeart/2005/8/layout/chevron2"/>
    <dgm:cxn modelId="{0B9EB8EC-BBB1-CB42-A710-C5F4DC6FDD25}" type="presOf" srcId="{B4767332-A224-C748-BE10-E16A6789A5DF}" destId="{5B61DE80-C2BF-FD4F-B7CA-F823F100F290}" srcOrd="0" destOrd="0" presId="urn:microsoft.com/office/officeart/2005/8/layout/chevron2"/>
    <dgm:cxn modelId="{8F406D41-9FC5-1F4D-B522-F50D956B5F66}" srcId="{D5954507-FAF1-3840-8897-222E2F7CC279}" destId="{B4767332-A224-C748-BE10-E16A6789A5DF}" srcOrd="0" destOrd="0" parTransId="{E5ED4985-F714-E346-974A-2DA378D75B7E}" sibTransId="{9B3B2E56-EC44-2A43-B944-16C7FEBDB3F9}"/>
    <dgm:cxn modelId="{88D0682C-B630-9A41-8774-02B0FAB3BDED}" type="presOf" srcId="{2D2B679E-453A-4A46-BCDB-CD10483E7287}" destId="{B89C9399-3696-F14B-A7FD-06CC371AD08E}" srcOrd="0" destOrd="0" presId="urn:microsoft.com/office/officeart/2005/8/layout/chevron2"/>
    <dgm:cxn modelId="{58D97455-DAF6-BF4A-8B3B-DD8D5219802E}" srcId="{2D2B679E-453A-4A46-BCDB-CD10483E7287}" destId="{5710E73B-77B5-EB4B-AA1E-AFD1880347B7}" srcOrd="0" destOrd="0" parTransId="{E3610FB4-2D01-F344-8A03-145ED2AC266B}" sibTransId="{E64B0486-365D-3B4E-851D-4ED2D5457D58}"/>
    <dgm:cxn modelId="{F87B383B-BDDF-CA47-8482-DD4619B4A84D}" srcId="{2EAB02FC-954B-8540-BE61-1C11EDEA3E60}" destId="{2D2B679E-453A-4A46-BCDB-CD10483E7287}" srcOrd="4" destOrd="0" parTransId="{0D441029-97C8-D54C-8089-1CFA2D88BC59}" sibTransId="{61B9D48B-318F-9341-91F5-35FF52CA20F8}"/>
    <dgm:cxn modelId="{B8331DB4-A5C1-E649-B078-F59B9D9EBA75}" srcId="{309722F1-35FD-6743-803C-8E21E3FC3560}" destId="{EFC1D3C9-9A4C-1F48-965A-3DB538C3FB58}" srcOrd="0" destOrd="0" parTransId="{087CD1BD-5688-F449-A68D-02A41FEBB251}" sibTransId="{991C6E86-59E7-5941-AF26-4DD72C3449AE}"/>
    <dgm:cxn modelId="{604904C0-A51B-764C-9C62-C53EEE011D11}" type="presOf" srcId="{C2C1D4BE-1559-6043-9075-7AFA15C736D9}" destId="{B5C83ED3-115D-3C47-BCCB-4A80425429C9}" srcOrd="0" destOrd="0" presId="urn:microsoft.com/office/officeart/2005/8/layout/chevron2"/>
    <dgm:cxn modelId="{11675C31-2B3B-AB4F-97E5-3996E57050BA}" srcId="{2EAB02FC-954B-8540-BE61-1C11EDEA3E60}" destId="{95CFA8C5-86B2-5349-B580-973E83309463}" srcOrd="1" destOrd="0" parTransId="{4A677B0D-DDCE-654B-9BCE-07D238F45A98}" sibTransId="{67A3DC95-4276-8C46-9458-7080DB6D8D54}"/>
    <dgm:cxn modelId="{A69E04D2-0975-E64B-B120-B596F807639A}" srcId="{BABD9D75-C078-C446-A2B9-5956F15D70C1}" destId="{23455563-A2BA-E240-A907-139E55F8FAC3}" srcOrd="0" destOrd="0" parTransId="{D9358ED8-2632-0642-B135-6C819DFFC4DB}" sibTransId="{BFE845DF-9E48-D84F-B54E-DB20A3F55D05}"/>
    <dgm:cxn modelId="{1775AF46-A340-AA4B-BBA6-39A0ED7607F0}" srcId="{2EAB02FC-954B-8540-BE61-1C11EDEA3E60}" destId="{BABD9D75-C078-C446-A2B9-5956F15D70C1}" srcOrd="2" destOrd="0" parTransId="{4EFD36F5-25AE-9043-822B-3AB3F4706FF6}" sibTransId="{73A0DAFD-8128-F549-B9B1-B00C1F473955}"/>
    <dgm:cxn modelId="{796AA56A-108C-2B41-9584-51B60039F027}" type="presOf" srcId="{5710E73B-77B5-EB4B-AA1E-AFD1880347B7}" destId="{CA5F7EC5-BC39-C24B-A284-E3DDAA46D3CB}" srcOrd="0" destOrd="0" presId="urn:microsoft.com/office/officeart/2005/8/layout/chevron2"/>
    <dgm:cxn modelId="{AD030FE7-7C39-6E42-A089-C809BF5A8677}" srcId="{95CFA8C5-86B2-5349-B580-973E83309463}" destId="{42F13D5E-A765-3D40-B5AD-B21DF841FB48}" srcOrd="0" destOrd="0" parTransId="{3AEA512D-8D6C-6E4B-8F5F-436DA2356A65}" sibTransId="{40CBE4AA-F67F-2444-8D6D-0A4631EA3159}"/>
    <dgm:cxn modelId="{1CB3DA1B-FBF8-D644-9918-59F03723CF7B}" type="presOf" srcId="{8C2D6670-169C-0F41-BF3D-AA6ED78259BF}" destId="{5F12567E-58DB-A040-BB18-AE7AB81ADD12}" srcOrd="0" destOrd="0" presId="urn:microsoft.com/office/officeart/2005/8/layout/chevron2"/>
    <dgm:cxn modelId="{F0ADA955-95C6-A64B-9057-219463A3A1FF}" srcId="{2EAB02FC-954B-8540-BE61-1C11EDEA3E60}" destId="{C2C1D4BE-1559-6043-9075-7AFA15C736D9}" srcOrd="3" destOrd="0" parTransId="{2EBB7E83-5A35-4049-97B1-DFA3090289C0}" sibTransId="{5C7FACA2-84F6-E74D-BE46-5FDBF38F465B}"/>
    <dgm:cxn modelId="{646338C7-2849-3544-9F2D-C93410CDF4B2}" type="presParOf" srcId="{39C99924-BED2-F849-B5C5-9275017A739A}" destId="{E5966C3A-2F6E-F143-8DBA-CF989C2F0AFF}" srcOrd="0" destOrd="0" presId="urn:microsoft.com/office/officeart/2005/8/layout/chevron2"/>
    <dgm:cxn modelId="{FC10FC7F-6489-9E41-9224-6B34D891DCF1}" type="presParOf" srcId="{E5966C3A-2F6E-F143-8DBA-CF989C2F0AFF}" destId="{0A1C44FC-233A-3B42-8F37-23702E9612AA}" srcOrd="0" destOrd="0" presId="urn:microsoft.com/office/officeart/2005/8/layout/chevron2"/>
    <dgm:cxn modelId="{D86BD02A-C4CB-594B-B82B-7BE9599E97FC}" type="presParOf" srcId="{E5966C3A-2F6E-F143-8DBA-CF989C2F0AFF}" destId="{BE770DBB-D58D-EA4C-9F41-8E3B8ABCB8F2}" srcOrd="1" destOrd="0" presId="urn:microsoft.com/office/officeart/2005/8/layout/chevron2"/>
    <dgm:cxn modelId="{FAF70866-A186-F24D-8596-191AD8211DDC}" type="presParOf" srcId="{39C99924-BED2-F849-B5C5-9275017A739A}" destId="{DACE12D6-C44B-634D-BABA-EF227613DF0F}" srcOrd="1" destOrd="0" presId="urn:microsoft.com/office/officeart/2005/8/layout/chevron2"/>
    <dgm:cxn modelId="{7F18F10F-1633-D04B-9D32-95DF97A7B6C8}" type="presParOf" srcId="{39C99924-BED2-F849-B5C5-9275017A739A}" destId="{251330E3-DCD3-C147-B353-E670A91B0146}" srcOrd="2" destOrd="0" presId="urn:microsoft.com/office/officeart/2005/8/layout/chevron2"/>
    <dgm:cxn modelId="{AEA6954D-47A2-AC40-820A-B0F82DA9F423}" type="presParOf" srcId="{251330E3-DCD3-C147-B353-E670A91B0146}" destId="{CBC74069-9801-6F46-A233-0756A6CCA0A7}" srcOrd="0" destOrd="0" presId="urn:microsoft.com/office/officeart/2005/8/layout/chevron2"/>
    <dgm:cxn modelId="{715152C1-4164-A54C-864A-17F97CA3EE28}" type="presParOf" srcId="{251330E3-DCD3-C147-B353-E670A91B0146}" destId="{7AF41366-D646-DE42-9CED-534B7D3349FD}" srcOrd="1" destOrd="0" presId="urn:microsoft.com/office/officeart/2005/8/layout/chevron2"/>
    <dgm:cxn modelId="{F9C23115-959D-9D4C-800B-432C7C982CAC}" type="presParOf" srcId="{39C99924-BED2-F849-B5C5-9275017A739A}" destId="{AF1A9EEE-42E1-1744-8D16-D15CE9DC5DF1}" srcOrd="3" destOrd="0" presId="urn:microsoft.com/office/officeart/2005/8/layout/chevron2"/>
    <dgm:cxn modelId="{4984C051-AE02-4142-B68D-EC42BE195A2E}" type="presParOf" srcId="{39C99924-BED2-F849-B5C5-9275017A739A}" destId="{2F255A47-8DFD-944D-85A2-27AA33106A6A}" srcOrd="4" destOrd="0" presId="urn:microsoft.com/office/officeart/2005/8/layout/chevron2"/>
    <dgm:cxn modelId="{DF0AC7DD-78A1-BE45-9184-57D52B1A6809}" type="presParOf" srcId="{2F255A47-8DFD-944D-85A2-27AA33106A6A}" destId="{2917C2FE-EF2B-3C43-B006-438E23C4FBCC}" srcOrd="0" destOrd="0" presId="urn:microsoft.com/office/officeart/2005/8/layout/chevron2"/>
    <dgm:cxn modelId="{7401C961-A96F-C04D-BAE9-F998AB838395}" type="presParOf" srcId="{2F255A47-8DFD-944D-85A2-27AA33106A6A}" destId="{ABF03C90-47B4-614B-9C4B-D498AB533077}" srcOrd="1" destOrd="0" presId="urn:microsoft.com/office/officeart/2005/8/layout/chevron2"/>
    <dgm:cxn modelId="{A18BD6E1-BA3D-3340-AE8E-4B33FF36F3BA}" type="presParOf" srcId="{39C99924-BED2-F849-B5C5-9275017A739A}" destId="{5F2C83EA-79A5-4F4A-9EB4-F9863E68962F}" srcOrd="5" destOrd="0" presId="urn:microsoft.com/office/officeart/2005/8/layout/chevron2"/>
    <dgm:cxn modelId="{9B0C06B2-B765-624C-8B67-FB588A19A21D}" type="presParOf" srcId="{39C99924-BED2-F849-B5C5-9275017A739A}" destId="{ED38AEC8-9400-1448-99B3-686D742AA4E2}" srcOrd="6" destOrd="0" presId="urn:microsoft.com/office/officeart/2005/8/layout/chevron2"/>
    <dgm:cxn modelId="{F8F3DD69-EF76-5248-8C02-CBBC45362888}" type="presParOf" srcId="{ED38AEC8-9400-1448-99B3-686D742AA4E2}" destId="{B5C83ED3-115D-3C47-BCCB-4A80425429C9}" srcOrd="0" destOrd="0" presId="urn:microsoft.com/office/officeart/2005/8/layout/chevron2"/>
    <dgm:cxn modelId="{14B80785-24A8-034D-9467-F6D4E5F3CA61}" type="presParOf" srcId="{ED38AEC8-9400-1448-99B3-686D742AA4E2}" destId="{5F12567E-58DB-A040-BB18-AE7AB81ADD12}" srcOrd="1" destOrd="0" presId="urn:microsoft.com/office/officeart/2005/8/layout/chevron2"/>
    <dgm:cxn modelId="{C46F7772-8951-4A4A-ADE7-4AECAD62B1F1}" type="presParOf" srcId="{39C99924-BED2-F849-B5C5-9275017A739A}" destId="{833588BD-9D5D-1843-8030-B82FFD5924EC}" srcOrd="7" destOrd="0" presId="urn:microsoft.com/office/officeart/2005/8/layout/chevron2"/>
    <dgm:cxn modelId="{5DF2D96A-2709-0140-AED9-98A46E68F662}" type="presParOf" srcId="{39C99924-BED2-F849-B5C5-9275017A739A}" destId="{84B2A01D-47D7-9C43-9D20-67E0120CBE75}" srcOrd="8" destOrd="0" presId="urn:microsoft.com/office/officeart/2005/8/layout/chevron2"/>
    <dgm:cxn modelId="{C9EEE05D-9390-004D-9125-48A299260844}" type="presParOf" srcId="{84B2A01D-47D7-9C43-9D20-67E0120CBE75}" destId="{B89C9399-3696-F14B-A7FD-06CC371AD08E}" srcOrd="0" destOrd="0" presId="urn:microsoft.com/office/officeart/2005/8/layout/chevron2"/>
    <dgm:cxn modelId="{73E7ECC0-43ED-DE41-AC89-6CD414B5636C}" type="presParOf" srcId="{84B2A01D-47D7-9C43-9D20-67E0120CBE75}" destId="{CA5F7EC5-BC39-C24B-A284-E3DDAA46D3CB}" srcOrd="1" destOrd="0" presId="urn:microsoft.com/office/officeart/2005/8/layout/chevron2"/>
    <dgm:cxn modelId="{D2C5985E-2998-904F-B089-BEC5B0A6B5B9}" type="presParOf" srcId="{39C99924-BED2-F849-B5C5-9275017A739A}" destId="{D9089937-2069-9A4E-A753-8ED846B33421}" srcOrd="9" destOrd="0" presId="urn:microsoft.com/office/officeart/2005/8/layout/chevron2"/>
    <dgm:cxn modelId="{EFF8838C-2C0E-6043-BC58-8150A6868B23}" type="presParOf" srcId="{39C99924-BED2-F849-B5C5-9275017A739A}" destId="{06585F6E-3085-C648-8CE2-0881DFA1CDC7}" srcOrd="10" destOrd="0" presId="urn:microsoft.com/office/officeart/2005/8/layout/chevron2"/>
    <dgm:cxn modelId="{76E4D07A-7FF9-754E-8F4C-8F7D86FEDF52}" type="presParOf" srcId="{06585F6E-3085-C648-8CE2-0881DFA1CDC7}" destId="{1F85F031-ABFA-914A-8B21-9553F41EB0C6}" srcOrd="0" destOrd="0" presId="urn:microsoft.com/office/officeart/2005/8/layout/chevron2"/>
    <dgm:cxn modelId="{3652F34F-D1ED-994E-B77E-76444E2D9738}" type="presParOf" srcId="{06585F6E-3085-C648-8CE2-0881DFA1CDC7}" destId="{5B61DE80-C2BF-FD4F-B7CA-F823F100F2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B02FC-954B-8540-BE61-1C11EDEA3E60}"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09722F1-35FD-6743-803C-8E21E3FC3560}">
      <dgm:prSet phldrT="[Text]"/>
      <dgm:spPr>
        <a:solidFill>
          <a:schemeClr val="bg2">
            <a:lumMod val="50000"/>
          </a:schemeClr>
        </a:solidFill>
        <a:ln>
          <a:solidFill>
            <a:schemeClr val="bg2">
              <a:lumMod val="50000"/>
            </a:schemeClr>
          </a:solidFill>
        </a:ln>
      </dgm:spPr>
      <dgm:t>
        <a:bodyPr/>
        <a:lstStyle/>
        <a:p>
          <a:r>
            <a:rPr lang="en-US" b="1" dirty="0">
              <a:solidFill>
                <a:schemeClr val="bg1"/>
              </a:solidFill>
            </a:rPr>
            <a:t>Attack</a:t>
          </a:r>
        </a:p>
      </dgm:t>
    </dgm:pt>
    <dgm:pt modelId="{7022EDF2-010D-4046-8DC4-B199CDB4E133}" type="parTrans" cxnId="{01C8F404-4079-3F41-93E5-752EE3EAC35D}">
      <dgm:prSet/>
      <dgm:spPr/>
      <dgm:t>
        <a:bodyPr/>
        <a:lstStyle/>
        <a:p>
          <a:endParaRPr lang="en-US"/>
        </a:p>
      </dgm:t>
    </dgm:pt>
    <dgm:pt modelId="{A7577E27-50A3-B64E-BADB-68EABDEF4768}" type="sibTrans" cxnId="{01C8F404-4079-3F41-93E5-752EE3EAC35D}">
      <dgm:prSet/>
      <dgm:spPr/>
      <dgm:t>
        <a:bodyPr/>
        <a:lstStyle/>
        <a:p>
          <a:endParaRPr lang="en-US"/>
        </a:p>
      </dgm:t>
    </dgm:pt>
    <dgm:pt modelId="{EFC1D3C9-9A4C-1F48-965A-3DB538C3FB58}">
      <dgm:prSet phldrT="[Text]" custT="1"/>
      <dgm:spPr>
        <a:ln>
          <a:solidFill>
            <a:schemeClr val="bg2">
              <a:lumMod val="75000"/>
            </a:schemeClr>
          </a:solidFill>
        </a:ln>
      </dgm:spPr>
      <dgm:t>
        <a:bodyPr/>
        <a:lstStyle/>
        <a:p>
          <a:r>
            <a:rPr lang="en-US" sz="1400" dirty="0"/>
            <a:t>Code Injection (e.g., Buffer Overflow)</a:t>
          </a:r>
        </a:p>
      </dgm:t>
    </dgm:pt>
    <dgm:pt modelId="{087CD1BD-5688-F449-A68D-02A41FEBB251}" type="parTrans" cxnId="{B8331DB4-A5C1-E649-B078-F59B9D9EBA75}">
      <dgm:prSet/>
      <dgm:spPr/>
      <dgm:t>
        <a:bodyPr/>
        <a:lstStyle/>
        <a:p>
          <a:endParaRPr lang="en-US"/>
        </a:p>
      </dgm:t>
    </dgm:pt>
    <dgm:pt modelId="{991C6E86-59E7-5941-AF26-4DD72C3449AE}" type="sibTrans" cxnId="{B8331DB4-A5C1-E649-B078-F59B9D9EBA75}">
      <dgm:prSet/>
      <dgm:spPr/>
      <dgm:t>
        <a:bodyPr/>
        <a:lstStyle/>
        <a:p>
          <a:endParaRPr lang="en-US"/>
        </a:p>
      </dgm:t>
    </dgm:pt>
    <dgm:pt modelId="{95CFA8C5-86B2-5349-B580-973E83309463}">
      <dgm:prSet phldrT="[Text]"/>
      <dgm:spPr>
        <a:solidFill>
          <a:schemeClr val="tx2">
            <a:lumMod val="40000"/>
            <a:lumOff val="60000"/>
          </a:schemeClr>
        </a:solidFill>
        <a:ln>
          <a:solidFill>
            <a:schemeClr val="bg2">
              <a:lumMod val="90000"/>
            </a:schemeClr>
          </a:solidFill>
        </a:ln>
      </dgm:spPr>
      <dgm:t>
        <a:bodyPr/>
        <a:lstStyle/>
        <a:p>
          <a:r>
            <a:rPr lang="en-US" b="1" dirty="0">
              <a:solidFill>
                <a:schemeClr val="tx1"/>
              </a:solidFill>
            </a:rPr>
            <a:t>Defense</a:t>
          </a:r>
        </a:p>
      </dgm:t>
    </dgm:pt>
    <dgm:pt modelId="{4A677B0D-DDCE-654B-9BCE-07D238F45A98}" type="parTrans" cxnId="{11675C31-2B3B-AB4F-97E5-3996E57050BA}">
      <dgm:prSet/>
      <dgm:spPr/>
      <dgm:t>
        <a:bodyPr/>
        <a:lstStyle/>
        <a:p>
          <a:endParaRPr lang="en-US"/>
        </a:p>
      </dgm:t>
    </dgm:pt>
    <dgm:pt modelId="{67A3DC95-4276-8C46-9458-7080DB6D8D54}" type="sibTrans" cxnId="{11675C31-2B3B-AB4F-97E5-3996E57050BA}">
      <dgm:prSet/>
      <dgm:spPr/>
      <dgm:t>
        <a:bodyPr/>
        <a:lstStyle/>
        <a:p>
          <a:endParaRPr lang="en-US"/>
        </a:p>
      </dgm:t>
    </dgm:pt>
    <dgm:pt modelId="{42F13D5E-A765-3D40-B5AD-B21DF841FB48}">
      <dgm:prSet phldrT="[Text]" custT="1"/>
      <dgm:spPr>
        <a:ln>
          <a:solidFill>
            <a:schemeClr val="bg2">
              <a:lumMod val="75000"/>
            </a:schemeClr>
          </a:solidFill>
        </a:ln>
      </dgm:spPr>
      <dgm:t>
        <a:bodyPr/>
        <a:lstStyle/>
        <a:p>
          <a:r>
            <a:rPr lang="en-US" sz="1600" dirty="0"/>
            <a:t>WX (e.g., Windows DEP)</a:t>
          </a:r>
        </a:p>
      </dgm:t>
    </dgm:pt>
    <dgm:pt modelId="{3AEA512D-8D6C-6E4B-8F5F-436DA2356A65}" type="parTrans" cxnId="{AD030FE7-7C39-6E42-A089-C809BF5A8677}">
      <dgm:prSet/>
      <dgm:spPr/>
      <dgm:t>
        <a:bodyPr/>
        <a:lstStyle/>
        <a:p>
          <a:endParaRPr lang="en-US"/>
        </a:p>
      </dgm:t>
    </dgm:pt>
    <dgm:pt modelId="{40CBE4AA-F67F-2444-8D6D-0A4631EA3159}" type="sibTrans" cxnId="{AD030FE7-7C39-6E42-A089-C809BF5A8677}">
      <dgm:prSet/>
      <dgm:spPr/>
      <dgm:t>
        <a:bodyPr/>
        <a:lstStyle/>
        <a:p>
          <a:endParaRPr lang="en-US"/>
        </a:p>
      </dgm:t>
    </dgm:pt>
    <dgm:pt modelId="{BABD9D75-C078-C446-A2B9-5956F15D70C1}">
      <dgm:prSet phldrT="[Text]"/>
      <dgm:spPr>
        <a:solidFill>
          <a:schemeClr val="bg2">
            <a:lumMod val="50000"/>
          </a:schemeClr>
        </a:solidFill>
        <a:ln>
          <a:solidFill>
            <a:schemeClr val="bg2">
              <a:lumMod val="50000"/>
            </a:schemeClr>
          </a:solidFill>
        </a:ln>
      </dgm:spPr>
      <dgm:t>
        <a:bodyPr/>
        <a:lstStyle/>
        <a:p>
          <a:r>
            <a:rPr lang="en-US" b="1" dirty="0">
              <a:solidFill>
                <a:schemeClr val="bg1"/>
              </a:solidFill>
            </a:rPr>
            <a:t>Attack</a:t>
          </a:r>
        </a:p>
      </dgm:t>
    </dgm:pt>
    <dgm:pt modelId="{4EFD36F5-25AE-9043-822B-3AB3F4706FF6}" type="parTrans" cxnId="{1775AF46-A340-AA4B-BBA6-39A0ED7607F0}">
      <dgm:prSet/>
      <dgm:spPr/>
      <dgm:t>
        <a:bodyPr/>
        <a:lstStyle/>
        <a:p>
          <a:endParaRPr lang="en-US"/>
        </a:p>
      </dgm:t>
    </dgm:pt>
    <dgm:pt modelId="{73A0DAFD-8128-F549-B9B1-B00C1F473955}" type="sibTrans" cxnId="{1775AF46-A340-AA4B-BBA6-39A0ED7607F0}">
      <dgm:prSet/>
      <dgm:spPr/>
      <dgm:t>
        <a:bodyPr/>
        <a:lstStyle/>
        <a:p>
          <a:endParaRPr lang="en-US"/>
        </a:p>
      </dgm:t>
    </dgm:pt>
    <dgm:pt modelId="{23455563-A2BA-E240-A907-139E55F8FAC3}">
      <dgm:prSet phldrT="[Text]" custT="1"/>
      <dgm:spPr>
        <a:ln>
          <a:solidFill>
            <a:schemeClr val="bg2">
              <a:lumMod val="75000"/>
            </a:schemeClr>
          </a:solidFill>
        </a:ln>
      </dgm:spPr>
      <dgm:t>
        <a:bodyPr/>
        <a:lstStyle/>
        <a:p>
          <a:r>
            <a:rPr lang="en-US" sz="1400" dirty="0"/>
            <a:t>Code Reuse (e.g., ROP)</a:t>
          </a:r>
        </a:p>
      </dgm:t>
    </dgm:pt>
    <dgm:pt modelId="{D9358ED8-2632-0642-B135-6C819DFFC4DB}" type="parTrans" cxnId="{A69E04D2-0975-E64B-B120-B596F807639A}">
      <dgm:prSet/>
      <dgm:spPr/>
      <dgm:t>
        <a:bodyPr/>
        <a:lstStyle/>
        <a:p>
          <a:endParaRPr lang="en-US"/>
        </a:p>
      </dgm:t>
    </dgm:pt>
    <dgm:pt modelId="{BFE845DF-9E48-D84F-B54E-DB20A3F55D05}" type="sibTrans" cxnId="{A69E04D2-0975-E64B-B120-B596F807639A}">
      <dgm:prSet/>
      <dgm:spPr/>
      <dgm:t>
        <a:bodyPr/>
        <a:lstStyle/>
        <a:p>
          <a:endParaRPr lang="en-US"/>
        </a:p>
      </dgm:t>
    </dgm:pt>
    <dgm:pt modelId="{C2C1D4BE-1559-6043-9075-7AFA15C736D9}">
      <dgm:prSet/>
      <dgm:spPr>
        <a:solidFill>
          <a:schemeClr val="tx2">
            <a:lumMod val="40000"/>
            <a:lumOff val="60000"/>
          </a:schemeClr>
        </a:solidFill>
        <a:ln>
          <a:solidFill>
            <a:schemeClr val="bg2">
              <a:lumMod val="75000"/>
            </a:schemeClr>
          </a:solidFill>
        </a:ln>
      </dgm:spPr>
      <dgm:t>
        <a:bodyPr/>
        <a:lstStyle/>
        <a:p>
          <a:r>
            <a:rPr lang="en-US" b="1" dirty="0">
              <a:solidFill>
                <a:schemeClr val="tx1"/>
              </a:solidFill>
            </a:rPr>
            <a:t>Defense</a:t>
          </a:r>
        </a:p>
      </dgm:t>
    </dgm:pt>
    <dgm:pt modelId="{2EBB7E83-5A35-4049-97B1-DFA3090289C0}" type="parTrans" cxnId="{F0ADA955-95C6-A64B-9057-219463A3A1FF}">
      <dgm:prSet/>
      <dgm:spPr/>
      <dgm:t>
        <a:bodyPr/>
        <a:lstStyle/>
        <a:p>
          <a:endParaRPr lang="en-US"/>
        </a:p>
      </dgm:t>
    </dgm:pt>
    <dgm:pt modelId="{5C7FACA2-84F6-E74D-BE46-5FDBF38F465B}" type="sibTrans" cxnId="{F0ADA955-95C6-A64B-9057-219463A3A1FF}">
      <dgm:prSet/>
      <dgm:spPr/>
      <dgm:t>
        <a:bodyPr/>
        <a:lstStyle/>
        <a:p>
          <a:endParaRPr lang="en-US"/>
        </a:p>
      </dgm:t>
    </dgm:pt>
    <dgm:pt modelId="{2D2B679E-453A-4A46-BCDB-CD10483E7287}">
      <dgm:prSet/>
      <dgm:spPr>
        <a:solidFill>
          <a:schemeClr val="bg2">
            <a:lumMod val="50000"/>
          </a:schemeClr>
        </a:solidFill>
        <a:ln>
          <a:solidFill>
            <a:schemeClr val="bg2">
              <a:lumMod val="50000"/>
            </a:schemeClr>
          </a:solidFill>
        </a:ln>
      </dgm:spPr>
      <dgm:t>
        <a:bodyPr/>
        <a:lstStyle/>
        <a:p>
          <a:r>
            <a:rPr lang="en-US" b="1" dirty="0"/>
            <a:t>Attack</a:t>
          </a:r>
        </a:p>
      </dgm:t>
    </dgm:pt>
    <dgm:pt modelId="{0D441029-97C8-D54C-8089-1CFA2D88BC59}" type="parTrans" cxnId="{F87B383B-BDDF-CA47-8482-DD4619B4A84D}">
      <dgm:prSet/>
      <dgm:spPr/>
      <dgm:t>
        <a:bodyPr/>
        <a:lstStyle/>
        <a:p>
          <a:endParaRPr lang="en-US"/>
        </a:p>
      </dgm:t>
    </dgm:pt>
    <dgm:pt modelId="{61B9D48B-318F-9341-91F5-35FF52CA20F8}" type="sibTrans" cxnId="{F87B383B-BDDF-CA47-8482-DD4619B4A84D}">
      <dgm:prSet/>
      <dgm:spPr/>
      <dgm:t>
        <a:bodyPr/>
        <a:lstStyle/>
        <a:p>
          <a:endParaRPr lang="en-US"/>
        </a:p>
      </dgm:t>
    </dgm:pt>
    <dgm:pt modelId="{D5954507-FAF1-3840-8897-222E2F7CC279}">
      <dgm:prSet/>
      <dgm:spPr>
        <a:solidFill>
          <a:schemeClr val="tx2">
            <a:lumMod val="60000"/>
            <a:lumOff val="40000"/>
          </a:schemeClr>
        </a:solidFill>
        <a:ln>
          <a:solidFill>
            <a:schemeClr val="bg2">
              <a:lumMod val="90000"/>
            </a:schemeClr>
          </a:solidFill>
        </a:ln>
      </dgm:spPr>
      <dgm:t>
        <a:bodyPr/>
        <a:lstStyle/>
        <a:p>
          <a:r>
            <a:rPr lang="en-US" b="1" dirty="0">
              <a:solidFill>
                <a:schemeClr val="tx1"/>
              </a:solidFill>
            </a:rPr>
            <a:t>Defense</a:t>
          </a:r>
        </a:p>
      </dgm:t>
    </dgm:pt>
    <dgm:pt modelId="{EB124FC3-D4B1-A44B-88EA-4510D6B1F9B8}" type="parTrans" cxnId="{4F6146D5-A43C-F14A-B3CE-79AD89BA7037}">
      <dgm:prSet/>
      <dgm:spPr/>
      <dgm:t>
        <a:bodyPr/>
        <a:lstStyle/>
        <a:p>
          <a:endParaRPr lang="en-US"/>
        </a:p>
      </dgm:t>
    </dgm:pt>
    <dgm:pt modelId="{55299EA7-C80A-F54B-9EC0-5B0EC796E4AC}" type="sibTrans" cxnId="{4F6146D5-A43C-F14A-B3CE-79AD89BA7037}">
      <dgm:prSet/>
      <dgm:spPr/>
      <dgm:t>
        <a:bodyPr/>
        <a:lstStyle/>
        <a:p>
          <a:endParaRPr lang="en-US"/>
        </a:p>
      </dgm:t>
    </dgm:pt>
    <dgm:pt modelId="{8C2D6670-169C-0F41-BF3D-AA6ED78259BF}">
      <dgm:prSet custT="1"/>
      <dgm:spPr>
        <a:ln>
          <a:solidFill>
            <a:schemeClr val="bg2">
              <a:lumMod val="75000"/>
            </a:schemeClr>
          </a:solidFill>
        </a:ln>
      </dgm:spPr>
      <dgm:t>
        <a:bodyPr/>
        <a:lstStyle/>
        <a:p>
          <a:r>
            <a:rPr lang="en-US" sz="1400" dirty="0"/>
            <a:t>ASLR and variants </a:t>
          </a:r>
        </a:p>
      </dgm:t>
    </dgm:pt>
    <dgm:pt modelId="{89EB8634-D9A1-5E41-AB92-148111DF44A8}" type="parTrans" cxnId="{9B61336F-ABD4-764F-AEFA-65DDCD0B6A33}">
      <dgm:prSet/>
      <dgm:spPr/>
      <dgm:t>
        <a:bodyPr/>
        <a:lstStyle/>
        <a:p>
          <a:endParaRPr lang="en-US"/>
        </a:p>
      </dgm:t>
    </dgm:pt>
    <dgm:pt modelId="{6B6C787B-5089-8446-B104-F63D6B9FED56}" type="sibTrans" cxnId="{9B61336F-ABD4-764F-AEFA-65DDCD0B6A33}">
      <dgm:prSet/>
      <dgm:spPr/>
      <dgm:t>
        <a:bodyPr/>
        <a:lstStyle/>
        <a:p>
          <a:endParaRPr lang="en-US"/>
        </a:p>
      </dgm:t>
    </dgm:pt>
    <dgm:pt modelId="{5710E73B-77B5-EB4B-AA1E-AFD1880347B7}">
      <dgm:prSet custT="1"/>
      <dgm:spPr>
        <a:ln>
          <a:solidFill>
            <a:schemeClr val="bg2">
              <a:lumMod val="75000"/>
            </a:schemeClr>
          </a:solidFill>
        </a:ln>
      </dgm:spPr>
      <dgm:t>
        <a:bodyPr/>
        <a:lstStyle/>
        <a:p>
          <a:r>
            <a:rPr lang="en-US" sz="1400" dirty="0"/>
            <a:t>Memory Disclosure (JIT-ROP): Enables Code Reuse </a:t>
          </a:r>
        </a:p>
      </dgm:t>
    </dgm:pt>
    <dgm:pt modelId="{E3610FB4-2D01-F344-8A03-145ED2AC266B}" type="parTrans" cxnId="{58D97455-DAF6-BF4A-8B3B-DD8D5219802E}">
      <dgm:prSet/>
      <dgm:spPr/>
      <dgm:t>
        <a:bodyPr/>
        <a:lstStyle/>
        <a:p>
          <a:endParaRPr lang="en-US"/>
        </a:p>
      </dgm:t>
    </dgm:pt>
    <dgm:pt modelId="{E64B0486-365D-3B4E-851D-4ED2D5457D58}" type="sibTrans" cxnId="{58D97455-DAF6-BF4A-8B3B-DD8D5219802E}">
      <dgm:prSet/>
      <dgm:spPr/>
      <dgm:t>
        <a:bodyPr/>
        <a:lstStyle/>
        <a:p>
          <a:endParaRPr lang="en-US"/>
        </a:p>
      </dgm:t>
    </dgm:pt>
    <dgm:pt modelId="{B4767332-A224-C748-BE10-E16A6789A5DF}">
      <dgm:prSet custT="1"/>
      <dgm:spPr>
        <a:ln>
          <a:solidFill>
            <a:schemeClr val="bg2">
              <a:lumMod val="75000"/>
            </a:schemeClr>
          </a:solidFill>
        </a:ln>
      </dgm:spPr>
      <dgm:t>
        <a:bodyPr/>
        <a:lstStyle/>
        <a:p>
          <a:r>
            <a:rPr lang="en-US" sz="1400" dirty="0"/>
            <a:t>Code Re-Randomization</a:t>
          </a:r>
          <a:endParaRPr lang="en-US" sz="1400" b="1" dirty="0"/>
        </a:p>
      </dgm:t>
    </dgm:pt>
    <dgm:pt modelId="{E5ED4985-F714-E346-974A-2DA378D75B7E}" type="parTrans" cxnId="{8F406D41-9FC5-1F4D-B522-F50D956B5F66}">
      <dgm:prSet/>
      <dgm:spPr/>
      <dgm:t>
        <a:bodyPr/>
        <a:lstStyle/>
        <a:p>
          <a:endParaRPr lang="en-US"/>
        </a:p>
      </dgm:t>
    </dgm:pt>
    <dgm:pt modelId="{9B3B2E56-EC44-2A43-B944-16C7FEBDB3F9}" type="sibTrans" cxnId="{8F406D41-9FC5-1F4D-B522-F50D956B5F66}">
      <dgm:prSet/>
      <dgm:spPr/>
      <dgm:t>
        <a:bodyPr/>
        <a:lstStyle/>
        <a:p>
          <a:endParaRPr lang="en-US"/>
        </a:p>
      </dgm:t>
    </dgm:pt>
    <dgm:pt modelId="{1D6223F8-94BD-B045-AAD7-AF32C251F70E}">
      <dgm:prSet custT="1"/>
      <dgm:spPr>
        <a:ln>
          <a:solidFill>
            <a:schemeClr val="bg2">
              <a:lumMod val="75000"/>
            </a:schemeClr>
          </a:solidFill>
        </a:ln>
      </dgm:spPr>
      <dgm:t>
        <a:bodyPr/>
        <a:lstStyle/>
        <a:p>
          <a:r>
            <a:rPr lang="en-US" sz="1400" b="0" dirty="0"/>
            <a:t>Deep Learning based Anomaly Detection</a:t>
          </a:r>
        </a:p>
      </dgm:t>
    </dgm:pt>
    <dgm:pt modelId="{06132557-266E-9947-9529-6291D82FA065}" type="parTrans" cxnId="{FE3B7D25-EA4D-EE48-8EEF-8F8A8DB54131}">
      <dgm:prSet/>
      <dgm:spPr/>
      <dgm:t>
        <a:bodyPr/>
        <a:lstStyle/>
        <a:p>
          <a:endParaRPr lang="en-US"/>
        </a:p>
      </dgm:t>
    </dgm:pt>
    <dgm:pt modelId="{7F935CEE-1912-8344-B617-0EF3A636D0A3}" type="sibTrans" cxnId="{FE3B7D25-EA4D-EE48-8EEF-8F8A8DB54131}">
      <dgm:prSet/>
      <dgm:spPr/>
      <dgm:t>
        <a:bodyPr/>
        <a:lstStyle/>
        <a:p>
          <a:endParaRPr lang="en-US"/>
        </a:p>
      </dgm:t>
    </dgm:pt>
    <dgm:pt modelId="{39C99924-BED2-F849-B5C5-9275017A739A}" type="pres">
      <dgm:prSet presAssocID="{2EAB02FC-954B-8540-BE61-1C11EDEA3E60}" presName="linearFlow" presStyleCnt="0">
        <dgm:presLayoutVars>
          <dgm:dir/>
          <dgm:animLvl val="lvl"/>
          <dgm:resizeHandles val="exact"/>
        </dgm:presLayoutVars>
      </dgm:prSet>
      <dgm:spPr/>
      <dgm:t>
        <a:bodyPr/>
        <a:lstStyle/>
        <a:p>
          <a:endParaRPr lang="en-US"/>
        </a:p>
      </dgm:t>
    </dgm:pt>
    <dgm:pt modelId="{E5966C3A-2F6E-F143-8DBA-CF989C2F0AFF}" type="pres">
      <dgm:prSet presAssocID="{309722F1-35FD-6743-803C-8E21E3FC3560}" presName="composite" presStyleCnt="0"/>
      <dgm:spPr/>
    </dgm:pt>
    <dgm:pt modelId="{0A1C44FC-233A-3B42-8F37-23702E9612AA}" type="pres">
      <dgm:prSet presAssocID="{309722F1-35FD-6743-803C-8E21E3FC3560}" presName="parentText" presStyleLbl="alignNode1" presStyleIdx="0" presStyleCnt="6" custLinFactNeighborX="-2990">
        <dgm:presLayoutVars>
          <dgm:chMax val="1"/>
          <dgm:bulletEnabled val="1"/>
        </dgm:presLayoutVars>
      </dgm:prSet>
      <dgm:spPr/>
      <dgm:t>
        <a:bodyPr/>
        <a:lstStyle/>
        <a:p>
          <a:endParaRPr lang="en-US"/>
        </a:p>
      </dgm:t>
    </dgm:pt>
    <dgm:pt modelId="{BE770DBB-D58D-EA4C-9F41-8E3B8ABCB8F2}" type="pres">
      <dgm:prSet presAssocID="{309722F1-35FD-6743-803C-8E21E3FC3560}" presName="descendantText" presStyleLbl="alignAcc1" presStyleIdx="0" presStyleCnt="6" custLinFactNeighborY="-390">
        <dgm:presLayoutVars>
          <dgm:bulletEnabled val="1"/>
        </dgm:presLayoutVars>
      </dgm:prSet>
      <dgm:spPr/>
      <dgm:t>
        <a:bodyPr/>
        <a:lstStyle/>
        <a:p>
          <a:endParaRPr lang="en-US"/>
        </a:p>
      </dgm:t>
    </dgm:pt>
    <dgm:pt modelId="{DACE12D6-C44B-634D-BABA-EF227613DF0F}" type="pres">
      <dgm:prSet presAssocID="{A7577E27-50A3-B64E-BADB-68EABDEF4768}" presName="sp" presStyleCnt="0"/>
      <dgm:spPr/>
    </dgm:pt>
    <dgm:pt modelId="{251330E3-DCD3-C147-B353-E670A91B0146}" type="pres">
      <dgm:prSet presAssocID="{95CFA8C5-86B2-5349-B580-973E83309463}" presName="composite" presStyleCnt="0"/>
      <dgm:spPr/>
    </dgm:pt>
    <dgm:pt modelId="{CBC74069-9801-6F46-A233-0756A6CCA0A7}" type="pres">
      <dgm:prSet presAssocID="{95CFA8C5-86B2-5349-B580-973E83309463}" presName="parentText" presStyleLbl="alignNode1" presStyleIdx="1" presStyleCnt="6">
        <dgm:presLayoutVars>
          <dgm:chMax val="1"/>
          <dgm:bulletEnabled val="1"/>
        </dgm:presLayoutVars>
      </dgm:prSet>
      <dgm:spPr/>
      <dgm:t>
        <a:bodyPr/>
        <a:lstStyle/>
        <a:p>
          <a:endParaRPr lang="en-US"/>
        </a:p>
      </dgm:t>
    </dgm:pt>
    <dgm:pt modelId="{7AF41366-D646-DE42-9CED-534B7D3349FD}" type="pres">
      <dgm:prSet presAssocID="{95CFA8C5-86B2-5349-B580-973E83309463}" presName="descendantText" presStyleLbl="alignAcc1" presStyleIdx="1" presStyleCnt="6">
        <dgm:presLayoutVars>
          <dgm:bulletEnabled val="1"/>
        </dgm:presLayoutVars>
      </dgm:prSet>
      <dgm:spPr/>
      <dgm:t>
        <a:bodyPr/>
        <a:lstStyle/>
        <a:p>
          <a:endParaRPr lang="en-US"/>
        </a:p>
      </dgm:t>
    </dgm:pt>
    <dgm:pt modelId="{AF1A9EEE-42E1-1744-8D16-D15CE9DC5DF1}" type="pres">
      <dgm:prSet presAssocID="{67A3DC95-4276-8C46-9458-7080DB6D8D54}" presName="sp" presStyleCnt="0"/>
      <dgm:spPr/>
    </dgm:pt>
    <dgm:pt modelId="{2F255A47-8DFD-944D-85A2-27AA33106A6A}" type="pres">
      <dgm:prSet presAssocID="{BABD9D75-C078-C446-A2B9-5956F15D70C1}" presName="composite" presStyleCnt="0"/>
      <dgm:spPr/>
    </dgm:pt>
    <dgm:pt modelId="{2917C2FE-EF2B-3C43-B006-438E23C4FBCC}" type="pres">
      <dgm:prSet presAssocID="{BABD9D75-C078-C446-A2B9-5956F15D70C1}" presName="parentText" presStyleLbl="alignNode1" presStyleIdx="2" presStyleCnt="6">
        <dgm:presLayoutVars>
          <dgm:chMax val="1"/>
          <dgm:bulletEnabled val="1"/>
        </dgm:presLayoutVars>
      </dgm:prSet>
      <dgm:spPr/>
      <dgm:t>
        <a:bodyPr/>
        <a:lstStyle/>
        <a:p>
          <a:endParaRPr lang="en-US"/>
        </a:p>
      </dgm:t>
    </dgm:pt>
    <dgm:pt modelId="{ABF03C90-47B4-614B-9C4B-D498AB533077}" type="pres">
      <dgm:prSet presAssocID="{BABD9D75-C078-C446-A2B9-5956F15D70C1}" presName="descendantText" presStyleLbl="alignAcc1" presStyleIdx="2" presStyleCnt="6">
        <dgm:presLayoutVars>
          <dgm:bulletEnabled val="1"/>
        </dgm:presLayoutVars>
      </dgm:prSet>
      <dgm:spPr/>
      <dgm:t>
        <a:bodyPr/>
        <a:lstStyle/>
        <a:p>
          <a:endParaRPr lang="en-US"/>
        </a:p>
      </dgm:t>
    </dgm:pt>
    <dgm:pt modelId="{5F2C83EA-79A5-4F4A-9EB4-F9863E68962F}" type="pres">
      <dgm:prSet presAssocID="{73A0DAFD-8128-F549-B9B1-B00C1F473955}" presName="sp" presStyleCnt="0"/>
      <dgm:spPr/>
    </dgm:pt>
    <dgm:pt modelId="{ED38AEC8-9400-1448-99B3-686D742AA4E2}" type="pres">
      <dgm:prSet presAssocID="{C2C1D4BE-1559-6043-9075-7AFA15C736D9}" presName="composite" presStyleCnt="0"/>
      <dgm:spPr/>
    </dgm:pt>
    <dgm:pt modelId="{B5C83ED3-115D-3C47-BCCB-4A80425429C9}" type="pres">
      <dgm:prSet presAssocID="{C2C1D4BE-1559-6043-9075-7AFA15C736D9}" presName="parentText" presStyleLbl="alignNode1" presStyleIdx="3" presStyleCnt="6">
        <dgm:presLayoutVars>
          <dgm:chMax val="1"/>
          <dgm:bulletEnabled val="1"/>
        </dgm:presLayoutVars>
      </dgm:prSet>
      <dgm:spPr/>
      <dgm:t>
        <a:bodyPr/>
        <a:lstStyle/>
        <a:p>
          <a:endParaRPr lang="en-US"/>
        </a:p>
      </dgm:t>
    </dgm:pt>
    <dgm:pt modelId="{5F12567E-58DB-A040-BB18-AE7AB81ADD12}" type="pres">
      <dgm:prSet presAssocID="{C2C1D4BE-1559-6043-9075-7AFA15C736D9}" presName="descendantText" presStyleLbl="alignAcc1" presStyleIdx="3" presStyleCnt="6">
        <dgm:presLayoutVars>
          <dgm:bulletEnabled val="1"/>
        </dgm:presLayoutVars>
      </dgm:prSet>
      <dgm:spPr/>
      <dgm:t>
        <a:bodyPr/>
        <a:lstStyle/>
        <a:p>
          <a:endParaRPr lang="en-US"/>
        </a:p>
      </dgm:t>
    </dgm:pt>
    <dgm:pt modelId="{833588BD-9D5D-1843-8030-B82FFD5924EC}" type="pres">
      <dgm:prSet presAssocID="{5C7FACA2-84F6-E74D-BE46-5FDBF38F465B}" presName="sp" presStyleCnt="0"/>
      <dgm:spPr/>
    </dgm:pt>
    <dgm:pt modelId="{84B2A01D-47D7-9C43-9D20-67E0120CBE75}" type="pres">
      <dgm:prSet presAssocID="{2D2B679E-453A-4A46-BCDB-CD10483E7287}" presName="composite" presStyleCnt="0"/>
      <dgm:spPr/>
    </dgm:pt>
    <dgm:pt modelId="{B89C9399-3696-F14B-A7FD-06CC371AD08E}" type="pres">
      <dgm:prSet presAssocID="{2D2B679E-453A-4A46-BCDB-CD10483E7287}" presName="parentText" presStyleLbl="alignNode1" presStyleIdx="4" presStyleCnt="6">
        <dgm:presLayoutVars>
          <dgm:chMax val="1"/>
          <dgm:bulletEnabled val="1"/>
        </dgm:presLayoutVars>
      </dgm:prSet>
      <dgm:spPr/>
      <dgm:t>
        <a:bodyPr/>
        <a:lstStyle/>
        <a:p>
          <a:endParaRPr lang="en-US"/>
        </a:p>
      </dgm:t>
    </dgm:pt>
    <dgm:pt modelId="{CA5F7EC5-BC39-C24B-A284-E3DDAA46D3CB}" type="pres">
      <dgm:prSet presAssocID="{2D2B679E-453A-4A46-BCDB-CD10483E7287}" presName="descendantText" presStyleLbl="alignAcc1" presStyleIdx="4" presStyleCnt="6" custLinFactNeighborY="1297">
        <dgm:presLayoutVars>
          <dgm:bulletEnabled val="1"/>
        </dgm:presLayoutVars>
      </dgm:prSet>
      <dgm:spPr/>
      <dgm:t>
        <a:bodyPr/>
        <a:lstStyle/>
        <a:p>
          <a:endParaRPr lang="en-US"/>
        </a:p>
      </dgm:t>
    </dgm:pt>
    <dgm:pt modelId="{D9089937-2069-9A4E-A753-8ED846B33421}" type="pres">
      <dgm:prSet presAssocID="{61B9D48B-318F-9341-91F5-35FF52CA20F8}" presName="sp" presStyleCnt="0"/>
      <dgm:spPr/>
    </dgm:pt>
    <dgm:pt modelId="{06585F6E-3085-C648-8CE2-0881DFA1CDC7}" type="pres">
      <dgm:prSet presAssocID="{D5954507-FAF1-3840-8897-222E2F7CC279}" presName="composite" presStyleCnt="0"/>
      <dgm:spPr/>
    </dgm:pt>
    <dgm:pt modelId="{1F85F031-ABFA-914A-8B21-9553F41EB0C6}" type="pres">
      <dgm:prSet presAssocID="{D5954507-FAF1-3840-8897-222E2F7CC279}" presName="parentText" presStyleLbl="alignNode1" presStyleIdx="5" presStyleCnt="6">
        <dgm:presLayoutVars>
          <dgm:chMax val="1"/>
          <dgm:bulletEnabled val="1"/>
        </dgm:presLayoutVars>
      </dgm:prSet>
      <dgm:spPr/>
      <dgm:t>
        <a:bodyPr/>
        <a:lstStyle/>
        <a:p>
          <a:endParaRPr lang="en-US"/>
        </a:p>
      </dgm:t>
    </dgm:pt>
    <dgm:pt modelId="{5B61DE80-C2BF-FD4F-B7CA-F823F100F290}" type="pres">
      <dgm:prSet presAssocID="{D5954507-FAF1-3840-8897-222E2F7CC279}" presName="descendantText" presStyleLbl="alignAcc1" presStyleIdx="5" presStyleCnt="6">
        <dgm:presLayoutVars>
          <dgm:bulletEnabled val="1"/>
        </dgm:presLayoutVars>
      </dgm:prSet>
      <dgm:spPr/>
      <dgm:t>
        <a:bodyPr/>
        <a:lstStyle/>
        <a:p>
          <a:endParaRPr lang="en-US"/>
        </a:p>
      </dgm:t>
    </dgm:pt>
  </dgm:ptLst>
  <dgm:cxnLst>
    <dgm:cxn modelId="{4F6146D5-A43C-F14A-B3CE-79AD89BA7037}" srcId="{2EAB02FC-954B-8540-BE61-1C11EDEA3E60}" destId="{D5954507-FAF1-3840-8897-222E2F7CC279}" srcOrd="5" destOrd="0" parTransId="{EB124FC3-D4B1-A44B-88EA-4510D6B1F9B8}" sibTransId="{55299EA7-C80A-F54B-9EC0-5B0EC796E4AC}"/>
    <dgm:cxn modelId="{01C8F404-4079-3F41-93E5-752EE3EAC35D}" srcId="{2EAB02FC-954B-8540-BE61-1C11EDEA3E60}" destId="{309722F1-35FD-6743-803C-8E21E3FC3560}" srcOrd="0" destOrd="0" parTransId="{7022EDF2-010D-4046-8DC4-B199CDB4E133}" sibTransId="{A7577E27-50A3-B64E-BADB-68EABDEF4768}"/>
    <dgm:cxn modelId="{48774715-37B8-8740-B52A-F3B9055B633A}" type="presOf" srcId="{C2C1D4BE-1559-6043-9075-7AFA15C736D9}" destId="{B5C83ED3-115D-3C47-BCCB-4A80425429C9}" srcOrd="0" destOrd="0" presId="urn:microsoft.com/office/officeart/2005/8/layout/chevron2"/>
    <dgm:cxn modelId="{9B61336F-ABD4-764F-AEFA-65DDCD0B6A33}" srcId="{C2C1D4BE-1559-6043-9075-7AFA15C736D9}" destId="{8C2D6670-169C-0F41-BF3D-AA6ED78259BF}" srcOrd="0" destOrd="0" parTransId="{89EB8634-D9A1-5E41-AB92-148111DF44A8}" sibTransId="{6B6C787B-5089-8446-B104-F63D6B9FED56}"/>
    <dgm:cxn modelId="{FE3B7D25-EA4D-EE48-8EEF-8F8A8DB54131}" srcId="{D5954507-FAF1-3840-8897-222E2F7CC279}" destId="{1D6223F8-94BD-B045-AAD7-AF32C251F70E}" srcOrd="1" destOrd="0" parTransId="{06132557-266E-9947-9529-6291D82FA065}" sibTransId="{7F935CEE-1912-8344-B617-0EF3A636D0A3}"/>
    <dgm:cxn modelId="{89BD44E0-16F6-DE42-B244-B5E94B41C785}" type="presOf" srcId="{EFC1D3C9-9A4C-1F48-965A-3DB538C3FB58}" destId="{BE770DBB-D58D-EA4C-9F41-8E3B8ABCB8F2}" srcOrd="0" destOrd="0" presId="urn:microsoft.com/office/officeart/2005/8/layout/chevron2"/>
    <dgm:cxn modelId="{2293F850-D2F0-2945-B21E-FFD1BF90F734}" type="presOf" srcId="{23455563-A2BA-E240-A907-139E55F8FAC3}" destId="{ABF03C90-47B4-614B-9C4B-D498AB533077}" srcOrd="0" destOrd="0" presId="urn:microsoft.com/office/officeart/2005/8/layout/chevron2"/>
    <dgm:cxn modelId="{E76BEC56-B1E2-D449-B755-AE8592333747}" type="presOf" srcId="{8C2D6670-169C-0F41-BF3D-AA6ED78259BF}" destId="{5F12567E-58DB-A040-BB18-AE7AB81ADD12}" srcOrd="0" destOrd="0" presId="urn:microsoft.com/office/officeart/2005/8/layout/chevron2"/>
    <dgm:cxn modelId="{25EFF109-8D0C-1C40-9F2C-95032DED737E}" type="presOf" srcId="{2D2B679E-453A-4A46-BCDB-CD10483E7287}" destId="{B89C9399-3696-F14B-A7FD-06CC371AD08E}" srcOrd="0" destOrd="0" presId="urn:microsoft.com/office/officeart/2005/8/layout/chevron2"/>
    <dgm:cxn modelId="{8F406D41-9FC5-1F4D-B522-F50D956B5F66}" srcId="{D5954507-FAF1-3840-8897-222E2F7CC279}" destId="{B4767332-A224-C748-BE10-E16A6789A5DF}" srcOrd="0" destOrd="0" parTransId="{E5ED4985-F714-E346-974A-2DA378D75B7E}" sibTransId="{9B3B2E56-EC44-2A43-B944-16C7FEBDB3F9}"/>
    <dgm:cxn modelId="{58D97455-DAF6-BF4A-8B3B-DD8D5219802E}" srcId="{2D2B679E-453A-4A46-BCDB-CD10483E7287}" destId="{5710E73B-77B5-EB4B-AA1E-AFD1880347B7}" srcOrd="0" destOrd="0" parTransId="{E3610FB4-2D01-F344-8A03-145ED2AC266B}" sibTransId="{E64B0486-365D-3B4E-851D-4ED2D5457D58}"/>
    <dgm:cxn modelId="{CB53DDA5-0ABA-F84B-83CD-266CB0C58D8D}" type="presOf" srcId="{D5954507-FAF1-3840-8897-222E2F7CC279}" destId="{1F85F031-ABFA-914A-8B21-9553F41EB0C6}" srcOrd="0" destOrd="0" presId="urn:microsoft.com/office/officeart/2005/8/layout/chevron2"/>
    <dgm:cxn modelId="{F87B383B-BDDF-CA47-8482-DD4619B4A84D}" srcId="{2EAB02FC-954B-8540-BE61-1C11EDEA3E60}" destId="{2D2B679E-453A-4A46-BCDB-CD10483E7287}" srcOrd="4" destOrd="0" parTransId="{0D441029-97C8-D54C-8089-1CFA2D88BC59}" sibTransId="{61B9D48B-318F-9341-91F5-35FF52CA20F8}"/>
    <dgm:cxn modelId="{B8331DB4-A5C1-E649-B078-F59B9D9EBA75}" srcId="{309722F1-35FD-6743-803C-8E21E3FC3560}" destId="{EFC1D3C9-9A4C-1F48-965A-3DB538C3FB58}" srcOrd="0" destOrd="0" parTransId="{087CD1BD-5688-F449-A68D-02A41FEBB251}" sibTransId="{991C6E86-59E7-5941-AF26-4DD72C3449AE}"/>
    <dgm:cxn modelId="{17E391AB-2EFB-4841-9BC5-4D4B30F80F81}" type="presOf" srcId="{1D6223F8-94BD-B045-AAD7-AF32C251F70E}" destId="{5B61DE80-C2BF-FD4F-B7CA-F823F100F290}" srcOrd="0" destOrd="1" presId="urn:microsoft.com/office/officeart/2005/8/layout/chevron2"/>
    <dgm:cxn modelId="{F51B2F3D-6E48-9F47-BA38-8EF2FD422A96}" type="presOf" srcId="{42F13D5E-A765-3D40-B5AD-B21DF841FB48}" destId="{7AF41366-D646-DE42-9CED-534B7D3349FD}" srcOrd="0" destOrd="0" presId="urn:microsoft.com/office/officeart/2005/8/layout/chevron2"/>
    <dgm:cxn modelId="{50A70E7C-FA18-9C4F-8B0B-A172B754EB8B}" type="presOf" srcId="{5710E73B-77B5-EB4B-AA1E-AFD1880347B7}" destId="{CA5F7EC5-BC39-C24B-A284-E3DDAA46D3CB}" srcOrd="0" destOrd="0" presId="urn:microsoft.com/office/officeart/2005/8/layout/chevron2"/>
    <dgm:cxn modelId="{28F176EB-0CB0-C344-A065-BFD7FF9ED41E}" type="presOf" srcId="{B4767332-A224-C748-BE10-E16A6789A5DF}" destId="{5B61DE80-C2BF-FD4F-B7CA-F823F100F290}" srcOrd="0" destOrd="0" presId="urn:microsoft.com/office/officeart/2005/8/layout/chevron2"/>
    <dgm:cxn modelId="{11675C31-2B3B-AB4F-97E5-3996E57050BA}" srcId="{2EAB02FC-954B-8540-BE61-1C11EDEA3E60}" destId="{95CFA8C5-86B2-5349-B580-973E83309463}" srcOrd="1" destOrd="0" parTransId="{4A677B0D-DDCE-654B-9BCE-07D238F45A98}" sibTransId="{67A3DC95-4276-8C46-9458-7080DB6D8D54}"/>
    <dgm:cxn modelId="{A69E04D2-0975-E64B-B120-B596F807639A}" srcId="{BABD9D75-C078-C446-A2B9-5956F15D70C1}" destId="{23455563-A2BA-E240-A907-139E55F8FAC3}" srcOrd="0" destOrd="0" parTransId="{D9358ED8-2632-0642-B135-6C819DFFC4DB}" sibTransId="{BFE845DF-9E48-D84F-B54E-DB20A3F55D05}"/>
    <dgm:cxn modelId="{1775AF46-A340-AA4B-BBA6-39A0ED7607F0}" srcId="{2EAB02FC-954B-8540-BE61-1C11EDEA3E60}" destId="{BABD9D75-C078-C446-A2B9-5956F15D70C1}" srcOrd="2" destOrd="0" parTransId="{4EFD36F5-25AE-9043-822B-3AB3F4706FF6}" sibTransId="{73A0DAFD-8128-F549-B9B1-B00C1F473955}"/>
    <dgm:cxn modelId="{AD030FE7-7C39-6E42-A089-C809BF5A8677}" srcId="{95CFA8C5-86B2-5349-B580-973E83309463}" destId="{42F13D5E-A765-3D40-B5AD-B21DF841FB48}" srcOrd="0" destOrd="0" parTransId="{3AEA512D-8D6C-6E4B-8F5F-436DA2356A65}" sibTransId="{40CBE4AA-F67F-2444-8D6D-0A4631EA3159}"/>
    <dgm:cxn modelId="{7B5707B1-2121-054E-9FB9-867103CC9ED3}" type="presOf" srcId="{95CFA8C5-86B2-5349-B580-973E83309463}" destId="{CBC74069-9801-6F46-A233-0756A6CCA0A7}" srcOrd="0" destOrd="0" presId="urn:microsoft.com/office/officeart/2005/8/layout/chevron2"/>
    <dgm:cxn modelId="{22BFC76C-DBA7-B046-88B8-AA346981200D}" type="presOf" srcId="{2EAB02FC-954B-8540-BE61-1C11EDEA3E60}" destId="{39C99924-BED2-F849-B5C5-9275017A739A}" srcOrd="0" destOrd="0" presId="urn:microsoft.com/office/officeart/2005/8/layout/chevron2"/>
    <dgm:cxn modelId="{AAABFAAA-5CA2-234F-9ED8-96B68FAF57DF}" type="presOf" srcId="{BABD9D75-C078-C446-A2B9-5956F15D70C1}" destId="{2917C2FE-EF2B-3C43-B006-438E23C4FBCC}" srcOrd="0" destOrd="0" presId="urn:microsoft.com/office/officeart/2005/8/layout/chevron2"/>
    <dgm:cxn modelId="{F0ADA955-95C6-A64B-9057-219463A3A1FF}" srcId="{2EAB02FC-954B-8540-BE61-1C11EDEA3E60}" destId="{C2C1D4BE-1559-6043-9075-7AFA15C736D9}" srcOrd="3" destOrd="0" parTransId="{2EBB7E83-5A35-4049-97B1-DFA3090289C0}" sibTransId="{5C7FACA2-84F6-E74D-BE46-5FDBF38F465B}"/>
    <dgm:cxn modelId="{DEA5AB92-13F9-7B4A-82B4-B5E3D43C12A8}" type="presOf" srcId="{309722F1-35FD-6743-803C-8E21E3FC3560}" destId="{0A1C44FC-233A-3B42-8F37-23702E9612AA}" srcOrd="0" destOrd="0" presId="urn:microsoft.com/office/officeart/2005/8/layout/chevron2"/>
    <dgm:cxn modelId="{8DEC93C7-7503-C94F-93BB-4B82497802C2}" type="presParOf" srcId="{39C99924-BED2-F849-B5C5-9275017A739A}" destId="{E5966C3A-2F6E-F143-8DBA-CF989C2F0AFF}" srcOrd="0" destOrd="0" presId="urn:microsoft.com/office/officeart/2005/8/layout/chevron2"/>
    <dgm:cxn modelId="{9CFF45DF-4402-4144-87F0-15DAB601B8E7}" type="presParOf" srcId="{E5966C3A-2F6E-F143-8DBA-CF989C2F0AFF}" destId="{0A1C44FC-233A-3B42-8F37-23702E9612AA}" srcOrd="0" destOrd="0" presId="urn:microsoft.com/office/officeart/2005/8/layout/chevron2"/>
    <dgm:cxn modelId="{2FB5F56A-D205-E843-9F69-9D3C7A6B86A0}" type="presParOf" srcId="{E5966C3A-2F6E-F143-8DBA-CF989C2F0AFF}" destId="{BE770DBB-D58D-EA4C-9F41-8E3B8ABCB8F2}" srcOrd="1" destOrd="0" presId="urn:microsoft.com/office/officeart/2005/8/layout/chevron2"/>
    <dgm:cxn modelId="{9E665717-8FC2-0D4B-913D-B18F11DD6ED3}" type="presParOf" srcId="{39C99924-BED2-F849-B5C5-9275017A739A}" destId="{DACE12D6-C44B-634D-BABA-EF227613DF0F}" srcOrd="1" destOrd="0" presId="urn:microsoft.com/office/officeart/2005/8/layout/chevron2"/>
    <dgm:cxn modelId="{BEFB3076-B8E9-344C-96DE-F35B98D21BC2}" type="presParOf" srcId="{39C99924-BED2-F849-B5C5-9275017A739A}" destId="{251330E3-DCD3-C147-B353-E670A91B0146}" srcOrd="2" destOrd="0" presId="urn:microsoft.com/office/officeart/2005/8/layout/chevron2"/>
    <dgm:cxn modelId="{FE5304DF-06F0-C04A-B207-606F43F47FAB}" type="presParOf" srcId="{251330E3-DCD3-C147-B353-E670A91B0146}" destId="{CBC74069-9801-6F46-A233-0756A6CCA0A7}" srcOrd="0" destOrd="0" presId="urn:microsoft.com/office/officeart/2005/8/layout/chevron2"/>
    <dgm:cxn modelId="{193EE28B-D1B1-A54F-ADCA-3F20526EF374}" type="presParOf" srcId="{251330E3-DCD3-C147-B353-E670A91B0146}" destId="{7AF41366-D646-DE42-9CED-534B7D3349FD}" srcOrd="1" destOrd="0" presId="urn:microsoft.com/office/officeart/2005/8/layout/chevron2"/>
    <dgm:cxn modelId="{3327FE5E-DC45-064A-AD7D-BBF4C7AC51E1}" type="presParOf" srcId="{39C99924-BED2-F849-B5C5-9275017A739A}" destId="{AF1A9EEE-42E1-1744-8D16-D15CE9DC5DF1}" srcOrd="3" destOrd="0" presId="urn:microsoft.com/office/officeart/2005/8/layout/chevron2"/>
    <dgm:cxn modelId="{27D7714C-3E3D-FC46-9402-1DDF586F5EAE}" type="presParOf" srcId="{39C99924-BED2-F849-B5C5-9275017A739A}" destId="{2F255A47-8DFD-944D-85A2-27AA33106A6A}" srcOrd="4" destOrd="0" presId="urn:microsoft.com/office/officeart/2005/8/layout/chevron2"/>
    <dgm:cxn modelId="{1BF152B2-D26E-1D46-B827-08B1D6F8E7C3}" type="presParOf" srcId="{2F255A47-8DFD-944D-85A2-27AA33106A6A}" destId="{2917C2FE-EF2B-3C43-B006-438E23C4FBCC}" srcOrd="0" destOrd="0" presId="urn:microsoft.com/office/officeart/2005/8/layout/chevron2"/>
    <dgm:cxn modelId="{70D4E18C-DA17-C245-98CA-55D909BB7BBE}" type="presParOf" srcId="{2F255A47-8DFD-944D-85A2-27AA33106A6A}" destId="{ABF03C90-47B4-614B-9C4B-D498AB533077}" srcOrd="1" destOrd="0" presId="urn:microsoft.com/office/officeart/2005/8/layout/chevron2"/>
    <dgm:cxn modelId="{315B1B07-FA14-9746-892D-F29B4E4BED96}" type="presParOf" srcId="{39C99924-BED2-F849-B5C5-9275017A739A}" destId="{5F2C83EA-79A5-4F4A-9EB4-F9863E68962F}" srcOrd="5" destOrd="0" presId="urn:microsoft.com/office/officeart/2005/8/layout/chevron2"/>
    <dgm:cxn modelId="{4A108854-4FD9-0548-88BB-A50939762DD4}" type="presParOf" srcId="{39C99924-BED2-F849-B5C5-9275017A739A}" destId="{ED38AEC8-9400-1448-99B3-686D742AA4E2}" srcOrd="6" destOrd="0" presId="urn:microsoft.com/office/officeart/2005/8/layout/chevron2"/>
    <dgm:cxn modelId="{38822906-1226-9D42-84AF-4F9DF37383F8}" type="presParOf" srcId="{ED38AEC8-9400-1448-99B3-686D742AA4E2}" destId="{B5C83ED3-115D-3C47-BCCB-4A80425429C9}" srcOrd="0" destOrd="0" presId="urn:microsoft.com/office/officeart/2005/8/layout/chevron2"/>
    <dgm:cxn modelId="{35E9EFC6-45FF-964D-AD5C-837DFA7ECA50}" type="presParOf" srcId="{ED38AEC8-9400-1448-99B3-686D742AA4E2}" destId="{5F12567E-58DB-A040-BB18-AE7AB81ADD12}" srcOrd="1" destOrd="0" presId="urn:microsoft.com/office/officeart/2005/8/layout/chevron2"/>
    <dgm:cxn modelId="{2C84F420-ACBF-E146-AD24-970415BBF98B}" type="presParOf" srcId="{39C99924-BED2-F849-B5C5-9275017A739A}" destId="{833588BD-9D5D-1843-8030-B82FFD5924EC}" srcOrd="7" destOrd="0" presId="urn:microsoft.com/office/officeart/2005/8/layout/chevron2"/>
    <dgm:cxn modelId="{985B5EDA-78D3-6D43-A1A7-926791786432}" type="presParOf" srcId="{39C99924-BED2-F849-B5C5-9275017A739A}" destId="{84B2A01D-47D7-9C43-9D20-67E0120CBE75}" srcOrd="8" destOrd="0" presId="urn:microsoft.com/office/officeart/2005/8/layout/chevron2"/>
    <dgm:cxn modelId="{98AE35DD-D464-F14A-B345-C780049D58C6}" type="presParOf" srcId="{84B2A01D-47D7-9C43-9D20-67E0120CBE75}" destId="{B89C9399-3696-F14B-A7FD-06CC371AD08E}" srcOrd="0" destOrd="0" presId="urn:microsoft.com/office/officeart/2005/8/layout/chevron2"/>
    <dgm:cxn modelId="{3598E732-A1BE-A146-A55E-5EA4CDCF1FF4}" type="presParOf" srcId="{84B2A01D-47D7-9C43-9D20-67E0120CBE75}" destId="{CA5F7EC5-BC39-C24B-A284-E3DDAA46D3CB}" srcOrd="1" destOrd="0" presId="urn:microsoft.com/office/officeart/2005/8/layout/chevron2"/>
    <dgm:cxn modelId="{52E26849-DC4B-624C-872B-3228042B526E}" type="presParOf" srcId="{39C99924-BED2-F849-B5C5-9275017A739A}" destId="{D9089937-2069-9A4E-A753-8ED846B33421}" srcOrd="9" destOrd="0" presId="urn:microsoft.com/office/officeart/2005/8/layout/chevron2"/>
    <dgm:cxn modelId="{AA8C158D-C758-7943-91F3-B15F39CA2FD8}" type="presParOf" srcId="{39C99924-BED2-F849-B5C5-9275017A739A}" destId="{06585F6E-3085-C648-8CE2-0881DFA1CDC7}" srcOrd="10" destOrd="0" presId="urn:microsoft.com/office/officeart/2005/8/layout/chevron2"/>
    <dgm:cxn modelId="{CEC1473B-83BB-214F-A4B0-212EE2D76DD9}" type="presParOf" srcId="{06585F6E-3085-C648-8CE2-0881DFA1CDC7}" destId="{1F85F031-ABFA-914A-8B21-9553F41EB0C6}" srcOrd="0" destOrd="0" presId="urn:microsoft.com/office/officeart/2005/8/layout/chevron2"/>
    <dgm:cxn modelId="{9C36E177-CAA8-DB4A-8527-691DF582B5E8}" type="presParOf" srcId="{06585F6E-3085-C648-8CE2-0881DFA1CDC7}" destId="{5B61DE80-C2BF-FD4F-B7CA-F823F100F2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Shape 72"/>
          <p:cNvSpPr>
            <a:spLocks noGrp="1" noRot="1" noChangeAspect="1"/>
          </p:cNvSpPr>
          <p:nvPr>
            <p:ph type="sldImg"/>
          </p:nvPr>
        </p:nvSpPr>
        <p:spPr bwMode="auto">
          <a:xfrm>
            <a:off x="1196975" y="701675"/>
            <a:ext cx="4683125" cy="351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p>
      <p:sp>
        <p:nvSpPr>
          <p:cNvPr id="54275" name="Shape 73"/>
          <p:cNvSpPr>
            <a:spLocks noGrp="1"/>
          </p:cNvSpPr>
          <p:nvPr>
            <p:ph type="body" sz="quarter" idx="1"/>
          </p:nvPr>
        </p:nvSpPr>
        <p:spPr bwMode="auto">
          <a:xfrm>
            <a:off x="942975" y="4448175"/>
            <a:ext cx="5191125" cy="421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36" tIns="46968" rIns="93936" bIns="46968" numCol="1" anchor="t" anchorCtr="0" compatLnSpc="1">
            <a:prstTxWarp prst="textNoShape">
              <a:avLst/>
            </a:prstTxWarp>
          </a:bodyPr>
          <a:lstStyle/>
          <a:p>
            <a:pPr lvl="0"/>
            <a:endParaRPr lang="en-US" altLang="en-US">
              <a:sym typeface="Helvetica Neue" charset="0"/>
            </a:endParaRPr>
          </a:p>
        </p:txBody>
      </p:sp>
    </p:spTree>
    <p:extLst>
      <p:ext uri="{BB962C8B-B14F-4D97-AF65-F5344CB8AC3E}">
        <p14:creationId xmlns:p14="http://schemas.microsoft.com/office/powerpoint/2010/main" val="669765774"/>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p:sp>
      <p:sp>
        <p:nvSpPr>
          <p:cNvPr id="5632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9156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82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249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5529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33407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6528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36858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79091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54258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7398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3411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0339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6843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04997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p:sp>
      <p:sp>
        <p:nvSpPr>
          <p:cNvPr id="105474"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7505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p:sp>
      <p:sp>
        <p:nvSpPr>
          <p:cNvPr id="105474"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67913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077986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2207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398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75564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p:sp>
      <p:sp>
        <p:nvSpPr>
          <p:cNvPr id="105474"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5960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3951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p:sp>
      <p:sp>
        <p:nvSpPr>
          <p:cNvPr id="5632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9156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25745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03397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369927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565890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27592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743796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36206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53598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899009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933242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450957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038850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59404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490952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p:sp>
      <p:sp>
        <p:nvSpPr>
          <p:cNvPr id="105474"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231297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p:sp>
      <p:sp>
        <p:nvSpPr>
          <p:cNvPr id="5632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91569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2574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53598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p:sp>
      <p:sp>
        <p:nvSpPr>
          <p:cNvPr id="5632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915696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6872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45645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2574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540390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Opt 1]">
    <p:spTree>
      <p:nvGrpSpPr>
        <p:cNvPr id="1" name=""/>
        <p:cNvGrpSpPr/>
        <p:nvPr/>
      </p:nvGrpSpPr>
      <p:grpSpPr>
        <a:xfrm>
          <a:off x="0" y="0"/>
          <a:ext cx="0" cy="0"/>
          <a:chOff x="0" y="0"/>
          <a:chExt cx="0" cy="0"/>
        </a:xfrm>
      </p:grpSpPr>
      <p:pic>
        <p:nvPicPr>
          <p:cNvPr id="4"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5" name="image3.png" descr="noc_white_PNG.png"/>
          <p:cNvPicPr>
            <a:picLocks noChangeAspect="1" noChangeArrowheads="1"/>
          </p:cNvPicPr>
          <p:nvPr/>
        </p:nvPicPr>
        <p:blipFill>
          <a:blip r:embed="rId3">
            <a:extLst>
              <a:ext uri="{28A0092B-C50C-407E-A947-70E740481C1C}">
                <a14:useLocalDpi xmlns:a14="http://schemas.microsoft.com/office/drawing/2010/main" val="0"/>
              </a:ext>
            </a:extLst>
          </a:blip>
          <a:srcRect l="2145" r="3455"/>
          <a:stretch>
            <a:fillRect/>
          </a:stretch>
        </p:blipFill>
        <p:spPr bwMode="auto">
          <a:xfrm>
            <a:off x="1119188" y="3209925"/>
            <a:ext cx="1928812"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9" name="Shape 9"/>
          <p:cNvSpPr>
            <a:spLocks noGrp="1"/>
          </p:cNvSpPr>
          <p:nvPr>
            <p:ph type="title"/>
          </p:nvPr>
        </p:nvSpPr>
        <p:spPr>
          <a:xfrm>
            <a:off x="3992881" y="373913"/>
            <a:ext cx="4864589" cy="3725594"/>
          </a:xfrm>
          <a:prstGeom prst="rect">
            <a:avLst/>
          </a:prstGeom>
        </p:spPr>
        <p:txBody>
          <a:bodyPr lIns="91439" tIns="91439" rIns="91439" bIns="91439"/>
          <a:lstStyle>
            <a:lvl1pPr algn="r">
              <a:defRPr sz="3200" b="1" spc="40"/>
            </a:lvl1pPr>
          </a:lstStyle>
          <a:p>
            <a:pPr lvl="0"/>
            <a:r>
              <a:t>Main Title, Font: Arial Bold 32pt.</a:t>
            </a:r>
          </a:p>
        </p:txBody>
      </p:sp>
      <p:sp>
        <p:nvSpPr>
          <p:cNvPr id="10" name="Shape 10"/>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190767528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4" name="Shape 64"/>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5" name="Shape 65"/>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797200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8" name="Shape 68"/>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854310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71" name="Shape 71"/>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391032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lstStyle/>
          <a:p>
            <a:endParaRPr/>
          </a:p>
        </p:txBody>
      </p:sp>
      <p:sp>
        <p:nvSpPr>
          <p:cNvPr id="4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126713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Opt 2]">
    <p:spTree>
      <p:nvGrpSpPr>
        <p:cNvPr id="1" name=""/>
        <p:cNvGrpSpPr/>
        <p:nvPr/>
      </p:nvGrpSpPr>
      <p:grpSpPr>
        <a:xfrm>
          <a:off x="0" y="0"/>
          <a:ext cx="0" cy="0"/>
          <a:chOff x="0" y="0"/>
          <a:chExt cx="0" cy="0"/>
        </a:xfrm>
      </p:grpSpPr>
      <p:pic>
        <p:nvPicPr>
          <p:cNvPr id="4"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l="66733"/>
          <a:stretch>
            <a:fillRect/>
          </a:stretch>
        </p:blipFill>
        <p:spPr bwMode="auto">
          <a:xfrm>
            <a:off x="0" y="0"/>
            <a:ext cx="1393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5" name="image3.png" descr="noc_white_PNG.png"/>
          <p:cNvPicPr>
            <a:picLocks noChangeAspect="1" noChangeArrowheads="1"/>
          </p:cNvPicPr>
          <p:nvPr/>
        </p:nvPicPr>
        <p:blipFill>
          <a:blip r:embed="rId3">
            <a:extLst>
              <a:ext uri="{28A0092B-C50C-407E-A947-70E740481C1C}">
                <a14:useLocalDpi xmlns:a14="http://schemas.microsoft.com/office/drawing/2010/main" val="0"/>
              </a:ext>
            </a:extLst>
          </a:blip>
          <a:srcRect l="2145" r="3455"/>
          <a:stretch>
            <a:fillRect/>
          </a:stretch>
        </p:blipFill>
        <p:spPr bwMode="auto">
          <a:xfrm>
            <a:off x="1119188" y="3209925"/>
            <a:ext cx="1928812"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6" name="image4.png" descr="noc_blue_AI-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963" y="469900"/>
            <a:ext cx="2168525" cy="60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4" name="Shape 14"/>
          <p:cNvSpPr>
            <a:spLocks noGrp="1"/>
          </p:cNvSpPr>
          <p:nvPr>
            <p:ph type="title"/>
          </p:nvPr>
        </p:nvSpPr>
        <p:spPr>
          <a:xfrm>
            <a:off x="1562100" y="373913"/>
            <a:ext cx="7295369" cy="3725594"/>
          </a:xfrm>
          <a:prstGeom prst="rect">
            <a:avLst/>
          </a:prstGeom>
        </p:spPr>
        <p:txBody>
          <a:bodyPr lIns="91439" tIns="91439" rIns="91439" bIns="91439"/>
          <a:lstStyle>
            <a:lvl1pPr algn="r">
              <a:defRPr sz="3200" b="1" spc="40"/>
            </a:lvl1pPr>
          </a:lstStyle>
          <a:p>
            <a:pPr lvl="0"/>
            <a:r>
              <a:t>Main Title, Font: Arial Bold 32pt.</a:t>
            </a:r>
          </a:p>
        </p:txBody>
      </p:sp>
      <p:sp>
        <p:nvSpPr>
          <p:cNvPr id="15" name="Shape 15"/>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3676484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Break Slide">
    <p:spTree>
      <p:nvGrpSpPr>
        <p:cNvPr id="1" name=""/>
        <p:cNvGrpSpPr/>
        <p:nvPr/>
      </p:nvGrpSpPr>
      <p:grpSpPr>
        <a:xfrm>
          <a:off x="0" y="0"/>
          <a:ext cx="0" cy="0"/>
          <a:chOff x="0" y="0"/>
          <a:chExt cx="0" cy="0"/>
        </a:xfrm>
      </p:grpSpPr>
      <p:pic>
        <p:nvPicPr>
          <p:cNvPr id="3"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4" name="Shape 20"/>
          <p:cNvSpPr>
            <a:spLocks noChangeArrowheads="1"/>
          </p:cNvSpPr>
          <p:nvPr/>
        </p:nvSpPr>
        <p:spPr bwMode="auto">
          <a:xfrm>
            <a:off x="0" y="0"/>
            <a:ext cx="9144000" cy="6858000"/>
          </a:xfrm>
          <a:prstGeom prst="rect">
            <a:avLst/>
          </a:prstGeom>
          <a:solidFill>
            <a:srgbClr val="FFFFFF">
              <a:alpha val="50195"/>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lvl1pPr>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ctr" eaLnBrk="1" hangingPunct="1"/>
            <a:endParaRPr lang="en-US" altLang="en-US">
              <a:solidFill>
                <a:srgbClr val="000000"/>
              </a:solidFill>
            </a:endParaRPr>
          </a:p>
        </p:txBody>
      </p:sp>
      <p:pic>
        <p:nvPicPr>
          <p:cNvPr id="5" name="image3.png" descr="noc_white_PNG.png"/>
          <p:cNvPicPr>
            <a:picLocks noChangeAspect="1" noChangeArrowheads="1"/>
          </p:cNvPicPr>
          <p:nvPr/>
        </p:nvPicPr>
        <p:blipFill>
          <a:blip r:embed="rId3">
            <a:extLst>
              <a:ext uri="{28A0092B-C50C-407E-A947-70E740481C1C}">
                <a14:useLocalDpi xmlns:a14="http://schemas.microsoft.com/office/drawing/2010/main" val="0"/>
              </a:ext>
            </a:extLst>
          </a:blip>
          <a:srcRect l="2145" r="3455"/>
          <a:stretch>
            <a:fillRect/>
          </a:stretch>
        </p:blipFill>
        <p:spPr bwMode="auto">
          <a:xfrm>
            <a:off x="1119188" y="3209925"/>
            <a:ext cx="1928812"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1" name="Shape 21"/>
          <p:cNvSpPr>
            <a:spLocks noGrp="1"/>
          </p:cNvSpPr>
          <p:nvPr>
            <p:ph type="body" idx="1"/>
          </p:nvPr>
        </p:nvSpPr>
        <p:spPr>
          <a:xfrm>
            <a:off x="3444240" y="2343150"/>
            <a:ext cx="5410298" cy="2171700"/>
          </a:xfrm>
          <a:prstGeom prst="rect">
            <a:avLst/>
          </a:prstGeom>
        </p:spPr>
        <p:txBody>
          <a:bodyPr anchor="ctr">
            <a:noAutofit/>
          </a:bodyPr>
          <a:lstStyle>
            <a:lvl1pPr algn="r">
              <a:spcBef>
                <a:spcPts val="2400"/>
              </a:spcBef>
              <a:buSzTx/>
              <a:buNone/>
              <a:defRPr sz="2400" b="1" spc="20"/>
            </a:lvl1pPr>
          </a:lstStyle>
          <a:p>
            <a:pPr lvl="0"/>
            <a:r>
              <a:t>Section Break (Click to Add Title)</a:t>
            </a:r>
          </a:p>
        </p:txBody>
      </p:sp>
    </p:spTree>
    <p:extLst>
      <p:ext uri="{BB962C8B-B14F-4D97-AF65-F5344CB8AC3E}">
        <p14:creationId xmlns:p14="http://schemas.microsoft.com/office/powerpoint/2010/main" val="7575173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r>
              <a:t>Click to edit Master title style</a:t>
            </a:r>
          </a:p>
        </p:txBody>
      </p:sp>
      <p:sp>
        <p:nvSpPr>
          <p:cNvPr id="29" name="Shape 29"/>
          <p:cNvSpPr>
            <a:spLocks noGrp="1"/>
          </p:cNvSpPr>
          <p:nvPr>
            <p:ph type="body" idx="1"/>
          </p:nvPr>
        </p:nvSpPr>
        <p:spPr>
          <a:xfrm>
            <a:off x="304800" y="1402289"/>
            <a:ext cx="4038600" cy="5455711"/>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lvl="0"/>
            <a:r>
              <a:t>Click to edit Master text styles</a:t>
            </a:r>
          </a:p>
          <a:p>
            <a:pPr lvl="1"/>
            <a:r>
              <a:t>Second level</a:t>
            </a:r>
          </a:p>
          <a:p>
            <a:pPr lvl="2"/>
            <a:r>
              <a:t>Third level</a:t>
            </a:r>
          </a:p>
          <a:p>
            <a:pPr lvl="3"/>
            <a:r>
              <a:t>Fourth level</a:t>
            </a:r>
          </a:p>
          <a:p>
            <a:pPr lvl="4"/>
            <a:r>
              <a:t>Fifth level</a:t>
            </a:r>
          </a:p>
        </p:txBody>
      </p:sp>
      <p:sp>
        <p:nvSpPr>
          <p:cNvPr id="4" name="Shape 6"/>
          <p:cNvSpPr>
            <a:spLocks noGrp="1"/>
          </p:cNvSpPr>
          <p:nvPr>
            <p:ph type="sldNum" sz="quarter" idx="10"/>
          </p:nvPr>
        </p:nvSpPr>
        <p:spPr>
          <a:ln/>
        </p:spPr>
        <p:txBody>
          <a:bodyPr/>
          <a:lstStyle>
            <a:lvl1pPr>
              <a:defRPr/>
            </a:lvl1pPr>
          </a:lstStyle>
          <a:p>
            <a:fld id="{392601BD-07FE-1845-85AE-94541AD56155}" type="slidenum">
              <a:rPr lang="en-US" altLang="en-US"/>
              <a:pPr/>
              <a:t>‹#›</a:t>
            </a:fld>
            <a:endParaRPr lang="en-US" altLang="en-US"/>
          </a:p>
        </p:txBody>
      </p:sp>
    </p:spTree>
    <p:extLst>
      <p:ext uri="{BB962C8B-B14F-4D97-AF65-F5344CB8AC3E}">
        <p14:creationId xmlns:p14="http://schemas.microsoft.com/office/powerpoint/2010/main" val="207732190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 name="image6.jpg" descr="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5" name="image7.png" descr="noc_logo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475" y="622300"/>
            <a:ext cx="238283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36" name="Shape 36"/>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effectLst>
                  <a:outerShdw blurRad="38100" dist="38100" dir="2700000" rotWithShape="0">
                    <a:srgbClr val="000000">
                      <a:alpha val="43137"/>
                    </a:srgbClr>
                  </a:outerShdw>
                </a:effectLst>
              </a:defRPr>
            </a:lvl1pPr>
          </a:lstStyle>
          <a:p>
            <a:pPr lvl="0"/>
            <a:r>
              <a:t>Main Title, Font: Arial Bold 28pt.</a:t>
            </a:r>
          </a:p>
        </p:txBody>
      </p:sp>
      <p:sp>
        <p:nvSpPr>
          <p:cNvPr id="37" name="Shape 37"/>
          <p:cNvSpPr>
            <a:spLocks noGrp="1"/>
          </p:cNvSpPr>
          <p:nvPr>
            <p:ph type="body" idx="1"/>
          </p:nvPr>
        </p:nvSpPr>
        <p:spPr>
          <a:xfrm>
            <a:off x="3718947" y="4030729"/>
            <a:ext cx="4968115" cy="2171701"/>
          </a:xfrm>
          <a:prstGeom prst="rect">
            <a:avLst/>
          </a:prstGeom>
        </p:spPr>
        <p:txBody>
          <a:bodyPr lIns="0" tIns="0" rIns="0" bIns="0"/>
          <a:lstStyle>
            <a:lvl1pPr algn="r">
              <a:spcBef>
                <a:spcPts val="0"/>
              </a:spcBef>
              <a:buSzTx/>
              <a:buNone/>
            </a:lvl1pPr>
          </a:lstStyle>
          <a:p>
            <a:pPr lvl="0"/>
            <a:r>
              <a:t>Meeting date(s), Arial 20pt.</a:t>
            </a:r>
          </a:p>
        </p:txBody>
      </p:sp>
    </p:spTree>
    <p:extLst>
      <p:ext uri="{BB962C8B-B14F-4D97-AF65-F5344CB8AC3E}">
        <p14:creationId xmlns:p14="http://schemas.microsoft.com/office/powerpoint/2010/main" val="13106554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 name="image6.jpg" descr="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5" name="image8.png" descr="noc_logo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622300"/>
            <a:ext cx="238283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41" name="Shape 41"/>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lvl1pPr>
          </a:lstStyle>
          <a:p>
            <a:pPr lvl="0"/>
            <a:r>
              <a:t>Main Title, Font: Arial Bold 28pt.</a:t>
            </a:r>
          </a:p>
        </p:txBody>
      </p:sp>
      <p:sp>
        <p:nvSpPr>
          <p:cNvPr id="42" name="Shape 42"/>
          <p:cNvSpPr>
            <a:spLocks noGrp="1"/>
          </p:cNvSpPr>
          <p:nvPr>
            <p:ph type="body" idx="1"/>
          </p:nvPr>
        </p:nvSpPr>
        <p:spPr>
          <a:xfrm>
            <a:off x="3718947" y="4030729"/>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14467674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Shape 48"/>
          <p:cNvSpPr>
            <a:spLocks noGrp="1"/>
          </p:cNvSpPr>
          <p:nvPr>
            <p:ph type="title"/>
          </p:nvPr>
        </p:nvSpPr>
        <p:spPr>
          <a:xfrm>
            <a:off x="228600" y="0"/>
            <a:ext cx="6705600" cy="984505"/>
          </a:xfrm>
          <a:prstGeom prst="rect">
            <a:avLst/>
          </a:prstGeom>
        </p:spPr>
        <p:txBody>
          <a:bodyPr lIns="0" tIns="0" rIns="0" bIns="0"/>
          <a:lstStyle/>
          <a:p>
            <a:pPr lvl="0"/>
            <a:r>
              <a:t>Title Text</a:t>
            </a:r>
          </a:p>
        </p:txBody>
      </p:sp>
      <p:sp>
        <p:nvSpPr>
          <p:cNvPr id="49" name="Shape 49"/>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4" name="Shape 50"/>
          <p:cNvSpPr>
            <a:spLocks noGrp="1"/>
          </p:cNvSpPr>
          <p:nvPr>
            <p:ph type="sldNum" sz="quarter" idx="10"/>
          </p:nvPr>
        </p:nvSpPr>
        <p:spPr/>
        <p:txBody>
          <a:bodyPr lIns="0" tIns="0" rIns="0" bIns="0"/>
          <a:lstStyle>
            <a:lvl1pPr>
              <a:defRPr/>
            </a:lvl1pPr>
          </a:lstStyle>
          <a:p>
            <a:fld id="{990F4095-1E3D-8547-A134-DFA99C166585}" type="slidenum">
              <a:rPr lang="en-US" altLang="en-US"/>
              <a:pPr/>
              <a:t>‹#›</a:t>
            </a:fld>
            <a:endParaRPr lang="en-US" altLang="en-US"/>
          </a:p>
        </p:txBody>
      </p:sp>
    </p:spTree>
    <p:extLst>
      <p:ext uri="{BB962C8B-B14F-4D97-AF65-F5344CB8AC3E}">
        <p14:creationId xmlns:p14="http://schemas.microsoft.com/office/powerpoint/2010/main" val="20103782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59" name="Shape 59"/>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0677017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1" name="Shape 61"/>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2" name="Shape 62"/>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283423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Shape 2"/>
          <p:cNvSpPr>
            <a:spLocks noChangeShapeType="1"/>
          </p:cNvSpPr>
          <p:nvPr/>
        </p:nvSpPr>
        <p:spPr bwMode="auto">
          <a:xfrm>
            <a:off x="0" y="1027113"/>
            <a:ext cx="9144000" cy="0"/>
          </a:xfrm>
          <a:prstGeom prst="line">
            <a:avLst/>
          </a:prstGeom>
          <a:noFill/>
          <a:ln w="47625">
            <a:solidFill>
              <a:srgbClr val="005DAA"/>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pic>
        <p:nvPicPr>
          <p:cNvPr id="40963" name="image1.png" descr="noc_logo 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6925" y="381000"/>
            <a:ext cx="1768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40964" name="Shape 4"/>
          <p:cNvSpPr>
            <a:spLocks noGrp="1"/>
          </p:cNvSpPr>
          <p:nvPr>
            <p:ph type="title"/>
          </p:nvPr>
        </p:nvSpPr>
        <p:spPr bwMode="auto">
          <a:xfrm>
            <a:off x="228600" y="0"/>
            <a:ext cx="6705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45719" tIns="45720" rIns="45719" bIns="45720" numCol="1" anchor="ctr" anchorCtr="0" compatLnSpc="1">
            <a:prstTxWarp prst="textNoShape">
              <a:avLst/>
            </a:prstTxWarp>
          </a:bodyPr>
          <a:lstStyle/>
          <a:p>
            <a:pPr lvl="0"/>
            <a:r>
              <a:rPr lang="en-US" altLang="en-US">
                <a:sym typeface="Arial" charset="0"/>
              </a:rPr>
              <a:t>Click to edit Master title style</a:t>
            </a:r>
          </a:p>
        </p:txBody>
      </p:sp>
      <p:sp>
        <p:nvSpPr>
          <p:cNvPr id="40965" name="Shape 5"/>
          <p:cNvSpPr>
            <a:spLocks noGrp="1"/>
          </p:cNvSpPr>
          <p:nvPr>
            <p:ph type="body" idx="1"/>
          </p:nvPr>
        </p:nvSpPr>
        <p:spPr bwMode="auto">
          <a:xfrm>
            <a:off x="304800" y="1401763"/>
            <a:ext cx="8382000" cy="545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45719" tIns="45720" rIns="45719" bIns="45720"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
        <p:nvSpPr>
          <p:cNvPr id="40966" name="Shape 6"/>
          <p:cNvSpPr>
            <a:spLocks noGrp="1"/>
          </p:cNvSpPr>
          <p:nvPr>
            <p:ph type="sldNum" sz="quarter" idx="2"/>
          </p:nvPr>
        </p:nvSpPr>
        <p:spPr bwMode="auto">
          <a:xfrm>
            <a:off x="82550" y="6477000"/>
            <a:ext cx="292100"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Lst>
        </p:spPr>
        <p:txBody>
          <a:bodyPr vert="horz" wrap="none" lIns="48325" tIns="48325" rIns="48325" bIns="48325" numCol="1" anchor="t" anchorCtr="0" compatLnSpc="1">
            <a:prstTxWarp prst="textNoShape">
              <a:avLst/>
            </a:prstTxWarp>
            <a:spAutoFit/>
          </a:bodyPr>
          <a:lstStyle>
            <a:lvl1pPr algn="ctr" eaLnBrk="1" hangingPunct="1">
              <a:defRPr sz="1300">
                <a:solidFill>
                  <a:srgbClr val="000000"/>
                </a:solidFill>
                <a:latin typeface="Arial" charset="0"/>
                <a:sym typeface="Arial" charset="0"/>
              </a:defRPr>
            </a:lvl1pPr>
          </a:lstStyle>
          <a:p>
            <a:fld id="{753F8A49-CBD7-C94D-B858-C93883756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1"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spd="med"/>
  <p:hf hdr="0" ftr="0" dt="0"/>
  <p:txStyles>
    <p:title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p:titleStyle>
    <p:bodyStyle>
      <a:lvl1pPr marL="230188" indent="-230188"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1pPr>
      <a:lvl2pPr marL="739775" indent="-282575"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2pPr>
      <a:lvl3pPr marL="1130300" indent="-215900"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3pPr>
      <a:lvl4pPr marL="1582738" indent="-211138"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4pPr>
      <a:lvl5pPr marL="2044700" indent="-215900"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5pPr>
      <a:lvl6pPr marL="2554941" indent="-268941">
        <a:spcBef>
          <a:spcPts val="900"/>
        </a:spcBef>
        <a:buSzPct val="100000"/>
        <a:buChar char="»"/>
        <a:defRPr sz="2000">
          <a:latin typeface="Arial"/>
          <a:ea typeface="Arial"/>
          <a:cs typeface="Arial"/>
          <a:sym typeface="Arial"/>
        </a:defRPr>
      </a:lvl6pPr>
      <a:lvl7pPr marL="3012141" indent="-268941">
        <a:spcBef>
          <a:spcPts val="900"/>
        </a:spcBef>
        <a:buSzPct val="100000"/>
        <a:buChar char="»"/>
        <a:defRPr sz="2000">
          <a:latin typeface="Arial"/>
          <a:ea typeface="Arial"/>
          <a:cs typeface="Arial"/>
          <a:sym typeface="Arial"/>
        </a:defRPr>
      </a:lvl7pPr>
      <a:lvl8pPr marL="3469341" indent="-268941">
        <a:spcBef>
          <a:spcPts val="900"/>
        </a:spcBef>
        <a:buSzPct val="100000"/>
        <a:buChar char="»"/>
        <a:defRPr sz="2000">
          <a:latin typeface="Arial"/>
          <a:ea typeface="Arial"/>
          <a:cs typeface="Arial"/>
          <a:sym typeface="Arial"/>
        </a:defRPr>
      </a:lvl8pPr>
      <a:lvl9pPr marL="3926541" indent="-268941">
        <a:spcBef>
          <a:spcPts val="900"/>
        </a:spcBef>
        <a:buSzPct val="100000"/>
        <a:buChar char="»"/>
        <a:defRPr sz="2000">
          <a:latin typeface="Arial"/>
          <a:ea typeface="Arial"/>
          <a:cs typeface="Arial"/>
          <a:sym typeface="Arial"/>
        </a:defRPr>
      </a:lvl9pPr>
    </p:bodyStyle>
    <p:otherStyle>
      <a:lvl1pPr algn="ctr">
        <a:defRPr sz="1300">
          <a:solidFill>
            <a:schemeClr val="tx1"/>
          </a:solidFill>
          <a:latin typeface="+mn-lt"/>
          <a:ea typeface="+mn-ea"/>
          <a:cs typeface="+mn-cs"/>
          <a:sym typeface="Arial"/>
        </a:defRPr>
      </a:lvl1pPr>
      <a:lvl2pPr indent="457200" algn="ctr">
        <a:defRPr sz="1300">
          <a:solidFill>
            <a:schemeClr val="tx1"/>
          </a:solidFill>
          <a:latin typeface="+mn-lt"/>
          <a:ea typeface="+mn-ea"/>
          <a:cs typeface="+mn-cs"/>
          <a:sym typeface="Arial"/>
        </a:defRPr>
      </a:lvl2pPr>
      <a:lvl3pPr indent="914400" algn="ctr">
        <a:defRPr sz="1300">
          <a:solidFill>
            <a:schemeClr val="tx1"/>
          </a:solidFill>
          <a:latin typeface="+mn-lt"/>
          <a:ea typeface="+mn-ea"/>
          <a:cs typeface="+mn-cs"/>
          <a:sym typeface="Arial"/>
        </a:defRPr>
      </a:lvl3pPr>
      <a:lvl4pPr indent="1371600" algn="ctr">
        <a:defRPr sz="1300">
          <a:solidFill>
            <a:schemeClr val="tx1"/>
          </a:solidFill>
          <a:latin typeface="+mn-lt"/>
          <a:ea typeface="+mn-ea"/>
          <a:cs typeface="+mn-cs"/>
          <a:sym typeface="Arial"/>
        </a:defRPr>
      </a:lvl4pPr>
      <a:lvl5pPr indent="1828800" algn="ctr">
        <a:defRPr sz="1300">
          <a:solidFill>
            <a:schemeClr val="tx1"/>
          </a:solidFill>
          <a:latin typeface="+mn-lt"/>
          <a:ea typeface="+mn-ea"/>
          <a:cs typeface="+mn-cs"/>
          <a:sym typeface="Arial"/>
        </a:defRPr>
      </a:lvl5pPr>
      <a:lvl6pPr indent="2286000" algn="ctr">
        <a:defRPr sz="1300">
          <a:solidFill>
            <a:schemeClr val="tx1"/>
          </a:solidFill>
          <a:latin typeface="+mn-lt"/>
          <a:ea typeface="+mn-ea"/>
          <a:cs typeface="+mn-cs"/>
          <a:sym typeface="Arial"/>
        </a:defRPr>
      </a:lvl6pPr>
      <a:lvl7pPr indent="2743200" algn="ctr">
        <a:defRPr sz="1300">
          <a:solidFill>
            <a:schemeClr val="tx1"/>
          </a:solidFill>
          <a:latin typeface="+mn-lt"/>
          <a:ea typeface="+mn-ea"/>
          <a:cs typeface="+mn-cs"/>
          <a:sym typeface="Arial"/>
        </a:defRPr>
      </a:lvl7pPr>
      <a:lvl8pPr indent="3200400" algn="ctr">
        <a:defRPr sz="1300">
          <a:solidFill>
            <a:schemeClr val="tx1"/>
          </a:solidFill>
          <a:latin typeface="+mn-lt"/>
          <a:ea typeface="+mn-ea"/>
          <a:cs typeface="+mn-cs"/>
          <a:sym typeface="Arial"/>
        </a:defRPr>
      </a:lvl8pPr>
      <a:lvl9pPr indent="3657600" algn="ctr">
        <a:defRPr sz="13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goo.gl/M4rXCN"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Denis-Ulybysh/Waxedprune2018"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75"/>
          <p:cNvSpPr>
            <a:spLocks noGrp="1"/>
          </p:cNvSpPr>
          <p:nvPr>
            <p:ph type="title"/>
          </p:nvPr>
        </p:nvSpPr>
        <p:spPr>
          <a:xfrm>
            <a:off x="1562100" y="699465"/>
            <a:ext cx="7296150" cy="2009775"/>
          </a:xfrm>
        </p:spPr>
        <p:txBody>
          <a:bodyPr lIns="0" tIns="0" rIns="0" bIns="0"/>
          <a:lstStyle/>
          <a:p>
            <a:pPr eaLnBrk="1" hangingPunct="1"/>
            <a:r>
              <a:rPr lang="en-US" altLang="en-US" dirty="0">
                <a:solidFill>
                  <a:srgbClr val="000000"/>
                </a:solidFill>
                <a:latin typeface="Arial" charset="0"/>
                <a:ea typeface="Arial" charset="0"/>
                <a:cs typeface="Arial" charset="0"/>
              </a:rPr>
              <a:t>Northrop Grumman Cybersecurity</a:t>
            </a:r>
            <a:br>
              <a:rPr lang="en-US" altLang="en-US" dirty="0">
                <a:solidFill>
                  <a:srgbClr val="000000"/>
                </a:solidFill>
                <a:latin typeface="Arial" charset="0"/>
                <a:ea typeface="Arial" charset="0"/>
                <a:cs typeface="Arial" charset="0"/>
              </a:rPr>
            </a:br>
            <a:r>
              <a:rPr lang="en-US" altLang="en-US" dirty="0">
                <a:solidFill>
                  <a:srgbClr val="000000"/>
                </a:solidFill>
                <a:latin typeface="Arial" charset="0"/>
                <a:ea typeface="Arial" charset="0"/>
                <a:cs typeface="Arial" charset="0"/>
              </a:rPr>
              <a:t>Research Consortium (NGCRC)</a:t>
            </a:r>
            <a:br>
              <a:rPr lang="en-US" altLang="en-US" dirty="0">
                <a:solidFill>
                  <a:srgbClr val="000000"/>
                </a:solidFill>
                <a:latin typeface="Arial" charset="0"/>
                <a:ea typeface="Arial" charset="0"/>
                <a:cs typeface="Arial" charset="0"/>
              </a:rPr>
            </a:br>
            <a:endParaRPr lang="en-US" altLang="en-US" sz="2800" i="1" dirty="0">
              <a:solidFill>
                <a:srgbClr val="004680"/>
              </a:solidFill>
              <a:latin typeface="Arial" charset="0"/>
              <a:ea typeface="Arial" charset="0"/>
              <a:cs typeface="Arial" charset="0"/>
            </a:endParaRPr>
          </a:p>
        </p:txBody>
      </p:sp>
      <p:sp>
        <p:nvSpPr>
          <p:cNvPr id="55298" name="Shape 76"/>
          <p:cNvSpPr>
            <a:spLocks noGrp="1"/>
          </p:cNvSpPr>
          <p:nvPr>
            <p:ph type="body" idx="1"/>
          </p:nvPr>
        </p:nvSpPr>
        <p:spPr>
          <a:xfrm>
            <a:off x="3886200" y="3956694"/>
            <a:ext cx="4967288" cy="457200"/>
          </a:xfrm>
        </p:spPr>
        <p:txBody>
          <a:bodyPr/>
          <a:lstStyle/>
          <a:p>
            <a:pPr eaLnBrk="1" hangingPunct="1"/>
            <a:r>
              <a:rPr lang="en-US" altLang="en-US" dirty="0">
                <a:solidFill>
                  <a:srgbClr val="000000"/>
                </a:solidFill>
                <a:latin typeface="Arial" charset="0"/>
                <a:ea typeface="Arial" charset="0"/>
                <a:cs typeface="Arial" charset="0"/>
              </a:rPr>
              <a:t>19 April 2018</a:t>
            </a:r>
          </a:p>
        </p:txBody>
      </p:sp>
      <p:sp>
        <p:nvSpPr>
          <p:cNvPr id="55299" name="Shape 77"/>
          <p:cNvSpPr>
            <a:spLocks noChangeArrowheads="1"/>
          </p:cNvSpPr>
          <p:nvPr/>
        </p:nvSpPr>
        <p:spPr bwMode="auto">
          <a:xfrm>
            <a:off x="3886200" y="4363094"/>
            <a:ext cx="4972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18288" tIns="18288" rIns="18288" bIns="18288" anchor="b"/>
          <a:lstStyle>
            <a:lvl1pPr marL="230188" indent="-230188">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spcBef>
                <a:spcPts val="2400"/>
              </a:spcBef>
            </a:pPr>
            <a:r>
              <a:rPr lang="en-US" altLang="en-US" sz="2000">
                <a:solidFill>
                  <a:srgbClr val="000000"/>
                </a:solidFill>
                <a:latin typeface="Arial" charset="0"/>
                <a:sym typeface="Arial" charset="0"/>
              </a:rPr>
              <a:t>Bharat Bhargava</a:t>
            </a:r>
          </a:p>
        </p:txBody>
      </p:sp>
      <p:sp>
        <p:nvSpPr>
          <p:cNvPr id="55300" name="Shape 78"/>
          <p:cNvSpPr>
            <a:spLocks noChangeArrowheads="1"/>
          </p:cNvSpPr>
          <p:nvPr/>
        </p:nvSpPr>
        <p:spPr bwMode="auto">
          <a:xfrm>
            <a:off x="7242175" y="4828232"/>
            <a:ext cx="1616075"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0" tIns="0" rIns="0" bIns="0">
            <a:spAutoFit/>
          </a:bodyPr>
          <a:lstStyle>
            <a:lvl1pPr marL="230188" indent="-230188">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spcBef>
                <a:spcPts val="2400"/>
              </a:spcBef>
            </a:pPr>
            <a:r>
              <a:rPr lang="en-US" altLang="en-US" sz="1600" dirty="0">
                <a:solidFill>
                  <a:srgbClr val="000000"/>
                </a:solidFill>
                <a:latin typeface="Arial" charset="0"/>
                <a:sym typeface="Arial" charset="0"/>
              </a:rPr>
              <a:t>Purdue University</a:t>
            </a:r>
          </a:p>
        </p:txBody>
      </p:sp>
      <p:sp>
        <p:nvSpPr>
          <p:cNvPr id="79" name="Shape 79"/>
          <p:cNvSpPr/>
          <p:nvPr/>
        </p:nvSpPr>
        <p:spPr>
          <a:xfrm>
            <a:off x="2685327" y="2971592"/>
            <a:ext cx="6185623"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indent="-228600">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r>
              <a:rPr lang="en-US" altLang="en-US" sz="2400" b="1" dirty="0">
                <a:solidFill>
                  <a:srgbClr val="000000"/>
                </a:solidFill>
                <a:latin typeface="Arial" charset="0"/>
                <a:ea typeface="DejaVu Sans" charset="0"/>
                <a:cs typeface="Arial" charset="0"/>
                <a:sym typeface="Arial" charset="0"/>
              </a:rPr>
              <a:t>Intelligent Autonomous Systems based on Data Analytics and Machine Learning</a:t>
            </a:r>
          </a:p>
        </p:txBody>
      </p:sp>
      <p:pic>
        <p:nvPicPr>
          <p:cNvPr id="55302" name="image9.png" descr="C:\Documents and Settings\s261757\Desktop\University Relationships\Consortium\Strategies\Branding\NGC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3535363"/>
            <a:ext cx="2905125"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8" name="CustomShape 6"/>
          <p:cNvSpPr/>
          <p:nvPr/>
        </p:nvSpPr>
        <p:spPr>
          <a:xfrm>
            <a:off x="1701479" y="5749944"/>
            <a:ext cx="7169472" cy="9413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18360" anchor="b"/>
          <a:lstStyle/>
          <a:p>
            <a:pPr marL="230040" indent="-229320" algn="just" eaLnBrk="1" fontAlgn="auto" hangingPunct="1">
              <a:spcBef>
                <a:spcPts val="0"/>
              </a:spcBef>
              <a:spcAft>
                <a:spcPts val="0"/>
              </a:spcAft>
              <a:defRPr/>
            </a:pPr>
            <a:r>
              <a:rPr lang="en-US" sz="2000" b="1" kern="0" spc="-1" dirty="0">
                <a:solidFill>
                  <a:srgbClr val="000000"/>
                </a:solidFill>
                <a:uFill>
                  <a:solidFill>
                    <a:srgbClr val="FFFFFF"/>
                  </a:solidFill>
                </a:uFill>
                <a:latin typeface="Arial"/>
                <a:sym typeface="Tahoma"/>
              </a:rPr>
              <a:t>Technical Champions</a:t>
            </a:r>
            <a:r>
              <a:rPr lang="en-US" sz="2000" kern="0" spc="-1" dirty="0">
                <a:solidFill>
                  <a:srgbClr val="000000"/>
                </a:solidFill>
                <a:uFill>
                  <a:solidFill>
                    <a:srgbClr val="FFFFFF"/>
                  </a:solidFill>
                </a:uFill>
                <a:latin typeface="Arial"/>
                <a:sym typeface="Tahoma"/>
              </a:rPr>
              <a:t>: Jason </a:t>
            </a:r>
            <a:r>
              <a:rPr lang="en-US" sz="2000" kern="0" spc="-1" dirty="0" err="1">
                <a:solidFill>
                  <a:srgbClr val="000000"/>
                </a:solidFill>
                <a:uFill>
                  <a:solidFill>
                    <a:srgbClr val="FFFFFF"/>
                  </a:solidFill>
                </a:uFill>
                <a:latin typeface="Arial"/>
                <a:sym typeface="Tahoma"/>
              </a:rPr>
              <a:t>Kobes</a:t>
            </a:r>
            <a:r>
              <a:rPr lang="en-US" sz="2000" kern="0" spc="-1" dirty="0">
                <a:solidFill>
                  <a:srgbClr val="000000"/>
                </a:solidFill>
                <a:uFill>
                  <a:solidFill>
                    <a:srgbClr val="FFFFFF"/>
                  </a:solidFill>
                </a:uFill>
                <a:latin typeface="Arial"/>
                <a:sym typeface="Tahoma"/>
              </a:rPr>
              <a:t>, Jeffrey </a:t>
            </a:r>
            <a:r>
              <a:rPr lang="en-US" sz="2000" kern="0" spc="-1" dirty="0" err="1">
                <a:solidFill>
                  <a:srgbClr val="000000"/>
                </a:solidFill>
                <a:uFill>
                  <a:solidFill>
                    <a:srgbClr val="FFFFFF"/>
                  </a:solidFill>
                </a:uFill>
                <a:latin typeface="Arial"/>
                <a:sym typeface="Tahoma"/>
              </a:rPr>
              <a:t>Ciocco</a:t>
            </a:r>
            <a:r>
              <a:rPr lang="en-US" sz="2000" kern="0" spc="-1" dirty="0">
                <a:solidFill>
                  <a:srgbClr val="000000"/>
                </a:solidFill>
                <a:uFill>
                  <a:solidFill>
                    <a:srgbClr val="FFFFFF"/>
                  </a:solidFill>
                </a:uFill>
                <a:latin typeface="Arial"/>
                <a:sym typeface="Tahoma"/>
              </a:rPr>
              <a:t>, Will Chambers, Miguel Ochoa, Steve </a:t>
            </a:r>
            <a:r>
              <a:rPr lang="en-US" sz="2000" kern="0" spc="-1" dirty="0" err="1">
                <a:solidFill>
                  <a:srgbClr val="000000"/>
                </a:solidFill>
                <a:uFill>
                  <a:solidFill>
                    <a:srgbClr val="FFFFFF"/>
                  </a:solidFill>
                </a:uFill>
                <a:latin typeface="Arial"/>
                <a:sym typeface="Tahoma"/>
              </a:rPr>
              <a:t>Seaberg</a:t>
            </a:r>
            <a:r>
              <a:rPr lang="en-US" sz="2000" kern="0" spc="-1" dirty="0">
                <a:solidFill>
                  <a:srgbClr val="000000"/>
                </a:solidFill>
                <a:uFill>
                  <a:solidFill>
                    <a:srgbClr val="FFFFFF"/>
                  </a:solidFill>
                </a:uFill>
                <a:latin typeface="Arial"/>
                <a:sym typeface="Tahoma"/>
              </a:rPr>
              <a:t>, Peter </a:t>
            </a:r>
            <a:r>
              <a:rPr lang="en-US" sz="2000" kern="0" spc="-1" dirty="0" err="1">
                <a:solidFill>
                  <a:srgbClr val="000000"/>
                </a:solidFill>
                <a:uFill>
                  <a:solidFill>
                    <a:srgbClr val="FFFFFF"/>
                  </a:solidFill>
                </a:uFill>
                <a:latin typeface="Arial"/>
                <a:sym typeface="Tahoma"/>
              </a:rPr>
              <a:t>Meloy</a:t>
            </a:r>
            <a:r>
              <a:rPr lang="en-US" sz="2000" kern="0" spc="-1" dirty="0">
                <a:solidFill>
                  <a:srgbClr val="000000"/>
                </a:solidFill>
                <a:uFill>
                  <a:solidFill>
                    <a:srgbClr val="FFFFFF"/>
                  </a:solidFill>
                </a:uFill>
                <a:latin typeface="Arial"/>
                <a:sym typeface="Tahoma"/>
              </a:rPr>
              <a:t>, Paul </a:t>
            </a:r>
            <a:r>
              <a:rPr lang="en-US" sz="2000" kern="0" spc="-1" dirty="0" err="1">
                <a:solidFill>
                  <a:srgbClr val="000000"/>
                </a:solidFill>
                <a:uFill>
                  <a:solidFill>
                    <a:srgbClr val="FFFFFF"/>
                  </a:solidFill>
                </a:uFill>
                <a:latin typeface="Arial"/>
                <a:sym typeface="Tahoma"/>
              </a:rPr>
              <a:t>Conoval</a:t>
            </a:r>
            <a:r>
              <a:rPr lang="en-US" sz="2000" kern="0" spc="-1" dirty="0">
                <a:solidFill>
                  <a:srgbClr val="000000"/>
                </a:solidFill>
                <a:uFill>
                  <a:solidFill>
                    <a:srgbClr val="FFFFFF"/>
                  </a:solidFill>
                </a:uFill>
                <a:sym typeface="Tahoma"/>
              </a:rPr>
              <a:t>, Jessica </a:t>
            </a:r>
            <a:r>
              <a:rPr lang="en-US" sz="2000" kern="0" spc="-1" dirty="0" err="1">
                <a:solidFill>
                  <a:srgbClr val="000000"/>
                </a:solidFill>
                <a:uFill>
                  <a:solidFill>
                    <a:srgbClr val="FFFFFF"/>
                  </a:solidFill>
                </a:uFill>
                <a:sym typeface="Tahoma"/>
              </a:rPr>
              <a:t>Trombley</a:t>
            </a:r>
            <a:r>
              <a:rPr lang="en-US" sz="2000" kern="0" spc="-1" dirty="0">
                <a:solidFill>
                  <a:srgbClr val="000000"/>
                </a:solidFill>
                <a:uFill>
                  <a:solidFill>
                    <a:srgbClr val="FFFFFF"/>
                  </a:solidFill>
                </a:uFill>
                <a:sym typeface="Tahoma"/>
              </a:rPr>
              <a:t>-Owens, Robert Pike, Brock Bose, Sam </a:t>
            </a:r>
            <a:r>
              <a:rPr lang="en-US" sz="2000" kern="0" spc="-1" dirty="0" err="1">
                <a:solidFill>
                  <a:srgbClr val="000000"/>
                </a:solidFill>
                <a:uFill>
                  <a:solidFill>
                    <a:srgbClr val="FFFFFF"/>
                  </a:solidFill>
                </a:uFill>
                <a:sym typeface="Tahoma"/>
              </a:rPr>
              <a:t>Shekar</a:t>
            </a:r>
            <a:r>
              <a:rPr lang="en-US" sz="2000" kern="0" spc="-1" dirty="0">
                <a:solidFill>
                  <a:srgbClr val="000000"/>
                </a:solidFill>
                <a:uFill>
                  <a:solidFill>
                    <a:srgbClr val="FFFFFF"/>
                  </a:solidFill>
                </a:uFill>
                <a:sym typeface="Tahoma"/>
              </a:rPr>
              <a:t>, </a:t>
            </a:r>
            <a:r>
              <a:rPr lang="en-US" sz="2000" dirty="0">
                <a:latin typeface="Arial" panose="020B0604020202020204" pitchFamily="34" charset="0"/>
                <a:cs typeface="Arial" panose="020B0604020202020204" pitchFamily="34" charset="0"/>
              </a:rPr>
              <a:t>Roderick Son</a:t>
            </a:r>
            <a:r>
              <a:rPr lang="en-US" sz="2000" kern="0" spc="-1" dirty="0">
                <a:solidFill>
                  <a:srgbClr val="000000"/>
                </a:solidFill>
                <a:uFill>
                  <a:solidFill>
                    <a:srgbClr val="FFFFFF"/>
                  </a:solidFill>
                </a:uFill>
                <a:sym typeface="Tahoma"/>
              </a:rPr>
              <a:t> </a:t>
            </a:r>
            <a:endParaRPr kern="0" dirty="0">
              <a:solidFill>
                <a:sysClr val="windowText" lastClr="000000"/>
              </a:solidFill>
              <a:sym typeface="Tahoma"/>
            </a:endParaRPr>
          </a:p>
        </p:txBody>
      </p:sp>
      <p:sp>
        <p:nvSpPr>
          <p:cNvPr id="9"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a:t>
            </a:r>
            <a:endParaRPr sz="1300" kern="0" dirty="0">
              <a:solidFill>
                <a:sysClr val="windowText" lastClr="000000"/>
              </a:solidFill>
              <a:sym typeface="Tahom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9</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Generic Model of Dynamic Adaptation</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11" y="1376083"/>
            <a:ext cx="8142460" cy="4576480"/>
          </a:xfrm>
          <a:prstGeom prst="rect">
            <a:avLst/>
          </a:prstGeom>
        </p:spPr>
      </p:pic>
    </p:spTree>
    <p:extLst>
      <p:ext uri="{BB962C8B-B14F-4D97-AF65-F5344CB8AC3E}">
        <p14:creationId xmlns:p14="http://schemas.microsoft.com/office/powerpoint/2010/main" val="8286411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10</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Problem Statement</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0" indent="0" algn="just" eaLnBrk="1" hangingPunct="1">
              <a:lnSpc>
                <a:spcPct val="90000"/>
              </a:lnSpc>
              <a:spcBef>
                <a:spcPct val="0"/>
              </a:spcBef>
              <a:buSzTx/>
              <a:buFontTx/>
              <a:buNone/>
            </a:pPr>
            <a:r>
              <a:rPr lang="en-US" altLang="en-US" sz="2400" dirty="0">
                <a:solidFill>
                  <a:srgbClr val="000000"/>
                </a:solidFill>
              </a:rPr>
              <a:t>Given a smart cyber system operating in a distributed computing environment, it should be able to:</a:t>
            </a:r>
          </a:p>
          <a:p>
            <a:pPr marL="0" indent="0" algn="just" eaLnBrk="1" hangingPunct="1">
              <a:lnSpc>
                <a:spcPct val="90000"/>
              </a:lnSpc>
              <a:spcBef>
                <a:spcPct val="0"/>
              </a:spcBef>
              <a:buSzTx/>
              <a:buFontTx/>
              <a:buNone/>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Replace anomalous/underperforming modules</a:t>
            </a: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Swiftly adapt to changes in context</a:t>
            </a: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Achieve continuous availability even under attacks and failures</a:t>
            </a:r>
            <a:r>
              <a:rPr lang="en-US" altLang="en-US" sz="2400" baseline="30000" dirty="0">
                <a:solidFill>
                  <a:srgbClr val="000000"/>
                </a:solidFill>
              </a:rPr>
              <a:t>4</a:t>
            </a:r>
            <a:r>
              <a:rPr lang="en-US" altLang="en-US" sz="2400" dirty="0">
                <a:solidFill>
                  <a:srgbClr val="000000"/>
                </a:solidFill>
              </a:rPr>
              <a:t>.</a:t>
            </a:r>
            <a:endParaRPr lang="en-US" altLang="en-US" sz="2400" b="1" dirty="0">
              <a:solidFill>
                <a:srgbClr val="000000"/>
              </a:solidFill>
            </a:endParaRPr>
          </a:p>
          <a:p>
            <a:pPr marL="342900" indent="-342900" eaLnBrk="1" hangingPunct="1">
              <a:lnSpc>
                <a:spcPct val="90000"/>
              </a:lnSpc>
              <a:spcBef>
                <a:spcPct val="0"/>
              </a:spcBef>
              <a:buSzTx/>
            </a:pPr>
            <a:endParaRPr lang="en-US" altLang="en-US" sz="2400" dirty="0"/>
          </a:p>
        </p:txBody>
      </p:sp>
      <p:sp>
        <p:nvSpPr>
          <p:cNvPr id="6" name="TextBox 5"/>
          <p:cNvSpPr txBox="1"/>
          <p:nvPr/>
        </p:nvSpPr>
        <p:spPr>
          <a:xfrm>
            <a:off x="596093" y="5794890"/>
            <a:ext cx="8382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lgn="just" eaLnBrk="1" fontAlgn="auto" latinLnBrk="1">
              <a:spcBef>
                <a:spcPts val="0"/>
              </a:spcBef>
              <a:spcAft>
                <a:spcPts val="0"/>
              </a:spcAft>
              <a:defRPr/>
            </a:pPr>
            <a:r>
              <a:rPr lang="en-US" b="1" kern="0" baseline="30000" dirty="0">
                <a:solidFill>
                  <a:sysClr val="windowText" lastClr="000000"/>
                </a:solidFill>
                <a:latin typeface="Arial" charset="0"/>
                <a:ea typeface="Arial" charset="0"/>
                <a:cs typeface="Arial" charset="0"/>
                <a:sym typeface="Tahoma"/>
              </a:rPr>
              <a:t>4</a:t>
            </a:r>
            <a:r>
              <a:rPr lang="en-US" b="1" kern="0" dirty="0">
                <a:solidFill>
                  <a:sysClr val="windowText" lastClr="000000"/>
                </a:solidFill>
                <a:latin typeface="Arial" charset="0"/>
                <a:ea typeface="Arial" charset="0"/>
                <a:cs typeface="Arial" charset="0"/>
                <a:sym typeface="Tahoma"/>
              </a:rPr>
              <a:t>Thomas E. Vice, Corporate VP of NGC</a:t>
            </a:r>
            <a:r>
              <a:rPr lang="en-US" kern="0" dirty="0">
                <a:solidFill>
                  <a:sysClr val="windowText" lastClr="000000"/>
                </a:solidFill>
                <a:latin typeface="Arial" charset="0"/>
                <a:ea typeface="Arial" charset="0"/>
                <a:cs typeface="Arial" charset="0"/>
                <a:sym typeface="Tahoma"/>
              </a:rPr>
              <a:t>. Sep. 06, 2016. “</a:t>
            </a:r>
            <a:r>
              <a:rPr lang="en-US" dirty="0">
                <a:latin typeface="Arial" charset="0"/>
                <a:ea typeface="Arial" charset="0"/>
                <a:cs typeface="Arial" charset="0"/>
              </a:rPr>
              <a:t>"Future of Advanced </a:t>
            </a:r>
          </a:p>
          <a:p>
            <a:pPr algn="just" eaLnBrk="1" fontAlgn="auto" latinLnBrk="1">
              <a:spcBef>
                <a:spcPts val="0"/>
              </a:spcBef>
              <a:spcAft>
                <a:spcPts val="0"/>
              </a:spcAft>
              <a:defRPr/>
            </a:pPr>
            <a:r>
              <a:rPr lang="en-US" dirty="0">
                <a:latin typeface="Arial" charset="0"/>
                <a:ea typeface="Arial" charset="0"/>
                <a:cs typeface="Arial" charset="0"/>
              </a:rPr>
              <a:t>Trusted Cognitive Autonomous Systems,” at Purdue University</a:t>
            </a:r>
            <a:endParaRPr lang="en-US" kern="0" dirty="0">
              <a:solidFill>
                <a:srgbClr val="000000"/>
              </a:solidFill>
              <a:latin typeface="Arial" charset="0"/>
              <a:ea typeface="Arial" charset="0"/>
              <a:cs typeface="Arial" charset="0"/>
              <a:sym typeface="Tahom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598" y="1169041"/>
            <a:ext cx="7294945" cy="1477325"/>
          </a:xfrm>
          <a:prstGeom prst="rect">
            <a:avLst/>
          </a:prstGeom>
          <a:solidFill>
            <a:srgbClr val="FFFFFF"/>
          </a:solidFill>
          <a:ln w="25400" cap="flat">
            <a:solidFill>
              <a:srgbClr val="005DAA"/>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charset="0"/>
                <a:ea typeface="Arial" charset="0"/>
                <a:cs typeface="Arial" charset="0"/>
                <a:sym typeface="Tahoma"/>
              </a:rPr>
              <a:t>IAS</a:t>
            </a:r>
          </a:p>
          <a:p>
            <a:pPr marL="0" marR="0" indent="0" algn="r" defTabSz="914400" rtl="0" fontAlgn="auto" latinLnBrk="1" hangingPunct="0">
              <a:lnSpc>
                <a:spcPct val="100000"/>
              </a:lnSpc>
              <a:spcBef>
                <a:spcPts val="0"/>
              </a:spcBef>
              <a:spcAft>
                <a:spcPts val="0"/>
              </a:spcAft>
              <a:buClrTx/>
              <a:buSzTx/>
              <a:buFontTx/>
              <a:buNone/>
              <a:tabLst/>
            </a:pPr>
            <a:endParaRPr lang="en-US" dirty="0">
              <a:solidFill>
                <a:srgbClr val="000000"/>
              </a:solidFill>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lang="en-US" dirty="0">
              <a:solidFill>
                <a:srgbClr val="000000"/>
              </a:solidFill>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11</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Reflexivity Workflow</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2945756" y="1189184"/>
            <a:ext cx="1244277" cy="1230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Unknown / anomalous </a:t>
            </a:r>
          </a:p>
          <a:p>
            <a:pPr algn="ctr" eaLnBrk="1" hangingPunct="1">
              <a:lnSpc>
                <a:spcPct val="90000"/>
              </a:lnSpc>
              <a:spcBef>
                <a:spcPct val="0"/>
              </a:spcBef>
              <a:buSzTx/>
              <a:buNone/>
            </a:pPr>
            <a:r>
              <a:rPr lang="en-US" altLang="en-US" sz="1500" dirty="0"/>
              <a:t>data item is</a:t>
            </a:r>
          </a:p>
          <a:p>
            <a:pPr algn="ctr" eaLnBrk="1" hangingPunct="1">
              <a:lnSpc>
                <a:spcPct val="90000"/>
              </a:lnSpc>
              <a:spcBef>
                <a:spcPct val="0"/>
              </a:spcBef>
              <a:buSzTx/>
              <a:buNone/>
            </a:pPr>
            <a:endParaRPr lang="en-US" altLang="en-US" sz="1500" dirty="0"/>
          </a:p>
          <a:p>
            <a:pPr algn="ctr" eaLnBrk="1" hangingPunct="1">
              <a:lnSpc>
                <a:spcPct val="90000"/>
              </a:lnSpc>
              <a:spcBef>
                <a:spcPct val="0"/>
              </a:spcBef>
              <a:buSzTx/>
              <a:buNone/>
            </a:pPr>
            <a:r>
              <a:rPr lang="en-US" altLang="en-US" sz="1500" dirty="0"/>
              <a:t>detected</a:t>
            </a:r>
          </a:p>
        </p:txBody>
      </p:sp>
      <p:sp>
        <p:nvSpPr>
          <p:cNvPr id="2" name="Rectangle 1"/>
          <p:cNvSpPr/>
          <p:nvPr/>
        </p:nvSpPr>
        <p:spPr>
          <a:xfrm>
            <a:off x="457200" y="1496077"/>
            <a:ext cx="2488556" cy="923328"/>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Data Analysis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for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Knowledge Discovery</a:t>
            </a: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8" name="Rectangle 7"/>
          <p:cNvSpPr/>
          <p:nvPr/>
        </p:nvSpPr>
        <p:spPr>
          <a:xfrm>
            <a:off x="4161099" y="1677984"/>
            <a:ext cx="2488556" cy="646329"/>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Learning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Model for Prediction</a:t>
            </a: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9" name="Rectangle 8"/>
          <p:cNvSpPr/>
          <p:nvPr/>
        </p:nvSpPr>
        <p:spPr>
          <a:xfrm>
            <a:off x="3604066" y="3315127"/>
            <a:ext cx="3602621" cy="830995"/>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defTabSz="914400" rtl="0" fontAlgn="auto" latinLnBrk="1" hangingPunct="0">
              <a:lnSpc>
                <a:spcPct val="100000"/>
              </a:lnSpc>
              <a:spcBef>
                <a:spcPts val="0"/>
              </a:spcBef>
              <a:spcAft>
                <a:spcPts val="0"/>
              </a:spcAft>
              <a:buClrTx/>
              <a:buSzTx/>
              <a:tabLst/>
            </a:pPr>
            <a:r>
              <a:rPr lang="en-US" dirty="0">
                <a:solidFill>
                  <a:srgbClr val="000000"/>
                </a:solidFill>
                <a:latin typeface="Arial" charset="0"/>
                <a:ea typeface="Arial" charset="0"/>
                <a:cs typeface="Arial" charset="0"/>
                <a:sym typeface="Tahoma"/>
              </a:rPr>
              <a:t>Incremental Learning Model</a:t>
            </a:r>
          </a:p>
          <a:p>
            <a:pPr marL="742950" lvl="1" indent="-285750" fontAlgn="auto" latinLnBrk="1">
              <a:spcBef>
                <a:spcPts val="0"/>
              </a:spcBef>
              <a:spcAft>
                <a:spcPts val="0"/>
              </a:spcAft>
              <a:buFont typeface="Arial" charset="0"/>
              <a:buChar char="•"/>
            </a:pPr>
            <a:r>
              <a:rPr lang="en-US" sz="1500" dirty="0">
                <a:solidFill>
                  <a:srgbClr val="000000"/>
                </a:solidFill>
                <a:latin typeface="Arial" charset="0"/>
                <a:ea typeface="Arial" charset="0"/>
                <a:cs typeface="Arial" charset="0"/>
                <a:sym typeface="Tahoma"/>
              </a:rPr>
              <a:t>Graceful Degradations (GD)</a:t>
            </a:r>
          </a:p>
          <a:p>
            <a:pPr marL="742950" lvl="1" indent="-285750" fontAlgn="auto" latinLnBrk="1">
              <a:spcBef>
                <a:spcPts val="0"/>
              </a:spcBef>
              <a:spcAft>
                <a:spcPts val="0"/>
              </a:spcAft>
              <a:buFont typeface="Arial" charset="0"/>
              <a:buChar char="•"/>
            </a:pPr>
            <a:r>
              <a:rPr lang="en-US" sz="1500" dirty="0">
                <a:solidFill>
                  <a:srgbClr val="000000"/>
                </a:solidFill>
                <a:latin typeface="Arial" charset="0"/>
                <a:ea typeface="Arial" charset="0"/>
                <a:cs typeface="Arial" charset="0"/>
                <a:sym typeface="Tahoma"/>
              </a:rPr>
              <a:t>Progressive Enhancements (PE)</a:t>
            </a:r>
            <a:endPar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10" name="Rectangle 9"/>
          <p:cNvSpPr/>
          <p:nvPr/>
        </p:nvSpPr>
        <p:spPr>
          <a:xfrm>
            <a:off x="2445152" y="5414988"/>
            <a:ext cx="2673750" cy="120032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Progressive Acceptance</a:t>
            </a:r>
          </a:p>
          <a:p>
            <a:pPr marL="0" marR="0" indent="0" algn="ctr" defTabSz="914400" rtl="0" fontAlgn="auto" latinLnBrk="1"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rPr>
              <a:t>(increase</a:t>
            </a:r>
            <a:r>
              <a:rPr kumimoji="0" lang="en-US" sz="1500" b="0" i="0" u="none" strike="noStrike" cap="none" spc="0" normalizeH="0" dirty="0">
                <a:ln>
                  <a:noFill/>
                </a:ln>
                <a:solidFill>
                  <a:srgbClr val="000000"/>
                </a:solidFill>
                <a:effectLst/>
                <a:uFillTx/>
                <a:latin typeface="Arial" charset="0"/>
                <a:ea typeface="Arial" charset="0"/>
                <a:cs typeface="Arial" charset="0"/>
                <a:sym typeface="Tahoma"/>
              </a:rPr>
              <a:t> participation of data object progressively)</a:t>
            </a:r>
          </a:p>
          <a:p>
            <a:pPr marL="0" marR="0" indent="0" algn="ctr" defTabSz="914400" rtl="0" fontAlgn="auto" latinLnBrk="1" hangingPunct="0">
              <a:lnSpc>
                <a:spcPct val="100000"/>
              </a:lnSpc>
              <a:spcBef>
                <a:spcPts val="0"/>
              </a:spcBef>
              <a:spcAft>
                <a:spcPts val="0"/>
              </a:spcAft>
              <a:buClrTx/>
              <a:buSzTx/>
              <a:buFontTx/>
              <a:buNone/>
              <a:tabLst/>
            </a:pPr>
            <a:endParaRPr kumimoji="0" lang="en-US" sz="1500" b="0" i="0" u="none" strike="noStrike" cap="none" spc="0" normalizeH="0" dirty="0">
              <a:ln>
                <a:noFill/>
              </a:ln>
              <a:solidFill>
                <a:srgbClr val="000000"/>
              </a:solidFill>
              <a:effectLst/>
              <a:uFillTx/>
              <a:latin typeface="Arial" charset="0"/>
              <a:ea typeface="Arial" charset="0"/>
              <a:cs typeface="Arial" charset="0"/>
              <a:sym typeface="Tahoma"/>
            </a:endParaRPr>
          </a:p>
          <a:p>
            <a:pPr marL="0" marR="0" indent="0" algn="ctr" defTabSz="914400" rtl="0" fontAlgn="auto" latinLnBrk="1" hangingPunct="0">
              <a:lnSpc>
                <a:spcPct val="100000"/>
              </a:lnSpc>
              <a:spcBef>
                <a:spcPts val="0"/>
              </a:spcBef>
              <a:spcAft>
                <a:spcPts val="0"/>
              </a:spcAft>
              <a:buClrTx/>
              <a:buSzTx/>
              <a:buFontTx/>
              <a:buNone/>
              <a:tabLst/>
            </a:pPr>
            <a:endParaRPr lang="en-US" sz="700" baseline="0" dirty="0">
              <a:solidFill>
                <a:srgbClr val="000000"/>
              </a:solidFill>
              <a:latin typeface="Arial" charset="0"/>
              <a:ea typeface="Arial" charset="0"/>
              <a:cs typeface="Arial" charset="0"/>
              <a:sym typeface="Tahoma"/>
            </a:endParaRPr>
          </a:p>
        </p:txBody>
      </p:sp>
      <p:sp>
        <p:nvSpPr>
          <p:cNvPr id="11" name="Rectangle 10"/>
          <p:cNvSpPr/>
          <p:nvPr/>
        </p:nvSpPr>
        <p:spPr>
          <a:xfrm>
            <a:off x="5642174" y="5369738"/>
            <a:ext cx="2673751" cy="1154160"/>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Weakened Acceptance </a:t>
            </a:r>
          </a:p>
          <a:p>
            <a:pPr marL="0" marR="0" indent="0" algn="ctr" defTabSz="914400" rtl="0" fontAlgn="auto" latinLnBrk="1" hangingPunct="0">
              <a:lnSpc>
                <a:spcPct val="100000"/>
              </a:lnSpc>
              <a:spcBef>
                <a:spcPts val="0"/>
              </a:spcBef>
              <a:spcAft>
                <a:spcPts val="0"/>
              </a:spcAft>
              <a:buClrTx/>
              <a:buSzTx/>
              <a:buFontTx/>
              <a:buNone/>
              <a:tabLst/>
            </a:pPr>
            <a:r>
              <a:rPr lang="en-US" sz="1500" dirty="0">
                <a:solidFill>
                  <a:srgbClr val="000000"/>
                </a:solidFill>
                <a:latin typeface="Arial" charset="0"/>
                <a:ea typeface="Arial" charset="0"/>
                <a:cs typeface="Arial" charset="0"/>
                <a:sym typeface="Tahoma"/>
              </a:rPr>
              <a:t>(operate at lower capacity)</a:t>
            </a:r>
            <a:r>
              <a:rPr lang="en-US" dirty="0">
                <a:solidFill>
                  <a:srgbClr val="000000"/>
                </a:solidFill>
                <a:latin typeface="Arial" charset="0"/>
                <a:ea typeface="Arial" charset="0"/>
                <a:cs typeface="Arial" charset="0"/>
                <a:sym typeface="Tahoma"/>
              </a:rPr>
              <a:t> / Replace Primary Module</a:t>
            </a:r>
          </a:p>
          <a:p>
            <a:pPr marL="0" marR="0" indent="0" algn="ctr" defTabSz="914400" rtl="0" fontAlgn="auto" latinLnBrk="1"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rPr>
              <a:t>(with</a:t>
            </a:r>
            <a:r>
              <a:rPr kumimoji="0" lang="en-US" sz="1500" b="0" i="0" u="none" strike="noStrike" cap="none" spc="0" normalizeH="0" dirty="0">
                <a:ln>
                  <a:noFill/>
                </a:ln>
                <a:solidFill>
                  <a:srgbClr val="000000"/>
                </a:solidFill>
                <a:effectLst/>
                <a:uFillTx/>
                <a:latin typeface="Arial" charset="0"/>
                <a:ea typeface="Arial" charset="0"/>
                <a:cs typeface="Arial" charset="0"/>
                <a:sym typeface="Tahoma"/>
              </a:rPr>
              <a:t> replicas)</a:t>
            </a:r>
            <a:endPar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cxnSp>
        <p:nvCxnSpPr>
          <p:cNvPr id="4" name="Straight Arrow Connector 3"/>
          <p:cNvCxnSpPr/>
          <p:nvPr/>
        </p:nvCxnSpPr>
        <p:spPr>
          <a:xfrm>
            <a:off x="2945756" y="1957741"/>
            <a:ext cx="1215343" cy="0"/>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Arrow Connector 12"/>
          <p:cNvCxnSpPr>
            <a:stCxn id="8" idx="2"/>
          </p:cNvCxnSpPr>
          <p:nvPr/>
        </p:nvCxnSpPr>
        <p:spPr>
          <a:xfrm flipH="1">
            <a:off x="5405376" y="2324313"/>
            <a:ext cx="1" cy="990814"/>
          </a:xfrm>
          <a:prstGeom prst="straightConnector1">
            <a:avLst/>
          </a:prstGeom>
          <a:noFill/>
          <a:ln w="25400" cap="flat">
            <a:solidFill>
              <a:srgbClr val="08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Connector 14"/>
          <p:cNvCxnSpPr>
            <a:stCxn id="9" idx="2"/>
          </p:cNvCxnSpPr>
          <p:nvPr/>
        </p:nvCxnSpPr>
        <p:spPr>
          <a:xfrm flipH="1">
            <a:off x="5405376" y="4146122"/>
            <a:ext cx="1" cy="749969"/>
          </a:xfrm>
          <a:prstGeom prst="line">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7" name="Straight Connector 16"/>
          <p:cNvCxnSpPr/>
          <p:nvPr/>
        </p:nvCxnSpPr>
        <p:spPr>
          <a:xfrm>
            <a:off x="3782027" y="4896091"/>
            <a:ext cx="3197023" cy="0"/>
          </a:xfrm>
          <a:prstGeom prst="line">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9" name="Straight Arrow Connector 18"/>
          <p:cNvCxnSpPr>
            <a:endCxn id="10" idx="0"/>
          </p:cNvCxnSpPr>
          <p:nvPr/>
        </p:nvCxnSpPr>
        <p:spPr>
          <a:xfrm>
            <a:off x="3782027" y="4885497"/>
            <a:ext cx="0" cy="529491"/>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Arrow Connector 20"/>
          <p:cNvCxnSpPr/>
          <p:nvPr/>
        </p:nvCxnSpPr>
        <p:spPr>
          <a:xfrm>
            <a:off x="6966510" y="4885497"/>
            <a:ext cx="0" cy="484241"/>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3" name="Content Placeholder 2"/>
          <p:cNvSpPr txBox="1">
            <a:spLocks/>
          </p:cNvSpPr>
          <p:nvPr/>
        </p:nvSpPr>
        <p:spPr bwMode="auto">
          <a:xfrm>
            <a:off x="4190033" y="2874417"/>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a:t>Action A</a:t>
            </a:r>
            <a:r>
              <a:rPr lang="en-US" altLang="en-US" sz="1500" baseline="-25000"/>
              <a:t>t</a:t>
            </a:r>
            <a:endParaRPr lang="en-US" altLang="en-US" sz="1500" dirty="0"/>
          </a:p>
        </p:txBody>
      </p:sp>
      <p:cxnSp>
        <p:nvCxnSpPr>
          <p:cNvPr id="25" name="Straight Arrow Connector 24"/>
          <p:cNvCxnSpPr/>
          <p:nvPr/>
        </p:nvCxnSpPr>
        <p:spPr>
          <a:xfrm flipV="1">
            <a:off x="5845215" y="2324313"/>
            <a:ext cx="0" cy="990814"/>
          </a:xfrm>
          <a:prstGeom prst="straightConnector1">
            <a:avLst/>
          </a:prstGeom>
          <a:ln>
            <a:solidFill>
              <a:srgbClr val="085DAA"/>
            </a:solidFill>
            <a:tailEnd type="triangle"/>
          </a:ln>
        </p:spPr>
        <p:style>
          <a:lnRef idx="2">
            <a:schemeClr val="accent2"/>
          </a:lnRef>
          <a:fillRef idx="0">
            <a:schemeClr val="accent2"/>
          </a:fillRef>
          <a:effectRef idx="1">
            <a:schemeClr val="accent2"/>
          </a:effectRef>
          <a:fontRef idx="minor">
            <a:schemeClr val="tx1"/>
          </a:fontRef>
        </p:style>
      </p:cxnSp>
      <p:sp>
        <p:nvSpPr>
          <p:cNvPr id="26" name="Content Placeholder 2"/>
          <p:cNvSpPr txBox="1">
            <a:spLocks/>
          </p:cNvSpPr>
          <p:nvPr/>
        </p:nvSpPr>
        <p:spPr bwMode="auto">
          <a:xfrm>
            <a:off x="5722233" y="2786395"/>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Update to Model (U</a:t>
            </a:r>
            <a:r>
              <a:rPr lang="en-US" altLang="en-US" sz="1500" baseline="-25000" dirty="0"/>
              <a:t>t+1</a:t>
            </a:r>
            <a:r>
              <a:rPr lang="en-US" altLang="en-US" sz="1500" dirty="0"/>
              <a:t>)</a:t>
            </a:r>
          </a:p>
        </p:txBody>
      </p:sp>
      <p:sp>
        <p:nvSpPr>
          <p:cNvPr id="30" name="Content Placeholder 2"/>
          <p:cNvSpPr txBox="1">
            <a:spLocks/>
          </p:cNvSpPr>
          <p:nvPr/>
        </p:nvSpPr>
        <p:spPr bwMode="auto">
          <a:xfrm>
            <a:off x="3769004" y="4496598"/>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a:t>PE</a:t>
            </a:r>
            <a:endParaRPr lang="en-US" altLang="en-US" sz="1500" dirty="0"/>
          </a:p>
        </p:txBody>
      </p:sp>
      <p:sp>
        <p:nvSpPr>
          <p:cNvPr id="31" name="Content Placeholder 2"/>
          <p:cNvSpPr txBox="1">
            <a:spLocks/>
          </p:cNvSpPr>
          <p:nvPr/>
        </p:nvSpPr>
        <p:spPr bwMode="auto">
          <a:xfrm>
            <a:off x="5555125" y="4496598"/>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GD</a:t>
            </a:r>
          </a:p>
        </p:txBody>
      </p:sp>
    </p:spTree>
    <p:extLst>
      <p:ext uri="{BB962C8B-B14F-4D97-AF65-F5344CB8AC3E}">
        <p14:creationId xmlns:p14="http://schemas.microsoft.com/office/powerpoint/2010/main" val="21304917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598" y="1169041"/>
            <a:ext cx="7294945" cy="1477325"/>
          </a:xfrm>
          <a:prstGeom prst="rect">
            <a:avLst/>
          </a:prstGeom>
          <a:solidFill>
            <a:srgbClr val="FFFFFF"/>
          </a:solidFill>
          <a:ln w="25400" cap="flat">
            <a:solidFill>
              <a:srgbClr val="005DAA"/>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charset="0"/>
                <a:ea typeface="Arial" charset="0"/>
                <a:cs typeface="Arial" charset="0"/>
                <a:sym typeface="Tahoma"/>
              </a:rPr>
              <a:t>IAS</a:t>
            </a:r>
          </a:p>
          <a:p>
            <a:pPr marL="0" marR="0" indent="0" algn="r" defTabSz="914400" rtl="0" fontAlgn="auto" latinLnBrk="1" hangingPunct="0">
              <a:lnSpc>
                <a:spcPct val="100000"/>
              </a:lnSpc>
              <a:spcBef>
                <a:spcPts val="0"/>
              </a:spcBef>
              <a:spcAft>
                <a:spcPts val="0"/>
              </a:spcAft>
              <a:buClrTx/>
              <a:buSzTx/>
              <a:buFontTx/>
              <a:buNone/>
              <a:tabLst/>
            </a:pPr>
            <a:endParaRPr lang="en-US" dirty="0">
              <a:solidFill>
                <a:srgbClr val="000000"/>
              </a:solidFill>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lang="en-US" dirty="0">
              <a:solidFill>
                <a:srgbClr val="000000"/>
              </a:solidFill>
              <a:latin typeface="Arial" charset="0"/>
              <a:ea typeface="Arial" charset="0"/>
              <a:cs typeface="Arial" charset="0"/>
              <a:sym typeface="Tahoma"/>
            </a:endParaRPr>
          </a:p>
          <a:p>
            <a:pPr marL="0" marR="0" indent="0" algn="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12</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Reflexivity Workflow</a:t>
            </a:r>
            <a:r>
              <a:rPr lang="en-US" sz="2800" b="1" kern="0" dirty="0">
                <a:solidFill>
                  <a:sysClr val="windowText" lastClr="000000"/>
                </a:solidFill>
                <a:latin typeface="Arial" charset="0"/>
                <a:ea typeface="Arial" charset="0"/>
                <a:cs typeface="Arial" charset="0"/>
                <a:sym typeface="Tahoma"/>
              </a:rPr>
              <a:t>: </a:t>
            </a:r>
            <a:r>
              <a:rPr lang="en-US" sz="2800" b="1" kern="0" spc="-1" dirty="0">
                <a:solidFill>
                  <a:srgbClr val="000000"/>
                </a:solidFill>
                <a:uFill>
                  <a:solidFill>
                    <a:srgbClr val="FFFFFF"/>
                  </a:solidFill>
                </a:uFill>
                <a:latin typeface="Arial" charset="0"/>
                <a:ea typeface="Arial" charset="0"/>
                <a:cs typeface="Arial" charset="0"/>
                <a:sym typeface="Tahoma"/>
              </a:rPr>
              <a:t>Graceful </a:t>
            </a: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Degradations</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2945756" y="1189184"/>
            <a:ext cx="1244277" cy="1230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Unknown / anomalous </a:t>
            </a:r>
          </a:p>
          <a:p>
            <a:pPr algn="ctr" eaLnBrk="1" hangingPunct="1">
              <a:lnSpc>
                <a:spcPct val="90000"/>
              </a:lnSpc>
              <a:spcBef>
                <a:spcPct val="0"/>
              </a:spcBef>
              <a:buSzTx/>
              <a:buNone/>
            </a:pPr>
            <a:r>
              <a:rPr lang="en-US" altLang="en-US" sz="1500" dirty="0"/>
              <a:t>data item is</a:t>
            </a:r>
          </a:p>
          <a:p>
            <a:pPr algn="ctr" eaLnBrk="1" hangingPunct="1">
              <a:lnSpc>
                <a:spcPct val="90000"/>
              </a:lnSpc>
              <a:spcBef>
                <a:spcPct val="0"/>
              </a:spcBef>
              <a:buSzTx/>
              <a:buNone/>
            </a:pPr>
            <a:endParaRPr lang="en-US" altLang="en-US" sz="1500" dirty="0"/>
          </a:p>
          <a:p>
            <a:pPr algn="ctr" eaLnBrk="1" hangingPunct="1">
              <a:lnSpc>
                <a:spcPct val="90000"/>
              </a:lnSpc>
              <a:spcBef>
                <a:spcPct val="0"/>
              </a:spcBef>
              <a:buSzTx/>
              <a:buNone/>
            </a:pPr>
            <a:r>
              <a:rPr lang="en-US" altLang="en-US" sz="1500" dirty="0"/>
              <a:t>detected</a:t>
            </a:r>
          </a:p>
        </p:txBody>
      </p:sp>
      <p:sp>
        <p:nvSpPr>
          <p:cNvPr id="2" name="Rectangle 1"/>
          <p:cNvSpPr/>
          <p:nvPr/>
        </p:nvSpPr>
        <p:spPr>
          <a:xfrm>
            <a:off x="457200" y="1496077"/>
            <a:ext cx="2488556" cy="923328"/>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Data Analysis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for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Knowledge Discovery</a:t>
            </a: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8" name="Rectangle 7"/>
          <p:cNvSpPr/>
          <p:nvPr/>
        </p:nvSpPr>
        <p:spPr>
          <a:xfrm>
            <a:off x="4161099" y="1677984"/>
            <a:ext cx="2488556" cy="646329"/>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Learning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Model for Prediction</a:t>
            </a:r>
            <a:endParaRPr kumimoji="0" lang="en-US" sz="18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9" name="Rectangle 8"/>
          <p:cNvSpPr/>
          <p:nvPr/>
        </p:nvSpPr>
        <p:spPr>
          <a:xfrm>
            <a:off x="3604066" y="3315127"/>
            <a:ext cx="3602621" cy="830995"/>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defTabSz="914400" rtl="0" fontAlgn="auto" latinLnBrk="1" hangingPunct="0">
              <a:lnSpc>
                <a:spcPct val="100000"/>
              </a:lnSpc>
              <a:spcBef>
                <a:spcPts val="0"/>
              </a:spcBef>
              <a:spcAft>
                <a:spcPts val="0"/>
              </a:spcAft>
              <a:buClrTx/>
              <a:buSzTx/>
              <a:tabLst/>
            </a:pPr>
            <a:r>
              <a:rPr lang="en-US" dirty="0">
                <a:solidFill>
                  <a:srgbClr val="000000"/>
                </a:solidFill>
                <a:latin typeface="Arial" charset="0"/>
                <a:ea typeface="Arial" charset="0"/>
                <a:cs typeface="Arial" charset="0"/>
                <a:sym typeface="Tahoma"/>
              </a:rPr>
              <a:t>Incremental Learning Model</a:t>
            </a:r>
          </a:p>
          <a:p>
            <a:pPr marL="742950" lvl="1" indent="-285750" fontAlgn="auto" latinLnBrk="1">
              <a:spcBef>
                <a:spcPts val="0"/>
              </a:spcBef>
              <a:spcAft>
                <a:spcPts val="0"/>
              </a:spcAft>
              <a:buFont typeface="Arial" charset="0"/>
              <a:buChar char="•"/>
            </a:pPr>
            <a:r>
              <a:rPr lang="en-US" sz="1500" dirty="0">
                <a:solidFill>
                  <a:srgbClr val="000000"/>
                </a:solidFill>
                <a:latin typeface="Arial" charset="0"/>
                <a:ea typeface="Arial" charset="0"/>
                <a:cs typeface="Arial" charset="0"/>
                <a:sym typeface="Tahoma"/>
              </a:rPr>
              <a:t>Graceful Degradations (GD)</a:t>
            </a:r>
          </a:p>
          <a:p>
            <a:pPr marL="742950" lvl="1" indent="-285750" fontAlgn="auto" latinLnBrk="1">
              <a:spcBef>
                <a:spcPts val="0"/>
              </a:spcBef>
              <a:spcAft>
                <a:spcPts val="0"/>
              </a:spcAft>
              <a:buFont typeface="Arial" charset="0"/>
              <a:buChar char="•"/>
            </a:pPr>
            <a:r>
              <a:rPr lang="en-US" sz="1500" dirty="0">
                <a:solidFill>
                  <a:srgbClr val="000000"/>
                </a:solidFill>
                <a:latin typeface="Arial" charset="0"/>
                <a:ea typeface="Arial" charset="0"/>
                <a:cs typeface="Arial" charset="0"/>
                <a:sym typeface="Tahoma"/>
              </a:rPr>
              <a:t>Progressive Enhancements (PE)</a:t>
            </a:r>
            <a:endPar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10" name="Rectangle 9"/>
          <p:cNvSpPr/>
          <p:nvPr/>
        </p:nvSpPr>
        <p:spPr>
          <a:xfrm>
            <a:off x="2445152" y="5414988"/>
            <a:ext cx="2673750" cy="120032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Progressive Acceptance</a:t>
            </a:r>
          </a:p>
          <a:p>
            <a:pPr marL="0" marR="0" indent="0" algn="ctr" defTabSz="914400" rtl="0" fontAlgn="auto" latinLnBrk="1"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Arial" charset="0"/>
                <a:ea typeface="Arial" charset="0"/>
                <a:cs typeface="Arial" charset="0"/>
                <a:sym typeface="Tahoma"/>
              </a:rPr>
              <a:t>(increase</a:t>
            </a:r>
            <a:r>
              <a:rPr kumimoji="0" lang="en-US" sz="1500" b="0" i="0" u="none" strike="noStrike" cap="none" spc="0" normalizeH="0" dirty="0">
                <a:ln>
                  <a:noFill/>
                </a:ln>
                <a:solidFill>
                  <a:srgbClr val="000000"/>
                </a:solidFill>
                <a:effectLst/>
                <a:uFillTx/>
                <a:latin typeface="Arial" charset="0"/>
                <a:ea typeface="Arial" charset="0"/>
                <a:cs typeface="Arial" charset="0"/>
                <a:sym typeface="Tahoma"/>
              </a:rPr>
              <a:t> participation of data object progressively)</a:t>
            </a:r>
          </a:p>
          <a:p>
            <a:pPr marL="0" marR="0" indent="0" algn="ctr" defTabSz="914400" rtl="0" fontAlgn="auto" latinLnBrk="1" hangingPunct="0">
              <a:lnSpc>
                <a:spcPct val="100000"/>
              </a:lnSpc>
              <a:spcBef>
                <a:spcPts val="0"/>
              </a:spcBef>
              <a:spcAft>
                <a:spcPts val="0"/>
              </a:spcAft>
              <a:buClrTx/>
              <a:buSzTx/>
              <a:buFontTx/>
              <a:buNone/>
              <a:tabLst/>
            </a:pPr>
            <a:endParaRPr kumimoji="0" lang="en-US" sz="1500" b="0" i="0" u="none" strike="noStrike" cap="none" spc="0" normalizeH="0" dirty="0">
              <a:ln>
                <a:noFill/>
              </a:ln>
              <a:solidFill>
                <a:srgbClr val="000000"/>
              </a:solidFill>
              <a:effectLst/>
              <a:uFillTx/>
              <a:latin typeface="Arial" charset="0"/>
              <a:ea typeface="Arial" charset="0"/>
              <a:cs typeface="Arial" charset="0"/>
              <a:sym typeface="Tahoma"/>
            </a:endParaRPr>
          </a:p>
          <a:p>
            <a:pPr marL="0" marR="0" indent="0" algn="ctr" defTabSz="914400" rtl="0" fontAlgn="auto" latinLnBrk="1" hangingPunct="0">
              <a:lnSpc>
                <a:spcPct val="100000"/>
              </a:lnSpc>
              <a:spcBef>
                <a:spcPts val="0"/>
              </a:spcBef>
              <a:spcAft>
                <a:spcPts val="0"/>
              </a:spcAft>
              <a:buClrTx/>
              <a:buSzTx/>
              <a:buFontTx/>
              <a:buNone/>
              <a:tabLst/>
            </a:pPr>
            <a:endParaRPr lang="en-US" sz="700" baseline="0" dirty="0">
              <a:solidFill>
                <a:srgbClr val="000000"/>
              </a:solidFill>
              <a:latin typeface="Arial" charset="0"/>
              <a:ea typeface="Arial" charset="0"/>
              <a:cs typeface="Arial" charset="0"/>
              <a:sym typeface="Tahoma"/>
            </a:endParaRPr>
          </a:p>
        </p:txBody>
      </p:sp>
      <p:sp>
        <p:nvSpPr>
          <p:cNvPr id="11" name="Rectangle 10"/>
          <p:cNvSpPr/>
          <p:nvPr/>
        </p:nvSpPr>
        <p:spPr>
          <a:xfrm>
            <a:off x="5642174" y="5369738"/>
            <a:ext cx="2749472" cy="115416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charset="0"/>
                <a:ea typeface="Arial" charset="0"/>
                <a:cs typeface="Arial" charset="0"/>
                <a:sym typeface="Tahoma"/>
              </a:rPr>
              <a:t>Weakened Acceptance </a:t>
            </a:r>
          </a:p>
          <a:p>
            <a:pPr marL="0" marR="0" indent="0" algn="ctr" defTabSz="914400" rtl="0" fontAlgn="auto" latinLnBrk="1" hangingPunct="0">
              <a:lnSpc>
                <a:spcPct val="100000"/>
              </a:lnSpc>
              <a:spcBef>
                <a:spcPts val="0"/>
              </a:spcBef>
              <a:spcAft>
                <a:spcPts val="0"/>
              </a:spcAft>
              <a:buClrTx/>
              <a:buSzTx/>
              <a:buFontTx/>
              <a:buNone/>
              <a:tabLst/>
            </a:pPr>
            <a:r>
              <a:rPr lang="en-US" sz="1500" dirty="0">
                <a:solidFill>
                  <a:srgbClr val="000000"/>
                </a:solidFill>
                <a:latin typeface="Arial" charset="0"/>
                <a:ea typeface="Arial" charset="0"/>
                <a:cs typeface="Arial" charset="0"/>
                <a:sym typeface="Tahoma"/>
              </a:rPr>
              <a:t>(operate at lower capacity)</a:t>
            </a:r>
            <a:r>
              <a:rPr lang="en-US" dirty="0">
                <a:solidFill>
                  <a:srgbClr val="000000"/>
                </a:solidFill>
                <a:latin typeface="Arial" charset="0"/>
                <a:ea typeface="Arial" charset="0"/>
                <a:cs typeface="Arial" charset="0"/>
                <a:sym typeface="Tahoma"/>
              </a:rPr>
              <a:t> /  </a:t>
            </a:r>
            <a:r>
              <a:rPr lang="en-US" b="1" dirty="0">
                <a:solidFill>
                  <a:srgbClr val="FF0000"/>
                </a:solidFill>
                <a:latin typeface="Arial" charset="0"/>
                <a:ea typeface="Arial" charset="0"/>
                <a:cs typeface="Arial" charset="0"/>
                <a:sym typeface="Tahoma"/>
              </a:rPr>
              <a:t>Replace Primary Module</a:t>
            </a:r>
          </a:p>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FF0000"/>
                </a:solidFill>
                <a:effectLst/>
                <a:uFillTx/>
                <a:latin typeface="Arial" charset="0"/>
                <a:ea typeface="Arial" charset="0"/>
                <a:cs typeface="Arial" charset="0"/>
                <a:sym typeface="Tahoma"/>
              </a:rPr>
              <a:t>(with</a:t>
            </a:r>
            <a:r>
              <a:rPr kumimoji="0" lang="en-US" sz="1500" b="1" i="0" u="none" strike="noStrike" cap="none" spc="0" normalizeH="0" dirty="0">
                <a:ln>
                  <a:noFill/>
                </a:ln>
                <a:solidFill>
                  <a:srgbClr val="FF0000"/>
                </a:solidFill>
                <a:effectLst/>
                <a:uFillTx/>
                <a:latin typeface="Arial" charset="0"/>
                <a:ea typeface="Arial" charset="0"/>
                <a:cs typeface="Arial" charset="0"/>
                <a:sym typeface="Tahoma"/>
              </a:rPr>
              <a:t> replicas)</a:t>
            </a:r>
            <a:endParaRPr kumimoji="0" lang="en-US" sz="1500" b="1" i="0" u="none" strike="noStrike" cap="none" spc="0" normalizeH="0" baseline="0" dirty="0">
              <a:ln>
                <a:noFill/>
              </a:ln>
              <a:solidFill>
                <a:srgbClr val="FF0000"/>
              </a:solidFill>
              <a:effectLst/>
              <a:uFillTx/>
              <a:latin typeface="Arial" charset="0"/>
              <a:ea typeface="Arial" charset="0"/>
              <a:cs typeface="Arial" charset="0"/>
              <a:sym typeface="Tahoma"/>
            </a:endParaRPr>
          </a:p>
        </p:txBody>
      </p:sp>
      <p:cxnSp>
        <p:nvCxnSpPr>
          <p:cNvPr id="4" name="Straight Arrow Connector 3"/>
          <p:cNvCxnSpPr/>
          <p:nvPr/>
        </p:nvCxnSpPr>
        <p:spPr>
          <a:xfrm>
            <a:off x="2945756" y="1957741"/>
            <a:ext cx="12153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8" idx="2"/>
          </p:cNvCxnSpPr>
          <p:nvPr/>
        </p:nvCxnSpPr>
        <p:spPr>
          <a:xfrm flipH="1">
            <a:off x="5405376" y="2324313"/>
            <a:ext cx="1" cy="9908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stCxn id="9" idx="2"/>
          </p:cNvCxnSpPr>
          <p:nvPr/>
        </p:nvCxnSpPr>
        <p:spPr>
          <a:xfrm flipH="1">
            <a:off x="5405376" y="4146122"/>
            <a:ext cx="1" cy="74996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5405376" y="4885497"/>
            <a:ext cx="1573674" cy="1059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endCxn id="10" idx="0"/>
          </p:cNvCxnSpPr>
          <p:nvPr/>
        </p:nvCxnSpPr>
        <p:spPr>
          <a:xfrm>
            <a:off x="3782027" y="4885497"/>
            <a:ext cx="0" cy="529491"/>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Arrow Connector 20"/>
          <p:cNvCxnSpPr/>
          <p:nvPr/>
        </p:nvCxnSpPr>
        <p:spPr>
          <a:xfrm>
            <a:off x="6966510" y="4885497"/>
            <a:ext cx="0" cy="4842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Content Placeholder 2"/>
          <p:cNvSpPr txBox="1">
            <a:spLocks/>
          </p:cNvSpPr>
          <p:nvPr/>
        </p:nvSpPr>
        <p:spPr bwMode="auto">
          <a:xfrm>
            <a:off x="4190033" y="2874417"/>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a:t>Action A</a:t>
            </a:r>
            <a:r>
              <a:rPr lang="en-US" altLang="en-US" sz="1500" baseline="-25000"/>
              <a:t>t</a:t>
            </a:r>
            <a:endParaRPr lang="en-US" altLang="en-US" sz="1500" dirty="0"/>
          </a:p>
        </p:txBody>
      </p:sp>
      <p:cxnSp>
        <p:nvCxnSpPr>
          <p:cNvPr id="25" name="Straight Arrow Connector 24"/>
          <p:cNvCxnSpPr/>
          <p:nvPr/>
        </p:nvCxnSpPr>
        <p:spPr>
          <a:xfrm flipV="1">
            <a:off x="5845215" y="2324313"/>
            <a:ext cx="0" cy="990814"/>
          </a:xfrm>
          <a:prstGeom prst="straightConnector1">
            <a:avLst/>
          </a:prstGeom>
          <a:ln>
            <a:solidFill>
              <a:srgbClr val="085DAA"/>
            </a:solidFill>
            <a:tailEnd type="triangle"/>
          </a:ln>
        </p:spPr>
        <p:style>
          <a:lnRef idx="2">
            <a:schemeClr val="accent2"/>
          </a:lnRef>
          <a:fillRef idx="0">
            <a:schemeClr val="accent2"/>
          </a:fillRef>
          <a:effectRef idx="1">
            <a:schemeClr val="accent2"/>
          </a:effectRef>
          <a:fontRef idx="minor">
            <a:schemeClr val="tx1"/>
          </a:fontRef>
        </p:style>
      </p:cxnSp>
      <p:sp>
        <p:nvSpPr>
          <p:cNvPr id="26" name="Content Placeholder 2"/>
          <p:cNvSpPr txBox="1">
            <a:spLocks/>
          </p:cNvSpPr>
          <p:nvPr/>
        </p:nvSpPr>
        <p:spPr bwMode="auto">
          <a:xfrm>
            <a:off x="5722233" y="2786395"/>
            <a:ext cx="1361473"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Update to Model (U</a:t>
            </a:r>
            <a:r>
              <a:rPr lang="en-US" altLang="en-US" sz="1500" baseline="-25000" dirty="0"/>
              <a:t>t+1</a:t>
            </a:r>
            <a:r>
              <a:rPr lang="en-US" altLang="en-US" sz="1500" dirty="0"/>
              <a:t>) </a:t>
            </a:r>
          </a:p>
        </p:txBody>
      </p:sp>
      <p:sp>
        <p:nvSpPr>
          <p:cNvPr id="30" name="Content Placeholder 2"/>
          <p:cNvSpPr txBox="1">
            <a:spLocks/>
          </p:cNvSpPr>
          <p:nvPr/>
        </p:nvSpPr>
        <p:spPr bwMode="auto">
          <a:xfrm>
            <a:off x="3769004" y="4496598"/>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a:t>PE</a:t>
            </a:r>
            <a:endParaRPr lang="en-US" altLang="en-US" sz="1500" dirty="0"/>
          </a:p>
        </p:txBody>
      </p:sp>
      <p:sp>
        <p:nvSpPr>
          <p:cNvPr id="31" name="Content Placeholder 2"/>
          <p:cNvSpPr txBox="1">
            <a:spLocks/>
          </p:cNvSpPr>
          <p:nvPr/>
        </p:nvSpPr>
        <p:spPr bwMode="auto">
          <a:xfrm>
            <a:off x="5555125" y="4496598"/>
            <a:ext cx="124427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ctr" eaLnBrk="1" hangingPunct="1">
              <a:lnSpc>
                <a:spcPct val="90000"/>
              </a:lnSpc>
              <a:spcBef>
                <a:spcPct val="0"/>
              </a:spcBef>
              <a:buSzTx/>
              <a:buNone/>
            </a:pPr>
            <a:r>
              <a:rPr lang="en-US" altLang="en-US" sz="1500" dirty="0"/>
              <a:t>GD</a:t>
            </a:r>
          </a:p>
        </p:txBody>
      </p:sp>
      <p:cxnSp>
        <p:nvCxnSpPr>
          <p:cNvPr id="24" name="Straight Connector 23"/>
          <p:cNvCxnSpPr/>
          <p:nvPr/>
        </p:nvCxnSpPr>
        <p:spPr>
          <a:xfrm>
            <a:off x="3769004" y="4885497"/>
            <a:ext cx="1611535" cy="0"/>
          </a:xfrm>
          <a:prstGeom prst="line">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051548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13</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Graceful Degradations: </a:t>
            </a: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Replica Replacement Technique</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lnSpc>
                <a:spcPct val="90000"/>
              </a:lnSpc>
              <a:spcBef>
                <a:spcPct val="0"/>
              </a:spcBef>
              <a:buSzTx/>
              <a:buNone/>
            </a:pPr>
            <a:r>
              <a:rPr lang="en-US" altLang="en-US" sz="2400" b="1" dirty="0"/>
              <a:t>Replica replacement by Combinatorial Balanced-block Designs:</a:t>
            </a:r>
          </a:p>
          <a:p>
            <a:pPr marL="342900" indent="-342900" algn="just" eaLnBrk="1" hangingPunct="1">
              <a:lnSpc>
                <a:spcPct val="90000"/>
              </a:lnSpc>
              <a:spcBef>
                <a:spcPct val="0"/>
              </a:spcBef>
              <a:buSzTx/>
            </a:pPr>
            <a:endParaRPr lang="en-US" altLang="en-US" sz="2400" dirty="0"/>
          </a:p>
          <a:p>
            <a:pPr marL="342900" indent="-342900" algn="just" eaLnBrk="1" hangingPunct="1">
              <a:lnSpc>
                <a:spcPct val="90000"/>
              </a:lnSpc>
              <a:spcBef>
                <a:spcPct val="0"/>
              </a:spcBef>
              <a:buSzTx/>
            </a:pPr>
            <a:r>
              <a:rPr lang="en-US" altLang="en-US" sz="2400" dirty="0"/>
              <a:t>Combinatorial Structure is a subset satisfying certain conditions.</a:t>
            </a:r>
          </a:p>
          <a:p>
            <a:pPr marL="342900" indent="-342900" algn="just" eaLnBrk="1" hangingPunct="1">
              <a:lnSpc>
                <a:spcPct val="90000"/>
              </a:lnSpc>
              <a:spcBef>
                <a:spcPct val="0"/>
              </a:spcBef>
              <a:buSzTx/>
            </a:pPr>
            <a:endParaRPr lang="en-US" altLang="en-US" sz="2400" dirty="0"/>
          </a:p>
          <a:p>
            <a:pPr marL="342900" indent="-342900" algn="just" eaLnBrk="1" hangingPunct="1">
              <a:lnSpc>
                <a:spcPct val="90000"/>
              </a:lnSpc>
              <a:spcBef>
                <a:spcPct val="0"/>
              </a:spcBef>
              <a:buSzTx/>
            </a:pPr>
            <a:r>
              <a:rPr lang="en-US" altLang="en-US" sz="2400" dirty="0"/>
              <a:t>Each block contains systems and their replicas that are mathematically distributed.</a:t>
            </a:r>
          </a:p>
          <a:p>
            <a:pPr marL="342900" indent="-342900" algn="just" eaLnBrk="1" hangingPunct="1">
              <a:lnSpc>
                <a:spcPct val="90000"/>
              </a:lnSpc>
              <a:spcBef>
                <a:spcPct val="0"/>
              </a:spcBef>
              <a:buSzTx/>
            </a:pPr>
            <a:endParaRPr lang="en-US" altLang="en-US" sz="2400" dirty="0"/>
          </a:p>
          <a:p>
            <a:pPr marL="342900" indent="-342900" algn="just" eaLnBrk="1" hangingPunct="1">
              <a:lnSpc>
                <a:spcPct val="90000"/>
              </a:lnSpc>
              <a:spcBef>
                <a:spcPct val="0"/>
              </a:spcBef>
              <a:buSzTx/>
            </a:pPr>
            <a:r>
              <a:rPr lang="en-US" altLang="en-US" sz="2400" dirty="0"/>
              <a:t>The systems and their replicas in the distributed blocks are strategically connected to receive updates from primary modules.</a:t>
            </a:r>
          </a:p>
          <a:p>
            <a:pPr marL="342900" indent="-342900" algn="just" eaLnBrk="1" hangingPunct="1">
              <a:lnSpc>
                <a:spcPct val="90000"/>
              </a:lnSpc>
              <a:spcBef>
                <a:spcPct val="0"/>
              </a:spcBef>
              <a:buSzTx/>
            </a:pPr>
            <a:endParaRPr lang="en-US" altLang="en-US" sz="2400" dirty="0"/>
          </a:p>
          <a:p>
            <a:pPr marL="342900" indent="-342900" algn="just" eaLnBrk="1" hangingPunct="1">
              <a:lnSpc>
                <a:spcPct val="90000"/>
              </a:lnSpc>
              <a:spcBef>
                <a:spcPct val="0"/>
              </a:spcBef>
              <a:buSzTx/>
            </a:pPr>
            <a:r>
              <a:rPr lang="en-US" altLang="en-US" sz="2400" dirty="0"/>
              <a:t>Resources are mathematically balanced, enabling scalable designs for the systems. </a:t>
            </a:r>
          </a:p>
          <a:p>
            <a:pPr marL="342900" indent="-342900" algn="just" eaLnBrk="1" hangingPunct="1">
              <a:lnSpc>
                <a:spcPct val="90000"/>
              </a:lnSpc>
              <a:spcBef>
                <a:spcPct val="0"/>
              </a:spcBef>
              <a:buSzTx/>
            </a:pPr>
            <a:endParaRPr lang="en-US" altLang="en-US" sz="24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14</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Combinatorial Balanced-block Structure</a:t>
            </a: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spcBef>
                <a:spcPts val="0"/>
              </a:spcBef>
            </a:pPr>
            <a:r>
              <a:rPr lang="en-US" altLang="en-US" sz="2400" dirty="0">
                <a:solidFill>
                  <a:srgbClr val="000000"/>
                </a:solidFill>
              </a:rPr>
              <a:t>It is distributed environment with</a:t>
            </a:r>
          </a:p>
          <a:p>
            <a:pPr marL="342900"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A set </a:t>
            </a:r>
            <a:r>
              <a:rPr lang="en-US" altLang="en-US" sz="2400" b="1" dirty="0">
                <a:solidFill>
                  <a:srgbClr val="000000"/>
                </a:solidFill>
              </a:rPr>
              <a:t>Z</a:t>
            </a:r>
            <a:r>
              <a:rPr lang="en-US" altLang="en-US" sz="2400" dirty="0">
                <a:solidFill>
                  <a:srgbClr val="000000"/>
                </a:solidFill>
              </a:rPr>
              <a:t> consisting </a:t>
            </a:r>
            <a:r>
              <a:rPr lang="en-US" altLang="en-US" sz="2400" b="1" i="1" dirty="0">
                <a:solidFill>
                  <a:srgbClr val="000000"/>
                </a:solidFill>
              </a:rPr>
              <a:t>N</a:t>
            </a:r>
            <a:r>
              <a:rPr lang="en-US" altLang="en-US" sz="2400" b="1" dirty="0">
                <a:solidFill>
                  <a:srgbClr val="000000"/>
                </a:solidFill>
              </a:rPr>
              <a:t> </a:t>
            </a:r>
            <a:r>
              <a:rPr lang="en-US" altLang="en-US" sz="2400" dirty="0">
                <a:solidFill>
                  <a:srgbClr val="000000"/>
                </a:solidFill>
              </a:rPr>
              <a:t>systems </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b="1" i="1" dirty="0">
                <a:solidFill>
                  <a:srgbClr val="000000"/>
                </a:solidFill>
              </a:rPr>
              <a:t>M </a:t>
            </a:r>
            <a:r>
              <a:rPr lang="en-US" altLang="en-US" sz="2400" dirty="0">
                <a:solidFill>
                  <a:srgbClr val="000000"/>
                </a:solidFill>
              </a:rPr>
              <a:t>distributed blocks consisting of </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Subset of N system of size of </a:t>
            </a:r>
            <a:r>
              <a:rPr lang="en-US" altLang="en-US" sz="2400" b="1" i="1" dirty="0">
                <a:solidFill>
                  <a:srgbClr val="000000"/>
                </a:solidFill>
              </a:rPr>
              <a:t>R</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Each system in set N appears exactly in </a:t>
            </a:r>
            <a:r>
              <a:rPr lang="en-US" altLang="en-US" sz="2400" b="1" i="1" dirty="0">
                <a:solidFill>
                  <a:srgbClr val="000000"/>
                </a:solidFill>
              </a:rPr>
              <a:t>C </a:t>
            </a:r>
            <a:r>
              <a:rPr lang="en-US" altLang="en-US" sz="2400" dirty="0">
                <a:solidFill>
                  <a:srgbClr val="000000"/>
                </a:solidFill>
              </a:rPr>
              <a:t>subsets</a:t>
            </a:r>
            <a:endParaRPr lang="en-US" altLang="en-US" sz="2400" b="1" dirty="0">
              <a:solidFill>
                <a:srgbClr val="000000"/>
              </a:solidFill>
            </a:endParaRPr>
          </a:p>
          <a:p>
            <a:pPr marL="1082675" lvl="1" indent="-342900" algn="just" eaLnBrk="1" hangingPunct="1">
              <a:spcBef>
                <a:spcPts val="0"/>
              </a:spcBef>
            </a:pPr>
            <a:endParaRPr lang="en-US" altLang="en-US" sz="2400" b="1" dirty="0">
              <a:solidFill>
                <a:srgbClr val="000000"/>
              </a:solidFill>
            </a:endParaRPr>
          </a:p>
          <a:p>
            <a:pPr marL="1082675" lvl="1" indent="-342900" algn="just" eaLnBrk="1" hangingPunct="1">
              <a:spcBef>
                <a:spcPts val="0"/>
              </a:spcBef>
            </a:pPr>
            <a:r>
              <a:rPr lang="en-US" altLang="en-US" sz="2400" dirty="0">
                <a:solidFill>
                  <a:srgbClr val="000000"/>
                </a:solidFill>
              </a:rPr>
              <a:t>Each pair in N systems appears exactly in </a:t>
            </a:r>
            <a:r>
              <a:rPr lang="en-US" altLang="en-US" sz="2400" b="1" dirty="0">
                <a:solidFill>
                  <a:srgbClr val="000000"/>
                </a:solidFill>
              </a:rPr>
              <a:t>∆</a:t>
            </a:r>
            <a:r>
              <a:rPr lang="en-US" altLang="en-US" sz="2400" b="1" i="1" dirty="0">
                <a:solidFill>
                  <a:srgbClr val="000000"/>
                </a:solidFill>
              </a:rPr>
              <a:t> </a:t>
            </a:r>
            <a:r>
              <a:rPr lang="en-US" altLang="en-US" sz="2400" dirty="0">
                <a:solidFill>
                  <a:srgbClr val="000000"/>
                </a:solidFill>
              </a:rPr>
              <a:t>subsets. </a:t>
            </a:r>
          </a:p>
        </p:txBody>
      </p:sp>
    </p:spTree>
    <p:extLst>
      <p:ext uri="{BB962C8B-B14F-4D97-AF65-F5344CB8AC3E}">
        <p14:creationId xmlns:p14="http://schemas.microsoft.com/office/powerpoint/2010/main" val="8561912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15</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Combinatorial Balanced-block Structure:</a:t>
            </a:r>
          </a:p>
          <a:p>
            <a:pPr algn="just" eaLnBrk="1" hangingPunct="1">
              <a:buNone/>
            </a:pPr>
            <a:r>
              <a:rPr lang="en-US" altLang="en-US" sz="2800" b="1" dirty="0">
                <a:solidFill>
                  <a:srgbClr val="000000"/>
                </a:solidFill>
              </a:rPr>
              <a:t>Our implementation</a:t>
            </a: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spcBef>
                <a:spcPts val="0"/>
              </a:spcBef>
            </a:pPr>
            <a:r>
              <a:rPr lang="en-US" altLang="en-US" sz="2400" dirty="0">
                <a:solidFill>
                  <a:srgbClr val="000000"/>
                </a:solidFill>
              </a:rPr>
              <a:t>It is distributed environment with</a:t>
            </a:r>
          </a:p>
          <a:p>
            <a:pPr marL="342900"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A set </a:t>
            </a:r>
            <a:r>
              <a:rPr lang="en-US" altLang="en-US" sz="2400" b="1" dirty="0">
                <a:solidFill>
                  <a:srgbClr val="000000"/>
                </a:solidFill>
              </a:rPr>
              <a:t>Z</a:t>
            </a:r>
            <a:r>
              <a:rPr lang="en-US" altLang="en-US" sz="2400" dirty="0">
                <a:solidFill>
                  <a:srgbClr val="000000"/>
                </a:solidFill>
              </a:rPr>
              <a:t> consisting </a:t>
            </a:r>
            <a:r>
              <a:rPr lang="en-US" altLang="en-US" sz="2400" b="1" i="1" dirty="0">
                <a:solidFill>
                  <a:srgbClr val="000000"/>
                </a:solidFill>
              </a:rPr>
              <a:t>7</a:t>
            </a:r>
            <a:r>
              <a:rPr lang="en-US" altLang="en-US" sz="2400" b="1" dirty="0">
                <a:solidFill>
                  <a:srgbClr val="000000"/>
                </a:solidFill>
              </a:rPr>
              <a:t> </a:t>
            </a:r>
            <a:r>
              <a:rPr lang="en-US" altLang="en-US" sz="2400" dirty="0">
                <a:solidFill>
                  <a:srgbClr val="000000"/>
                </a:solidFill>
              </a:rPr>
              <a:t>systems </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b="1" i="1" dirty="0">
                <a:solidFill>
                  <a:srgbClr val="000000"/>
                </a:solidFill>
              </a:rPr>
              <a:t>M = 7 </a:t>
            </a:r>
            <a:r>
              <a:rPr lang="en-US" altLang="en-US" sz="2400" dirty="0">
                <a:solidFill>
                  <a:srgbClr val="000000"/>
                </a:solidFill>
              </a:rPr>
              <a:t>distributed blocks consisting of </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Subset of Z</a:t>
            </a:r>
            <a:r>
              <a:rPr lang="en-US" altLang="en-US" sz="2400" b="1" dirty="0">
                <a:solidFill>
                  <a:srgbClr val="000000"/>
                </a:solidFill>
              </a:rPr>
              <a:t> </a:t>
            </a:r>
            <a:r>
              <a:rPr lang="en-US" altLang="en-US" sz="2400" dirty="0">
                <a:solidFill>
                  <a:srgbClr val="000000"/>
                </a:solidFill>
              </a:rPr>
              <a:t>of size of </a:t>
            </a:r>
            <a:r>
              <a:rPr lang="en-US" altLang="en-US" sz="2400" b="1" i="1" dirty="0">
                <a:solidFill>
                  <a:srgbClr val="000000"/>
                </a:solidFill>
              </a:rPr>
              <a:t>R = 3</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Each system in Z appears exactly in </a:t>
            </a:r>
            <a:r>
              <a:rPr lang="en-US" altLang="en-US" sz="2400" b="1" i="1" dirty="0">
                <a:solidFill>
                  <a:srgbClr val="000000"/>
                </a:solidFill>
              </a:rPr>
              <a:t>C = 3 </a:t>
            </a:r>
            <a:r>
              <a:rPr lang="en-US" altLang="en-US" sz="2400" dirty="0">
                <a:solidFill>
                  <a:srgbClr val="000000"/>
                </a:solidFill>
              </a:rPr>
              <a:t>subsets (3 replicas)</a:t>
            </a:r>
            <a:endParaRPr lang="en-US" altLang="en-US" sz="2400" b="1" dirty="0">
              <a:solidFill>
                <a:srgbClr val="000000"/>
              </a:solidFill>
            </a:endParaRPr>
          </a:p>
          <a:p>
            <a:pPr marL="1082675" lvl="1" indent="-342900" algn="just" eaLnBrk="1" hangingPunct="1">
              <a:spcBef>
                <a:spcPts val="0"/>
              </a:spcBef>
            </a:pPr>
            <a:endParaRPr lang="en-US" altLang="en-US" sz="2400" b="1" dirty="0">
              <a:solidFill>
                <a:srgbClr val="000000"/>
              </a:solidFill>
            </a:endParaRPr>
          </a:p>
          <a:p>
            <a:pPr marL="1082675" lvl="1" indent="-342900" algn="just" eaLnBrk="1" hangingPunct="1">
              <a:spcBef>
                <a:spcPts val="0"/>
              </a:spcBef>
            </a:pPr>
            <a:r>
              <a:rPr lang="en-US" altLang="en-US" sz="2400" dirty="0">
                <a:solidFill>
                  <a:srgbClr val="000000"/>
                </a:solidFill>
              </a:rPr>
              <a:t>Each pair in Z appears exactly in </a:t>
            </a:r>
            <a:r>
              <a:rPr lang="en-US" altLang="en-US" sz="2400" b="1" dirty="0">
                <a:solidFill>
                  <a:srgbClr val="000000"/>
                </a:solidFill>
              </a:rPr>
              <a:t>∆ = 1</a:t>
            </a:r>
            <a:r>
              <a:rPr lang="en-US" altLang="en-US" sz="2400" b="1" i="1" dirty="0">
                <a:solidFill>
                  <a:srgbClr val="000000"/>
                </a:solidFill>
              </a:rPr>
              <a:t> </a:t>
            </a:r>
            <a:r>
              <a:rPr lang="en-US" altLang="en-US" sz="2400" dirty="0">
                <a:solidFill>
                  <a:srgbClr val="000000"/>
                </a:solidFill>
              </a:rPr>
              <a:t>subsets. </a:t>
            </a:r>
          </a:p>
        </p:txBody>
      </p:sp>
    </p:spTree>
    <p:extLst>
      <p:ext uri="{BB962C8B-B14F-4D97-AF65-F5344CB8AC3E}">
        <p14:creationId xmlns:p14="http://schemas.microsoft.com/office/powerpoint/2010/main" val="16064457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16</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 7, 3, 3, 1)-configuration</a:t>
            </a:r>
          </a:p>
        </p:txBody>
      </p:sp>
      <p:sp>
        <p:nvSpPr>
          <p:cNvPr id="7" name="Content Placeholder 2"/>
          <p:cNvSpPr txBox="1">
            <a:spLocks/>
          </p:cNvSpPr>
          <p:nvPr/>
        </p:nvSpPr>
        <p:spPr bwMode="auto">
          <a:xfrm>
            <a:off x="609600" y="14859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spcBef>
                <a:spcPts val="0"/>
              </a:spcBef>
            </a:pPr>
            <a:r>
              <a:rPr lang="en-US" altLang="en-US" sz="2400" dirty="0">
                <a:solidFill>
                  <a:srgbClr val="000000"/>
                </a:solidFill>
              </a:rPr>
              <a:t>7 systems {</a:t>
            </a:r>
            <a:r>
              <a:rPr lang="en-US" altLang="en-US" sz="2400" i="1" dirty="0">
                <a:solidFill>
                  <a:srgbClr val="000000"/>
                </a:solidFill>
              </a:rPr>
              <a:t>S</a:t>
            </a:r>
            <a:r>
              <a:rPr lang="en-US" altLang="en-US" sz="2400" i="1" baseline="-25000" dirty="0">
                <a:solidFill>
                  <a:srgbClr val="000000"/>
                </a:solidFill>
              </a:rPr>
              <a:t>1</a:t>
            </a:r>
            <a:r>
              <a:rPr lang="en-US" altLang="en-US" sz="2400" i="1" dirty="0">
                <a:solidFill>
                  <a:srgbClr val="000000"/>
                </a:solidFill>
              </a:rPr>
              <a:t>, S</a:t>
            </a:r>
            <a:r>
              <a:rPr lang="en-US" altLang="en-US" sz="2400" i="1" baseline="-25000" dirty="0">
                <a:solidFill>
                  <a:srgbClr val="000000"/>
                </a:solidFill>
              </a:rPr>
              <a:t>2</a:t>
            </a:r>
            <a:r>
              <a:rPr lang="en-US" altLang="en-US" sz="2400" i="1" dirty="0">
                <a:solidFill>
                  <a:srgbClr val="000000"/>
                </a:solidFill>
              </a:rPr>
              <a:t>, S</a:t>
            </a:r>
            <a:r>
              <a:rPr lang="en-US" altLang="en-US" sz="2400" i="1" baseline="-25000" dirty="0">
                <a:solidFill>
                  <a:srgbClr val="000000"/>
                </a:solidFill>
              </a:rPr>
              <a:t>3</a:t>
            </a:r>
            <a:r>
              <a:rPr lang="en-US" altLang="en-US" sz="2400" i="1" dirty="0">
                <a:solidFill>
                  <a:srgbClr val="000000"/>
                </a:solidFill>
              </a:rPr>
              <a:t>, S</a:t>
            </a:r>
            <a:r>
              <a:rPr lang="en-US" altLang="en-US" sz="2400" i="1" baseline="-25000" dirty="0">
                <a:solidFill>
                  <a:srgbClr val="000000"/>
                </a:solidFill>
              </a:rPr>
              <a:t>4</a:t>
            </a:r>
            <a:r>
              <a:rPr lang="en-US" altLang="en-US" sz="2400" i="1" dirty="0">
                <a:solidFill>
                  <a:srgbClr val="000000"/>
                </a:solidFill>
              </a:rPr>
              <a:t>, S</a:t>
            </a:r>
            <a:r>
              <a:rPr lang="en-US" altLang="en-US" sz="2400" i="1" baseline="-25000" dirty="0">
                <a:solidFill>
                  <a:srgbClr val="000000"/>
                </a:solidFill>
              </a:rPr>
              <a:t>5</a:t>
            </a:r>
            <a:r>
              <a:rPr lang="en-US" altLang="en-US" sz="2400" i="1" dirty="0">
                <a:solidFill>
                  <a:srgbClr val="000000"/>
                </a:solidFill>
              </a:rPr>
              <a:t>, S</a:t>
            </a:r>
            <a:r>
              <a:rPr lang="en-US" altLang="en-US" sz="2400" i="1" baseline="-25000" dirty="0">
                <a:solidFill>
                  <a:srgbClr val="000000"/>
                </a:solidFill>
              </a:rPr>
              <a:t>6</a:t>
            </a:r>
            <a:r>
              <a:rPr lang="en-US" altLang="en-US" sz="2400" i="1" dirty="0">
                <a:solidFill>
                  <a:srgbClr val="000000"/>
                </a:solidFill>
              </a:rPr>
              <a:t>, S</a:t>
            </a:r>
            <a:r>
              <a:rPr lang="en-US" altLang="en-US" sz="2400" i="1" baseline="-25000" dirty="0">
                <a:solidFill>
                  <a:srgbClr val="000000"/>
                </a:solidFill>
              </a:rPr>
              <a:t>7</a:t>
            </a:r>
            <a:r>
              <a:rPr lang="en-US" altLang="en-US" sz="2400" dirty="0">
                <a:solidFill>
                  <a:srgbClr val="000000"/>
                </a:solidFill>
              </a:rPr>
              <a:t>}</a:t>
            </a:r>
          </a:p>
          <a:p>
            <a:pPr marL="342900" indent="-342900" algn="just"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7 Distributed Autonomous Blocks (DABs) each with 3-system subset</a:t>
            </a:r>
          </a:p>
          <a:p>
            <a:pPr marL="0" indent="0" eaLnBrk="1" hangingPunct="1">
              <a:buFontTx/>
              <a:buNone/>
            </a:pPr>
            <a:endParaRPr lang="en-US" altLang="en-US" sz="1500" dirty="0">
              <a:solidFill>
                <a:srgbClr val="000000"/>
              </a:solidFill>
            </a:endParaRPr>
          </a:p>
          <a:p>
            <a:pPr marL="0" indent="0" algn="ctr" eaLnBrk="1" hangingPunct="1">
              <a:buFontTx/>
              <a:buNone/>
            </a:pPr>
            <a:r>
              <a:rPr lang="en-US" altLang="en-US" sz="2400" i="1" dirty="0">
                <a:solidFill>
                  <a:srgbClr val="000000"/>
                </a:solidFill>
              </a:rPr>
              <a:t>DAB</a:t>
            </a:r>
            <a:r>
              <a:rPr lang="mr-IN" altLang="en-US" sz="2400" i="1" baseline="-25000" dirty="0">
                <a:solidFill>
                  <a:srgbClr val="000000"/>
                </a:solidFill>
              </a:rPr>
              <a:t>1</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1</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2</a:t>
            </a:r>
            <a:r>
              <a:rPr lang="mr-IN" altLang="en-US" sz="2400" i="1" dirty="0">
                <a:solidFill>
                  <a:srgbClr val="000000"/>
                </a:solidFill>
              </a:rPr>
              <a:t> </a:t>
            </a:r>
            <a:r>
              <a:rPr lang="cs-CZ" altLang="en-US" sz="2400" dirty="0">
                <a:solidFill>
                  <a:srgbClr val="000000"/>
                </a:solidFill>
              </a:rPr>
              <a:t>= {</a:t>
            </a:r>
            <a:r>
              <a:rPr lang="cs-CZ" altLang="en-US" sz="2400" i="1" dirty="0">
                <a:solidFill>
                  <a:srgbClr val="000000"/>
                </a:solidFill>
              </a:rPr>
              <a:t>S</a:t>
            </a:r>
            <a:r>
              <a:rPr lang="cs-CZ" altLang="en-US" sz="2400" i="1" baseline="-25000" dirty="0">
                <a:solidFill>
                  <a:srgbClr val="000000"/>
                </a:solidFill>
              </a:rPr>
              <a:t>1</a:t>
            </a:r>
            <a:r>
              <a:rPr lang="cs-CZ" altLang="en-US" sz="2400" i="1" dirty="0">
                <a:solidFill>
                  <a:srgbClr val="000000"/>
                </a:solidFill>
              </a:rPr>
              <a:t>, S</a:t>
            </a:r>
            <a:r>
              <a:rPr lang="cs-CZ" altLang="en-US" sz="2400" i="1" baseline="-25000" dirty="0">
                <a:solidFill>
                  <a:srgbClr val="000000"/>
                </a:solidFill>
              </a:rPr>
              <a:t>2</a:t>
            </a:r>
            <a:r>
              <a:rPr lang="cs-CZ" altLang="en-US" sz="2400" i="1" dirty="0">
                <a:solidFill>
                  <a:srgbClr val="000000"/>
                </a:solidFill>
              </a:rPr>
              <a:t>, S</a:t>
            </a:r>
            <a:r>
              <a:rPr lang="cs-CZ" altLang="en-US" sz="2400" i="1" baseline="-25000" dirty="0">
                <a:solidFill>
                  <a:srgbClr val="000000"/>
                </a:solidFill>
              </a:rPr>
              <a:t>6</a:t>
            </a:r>
            <a:r>
              <a:rPr lang="cs-CZ" altLang="en-US" sz="2400" dirty="0">
                <a:solidFill>
                  <a:srgbClr val="000000"/>
                </a:solidFill>
              </a:rPr>
              <a:t>}, </a:t>
            </a: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3</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4</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1</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5</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6</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6</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7</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6</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a:t>
            </a:r>
            <a:endParaRPr lang="en-US" altLang="en-US" sz="2400" dirty="0"/>
          </a:p>
          <a:p>
            <a:pPr marL="342900" indent="-342900" algn="just" eaLnBrk="1" hangingPunct="1"/>
            <a:endParaRPr lang="en-US" altLang="en-US" sz="2400" dirty="0">
              <a:solidFill>
                <a:srgbClr val="000000"/>
              </a:solidFill>
            </a:endParaRPr>
          </a:p>
          <a:p>
            <a:pPr algn="just" eaLnBrk="1" hangingPunct="1">
              <a:buNone/>
            </a:pPr>
            <a:endParaRPr lang="en-US" altLang="en-US" sz="2400" dirty="0">
              <a:solidFill>
                <a:srgbClr val="000000"/>
              </a:solidFill>
            </a:endParaRPr>
          </a:p>
          <a:p>
            <a:pPr marL="342900" indent="-342900" algn="just" eaLnBrk="1" hangingPunct="1">
              <a:spcBef>
                <a:spcPts val="0"/>
              </a:spcBef>
            </a:pPr>
            <a:endParaRPr lang="en-US" altLang="en-US" sz="2400" dirty="0">
              <a:solidFill>
                <a:srgbClr val="000000"/>
              </a:solidFill>
            </a:endParaRPr>
          </a:p>
        </p:txBody>
      </p:sp>
    </p:spTree>
    <p:extLst>
      <p:ext uri="{BB962C8B-B14F-4D97-AF65-F5344CB8AC3E}">
        <p14:creationId xmlns:p14="http://schemas.microsoft.com/office/powerpoint/2010/main" val="19009284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17</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 7, 3, 3, 1)-configuration</a:t>
            </a:r>
          </a:p>
        </p:txBody>
      </p:sp>
      <p:sp>
        <p:nvSpPr>
          <p:cNvPr id="7" name="Content Placeholder 2"/>
          <p:cNvSpPr txBox="1">
            <a:spLocks/>
          </p:cNvSpPr>
          <p:nvPr/>
        </p:nvSpPr>
        <p:spPr bwMode="auto">
          <a:xfrm>
            <a:off x="609600" y="14859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spcBef>
                <a:spcPts val="0"/>
              </a:spcBef>
            </a:pPr>
            <a:r>
              <a:rPr lang="en-US" altLang="en-US" sz="2400" dirty="0">
                <a:solidFill>
                  <a:srgbClr val="000000"/>
                </a:solidFill>
              </a:rPr>
              <a:t>7 systems {</a:t>
            </a:r>
            <a:r>
              <a:rPr lang="en-US" altLang="en-US" sz="2400" i="1" dirty="0">
                <a:solidFill>
                  <a:srgbClr val="000000"/>
                </a:solidFill>
              </a:rPr>
              <a:t>S</a:t>
            </a:r>
            <a:r>
              <a:rPr lang="en-US" altLang="en-US" sz="2400" i="1" baseline="-25000" dirty="0">
                <a:solidFill>
                  <a:srgbClr val="000000"/>
                </a:solidFill>
              </a:rPr>
              <a:t>1</a:t>
            </a:r>
            <a:r>
              <a:rPr lang="en-US" altLang="en-US" sz="2400" i="1" dirty="0">
                <a:solidFill>
                  <a:srgbClr val="000000"/>
                </a:solidFill>
              </a:rPr>
              <a:t>, S</a:t>
            </a:r>
            <a:r>
              <a:rPr lang="en-US" altLang="en-US" sz="2400" i="1" baseline="-25000" dirty="0">
                <a:solidFill>
                  <a:srgbClr val="000000"/>
                </a:solidFill>
              </a:rPr>
              <a:t>2</a:t>
            </a:r>
            <a:r>
              <a:rPr lang="en-US" altLang="en-US" sz="2400" i="1" dirty="0">
                <a:solidFill>
                  <a:srgbClr val="000000"/>
                </a:solidFill>
              </a:rPr>
              <a:t>, S</a:t>
            </a:r>
            <a:r>
              <a:rPr lang="en-US" altLang="en-US" sz="2400" i="1" baseline="-25000" dirty="0">
                <a:solidFill>
                  <a:srgbClr val="000000"/>
                </a:solidFill>
              </a:rPr>
              <a:t>3</a:t>
            </a:r>
            <a:r>
              <a:rPr lang="en-US" altLang="en-US" sz="2400" i="1" dirty="0">
                <a:solidFill>
                  <a:srgbClr val="000000"/>
                </a:solidFill>
              </a:rPr>
              <a:t>, S</a:t>
            </a:r>
            <a:r>
              <a:rPr lang="en-US" altLang="en-US" sz="2400" i="1" baseline="-25000" dirty="0">
                <a:solidFill>
                  <a:srgbClr val="000000"/>
                </a:solidFill>
              </a:rPr>
              <a:t>4</a:t>
            </a:r>
            <a:r>
              <a:rPr lang="en-US" altLang="en-US" sz="2400" i="1" dirty="0">
                <a:solidFill>
                  <a:srgbClr val="000000"/>
                </a:solidFill>
              </a:rPr>
              <a:t>, S</a:t>
            </a:r>
            <a:r>
              <a:rPr lang="en-US" altLang="en-US" sz="2400" i="1" baseline="-25000" dirty="0">
                <a:solidFill>
                  <a:srgbClr val="000000"/>
                </a:solidFill>
              </a:rPr>
              <a:t>5</a:t>
            </a:r>
            <a:r>
              <a:rPr lang="en-US" altLang="en-US" sz="2400" i="1" dirty="0">
                <a:solidFill>
                  <a:srgbClr val="000000"/>
                </a:solidFill>
              </a:rPr>
              <a:t>, S</a:t>
            </a:r>
            <a:r>
              <a:rPr lang="en-US" altLang="en-US" sz="2400" i="1" baseline="-25000" dirty="0">
                <a:solidFill>
                  <a:srgbClr val="000000"/>
                </a:solidFill>
              </a:rPr>
              <a:t>6</a:t>
            </a:r>
            <a:r>
              <a:rPr lang="en-US" altLang="en-US" sz="2400" i="1" dirty="0">
                <a:solidFill>
                  <a:srgbClr val="000000"/>
                </a:solidFill>
              </a:rPr>
              <a:t>, S</a:t>
            </a:r>
            <a:r>
              <a:rPr lang="en-US" altLang="en-US" sz="2400" i="1" baseline="-25000" dirty="0">
                <a:solidFill>
                  <a:srgbClr val="000000"/>
                </a:solidFill>
              </a:rPr>
              <a:t>7</a:t>
            </a:r>
            <a:r>
              <a:rPr lang="en-US" altLang="en-US" sz="2400" dirty="0">
                <a:solidFill>
                  <a:srgbClr val="000000"/>
                </a:solidFill>
              </a:rPr>
              <a:t>}</a:t>
            </a:r>
          </a:p>
          <a:p>
            <a:pPr marL="342900" indent="-342900" algn="just"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7 Distributed Autonomous Blocks (DABs) each with 3-system subset</a:t>
            </a:r>
          </a:p>
          <a:p>
            <a:pPr marL="342900" indent="-342900"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Each system appears in 3 DABs (Say, S</a:t>
            </a:r>
            <a:r>
              <a:rPr lang="en-US" altLang="en-US" sz="2400" baseline="-25000" dirty="0">
                <a:solidFill>
                  <a:srgbClr val="000000"/>
                </a:solidFill>
              </a:rPr>
              <a:t>6</a:t>
            </a:r>
            <a:r>
              <a:rPr lang="en-US" altLang="en-US" sz="2400" dirty="0">
                <a:solidFill>
                  <a:srgbClr val="000000"/>
                </a:solidFill>
              </a:rPr>
              <a:t>)</a:t>
            </a:r>
          </a:p>
          <a:p>
            <a:pPr marL="0" indent="0" eaLnBrk="1" hangingPunct="1">
              <a:buFontTx/>
              <a:buNone/>
            </a:pPr>
            <a:endParaRPr lang="en-US" altLang="en-US" sz="1500" dirty="0">
              <a:solidFill>
                <a:srgbClr val="000000"/>
              </a:solidFill>
            </a:endParaRPr>
          </a:p>
          <a:p>
            <a:pPr marL="0" indent="0" algn="ctr" eaLnBrk="1" hangingPunct="1">
              <a:buFontTx/>
              <a:buNone/>
            </a:pPr>
            <a:r>
              <a:rPr lang="en-US" altLang="en-US" sz="2400" i="1" dirty="0">
                <a:solidFill>
                  <a:srgbClr val="000000"/>
                </a:solidFill>
              </a:rPr>
              <a:t>DAB</a:t>
            </a:r>
            <a:r>
              <a:rPr lang="mr-IN" altLang="en-US" sz="2400" i="1" baseline="-25000" dirty="0">
                <a:solidFill>
                  <a:srgbClr val="000000"/>
                </a:solidFill>
              </a:rPr>
              <a:t>1</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1</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b="1" i="1" dirty="0">
                <a:solidFill>
                  <a:srgbClr val="000000"/>
                </a:solidFill>
              </a:rPr>
              <a:t>DAB</a:t>
            </a:r>
            <a:r>
              <a:rPr lang="en-US" altLang="en-US" sz="2400" b="1" i="1" baseline="-25000" dirty="0">
                <a:solidFill>
                  <a:srgbClr val="000000"/>
                </a:solidFill>
              </a:rPr>
              <a:t>2</a:t>
            </a:r>
            <a:r>
              <a:rPr lang="mr-IN" altLang="en-US" sz="2400" i="1" dirty="0">
                <a:solidFill>
                  <a:srgbClr val="000000"/>
                </a:solidFill>
              </a:rPr>
              <a:t> </a:t>
            </a:r>
            <a:r>
              <a:rPr lang="cs-CZ" altLang="en-US" sz="2400" dirty="0">
                <a:solidFill>
                  <a:srgbClr val="000000"/>
                </a:solidFill>
              </a:rPr>
              <a:t>= {</a:t>
            </a:r>
            <a:r>
              <a:rPr lang="cs-CZ" altLang="en-US" sz="2400" i="1" dirty="0">
                <a:solidFill>
                  <a:srgbClr val="000000"/>
                </a:solidFill>
              </a:rPr>
              <a:t>S</a:t>
            </a:r>
            <a:r>
              <a:rPr lang="cs-CZ" altLang="en-US" sz="2400" i="1" baseline="-25000" dirty="0">
                <a:solidFill>
                  <a:srgbClr val="000000"/>
                </a:solidFill>
              </a:rPr>
              <a:t>1</a:t>
            </a:r>
            <a:r>
              <a:rPr lang="cs-CZ" altLang="en-US" sz="2400" i="1" dirty="0">
                <a:solidFill>
                  <a:srgbClr val="000000"/>
                </a:solidFill>
              </a:rPr>
              <a:t>, S</a:t>
            </a:r>
            <a:r>
              <a:rPr lang="cs-CZ" altLang="en-US" sz="2400" i="1" baseline="-25000" dirty="0">
                <a:solidFill>
                  <a:srgbClr val="000000"/>
                </a:solidFill>
              </a:rPr>
              <a:t>2</a:t>
            </a:r>
            <a:r>
              <a:rPr lang="cs-CZ" altLang="en-US" sz="2400" i="1" dirty="0">
                <a:solidFill>
                  <a:srgbClr val="000000"/>
                </a:solidFill>
              </a:rPr>
              <a:t>, </a:t>
            </a:r>
            <a:r>
              <a:rPr lang="cs-CZ" altLang="en-US" sz="2400" b="1" i="1" dirty="0">
                <a:solidFill>
                  <a:srgbClr val="000000"/>
                </a:solidFill>
              </a:rPr>
              <a:t>S</a:t>
            </a:r>
            <a:r>
              <a:rPr lang="cs-CZ" altLang="en-US" sz="2400" b="1" i="1" baseline="-25000" dirty="0">
                <a:solidFill>
                  <a:srgbClr val="000000"/>
                </a:solidFill>
              </a:rPr>
              <a:t>6</a:t>
            </a:r>
            <a:r>
              <a:rPr lang="cs-CZ" altLang="en-US" sz="2400" dirty="0">
                <a:solidFill>
                  <a:srgbClr val="000000"/>
                </a:solidFill>
              </a:rPr>
              <a:t>}, </a:t>
            </a: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3</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4</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1</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5</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dirty="0">
                <a:solidFill>
                  <a:srgbClr val="000000"/>
                </a:solidFill>
              </a:rPr>
              <a:t>}, </a:t>
            </a:r>
            <a:r>
              <a:rPr lang="en-US" altLang="en-US" sz="2400" b="1" i="1" dirty="0">
                <a:solidFill>
                  <a:srgbClr val="000000"/>
                </a:solidFill>
              </a:rPr>
              <a:t>DAB</a:t>
            </a:r>
            <a:r>
              <a:rPr lang="en-US" altLang="en-US" sz="2400" b="1" i="1" baseline="-25000" dirty="0">
                <a:solidFill>
                  <a:srgbClr val="000000"/>
                </a:solidFill>
              </a:rPr>
              <a:t>6</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i="1" dirty="0">
                <a:solidFill>
                  <a:srgbClr val="000000"/>
                </a:solidFill>
              </a:rPr>
              <a:t>, </a:t>
            </a:r>
            <a:r>
              <a:rPr lang="en-US" altLang="en-US" sz="2400" b="1" i="1" dirty="0">
                <a:solidFill>
                  <a:srgbClr val="000000"/>
                </a:solidFill>
              </a:rPr>
              <a:t>S</a:t>
            </a:r>
            <a:r>
              <a:rPr lang="mr-IN" altLang="en-US" sz="2400" b="1" i="1" baseline="-25000" dirty="0">
                <a:solidFill>
                  <a:srgbClr val="000000"/>
                </a:solidFill>
              </a:rPr>
              <a:t>6</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b="1" i="1" dirty="0">
                <a:solidFill>
                  <a:srgbClr val="000000"/>
                </a:solidFill>
              </a:rPr>
              <a:t>DAB</a:t>
            </a:r>
            <a:r>
              <a:rPr lang="en-US" altLang="en-US" sz="2400" b="1" i="1" baseline="-25000" dirty="0">
                <a:solidFill>
                  <a:srgbClr val="000000"/>
                </a:solidFill>
              </a:rPr>
              <a:t>7</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b="1" i="1" dirty="0">
                <a:solidFill>
                  <a:srgbClr val="000000"/>
                </a:solidFill>
              </a:rPr>
              <a:t>S</a:t>
            </a:r>
            <a:r>
              <a:rPr lang="mr-IN" altLang="en-US" sz="2400" b="1" i="1" baseline="-25000" dirty="0">
                <a:solidFill>
                  <a:srgbClr val="000000"/>
                </a:solidFill>
              </a:rPr>
              <a:t>6</a:t>
            </a:r>
            <a:r>
              <a:rPr lang="mr-IN" altLang="en-US" sz="2400" b="1"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a:t>
            </a:r>
            <a:endParaRPr lang="en-US" altLang="en-US" sz="2400" dirty="0"/>
          </a:p>
          <a:p>
            <a:pPr marL="342900" indent="-342900" algn="just" eaLnBrk="1" hangingPunct="1"/>
            <a:endParaRPr lang="en-US" altLang="en-US" sz="2400" dirty="0">
              <a:solidFill>
                <a:srgbClr val="000000"/>
              </a:solidFill>
            </a:endParaRPr>
          </a:p>
          <a:p>
            <a:pPr algn="just" eaLnBrk="1" hangingPunct="1">
              <a:buNone/>
            </a:pPr>
            <a:endParaRPr lang="en-US" altLang="en-US" sz="2400" dirty="0">
              <a:solidFill>
                <a:srgbClr val="000000"/>
              </a:solidFill>
            </a:endParaRPr>
          </a:p>
          <a:p>
            <a:pPr marL="342900" indent="-342900" algn="just" eaLnBrk="1" hangingPunct="1">
              <a:spcBef>
                <a:spcPts val="0"/>
              </a:spcBef>
            </a:pPr>
            <a:endParaRPr lang="en-US" altLang="en-US" sz="2400" dirty="0">
              <a:solidFill>
                <a:srgbClr val="000000"/>
              </a:solidFill>
            </a:endParaRPr>
          </a:p>
        </p:txBody>
      </p:sp>
    </p:spTree>
    <p:extLst>
      <p:ext uri="{BB962C8B-B14F-4D97-AF65-F5344CB8AC3E}">
        <p14:creationId xmlns:p14="http://schemas.microsoft.com/office/powerpoint/2010/main" val="1644345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18</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 7, 3, 3, 1)-configuration</a:t>
            </a:r>
          </a:p>
        </p:txBody>
      </p:sp>
      <p:sp>
        <p:nvSpPr>
          <p:cNvPr id="7" name="Content Placeholder 2"/>
          <p:cNvSpPr txBox="1">
            <a:spLocks/>
          </p:cNvSpPr>
          <p:nvPr/>
        </p:nvSpPr>
        <p:spPr bwMode="auto">
          <a:xfrm>
            <a:off x="609600" y="14859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spcBef>
                <a:spcPts val="0"/>
              </a:spcBef>
            </a:pPr>
            <a:r>
              <a:rPr lang="en-US" altLang="en-US" sz="2400" dirty="0">
                <a:solidFill>
                  <a:srgbClr val="000000"/>
                </a:solidFill>
              </a:rPr>
              <a:t>7 systems {</a:t>
            </a:r>
            <a:r>
              <a:rPr lang="en-US" altLang="en-US" sz="2400" i="1" dirty="0">
                <a:solidFill>
                  <a:srgbClr val="000000"/>
                </a:solidFill>
              </a:rPr>
              <a:t>S</a:t>
            </a:r>
            <a:r>
              <a:rPr lang="en-US" altLang="en-US" sz="2400" i="1" baseline="-25000" dirty="0">
                <a:solidFill>
                  <a:srgbClr val="000000"/>
                </a:solidFill>
              </a:rPr>
              <a:t>1</a:t>
            </a:r>
            <a:r>
              <a:rPr lang="en-US" altLang="en-US" sz="2400" i="1" dirty="0">
                <a:solidFill>
                  <a:srgbClr val="000000"/>
                </a:solidFill>
              </a:rPr>
              <a:t>, S</a:t>
            </a:r>
            <a:r>
              <a:rPr lang="en-US" altLang="en-US" sz="2400" i="1" baseline="-25000" dirty="0">
                <a:solidFill>
                  <a:srgbClr val="000000"/>
                </a:solidFill>
              </a:rPr>
              <a:t>2</a:t>
            </a:r>
            <a:r>
              <a:rPr lang="en-US" altLang="en-US" sz="2400" i="1" dirty="0">
                <a:solidFill>
                  <a:srgbClr val="000000"/>
                </a:solidFill>
              </a:rPr>
              <a:t>, S</a:t>
            </a:r>
            <a:r>
              <a:rPr lang="en-US" altLang="en-US" sz="2400" i="1" baseline="-25000" dirty="0">
                <a:solidFill>
                  <a:srgbClr val="000000"/>
                </a:solidFill>
              </a:rPr>
              <a:t>3</a:t>
            </a:r>
            <a:r>
              <a:rPr lang="en-US" altLang="en-US" sz="2400" i="1" dirty="0">
                <a:solidFill>
                  <a:srgbClr val="000000"/>
                </a:solidFill>
              </a:rPr>
              <a:t>, S</a:t>
            </a:r>
            <a:r>
              <a:rPr lang="en-US" altLang="en-US" sz="2400" i="1" baseline="-25000" dirty="0">
                <a:solidFill>
                  <a:srgbClr val="000000"/>
                </a:solidFill>
              </a:rPr>
              <a:t>4</a:t>
            </a:r>
            <a:r>
              <a:rPr lang="en-US" altLang="en-US" sz="2400" i="1" dirty="0">
                <a:solidFill>
                  <a:srgbClr val="000000"/>
                </a:solidFill>
              </a:rPr>
              <a:t>, S</a:t>
            </a:r>
            <a:r>
              <a:rPr lang="en-US" altLang="en-US" sz="2400" i="1" baseline="-25000" dirty="0">
                <a:solidFill>
                  <a:srgbClr val="000000"/>
                </a:solidFill>
              </a:rPr>
              <a:t>5</a:t>
            </a:r>
            <a:r>
              <a:rPr lang="en-US" altLang="en-US" sz="2400" i="1" dirty="0">
                <a:solidFill>
                  <a:srgbClr val="000000"/>
                </a:solidFill>
              </a:rPr>
              <a:t>, S</a:t>
            </a:r>
            <a:r>
              <a:rPr lang="en-US" altLang="en-US" sz="2400" i="1" baseline="-25000" dirty="0">
                <a:solidFill>
                  <a:srgbClr val="000000"/>
                </a:solidFill>
              </a:rPr>
              <a:t>6</a:t>
            </a:r>
            <a:r>
              <a:rPr lang="en-US" altLang="en-US" sz="2400" i="1" dirty="0">
                <a:solidFill>
                  <a:srgbClr val="000000"/>
                </a:solidFill>
              </a:rPr>
              <a:t>, S</a:t>
            </a:r>
            <a:r>
              <a:rPr lang="en-US" altLang="en-US" sz="2400" i="1" baseline="-25000" dirty="0">
                <a:solidFill>
                  <a:srgbClr val="000000"/>
                </a:solidFill>
              </a:rPr>
              <a:t>7</a:t>
            </a:r>
            <a:r>
              <a:rPr lang="en-US" altLang="en-US" sz="2400" dirty="0">
                <a:solidFill>
                  <a:srgbClr val="000000"/>
                </a:solidFill>
              </a:rPr>
              <a:t>}</a:t>
            </a:r>
          </a:p>
          <a:p>
            <a:pPr marL="342900" indent="-342900" algn="just"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7 Distributed Autonomous Blocks (DABs) each with 3-system subset</a:t>
            </a:r>
          </a:p>
          <a:p>
            <a:pPr marL="342900" indent="-342900"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Each system appears in 3 DABs</a:t>
            </a:r>
          </a:p>
          <a:p>
            <a:pPr marL="342900" indent="-342900" eaLnBrk="1" hangingPunct="1">
              <a:spcBef>
                <a:spcPts val="0"/>
              </a:spcBef>
            </a:pPr>
            <a:endParaRPr lang="en-US" altLang="en-US" sz="2400" dirty="0">
              <a:solidFill>
                <a:srgbClr val="000000"/>
              </a:solidFill>
            </a:endParaRPr>
          </a:p>
          <a:p>
            <a:pPr marL="342900" indent="-342900" eaLnBrk="1" hangingPunct="1">
              <a:spcBef>
                <a:spcPts val="0"/>
              </a:spcBef>
            </a:pPr>
            <a:r>
              <a:rPr lang="en-US" altLang="en-US" sz="2400" dirty="0">
                <a:solidFill>
                  <a:srgbClr val="000000"/>
                </a:solidFill>
              </a:rPr>
              <a:t>Each pair of systems appear in 1 DAB (Say, S</a:t>
            </a:r>
            <a:r>
              <a:rPr lang="en-US" altLang="en-US" sz="2400" baseline="-25000" dirty="0">
                <a:solidFill>
                  <a:srgbClr val="000000"/>
                </a:solidFill>
              </a:rPr>
              <a:t>1</a:t>
            </a:r>
            <a:r>
              <a:rPr lang="en-US" altLang="en-US" sz="2400" dirty="0">
                <a:solidFill>
                  <a:srgbClr val="000000"/>
                </a:solidFill>
              </a:rPr>
              <a:t> and S</a:t>
            </a:r>
            <a:r>
              <a:rPr lang="en-US" altLang="en-US" sz="2400" baseline="-25000" dirty="0">
                <a:solidFill>
                  <a:srgbClr val="000000"/>
                </a:solidFill>
              </a:rPr>
              <a:t>5</a:t>
            </a:r>
            <a:r>
              <a:rPr lang="en-US" altLang="en-US" sz="2400" dirty="0">
                <a:solidFill>
                  <a:srgbClr val="000000"/>
                </a:solidFill>
              </a:rPr>
              <a:t>)</a:t>
            </a:r>
          </a:p>
          <a:p>
            <a:pPr marL="0" indent="0" eaLnBrk="1" hangingPunct="1">
              <a:buFontTx/>
              <a:buNone/>
            </a:pPr>
            <a:endParaRPr lang="en-US" altLang="en-US" sz="1500" dirty="0">
              <a:solidFill>
                <a:srgbClr val="000000"/>
              </a:solidFill>
            </a:endParaRPr>
          </a:p>
          <a:p>
            <a:pPr marL="0" indent="0" algn="ctr" eaLnBrk="1" hangingPunct="1">
              <a:buFontTx/>
              <a:buNone/>
            </a:pPr>
            <a:r>
              <a:rPr lang="en-US" altLang="en-US" sz="2400" b="1" i="1" dirty="0">
                <a:solidFill>
                  <a:srgbClr val="000000"/>
                </a:solidFill>
              </a:rPr>
              <a:t>DAB</a:t>
            </a:r>
            <a:r>
              <a:rPr lang="mr-IN" altLang="en-US" sz="2400" b="1" i="1" baseline="-25000" dirty="0">
                <a:solidFill>
                  <a:srgbClr val="000000"/>
                </a:solidFill>
              </a:rPr>
              <a:t>1</a:t>
            </a:r>
            <a:r>
              <a:rPr lang="mr-IN" altLang="en-US" sz="2400" i="1" dirty="0">
                <a:solidFill>
                  <a:srgbClr val="000000"/>
                </a:solidFill>
              </a:rPr>
              <a:t> </a:t>
            </a:r>
            <a:r>
              <a:rPr lang="mr-IN" altLang="en-US" sz="2400" dirty="0">
                <a:solidFill>
                  <a:srgbClr val="000000"/>
                </a:solidFill>
              </a:rPr>
              <a:t>= {</a:t>
            </a:r>
            <a:r>
              <a:rPr lang="en-US" altLang="en-US" sz="2400" b="1" i="1" dirty="0">
                <a:solidFill>
                  <a:srgbClr val="000000"/>
                </a:solidFill>
              </a:rPr>
              <a:t>S</a:t>
            </a:r>
            <a:r>
              <a:rPr lang="mr-IN" altLang="en-US" sz="2400" b="1" i="1" baseline="-25000" dirty="0">
                <a:solidFill>
                  <a:srgbClr val="000000"/>
                </a:solidFill>
              </a:rPr>
              <a:t>1</a:t>
            </a:r>
            <a:r>
              <a:rPr lang="mr-IN" altLang="en-US" sz="2400" i="1" dirty="0">
                <a:solidFill>
                  <a:srgbClr val="000000"/>
                </a:solidFill>
              </a:rPr>
              <a:t>, </a:t>
            </a:r>
            <a:r>
              <a:rPr lang="en-US" altLang="en-US" sz="2400" b="1" i="1" dirty="0">
                <a:solidFill>
                  <a:srgbClr val="000000"/>
                </a:solidFill>
              </a:rPr>
              <a:t>S</a:t>
            </a:r>
            <a:r>
              <a:rPr lang="mr-IN" altLang="en-US" sz="2400" b="1" i="1" baseline="-25000" dirty="0">
                <a:solidFill>
                  <a:srgbClr val="000000"/>
                </a:solidFill>
              </a:rPr>
              <a:t>5</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2</a:t>
            </a:r>
            <a:r>
              <a:rPr lang="mr-IN" altLang="en-US" sz="2400" i="1" dirty="0">
                <a:solidFill>
                  <a:srgbClr val="000000"/>
                </a:solidFill>
              </a:rPr>
              <a:t> </a:t>
            </a:r>
            <a:r>
              <a:rPr lang="cs-CZ" altLang="en-US" sz="2400" dirty="0">
                <a:solidFill>
                  <a:srgbClr val="000000"/>
                </a:solidFill>
              </a:rPr>
              <a:t>= {</a:t>
            </a:r>
            <a:r>
              <a:rPr lang="cs-CZ" altLang="en-US" sz="2400" i="1" dirty="0">
                <a:solidFill>
                  <a:srgbClr val="000000"/>
                </a:solidFill>
              </a:rPr>
              <a:t>S</a:t>
            </a:r>
            <a:r>
              <a:rPr lang="cs-CZ" altLang="en-US" sz="2400" i="1" baseline="-25000" dirty="0">
                <a:solidFill>
                  <a:srgbClr val="000000"/>
                </a:solidFill>
              </a:rPr>
              <a:t>1</a:t>
            </a:r>
            <a:r>
              <a:rPr lang="cs-CZ" altLang="en-US" sz="2400" i="1" dirty="0">
                <a:solidFill>
                  <a:srgbClr val="000000"/>
                </a:solidFill>
              </a:rPr>
              <a:t>, S</a:t>
            </a:r>
            <a:r>
              <a:rPr lang="cs-CZ" altLang="en-US" sz="2400" i="1" baseline="-25000" dirty="0">
                <a:solidFill>
                  <a:srgbClr val="000000"/>
                </a:solidFill>
              </a:rPr>
              <a:t>2</a:t>
            </a:r>
            <a:r>
              <a:rPr lang="cs-CZ" altLang="en-US" sz="2400" i="1" dirty="0">
                <a:solidFill>
                  <a:srgbClr val="000000"/>
                </a:solidFill>
              </a:rPr>
              <a:t>, S</a:t>
            </a:r>
            <a:r>
              <a:rPr lang="cs-CZ" altLang="en-US" sz="2400" i="1" baseline="-25000" dirty="0">
                <a:solidFill>
                  <a:srgbClr val="000000"/>
                </a:solidFill>
              </a:rPr>
              <a:t>6</a:t>
            </a:r>
            <a:r>
              <a:rPr lang="cs-CZ" altLang="en-US" sz="2400" dirty="0">
                <a:solidFill>
                  <a:srgbClr val="000000"/>
                </a:solidFill>
              </a:rPr>
              <a:t>}, </a:t>
            </a: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3</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4</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1</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5</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2</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dirty="0">
                <a:solidFill>
                  <a:srgbClr val="000000"/>
                </a:solidFill>
              </a:rPr>
              <a:t>}, </a:t>
            </a:r>
            <a:r>
              <a:rPr lang="en-US" altLang="en-US" sz="2400" i="1" dirty="0">
                <a:solidFill>
                  <a:srgbClr val="000000"/>
                </a:solidFill>
              </a:rPr>
              <a:t>DAB</a:t>
            </a:r>
            <a:r>
              <a:rPr lang="en-US" altLang="en-US" sz="2400" i="1" baseline="-25000" dirty="0">
                <a:solidFill>
                  <a:srgbClr val="000000"/>
                </a:solidFill>
              </a:rPr>
              <a:t>6</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3</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5</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6</a:t>
            </a:r>
            <a:r>
              <a:rPr lang="mr-IN" altLang="en-US" sz="2400" dirty="0">
                <a:solidFill>
                  <a:srgbClr val="000000"/>
                </a:solidFill>
              </a:rPr>
              <a:t>}, </a:t>
            </a:r>
            <a:endParaRPr lang="en-US" altLang="en-US" sz="2400" dirty="0">
              <a:solidFill>
                <a:srgbClr val="000000"/>
              </a:solidFill>
            </a:endParaRPr>
          </a:p>
          <a:p>
            <a:pPr marL="0" indent="0" algn="ctr" eaLnBrk="1" hangingPunct="1">
              <a:buFontTx/>
              <a:buNone/>
            </a:pPr>
            <a:r>
              <a:rPr lang="en-US" altLang="en-US" sz="2400" i="1" dirty="0">
                <a:solidFill>
                  <a:srgbClr val="000000"/>
                </a:solidFill>
              </a:rPr>
              <a:t>DAB</a:t>
            </a:r>
            <a:r>
              <a:rPr lang="en-US" altLang="en-US" sz="2400" i="1" baseline="-25000" dirty="0">
                <a:solidFill>
                  <a:srgbClr val="000000"/>
                </a:solidFill>
              </a:rPr>
              <a:t>7</a:t>
            </a:r>
            <a:r>
              <a:rPr lang="mr-IN" altLang="en-US" sz="2400" i="1" dirty="0">
                <a:solidFill>
                  <a:srgbClr val="000000"/>
                </a:solidFill>
              </a:rPr>
              <a:t> </a:t>
            </a:r>
            <a:r>
              <a:rPr lang="mr-IN" altLang="en-US" sz="2400" dirty="0">
                <a:solidFill>
                  <a:srgbClr val="000000"/>
                </a:solidFill>
              </a:rPr>
              <a:t>= {</a:t>
            </a:r>
            <a:r>
              <a:rPr lang="en-US" altLang="en-US" sz="2400" i="1" dirty="0">
                <a:solidFill>
                  <a:srgbClr val="000000"/>
                </a:solidFill>
              </a:rPr>
              <a:t>S</a:t>
            </a:r>
            <a:r>
              <a:rPr lang="mr-IN" altLang="en-US" sz="2400" i="1" baseline="-25000" dirty="0">
                <a:solidFill>
                  <a:srgbClr val="000000"/>
                </a:solidFill>
              </a:rPr>
              <a:t>4</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6</a:t>
            </a:r>
            <a:r>
              <a:rPr lang="mr-IN" altLang="en-US" sz="2400" i="1" dirty="0">
                <a:solidFill>
                  <a:srgbClr val="000000"/>
                </a:solidFill>
              </a:rPr>
              <a:t>, </a:t>
            </a:r>
            <a:r>
              <a:rPr lang="en-US" altLang="en-US" sz="2400" i="1" dirty="0">
                <a:solidFill>
                  <a:srgbClr val="000000"/>
                </a:solidFill>
              </a:rPr>
              <a:t>S</a:t>
            </a:r>
            <a:r>
              <a:rPr lang="mr-IN" altLang="en-US" sz="2400" i="1" baseline="-25000" dirty="0">
                <a:solidFill>
                  <a:srgbClr val="000000"/>
                </a:solidFill>
              </a:rPr>
              <a:t>7</a:t>
            </a:r>
            <a:r>
              <a:rPr lang="mr-IN" altLang="en-US" sz="2400" dirty="0">
                <a:solidFill>
                  <a:srgbClr val="000000"/>
                </a:solidFill>
              </a:rPr>
              <a:t>}.</a:t>
            </a:r>
            <a:endParaRPr lang="en-US" altLang="en-US" sz="2400" dirty="0"/>
          </a:p>
          <a:p>
            <a:pPr marL="342900" indent="-342900" algn="just" eaLnBrk="1" hangingPunct="1"/>
            <a:endParaRPr lang="en-US" altLang="en-US" sz="2400" dirty="0">
              <a:solidFill>
                <a:srgbClr val="000000"/>
              </a:solidFill>
            </a:endParaRPr>
          </a:p>
          <a:p>
            <a:pPr algn="just" eaLnBrk="1" hangingPunct="1">
              <a:buNone/>
            </a:pPr>
            <a:endParaRPr lang="en-US" altLang="en-US" sz="2400" dirty="0">
              <a:solidFill>
                <a:srgbClr val="000000"/>
              </a:solidFill>
            </a:endParaRPr>
          </a:p>
          <a:p>
            <a:pPr marL="342900" indent="-342900" algn="just" eaLnBrk="1" hangingPunct="1">
              <a:spcBef>
                <a:spcPts val="0"/>
              </a:spcBef>
            </a:pPr>
            <a:endParaRPr lang="en-US" altLang="en-US" sz="2400" dirty="0">
              <a:solidFill>
                <a:srgbClr val="000000"/>
              </a:solidFill>
            </a:endParaRPr>
          </a:p>
        </p:txBody>
      </p:sp>
    </p:spTree>
    <p:extLst>
      <p:ext uri="{BB962C8B-B14F-4D97-AF65-F5344CB8AC3E}">
        <p14:creationId xmlns:p14="http://schemas.microsoft.com/office/powerpoint/2010/main" val="18474024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28600" y="0"/>
            <a:ext cx="6705600" cy="984250"/>
          </a:xfrm>
        </p:spPr>
        <p:txBody>
          <a:bodyPr/>
          <a:lstStyle/>
          <a:p>
            <a:pPr marL="0" lvl="1" indent="0" algn="just" eaLnBrk="1" fontAlgn="auto" hangingPunct="1">
              <a:spcBef>
                <a:spcPts val="0"/>
              </a:spcBef>
              <a:spcAft>
                <a:spcPts val="0"/>
              </a:spcAft>
              <a:buSzTx/>
              <a:buNone/>
            </a:pPr>
            <a:r>
              <a:rPr lang="en-US" altLang="en-US" sz="2800" b="1" dirty="0">
                <a:solidFill>
                  <a:srgbClr val="000000"/>
                </a:solidFill>
              </a:rPr>
              <a:t>Intelligent Autonomous Systems</a:t>
            </a:r>
          </a:p>
        </p:txBody>
      </p:sp>
      <p:sp>
        <p:nvSpPr>
          <p:cNvPr id="71683" name="Content Placeholder 2"/>
          <p:cNvSpPr txBox="1">
            <a:spLocks/>
          </p:cNvSpPr>
          <p:nvPr/>
        </p:nvSpPr>
        <p:spPr bwMode="auto">
          <a:xfrm>
            <a:off x="304800" y="11811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marL="230188" indent="-230188">
              <a:spcBef>
                <a:spcPts val="900"/>
              </a:spcBef>
              <a:buSzPct val="100000"/>
              <a:buChar char="•"/>
              <a:defRPr sz="2000">
                <a:solidFill>
                  <a:schemeClr val="tx1"/>
                </a:solidFill>
                <a:latin typeface="Arial" charset="0"/>
                <a:ea typeface="Arial" charset="0"/>
                <a:cs typeface="Arial" charset="0"/>
                <a:sym typeface="Arial" charset="0"/>
              </a:defRPr>
            </a:lvl1pPr>
            <a:lvl2pPr>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lvl="1" algn="just" eaLnBrk="1" hangingPunct="1">
              <a:buFontTx/>
              <a:buNone/>
            </a:pPr>
            <a:endParaRPr lang="en-US" altLang="en-US" sz="1500">
              <a:solidFill>
                <a:srgbClr val="000000"/>
              </a:solidFill>
            </a:endParaRPr>
          </a:p>
        </p:txBody>
      </p:sp>
      <p:sp>
        <p:nvSpPr>
          <p:cNvPr id="71684"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According to </a:t>
            </a:r>
            <a:r>
              <a:rPr lang="en-US" altLang="en-US" sz="2400" b="1" dirty="0">
                <a:solidFill>
                  <a:srgbClr val="000000"/>
                </a:solidFill>
              </a:rPr>
              <a:t>Wes Bush</a:t>
            </a:r>
            <a:r>
              <a:rPr lang="en-US" altLang="en-US" sz="2400" dirty="0">
                <a:solidFill>
                  <a:srgbClr val="000000"/>
                </a:solidFill>
              </a:rPr>
              <a:t>, CEO of NGC, Autonomous Systems</a:t>
            </a:r>
            <a:r>
              <a:rPr lang="en-US" altLang="en-US" sz="2400" baseline="30000" dirty="0">
                <a:solidFill>
                  <a:srgbClr val="000000"/>
                </a:solidFill>
              </a:rPr>
              <a:t>1</a:t>
            </a:r>
            <a:r>
              <a:rPr lang="en-US" altLang="en-US" sz="2400" dirty="0">
                <a:solidFill>
                  <a:srgbClr val="000000"/>
                </a:solidFill>
              </a:rPr>
              <a:t> should be </a:t>
            </a:r>
          </a:p>
          <a:p>
            <a:pPr lvl="1" eaLnBrk="1" hangingPunct="1"/>
            <a:r>
              <a:rPr lang="en-US" altLang="en-US" sz="2400" dirty="0">
                <a:solidFill>
                  <a:srgbClr val="000000"/>
                </a:solidFill>
              </a:rPr>
              <a:t>Able to perform complex tasks without or with limited ongoing connection to humans.</a:t>
            </a:r>
          </a:p>
          <a:p>
            <a:pPr lvl="1" eaLnBrk="1" hangingPunct="1"/>
            <a:r>
              <a:rPr lang="en-US" altLang="en-US" sz="2400" dirty="0">
                <a:solidFill>
                  <a:srgbClr val="000000"/>
                </a:solidFill>
              </a:rPr>
              <a:t>Cognitive enough </a:t>
            </a:r>
            <a:r>
              <a:rPr lang="en-US" sz="2400" dirty="0"/>
              <a:t>to act without a human’s judgment lapses or execution inadequacies.</a:t>
            </a:r>
            <a:endParaRPr lang="en-US" altLang="en-US" sz="2400" dirty="0"/>
          </a:p>
          <a:p>
            <a:pPr lvl="1" eaLnBrk="1" hangingPunct="1">
              <a:buFontTx/>
              <a:buNone/>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Intelligent Autonomous Systems (IAS) are characterized as highly </a:t>
            </a:r>
            <a:r>
              <a:rPr lang="en-US" altLang="en-US" sz="2400" b="1" dirty="0">
                <a:solidFill>
                  <a:srgbClr val="000000"/>
                </a:solidFill>
              </a:rPr>
              <a:t>Cognitive</a:t>
            </a:r>
            <a:r>
              <a:rPr lang="en-US" altLang="en-US" sz="2400" dirty="0">
                <a:solidFill>
                  <a:srgbClr val="000000"/>
                </a:solidFill>
              </a:rPr>
              <a:t>,</a:t>
            </a:r>
            <a:r>
              <a:rPr lang="en-US" altLang="en-US" sz="2400" b="1" dirty="0">
                <a:solidFill>
                  <a:srgbClr val="000000"/>
                </a:solidFill>
              </a:rPr>
              <a:t> </a:t>
            </a:r>
            <a:r>
              <a:rPr lang="en-US" altLang="en-US" sz="2400" dirty="0">
                <a:solidFill>
                  <a:srgbClr val="000000"/>
                </a:solidFill>
              </a:rPr>
              <a:t>effective in </a:t>
            </a:r>
            <a:r>
              <a:rPr lang="en-US" altLang="en-US" sz="2400" b="1" dirty="0">
                <a:solidFill>
                  <a:srgbClr val="000000"/>
                </a:solidFill>
              </a:rPr>
              <a:t>Knowledge Discovery</a:t>
            </a:r>
            <a:r>
              <a:rPr lang="en-US" altLang="en-US" sz="2400" dirty="0">
                <a:solidFill>
                  <a:srgbClr val="000000"/>
                </a:solidFill>
              </a:rPr>
              <a:t>, </a:t>
            </a:r>
            <a:r>
              <a:rPr lang="en-US" altLang="en-US" sz="2400" b="1" dirty="0">
                <a:solidFill>
                  <a:srgbClr val="000000"/>
                </a:solidFill>
              </a:rPr>
              <a:t>Reflexive</a:t>
            </a:r>
            <a:r>
              <a:rPr lang="en-US" altLang="en-US" sz="2400" dirty="0">
                <a:solidFill>
                  <a:srgbClr val="000000"/>
                </a:solidFill>
              </a:rPr>
              <a:t>, and </a:t>
            </a:r>
            <a:r>
              <a:rPr lang="en-US" altLang="en-US" sz="2400" b="1" dirty="0">
                <a:solidFill>
                  <a:srgbClr val="000000"/>
                </a:solidFill>
              </a:rPr>
              <a:t>Trusted</a:t>
            </a:r>
            <a:r>
              <a:rPr lang="en-US" altLang="en-US" sz="2400" dirty="0">
                <a:solidFill>
                  <a:srgbClr val="000000"/>
                </a:solidFill>
              </a:rPr>
              <a:t>, </a:t>
            </a:r>
          </a:p>
          <a:p>
            <a:pPr marL="342900" lvl="1" indent="-342900" eaLnBrk="1" fontAlgn="auto" hangingPunct="1">
              <a:spcBef>
                <a:spcPts val="0"/>
              </a:spcBef>
              <a:spcAft>
                <a:spcPts val="0"/>
              </a:spcAft>
              <a:buSzTx/>
              <a:buFont typeface="Arial" charset="0"/>
              <a:buChar char="•"/>
            </a:pPr>
            <a:endParaRPr lang="en-US" altLang="en-US" sz="1500" dirty="0">
              <a:solidFill>
                <a:srgbClr val="000000"/>
              </a:solidFill>
            </a:endParaRPr>
          </a:p>
        </p:txBody>
      </p:sp>
      <p:sp>
        <p:nvSpPr>
          <p:cNvPr id="6" name="TextBox 5"/>
          <p:cNvSpPr txBox="1"/>
          <p:nvPr/>
        </p:nvSpPr>
        <p:spPr>
          <a:xfrm>
            <a:off x="466850" y="6319777"/>
            <a:ext cx="8382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eaLnBrk="1" fontAlgn="auto" latinLnBrk="1">
              <a:spcBef>
                <a:spcPts val="0"/>
              </a:spcBef>
              <a:spcAft>
                <a:spcPts val="0"/>
              </a:spcAft>
              <a:defRPr/>
            </a:pPr>
            <a:r>
              <a:rPr lang="en-US" kern="0" baseline="30000" dirty="0">
                <a:solidFill>
                  <a:srgbClr val="000000"/>
                </a:solidFill>
                <a:latin typeface="Arial" charset="0"/>
                <a:ea typeface="Arial" charset="0"/>
                <a:cs typeface="Arial" charset="0"/>
                <a:sym typeface="Tahoma"/>
              </a:rPr>
              <a:t>1</a:t>
            </a:r>
            <a:r>
              <a:rPr lang="en-US" kern="0" dirty="0">
                <a:solidFill>
                  <a:srgbClr val="000000"/>
                </a:solidFill>
                <a:latin typeface="Arial" charset="0"/>
                <a:ea typeface="Arial" charset="0"/>
                <a:cs typeface="Arial" charset="0"/>
                <a:sym typeface="Tahoma"/>
              </a:rPr>
              <a:t>Wes Bush, Sept. 6, 2016. “The Exciting Future of Autonomous Systems” at KSU</a:t>
            </a:r>
          </a:p>
        </p:txBody>
      </p:sp>
      <p:sp>
        <p:nvSpPr>
          <p:cNvPr id="7"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a:t>
            </a:r>
            <a:endParaRPr sz="1300" kern="0" dirty="0">
              <a:solidFill>
                <a:sysClr val="windowText" lastClr="000000"/>
              </a:solidFill>
              <a:sym typeface="Tahoma"/>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buNone/>
            </a:pPr>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19</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 7, 3, 3, 1)-configuration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54" y="1134725"/>
            <a:ext cx="8067554" cy="551990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Each primary module periodically updates its replicas in corresponding distributed block connected by communication links (CC).</a:t>
            </a:r>
          </a:p>
          <a:p>
            <a:pPr marL="342900" indent="-342900" eaLnBrk="1" hangingPunct="1"/>
            <a:endParaRPr lang="en-US" altLang="en-US" sz="2400" dirty="0">
              <a:solidFill>
                <a:srgbClr val="000000"/>
              </a:solidFill>
            </a:endParaRPr>
          </a:p>
          <a:p>
            <a:pPr marL="342900" indent="-342900" eaLnBrk="1" hangingPunct="1"/>
            <a:endParaRPr lang="en-US" altLang="en-US" sz="2400" dirty="0">
              <a:solidFill>
                <a:srgbClr val="000000"/>
              </a:solidFill>
            </a:endParaRPr>
          </a:p>
          <a:p>
            <a:pPr marL="342900" indent="-342900" eaLnBrk="1" hangingPunct="1"/>
            <a:endParaRPr lang="en-US" altLang="en-US" sz="2400" dirty="0">
              <a:solidFill>
                <a:srgbClr val="000000"/>
              </a:solidFill>
            </a:endParaRPr>
          </a:p>
          <a:p>
            <a:pPr marL="342900" indent="-342900" eaLnBrk="1" hangingPunct="1"/>
            <a:endParaRPr lang="en-US" altLang="en-US" sz="2400" dirty="0">
              <a:solidFill>
                <a:srgbClr val="000000"/>
              </a:solidFill>
            </a:endParaRPr>
          </a:p>
          <a:p>
            <a:pPr marL="342900" indent="-342900" eaLnBrk="1" hangingPunct="1"/>
            <a:endParaRPr lang="en-US" altLang="en-US" sz="1500" dirty="0">
              <a:solidFill>
                <a:srgbClr val="000000"/>
              </a:solidFill>
            </a:endParaRPr>
          </a:p>
          <a:p>
            <a:pPr marL="342900" indent="-342900" eaLnBrk="1" hangingPunct="1"/>
            <a:endParaRPr lang="en-US" altLang="en-US" sz="2400" dirty="0">
              <a:solidFill>
                <a:srgbClr val="000000"/>
              </a:solidFill>
            </a:endParaRP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Update the interval dynamically through learning models with Bayesian learning by continuously updating the prior. </a:t>
            </a:r>
          </a:p>
          <a:p>
            <a:pPr marL="1082675" lvl="1" indent="-342900" eaLnBrk="1" hangingPunct="1"/>
            <a:endParaRPr lang="en-US" altLang="en-US" sz="1500" dirty="0"/>
          </a:p>
          <a:p>
            <a:pPr marL="342900" indent="-342900" algn="just" eaLnBrk="1" hangingPunct="1"/>
            <a:endParaRPr lang="en-US" altLang="en-US" sz="2400" dirty="0">
              <a:solidFill>
                <a:srgbClr val="000000"/>
              </a:solidFill>
            </a:endParaRPr>
          </a:p>
          <a:p>
            <a:pPr algn="just" eaLnBrk="1" hangingPunct="1">
              <a:buNone/>
            </a:pPr>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20</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(7,7,3,3,1)-configuration’s Functionality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539" y="2631353"/>
            <a:ext cx="6985322" cy="3043111"/>
          </a:xfrm>
          <a:prstGeom prst="rect">
            <a:avLst/>
          </a:prstGeom>
        </p:spPr>
      </p:pic>
    </p:spTree>
    <p:extLst>
      <p:ext uri="{BB962C8B-B14F-4D97-AF65-F5344CB8AC3E}">
        <p14:creationId xmlns:p14="http://schemas.microsoft.com/office/powerpoint/2010/main" val="10524716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p:cNvSpPr txBox="1">
                <a:spLocks/>
              </p:cNvSpPr>
              <p:nvPr/>
            </p:nvSpPr>
            <p:spPr bwMode="auto">
              <a:xfrm>
                <a:off x="457200" y="1333500"/>
                <a:ext cx="8382000" cy="529590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Update time is defined as </a:t>
                </a:r>
              </a:p>
              <a:p>
                <a:pPr eaLnBrk="1" hangingPunct="1">
                  <a:buNone/>
                </a:pPr>
                <a:r>
                  <a:rPr lang="en-US" altLang="en-US" sz="2400" dirty="0">
                    <a:solidFill>
                      <a:srgbClr val="000000"/>
                    </a:solidFill>
                  </a:rPr>
                  <a:t>	P</a:t>
                </a:r>
                <a:r>
                  <a:rPr lang="en-US" altLang="en-US" sz="2400" baseline="-25000" dirty="0">
                    <a:solidFill>
                      <a:srgbClr val="000000"/>
                    </a:solidFill>
                  </a:rPr>
                  <a:t>I</a:t>
                </a:r>
                <a:r>
                  <a:rPr lang="en-US" altLang="en-US" sz="2400" dirty="0">
                    <a:solidFill>
                      <a:srgbClr val="000000"/>
                    </a:solidFill>
                  </a:rPr>
                  <a:t>(importance (I) | operational context </a:t>
                </a:r>
                <a:r>
                  <a:rPr lang="de-DE" altLang="en-US" sz="2400" dirty="0">
                    <a:solidFill>
                      <a:srgbClr val="000000"/>
                    </a:solidFill>
                  </a:rPr>
                  <a:t>(C)</a:t>
                </a:r>
                <a:r>
                  <a:rPr lang="en-US" altLang="en-US" sz="2400" dirty="0">
                    <a:solidFill>
                      <a:srgbClr val="000000"/>
                    </a:solidFill>
                  </a:rPr>
                  <a:t>) = </a:t>
                </a:r>
                <a14:m>
                  <m:oMath xmlns:m="http://schemas.openxmlformats.org/officeDocument/2006/math">
                    <m:f>
                      <m:fPr>
                        <m:ctrlPr>
                          <a:rPr lang="mr-IN"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charset="0"/>
                          </a:rPr>
                          <m:t>𝑃</m:t>
                        </m:r>
                        <m:r>
                          <a:rPr lang="en-US" altLang="en-US" sz="2400" b="0" i="1" smtClean="0">
                            <a:solidFill>
                              <a:srgbClr val="000000"/>
                            </a:solidFill>
                            <a:latin typeface="Cambria Math" charset="0"/>
                          </a:rPr>
                          <m:t> </m:t>
                        </m:r>
                        <m:d>
                          <m:dPr>
                            <m:ctrlPr>
                              <a:rPr lang="en-US" altLang="en-US" sz="2400" b="0" i="1" smtClean="0">
                                <a:solidFill>
                                  <a:srgbClr val="000000"/>
                                </a:solidFill>
                                <a:latin typeface="Cambria Math" panose="02040503050406030204" pitchFamily="18" charset="0"/>
                              </a:rPr>
                            </m:ctrlPr>
                          </m:dPr>
                          <m:e>
                            <m:r>
                              <a:rPr lang="en-US" altLang="en-US" sz="2400" b="0" i="1" smtClean="0">
                                <a:solidFill>
                                  <a:srgbClr val="000000"/>
                                </a:solidFill>
                                <a:latin typeface="Cambria Math" charset="0"/>
                              </a:rPr>
                              <m:t>𝐶</m:t>
                            </m:r>
                          </m:e>
                          <m:e>
                            <m:r>
                              <a:rPr lang="en-US" altLang="en-US" sz="2400" b="0" i="1" smtClean="0">
                                <a:solidFill>
                                  <a:srgbClr val="000000"/>
                                </a:solidFill>
                                <a:latin typeface="Cambria Math" charset="0"/>
                              </a:rPr>
                              <m:t>𝐼</m:t>
                            </m:r>
                          </m:e>
                        </m:d>
                        <m:r>
                          <a:rPr lang="en-US" altLang="en-US" sz="2400" b="0" i="1" smtClean="0">
                            <a:solidFill>
                              <a:srgbClr val="000000"/>
                            </a:solidFill>
                            <a:latin typeface="Cambria Math" charset="0"/>
                          </a:rPr>
                          <m:t>𝑃</m:t>
                        </m:r>
                        <m:d>
                          <m:dPr>
                            <m:ctrlPr>
                              <a:rPr lang="en-US" altLang="en-US" sz="2400" b="0" i="1" smtClean="0">
                                <a:solidFill>
                                  <a:srgbClr val="000000"/>
                                </a:solidFill>
                                <a:latin typeface="Cambria Math" panose="02040503050406030204" pitchFamily="18" charset="0"/>
                              </a:rPr>
                            </m:ctrlPr>
                          </m:dPr>
                          <m:e>
                            <m:r>
                              <a:rPr lang="en-US" altLang="en-US" sz="2400" b="0" i="1" smtClean="0">
                                <a:solidFill>
                                  <a:srgbClr val="000000"/>
                                </a:solidFill>
                                <a:latin typeface="Cambria Math" charset="0"/>
                              </a:rPr>
                              <m:t>𝐼</m:t>
                            </m:r>
                          </m:e>
                        </m:d>
                      </m:num>
                      <m:den>
                        <m:r>
                          <a:rPr lang="en-US" altLang="en-US" sz="2400" b="0" i="1" smtClean="0">
                            <a:solidFill>
                              <a:srgbClr val="000000"/>
                            </a:solidFill>
                            <a:latin typeface="Cambria Math" charset="0"/>
                          </a:rPr>
                          <m:t>𝑃</m:t>
                        </m:r>
                        <m:r>
                          <a:rPr lang="en-US" altLang="en-US" sz="2400" b="0" i="1" smtClean="0">
                            <a:solidFill>
                              <a:srgbClr val="000000"/>
                            </a:solidFill>
                            <a:latin typeface="Cambria Math" charset="0"/>
                          </a:rPr>
                          <m:t>(</m:t>
                        </m:r>
                        <m:r>
                          <a:rPr lang="en-US" altLang="en-US" sz="2400" b="0" i="1" smtClean="0">
                            <a:solidFill>
                              <a:srgbClr val="000000"/>
                            </a:solidFill>
                            <a:latin typeface="Cambria Math" charset="0"/>
                          </a:rPr>
                          <m:t>𝐶</m:t>
                        </m:r>
                        <m:r>
                          <a:rPr lang="en-US" altLang="en-US" sz="2400" b="0" i="1" smtClean="0">
                            <a:solidFill>
                              <a:srgbClr val="000000"/>
                            </a:solidFill>
                            <a:latin typeface="Cambria Math" charset="0"/>
                          </a:rPr>
                          <m:t>)</m:t>
                        </m:r>
                      </m:den>
                    </m:f>
                  </m:oMath>
                </a14:m>
                <a:endParaRPr lang="en-US" altLang="en-US" sz="2400" dirty="0">
                  <a:solidFill>
                    <a:srgbClr val="000000"/>
                  </a:solidFill>
                </a:endParaRPr>
              </a:p>
              <a:p>
                <a:pPr eaLnBrk="1" hangingPunct="1">
                  <a:buNone/>
                </a:pPr>
                <a:r>
                  <a:rPr lang="en-US" altLang="en-US" sz="2400" dirty="0">
                    <a:solidFill>
                      <a:srgbClr val="000000"/>
                    </a:solidFill>
                  </a:rPr>
                  <a:t>	Update interval T = | t</a:t>
                </a:r>
                <a:r>
                  <a:rPr lang="en-US" altLang="en-US" sz="2400" baseline="30000" dirty="0">
                    <a:solidFill>
                      <a:srgbClr val="000000"/>
                    </a:solidFill>
                  </a:rPr>
                  <a:t>1</a:t>
                </a:r>
                <a:r>
                  <a:rPr lang="en-US" altLang="en-US" sz="2400" baseline="-25000" dirty="0">
                    <a:solidFill>
                      <a:srgbClr val="000000"/>
                    </a:solidFill>
                  </a:rPr>
                  <a:t>P(I)</a:t>
                </a:r>
                <a:r>
                  <a:rPr lang="en-US" altLang="en-US" sz="2400" dirty="0">
                    <a:solidFill>
                      <a:srgbClr val="000000"/>
                    </a:solidFill>
                  </a:rPr>
                  <a:t> </a:t>
                </a:r>
                <a:r>
                  <a:rPr lang="mr-IN" altLang="en-US" sz="2400" dirty="0">
                    <a:solidFill>
                      <a:srgbClr val="000000"/>
                    </a:solidFill>
                  </a:rPr>
                  <a:t>–</a:t>
                </a:r>
                <a:r>
                  <a:rPr lang="en-US" altLang="en-US" sz="2400" dirty="0">
                    <a:solidFill>
                      <a:srgbClr val="000000"/>
                    </a:solidFill>
                  </a:rPr>
                  <a:t> t</a:t>
                </a:r>
                <a:r>
                  <a:rPr lang="en-US" altLang="en-US" sz="2400" baseline="30000" dirty="0">
                    <a:solidFill>
                      <a:srgbClr val="000000"/>
                    </a:solidFill>
                  </a:rPr>
                  <a:t>2</a:t>
                </a:r>
                <a:r>
                  <a:rPr lang="en-US" altLang="en-US" sz="2400" baseline="-25000" dirty="0">
                    <a:solidFill>
                      <a:srgbClr val="000000"/>
                    </a:solidFill>
                  </a:rPr>
                  <a:t>P(I)</a:t>
                </a:r>
                <a:r>
                  <a:rPr lang="en-US" altLang="en-US" sz="2400" dirty="0">
                    <a:solidFill>
                      <a:srgbClr val="000000"/>
                    </a:solidFill>
                  </a:rPr>
                  <a:t> |   </a:t>
                </a:r>
              </a:p>
              <a:p>
                <a:pPr marL="1082675" lvl="1" indent="-342900" eaLnBrk="1" hangingPunct="1"/>
                <a:endParaRPr lang="en-US" altLang="en-US" sz="1500" dirty="0"/>
              </a:p>
              <a:p>
                <a:pPr marL="342900" indent="-342900" eaLnBrk="1" hangingPunct="1"/>
                <a:r>
                  <a:rPr lang="en-US" altLang="en-US" sz="2400" dirty="0"/>
                  <a:t>When any system in any primary module’s DAB acts in anomalous fashion, that system can be </a:t>
                </a:r>
              </a:p>
              <a:p>
                <a:pPr marL="1082675" lvl="1" indent="-342900" eaLnBrk="1" hangingPunct="1"/>
                <a:r>
                  <a:rPr lang="en-US" altLang="en-US" sz="2400" dirty="0"/>
                  <a:t>Replaced with one of the replicas that can be selected in round robin fashion. </a:t>
                </a:r>
              </a:p>
              <a:p>
                <a:pPr marL="1082675" lvl="1" indent="-342900" eaLnBrk="1" hangingPunct="1"/>
                <a:r>
                  <a:rPr lang="en-US" altLang="en-US" sz="2400" dirty="0"/>
                  <a:t>Anomalous module will be set for self-healing or repair by external source</a:t>
                </a:r>
              </a:p>
              <a:p>
                <a:pPr marL="342900" indent="-342900" algn="just" eaLnBrk="1" hangingPunct="1"/>
                <a:endParaRPr lang="en-US" altLang="en-US" sz="2400" dirty="0">
                  <a:solidFill>
                    <a:srgbClr val="000000"/>
                  </a:solidFill>
                </a:endParaRPr>
              </a:p>
              <a:p>
                <a:pPr algn="just" eaLnBrk="1" hangingPunct="1">
                  <a:buNone/>
                </a:pPr>
                <a:endParaRPr lang="en-US" altLang="en-US" sz="2400" dirty="0">
                  <a:solidFill>
                    <a:srgbClr val="000000"/>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457200" y="1333500"/>
                <a:ext cx="8382000" cy="5295900"/>
              </a:xfrm>
              <a:prstGeom prst="rect">
                <a:avLst/>
              </a:prstGeom>
              <a:blipFill rotWithShape="0">
                <a:blip r:embed="rId3"/>
                <a:stretch>
                  <a:fillRect l="-1527" t="-8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a:lstStyle/>
              <a:p>
                <a:r>
                  <a:rPr lang="en-US">
                    <a:noFill/>
                  </a:rPr>
                  <a:t> </a:t>
                </a:r>
              </a:p>
            </p:txBody>
          </p:sp>
        </mc:Fallback>
      </mc:AlternateContent>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21</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(7,7,3,3,1)-configuration’s Functionality</a:t>
            </a:r>
          </a:p>
        </p:txBody>
      </p:sp>
    </p:spTree>
    <p:extLst>
      <p:ext uri="{BB962C8B-B14F-4D97-AF65-F5344CB8AC3E}">
        <p14:creationId xmlns:p14="http://schemas.microsoft.com/office/powerpoint/2010/main" val="756359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22</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sz="2800" b="1" kern="0" spc="-1" dirty="0">
                <a:solidFill>
                  <a:srgbClr val="000000"/>
                </a:solidFill>
                <a:uFill>
                  <a:solidFill>
                    <a:srgbClr val="FFFFFF"/>
                  </a:solidFill>
                </a:uFill>
                <a:latin typeface="Arial" charset="0"/>
                <a:ea typeface="Arial" charset="0"/>
                <a:cs typeface="Arial" charset="0"/>
                <a:sym typeface="Tahoma"/>
              </a:rPr>
              <a:t>Our Implementation and Deliverables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The prototype is built with FAYE framework</a:t>
            </a:r>
            <a:r>
              <a:rPr lang="en-US" altLang="en-US" sz="2400" baseline="30000" dirty="0">
                <a:solidFill>
                  <a:srgbClr val="000000"/>
                </a:solidFill>
              </a:rPr>
              <a:t>1</a:t>
            </a:r>
            <a:r>
              <a:rPr lang="en-US" altLang="en-US" sz="2400" dirty="0">
                <a:solidFill>
                  <a:srgbClr val="000000"/>
                </a:solidFill>
              </a:rPr>
              <a:t> with </a:t>
            </a:r>
            <a:r>
              <a:rPr lang="en-US" altLang="en-US" sz="2400" dirty="0" err="1">
                <a:solidFill>
                  <a:srgbClr val="000000"/>
                </a:solidFill>
              </a:rPr>
              <a:t>Node.js</a:t>
            </a:r>
            <a:r>
              <a:rPr lang="en-US" altLang="en-US" sz="2400" dirty="0">
                <a:solidFill>
                  <a:srgbClr val="000000"/>
                </a:solidFill>
              </a:rPr>
              <a:t>.</a:t>
            </a: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It is a server-client framework  where servers act as primary modules and clients as replicated system. </a:t>
            </a: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Replica updates are done through a combinatorial design simulator</a:t>
            </a:r>
            <a:r>
              <a:rPr lang="en-US" altLang="en-US" sz="2400" baseline="30000" dirty="0">
                <a:solidFill>
                  <a:srgbClr val="000000"/>
                </a:solidFill>
              </a:rPr>
              <a:t>2</a:t>
            </a:r>
            <a:r>
              <a:rPr lang="en-US" altLang="en-US" sz="2400" dirty="0">
                <a:solidFill>
                  <a:srgbClr val="000000"/>
                </a:solidFill>
              </a:rPr>
              <a:t>.</a:t>
            </a:r>
          </a:p>
          <a:p>
            <a:pPr marL="342900" indent="-342900" algn="just" eaLnBrk="1" hangingPunct="1"/>
            <a:endParaRPr lang="en-US" altLang="en-US" sz="2400" dirty="0">
              <a:solidFill>
                <a:srgbClr val="000000"/>
              </a:solidFill>
            </a:endParaRPr>
          </a:p>
          <a:p>
            <a:pPr marL="342900" indent="-342900" algn="just" eaLnBrk="1" hangingPunct="1"/>
            <a:r>
              <a:rPr lang="en-US" altLang="en-US" sz="2400" dirty="0">
                <a:solidFill>
                  <a:srgbClr val="000000"/>
                </a:solidFill>
              </a:rPr>
              <a:t>Combinatorial simulator is loaded with finite processes to compare the updates and processing time compared to a regular or sequential processing. </a:t>
            </a:r>
          </a:p>
        </p:txBody>
      </p:sp>
      <p:sp>
        <p:nvSpPr>
          <p:cNvPr id="7" name="CustomShape 3"/>
          <p:cNvSpPr/>
          <p:nvPr/>
        </p:nvSpPr>
        <p:spPr>
          <a:xfrm>
            <a:off x="792382" y="6476999"/>
            <a:ext cx="8351618"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eaLnBrk="1" fontAlgn="auto" hangingPunct="1">
              <a:spcBef>
                <a:spcPts val="0"/>
              </a:spcBef>
              <a:spcAft>
                <a:spcPts val="0"/>
              </a:spcAft>
              <a:defRPr/>
            </a:pPr>
            <a:r>
              <a:rPr lang="en-US" kern="0" spc="-1" baseline="30000" dirty="0">
                <a:solidFill>
                  <a:srgbClr val="000000"/>
                </a:solidFill>
                <a:uFill>
                  <a:solidFill>
                    <a:srgbClr val="FFFFFF"/>
                  </a:solidFill>
                </a:uFill>
                <a:latin typeface="Arial"/>
                <a:sym typeface="Tahoma"/>
              </a:rPr>
              <a:t>1</a:t>
            </a:r>
            <a:r>
              <a:rPr lang="en-US" kern="0" spc="-1" dirty="0">
                <a:solidFill>
                  <a:srgbClr val="000000"/>
                </a:solidFill>
                <a:uFill>
                  <a:solidFill>
                    <a:srgbClr val="FFFFFF"/>
                  </a:solidFill>
                </a:uFill>
                <a:latin typeface="Arial"/>
                <a:sym typeface="Tahoma"/>
              </a:rPr>
              <a:t>https://</a:t>
            </a:r>
            <a:r>
              <a:rPr lang="en-US" kern="0" spc="-1" dirty="0" err="1">
                <a:solidFill>
                  <a:srgbClr val="000000"/>
                </a:solidFill>
                <a:uFill>
                  <a:solidFill>
                    <a:srgbClr val="FFFFFF"/>
                  </a:solidFill>
                </a:uFill>
                <a:latin typeface="Arial"/>
                <a:sym typeface="Tahoma"/>
              </a:rPr>
              <a:t>faye.jcoglan.com</a:t>
            </a:r>
            <a:r>
              <a:rPr lang="en-US" kern="0" spc="-1" dirty="0">
                <a:solidFill>
                  <a:srgbClr val="000000"/>
                </a:solidFill>
                <a:uFill>
                  <a:solidFill>
                    <a:srgbClr val="FFFFFF"/>
                  </a:solidFill>
                </a:uFill>
                <a:latin typeface="Arial"/>
                <a:sym typeface="Tahoma"/>
              </a:rPr>
              <a:t>/</a:t>
            </a:r>
            <a:r>
              <a:rPr lang="en-US" kern="0" spc="-1" dirty="0" err="1">
                <a:solidFill>
                  <a:srgbClr val="000000"/>
                </a:solidFill>
                <a:uFill>
                  <a:solidFill>
                    <a:srgbClr val="FFFFFF"/>
                  </a:solidFill>
                </a:uFill>
                <a:latin typeface="Arial"/>
                <a:sym typeface="Tahoma"/>
              </a:rPr>
              <a:t>node.html</a:t>
            </a:r>
            <a:r>
              <a:rPr lang="en-US" kern="0" spc="-1" dirty="0">
                <a:solidFill>
                  <a:srgbClr val="000000"/>
                </a:solidFill>
                <a:uFill>
                  <a:solidFill>
                    <a:srgbClr val="FFFFFF"/>
                  </a:solidFill>
                </a:uFill>
                <a:latin typeface="Arial"/>
                <a:sym typeface="Tahoma"/>
              </a:rPr>
              <a:t>		</a:t>
            </a:r>
            <a:r>
              <a:rPr lang="en-US" kern="0" spc="-1" baseline="30000" dirty="0">
                <a:solidFill>
                  <a:srgbClr val="000000"/>
                </a:solidFill>
                <a:uFill>
                  <a:solidFill>
                    <a:srgbClr val="FFFFFF"/>
                  </a:solidFill>
                </a:uFill>
                <a:latin typeface="Arial"/>
                <a:sym typeface="Tahoma"/>
              </a:rPr>
              <a:t>2</a:t>
            </a:r>
            <a:r>
              <a:rPr lang="en-US" kern="0" spc="-1" dirty="0">
                <a:solidFill>
                  <a:srgbClr val="000000"/>
                </a:solidFill>
                <a:uFill>
                  <a:solidFill>
                    <a:srgbClr val="FFFFFF"/>
                  </a:solidFill>
                </a:uFill>
                <a:latin typeface="Arial"/>
                <a:sym typeface="Tahoma"/>
              </a:rPr>
              <a:t>https://</a:t>
            </a:r>
            <a:r>
              <a:rPr lang="en-US" kern="0" spc="-1" dirty="0" err="1">
                <a:solidFill>
                  <a:srgbClr val="000000"/>
                </a:solidFill>
                <a:uFill>
                  <a:solidFill>
                    <a:srgbClr val="FFFFFF"/>
                  </a:solidFill>
                </a:uFill>
                <a:latin typeface="Arial"/>
                <a:sym typeface="Tahoma"/>
              </a:rPr>
              <a:t>goo.gl</a:t>
            </a:r>
            <a:r>
              <a:rPr lang="en-US" kern="0" spc="-1" dirty="0">
                <a:solidFill>
                  <a:srgbClr val="000000"/>
                </a:solidFill>
                <a:uFill>
                  <a:solidFill>
                    <a:srgbClr val="FFFFFF"/>
                  </a:solidFill>
                </a:uFill>
                <a:latin typeface="Arial"/>
                <a:sym typeface="Tahoma"/>
              </a:rPr>
              <a:t>/</a:t>
            </a:r>
            <a:r>
              <a:rPr lang="en-US" kern="0" spc="-1" dirty="0" err="1">
                <a:solidFill>
                  <a:srgbClr val="000000"/>
                </a:solidFill>
                <a:uFill>
                  <a:solidFill>
                    <a:srgbClr val="FFFFFF"/>
                  </a:solidFill>
                </a:uFill>
                <a:latin typeface="Arial"/>
                <a:sym typeface="Tahoma"/>
              </a:rPr>
              <a:t>pgVHdk</a:t>
            </a:r>
            <a:endParaRPr kern="0" dirty="0">
              <a:solidFill>
                <a:sysClr val="windowText" lastClr="000000"/>
              </a:solidFill>
              <a:sym typeface="Tahoma"/>
            </a:endParaRPr>
          </a:p>
        </p:txBody>
      </p:sp>
    </p:spTree>
    <p:extLst>
      <p:ext uri="{BB962C8B-B14F-4D97-AF65-F5344CB8AC3E}">
        <p14:creationId xmlns:p14="http://schemas.microsoft.com/office/powerpoint/2010/main" val="20106965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23</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sz="2800" b="1" kern="0" spc="-1" dirty="0">
                <a:solidFill>
                  <a:srgbClr val="000000"/>
                </a:solidFill>
                <a:uFill>
                  <a:solidFill>
                    <a:srgbClr val="FFFFFF"/>
                  </a:solidFill>
                </a:uFill>
                <a:latin typeface="Arial" charset="0"/>
                <a:ea typeface="Arial" charset="0"/>
                <a:cs typeface="Arial" charset="0"/>
                <a:sym typeface="Tahoma"/>
              </a:rPr>
              <a:t>Our Implementation and Deliverables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b="1" dirty="0">
                <a:solidFill>
                  <a:srgbClr val="000000"/>
                </a:solidFill>
              </a:rPr>
              <a:t>Deliverables:</a:t>
            </a:r>
          </a:p>
          <a:p>
            <a:pPr marL="1082675" lvl="1" indent="-342900" eaLnBrk="1" hangingPunct="1"/>
            <a:r>
              <a:rPr lang="en-US" altLang="en-US" sz="2400" dirty="0"/>
              <a:t>Autonomous replica replacement prototype</a:t>
            </a:r>
          </a:p>
          <a:p>
            <a:pPr marL="1082675" lvl="1" indent="-342900" eaLnBrk="1" hangingPunct="1"/>
            <a:endParaRPr lang="en-US" altLang="en-US" sz="2400" dirty="0"/>
          </a:p>
          <a:p>
            <a:pPr marL="1082675" lvl="1" indent="-342900" eaLnBrk="1" hangingPunct="1"/>
            <a:r>
              <a:rPr lang="en-US" altLang="en-US" sz="2400" dirty="0"/>
              <a:t>Source code: </a:t>
            </a:r>
            <a:r>
              <a:rPr lang="en-US" altLang="en-US" sz="2400" dirty="0" err="1"/>
              <a:t>Node.js</a:t>
            </a:r>
            <a:r>
              <a:rPr lang="en-US" altLang="en-US" sz="2400" dirty="0"/>
              <a:t> implementation, Bayesian model, simulation software developed for combinatorial design, and Data used for simulation. Link: </a:t>
            </a:r>
            <a:r>
              <a:rPr lang="en-US" sz="2400" dirty="0">
                <a:hlinkClick r:id="rId3"/>
              </a:rPr>
              <a:t>https://goo.gl/M4rXCN</a:t>
            </a:r>
            <a:r>
              <a:rPr lang="en-US" sz="2400" dirty="0"/>
              <a:t> </a:t>
            </a:r>
            <a:br>
              <a:rPr lang="en-US" sz="2400" dirty="0"/>
            </a:br>
            <a:endParaRPr lang="en-US" altLang="en-US" sz="2400" dirty="0"/>
          </a:p>
          <a:p>
            <a:pPr marL="1082675" lvl="1" indent="-342900" eaLnBrk="1" hangingPunct="1"/>
            <a:r>
              <a:rPr lang="en-US" altLang="en-US" sz="2400" dirty="0"/>
              <a:t>Documentation: Demo video and User manual for running the prototype. </a:t>
            </a:r>
          </a:p>
          <a:p>
            <a:pPr marL="342900" indent="-342900" algn="just" eaLnBrk="1" hangingPunct="1"/>
            <a:endParaRPr lang="en-US" altLang="en-US" sz="2400" dirty="0">
              <a:solidFill>
                <a:srgbClr val="000000"/>
              </a:solidFill>
            </a:endParaRPr>
          </a:p>
        </p:txBody>
      </p:sp>
    </p:spTree>
    <p:extLst>
      <p:ext uri="{BB962C8B-B14F-4D97-AF65-F5344CB8AC3E}">
        <p14:creationId xmlns:p14="http://schemas.microsoft.com/office/powerpoint/2010/main" val="1089619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24</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Results of Measurements</a:t>
            </a:r>
          </a:p>
        </p:txBody>
      </p:sp>
      <p:graphicFrame>
        <p:nvGraphicFramePr>
          <p:cNvPr id="7" name="Chart 6"/>
          <p:cNvGraphicFramePr>
            <a:graphicFrameLocks/>
          </p:cNvGraphicFramePr>
          <p:nvPr>
            <p:extLst>
              <p:ext uri="{D42A27DB-BD31-4B8C-83A1-F6EECF244321}">
                <p14:modId xmlns:p14="http://schemas.microsoft.com/office/powerpoint/2010/main" val="2039781396"/>
              </p:ext>
            </p:extLst>
          </p:nvPr>
        </p:nvGraphicFramePr>
        <p:xfrm>
          <a:off x="1689904" y="1080047"/>
          <a:ext cx="6298396" cy="53969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572157" y="3051302"/>
            <a:ext cx="5253319" cy="800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rial" charset="0"/>
                <a:ea typeface="Arial" charset="0"/>
                <a:cs typeface="Arial" charset="0"/>
                <a:sym typeface="Tahoma"/>
              </a:rPr>
              <a:t>Number of Updates</a:t>
            </a:r>
            <a:r>
              <a:rPr kumimoji="0" lang="en-US" sz="2800" b="1" i="0" u="none" strike="noStrike" cap="none" spc="0" normalizeH="0" dirty="0">
                <a:ln>
                  <a:noFill/>
                </a:ln>
                <a:solidFill>
                  <a:srgbClr val="000000"/>
                </a:solidFill>
                <a:effectLst/>
                <a:uFillTx/>
                <a:latin typeface="Arial" charset="0"/>
                <a:ea typeface="Arial" charset="0"/>
                <a:cs typeface="Arial" charset="0"/>
                <a:sym typeface="Tahoma"/>
              </a:rPr>
              <a:t> </a:t>
            </a:r>
          </a:p>
          <a:p>
            <a:pPr marL="0" marR="0" indent="0" algn="ctr" defTabSz="914400" rtl="0" fontAlgn="auto" latinLnBrk="1" hangingPunct="0">
              <a:lnSpc>
                <a:spcPct val="100000"/>
              </a:lnSpc>
              <a:spcBef>
                <a:spcPts val="0"/>
              </a:spcBef>
              <a:spcAft>
                <a:spcPts val="0"/>
              </a:spcAft>
              <a:buClrTx/>
              <a:buSzTx/>
              <a:buFontTx/>
              <a:buNone/>
              <a:tabLst/>
            </a:pPr>
            <a:r>
              <a:rPr lang="en-US" b="1" dirty="0">
                <a:solidFill>
                  <a:srgbClr val="000000"/>
                </a:solidFill>
                <a:latin typeface="Arial" charset="0"/>
                <a:ea typeface="Arial" charset="0"/>
                <a:cs typeface="Arial" charset="0"/>
                <a:sym typeface="Tahoma"/>
              </a:rPr>
              <a:t>(</a:t>
            </a:r>
            <a:r>
              <a:rPr kumimoji="0" lang="en-US" sz="1800" b="1" i="0" u="none" strike="noStrike" cap="none" spc="0" normalizeH="0" dirty="0">
                <a:ln>
                  <a:noFill/>
                </a:ln>
                <a:solidFill>
                  <a:srgbClr val="000000"/>
                </a:solidFill>
                <a:effectLst/>
                <a:uFillTx/>
                <a:latin typeface="Arial" charset="0"/>
                <a:ea typeface="Arial" charset="0"/>
                <a:cs typeface="Arial" charset="0"/>
                <a:sym typeface="Tahoma"/>
              </a:rPr>
              <a:t>Required for a finite process completion)</a:t>
            </a:r>
            <a:endParaRPr kumimoji="0" lang="en-US" sz="18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8" name="TextBox 7"/>
          <p:cNvSpPr txBox="1"/>
          <p:nvPr/>
        </p:nvSpPr>
        <p:spPr>
          <a:xfrm>
            <a:off x="2212442" y="6250645"/>
            <a:ext cx="525331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Arial" charset="0"/>
                <a:ea typeface="Arial" charset="0"/>
                <a:cs typeface="Arial" charset="0"/>
                <a:sym typeface="Tahoma"/>
              </a:rPr>
              <a:t>Processes</a:t>
            </a:r>
            <a:endParaRPr kumimoji="0" lang="en-US" sz="18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7117606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Results of Measurements</a:t>
            </a:r>
          </a:p>
        </p:txBody>
      </p:sp>
      <p:sp>
        <p:nvSpPr>
          <p:cNvPr id="8"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marR="0" lvl="0" indent="-342900" algn="just" defTabSz="914400" eaLnBrk="1" fontAlgn="auto" latinLnBrk="0" hangingPunct="1">
              <a:lnSpc>
                <a:spcPct val="100000"/>
              </a:lnSpc>
              <a:spcBef>
                <a:spcPts val="0"/>
              </a:spcBef>
              <a:spcAft>
                <a:spcPts val="0"/>
              </a:spcAft>
              <a:buClrTx/>
              <a:buSzTx/>
              <a:buFontTx/>
              <a:buNone/>
              <a:tabLst/>
              <a:defRPr/>
            </a:pPr>
            <a:endParaRPr lang="en-US" altLang="en-US" sz="240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77054055"/>
              </p:ext>
            </p:extLst>
          </p:nvPr>
        </p:nvGraphicFramePr>
        <p:xfrm>
          <a:off x="1039906" y="1187114"/>
          <a:ext cx="7512424" cy="4983168"/>
        </p:xfrm>
        <a:graphic>
          <a:graphicData uri="http://schemas.openxmlformats.org/drawingml/2006/table">
            <a:tbl>
              <a:tblPr/>
              <a:tblGrid>
                <a:gridCol w="4146407">
                  <a:extLst>
                    <a:ext uri="{9D8B030D-6E8A-4147-A177-3AD203B41FA5}">
                      <a16:colId xmlns="" xmlns:a16="http://schemas.microsoft.com/office/drawing/2014/main" val="20000"/>
                    </a:ext>
                  </a:extLst>
                </a:gridCol>
                <a:gridCol w="3366017">
                  <a:extLst>
                    <a:ext uri="{9D8B030D-6E8A-4147-A177-3AD203B41FA5}">
                      <a16:colId xmlns="" xmlns:a16="http://schemas.microsoft.com/office/drawing/2014/main" val="20001"/>
                    </a:ext>
                  </a:extLst>
                </a:gridCol>
              </a:tblGrid>
              <a:tr h="1179568">
                <a:tc>
                  <a:txBody>
                    <a:bodyPr/>
                    <a:lstStyle/>
                    <a:p>
                      <a:pPr marL="0" marR="0" algn="ctr">
                        <a:spcBef>
                          <a:spcPts val="0"/>
                        </a:spcBef>
                        <a:spcAft>
                          <a:spcPts val="0"/>
                        </a:spcAft>
                      </a:pPr>
                      <a:r>
                        <a:rPr lang="en-US" sz="2800" b="1" dirty="0">
                          <a:effectLst/>
                          <a:latin typeface="Arial" charset="0"/>
                          <a:ea typeface="Calibri" charset="0"/>
                          <a:cs typeface="Times New Roman" charset="0"/>
                        </a:rPr>
                        <a:t>Process</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b="1" dirty="0">
                          <a:effectLst/>
                          <a:latin typeface="Arial" charset="0"/>
                          <a:ea typeface="Calibri" charset="0"/>
                          <a:cs typeface="Times New Roman" charset="0"/>
                        </a:rPr>
                        <a:t>Speed Up of Replica Scheme</a:t>
                      </a:r>
                    </a:p>
                    <a:p>
                      <a:pPr marL="0" marR="0" algn="ctr">
                        <a:spcBef>
                          <a:spcPts val="0"/>
                        </a:spcBef>
                        <a:spcAft>
                          <a:spcPts val="0"/>
                        </a:spcAft>
                      </a:pPr>
                      <a:r>
                        <a:rPr lang="en-US" sz="1500" b="0" dirty="0">
                          <a:effectLst/>
                          <a:latin typeface="Arial" charset="0"/>
                          <a:ea typeface="Calibri" charset="0"/>
                          <a:cs typeface="Times New Roman" charset="0"/>
                        </a:rPr>
                        <a:t>(Compared to regular sequential design)</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05307">
                <a:tc>
                  <a:txBody>
                    <a:bodyPr/>
                    <a:lstStyle/>
                    <a:p>
                      <a:pPr marL="0" marR="0" algn="just">
                        <a:spcBef>
                          <a:spcPts val="0"/>
                        </a:spcBef>
                        <a:spcAft>
                          <a:spcPts val="0"/>
                        </a:spcAft>
                      </a:pPr>
                      <a:r>
                        <a:rPr lang="en-US" sz="2400" b="1" dirty="0">
                          <a:effectLst/>
                          <a:latin typeface="Arial" charset="0"/>
                          <a:ea typeface="Calibri" charset="0"/>
                          <a:cs typeface="Times New Roman" charset="0"/>
                        </a:rPr>
                        <a:t>FIBSEARCH</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2400" b="1">
                          <a:effectLst/>
                          <a:latin typeface="Arial" charset="0"/>
                          <a:ea typeface="Calibri" charset="0"/>
                          <a:cs typeface="Times New Roman" charset="0"/>
                        </a:rPr>
                        <a:t>1.3</a:t>
                      </a:r>
                      <a:endParaRPr lang="en-US" sz="2400" b="1">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05307">
                <a:tc>
                  <a:txBody>
                    <a:bodyPr/>
                    <a:lstStyle/>
                    <a:p>
                      <a:pPr marL="0" marR="0" algn="just">
                        <a:spcBef>
                          <a:spcPts val="0"/>
                        </a:spcBef>
                        <a:spcAft>
                          <a:spcPts val="0"/>
                        </a:spcAft>
                      </a:pPr>
                      <a:r>
                        <a:rPr lang="en-US" sz="2400" b="1" dirty="0">
                          <a:effectLst/>
                          <a:latin typeface="Arial" charset="0"/>
                          <a:ea typeface="Calibri" charset="0"/>
                          <a:cs typeface="Times New Roman" charset="0"/>
                        </a:rPr>
                        <a:t>DOUBLE MULT</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2400" b="1">
                          <a:effectLst/>
                          <a:latin typeface="Arial" charset="0"/>
                          <a:ea typeface="Calibri" charset="0"/>
                          <a:cs typeface="Times New Roman" charset="0"/>
                        </a:rPr>
                        <a:t>1.4</a:t>
                      </a:r>
                      <a:endParaRPr lang="en-US" sz="2400" b="1">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05307">
                <a:tc>
                  <a:txBody>
                    <a:bodyPr/>
                    <a:lstStyle/>
                    <a:p>
                      <a:pPr marL="0" marR="0" algn="just">
                        <a:spcBef>
                          <a:spcPts val="0"/>
                        </a:spcBef>
                        <a:spcAft>
                          <a:spcPts val="0"/>
                        </a:spcAft>
                      </a:pPr>
                      <a:r>
                        <a:rPr lang="en-US" sz="2400" b="1" dirty="0">
                          <a:effectLst/>
                          <a:latin typeface="Arial" charset="0"/>
                          <a:ea typeface="Calibri" charset="0"/>
                          <a:cs typeface="Times New Roman" charset="0"/>
                        </a:rPr>
                        <a:t>FIBB</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2400" b="1" dirty="0">
                          <a:effectLst/>
                          <a:latin typeface="Arial" charset="0"/>
                          <a:ea typeface="Calibri" charset="0"/>
                          <a:cs typeface="Times New Roman" charset="0"/>
                        </a:rPr>
                        <a:t>1.5</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05307">
                <a:tc>
                  <a:txBody>
                    <a:bodyPr/>
                    <a:lstStyle/>
                    <a:p>
                      <a:pPr marL="0" marR="0" algn="just">
                        <a:spcBef>
                          <a:spcPts val="0"/>
                        </a:spcBef>
                        <a:spcAft>
                          <a:spcPts val="0"/>
                        </a:spcAft>
                      </a:pPr>
                      <a:r>
                        <a:rPr lang="en-US" sz="2400" b="1" dirty="0">
                          <a:effectLst/>
                          <a:latin typeface="Arial" charset="0"/>
                          <a:ea typeface="Calibri" charset="0"/>
                          <a:cs typeface="Times New Roman" charset="0"/>
                        </a:rPr>
                        <a:t>SEARCH</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2400" b="1" dirty="0">
                          <a:effectLst/>
                          <a:latin typeface="Arial" charset="0"/>
                          <a:ea typeface="Calibri" charset="0"/>
                          <a:cs typeface="Times New Roman" charset="0"/>
                        </a:rPr>
                        <a:t>1.8</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05307">
                <a:tc>
                  <a:txBody>
                    <a:bodyPr/>
                    <a:lstStyle/>
                    <a:p>
                      <a:pPr marL="0" marR="0" algn="just">
                        <a:spcBef>
                          <a:spcPts val="0"/>
                        </a:spcBef>
                        <a:spcAft>
                          <a:spcPts val="0"/>
                        </a:spcAft>
                      </a:pPr>
                      <a:r>
                        <a:rPr lang="en-US" sz="2400" b="1">
                          <a:effectLst/>
                          <a:latin typeface="Arial" charset="0"/>
                          <a:ea typeface="Calibri" charset="0"/>
                          <a:cs typeface="Times New Roman" charset="0"/>
                        </a:rPr>
                        <a:t>COPY</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2400" b="1" dirty="0">
                          <a:effectLst/>
                          <a:latin typeface="Arial" charset="0"/>
                          <a:ea typeface="Calibri" charset="0"/>
                          <a:cs typeface="Times New Roman" charset="0"/>
                        </a:rPr>
                        <a:t>1.8</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05307">
                <a:tc>
                  <a:txBody>
                    <a:bodyPr/>
                    <a:lstStyle/>
                    <a:p>
                      <a:pPr marL="0" marR="0" algn="just">
                        <a:spcBef>
                          <a:spcPts val="0"/>
                        </a:spcBef>
                        <a:spcAft>
                          <a:spcPts val="0"/>
                        </a:spcAft>
                      </a:pPr>
                      <a:r>
                        <a:rPr lang="en-US" sz="2400" b="1">
                          <a:effectLst/>
                          <a:latin typeface="Arial" charset="0"/>
                          <a:ea typeface="Calibri" charset="0"/>
                          <a:cs typeface="Times New Roman" charset="0"/>
                        </a:rPr>
                        <a:t>SCALAR</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s-IS" sz="2400" b="1" dirty="0">
                          <a:effectLst/>
                          <a:latin typeface="Arial" charset="0"/>
                          <a:ea typeface="Calibri" charset="0"/>
                          <a:cs typeface="Times New Roman" charset="0"/>
                        </a:rPr>
                        <a:t>2</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05307">
                <a:tc>
                  <a:txBody>
                    <a:bodyPr/>
                    <a:lstStyle/>
                    <a:p>
                      <a:pPr marL="0" marR="0" algn="just">
                        <a:spcBef>
                          <a:spcPts val="0"/>
                        </a:spcBef>
                        <a:spcAft>
                          <a:spcPts val="0"/>
                        </a:spcAft>
                      </a:pPr>
                      <a:r>
                        <a:rPr lang="en-US" sz="2400" b="1">
                          <a:effectLst/>
                          <a:latin typeface="Arial" charset="0"/>
                          <a:ea typeface="Calibri" charset="0"/>
                          <a:cs typeface="Times New Roman" charset="0"/>
                        </a:rPr>
                        <a:t>SUM</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hr-HR" sz="2400" b="1" dirty="0">
                          <a:effectLst/>
                          <a:latin typeface="Arial" charset="0"/>
                          <a:ea typeface="Calibri" charset="0"/>
                          <a:cs typeface="Times New Roman" charset="0"/>
                        </a:rPr>
                        <a:t>2.1</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05307">
                <a:tc>
                  <a:txBody>
                    <a:bodyPr/>
                    <a:lstStyle/>
                    <a:p>
                      <a:pPr marL="0" marR="0" algn="just">
                        <a:spcBef>
                          <a:spcPts val="0"/>
                        </a:spcBef>
                        <a:spcAft>
                          <a:spcPts val="0"/>
                        </a:spcAft>
                      </a:pPr>
                      <a:r>
                        <a:rPr lang="en-US" sz="2400" b="1">
                          <a:effectLst/>
                          <a:latin typeface="Arial" charset="0"/>
                          <a:ea typeface="Calibri" charset="0"/>
                          <a:cs typeface="Times New Roman" charset="0"/>
                        </a:rPr>
                        <a:t>PRINT</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effectLst/>
                          <a:latin typeface="Arial" charset="0"/>
                          <a:ea typeface="Calibri" charset="0"/>
                          <a:cs typeface="Times New Roman" charset="0"/>
                        </a:rPr>
                        <a:t>3</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405307">
                <a:tc>
                  <a:txBody>
                    <a:bodyPr/>
                    <a:lstStyle/>
                    <a:p>
                      <a:pPr marL="0" marR="0" algn="just">
                        <a:spcBef>
                          <a:spcPts val="0"/>
                        </a:spcBef>
                        <a:spcAft>
                          <a:spcPts val="0"/>
                        </a:spcAft>
                      </a:pPr>
                      <a:r>
                        <a:rPr lang="en-US" sz="2400" b="1">
                          <a:effectLst/>
                          <a:latin typeface="Arial" charset="0"/>
                          <a:ea typeface="Calibri" charset="0"/>
                          <a:cs typeface="Times New Roman" charset="0"/>
                        </a:rPr>
                        <a:t>MOVEMENT</a:t>
                      </a: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hr-HR" sz="2400" b="1" dirty="0">
                          <a:effectLst/>
                          <a:latin typeface="Arial" charset="0"/>
                          <a:ea typeface="Calibri" charset="0"/>
                          <a:cs typeface="Times New Roman" charset="0"/>
                        </a:rPr>
                        <a:t>3.1</a:t>
                      </a:r>
                      <a:endParaRPr lang="en-US" sz="2400" b="1" dirty="0">
                        <a:effectLst/>
                        <a:latin typeface="Arial" charset="0"/>
                        <a:ea typeface="Calibri" charset="0"/>
                        <a:cs typeface="Times New Roman" charset="0"/>
                      </a:endParaRPr>
                    </a:p>
                  </a:txBody>
                  <a:tcPr marL="24765" marR="24765" marT="24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5833810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p:cNvSpPr txBox="1">
                <a:spLocks/>
              </p:cNvSpPr>
              <p:nvPr/>
            </p:nvSpPr>
            <p:spPr bwMode="auto">
              <a:xfrm>
                <a:off x="457200" y="1333500"/>
                <a:ext cx="8382000" cy="529590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Since block sizes are equal the efficiency of the system is balanced.</a:t>
                </a:r>
              </a:p>
              <a:p>
                <a:pPr marL="1082675" lvl="1" indent="-342900" eaLnBrk="1" hangingPunct="1"/>
                <a:r>
                  <a:rPr lang="en-US" altLang="en-US" sz="2400" dirty="0">
                    <a:solidFill>
                      <a:srgbClr val="000000"/>
                    </a:solidFill>
                  </a:rPr>
                  <a:t>It provides a stable and reliable system [1]. </a:t>
                </a:r>
              </a:p>
              <a:p>
                <a:pPr marL="1082675" lvl="1" indent="-342900" eaLnBrk="1" hangingPunct="1"/>
                <a:r>
                  <a:rPr lang="en-US" altLang="en-US" sz="2400" dirty="0">
                    <a:solidFill>
                      <a:srgbClr val="000000"/>
                    </a:solidFill>
                  </a:rPr>
                  <a:t>The design provides scalability with thousands of systems with simplistic communication links. </a:t>
                </a:r>
              </a:p>
              <a:p>
                <a:pPr marL="1082675" lvl="1"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The design is scalable since the number of replicas can be decreased depending on the failure rate of the whole system. (Note: Replicas are C </a:t>
                </a:r>
                <a:r>
                  <a:rPr lang="mr-IN" altLang="en-US" sz="2400" dirty="0">
                    <a:solidFill>
                      <a:srgbClr val="000000"/>
                    </a:solidFill>
                  </a:rPr>
                  <a:t>–</a:t>
                </a:r>
                <a:r>
                  <a:rPr lang="en-US" altLang="en-US" sz="2400" dirty="0">
                    <a:solidFill>
                      <a:srgbClr val="000000"/>
                    </a:solidFill>
                  </a:rPr>
                  <a:t> 1). </a:t>
                </a:r>
              </a:p>
              <a:p>
                <a:pPr algn="ctr" eaLnBrk="1" hangingPunct="1">
                  <a:buNone/>
                </a:pPr>
                <a:r>
                  <a:rPr lang="en-US" altLang="en-US" sz="2400" dirty="0">
                    <a:solidFill>
                      <a:srgbClr val="000000"/>
                    </a:solidFill>
                  </a:rPr>
                  <a:t>No. of Replicas ∝ </a:t>
                </a:r>
                <a14:m>
                  <m:oMath xmlns:m="http://schemas.openxmlformats.org/officeDocument/2006/math">
                    <m:f>
                      <m:fPr>
                        <m:ctrlPr>
                          <a:rPr lang="mr-IN" altLang="en-US" sz="2400" i="1">
                            <a:solidFill>
                              <a:srgbClr val="000000"/>
                            </a:solidFill>
                            <a:latin typeface="Cambria Math" panose="02040503050406030204" pitchFamily="18" charset="0"/>
                          </a:rPr>
                        </m:ctrlPr>
                      </m:fPr>
                      <m:num>
                        <m:r>
                          <a:rPr lang="en-US" altLang="en-US" sz="2400" i="1">
                            <a:solidFill>
                              <a:srgbClr val="000000"/>
                            </a:solidFill>
                            <a:latin typeface="Cambria Math" charset="0"/>
                          </a:rPr>
                          <m:t>1</m:t>
                        </m:r>
                      </m:num>
                      <m:den>
                        <m:r>
                          <m:rPr>
                            <m:sty m:val="p"/>
                          </m:rPr>
                          <a:rPr lang="en-US" altLang="en-US" sz="2400">
                            <a:solidFill>
                              <a:srgbClr val="000000"/>
                            </a:solidFill>
                            <a:latin typeface="Cambria Math" charset="0"/>
                          </a:rPr>
                          <m:t>Number</m:t>
                        </m:r>
                        <m:r>
                          <a:rPr lang="en-US" altLang="en-US" sz="2400">
                            <a:solidFill>
                              <a:srgbClr val="000000"/>
                            </a:solidFill>
                            <a:latin typeface="Cambria Math" charset="0"/>
                          </a:rPr>
                          <m:t> </m:t>
                        </m:r>
                        <m:r>
                          <m:rPr>
                            <m:sty m:val="p"/>
                          </m:rPr>
                          <a:rPr lang="en-US" altLang="en-US" sz="2400">
                            <a:solidFill>
                              <a:srgbClr val="000000"/>
                            </a:solidFill>
                            <a:latin typeface="Cambria Math" charset="0"/>
                          </a:rPr>
                          <m:t>of</m:t>
                        </m:r>
                        <m:r>
                          <a:rPr lang="en-US" altLang="en-US" sz="2400">
                            <a:solidFill>
                              <a:srgbClr val="000000"/>
                            </a:solidFill>
                            <a:latin typeface="Cambria Math" charset="0"/>
                          </a:rPr>
                          <m:t> </m:t>
                        </m:r>
                        <m:r>
                          <m:rPr>
                            <m:sty m:val="p"/>
                          </m:rPr>
                          <a:rPr lang="en-US" altLang="en-US" sz="2400">
                            <a:solidFill>
                              <a:srgbClr val="000000"/>
                            </a:solidFill>
                            <a:latin typeface="Cambria Math" charset="0"/>
                          </a:rPr>
                          <m:t>Systems</m:t>
                        </m:r>
                        <m:r>
                          <a:rPr lang="en-US" altLang="en-US" sz="2400">
                            <a:solidFill>
                              <a:srgbClr val="000000"/>
                            </a:solidFill>
                            <a:latin typeface="Cambria Math" charset="0"/>
                          </a:rPr>
                          <m:t> </m:t>
                        </m:r>
                        <m:d>
                          <m:dPr>
                            <m:ctrlPr>
                              <a:rPr lang="en-US" altLang="en-US" sz="2400" i="1">
                                <a:solidFill>
                                  <a:srgbClr val="000000"/>
                                </a:solidFill>
                                <a:latin typeface="Cambria Math" panose="02040503050406030204" pitchFamily="18" charset="0"/>
                              </a:rPr>
                            </m:ctrlPr>
                          </m:dPr>
                          <m:e>
                            <m:r>
                              <m:rPr>
                                <m:sty m:val="p"/>
                              </m:rPr>
                              <a:rPr lang="en-US" altLang="en-US" sz="2400">
                                <a:solidFill>
                                  <a:srgbClr val="000000"/>
                                </a:solidFill>
                                <a:latin typeface="Cambria Math" charset="0"/>
                              </a:rPr>
                              <m:t>N</m:t>
                            </m:r>
                          </m:e>
                        </m:d>
                        <m:r>
                          <a:rPr lang="en-US" altLang="en-US" sz="2400">
                            <a:solidFill>
                              <a:srgbClr val="000000"/>
                            </a:solidFill>
                            <a:latin typeface="Cambria Math" charset="0"/>
                          </a:rPr>
                          <m:t>| (</m:t>
                        </m:r>
                        <m:r>
                          <m:rPr>
                            <m:sty m:val="p"/>
                          </m:rPr>
                          <a:rPr lang="en-US" altLang="en-US" sz="2400">
                            <a:solidFill>
                              <a:srgbClr val="000000"/>
                            </a:solidFill>
                            <a:latin typeface="Cambria Math" charset="0"/>
                          </a:rPr>
                          <m:t>Failure</m:t>
                        </m:r>
                        <m:r>
                          <a:rPr lang="en-US" altLang="en-US" sz="2400">
                            <a:solidFill>
                              <a:srgbClr val="000000"/>
                            </a:solidFill>
                            <a:latin typeface="Cambria Math" charset="0"/>
                          </a:rPr>
                          <m:t> </m:t>
                        </m:r>
                        <m:r>
                          <m:rPr>
                            <m:sty m:val="p"/>
                          </m:rPr>
                          <a:rPr lang="en-US" altLang="en-US" sz="2400">
                            <a:solidFill>
                              <a:srgbClr val="000000"/>
                            </a:solidFill>
                            <a:latin typeface="Cambria Math" charset="0"/>
                          </a:rPr>
                          <m:t>Rate</m:t>
                        </m:r>
                        <m:r>
                          <a:rPr lang="en-US" altLang="en-US" sz="2400">
                            <a:solidFill>
                              <a:srgbClr val="000000"/>
                            </a:solidFill>
                            <a:latin typeface="Cambria Math" charset="0"/>
                          </a:rPr>
                          <m:t> &lt; </m:t>
                        </m:r>
                        <m:r>
                          <m:rPr>
                            <m:sty m:val="p"/>
                          </m:rPr>
                          <a:rPr lang="en-US" altLang="en-US" sz="2400">
                            <a:solidFill>
                              <a:srgbClr val="000000"/>
                            </a:solidFill>
                            <a:latin typeface="Cambria Math" charset="0"/>
                          </a:rPr>
                          <m:t>C</m:t>
                        </m:r>
                        <m:r>
                          <a:rPr lang="en-US" altLang="en-US" sz="2400">
                            <a:solidFill>
                              <a:srgbClr val="000000"/>
                            </a:solidFill>
                            <a:latin typeface="Cambria Math" charset="0"/>
                          </a:rPr>
                          <m:t>)</m:t>
                        </m:r>
                      </m:den>
                    </m:f>
                  </m:oMath>
                </a14:m>
                <a:r>
                  <a:rPr lang="en-US" altLang="en-US" sz="2400" dirty="0">
                    <a:solidFill>
                      <a:srgbClr val="000000"/>
                    </a:solidFill>
                  </a:rPr>
                  <a:t/>
                </a:r>
                <a:br>
                  <a:rPr lang="en-US" altLang="en-US" sz="2400" dirty="0">
                    <a:solidFill>
                      <a:srgbClr val="000000"/>
                    </a:solidFill>
                  </a:rPr>
                </a:br>
                <a:endParaRPr lang="en-US" altLang="en-US" sz="2400" dirty="0">
                  <a:solidFill>
                    <a:srgbClr val="000000"/>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457200" y="1333500"/>
                <a:ext cx="8382000" cy="5295900"/>
              </a:xfrm>
              <a:prstGeom prst="rect">
                <a:avLst/>
              </a:prstGeom>
              <a:blipFill rotWithShape="0">
                <a:blip r:embed="rId3"/>
                <a:stretch>
                  <a:fillRect l="-1527" t="-806" r="-23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a:lstStyle/>
              <a:p>
                <a:r>
                  <a:rPr lang="en-US">
                    <a:noFill/>
                  </a:rPr>
                  <a:t> </a:t>
                </a:r>
              </a:p>
            </p:txBody>
          </p:sp>
        </mc:Fallback>
      </mc:AlternateContent>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26</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Advantage of the Design</a:t>
            </a:r>
          </a:p>
        </p:txBody>
      </p:sp>
    </p:spTree>
    <p:extLst>
      <p:ext uri="{BB962C8B-B14F-4D97-AF65-F5344CB8AC3E}">
        <p14:creationId xmlns:p14="http://schemas.microsoft.com/office/powerpoint/2010/main" val="20854435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Updates to the replicas happen independently and simultaneously without interfering with others</a:t>
            </a: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Replicas can aid other functionalities with their updates. </a:t>
            </a: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All the systems in the DAB are connected which aid a faster communication.  </a:t>
            </a:r>
          </a:p>
          <a:p>
            <a:pPr marL="1082675" lvl="1" indent="-342900" eaLnBrk="1" hangingPunct="1"/>
            <a:r>
              <a:rPr lang="en-US" altLang="en-US" sz="2400" dirty="0">
                <a:solidFill>
                  <a:srgbClr val="000000"/>
                </a:solidFill>
              </a:rPr>
              <a:t>For example, if S3 needs an update from S1 and S4, it can instantly communicate with them since they are in DB 4. This type of instant communication can aid parallel progressing of any process. </a:t>
            </a: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27</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Advantage of the Design</a:t>
            </a:r>
          </a:p>
        </p:txBody>
      </p:sp>
    </p:spTree>
    <p:extLst>
      <p:ext uri="{BB962C8B-B14F-4D97-AF65-F5344CB8AC3E}">
        <p14:creationId xmlns:p14="http://schemas.microsoft.com/office/powerpoint/2010/main" val="8619588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28</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Combinatorial Balanced-block Structure:</a:t>
            </a:r>
          </a:p>
          <a:p>
            <a:pPr algn="just" eaLnBrk="1" hangingPunct="1">
              <a:buNone/>
            </a:pPr>
            <a:r>
              <a:rPr lang="en-US" altLang="en-US" sz="2800" b="1" dirty="0">
                <a:solidFill>
                  <a:srgbClr val="000000"/>
                </a:solidFill>
              </a:rPr>
              <a:t>Other possibilities</a:t>
            </a: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spcBef>
                <a:spcPts val="0"/>
              </a:spcBef>
            </a:pPr>
            <a:r>
              <a:rPr lang="en-US" altLang="en-US" sz="2400" dirty="0">
                <a:solidFill>
                  <a:srgbClr val="000000"/>
                </a:solidFill>
              </a:rPr>
              <a:t>There are other configurations such as</a:t>
            </a:r>
          </a:p>
          <a:p>
            <a:pPr marL="342900"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M	= 7, 13, 21, 31, 55, 73, 91, 132</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N	= 7, 13, 21, 31, 55, 73, 91, 132</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C	= 3,   4,   5,   6,   8,   9, 10,   12</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R	= 3,   4,   5,   6,   8,   9, 10,   12</a:t>
            </a:r>
          </a:p>
          <a:p>
            <a:pPr marL="1082675" lvl="1" indent="-342900" algn="just" eaLnBrk="1" hangingPunct="1">
              <a:spcBef>
                <a:spcPts val="0"/>
              </a:spcBef>
            </a:pPr>
            <a:endParaRPr lang="en-US" altLang="en-US" sz="2400" dirty="0">
              <a:solidFill>
                <a:srgbClr val="000000"/>
              </a:solidFill>
            </a:endParaRPr>
          </a:p>
          <a:p>
            <a:pPr marL="1082675" lvl="1" indent="-342900" algn="just" eaLnBrk="1" hangingPunct="1">
              <a:spcBef>
                <a:spcPts val="0"/>
              </a:spcBef>
            </a:pPr>
            <a:r>
              <a:rPr lang="en-US" altLang="en-US" sz="2400" dirty="0">
                <a:solidFill>
                  <a:srgbClr val="000000"/>
                </a:solidFill>
              </a:rPr>
              <a:t>∆ </a:t>
            </a:r>
            <a:r>
              <a:rPr lang="en-US" altLang="en-US" sz="2400" i="1" dirty="0">
                <a:solidFill>
                  <a:srgbClr val="000000"/>
                </a:solidFill>
              </a:rPr>
              <a:t>	= </a:t>
            </a:r>
            <a:r>
              <a:rPr lang="en-US" altLang="en-US" sz="2400" dirty="0">
                <a:solidFill>
                  <a:srgbClr val="000000"/>
                </a:solidFill>
              </a:rPr>
              <a:t>1,   1,   1,   1,   1,   1,   1,     1</a:t>
            </a:r>
          </a:p>
        </p:txBody>
      </p:sp>
    </p:spTree>
    <p:extLst>
      <p:ext uri="{BB962C8B-B14F-4D97-AF65-F5344CB8AC3E}">
        <p14:creationId xmlns:p14="http://schemas.microsoft.com/office/powerpoint/2010/main" val="15127515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Implemented Components of IAS</a:t>
            </a:r>
          </a:p>
        </p:txBody>
      </p:sp>
      <p:sp>
        <p:nvSpPr>
          <p:cNvPr id="7"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Cognitive Autonomy </a:t>
            </a:r>
            <a:r>
              <a:rPr lang="en-US" sz="2400" dirty="0"/>
              <a:t>&amp;</a:t>
            </a:r>
            <a:r>
              <a:rPr lang="en-US" sz="2400" b="1" dirty="0"/>
              <a:t> Knowledge Discovery: </a:t>
            </a:r>
          </a:p>
          <a:p>
            <a:pPr lvl="1" algn="just" eaLnBrk="1" hangingPunct="1"/>
            <a:r>
              <a:rPr lang="en-US" sz="2400" dirty="0"/>
              <a:t>Monitor and record system’s activities (Data</a:t>
            </a:r>
            <a:r>
              <a:rPr lang="en-US" sz="2400" b="1" dirty="0"/>
              <a:t> </a:t>
            </a:r>
            <a:r>
              <a:rPr lang="en-US" sz="2400" dirty="0"/>
              <a:t>provenance and sequence of system calls)</a:t>
            </a:r>
          </a:p>
          <a:p>
            <a:pPr lvl="1" algn="just" eaLnBrk="1" hangingPunct="1"/>
            <a:r>
              <a:rPr lang="en-US" altLang="en-US" sz="2400" dirty="0"/>
              <a:t>Perform advanced analytics on provenance data, discover new </a:t>
            </a:r>
            <a:r>
              <a:rPr lang="en-US" sz="2400" dirty="0"/>
              <a:t>patterns, and make predictions.</a:t>
            </a:r>
          </a:p>
          <a:p>
            <a:pPr lvl="1" algn="just" eaLnBrk="1" hangingPunct="1"/>
            <a:r>
              <a:rPr lang="en-US" altLang="en-US" sz="2400" dirty="0"/>
              <a:t>Deep learning based anomaly detection by analyzing sequence of system calls. </a:t>
            </a:r>
            <a:endParaRPr lang="en-US" altLang="en-US" sz="1100" dirty="0"/>
          </a:p>
          <a:p>
            <a:pPr marL="342900" lvl="1" indent="-342900" algn="just" eaLnBrk="1" fontAlgn="auto" hangingPunct="1">
              <a:spcBef>
                <a:spcPts val="0"/>
              </a:spcBef>
              <a:spcAft>
                <a:spcPts val="0"/>
              </a:spcAft>
              <a:buSzTx/>
              <a:buFont typeface="Arial" charset="0"/>
              <a:buChar char="•"/>
            </a:pPr>
            <a:r>
              <a:rPr lang="en-US" sz="2400" b="1" dirty="0"/>
              <a:t>Reflexivity: </a:t>
            </a:r>
          </a:p>
          <a:p>
            <a:pPr lvl="1" algn="just" eaLnBrk="1" hangingPunct="1"/>
            <a:r>
              <a:rPr lang="en-US" sz="2400" dirty="0"/>
              <a:t>Adapt to meet the mission objectives without disrupting the ongoing critical processes by incremental learning.</a:t>
            </a:r>
            <a:endParaRPr lang="en-US" sz="1100" dirty="0"/>
          </a:p>
          <a:p>
            <a:pPr marL="342900" lvl="1" indent="-342900" algn="just" eaLnBrk="1" fontAlgn="auto" hangingPunct="1">
              <a:spcBef>
                <a:spcPts val="0"/>
              </a:spcBef>
              <a:spcAft>
                <a:spcPts val="0"/>
              </a:spcAft>
              <a:buSzTx/>
              <a:buFont typeface="Arial" charset="0"/>
              <a:buChar char="•"/>
            </a:pPr>
            <a:r>
              <a:rPr lang="en-US" sz="2400" b="1" dirty="0"/>
              <a:t>Trust: </a:t>
            </a:r>
          </a:p>
          <a:p>
            <a:pPr lvl="1" algn="just" eaLnBrk="1" hangingPunct="1"/>
            <a:r>
              <a:rPr lang="en-US" sz="2400" dirty="0"/>
              <a:t>Provide consensus, verifiability, and integrity by using </a:t>
            </a:r>
            <a:r>
              <a:rPr lang="en-US" sz="2400" dirty="0" err="1"/>
              <a:t>blockchain</a:t>
            </a:r>
            <a:r>
              <a:rPr lang="en-US" sz="2400" dirty="0"/>
              <a:t> for storing provenance data. </a:t>
            </a:r>
          </a:p>
          <a:p>
            <a:pPr lvl="1" algn="just" eaLnBrk="1" hangingPunct="1"/>
            <a:endParaRPr lang="en-US" altLang="en-US" sz="2400" dirty="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763938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29</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sz="2800" b="1" kern="0" spc="-1" dirty="0">
                <a:solidFill>
                  <a:srgbClr val="000000"/>
                </a:solidFill>
                <a:uFill>
                  <a:solidFill>
                    <a:srgbClr val="FFFFFF"/>
                  </a:solidFill>
                </a:uFill>
                <a:latin typeface="Arial" charset="0"/>
                <a:ea typeface="Arial" charset="0"/>
                <a:cs typeface="Arial" charset="0"/>
                <a:sym typeface="Tahoma"/>
              </a:rPr>
              <a:t>Benefits to NGC IRADs and Customers</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dirty="0">
                <a:solidFill>
                  <a:srgbClr val="000000"/>
                </a:solidFill>
              </a:rPr>
              <a:t>The recovery and replica replacement mechanism contributes towards self-healing: Automated Enterprise Monitoring and Recovery (AEMR) IRAD.</a:t>
            </a:r>
          </a:p>
          <a:p>
            <a:pPr marL="342900" indent="-342900" eaLnBrk="1" hangingPunct="1"/>
            <a:endParaRPr lang="en-US" altLang="en-US" sz="2400" dirty="0">
              <a:solidFill>
                <a:srgbClr val="000000"/>
              </a:solidFill>
            </a:endParaRPr>
          </a:p>
          <a:p>
            <a:pPr marL="342900" indent="-342900" eaLnBrk="1" hangingPunct="1"/>
            <a:r>
              <a:rPr lang="en-US" altLang="en-US" sz="2400" dirty="0">
                <a:solidFill>
                  <a:srgbClr val="000000"/>
                </a:solidFill>
              </a:rPr>
              <a:t>Distributed, simultaneous, and independent communication contributes to Distributed Data Processing IRAD. </a:t>
            </a:r>
          </a:p>
          <a:p>
            <a:pPr marL="342900" indent="-342900" eaLnBrk="1" hangingPunct="1"/>
            <a:endParaRPr lang="en-US" altLang="en-US" sz="2400">
              <a:solidFill>
                <a:srgbClr val="000000"/>
              </a:solidFill>
            </a:endParaRPr>
          </a:p>
          <a:p>
            <a:pPr marL="342900" indent="-342900" eaLnBrk="1" hangingPunct="1"/>
            <a:endParaRPr lang="en-US" altLang="en-US" sz="2400" dirty="0"/>
          </a:p>
          <a:p>
            <a:pPr marL="342900" indent="-342900" algn="just" eaLnBrk="1" hangingPunct="1"/>
            <a:endParaRPr lang="en-US" altLang="en-US" sz="2400" dirty="0">
              <a:solidFill>
                <a:srgbClr val="000000"/>
              </a:solidFill>
            </a:endParaRPr>
          </a:p>
        </p:txBody>
      </p:sp>
    </p:spTree>
    <p:extLst>
      <p:ext uri="{BB962C8B-B14F-4D97-AF65-F5344CB8AC3E}">
        <p14:creationId xmlns:p14="http://schemas.microsoft.com/office/powerpoint/2010/main" val="16149286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image9.png" descr="C:\Documents and Settings\s261757\Desktop\University Relationships\Consortium\Strategies\Branding\NGC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90" y="5117090"/>
            <a:ext cx="2905125"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9"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30</a:t>
            </a:r>
            <a:endParaRPr sz="1300" kern="0" dirty="0">
              <a:solidFill>
                <a:sysClr val="windowText" lastClr="000000"/>
              </a:solidFill>
              <a:sym typeface="Tahoma"/>
            </a:endParaRPr>
          </a:p>
        </p:txBody>
      </p:sp>
      <p:sp>
        <p:nvSpPr>
          <p:cNvPr id="12" name="Title 1"/>
          <p:cNvSpPr>
            <a:spLocks noGrp="1"/>
          </p:cNvSpPr>
          <p:nvPr>
            <p:ph type="title"/>
          </p:nvPr>
        </p:nvSpPr>
        <p:spPr>
          <a:xfrm>
            <a:off x="865922" y="2219255"/>
            <a:ext cx="7968953" cy="1144800"/>
          </a:xfrm>
        </p:spPr>
        <p:txBody>
          <a:bodyPr/>
          <a:lstStyle/>
          <a:p>
            <a:pPr algn="ctr"/>
            <a:r>
              <a:rPr lang="en-US" sz="2800" dirty="0">
                <a:solidFill>
                  <a:schemeClr val="tx1"/>
                </a:solidFill>
              </a:rPr>
              <a:t>Trust</a:t>
            </a:r>
          </a:p>
        </p:txBody>
      </p:sp>
      <p:sp>
        <p:nvSpPr>
          <p:cNvPr id="13" name="TextBox 12"/>
          <p:cNvSpPr txBox="1"/>
          <p:nvPr/>
        </p:nvSpPr>
        <p:spPr>
          <a:xfrm>
            <a:off x="1189113" y="3070687"/>
            <a:ext cx="7436509" cy="830997"/>
          </a:xfrm>
          <a:prstGeom prst="rect">
            <a:avLst/>
          </a:prstGeom>
          <a:noFill/>
        </p:spPr>
        <p:txBody>
          <a:bodyPr wrap="square" rtlCol="0">
            <a:spAutoFit/>
          </a:bodyPr>
          <a:lstStyle/>
          <a:p>
            <a:pPr algn="ctr">
              <a:lnSpc>
                <a:spcPct val="100000"/>
              </a:lnSpc>
            </a:pPr>
            <a:r>
              <a:rPr lang="en-US" altLang="en-US" sz="2400" b="1" dirty="0" err="1">
                <a:solidFill>
                  <a:schemeClr val="bg1">
                    <a:lumMod val="50000"/>
                  </a:schemeClr>
                </a:solidFill>
              </a:rPr>
              <a:t>Blockhub</a:t>
            </a:r>
            <a:r>
              <a:rPr lang="en-US" altLang="en-US" sz="2400" dirty="0">
                <a:solidFill>
                  <a:schemeClr val="bg1">
                    <a:lumMod val="50000"/>
                  </a:schemeClr>
                </a:solidFill>
              </a:rPr>
              <a:t>: A Blockchain-Based</a:t>
            </a:r>
          </a:p>
          <a:p>
            <a:pPr algn="ctr">
              <a:lnSpc>
                <a:spcPct val="100000"/>
              </a:lnSpc>
            </a:pPr>
            <a:r>
              <a:rPr lang="en-US" altLang="en-US" sz="2400" dirty="0">
                <a:solidFill>
                  <a:schemeClr val="bg1">
                    <a:lumMod val="50000"/>
                  </a:schemeClr>
                </a:solidFill>
              </a:rPr>
              <a:t>Distribution of Datasets in IAS</a:t>
            </a:r>
          </a:p>
        </p:txBody>
      </p:sp>
    </p:spTree>
    <p:extLst>
      <p:ext uri="{BB962C8B-B14F-4D97-AF65-F5344CB8AC3E}">
        <p14:creationId xmlns:p14="http://schemas.microsoft.com/office/powerpoint/2010/main" val="24829491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31</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42559830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31</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Comprehensive Architecture of IAS</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Trust</a:t>
            </a:r>
          </a:p>
        </p:txBody>
      </p:sp>
      <p:sp>
        <p:nvSpPr>
          <p:cNvPr id="4" name="Rectangle 3"/>
          <p:cNvSpPr/>
          <p:nvPr/>
        </p:nvSpPr>
        <p:spPr>
          <a:xfrm>
            <a:off x="966487" y="5310909"/>
            <a:ext cx="5602877" cy="1166091"/>
          </a:xfrm>
          <a:prstGeom prst="rect">
            <a:avLst/>
          </a:prstGeom>
          <a:noFill/>
          <a:ln w="381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8688901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32</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Problem Statement</a:t>
            </a:r>
          </a:p>
        </p:txBody>
      </p:sp>
      <p:sp>
        <p:nvSpPr>
          <p:cNvPr id="5" name="Rectangle 3"/>
          <p:cNvSpPr>
            <a:spLocks noChangeArrowheads="1"/>
          </p:cNvSpPr>
          <p:nvPr/>
        </p:nvSpPr>
        <p:spPr bwMode="auto">
          <a:xfrm>
            <a:off x="112712" y="1379538"/>
            <a:ext cx="9029701" cy="48203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2800" dirty="0">
                <a:cs typeface="Arial" panose="020B0604020202020204" pitchFamily="34" charset="0"/>
              </a:rPr>
              <a:t>Provide trust (integrity, confidentiality, verifiability) to provenance data in IAS</a:t>
            </a:r>
          </a:p>
          <a:p>
            <a:pPr lvl="1">
              <a:lnSpc>
                <a:spcPct val="120000"/>
              </a:lnSpc>
              <a:buFont typeface="Arial" panose="020B0604020202020204" pitchFamily="34" charset="0"/>
              <a:buChar char="•"/>
            </a:pPr>
            <a:r>
              <a:rPr lang="en-US" altLang="en-US" sz="2600" dirty="0">
                <a:cs typeface="Arial" panose="020B0604020202020204" pitchFamily="34" charset="0"/>
              </a:rPr>
              <a:t>Interactions between services are logged</a:t>
            </a:r>
          </a:p>
          <a:p>
            <a:pPr lvl="1">
              <a:lnSpc>
                <a:spcPct val="120000"/>
              </a:lnSpc>
              <a:buFont typeface="Arial" panose="020B0604020202020204" pitchFamily="34" charset="0"/>
              <a:buChar char="•"/>
            </a:pPr>
            <a:r>
              <a:rPr lang="en-US" altLang="en-US" sz="2600" dirty="0">
                <a:cs typeface="Arial" panose="020B0604020202020204" pitchFamily="34" charset="0"/>
              </a:rPr>
              <a:t>Log records can not be corrupted</a:t>
            </a:r>
          </a:p>
          <a:p>
            <a:pPr lvl="1">
              <a:lnSpc>
                <a:spcPct val="120000"/>
              </a:lnSpc>
              <a:buFont typeface="Arial" panose="020B0604020202020204" pitchFamily="34" charset="0"/>
              <a:buChar char="•"/>
            </a:pPr>
            <a:endParaRPr lang="en-US" altLang="en-US" sz="1000" dirty="0">
              <a:cs typeface="Arial" panose="020B0604020202020204" pitchFamily="34" charset="0"/>
            </a:endParaRPr>
          </a:p>
          <a:p>
            <a:pPr>
              <a:lnSpc>
                <a:spcPct val="120000"/>
              </a:lnSpc>
              <a:buFont typeface="Arial" panose="020B0604020202020204" pitchFamily="34" charset="0"/>
              <a:buChar char="•"/>
            </a:pPr>
            <a:r>
              <a:rPr lang="en-US" altLang="en-US" sz="2800" dirty="0">
                <a:cs typeface="Arial" panose="020B0604020202020204" pitchFamily="34" charset="0"/>
              </a:rPr>
              <a:t>Provide trust for network participants in IAS</a:t>
            </a:r>
          </a:p>
          <a:p>
            <a:pPr marL="3175" indent="0">
              <a:lnSpc>
                <a:spcPct val="120000"/>
              </a:lnSpc>
            </a:pPr>
            <a:r>
              <a:rPr lang="en-US" altLang="en-US" sz="2800" i="1" dirty="0">
                <a:cs typeface="Arial" panose="020B0604020202020204" pitchFamily="34" charset="0"/>
              </a:rPr>
              <a:t>     </a:t>
            </a:r>
            <a:r>
              <a:rPr lang="en-US" altLang="en-US" sz="2800" dirty="0">
                <a:cs typeface="Arial" panose="020B0604020202020204" pitchFamily="34" charset="0"/>
              </a:rPr>
              <a:t>(a) ensure data confidentiality</a:t>
            </a:r>
          </a:p>
          <a:p>
            <a:pPr marL="3175" indent="0">
              <a:lnSpc>
                <a:spcPct val="120000"/>
              </a:lnSpc>
            </a:pPr>
            <a:r>
              <a:rPr lang="en-US" altLang="en-US" sz="2800" dirty="0">
                <a:cs typeface="Arial" panose="020B0604020202020204" pitchFamily="34" charset="0"/>
              </a:rPr>
              <a:t>     (b) ensure data integrity</a:t>
            </a:r>
          </a:p>
          <a:p>
            <a:pPr marL="3175" indent="0">
              <a:lnSpc>
                <a:spcPct val="120000"/>
              </a:lnSpc>
            </a:pPr>
            <a:endParaRPr lang="en-US" altLang="en-US" sz="1000" dirty="0">
              <a:cs typeface="Arial" panose="020B0604020202020204" pitchFamily="34" charset="0"/>
            </a:endParaRPr>
          </a:p>
          <a:p>
            <a:pPr>
              <a:lnSpc>
                <a:spcPct val="120000"/>
              </a:lnSpc>
              <a:buFont typeface="Arial" panose="020B0604020202020204" pitchFamily="34" charset="0"/>
              <a:buChar char="•"/>
            </a:pPr>
            <a:r>
              <a:rPr lang="en-US" altLang="en-US" sz="2800" dirty="0">
                <a:cs typeface="Arial" panose="020B0604020202020204" pitchFamily="34" charset="0"/>
              </a:rPr>
              <a:t>Provide privacy-preserving data exchange in IAS</a:t>
            </a:r>
          </a:p>
          <a:p>
            <a:pPr>
              <a:lnSpc>
                <a:spcPct val="120000"/>
              </a:lnSpc>
              <a:buFont typeface="Arial" panose="020B0604020202020204" pitchFamily="34" charset="0"/>
              <a:buChar char="•"/>
            </a:pPr>
            <a:endParaRPr lang="en-US" altLang="en-US" sz="2800" dirty="0">
              <a:cs typeface="Arial" panose="020B0604020202020204" pitchFamily="34" charset="0"/>
            </a:endParaRPr>
          </a:p>
          <a:p>
            <a:pPr marL="3175" indent="0">
              <a:lnSpc>
                <a:spcPct val="120000"/>
              </a:lnSpc>
            </a:pPr>
            <a:r>
              <a:rPr lang="en-US" altLang="en-US" sz="2600" i="1" dirty="0">
                <a:cs typeface="Arial" panose="020B0604020202020204" pitchFamily="34" charset="0"/>
              </a:rPr>
              <a:t>    </a:t>
            </a:r>
            <a:endParaRPr lang="en-US" altLang="en-US" sz="2600" dirty="0">
              <a:cs typeface="Arial" panose="020B0604020202020204" pitchFamily="34" charset="0"/>
            </a:endParaRPr>
          </a:p>
        </p:txBody>
      </p:sp>
    </p:spTree>
    <p:extLst>
      <p:ext uri="{BB962C8B-B14F-4D97-AF65-F5344CB8AC3E}">
        <p14:creationId xmlns:p14="http://schemas.microsoft.com/office/powerpoint/2010/main" val="8020099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dirty="0">
                <a:solidFill>
                  <a:sysClr val="windowText" lastClr="000000"/>
                </a:solidFill>
                <a:sym typeface="Tahoma"/>
              </a:rPr>
              <a:t>33</a:t>
            </a:r>
            <a:endParaRPr sz="1300" kern="0" dirty="0">
              <a:solidFill>
                <a:sysClr val="windowText" lastClr="000000"/>
              </a:solidFill>
              <a:sym typeface="Tahoma"/>
            </a:endParaRPr>
          </a:p>
        </p:txBody>
      </p:sp>
      <p:sp>
        <p:nvSpPr>
          <p:cNvPr id="1028" name="Title 1"/>
          <p:cNvSpPr>
            <a:spLocks noGrp="1"/>
          </p:cNvSpPr>
          <p:nvPr>
            <p:ph type="title"/>
          </p:nvPr>
        </p:nvSpPr>
        <p:spPr>
          <a:xfrm>
            <a:off x="209007" y="0"/>
            <a:ext cx="7040881" cy="984250"/>
          </a:xfrm>
        </p:spPr>
        <p:txBody>
          <a:bodyPr/>
          <a:lstStyle/>
          <a:p>
            <a:pPr algn="l"/>
            <a:r>
              <a:rPr lang="en-US" altLang="en-US" sz="2800" b="1" dirty="0" err="1">
                <a:solidFill>
                  <a:schemeClr val="tx1"/>
                </a:solidFill>
                <a:latin typeface="Arial" panose="020B0604020202020204" pitchFamily="34" charset="0"/>
                <a:cs typeface="Arial" panose="020B0604020202020204" pitchFamily="34" charset="0"/>
              </a:rPr>
              <a:t>Blockchain</a:t>
            </a:r>
            <a:r>
              <a:rPr lang="en-US" altLang="en-US" sz="2800" b="1" dirty="0">
                <a:solidFill>
                  <a:schemeClr val="tx1"/>
                </a:solidFill>
                <a:latin typeface="Arial" panose="020B0604020202020204" pitchFamily="34" charset="0"/>
                <a:cs typeface="Arial" panose="020B0604020202020204" pitchFamily="34" charset="0"/>
              </a:rPr>
              <a:t> technology deployment challenges</a:t>
            </a:r>
          </a:p>
        </p:txBody>
      </p:sp>
      <p:sp>
        <p:nvSpPr>
          <p:cNvPr id="6" name="Rectangle 3"/>
          <p:cNvSpPr>
            <a:spLocks noChangeArrowheads="1"/>
          </p:cNvSpPr>
          <p:nvPr/>
        </p:nvSpPr>
        <p:spPr bwMode="auto">
          <a:xfrm>
            <a:off x="103415" y="1379538"/>
            <a:ext cx="9104314" cy="49589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2800" dirty="0">
                <a:cs typeface="Arial" panose="020B0604020202020204" pitchFamily="34" charset="0"/>
              </a:rPr>
              <a:t>Performance: </a:t>
            </a:r>
          </a:p>
          <a:p>
            <a:pPr marL="3175" indent="0">
              <a:lnSpc>
                <a:spcPct val="120000"/>
              </a:lnSpc>
            </a:pPr>
            <a:r>
              <a:rPr lang="en-US" altLang="en-US" sz="2400" i="1" dirty="0">
                <a:cs typeface="Arial" panose="020B0604020202020204" pitchFamily="34" charset="0"/>
              </a:rPr>
              <a:t>     </a:t>
            </a:r>
            <a:r>
              <a:rPr lang="en-US" altLang="en-US" sz="2400" dirty="0">
                <a:cs typeface="Arial" panose="020B0604020202020204" pitchFamily="34" charset="0"/>
              </a:rPr>
              <a:t>(a) Transaction latency on IBM </a:t>
            </a:r>
            <a:r>
              <a:rPr lang="en-US" altLang="en-US" sz="2400" dirty="0" err="1">
                <a:cs typeface="Arial" panose="020B0604020202020204" pitchFamily="34" charset="0"/>
              </a:rPr>
              <a:t>Hyperledger</a:t>
            </a:r>
            <a:r>
              <a:rPr lang="en-US" altLang="en-US" sz="2400" dirty="0">
                <a:cs typeface="Arial" panose="020B0604020202020204" pitchFamily="34" charset="0"/>
              </a:rPr>
              <a:t> Fabric </a:t>
            </a:r>
            <a:r>
              <a:rPr lang="en-US" altLang="en-US" sz="2400" dirty="0" err="1">
                <a:cs typeface="Arial" panose="020B0604020202020204" pitchFamily="34" charset="0"/>
              </a:rPr>
              <a:t>blockchain</a:t>
            </a:r>
            <a:r>
              <a:rPr lang="en-US" altLang="en-US" sz="2400" dirty="0">
                <a:cs typeface="Arial" panose="020B0604020202020204" pitchFamily="34" charset="0"/>
              </a:rPr>
              <a:t>  </a:t>
            </a:r>
          </a:p>
          <a:p>
            <a:pPr marL="3175" indent="0">
              <a:lnSpc>
                <a:spcPct val="120000"/>
              </a:lnSpc>
            </a:pPr>
            <a:r>
              <a:rPr lang="en-US" altLang="en-US" sz="2400" dirty="0">
                <a:cs typeface="Arial" panose="020B0604020202020204" pitchFamily="34" charset="0"/>
              </a:rPr>
              <a:t>           platform (</a:t>
            </a:r>
            <a:r>
              <a:rPr lang="en-US" altLang="en-US" sz="2400" dirty="0" err="1">
                <a:cs typeface="Arial" panose="020B0604020202020204" pitchFamily="34" charset="0"/>
              </a:rPr>
              <a:t>ver</a:t>
            </a:r>
            <a:r>
              <a:rPr lang="en-US" altLang="en-US" sz="2400" dirty="0">
                <a:cs typeface="Arial" panose="020B0604020202020204" pitchFamily="34" charset="0"/>
              </a:rPr>
              <a:t> 1.0.x) is greater than 6 seconds</a:t>
            </a:r>
          </a:p>
          <a:p>
            <a:pPr marL="3175" indent="0">
              <a:lnSpc>
                <a:spcPct val="120000"/>
              </a:lnSpc>
            </a:pPr>
            <a:r>
              <a:rPr lang="en-US" altLang="en-US" sz="2400" dirty="0">
                <a:cs typeface="Arial" panose="020B0604020202020204" pitchFamily="34" charset="0"/>
              </a:rPr>
              <a:t>     (b) Performance overhead on log verification phase when the  </a:t>
            </a:r>
          </a:p>
          <a:p>
            <a:pPr marL="3175" indent="0">
              <a:lnSpc>
                <a:spcPct val="120000"/>
              </a:lnSpc>
            </a:pPr>
            <a:r>
              <a:rPr lang="en-US" altLang="en-US" sz="2400" dirty="0">
                <a:cs typeface="Arial" panose="020B0604020202020204" pitchFamily="34" charset="0"/>
              </a:rPr>
              <a:t>           chain has large in size (a great amount of blocks) =&gt; </a:t>
            </a:r>
          </a:p>
          <a:p>
            <a:pPr marL="3175" indent="0">
              <a:lnSpc>
                <a:spcPct val="120000"/>
              </a:lnSpc>
            </a:pPr>
            <a:r>
              <a:rPr lang="en-US" altLang="en-US" sz="2400" dirty="0">
                <a:cs typeface="Arial" panose="020B0604020202020204" pitchFamily="34" charset="0"/>
              </a:rPr>
              <a:t>           verifiers have to compute too many hash functions</a:t>
            </a:r>
          </a:p>
          <a:p>
            <a:pPr marL="3175" indent="0">
              <a:lnSpc>
                <a:spcPct val="120000"/>
              </a:lnSpc>
            </a:pPr>
            <a:endParaRPr lang="en-US" altLang="en-US" sz="1400" dirty="0">
              <a:cs typeface="Arial" panose="020B0604020202020204" pitchFamily="34" charset="0"/>
            </a:endParaRPr>
          </a:p>
          <a:p>
            <a:pPr marL="3175" indent="0">
              <a:lnSpc>
                <a:spcPct val="120000"/>
              </a:lnSpc>
            </a:pPr>
            <a:r>
              <a:rPr lang="en-US" altLang="en-US" sz="2400" b="1" dirty="0">
                <a:cs typeface="Arial" panose="020B0604020202020204" pitchFamily="34" charset="0"/>
              </a:rPr>
              <a:t>   </a:t>
            </a:r>
            <a:r>
              <a:rPr lang="en-US" altLang="en-US" sz="2600" b="1" dirty="0">
                <a:cs typeface="Arial" panose="020B0604020202020204" pitchFamily="34" charset="0"/>
              </a:rPr>
              <a:t>Solution:</a:t>
            </a:r>
            <a:r>
              <a:rPr lang="en-US" altLang="en-US" sz="2400" dirty="0">
                <a:cs typeface="Arial" panose="020B0604020202020204" pitchFamily="34" charset="0"/>
              </a:rPr>
              <a:t> </a:t>
            </a:r>
          </a:p>
          <a:p>
            <a:pPr marL="917575" lvl="1" indent="-457200">
              <a:lnSpc>
                <a:spcPct val="120000"/>
              </a:lnSpc>
              <a:buAutoNum type="alphaLcParenBoth"/>
            </a:pPr>
            <a:r>
              <a:rPr lang="en-US" altLang="en-US" sz="2400" dirty="0">
                <a:cs typeface="Arial" panose="020B0604020202020204" pitchFamily="34" charset="0"/>
              </a:rPr>
              <a:t>modify transaction verification process at “Endorsers”</a:t>
            </a:r>
          </a:p>
          <a:p>
            <a:pPr marL="917575" lvl="1" indent="-457200">
              <a:lnSpc>
                <a:spcPct val="120000"/>
              </a:lnSpc>
              <a:buAutoNum type="alphaLcParenBoth"/>
            </a:pPr>
            <a:r>
              <a:rPr lang="en-US" altLang="en-US" sz="2400" dirty="0">
                <a:cs typeface="Arial" panose="020B0604020202020204" pitchFamily="34" charset="0"/>
              </a:rPr>
              <a:t>Use depth-robust graphs to store blockchain (in collaboration with Prof. </a:t>
            </a:r>
            <a:r>
              <a:rPr lang="en-US" altLang="en-US" sz="2400" dirty="0" err="1">
                <a:cs typeface="Arial" panose="020B0604020202020204" pitchFamily="34" charset="0"/>
              </a:rPr>
              <a:t>Blocki</a:t>
            </a:r>
            <a:r>
              <a:rPr lang="en-US" altLang="en-US" sz="2400" dirty="0">
                <a:cs typeface="Arial" panose="020B0604020202020204" pitchFamily="34" charset="0"/>
              </a:rPr>
              <a:t>, Purdue) which can validate transaction without checking every block in the chain</a:t>
            </a:r>
          </a:p>
          <a:p>
            <a:pPr>
              <a:lnSpc>
                <a:spcPct val="120000"/>
              </a:lnSpc>
              <a:buClrTx/>
              <a:buSzTx/>
              <a:buFontTx/>
              <a:buNone/>
            </a:pPr>
            <a:endParaRPr lang="en-US" altLang="en-US" sz="2400" dirty="0">
              <a:cs typeface="Arial" panose="020B0604020202020204" pitchFamily="34" charset="0"/>
            </a:endParaRPr>
          </a:p>
          <a:p>
            <a:pPr>
              <a:lnSpc>
                <a:spcPct val="120000"/>
              </a:lnSpc>
              <a:buClrTx/>
              <a:buSzTx/>
              <a:buFontTx/>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12992566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7626" y="1219200"/>
            <a:ext cx="9191626" cy="5076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2800" dirty="0">
                <a:cs typeface="Arial" panose="020B0604020202020204" pitchFamily="34" charset="0"/>
              </a:rPr>
              <a:t>Fine-grained role- and attribute-based access control with data leakage detection capabilities </a:t>
            </a:r>
          </a:p>
          <a:p>
            <a:pPr marL="3175" indent="0">
              <a:lnSpc>
                <a:spcPct val="120000"/>
              </a:lnSpc>
            </a:pPr>
            <a:r>
              <a:rPr lang="en-US" altLang="en-US" sz="2400" b="1" dirty="0">
                <a:cs typeface="Arial" panose="020B0604020202020204" pitchFamily="34" charset="0"/>
              </a:rPr>
              <a:t> </a:t>
            </a:r>
            <a:r>
              <a:rPr lang="en-US" altLang="en-US" sz="2600" b="1" dirty="0">
                <a:cs typeface="Arial" panose="020B0604020202020204" pitchFamily="34" charset="0"/>
              </a:rPr>
              <a:t>Solution:</a:t>
            </a:r>
            <a:r>
              <a:rPr lang="en-US" altLang="en-US" sz="2400" dirty="0">
                <a:cs typeface="Arial" panose="020B0604020202020204" pitchFamily="34" charset="0"/>
              </a:rPr>
              <a:t> </a:t>
            </a:r>
          </a:p>
          <a:p>
            <a:pPr marL="3175" indent="0">
              <a:lnSpc>
                <a:spcPct val="120000"/>
              </a:lnSpc>
            </a:pPr>
            <a:r>
              <a:rPr lang="en-US" altLang="en-US" sz="2400" dirty="0">
                <a:cs typeface="Arial" panose="020B0604020202020204" pitchFamily="34" charset="0"/>
              </a:rPr>
              <a:t>  Integrate WAXEDPRUNE project into </a:t>
            </a:r>
            <a:r>
              <a:rPr lang="en-US" altLang="en-US" sz="2400" dirty="0" err="1">
                <a:cs typeface="Arial" panose="020B0604020202020204" pitchFamily="34" charset="0"/>
              </a:rPr>
              <a:t>blockchain</a:t>
            </a:r>
            <a:r>
              <a:rPr lang="en-US" altLang="en-US" sz="2400" dirty="0">
                <a:cs typeface="Arial" panose="020B0604020202020204" pitchFamily="34" charset="0"/>
              </a:rPr>
              <a:t>-based    </a:t>
            </a:r>
          </a:p>
          <a:p>
            <a:pPr marL="3175" indent="0">
              <a:lnSpc>
                <a:spcPct val="120000"/>
              </a:lnSpc>
            </a:pPr>
            <a:r>
              <a:rPr lang="en-US" altLang="en-US" sz="2400" dirty="0">
                <a:cs typeface="Arial" panose="020B0604020202020204" pitchFamily="34" charset="0"/>
              </a:rPr>
              <a:t>  framework to provide: </a:t>
            </a:r>
          </a:p>
          <a:p>
            <a:pPr marL="3175" indent="0">
              <a:lnSpc>
                <a:spcPct val="120000"/>
              </a:lnSpc>
            </a:pPr>
            <a:r>
              <a:rPr lang="en-US" altLang="en-US" sz="2400" dirty="0">
                <a:cs typeface="Arial" panose="020B0604020202020204" pitchFamily="34" charset="0"/>
              </a:rPr>
              <a:t>   (a) role-based access control</a:t>
            </a:r>
          </a:p>
          <a:p>
            <a:pPr marL="3175" indent="0">
              <a:lnSpc>
                <a:spcPct val="120000"/>
              </a:lnSpc>
            </a:pPr>
            <a:r>
              <a:rPr lang="en-US" altLang="en-US" sz="2400" dirty="0">
                <a:cs typeface="Arial" panose="020B0604020202020204" pitchFamily="34" charset="0"/>
              </a:rPr>
              <a:t>   (b) detection/prevention of data leakages made by insiders    </a:t>
            </a:r>
          </a:p>
          <a:p>
            <a:pPr marL="3175" indent="0">
              <a:lnSpc>
                <a:spcPct val="120000"/>
              </a:lnSpc>
            </a:pPr>
            <a:r>
              <a:rPr lang="en-US" altLang="en-US" sz="2400" dirty="0">
                <a:cs typeface="Arial" panose="020B0604020202020204" pitchFamily="34" charset="0"/>
              </a:rPr>
              <a:t>   (c) attribute-based access control, with attributes including:     </a:t>
            </a:r>
          </a:p>
          <a:p>
            <a:pPr marL="3175" indent="0">
              <a:lnSpc>
                <a:spcPct val="120000"/>
              </a:lnSpc>
            </a:pPr>
            <a:r>
              <a:rPr lang="en-US" altLang="en-US" sz="2400" dirty="0">
                <a:cs typeface="Arial" panose="020B0604020202020204" pitchFamily="34" charset="0"/>
              </a:rPr>
              <a:t>     </a:t>
            </a:r>
            <a:r>
              <a:rPr lang="en-US" altLang="en-US" sz="2300" dirty="0">
                <a:cs typeface="Arial" panose="020B0604020202020204" pitchFamily="34" charset="0"/>
              </a:rPr>
              <a:t>(c1) trust level of network nodes </a:t>
            </a:r>
          </a:p>
          <a:p>
            <a:pPr marL="3175" indent="0">
              <a:lnSpc>
                <a:spcPct val="120000"/>
              </a:lnSpc>
            </a:pPr>
            <a:r>
              <a:rPr lang="en-US" altLang="en-US" sz="2300" dirty="0">
                <a:cs typeface="Arial" panose="020B0604020202020204" pitchFamily="34" charset="0"/>
              </a:rPr>
              <a:t>     (c2) context (e.g. normal vs. emergency)</a:t>
            </a:r>
          </a:p>
          <a:p>
            <a:pPr marL="3175" indent="0">
              <a:lnSpc>
                <a:spcPct val="120000"/>
              </a:lnSpc>
            </a:pPr>
            <a:r>
              <a:rPr lang="en-US" altLang="en-US" sz="2300" dirty="0">
                <a:cs typeface="Arial" panose="020B0604020202020204" pitchFamily="34" charset="0"/>
              </a:rPr>
              <a:t>     (c3) authentication method (e.g. password-based vs. fingerprint)</a:t>
            </a:r>
          </a:p>
          <a:p>
            <a:pPr marL="3175" indent="0">
              <a:lnSpc>
                <a:spcPct val="120000"/>
              </a:lnSpc>
            </a:pPr>
            <a:r>
              <a:rPr lang="en-US" altLang="en-US" sz="2300" dirty="0">
                <a:cs typeface="Arial" panose="020B0604020202020204" pitchFamily="34" charset="0"/>
              </a:rPr>
              <a:t>     (c4) cryptographic capabilities of network node</a:t>
            </a:r>
            <a:endParaRPr lang="en-US" altLang="en-US" sz="2400" dirty="0">
              <a:cs typeface="Arial" panose="020B0604020202020204" pitchFamily="34" charset="0"/>
            </a:endParaRPr>
          </a:p>
          <a:p>
            <a:pPr>
              <a:lnSpc>
                <a:spcPct val="120000"/>
              </a:lnSpc>
              <a:buClrTx/>
              <a:buSzTx/>
              <a:buFontTx/>
              <a:buNone/>
            </a:pPr>
            <a:endParaRPr lang="en-US" altLang="en-US" sz="2400" dirty="0">
              <a:cs typeface="Arial" panose="020B0604020202020204" pitchFamily="34" charset="0"/>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34</a:t>
            </a:r>
            <a:endParaRPr sz="1300" kern="0" dirty="0">
              <a:solidFill>
                <a:sysClr val="windowText" lastClr="000000"/>
              </a:solidFill>
              <a:sym typeface="Tahoma"/>
            </a:endParaRPr>
          </a:p>
        </p:txBody>
      </p:sp>
      <p:sp>
        <p:nvSpPr>
          <p:cNvPr id="1028" name="Title 1"/>
          <p:cNvSpPr>
            <a:spLocks noGrp="1"/>
          </p:cNvSpPr>
          <p:nvPr>
            <p:ph type="title"/>
          </p:nvPr>
        </p:nvSpPr>
        <p:spPr>
          <a:xfrm>
            <a:off x="209007" y="0"/>
            <a:ext cx="7040881" cy="984250"/>
          </a:xfrm>
        </p:spPr>
        <p:txBody>
          <a:bodyPr/>
          <a:lstStyle/>
          <a:p>
            <a:pPr algn="l"/>
            <a:r>
              <a:rPr lang="en-US" altLang="en-US" sz="2800" b="1" dirty="0" err="1">
                <a:solidFill>
                  <a:schemeClr val="tx1"/>
                </a:solidFill>
                <a:latin typeface="Arial" panose="020B0604020202020204" pitchFamily="34" charset="0"/>
                <a:cs typeface="Arial" panose="020B0604020202020204" pitchFamily="34" charset="0"/>
              </a:rPr>
              <a:t>Blockchain</a:t>
            </a:r>
            <a:r>
              <a:rPr lang="en-US" altLang="en-US" sz="2800" b="1" dirty="0">
                <a:solidFill>
                  <a:schemeClr val="tx1"/>
                </a:solidFill>
                <a:latin typeface="Arial" panose="020B0604020202020204" pitchFamily="34" charset="0"/>
                <a:cs typeface="Arial" panose="020B0604020202020204" pitchFamily="34" charset="0"/>
              </a:rPr>
              <a:t> technology deployment challenges</a:t>
            </a:r>
          </a:p>
        </p:txBody>
      </p:sp>
    </p:spTree>
    <p:extLst>
      <p:ext uri="{BB962C8B-B14F-4D97-AF65-F5344CB8AC3E}">
        <p14:creationId xmlns:p14="http://schemas.microsoft.com/office/powerpoint/2010/main" val="332945778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44195"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35</a:t>
            </a:r>
            <a:endParaRPr sz="1300" kern="0" dirty="0">
              <a:solidFill>
                <a:sysClr val="windowText" lastClr="000000"/>
              </a:solidFill>
              <a:sym typeface="Tahoma"/>
            </a:endParaRPr>
          </a:p>
        </p:txBody>
      </p:sp>
      <p:sp>
        <p:nvSpPr>
          <p:cNvPr id="1028" name="Title 1"/>
          <p:cNvSpPr>
            <a:spLocks noGrp="1"/>
          </p:cNvSpPr>
          <p:nvPr>
            <p:ph type="title"/>
          </p:nvPr>
        </p:nvSpPr>
        <p:spPr>
          <a:xfrm>
            <a:off x="209007" y="0"/>
            <a:ext cx="7040881" cy="984250"/>
          </a:xfrm>
        </p:spPr>
        <p:txBody>
          <a:bodyPr/>
          <a:lstStyle/>
          <a:p>
            <a:pPr algn="l"/>
            <a:r>
              <a:rPr lang="en-US" altLang="en-US" sz="2800" b="1" dirty="0" err="1">
                <a:solidFill>
                  <a:schemeClr val="tx1"/>
                </a:solidFill>
                <a:latin typeface="Arial" panose="020B0604020202020204" pitchFamily="34" charset="0"/>
                <a:cs typeface="Arial" panose="020B0604020202020204" pitchFamily="34" charset="0"/>
              </a:rPr>
              <a:t>Blockchain</a:t>
            </a:r>
            <a:r>
              <a:rPr lang="en-US" altLang="en-US" sz="2800" b="1" dirty="0">
                <a:solidFill>
                  <a:schemeClr val="tx1"/>
                </a:solidFill>
                <a:latin typeface="Arial" panose="020B0604020202020204" pitchFamily="34" charset="0"/>
                <a:cs typeface="Arial" panose="020B0604020202020204" pitchFamily="34" charset="0"/>
              </a:rPr>
              <a:t> technology deployment challenges</a:t>
            </a:r>
          </a:p>
        </p:txBody>
      </p:sp>
      <p:sp>
        <p:nvSpPr>
          <p:cNvPr id="6" name="Rectangle 3"/>
          <p:cNvSpPr>
            <a:spLocks noChangeArrowheads="1"/>
          </p:cNvSpPr>
          <p:nvPr/>
        </p:nvSpPr>
        <p:spPr bwMode="auto">
          <a:xfrm>
            <a:off x="-6061" y="1316186"/>
            <a:ext cx="9191626" cy="48233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3200" dirty="0">
                <a:cs typeface="Arial" panose="020B0604020202020204" pitchFamily="34" charset="0"/>
              </a:rPr>
              <a:t>Failure Recovery </a:t>
            </a:r>
            <a:r>
              <a:rPr lang="en-US" altLang="en-US" sz="2700" dirty="0">
                <a:cs typeface="Arial" panose="020B0604020202020204" pitchFamily="34" charset="0"/>
              </a:rPr>
              <a:t>(proposed by Steve </a:t>
            </a:r>
            <a:r>
              <a:rPr lang="en-US" altLang="en-US" sz="2700" dirty="0" err="1">
                <a:cs typeface="Arial" panose="020B0604020202020204" pitchFamily="34" charset="0"/>
              </a:rPr>
              <a:t>Seaberg</a:t>
            </a:r>
            <a:r>
              <a:rPr lang="en-US" altLang="en-US" sz="2700" dirty="0">
                <a:cs typeface="Arial" panose="020B0604020202020204" pitchFamily="34" charset="0"/>
              </a:rPr>
              <a:t>, NGC)</a:t>
            </a:r>
          </a:p>
          <a:p>
            <a:pPr lvl="1">
              <a:lnSpc>
                <a:spcPct val="120000"/>
              </a:lnSpc>
              <a:buFont typeface="Arial" panose="020B0604020202020204" pitchFamily="34" charset="0"/>
              <a:buChar char="•"/>
            </a:pPr>
            <a:r>
              <a:rPr lang="en-US" sz="2800" dirty="0">
                <a:cs typeface="Arial" panose="020B0604020202020204" pitchFamily="34" charset="0"/>
              </a:rPr>
              <a:t>Need to maintain consistency in mobile environment with intermittent connectivity</a:t>
            </a:r>
          </a:p>
          <a:p>
            <a:pPr lvl="1">
              <a:lnSpc>
                <a:spcPct val="120000"/>
              </a:lnSpc>
              <a:buFont typeface="Arial" panose="020B0604020202020204" pitchFamily="34" charset="0"/>
              <a:buChar char="•"/>
            </a:pPr>
            <a:endParaRPr lang="en-US" sz="1200" dirty="0">
              <a:cs typeface="Arial" panose="020B0604020202020204" pitchFamily="34" charset="0"/>
            </a:endParaRPr>
          </a:p>
          <a:p>
            <a:pPr lvl="1">
              <a:lnSpc>
                <a:spcPct val="120000"/>
              </a:lnSpc>
              <a:buFont typeface="Arial" panose="020B0604020202020204" pitchFamily="34" charset="0"/>
              <a:buChar char="•"/>
            </a:pPr>
            <a:r>
              <a:rPr lang="en-US" sz="2800" dirty="0">
                <a:cs typeface="Arial" panose="020B0604020202020204" pitchFamily="34" charset="0"/>
              </a:rPr>
              <a:t>Need quantification of performance parameters after a varying period of connectivity breakdown</a:t>
            </a:r>
          </a:p>
          <a:p>
            <a:pPr lvl="1">
              <a:lnSpc>
                <a:spcPct val="120000"/>
              </a:lnSpc>
              <a:buFont typeface="Arial" panose="020B0604020202020204" pitchFamily="34" charset="0"/>
              <a:buChar char="•"/>
            </a:pPr>
            <a:endParaRPr lang="en-US" sz="1200" dirty="0">
              <a:cs typeface="Arial" panose="020B0604020202020204" pitchFamily="34" charset="0"/>
            </a:endParaRPr>
          </a:p>
          <a:p>
            <a:pPr lvl="1">
              <a:lnSpc>
                <a:spcPct val="120000"/>
              </a:lnSpc>
              <a:buFont typeface="Arial" panose="020B0604020202020204" pitchFamily="34" charset="0"/>
              <a:buChar char="•"/>
            </a:pPr>
            <a:r>
              <a:rPr lang="en-US" sz="2800" dirty="0">
                <a:cs typeface="Arial" panose="020B0604020202020204" pitchFamily="34" charset="0"/>
              </a:rPr>
              <a:t>Need to determine how much bandwidth and resources are needed to make network nodes consistent (or current)</a:t>
            </a:r>
            <a:endParaRPr lang="en-US" altLang="en-US" sz="2400" dirty="0">
              <a:cs typeface="DejaVu Sans" charset="0"/>
            </a:endParaRPr>
          </a:p>
        </p:txBody>
      </p:sp>
    </p:spTree>
    <p:extLst>
      <p:ext uri="{BB962C8B-B14F-4D97-AF65-F5344CB8AC3E}">
        <p14:creationId xmlns:p14="http://schemas.microsoft.com/office/powerpoint/2010/main" val="49146670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36</a:t>
            </a:r>
            <a:endParaRPr sz="1300" kern="0" dirty="0">
              <a:solidFill>
                <a:sysClr val="windowText" lastClr="000000"/>
              </a:solidFill>
              <a:sym typeface="Tahoma"/>
            </a:endParaRPr>
          </a:p>
        </p:txBody>
      </p:sp>
      <p:sp>
        <p:nvSpPr>
          <p:cNvPr id="1028" name="Title 1"/>
          <p:cNvSpPr>
            <a:spLocks noGrp="1"/>
          </p:cNvSpPr>
          <p:nvPr>
            <p:ph type="title"/>
          </p:nvPr>
        </p:nvSpPr>
        <p:spPr>
          <a:xfrm>
            <a:off x="209007" y="0"/>
            <a:ext cx="7040881" cy="984250"/>
          </a:xfrm>
        </p:spPr>
        <p:txBody>
          <a:bodyPr/>
          <a:lstStyle/>
          <a:p>
            <a:pPr algn="l"/>
            <a:r>
              <a:rPr lang="en-US" altLang="en-US" sz="2800" b="1" dirty="0" err="1">
                <a:solidFill>
                  <a:schemeClr val="tx1"/>
                </a:solidFill>
                <a:latin typeface="Arial" panose="020B0604020202020204" pitchFamily="34" charset="0"/>
                <a:cs typeface="Arial" panose="020B0604020202020204" pitchFamily="34" charset="0"/>
              </a:rPr>
              <a:t>Blockchain</a:t>
            </a:r>
            <a:r>
              <a:rPr lang="en-US" altLang="en-US" sz="2800" b="1" dirty="0">
                <a:solidFill>
                  <a:schemeClr val="tx1"/>
                </a:solidFill>
                <a:latin typeface="Arial" panose="020B0604020202020204" pitchFamily="34" charset="0"/>
                <a:cs typeface="Arial" panose="020B0604020202020204" pitchFamily="34" charset="0"/>
              </a:rPr>
              <a:t> technology deployment challenges</a:t>
            </a:r>
          </a:p>
        </p:txBody>
      </p:sp>
      <p:sp>
        <p:nvSpPr>
          <p:cNvPr id="6" name="Rectangle 3"/>
          <p:cNvSpPr>
            <a:spLocks noChangeArrowheads="1"/>
          </p:cNvSpPr>
          <p:nvPr/>
        </p:nvSpPr>
        <p:spPr bwMode="auto">
          <a:xfrm>
            <a:off x="107544" y="1379538"/>
            <a:ext cx="9036456" cy="48253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3200" i="1" dirty="0">
                <a:cs typeface="Arial" panose="020B0604020202020204" pitchFamily="34" charset="0"/>
              </a:rPr>
              <a:t>Access Control (Read): </a:t>
            </a:r>
            <a:r>
              <a:rPr lang="en-US" altLang="en-US" sz="3200" dirty="0">
                <a:cs typeface="Arial" panose="020B0604020202020204" pitchFamily="34" charset="0"/>
              </a:rPr>
              <a:t>revoked access to data in a </a:t>
            </a:r>
            <a:r>
              <a:rPr lang="en-US" altLang="en-US" sz="3200" dirty="0" err="1">
                <a:cs typeface="Arial" panose="020B0604020202020204" pitchFamily="34" charset="0"/>
              </a:rPr>
              <a:t>blockchain</a:t>
            </a:r>
            <a:r>
              <a:rPr lang="en-US" altLang="en-US" sz="3200" dirty="0">
                <a:cs typeface="Arial" panose="020B0604020202020204" pitchFamily="34" charset="0"/>
              </a:rPr>
              <a:t> can be bypassed as follows:</a:t>
            </a:r>
          </a:p>
          <a:p>
            <a:pPr lvl="1">
              <a:lnSpc>
                <a:spcPct val="120000"/>
              </a:lnSpc>
              <a:buFont typeface="Arial" panose="020B0604020202020204" pitchFamily="34" charset="0"/>
              <a:buChar char="•"/>
            </a:pPr>
            <a:r>
              <a:rPr lang="en-US" altLang="en-US" sz="3000" dirty="0">
                <a:cs typeface="Arial" panose="020B0604020202020204" pitchFamily="34" charset="0"/>
              </a:rPr>
              <a:t>Attacker holding a copy of a </a:t>
            </a:r>
            <a:r>
              <a:rPr lang="en-US" altLang="en-US" sz="3000" dirty="0" err="1">
                <a:cs typeface="Arial" panose="020B0604020202020204" pitchFamily="34" charset="0"/>
              </a:rPr>
              <a:t>blockchain</a:t>
            </a:r>
            <a:r>
              <a:rPr lang="en-US" altLang="en-US" sz="3000" dirty="0">
                <a:cs typeface="Arial" panose="020B0604020202020204" pitchFamily="34" charset="0"/>
              </a:rPr>
              <a:t> can use a modified client to just ignore the revocation block </a:t>
            </a:r>
          </a:p>
          <a:p>
            <a:pPr lvl="1">
              <a:lnSpc>
                <a:spcPct val="120000"/>
              </a:lnSpc>
              <a:buFont typeface="Arial" panose="020B0604020202020204" pitchFamily="34" charset="0"/>
              <a:buChar char="•"/>
            </a:pPr>
            <a:endParaRPr lang="en-US" altLang="en-US" sz="1200" dirty="0">
              <a:cs typeface="Arial" panose="020B0604020202020204" pitchFamily="34" charset="0"/>
            </a:endParaRPr>
          </a:p>
          <a:p>
            <a:pPr lvl="1">
              <a:lnSpc>
                <a:spcPct val="120000"/>
              </a:lnSpc>
              <a:buFont typeface="Arial" panose="020B0604020202020204" pitchFamily="34" charset="0"/>
              <a:buChar char="•"/>
            </a:pPr>
            <a:r>
              <a:rPr lang="en-US" altLang="en-US" sz="3000" dirty="0">
                <a:cs typeface="Arial" panose="020B0604020202020204" pitchFamily="34" charset="0"/>
              </a:rPr>
              <a:t>Attacker can  replay old blocks against an empty </a:t>
            </a:r>
            <a:r>
              <a:rPr lang="en-US" altLang="en-US" sz="3000" dirty="0" err="1">
                <a:cs typeface="Arial" panose="020B0604020202020204" pitchFamily="34" charset="0"/>
              </a:rPr>
              <a:t>blockchain</a:t>
            </a:r>
            <a:r>
              <a:rPr lang="en-US" altLang="en-US" sz="3000" dirty="0">
                <a:cs typeface="Arial" panose="020B0604020202020204" pitchFamily="34" charset="0"/>
              </a:rPr>
              <a:t> and stop before revocation block is appended</a:t>
            </a:r>
            <a:endParaRPr lang="en-US" altLang="en-US" sz="2400" dirty="0">
              <a:cs typeface="DejaVu Sans" charset="0"/>
            </a:endParaRPr>
          </a:p>
        </p:txBody>
      </p:sp>
    </p:spTree>
    <p:extLst>
      <p:ext uri="{BB962C8B-B14F-4D97-AF65-F5344CB8AC3E}">
        <p14:creationId xmlns:p14="http://schemas.microsoft.com/office/powerpoint/2010/main" val="5845788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37</a:t>
            </a:r>
            <a:endParaRPr sz="1300" kern="0" dirty="0">
              <a:solidFill>
                <a:sysClr val="windowText" lastClr="000000"/>
              </a:solidFill>
              <a:sym typeface="Tahoma"/>
            </a:endParaRPr>
          </a:p>
        </p:txBody>
      </p:sp>
      <p:sp>
        <p:nvSpPr>
          <p:cNvPr id="1028" name="Title 1"/>
          <p:cNvSpPr>
            <a:spLocks noGrp="1"/>
          </p:cNvSpPr>
          <p:nvPr>
            <p:ph type="title"/>
          </p:nvPr>
        </p:nvSpPr>
        <p:spPr>
          <a:xfrm>
            <a:off x="209007" y="0"/>
            <a:ext cx="7040881" cy="984250"/>
          </a:xfrm>
        </p:spPr>
        <p:txBody>
          <a:bodyPr/>
          <a:lstStyle/>
          <a:p>
            <a:pPr algn="l"/>
            <a:r>
              <a:rPr lang="en-US" altLang="en-US" sz="2800" b="1" dirty="0" err="1">
                <a:solidFill>
                  <a:schemeClr val="tx1"/>
                </a:solidFill>
                <a:latin typeface="Arial" panose="020B0604020202020204" pitchFamily="34" charset="0"/>
                <a:cs typeface="Arial" panose="020B0604020202020204" pitchFamily="34" charset="0"/>
              </a:rPr>
              <a:t>Blockchain</a:t>
            </a:r>
            <a:r>
              <a:rPr lang="en-US" altLang="en-US" sz="2800" b="1" dirty="0">
                <a:solidFill>
                  <a:schemeClr val="tx1"/>
                </a:solidFill>
                <a:latin typeface="Arial" panose="020B0604020202020204" pitchFamily="34" charset="0"/>
                <a:cs typeface="Arial" panose="020B0604020202020204" pitchFamily="34" charset="0"/>
              </a:rPr>
              <a:t> technology deployment challenges</a:t>
            </a:r>
          </a:p>
        </p:txBody>
      </p:sp>
      <p:sp>
        <p:nvSpPr>
          <p:cNvPr id="6" name="Rectangle 1"/>
          <p:cNvSpPr>
            <a:spLocks noChangeArrowheads="1"/>
          </p:cNvSpPr>
          <p:nvPr/>
        </p:nvSpPr>
        <p:spPr bwMode="auto">
          <a:xfrm>
            <a:off x="112713" y="1398361"/>
            <a:ext cx="9031287" cy="3813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1pPr>
            <a:lvl2pPr indent="-2841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9pPr>
          </a:lstStyle>
          <a:p>
            <a:pPr>
              <a:lnSpc>
                <a:spcPct val="100000"/>
              </a:lnSpc>
              <a:buFont typeface="Arial" panose="020B0604020202020204" pitchFamily="34" charset="0"/>
              <a:buChar char="•"/>
            </a:pPr>
            <a:r>
              <a:rPr lang="en-US" altLang="en-US" sz="3200" dirty="0">
                <a:cs typeface="Arial" panose="020B0604020202020204" pitchFamily="34" charset="0"/>
              </a:rPr>
              <a:t>Provide secure User Interface to create Smart Contracts (</a:t>
            </a:r>
            <a:r>
              <a:rPr lang="en-US" altLang="en-US" sz="3200" dirty="0" err="1">
                <a:cs typeface="Arial" panose="020B0604020202020204" pitchFamily="34" charset="0"/>
              </a:rPr>
              <a:t>Chaincodes</a:t>
            </a:r>
            <a:r>
              <a:rPr lang="en-US" altLang="en-US" sz="3200" dirty="0">
                <a:cs typeface="Arial" panose="020B0604020202020204" pitchFamily="34" charset="0"/>
              </a:rPr>
              <a:t>)</a:t>
            </a:r>
          </a:p>
          <a:p>
            <a:pPr marL="915987" lvl="1" indent="-457200">
              <a:lnSpc>
                <a:spcPct val="100000"/>
              </a:lnSpc>
              <a:buFont typeface="Arial" panose="020B0604020202020204" pitchFamily="34" charset="0"/>
              <a:buChar char="•"/>
            </a:pPr>
            <a:r>
              <a:rPr lang="en-US" altLang="en-US" sz="3000" dirty="0">
                <a:cs typeface="Arial" panose="020B0604020202020204" pitchFamily="34" charset="0"/>
              </a:rPr>
              <a:t>Idea proposed by Ashish </a:t>
            </a:r>
            <a:r>
              <a:rPr lang="en-US" altLang="en-US" sz="3000" dirty="0" err="1">
                <a:cs typeface="Arial" panose="020B0604020202020204" pitchFamily="34" charset="0"/>
              </a:rPr>
              <a:t>Kundu</a:t>
            </a:r>
            <a:r>
              <a:rPr lang="en-US" altLang="en-US" sz="3000" dirty="0">
                <a:cs typeface="Arial" panose="020B0604020202020204" pitchFamily="34" charset="0"/>
              </a:rPr>
              <a:t> (IBM)</a:t>
            </a:r>
          </a:p>
          <a:p>
            <a:pPr marL="915987" lvl="1" indent="-457200">
              <a:lnSpc>
                <a:spcPct val="100000"/>
              </a:lnSpc>
              <a:buFont typeface="Arial" panose="020B0604020202020204" pitchFamily="34" charset="0"/>
              <a:buChar char="•"/>
            </a:pPr>
            <a:endParaRPr lang="en-US" altLang="en-US" sz="1200" dirty="0">
              <a:cs typeface="Arial" panose="020B0604020202020204" pitchFamily="34" charset="0"/>
            </a:endParaRPr>
          </a:p>
          <a:p>
            <a:pPr marL="915987" lvl="1" indent="-457200">
              <a:lnSpc>
                <a:spcPct val="100000"/>
              </a:lnSpc>
              <a:buFont typeface="Arial" panose="020B0604020202020204" pitchFamily="34" charset="0"/>
              <a:buChar char="•"/>
            </a:pPr>
            <a:r>
              <a:rPr lang="en-US" altLang="en-US" sz="3000" dirty="0">
                <a:cs typeface="Arial" panose="020B0604020202020204" pitchFamily="34" charset="0"/>
              </a:rPr>
              <a:t>GO language is currently used to write </a:t>
            </a:r>
            <a:r>
              <a:rPr lang="en-US" altLang="en-US" sz="3000" dirty="0" err="1">
                <a:cs typeface="Arial" panose="020B0604020202020204" pitchFamily="34" charset="0"/>
              </a:rPr>
              <a:t>chaincode</a:t>
            </a:r>
            <a:endParaRPr lang="en-US" altLang="en-US" sz="3000" dirty="0">
              <a:cs typeface="Arial" panose="020B0604020202020204" pitchFamily="34" charset="0"/>
            </a:endParaRPr>
          </a:p>
          <a:p>
            <a:pPr marL="915987" lvl="1" indent="-457200">
              <a:lnSpc>
                <a:spcPct val="100000"/>
              </a:lnSpc>
              <a:buFont typeface="Arial" panose="020B0604020202020204" pitchFamily="34" charset="0"/>
              <a:buChar char="•"/>
            </a:pPr>
            <a:endParaRPr lang="en-US" altLang="en-US" sz="1200" dirty="0">
              <a:cs typeface="Arial" panose="020B0604020202020204" pitchFamily="34" charset="0"/>
            </a:endParaRPr>
          </a:p>
          <a:p>
            <a:pPr marL="915987" lvl="1" indent="-457200">
              <a:lnSpc>
                <a:spcPct val="100000"/>
              </a:lnSpc>
              <a:buFont typeface="Arial" panose="020B0604020202020204" pitchFamily="34" charset="0"/>
              <a:buChar char="•"/>
            </a:pPr>
            <a:r>
              <a:rPr lang="en-US" altLang="en-US" sz="3000" dirty="0">
                <a:cs typeface="Arial" panose="020B0604020202020204" pitchFamily="34" charset="0"/>
              </a:rPr>
              <a:t>How to make </a:t>
            </a:r>
            <a:r>
              <a:rPr lang="en-US" altLang="en-US" sz="3000" dirty="0" err="1">
                <a:cs typeface="Arial" panose="020B0604020202020204" pitchFamily="34" charset="0"/>
              </a:rPr>
              <a:t>chaincode</a:t>
            </a:r>
            <a:r>
              <a:rPr lang="en-US" altLang="en-US" sz="3000" dirty="0">
                <a:cs typeface="Arial" panose="020B0604020202020204" pitchFamily="34" charset="0"/>
              </a:rPr>
              <a:t> writing easier for the user and reduce attack surface</a:t>
            </a:r>
          </a:p>
        </p:txBody>
      </p:sp>
    </p:spTree>
    <p:extLst>
      <p:ext uri="{BB962C8B-B14F-4D97-AF65-F5344CB8AC3E}">
        <p14:creationId xmlns:p14="http://schemas.microsoft.com/office/powerpoint/2010/main" val="18808397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Observations &amp; Data from Experiments</a:t>
            </a:r>
          </a:p>
        </p:txBody>
      </p:sp>
      <p:sp>
        <p:nvSpPr>
          <p:cNvPr id="7"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Demo 1 (Cognitive Autonomy / Knowledge Discovery):</a:t>
            </a:r>
          </a:p>
          <a:p>
            <a:pPr lvl="1" algn="just" eaLnBrk="1" hangingPunct="1"/>
            <a:r>
              <a:rPr lang="en-US" sz="2400" dirty="0"/>
              <a:t>Analytics over trusted provenance data to understand the current status of the system and take actions based on the result. </a:t>
            </a:r>
          </a:p>
          <a:p>
            <a:pPr lvl="1" algn="just" eaLnBrk="1" hangingPunct="1"/>
            <a:r>
              <a:rPr lang="en-US" altLang="en-US" sz="2400" dirty="0"/>
              <a:t>Performing aggregate analytics with data perturbation to protect the privacy of individual entities in IAS network. </a:t>
            </a:r>
            <a:endParaRPr lang="en-US" sz="2400" dirty="0"/>
          </a:p>
          <a:p>
            <a:pPr indent="-739775"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194646622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470" y="1143000"/>
            <a:ext cx="8839200" cy="553709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 name="CustomShape 3"/>
          <p:cNvSpPr/>
          <p:nvPr/>
        </p:nvSpPr>
        <p:spPr>
          <a:xfrm>
            <a:off x="5574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38</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Solution for Permissioned Systems</a:t>
            </a:r>
          </a:p>
        </p:txBody>
      </p:sp>
    </p:spTree>
    <p:extLst>
      <p:ext uri="{BB962C8B-B14F-4D97-AF65-F5344CB8AC3E}">
        <p14:creationId xmlns:p14="http://schemas.microsoft.com/office/powerpoint/2010/main" val="377011891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39</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Research Approach</a:t>
            </a:r>
          </a:p>
        </p:txBody>
      </p:sp>
      <p:sp>
        <p:nvSpPr>
          <p:cNvPr id="6" name="Rectangle 1"/>
          <p:cNvSpPr>
            <a:spLocks noChangeArrowheads="1"/>
          </p:cNvSpPr>
          <p:nvPr/>
        </p:nvSpPr>
        <p:spPr bwMode="auto">
          <a:xfrm>
            <a:off x="138953" y="1434353"/>
            <a:ext cx="88392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Tahoma" panose="020B0604030504040204" pitchFamily="34" charset="0"/>
              </a:defRPr>
            </a:lvl9pPr>
          </a:lstStyle>
          <a:p>
            <a:pPr>
              <a:lnSpc>
                <a:spcPct val="100000"/>
              </a:lnSpc>
              <a:buFont typeface="Arial" panose="020B0604020202020204" pitchFamily="34" charset="0"/>
              <a:buChar char="•"/>
            </a:pPr>
            <a:r>
              <a:rPr lang="en-US" altLang="en-US" sz="3200" dirty="0">
                <a:cs typeface="Arial" panose="020B0604020202020204" pitchFamily="34" charset="0"/>
              </a:rPr>
              <a:t>Idea: protect against </a:t>
            </a:r>
            <a:r>
              <a:rPr lang="en-US" altLang="en-US" sz="3200" dirty="0" err="1">
                <a:cs typeface="Arial" panose="020B0604020202020204" pitchFamily="34" charset="0"/>
              </a:rPr>
              <a:t>dDOS</a:t>
            </a:r>
            <a:r>
              <a:rPr lang="en-US" altLang="en-US" sz="3200" dirty="0">
                <a:cs typeface="Arial" panose="020B0604020202020204" pitchFamily="34" charset="0"/>
              </a:rPr>
              <a:t> attacks when invalid transactions flood the network and don’t let valid transactions to be processed</a:t>
            </a:r>
          </a:p>
          <a:p>
            <a:pPr lvl="1">
              <a:lnSpc>
                <a:spcPct val="100000"/>
              </a:lnSpc>
              <a:buFont typeface="Arial" panose="020B0604020202020204" pitchFamily="34" charset="0"/>
              <a:buChar char="•"/>
            </a:pPr>
            <a:r>
              <a:rPr lang="en-US" altLang="en-US" sz="3200" dirty="0">
                <a:cs typeface="Arial" panose="020B0604020202020204" pitchFamily="34" charset="0"/>
              </a:rPr>
              <a:t>  </a:t>
            </a:r>
            <a:r>
              <a:rPr lang="en-US" altLang="en-US" sz="3000" dirty="0">
                <a:cs typeface="Arial" panose="020B0604020202020204" pitchFamily="34" charset="0"/>
              </a:rPr>
              <a:t>Remove client service’s communication with the ordering service and extra-communications with Endorsers</a:t>
            </a:r>
          </a:p>
          <a:p>
            <a:pPr lvl="1">
              <a:lnSpc>
                <a:spcPct val="100000"/>
              </a:lnSpc>
              <a:buFont typeface="Arial" panose="020B0604020202020204" pitchFamily="34" charset="0"/>
              <a:buChar char="•"/>
            </a:pPr>
            <a:endParaRPr lang="en-US" altLang="en-US" sz="1200" dirty="0">
              <a:cs typeface="Arial" panose="020B0604020202020204" pitchFamily="34" charset="0"/>
            </a:endParaRPr>
          </a:p>
          <a:p>
            <a:pPr lvl="1">
              <a:lnSpc>
                <a:spcPct val="100000"/>
              </a:lnSpc>
              <a:buFont typeface="Arial" panose="020B0604020202020204" pitchFamily="34" charset="0"/>
              <a:buChar char="•"/>
            </a:pPr>
            <a:r>
              <a:rPr lang="en-US" altLang="en-US" sz="3000" dirty="0">
                <a:cs typeface="Arial" panose="020B0604020202020204" pitchFamily="34" charset="0"/>
              </a:rPr>
              <a:t>  Endorsers directly send validated transaction to the Ordering Service</a:t>
            </a:r>
          </a:p>
          <a:p>
            <a:pPr lvl="1">
              <a:lnSpc>
                <a:spcPct val="100000"/>
              </a:lnSpc>
              <a:buFont typeface="Arial" panose="020B0604020202020204" pitchFamily="34" charset="0"/>
              <a:buChar char="•"/>
            </a:pPr>
            <a:endParaRPr lang="en-US" altLang="en-US" sz="1200" dirty="0">
              <a:cs typeface="Arial" panose="020B0604020202020204" pitchFamily="34" charset="0"/>
            </a:endParaRPr>
          </a:p>
          <a:p>
            <a:pPr lvl="1">
              <a:lnSpc>
                <a:spcPct val="100000"/>
              </a:lnSpc>
              <a:buFont typeface="Arial" panose="020B0604020202020204" pitchFamily="34" charset="0"/>
              <a:buChar char="•"/>
            </a:pPr>
            <a:r>
              <a:rPr lang="en-US" altLang="en-US" sz="3000" dirty="0">
                <a:cs typeface="Arial" panose="020B0604020202020204" pitchFamily="34" charset="0"/>
              </a:rPr>
              <a:t>  Ordering Service delivers transaction to the Committers</a:t>
            </a:r>
          </a:p>
        </p:txBody>
      </p:sp>
    </p:spTree>
    <p:extLst>
      <p:ext uri="{BB962C8B-B14F-4D97-AF65-F5344CB8AC3E}">
        <p14:creationId xmlns:p14="http://schemas.microsoft.com/office/powerpoint/2010/main" val="61576352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40</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err="1">
                <a:solidFill>
                  <a:srgbClr val="000000"/>
                </a:solidFill>
                <a:latin typeface="Arial" charset="0"/>
                <a:ea typeface="Arial" charset="0"/>
                <a:cs typeface="Arial" charset="0"/>
              </a:rPr>
              <a:t>Blockhub</a:t>
            </a:r>
            <a:r>
              <a:rPr lang="en-US" altLang="en-US" sz="2800" b="1" dirty="0">
                <a:solidFill>
                  <a:srgbClr val="000000"/>
                </a:solidFill>
                <a:latin typeface="Arial" charset="0"/>
                <a:ea typeface="Arial" charset="0"/>
                <a:cs typeface="Arial" charset="0"/>
              </a:rPr>
              <a:t>: </a:t>
            </a:r>
            <a:r>
              <a:rPr lang="en-US" altLang="en-US" sz="2800" b="1" dirty="0" err="1">
                <a:solidFill>
                  <a:srgbClr val="000000"/>
                </a:solidFill>
                <a:latin typeface="Arial" charset="0"/>
                <a:ea typeface="Arial" charset="0"/>
                <a:cs typeface="Arial" charset="0"/>
              </a:rPr>
              <a:t>blockchain</a:t>
            </a:r>
            <a:r>
              <a:rPr lang="en-US" altLang="en-US" sz="2800" b="1" dirty="0">
                <a:solidFill>
                  <a:srgbClr val="000000"/>
                </a:solidFill>
                <a:latin typeface="Arial" charset="0"/>
                <a:ea typeface="Arial" charset="0"/>
                <a:cs typeface="Arial" charset="0"/>
              </a:rPr>
              <a:t>-platform for IAS</a:t>
            </a:r>
          </a:p>
        </p:txBody>
      </p:sp>
      <p:sp>
        <p:nvSpPr>
          <p:cNvPr id="5" name="Rectangle 3"/>
          <p:cNvSpPr>
            <a:spLocks noChangeArrowheads="1"/>
          </p:cNvSpPr>
          <p:nvPr/>
        </p:nvSpPr>
        <p:spPr bwMode="auto">
          <a:xfrm>
            <a:off x="204787" y="1098231"/>
            <a:ext cx="8495867" cy="406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9pPr>
          </a:lstStyle>
          <a:p>
            <a:pPr algn="ctr">
              <a:lnSpc>
                <a:spcPct val="100000"/>
              </a:lnSpc>
            </a:pPr>
            <a:r>
              <a:rPr lang="en-US" altLang="en-US" sz="2400" b="1" dirty="0" err="1">
                <a:cs typeface="DejaVu Sans" charset="0"/>
              </a:rPr>
              <a:t>Blockchain</a:t>
            </a:r>
            <a:r>
              <a:rPr lang="en-US" altLang="en-US" sz="2400" b="1" dirty="0">
                <a:cs typeface="DejaVu Sans" charset="0"/>
              </a:rPr>
              <a:t>-based Software Distribution </a:t>
            </a:r>
          </a:p>
          <a:p>
            <a:pPr algn="ctr">
              <a:lnSpc>
                <a:spcPct val="100000"/>
              </a:lnSpc>
            </a:pPr>
            <a:r>
              <a:rPr lang="en-US" altLang="en-US" sz="2400" b="1" dirty="0">
                <a:cs typeface="DejaVu Sans" charset="0"/>
              </a:rPr>
              <a:t>(WAXEDPRUNE extension) </a:t>
            </a:r>
          </a:p>
        </p:txBody>
      </p:sp>
      <p:sp>
        <p:nvSpPr>
          <p:cNvPr id="7" name="Rectangle 5"/>
          <p:cNvSpPr>
            <a:spLocks noChangeArrowheads="1"/>
          </p:cNvSpPr>
          <p:nvPr/>
        </p:nvSpPr>
        <p:spPr bwMode="auto">
          <a:xfrm>
            <a:off x="-46038" y="1836937"/>
            <a:ext cx="9326563" cy="890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2286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lvl="1">
              <a:lnSpc>
                <a:spcPct val="100000"/>
              </a:lnSpc>
              <a:buFont typeface="Symbol" panose="05050102010706020507" pitchFamily="18" charset="2"/>
              <a:buChar char=""/>
            </a:pPr>
            <a:r>
              <a:rPr lang="en-US" altLang="en-US" sz="2300" dirty="0">
                <a:cs typeface="DejaVu Sans" charset="0"/>
              </a:rPr>
              <a:t> </a:t>
            </a:r>
            <a:r>
              <a:rPr lang="en-US" altLang="en-US" sz="2300" dirty="0" err="1">
                <a:cs typeface="DejaVu Sans" charset="0"/>
              </a:rPr>
              <a:t>Blockchain</a:t>
            </a:r>
            <a:r>
              <a:rPr lang="en-US" altLang="en-US" sz="2300" dirty="0">
                <a:cs typeface="DejaVu Sans" charset="0"/>
              </a:rPr>
              <a:t>-based technology ensures integrity of provenance data</a:t>
            </a:r>
            <a:r>
              <a:rPr lang="en-US" altLang="en-US" sz="2400" dirty="0">
                <a:cs typeface="DejaVu Sans" charset="0"/>
              </a:rPr>
              <a:t> </a:t>
            </a:r>
          </a:p>
          <a:p>
            <a:pPr lvl="1">
              <a:lnSpc>
                <a:spcPct val="100000"/>
              </a:lnSpc>
              <a:buFont typeface="Symbol" panose="05050102010706020507" pitchFamily="18" charset="2"/>
              <a:buChar char=""/>
            </a:pPr>
            <a:r>
              <a:rPr lang="en-US" altLang="en-US" sz="2300" i="1" dirty="0">
                <a:cs typeface="DejaVu Sans" charset="0"/>
              </a:rPr>
              <a:t> </a:t>
            </a:r>
            <a:r>
              <a:rPr lang="en-US" altLang="en-US" sz="2300" i="1" dirty="0" err="1">
                <a:cs typeface="DejaVu Sans" charset="0"/>
              </a:rPr>
              <a:t>BlockHub</a:t>
            </a:r>
            <a:r>
              <a:rPr lang="en-US" altLang="en-US" sz="2300" dirty="0">
                <a:cs typeface="DejaVu Sans" charset="0"/>
              </a:rPr>
              <a:t> provides secure cross-domain software distribution</a:t>
            </a:r>
          </a:p>
          <a:p>
            <a:pPr>
              <a:lnSpc>
                <a:spcPct val="100000"/>
              </a:lnSpc>
              <a:buClrTx/>
              <a:buSzTx/>
              <a:buFontTx/>
              <a:buNone/>
            </a:pPr>
            <a:endParaRPr lang="en-US" altLang="en-US" sz="2300" dirty="0">
              <a:cs typeface="DejaVu Sans" charset="0"/>
            </a:endParaRPr>
          </a:p>
        </p:txBody>
      </p:sp>
      <p:pic>
        <p:nvPicPr>
          <p:cNvPr id="8" name="Picture 7"/>
          <p:cNvPicPr>
            <a:picLocks noChangeAspect="1"/>
          </p:cNvPicPr>
          <p:nvPr/>
        </p:nvPicPr>
        <p:blipFill rotWithShape="1">
          <a:blip r:embed="rId3"/>
          <a:srcRect l="12838" t="20549" r="30620" b="19981"/>
          <a:stretch/>
        </p:blipFill>
        <p:spPr>
          <a:xfrm>
            <a:off x="845126" y="2754741"/>
            <a:ext cx="7620000" cy="4017774"/>
          </a:xfrm>
          <a:prstGeom prst="rect">
            <a:avLst/>
          </a:prstGeom>
        </p:spPr>
      </p:pic>
    </p:spTree>
    <p:extLst>
      <p:ext uri="{BB962C8B-B14F-4D97-AF65-F5344CB8AC3E}">
        <p14:creationId xmlns:p14="http://schemas.microsoft.com/office/powerpoint/2010/main" val="20643546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41</a:t>
            </a:r>
            <a:endParaRPr sz="1300" kern="0" dirty="0">
              <a:solidFill>
                <a:sysClr val="windowText" lastClr="000000"/>
              </a:solidFill>
              <a:sym typeface="Tahoma"/>
            </a:endParaRPr>
          </a:p>
        </p:txBody>
      </p:sp>
      <p:sp>
        <p:nvSpPr>
          <p:cNvPr id="5" name="Rectangle 2"/>
          <p:cNvSpPr>
            <a:spLocks noChangeArrowheads="1"/>
          </p:cNvSpPr>
          <p:nvPr/>
        </p:nvSpPr>
        <p:spPr bwMode="auto">
          <a:xfrm>
            <a:off x="82550" y="1424849"/>
            <a:ext cx="9091613" cy="406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Tahoma" panose="020B0604030504040204" pitchFamily="34" charset="0"/>
              </a:defRPr>
            </a:lvl9pPr>
          </a:lstStyle>
          <a:p>
            <a:pPr>
              <a:lnSpc>
                <a:spcPct val="100000"/>
              </a:lnSpc>
            </a:pPr>
            <a:r>
              <a:rPr lang="en-US" altLang="en-US" sz="2600" b="1" dirty="0" err="1">
                <a:cs typeface="DejaVu Sans" charset="0"/>
              </a:rPr>
              <a:t>BlockHub</a:t>
            </a:r>
            <a:r>
              <a:rPr lang="en-US" altLang="en-US" sz="2600" b="1" dirty="0">
                <a:cs typeface="DejaVu Sans" charset="0"/>
              </a:rPr>
              <a:t> can be used for:</a:t>
            </a:r>
            <a:r>
              <a:rPr lang="en-US" altLang="en-US" sz="2400" b="1" dirty="0">
                <a:cs typeface="DejaVu Sans" charset="0"/>
              </a:rPr>
              <a:t> </a:t>
            </a:r>
            <a:r>
              <a:rPr lang="en-US" altLang="en-US" sz="2400" dirty="0">
                <a:cs typeface="DejaVu Sans" charset="0"/>
              </a:rPr>
              <a:t>(proposed by Robert Pike, NGC)</a:t>
            </a:r>
            <a:endParaRPr lang="en-US" altLang="en-US" sz="2400" b="1" dirty="0">
              <a:cs typeface="DejaVu Sans" charset="0"/>
            </a:endParaRPr>
          </a:p>
        </p:txBody>
      </p:sp>
      <p:sp>
        <p:nvSpPr>
          <p:cNvPr id="7" name="Rectangle 3"/>
          <p:cNvSpPr>
            <a:spLocks noChangeArrowheads="1"/>
          </p:cNvSpPr>
          <p:nvPr/>
        </p:nvSpPr>
        <p:spPr bwMode="auto">
          <a:xfrm>
            <a:off x="76200" y="1915387"/>
            <a:ext cx="9144000" cy="4392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50000"/>
              </a:lnSpc>
            </a:pPr>
            <a:r>
              <a:rPr lang="en-US" altLang="en-US" sz="2400" dirty="0">
                <a:cs typeface="Arial" panose="020B0604020202020204" pitchFamily="34" charset="0"/>
              </a:rPr>
              <a:t>1. Tracking and control of software components that are shared across multiple security domains.</a:t>
            </a:r>
          </a:p>
          <a:p>
            <a:pPr>
              <a:lnSpc>
                <a:spcPct val="150000"/>
              </a:lnSpc>
            </a:pPr>
            <a:r>
              <a:rPr lang="en-US" altLang="en-US" sz="2400" dirty="0">
                <a:cs typeface="Arial" panose="020B0604020202020204" pitchFamily="34" charset="0"/>
              </a:rPr>
              <a:t>2. Automating the export auditing and tracking processes.</a:t>
            </a:r>
          </a:p>
          <a:p>
            <a:pPr>
              <a:lnSpc>
                <a:spcPct val="150000"/>
              </a:lnSpc>
            </a:pPr>
            <a:r>
              <a:rPr lang="en-US" altLang="en-US" sz="2400" dirty="0">
                <a:cs typeface="Arial" panose="020B0604020202020204" pitchFamily="34" charset="0"/>
              </a:rPr>
              <a:t>3. Cross-domain dissemination of encrypted software modules using role- and attribute-based access control.</a:t>
            </a:r>
          </a:p>
          <a:p>
            <a:pPr>
              <a:lnSpc>
                <a:spcPct val="150000"/>
              </a:lnSpc>
            </a:pPr>
            <a:r>
              <a:rPr lang="en-US" altLang="en-US" sz="2400" dirty="0">
                <a:cs typeface="Arial" panose="020B0604020202020204" pitchFamily="34" charset="0"/>
              </a:rPr>
              <a:t>4. Licensing provenance of deployed software components.</a:t>
            </a:r>
          </a:p>
          <a:p>
            <a:pPr>
              <a:lnSpc>
                <a:spcPct val="150000"/>
              </a:lnSpc>
            </a:pPr>
            <a:r>
              <a:rPr lang="en-US" altLang="en-US" sz="2400" dirty="0">
                <a:cs typeface="Arial" panose="020B0604020202020204" pitchFamily="34" charset="0"/>
              </a:rPr>
              <a:t>5. Enabling software supply chain that is tamper resistant.</a:t>
            </a:r>
          </a:p>
          <a:p>
            <a:pPr>
              <a:lnSpc>
                <a:spcPct val="150000"/>
              </a:lnSpc>
            </a:pPr>
            <a:r>
              <a:rPr lang="en-US" altLang="en-US" sz="2400" dirty="0">
                <a:cs typeface="Arial" panose="020B0604020202020204" pitchFamily="34" charset="0"/>
              </a:rPr>
              <a:t>6. Software spillage remediation.</a:t>
            </a:r>
          </a:p>
        </p:txBody>
      </p:sp>
      <p:sp>
        <p:nvSpPr>
          <p:cNvPr id="8" name="Title 1"/>
          <p:cNvSpPr>
            <a:spLocks noGrp="1"/>
          </p:cNvSpPr>
          <p:nvPr>
            <p:ph type="title"/>
          </p:nvPr>
        </p:nvSpPr>
        <p:spPr>
          <a:xfrm>
            <a:off x="228600" y="0"/>
            <a:ext cx="6705600" cy="984250"/>
          </a:xfrm>
        </p:spPr>
        <p:txBody>
          <a:bodyPr/>
          <a:lstStyle/>
          <a:p>
            <a:pPr algn="l" eaLnBrk="1" hangingPunct="1"/>
            <a:r>
              <a:rPr lang="en-US" altLang="en-US" sz="2800" b="1" dirty="0" err="1">
                <a:solidFill>
                  <a:srgbClr val="000000"/>
                </a:solidFill>
                <a:latin typeface="Arial" charset="0"/>
                <a:ea typeface="Arial" charset="0"/>
                <a:cs typeface="Arial" charset="0"/>
              </a:rPr>
              <a:t>Blockhub</a:t>
            </a:r>
            <a:r>
              <a:rPr lang="en-US" altLang="en-US" sz="2800" b="1" dirty="0">
                <a:solidFill>
                  <a:srgbClr val="000000"/>
                </a:solidFill>
                <a:latin typeface="Arial" charset="0"/>
                <a:ea typeface="Arial" charset="0"/>
                <a:cs typeface="Arial" charset="0"/>
              </a:rPr>
              <a:t>: </a:t>
            </a:r>
            <a:r>
              <a:rPr lang="en-US" altLang="en-US" sz="2800" b="1" dirty="0" err="1">
                <a:solidFill>
                  <a:srgbClr val="000000"/>
                </a:solidFill>
                <a:latin typeface="Arial" charset="0"/>
                <a:ea typeface="Arial" charset="0"/>
                <a:cs typeface="Arial" charset="0"/>
              </a:rPr>
              <a:t>blockchain</a:t>
            </a:r>
            <a:r>
              <a:rPr lang="en-US" altLang="en-US" sz="2800" b="1" dirty="0">
                <a:solidFill>
                  <a:srgbClr val="000000"/>
                </a:solidFill>
                <a:latin typeface="Arial" charset="0"/>
                <a:ea typeface="Arial" charset="0"/>
                <a:cs typeface="Arial" charset="0"/>
              </a:rPr>
              <a:t>-platform for IAS</a:t>
            </a:r>
          </a:p>
        </p:txBody>
      </p:sp>
    </p:spTree>
    <p:extLst>
      <p:ext uri="{BB962C8B-B14F-4D97-AF65-F5344CB8AC3E}">
        <p14:creationId xmlns:p14="http://schemas.microsoft.com/office/powerpoint/2010/main" val="13410148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6760" t="32100" r="24792" b="19305"/>
          <a:stretch>
            <a:fillRect/>
          </a:stretch>
        </p:blipFill>
        <p:spPr bwMode="auto">
          <a:xfrm>
            <a:off x="69850" y="1088251"/>
            <a:ext cx="9074150" cy="5685612"/>
          </a:xfrm>
          <a:prstGeom prst="rect">
            <a:avLst/>
          </a:prstGeom>
          <a:noFill/>
          <a:ln>
            <a:noFill/>
          </a:ln>
          <a:effectLst/>
          <a:extLst>
            <a:ext uri="{909E8E84-426E-40dd-AFC4-6F175D3DCCD1}">
              <a14:hiddenFill xmlns:a14="http://schemas.microsoft.com/office/drawing/2010/main" xmlns="">
                <a:blipFill dpi="0" rotWithShape="0">
                  <a:blip/>
                  <a:srcRect l="16760" t="32100" r="24792" b="19305"/>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42</a:t>
            </a:r>
            <a:endParaRPr sz="1300" kern="0" dirty="0">
              <a:solidFill>
                <a:sysClr val="windowText" lastClr="000000"/>
              </a:solidFill>
              <a:sym typeface="Tahoma"/>
            </a:endParaRPr>
          </a:p>
        </p:txBody>
      </p:sp>
      <p:sp>
        <p:nvSpPr>
          <p:cNvPr id="7" name="Title 1"/>
          <p:cNvSpPr txBox="1">
            <a:spLocks/>
          </p:cNvSpPr>
          <p:nvPr/>
        </p:nvSpPr>
        <p:spPr bwMode="auto">
          <a:xfrm>
            <a:off x="228600" y="0"/>
            <a:ext cx="6705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altLang="en-US" sz="2800" b="1" kern="0" dirty="0" err="1">
                <a:solidFill>
                  <a:srgbClr val="000000"/>
                </a:solidFill>
                <a:latin typeface="Arial" charset="0"/>
                <a:ea typeface="Arial" charset="0"/>
                <a:cs typeface="Arial" charset="0"/>
              </a:rPr>
              <a:t>Blockhub</a:t>
            </a:r>
            <a:r>
              <a:rPr lang="en-US" altLang="en-US" sz="2800" b="1" kern="0" dirty="0">
                <a:solidFill>
                  <a:srgbClr val="000000"/>
                </a:solidFill>
                <a:latin typeface="Arial" charset="0"/>
                <a:ea typeface="Arial" charset="0"/>
                <a:cs typeface="Arial" charset="0"/>
              </a:rPr>
              <a:t>: </a:t>
            </a:r>
            <a:r>
              <a:rPr lang="en-US" altLang="en-US" sz="2800" b="1" kern="0" dirty="0" err="1">
                <a:solidFill>
                  <a:srgbClr val="000000"/>
                </a:solidFill>
                <a:latin typeface="Arial" charset="0"/>
                <a:ea typeface="Arial" charset="0"/>
                <a:cs typeface="Arial" charset="0"/>
              </a:rPr>
              <a:t>blockchain</a:t>
            </a:r>
            <a:r>
              <a:rPr lang="en-US" altLang="en-US" sz="2800" b="1" kern="0" dirty="0">
                <a:solidFill>
                  <a:srgbClr val="000000"/>
                </a:solidFill>
                <a:latin typeface="Arial" charset="0"/>
                <a:ea typeface="Arial" charset="0"/>
                <a:cs typeface="Arial" charset="0"/>
              </a:rPr>
              <a:t>-platform for IAS</a:t>
            </a:r>
          </a:p>
        </p:txBody>
      </p:sp>
      <p:sp>
        <p:nvSpPr>
          <p:cNvPr id="2" name="Прямоугольник 1">
            <a:extLst>
              <a:ext uri="{FF2B5EF4-FFF2-40B4-BE49-F238E27FC236}">
                <a16:creationId xmlns="" xmlns:a16="http://schemas.microsoft.com/office/drawing/2014/main" id="{2AB76922-AC7E-4FAE-859B-DFC563B98C41}"/>
              </a:ext>
            </a:extLst>
          </p:cNvPr>
          <p:cNvSpPr/>
          <p:nvPr/>
        </p:nvSpPr>
        <p:spPr>
          <a:xfrm>
            <a:off x="4884234" y="1862254"/>
            <a:ext cx="524107" cy="323385"/>
          </a:xfrm>
          <a:prstGeom prst="rect">
            <a:avLst/>
          </a:prstGeom>
          <a:solidFill>
            <a:srgbClr val="4F81BD"/>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192023402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dirty="0">
                <a:solidFill>
                  <a:sysClr val="windowText" lastClr="000000"/>
                </a:solidFill>
                <a:sym typeface="Tahoma"/>
              </a:rPr>
              <a:t>43</a:t>
            </a:r>
            <a:endParaRPr sz="1300" kern="0" dirty="0">
              <a:solidFill>
                <a:sysClr val="windowText" lastClr="000000"/>
              </a:solidFill>
              <a:sym typeface="Tahoma"/>
            </a:endParaRPr>
          </a:p>
        </p:txBody>
      </p:sp>
      <p:sp>
        <p:nvSpPr>
          <p:cNvPr id="7" name="Title 1"/>
          <p:cNvSpPr>
            <a:spLocks noGrp="1"/>
          </p:cNvSpPr>
          <p:nvPr>
            <p:ph type="title"/>
          </p:nvPr>
        </p:nvSpPr>
        <p:spPr>
          <a:xfrm>
            <a:off x="228600" y="0"/>
            <a:ext cx="6705600" cy="984250"/>
          </a:xfrm>
        </p:spPr>
        <p:txBody>
          <a:bodyPr/>
          <a:lstStyle/>
          <a:p>
            <a:pPr algn="l" eaLnBrk="1" hangingPunct="1"/>
            <a:r>
              <a:rPr lang="en-US" altLang="en-US" sz="2800" b="1" dirty="0" err="1">
                <a:solidFill>
                  <a:srgbClr val="000000"/>
                </a:solidFill>
                <a:latin typeface="Arial" charset="0"/>
                <a:ea typeface="Arial" charset="0"/>
                <a:cs typeface="Arial" charset="0"/>
              </a:rPr>
              <a:t>Blockhub</a:t>
            </a:r>
            <a:r>
              <a:rPr lang="en-US" altLang="en-US" sz="2800" b="1" dirty="0">
                <a:solidFill>
                  <a:srgbClr val="000000"/>
                </a:solidFill>
                <a:latin typeface="Arial" charset="0"/>
                <a:ea typeface="Arial" charset="0"/>
                <a:cs typeface="Arial" charset="0"/>
              </a:rPr>
              <a:t> Architecture</a:t>
            </a:r>
          </a:p>
        </p:txBody>
      </p:sp>
      <p:sp>
        <p:nvSpPr>
          <p:cNvPr id="8" name="Rectangle 3"/>
          <p:cNvSpPr>
            <a:spLocks noChangeArrowheads="1"/>
          </p:cNvSpPr>
          <p:nvPr/>
        </p:nvSpPr>
        <p:spPr bwMode="auto">
          <a:xfrm>
            <a:off x="-36150" y="1061718"/>
            <a:ext cx="9271001" cy="5076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431800" indent="-214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00000"/>
              </a:lnSpc>
              <a:buFont typeface="Arial" panose="020B0604020202020204" pitchFamily="34" charset="0"/>
              <a:buChar char="•"/>
            </a:pPr>
            <a:r>
              <a:rPr lang="en-US" altLang="en-US" sz="2400" dirty="0">
                <a:cs typeface="Arial" panose="020B0604020202020204" pitchFamily="34" charset="0"/>
              </a:rPr>
              <a:t>X and Y share software via </a:t>
            </a:r>
            <a:r>
              <a:rPr lang="en-US" altLang="en-US" sz="2400" i="1" dirty="0">
                <a:cs typeface="Arial" panose="020B0604020202020204" pitchFamily="34" charset="0"/>
              </a:rPr>
              <a:t>smart contracts</a:t>
            </a:r>
            <a:r>
              <a:rPr lang="en-US" altLang="en-US" sz="2400" dirty="0">
                <a:cs typeface="Arial" panose="020B0604020202020204" pitchFamily="34" charset="0"/>
              </a:rPr>
              <a:t> running in </a:t>
            </a:r>
            <a:r>
              <a:rPr lang="en-US" altLang="en-US" sz="2400" dirty="0" err="1">
                <a:cs typeface="Arial" panose="020B0604020202020204" pitchFamily="34" charset="0"/>
              </a:rPr>
              <a:t>blockchain</a:t>
            </a:r>
            <a:r>
              <a:rPr lang="en-US" altLang="en-US" sz="2400" dirty="0">
                <a:cs typeface="Arial" panose="020B0604020202020204" pitchFamily="34" charset="0"/>
              </a:rPr>
              <a:t> network </a:t>
            </a:r>
          </a:p>
          <a:p>
            <a:pPr>
              <a:lnSpc>
                <a:spcPct val="100000"/>
              </a:lnSpc>
              <a:buFont typeface="Arial" panose="020B0604020202020204" pitchFamily="34" charset="0"/>
              <a:buChar char="•"/>
            </a:pPr>
            <a:r>
              <a:rPr lang="en-US" altLang="en-US" sz="2400" dirty="0">
                <a:cs typeface="Arial" panose="020B0604020202020204" pitchFamily="34" charset="0"/>
              </a:rPr>
              <a:t>Every request is logged in the </a:t>
            </a:r>
            <a:r>
              <a:rPr lang="en-US" altLang="en-US" sz="2400" dirty="0" err="1">
                <a:cs typeface="Arial" panose="020B0604020202020204" pitchFamily="34" charset="0"/>
              </a:rPr>
              <a:t>blockchain’s</a:t>
            </a:r>
            <a:r>
              <a:rPr lang="en-US" altLang="en-US" sz="2400" dirty="0">
                <a:cs typeface="Arial" panose="020B0604020202020204" pitchFamily="34" charset="0"/>
              </a:rPr>
              <a:t> distributed ledger</a:t>
            </a:r>
          </a:p>
          <a:p>
            <a:pPr>
              <a:lnSpc>
                <a:spcPct val="100000"/>
              </a:lnSpc>
              <a:buFont typeface="Arial" panose="020B0604020202020204" pitchFamily="34" charset="0"/>
              <a:buChar char="•"/>
            </a:pPr>
            <a:r>
              <a:rPr lang="en-US" altLang="en-US" sz="2400" dirty="0">
                <a:cs typeface="Arial" panose="020B0604020202020204" pitchFamily="34" charset="0"/>
              </a:rPr>
              <a:t>Software stored in form of Software Bundles (SB) that contain:</a:t>
            </a:r>
          </a:p>
          <a:p>
            <a:pPr lvl="1">
              <a:lnSpc>
                <a:spcPct val="100000"/>
              </a:lnSpc>
              <a:buClr>
                <a:srgbClr val="FFFFFF"/>
              </a:buClr>
              <a:buSzPct val="45000"/>
              <a:buFont typeface="Wingdings" panose="05000000000000000000" pitchFamily="2" charset="2"/>
              <a:buChar char=""/>
            </a:pPr>
            <a:r>
              <a:rPr lang="en-US" altLang="en-US" sz="2400" i="1" dirty="0">
                <a:solidFill>
                  <a:srgbClr val="002060"/>
                </a:solidFill>
                <a:cs typeface="Arial" panose="020B0604020202020204" pitchFamily="34" charset="0"/>
              </a:rPr>
              <a:t>- Encrypted Software Modules (source code or executables) </a:t>
            </a:r>
          </a:p>
          <a:p>
            <a:pPr lvl="1">
              <a:lnSpc>
                <a:spcPct val="100000"/>
              </a:lnSpc>
              <a:buClr>
                <a:srgbClr val="FFFFFF"/>
              </a:buClr>
              <a:buSzPct val="45000"/>
              <a:buFont typeface="Wingdings" panose="05000000000000000000" pitchFamily="2" charset="2"/>
              <a:buChar char=""/>
            </a:pPr>
            <a:r>
              <a:rPr lang="en-US" altLang="en-US" sz="2400" i="1" dirty="0">
                <a:solidFill>
                  <a:srgbClr val="002060"/>
                </a:solidFill>
                <a:cs typeface="Arial" panose="020B0604020202020204" pitchFamily="34" charset="0"/>
              </a:rPr>
              <a:t>- Access Control Policies</a:t>
            </a:r>
          </a:p>
          <a:p>
            <a:pPr lvl="1">
              <a:lnSpc>
                <a:spcPct val="100000"/>
              </a:lnSpc>
              <a:buClr>
                <a:srgbClr val="FFFFFF"/>
              </a:buClr>
              <a:buSzPct val="45000"/>
              <a:buFont typeface="Wingdings" panose="05000000000000000000" pitchFamily="2" charset="2"/>
              <a:buChar char=""/>
            </a:pPr>
            <a:r>
              <a:rPr lang="en-US" altLang="en-US" sz="2400" i="1" dirty="0">
                <a:solidFill>
                  <a:srgbClr val="002060"/>
                </a:solidFill>
                <a:cs typeface="Arial" panose="020B0604020202020204" pitchFamily="34" charset="0"/>
              </a:rPr>
              <a:t>- Policy Enforcement Engine (Virtual Machine) </a:t>
            </a:r>
          </a:p>
          <a:p>
            <a:pPr>
              <a:lnSpc>
                <a:spcPct val="100000"/>
              </a:lnSpc>
              <a:buFont typeface="Arial" panose="020B0604020202020204" pitchFamily="34" charset="0"/>
              <a:buChar char="•"/>
            </a:pPr>
            <a:r>
              <a:rPr lang="en-US" altLang="en-US" sz="2400" dirty="0">
                <a:cs typeface="Arial" panose="020B0604020202020204" pitchFamily="34" charset="0"/>
              </a:rPr>
              <a:t>Software is transferred if authorization has been granted by both smart contract and policy enforcement engine of the SB</a:t>
            </a:r>
          </a:p>
          <a:p>
            <a:pPr>
              <a:lnSpc>
                <a:spcPct val="100000"/>
              </a:lnSpc>
              <a:buFont typeface="Arial" panose="020B0604020202020204" pitchFamily="34" charset="0"/>
              <a:buChar char="•"/>
            </a:pPr>
            <a:r>
              <a:rPr lang="en-US" altLang="en-US" sz="2400" dirty="0">
                <a:cs typeface="Arial" panose="020B0604020202020204" pitchFamily="34" charset="0"/>
              </a:rPr>
              <a:t>Any transaction, i.e. software access/update can be verified any time in the future </a:t>
            </a:r>
          </a:p>
          <a:p>
            <a:pPr>
              <a:lnSpc>
                <a:spcPct val="100000"/>
              </a:lnSpc>
              <a:buFont typeface="Arial" panose="020B0604020202020204" pitchFamily="34" charset="0"/>
              <a:buChar char="•"/>
            </a:pPr>
            <a:r>
              <a:rPr lang="en-US" altLang="en-US" sz="2400" dirty="0">
                <a:cs typeface="Arial" panose="020B0604020202020204" pitchFamily="34" charset="0"/>
              </a:rPr>
              <a:t>Storing </a:t>
            </a:r>
            <a:r>
              <a:rPr lang="en-US" altLang="en-US" sz="2400" dirty="0" err="1">
                <a:cs typeface="Arial" panose="020B0604020202020204" pitchFamily="34" charset="0"/>
              </a:rPr>
              <a:t>blockchain</a:t>
            </a:r>
            <a:r>
              <a:rPr lang="en-US" altLang="en-US" sz="2400" dirty="0">
                <a:cs typeface="Arial" panose="020B0604020202020204" pitchFamily="34" charset="0"/>
              </a:rPr>
              <a:t> in form of </a:t>
            </a:r>
            <a:r>
              <a:rPr lang="en-US" altLang="en-US" sz="2400" i="1" dirty="0">
                <a:cs typeface="Arial" panose="020B0604020202020204" pitchFamily="34" charset="0"/>
              </a:rPr>
              <a:t>depth-robust graph</a:t>
            </a:r>
            <a:r>
              <a:rPr lang="en-US" altLang="en-US" sz="2400" dirty="0">
                <a:cs typeface="Arial" panose="020B0604020202020204" pitchFamily="34" charset="0"/>
              </a:rPr>
              <a:t> (proposed by Prof. </a:t>
            </a:r>
            <a:r>
              <a:rPr lang="en-US" altLang="en-US" sz="2400" dirty="0" err="1">
                <a:cs typeface="Arial" panose="020B0604020202020204" pitchFamily="34" charset="0"/>
              </a:rPr>
              <a:t>Blocki</a:t>
            </a:r>
            <a:r>
              <a:rPr lang="en-US" altLang="en-US" sz="2400" dirty="0">
                <a:cs typeface="Arial" panose="020B0604020202020204" pitchFamily="34" charset="0"/>
              </a:rPr>
              <a:t>, Purdue Univ.) reduces transaction validation time</a:t>
            </a:r>
          </a:p>
          <a:p>
            <a:pPr>
              <a:lnSpc>
                <a:spcPct val="100000"/>
              </a:lnSpc>
              <a:buFont typeface="Arial" panose="020B0604020202020204" pitchFamily="34" charset="0"/>
              <a:buChar char="•"/>
            </a:pPr>
            <a:r>
              <a:rPr lang="en-US" altLang="en-US" sz="2400" dirty="0">
                <a:cs typeface="Arial" panose="020B0604020202020204" pitchFamily="34" charset="0"/>
              </a:rPr>
              <a:t>There is one depth-robust graph per SB and it gets updated each time a transaction occurs</a:t>
            </a:r>
          </a:p>
        </p:txBody>
      </p:sp>
    </p:spTree>
    <p:extLst>
      <p:ext uri="{BB962C8B-B14F-4D97-AF65-F5344CB8AC3E}">
        <p14:creationId xmlns:p14="http://schemas.microsoft.com/office/powerpoint/2010/main" val="154110680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7135" t="29072" r="4958" b="20315"/>
          <a:stretch/>
        </p:blipFill>
        <p:spPr>
          <a:xfrm>
            <a:off x="385356" y="1076321"/>
            <a:ext cx="8348254" cy="5418480"/>
          </a:xfrm>
          <a:prstGeom prst="rect">
            <a:avLst/>
          </a:prstGeom>
        </p:spPr>
      </p:pic>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44</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Evaluation</a:t>
            </a:r>
          </a:p>
        </p:txBody>
      </p:sp>
    </p:spTree>
    <p:extLst>
      <p:ext uri="{BB962C8B-B14F-4D97-AF65-F5344CB8AC3E}">
        <p14:creationId xmlns:p14="http://schemas.microsoft.com/office/powerpoint/2010/main" val="358932414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45</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sz="2800" b="1" kern="0" spc="-1" dirty="0">
                <a:solidFill>
                  <a:srgbClr val="000000"/>
                </a:solidFill>
                <a:uFill>
                  <a:solidFill>
                    <a:srgbClr val="FFFFFF"/>
                  </a:solidFill>
                </a:uFill>
                <a:latin typeface="Arial" charset="0"/>
                <a:ea typeface="Arial" charset="0"/>
                <a:cs typeface="Arial" charset="0"/>
                <a:sym typeface="Tahoma"/>
              </a:rPr>
              <a:t>Implementation and Deliverables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2400" b="1" dirty="0">
                <a:solidFill>
                  <a:srgbClr val="000000"/>
                </a:solidFill>
              </a:rPr>
              <a:t>Deliverables: </a:t>
            </a:r>
          </a:p>
          <a:p>
            <a:pPr eaLnBrk="1" hangingPunct="1">
              <a:buNone/>
            </a:pPr>
            <a:r>
              <a:rPr lang="en-US" altLang="en-US" sz="2400" b="1" dirty="0">
                <a:solidFill>
                  <a:srgbClr val="000000"/>
                </a:solidFill>
              </a:rPr>
              <a:t>    ‘</a:t>
            </a:r>
            <a:r>
              <a:rPr lang="en-US" altLang="en-US" sz="2400" dirty="0" err="1"/>
              <a:t>Blockhub</a:t>
            </a:r>
            <a:r>
              <a:rPr lang="en-US" altLang="en-US" sz="2400" dirty="0"/>
              <a:t>’ prototype for secure blockchain-based data  </a:t>
            </a:r>
          </a:p>
          <a:p>
            <a:pPr eaLnBrk="1" hangingPunct="1">
              <a:buNone/>
            </a:pPr>
            <a:r>
              <a:rPr lang="en-US" altLang="en-US" sz="2400" dirty="0"/>
              <a:t>    distribution</a:t>
            </a:r>
          </a:p>
          <a:p>
            <a:pPr marL="1082675" lvl="1" indent="-342900" eaLnBrk="1" hangingPunct="1"/>
            <a:r>
              <a:rPr lang="en-US" altLang="en-US" sz="2400" dirty="0"/>
              <a:t>Source code: </a:t>
            </a:r>
            <a:r>
              <a:rPr lang="en-US" altLang="en-US" sz="2400" dirty="0">
                <a:hlinkClick r:id="rId3"/>
              </a:rPr>
              <a:t>https://github.com/Denis-Ulybysh/Waxedprune2018</a:t>
            </a:r>
            <a:r>
              <a:rPr lang="en-US" altLang="en-US" sz="2400" dirty="0"/>
              <a:t>  </a:t>
            </a:r>
            <a:r>
              <a:rPr lang="en-US" sz="2400" dirty="0"/>
              <a:t/>
            </a:r>
            <a:br>
              <a:rPr lang="en-US" sz="2400" dirty="0"/>
            </a:br>
            <a:r>
              <a:rPr lang="en-US" dirty="0"/>
              <a:t>* codebase is taken from open-source “Marbles” project https://github.com/IBM-Blockchain/marbles/tree/v4.0  </a:t>
            </a:r>
          </a:p>
          <a:p>
            <a:pPr marL="1082675" lvl="1" indent="-342900" eaLnBrk="1" hangingPunct="1"/>
            <a:endParaRPr lang="en-US" altLang="en-US" sz="2400" dirty="0"/>
          </a:p>
          <a:p>
            <a:pPr marL="1082675" lvl="1" indent="-342900" eaLnBrk="1" hangingPunct="1"/>
            <a:r>
              <a:rPr lang="en-US" altLang="en-US" sz="2400" dirty="0"/>
              <a:t>Demo video </a:t>
            </a:r>
          </a:p>
          <a:p>
            <a:pPr marL="342900" indent="-342900" algn="just" eaLnBrk="1" hangingPunct="1"/>
            <a:endParaRPr lang="en-US" altLang="en-US" sz="2400" dirty="0">
              <a:solidFill>
                <a:srgbClr val="000000"/>
              </a:solidFill>
            </a:endParaRPr>
          </a:p>
        </p:txBody>
      </p:sp>
    </p:spTree>
    <p:extLst>
      <p:ext uri="{BB962C8B-B14F-4D97-AF65-F5344CB8AC3E}">
        <p14:creationId xmlns:p14="http://schemas.microsoft.com/office/powerpoint/2010/main" val="21537630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image9.png" descr="C:\Documents and Settings\s261757\Desktop\University Relationships\Consortium\Strategies\Branding\NGC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90" y="5117090"/>
            <a:ext cx="2905125"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9"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45</a:t>
            </a:r>
            <a:endParaRPr sz="1300" kern="0" dirty="0">
              <a:solidFill>
                <a:sysClr val="windowText" lastClr="000000"/>
              </a:solidFill>
              <a:sym typeface="Tahoma"/>
            </a:endParaRPr>
          </a:p>
        </p:txBody>
      </p:sp>
      <p:sp>
        <p:nvSpPr>
          <p:cNvPr id="12" name="Title 1"/>
          <p:cNvSpPr>
            <a:spLocks noGrp="1"/>
          </p:cNvSpPr>
          <p:nvPr>
            <p:ph type="title"/>
          </p:nvPr>
        </p:nvSpPr>
        <p:spPr>
          <a:xfrm>
            <a:off x="865922" y="2219255"/>
            <a:ext cx="7968953" cy="1144800"/>
          </a:xfrm>
        </p:spPr>
        <p:txBody>
          <a:bodyPr/>
          <a:lstStyle/>
          <a:p>
            <a:r>
              <a:rPr lang="en-US" sz="2800" dirty="0">
                <a:solidFill>
                  <a:schemeClr val="tx1"/>
                </a:solidFill>
              </a:rPr>
              <a:t>Cognitive Autonomy / Knowledge Discovery</a:t>
            </a:r>
          </a:p>
        </p:txBody>
      </p:sp>
      <p:sp>
        <p:nvSpPr>
          <p:cNvPr id="13" name="TextBox 12"/>
          <p:cNvSpPr txBox="1"/>
          <p:nvPr/>
        </p:nvSpPr>
        <p:spPr>
          <a:xfrm>
            <a:off x="1189113" y="3070687"/>
            <a:ext cx="7436509" cy="461665"/>
          </a:xfrm>
          <a:prstGeom prst="rect">
            <a:avLst/>
          </a:prstGeom>
          <a:noFill/>
        </p:spPr>
        <p:txBody>
          <a:bodyPr wrap="square" rtlCol="0">
            <a:spAutoFit/>
          </a:bodyPr>
          <a:lstStyle/>
          <a:p>
            <a:pPr algn="ctr"/>
            <a:r>
              <a:rPr lang="en-US" sz="2400" dirty="0">
                <a:solidFill>
                  <a:schemeClr val="bg1">
                    <a:lumMod val="50000"/>
                  </a:schemeClr>
                </a:solidFill>
              </a:rPr>
              <a:t>A Deep Learning Based Anomaly Detection Solution</a:t>
            </a:r>
          </a:p>
        </p:txBody>
      </p:sp>
    </p:spTree>
    <p:extLst>
      <p:ext uri="{BB962C8B-B14F-4D97-AF65-F5344CB8AC3E}">
        <p14:creationId xmlns:p14="http://schemas.microsoft.com/office/powerpoint/2010/main" val="39841265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46</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16669124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Observations &amp; Data from Experiments</a:t>
            </a:r>
          </a:p>
        </p:txBody>
      </p:sp>
      <p:sp>
        <p:nvSpPr>
          <p:cNvPr id="7"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Demo 2 (Reflexivity):</a:t>
            </a:r>
          </a:p>
          <a:p>
            <a:pPr lvl="1" algn="just" eaLnBrk="1" hangingPunct="1"/>
            <a:r>
              <a:rPr lang="en-US" sz="2400" dirty="0"/>
              <a:t>Under anomalous operating contexts or attacks, the replica replacement design based on Combinatorial balanced incomplete modules, can take over the processing from primary module. </a:t>
            </a:r>
          </a:p>
          <a:p>
            <a:pPr lvl="1" algn="just" eaLnBrk="1" hangingPunct="1"/>
            <a:r>
              <a:rPr lang="en-US" sz="2400" dirty="0"/>
              <a:t>Replicas are updated with system states periodically (Update interval is determined through Bayesian inference of system’s operating context).  </a:t>
            </a:r>
          </a:p>
          <a:p>
            <a:pPr lvl="1" algn="just" eaLnBrk="1" hangingPunct="1"/>
            <a:r>
              <a:rPr lang="en-US" altLang="en-US" sz="2400" dirty="0">
                <a:solidFill>
                  <a:srgbClr val="000000"/>
                </a:solidFill>
              </a:rPr>
              <a:t>Unused replicas are used for other processes, which makes the system to be faster and fault-tolerant. </a:t>
            </a:r>
          </a:p>
        </p:txBody>
      </p:sp>
    </p:spTree>
    <p:extLst>
      <p:ext uri="{BB962C8B-B14F-4D97-AF65-F5344CB8AC3E}">
        <p14:creationId xmlns:p14="http://schemas.microsoft.com/office/powerpoint/2010/main" val="178808471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46</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73417" y="2474907"/>
            <a:ext cx="3065947" cy="2720547"/>
          </a:xfrm>
          <a:prstGeom prst="rect">
            <a:avLst/>
          </a:prstGeom>
          <a:noFill/>
          <a:ln w="38100" cap="flat">
            <a:solidFill>
              <a:schemeClr val="accent6">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9"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5" name="TextBox 4"/>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Cognitive Autonomy and Knowledge</a:t>
            </a:r>
            <a:r>
              <a:rPr kumimoji="0" lang="en-US" sz="1800" b="1" i="0" u="none" strike="noStrike" cap="none" spc="0" normalizeH="0" dirty="0">
                <a:ln>
                  <a:noFill/>
                </a:ln>
                <a:solidFill>
                  <a:schemeClr val="accent6">
                    <a:lumMod val="60000"/>
                    <a:lumOff val="40000"/>
                  </a:schemeClr>
                </a:solidFill>
                <a:effectLst/>
                <a:uFillTx/>
                <a:latin typeface="Tahoma"/>
                <a:ea typeface="Tahoma"/>
                <a:cs typeface="Tahoma"/>
                <a:sym typeface="Tahoma"/>
              </a:rPr>
              <a:t> Discovery</a:t>
            </a:r>
            <a:endPar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endParaRP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262512043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4009"/>
            <a:ext cx="8158396" cy="263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hangingPunct="1">
              <a:buFontTx/>
              <a:buChar char="•"/>
            </a:pPr>
            <a:r>
              <a:rPr lang="en-US" sz="2400" b="1" dirty="0"/>
              <a:t>Intelligent Autonomous Systems (IAS) </a:t>
            </a:r>
            <a:r>
              <a:rPr lang="en-US" sz="2400" dirty="0"/>
              <a:t>adapt to meet the mission objectives without disrupting the ongoing critical processes by incremental learning (</a:t>
            </a:r>
            <a:r>
              <a:rPr lang="en-US" sz="2400" b="1" dirty="0"/>
              <a:t>reflexivity</a:t>
            </a:r>
            <a:r>
              <a:rPr lang="en-US" sz="2400" dirty="0"/>
              <a:t>).</a:t>
            </a:r>
          </a:p>
          <a:p>
            <a:pPr marL="342900" indent="-342900" algn="just" eaLnBrk="1" hangingPunct="1"/>
            <a:r>
              <a:rPr lang="en-US" sz="2400" dirty="0"/>
              <a:t>Programs store Return Addresses (control flow) along with data in the stack.</a:t>
            </a:r>
          </a:p>
          <a:p>
            <a:pPr marL="342900" indent="-342900" algn="just" eaLnBrk="1" hangingPunct="1"/>
            <a:r>
              <a:rPr lang="en-US" sz="2400" b="1" dirty="0"/>
              <a:t>Control-hijacking </a:t>
            </a:r>
            <a:r>
              <a:rPr lang="en-US" sz="2400" dirty="0"/>
              <a:t>attacks execute arbitrary code on the target IAS program by hijacking  its control flow.</a:t>
            </a: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47</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Problem Statement</a:t>
            </a:r>
          </a:p>
        </p:txBody>
      </p:sp>
      <p:sp>
        <p:nvSpPr>
          <p:cNvPr id="17" name="Rectangle 16"/>
          <p:cNvSpPr/>
          <p:nvPr/>
        </p:nvSpPr>
        <p:spPr>
          <a:xfrm>
            <a:off x="2909805" y="5421296"/>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8" name="Rectangle 17"/>
          <p:cNvSpPr/>
          <p:nvPr/>
        </p:nvSpPr>
        <p:spPr>
          <a:xfrm>
            <a:off x="4776075" y="5419353"/>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9" name="Rectangle 18"/>
          <p:cNvSpPr/>
          <p:nvPr/>
        </p:nvSpPr>
        <p:spPr>
          <a:xfrm>
            <a:off x="5902545" y="5417410"/>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1" name="Rectangle 20"/>
          <p:cNvSpPr/>
          <p:nvPr/>
        </p:nvSpPr>
        <p:spPr>
          <a:xfrm>
            <a:off x="4041480" y="5419412"/>
            <a:ext cx="734595"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22" name="Straight Connector 21"/>
          <p:cNvCxnSpPr/>
          <p:nvPr/>
        </p:nvCxnSpPr>
        <p:spPr>
          <a:xfrm>
            <a:off x="2373909" y="5417410"/>
            <a:ext cx="5252273" cy="0"/>
          </a:xfrm>
          <a:prstGeom prst="line">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2371999" y="6204748"/>
            <a:ext cx="5252273" cy="0"/>
          </a:xfrm>
          <a:prstGeom prst="line">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cxnSp>
      <p:sp>
        <p:nvSpPr>
          <p:cNvPr id="24" name="TextBox 23"/>
          <p:cNvSpPr txBox="1"/>
          <p:nvPr/>
        </p:nvSpPr>
        <p:spPr>
          <a:xfrm>
            <a:off x="3020796" y="5531383"/>
            <a:ext cx="94618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Local </a:t>
            </a:r>
          </a:p>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Variables</a:t>
            </a:r>
          </a:p>
        </p:txBody>
      </p:sp>
      <p:sp>
        <p:nvSpPr>
          <p:cNvPr id="25" name="TextBox 24"/>
          <p:cNvSpPr txBox="1"/>
          <p:nvPr/>
        </p:nvSpPr>
        <p:spPr>
          <a:xfrm>
            <a:off x="4139096" y="5660049"/>
            <a:ext cx="52564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EBP</a:t>
            </a:r>
          </a:p>
        </p:txBody>
      </p:sp>
      <p:sp>
        <p:nvSpPr>
          <p:cNvPr id="26" name="TextBox 25"/>
          <p:cNvSpPr txBox="1"/>
          <p:nvPr/>
        </p:nvSpPr>
        <p:spPr>
          <a:xfrm>
            <a:off x="4864671" y="5529499"/>
            <a:ext cx="94618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Return </a:t>
            </a:r>
          </a:p>
          <a:p>
            <a:pPr marL="0" marR="0" indent="0" algn="ctr" defTabSz="914400" rtl="0" fontAlgn="auto" latinLnBrk="1" hangingPunct="0">
              <a:lnSpc>
                <a:spcPct val="100000"/>
              </a:lnSpc>
              <a:spcBef>
                <a:spcPts val="0"/>
              </a:spcBef>
              <a:spcAft>
                <a:spcPts val="0"/>
              </a:spcAft>
              <a:buClrTx/>
              <a:buSzTx/>
              <a:buFontTx/>
              <a:buNone/>
              <a:tabLst/>
            </a:pPr>
            <a:r>
              <a:rPr lang="en-US" sz="1600" dirty="0">
                <a:solidFill>
                  <a:srgbClr val="000000"/>
                </a:solidFill>
                <a:latin typeface="Tahoma"/>
                <a:ea typeface="Tahoma"/>
                <a:cs typeface="Tahoma"/>
                <a:sym typeface="Tahoma"/>
              </a:rPr>
              <a:t>Address</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5922897" y="5658165"/>
            <a:ext cx="1115737"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Parameters</a:t>
            </a:r>
          </a:p>
        </p:txBody>
      </p:sp>
      <p:sp>
        <p:nvSpPr>
          <p:cNvPr id="29" name="Right Brace 28"/>
          <p:cNvSpPr/>
          <p:nvPr/>
        </p:nvSpPr>
        <p:spPr>
          <a:xfrm rot="16200000">
            <a:off x="4787879" y="3062588"/>
            <a:ext cx="370923" cy="4127073"/>
          </a:xfrm>
          <a:prstGeom prst="rightBrac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TextBox 29"/>
          <p:cNvSpPr txBox="1"/>
          <p:nvPr/>
        </p:nvSpPr>
        <p:spPr>
          <a:xfrm>
            <a:off x="4115578" y="4576462"/>
            <a:ext cx="1783801" cy="4468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Tahoma"/>
                <a:ea typeface="Tahoma"/>
                <a:cs typeface="Tahoma"/>
                <a:sym typeface="Tahoma"/>
              </a:rPr>
              <a:t>Stack Frame</a:t>
            </a:r>
          </a:p>
        </p:txBody>
      </p:sp>
    </p:spTree>
    <p:extLst>
      <p:ext uri="{BB962C8B-B14F-4D97-AF65-F5344CB8AC3E}">
        <p14:creationId xmlns:p14="http://schemas.microsoft.com/office/powerpoint/2010/main" val="58512279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4009"/>
            <a:ext cx="8158396" cy="263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hangingPunct="1">
              <a:buFontTx/>
              <a:buChar char="•"/>
            </a:pPr>
            <a:r>
              <a:rPr lang="en-US" sz="2400" b="1" dirty="0"/>
              <a:t>Intelligent Autonomous Systems (IAS) </a:t>
            </a:r>
            <a:r>
              <a:rPr lang="en-US" sz="2400" dirty="0"/>
              <a:t>adapt to meet the mission objectives without disrupting the ongoing critical processes by incremental learning (</a:t>
            </a:r>
            <a:r>
              <a:rPr lang="en-US" sz="2400" b="1" dirty="0"/>
              <a:t>reflexivity</a:t>
            </a:r>
            <a:r>
              <a:rPr lang="en-US" sz="2400" dirty="0"/>
              <a:t>).</a:t>
            </a:r>
          </a:p>
          <a:p>
            <a:pPr marL="342900" indent="-342900" algn="just" eaLnBrk="1" hangingPunct="1"/>
            <a:r>
              <a:rPr lang="en-US" sz="2400" dirty="0"/>
              <a:t>Programs store Return Addresses (control flow) along with data in the stack.</a:t>
            </a:r>
          </a:p>
          <a:p>
            <a:pPr marL="342900" indent="-342900" algn="just" eaLnBrk="1" hangingPunct="1"/>
            <a:r>
              <a:rPr lang="en-US" sz="2400" b="1" dirty="0"/>
              <a:t>Control-hijacking </a:t>
            </a:r>
            <a:r>
              <a:rPr lang="en-US" sz="2400" dirty="0"/>
              <a:t>attacks execute arbitrary code on the target IAS program by hijacking  its control flow.</a:t>
            </a: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47</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Problem Statement</a:t>
            </a:r>
          </a:p>
        </p:txBody>
      </p:sp>
      <p:sp>
        <p:nvSpPr>
          <p:cNvPr id="17" name="Rectangle 16"/>
          <p:cNvSpPr/>
          <p:nvPr/>
        </p:nvSpPr>
        <p:spPr>
          <a:xfrm>
            <a:off x="2909805" y="5421296"/>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8" name="Rectangle 17"/>
          <p:cNvSpPr/>
          <p:nvPr/>
        </p:nvSpPr>
        <p:spPr>
          <a:xfrm>
            <a:off x="4776075" y="5419353"/>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9" name="Rectangle 18"/>
          <p:cNvSpPr/>
          <p:nvPr/>
        </p:nvSpPr>
        <p:spPr>
          <a:xfrm>
            <a:off x="5902545" y="5417410"/>
            <a:ext cx="1134331"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1" name="Rectangle 20"/>
          <p:cNvSpPr/>
          <p:nvPr/>
        </p:nvSpPr>
        <p:spPr>
          <a:xfrm>
            <a:off x="4041480" y="5419412"/>
            <a:ext cx="734595" cy="781179"/>
          </a:xfrm>
          <a:prstGeom prst="rect">
            <a:avLst/>
          </a:prstGeom>
          <a:gradFill flip="none" rotWithShape="1">
            <a:gsLst>
              <a:gs pos="0">
                <a:schemeClr val="accent1"/>
              </a:gs>
              <a:gs pos="100000">
                <a:srgbClr val="FFFFFF"/>
              </a:gs>
            </a:gsLst>
            <a:lin ang="0" scaled="1"/>
            <a:tileRect/>
          </a:gra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22" name="Straight Connector 21"/>
          <p:cNvCxnSpPr/>
          <p:nvPr/>
        </p:nvCxnSpPr>
        <p:spPr>
          <a:xfrm>
            <a:off x="2373909" y="5417410"/>
            <a:ext cx="5252273" cy="0"/>
          </a:xfrm>
          <a:prstGeom prst="line">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2371999" y="6204748"/>
            <a:ext cx="5252273" cy="0"/>
          </a:xfrm>
          <a:prstGeom prst="line">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cxnSp>
      <p:sp>
        <p:nvSpPr>
          <p:cNvPr id="24" name="TextBox 23"/>
          <p:cNvSpPr txBox="1"/>
          <p:nvPr/>
        </p:nvSpPr>
        <p:spPr>
          <a:xfrm>
            <a:off x="3020796" y="5531383"/>
            <a:ext cx="94618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Local </a:t>
            </a:r>
          </a:p>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Variables</a:t>
            </a:r>
          </a:p>
        </p:txBody>
      </p:sp>
      <p:sp>
        <p:nvSpPr>
          <p:cNvPr id="25" name="TextBox 24"/>
          <p:cNvSpPr txBox="1"/>
          <p:nvPr/>
        </p:nvSpPr>
        <p:spPr>
          <a:xfrm>
            <a:off x="4139096" y="5660049"/>
            <a:ext cx="52564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EBP</a:t>
            </a:r>
          </a:p>
        </p:txBody>
      </p:sp>
      <p:sp>
        <p:nvSpPr>
          <p:cNvPr id="26" name="TextBox 25"/>
          <p:cNvSpPr txBox="1"/>
          <p:nvPr/>
        </p:nvSpPr>
        <p:spPr>
          <a:xfrm>
            <a:off x="4864671" y="5529499"/>
            <a:ext cx="94618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Return </a:t>
            </a:r>
          </a:p>
          <a:p>
            <a:pPr marL="0" marR="0" indent="0" algn="ctr" defTabSz="914400" rtl="0" fontAlgn="auto" latinLnBrk="1" hangingPunct="0">
              <a:lnSpc>
                <a:spcPct val="100000"/>
              </a:lnSpc>
              <a:spcBef>
                <a:spcPts val="0"/>
              </a:spcBef>
              <a:spcAft>
                <a:spcPts val="0"/>
              </a:spcAft>
              <a:buClrTx/>
              <a:buSzTx/>
              <a:buFontTx/>
              <a:buNone/>
              <a:tabLst/>
            </a:pPr>
            <a:r>
              <a:rPr lang="en-US" sz="1600" dirty="0">
                <a:solidFill>
                  <a:srgbClr val="000000"/>
                </a:solidFill>
                <a:latin typeface="Tahoma"/>
                <a:ea typeface="Tahoma"/>
                <a:cs typeface="Tahoma"/>
                <a:sym typeface="Tahoma"/>
              </a:rPr>
              <a:t>Address</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5922897" y="5658165"/>
            <a:ext cx="1115737"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Parameters</a:t>
            </a:r>
          </a:p>
        </p:txBody>
      </p:sp>
      <p:sp>
        <p:nvSpPr>
          <p:cNvPr id="28" name="Rectangle 27"/>
          <p:cNvSpPr/>
          <p:nvPr/>
        </p:nvSpPr>
        <p:spPr>
          <a:xfrm>
            <a:off x="3062205" y="5423569"/>
            <a:ext cx="3549131" cy="781179"/>
          </a:xfrm>
          <a:prstGeom prst="rect">
            <a:avLst/>
          </a:prstGeom>
          <a:gradFill flip="none" rotWithShape="1">
            <a:gsLst>
              <a:gs pos="99000">
                <a:schemeClr val="accent6">
                  <a:lumMod val="60000"/>
                  <a:lumOff val="40000"/>
                  <a:alpha val="42000"/>
                </a:schemeClr>
              </a:gs>
              <a:gs pos="100000">
                <a:srgbClr val="FFFFFF"/>
              </a:gs>
            </a:gsLst>
            <a:path path="rect">
              <a:fillToRect l="100000" t="100000"/>
            </a:path>
            <a:tileRect r="-100000" b="-100000"/>
          </a:gradFill>
          <a:ln w="254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9" name="Right Brace 28"/>
          <p:cNvSpPr/>
          <p:nvPr/>
        </p:nvSpPr>
        <p:spPr>
          <a:xfrm rot="16200000">
            <a:off x="4787879" y="3062588"/>
            <a:ext cx="370923" cy="4127073"/>
          </a:xfrm>
          <a:prstGeom prst="rightBrac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TextBox 29"/>
          <p:cNvSpPr txBox="1"/>
          <p:nvPr/>
        </p:nvSpPr>
        <p:spPr>
          <a:xfrm>
            <a:off x="4115578" y="4576462"/>
            <a:ext cx="1783801" cy="4468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Tahoma"/>
                <a:ea typeface="Tahoma"/>
                <a:cs typeface="Tahoma"/>
                <a:sym typeface="Tahoma"/>
              </a:rPr>
              <a:t>Stack Frame</a:t>
            </a:r>
          </a:p>
        </p:txBody>
      </p:sp>
      <p:sp>
        <p:nvSpPr>
          <p:cNvPr id="31" name="TextBox 30"/>
          <p:cNvSpPr txBox="1"/>
          <p:nvPr/>
        </p:nvSpPr>
        <p:spPr>
          <a:xfrm>
            <a:off x="757026" y="4317315"/>
            <a:ext cx="1752073" cy="646329"/>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6">
                    <a:lumMod val="60000"/>
                    <a:lumOff val="40000"/>
                  </a:schemeClr>
                </a:solidFill>
                <a:effectLst/>
                <a:uFillTx/>
                <a:latin typeface="Tahoma"/>
                <a:ea typeface="Tahoma"/>
                <a:cs typeface="Tahoma"/>
                <a:sym typeface="Tahoma"/>
              </a:rPr>
              <a:t>Data</a:t>
            </a:r>
            <a:r>
              <a:rPr kumimoji="0" lang="en-US" sz="1800" b="0" i="0" u="none" strike="noStrike" cap="none" spc="0" normalizeH="0" dirty="0">
                <a:ln>
                  <a:noFill/>
                </a:ln>
                <a:solidFill>
                  <a:schemeClr val="accent6">
                    <a:lumMod val="60000"/>
                    <a:lumOff val="40000"/>
                  </a:schemeClr>
                </a:solidFill>
                <a:effectLst/>
                <a:uFillTx/>
                <a:latin typeface="Tahoma"/>
                <a:ea typeface="Tahoma"/>
                <a:cs typeface="Tahoma"/>
                <a:sym typeface="Tahoma"/>
              </a:rPr>
              <a:t> overrides </a:t>
            </a:r>
          </a:p>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dirty="0">
                <a:ln>
                  <a:noFill/>
                </a:ln>
                <a:solidFill>
                  <a:schemeClr val="accent6">
                    <a:lumMod val="60000"/>
                    <a:lumOff val="40000"/>
                  </a:schemeClr>
                </a:solidFill>
                <a:effectLst/>
                <a:uFillTx/>
                <a:latin typeface="Tahoma"/>
                <a:ea typeface="Tahoma"/>
                <a:cs typeface="Tahoma"/>
                <a:sym typeface="Tahoma"/>
              </a:rPr>
              <a:t>Return Address</a:t>
            </a:r>
            <a:endParaRPr kumimoji="0" lang="en-US" sz="1800" b="0" i="0" u="none" strike="noStrike" cap="none" spc="0" normalizeH="0" baseline="0" dirty="0">
              <a:ln>
                <a:noFill/>
              </a:ln>
              <a:solidFill>
                <a:schemeClr val="accent6">
                  <a:lumMod val="60000"/>
                  <a:lumOff val="40000"/>
                </a:schemeClr>
              </a:solidFill>
              <a:effectLst/>
              <a:uFillTx/>
              <a:latin typeface="Tahoma"/>
              <a:ea typeface="Tahoma"/>
              <a:cs typeface="Tahoma"/>
              <a:sym typeface="Tahoma"/>
            </a:endParaRPr>
          </a:p>
        </p:txBody>
      </p:sp>
      <p:cxnSp>
        <p:nvCxnSpPr>
          <p:cNvPr id="3" name="Straight Arrow Connector 2"/>
          <p:cNvCxnSpPr>
            <a:endCxn id="31" idx="2"/>
          </p:cNvCxnSpPr>
          <p:nvPr/>
        </p:nvCxnSpPr>
        <p:spPr>
          <a:xfrm flipH="1" flipV="1">
            <a:off x="1633063" y="4963644"/>
            <a:ext cx="1276741" cy="45376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8316518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4010"/>
            <a:ext cx="8158396"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Advanced modern exploits characterize by their sophistication in stealthy attacks.</a:t>
            </a:r>
          </a:p>
          <a:p>
            <a:pPr marL="342900" indent="-342900" algn="just" eaLnBrk="1" hangingPunct="1"/>
            <a:r>
              <a:rPr lang="en-US" sz="2400" dirty="0"/>
              <a:t>Code-reuse attacks such as return-oriented programming (ROP) and memory disclosures allow attackers executing malicious instruction sequences on victim systems without injecting external code.</a:t>
            </a:r>
          </a:p>
          <a:p>
            <a:pPr marL="342900" indent="-342900" algn="just" eaLnBrk="1" hangingPunct="1"/>
            <a:r>
              <a:rPr lang="en-US" sz="2400" dirty="0"/>
              <a:t>Control Flow Integrity (CFI) is required.</a:t>
            </a:r>
          </a:p>
          <a:p>
            <a:pPr marL="342900" indent="-342900" algn="just" eaLnBrk="1" hangingPunct="1"/>
            <a:r>
              <a:rPr lang="en-US" sz="2400" b="1" dirty="0"/>
              <a:t>Research Question: </a:t>
            </a:r>
            <a:r>
              <a:rPr lang="en-US" sz="2400" dirty="0"/>
              <a:t>Can we developed a Deep Learning based anomaly detection technique that probabilistically models program control flows for behavioral reasoning and system monitoring?</a:t>
            </a:r>
          </a:p>
          <a:p>
            <a:pPr marL="342900" indent="-342900" algn="just" eaLnBrk="1" hangingPunct="1"/>
            <a:endParaRPr lang="en-US" sz="2400" dirty="0"/>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48</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Problem Statement</a:t>
            </a:r>
          </a:p>
        </p:txBody>
      </p:sp>
    </p:spTree>
    <p:extLst>
      <p:ext uri="{BB962C8B-B14F-4D97-AF65-F5344CB8AC3E}">
        <p14:creationId xmlns:p14="http://schemas.microsoft.com/office/powerpoint/2010/main" val="295707001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9"/>
            <a:ext cx="8158577" cy="398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An event </a:t>
            </a:r>
            <a:r>
              <a:rPr lang="en-US" sz="2400" i="1" dirty="0" err="1"/>
              <a:t>e</a:t>
            </a:r>
            <a:r>
              <a:rPr lang="en-US" sz="2400" i="1" baseline="-25000" dirty="0" err="1"/>
              <a:t>i</a:t>
            </a:r>
            <a:r>
              <a:rPr lang="en-US" sz="2400" i="1" dirty="0"/>
              <a:t> is defined </a:t>
            </a:r>
            <a:r>
              <a:rPr lang="en-US" sz="2400" dirty="0"/>
              <a:t>defined as a function call (</a:t>
            </a:r>
            <a:r>
              <a:rPr lang="en-US" sz="2400" b="1" dirty="0"/>
              <a:t>system or library call</a:t>
            </a:r>
            <a:r>
              <a:rPr lang="en-US" sz="2400" dirty="0"/>
              <a:t>)</a:t>
            </a:r>
            <a:r>
              <a:rPr lang="en-US" sz="2400" b="1" dirty="0"/>
              <a:t> </a:t>
            </a:r>
            <a:r>
              <a:rPr lang="en-US" sz="2400" dirty="0"/>
              <a:t>in the execution trace of a program.</a:t>
            </a:r>
          </a:p>
          <a:p>
            <a:pPr marL="342900" indent="-342900" algn="just" eaLnBrk="1" hangingPunct="1"/>
            <a:r>
              <a:rPr lang="en-US" sz="2400" dirty="0"/>
              <a:t>Use Deep Learning to answer </a:t>
            </a:r>
            <a:r>
              <a:rPr lang="en-US" sz="2400" b="1" dirty="0"/>
              <a:t>the binary classification problem </a:t>
            </a:r>
            <a:r>
              <a:rPr lang="en-US" sz="2400" dirty="0"/>
              <a:t>of given a sequence of function calls (or system events) </a:t>
            </a:r>
            <a:r>
              <a:rPr lang="en-US" sz="2400" i="1" dirty="0"/>
              <a:t>e</a:t>
            </a:r>
            <a:r>
              <a:rPr lang="en-US" sz="2400" i="1" baseline="-25000" dirty="0"/>
              <a:t>1</a:t>
            </a:r>
            <a:r>
              <a:rPr lang="en-US" sz="2400" i="1" dirty="0"/>
              <a:t>e</a:t>
            </a:r>
            <a:r>
              <a:rPr lang="en-US" sz="2400" i="1" baseline="-25000" dirty="0"/>
              <a:t>2</a:t>
            </a:r>
            <a:r>
              <a:rPr lang="en-US" sz="2400" i="1" dirty="0"/>
              <a:t>e</a:t>
            </a:r>
            <a:r>
              <a:rPr lang="en-US" sz="2400" i="1" baseline="-25000" dirty="0"/>
              <a:t>3</a:t>
            </a:r>
            <a:r>
              <a:rPr lang="mr-IN" sz="2400" i="1" dirty="0"/>
              <a:t>…</a:t>
            </a:r>
            <a:r>
              <a:rPr lang="en-US" sz="2400" i="1" dirty="0" err="1"/>
              <a:t>e</a:t>
            </a:r>
            <a:r>
              <a:rPr lang="en-US" sz="2400" i="1" baseline="-25000" dirty="0" err="1"/>
              <a:t>k</a:t>
            </a:r>
            <a:r>
              <a:rPr lang="en-US" sz="2400" i="1" dirty="0"/>
              <a:t> </a:t>
            </a:r>
            <a:r>
              <a:rPr lang="en-US" sz="2400" b="1" dirty="0"/>
              <a:t>whether or not the sequence should occur</a:t>
            </a:r>
            <a:r>
              <a:rPr lang="en-US" sz="2400" dirty="0"/>
              <a:t>?</a:t>
            </a:r>
          </a:p>
          <a:p>
            <a:pPr algn="just" eaLnBrk="1" hangingPunct="1">
              <a:buNone/>
            </a:pPr>
            <a:endParaRPr lang="en-US" sz="2400" dirty="0"/>
          </a:p>
          <a:p>
            <a:pPr marL="342900" indent="-342900" eaLnBrk="1" hangingPunct="1"/>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49</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Research Approach</a:t>
            </a:r>
          </a:p>
        </p:txBody>
      </p:sp>
    </p:spTree>
    <p:extLst>
      <p:ext uri="{BB962C8B-B14F-4D97-AF65-F5344CB8AC3E}">
        <p14:creationId xmlns:p14="http://schemas.microsoft.com/office/powerpoint/2010/main" val="287689958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9"/>
            <a:ext cx="8158577" cy="398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An event </a:t>
            </a:r>
            <a:r>
              <a:rPr lang="en-US" sz="2400" i="1" dirty="0" err="1"/>
              <a:t>e</a:t>
            </a:r>
            <a:r>
              <a:rPr lang="en-US" sz="2400" i="1" baseline="-25000" dirty="0" err="1"/>
              <a:t>i</a:t>
            </a:r>
            <a:r>
              <a:rPr lang="en-US" sz="2400" i="1" dirty="0"/>
              <a:t> is defined </a:t>
            </a:r>
            <a:r>
              <a:rPr lang="en-US" sz="2400" dirty="0"/>
              <a:t>defined as a function call (</a:t>
            </a:r>
            <a:r>
              <a:rPr lang="en-US" sz="2400" b="1" dirty="0"/>
              <a:t>system or library call</a:t>
            </a:r>
            <a:r>
              <a:rPr lang="en-US" sz="2400" dirty="0"/>
              <a:t>)</a:t>
            </a:r>
            <a:r>
              <a:rPr lang="en-US" sz="2400" b="1" dirty="0"/>
              <a:t> </a:t>
            </a:r>
            <a:r>
              <a:rPr lang="en-US" sz="2400" dirty="0"/>
              <a:t>in the execution trace of a program.</a:t>
            </a:r>
          </a:p>
          <a:p>
            <a:pPr marL="342900" indent="-342900" algn="just" eaLnBrk="1" hangingPunct="1"/>
            <a:r>
              <a:rPr lang="en-US" sz="2400" dirty="0"/>
              <a:t>Use Deep Learning to answer </a:t>
            </a:r>
            <a:r>
              <a:rPr lang="en-US" sz="2400" b="1" dirty="0"/>
              <a:t>the binary classification problem </a:t>
            </a:r>
            <a:r>
              <a:rPr lang="en-US" sz="2400" dirty="0"/>
              <a:t>of given a sequence of function calls (or system events) </a:t>
            </a:r>
            <a:r>
              <a:rPr lang="en-US" sz="2400" i="1" dirty="0"/>
              <a:t>e</a:t>
            </a:r>
            <a:r>
              <a:rPr lang="en-US" sz="2400" i="1" baseline="-25000" dirty="0"/>
              <a:t>1</a:t>
            </a:r>
            <a:r>
              <a:rPr lang="en-US" sz="2400" i="1" dirty="0"/>
              <a:t>e</a:t>
            </a:r>
            <a:r>
              <a:rPr lang="en-US" sz="2400" i="1" baseline="-25000" dirty="0"/>
              <a:t>2</a:t>
            </a:r>
            <a:r>
              <a:rPr lang="en-US" sz="2400" i="1" dirty="0"/>
              <a:t>e</a:t>
            </a:r>
            <a:r>
              <a:rPr lang="en-US" sz="2400" i="1" baseline="-25000" dirty="0"/>
              <a:t>3</a:t>
            </a:r>
            <a:r>
              <a:rPr lang="mr-IN" sz="2400" i="1" dirty="0"/>
              <a:t>…</a:t>
            </a:r>
            <a:r>
              <a:rPr lang="en-US" sz="2400" i="1" dirty="0" err="1"/>
              <a:t>e</a:t>
            </a:r>
            <a:r>
              <a:rPr lang="en-US" sz="2400" i="1" baseline="-25000" dirty="0" err="1"/>
              <a:t>k</a:t>
            </a:r>
            <a:r>
              <a:rPr lang="en-US" sz="2400" i="1" dirty="0"/>
              <a:t> </a:t>
            </a:r>
            <a:r>
              <a:rPr lang="en-US" sz="2400" b="1" dirty="0"/>
              <a:t>whether or not the sequence should occur</a:t>
            </a:r>
            <a:r>
              <a:rPr lang="en-US" sz="2400" dirty="0"/>
              <a:t>?</a:t>
            </a:r>
          </a:p>
          <a:p>
            <a:pPr algn="just" eaLnBrk="1" hangingPunct="1">
              <a:buNone/>
            </a:pPr>
            <a:endParaRPr lang="en-US" sz="2400" dirty="0"/>
          </a:p>
          <a:p>
            <a:pPr marL="342900" indent="-342900" eaLnBrk="1" hangingPunct="1"/>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49</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Research Approach</a:t>
            </a:r>
          </a:p>
        </p:txBody>
      </p:sp>
      <p:sp>
        <p:nvSpPr>
          <p:cNvPr id="19" name="Rectangle 18"/>
          <p:cNvSpPr/>
          <p:nvPr/>
        </p:nvSpPr>
        <p:spPr>
          <a:xfrm flipH="1">
            <a:off x="3755827" y="4278315"/>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H="1">
            <a:off x="3996202" y="4278315"/>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4236577" y="4278315"/>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flipH="1">
            <a:off x="4476952" y="4278315"/>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H="1">
            <a:off x="4723522" y="4278315"/>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H="1">
            <a:off x="5378362" y="4278315"/>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flipH="1">
            <a:off x="5612542" y="4278315"/>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H="1">
            <a:off x="5852917" y="4278315"/>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41574" y="4728699"/>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485260" y="4604165"/>
            <a:ext cx="2139604" cy="584776"/>
          </a:xfrm>
          <a:prstGeom prst="rect">
            <a:avLst/>
          </a:prstGeom>
          <a:noFill/>
        </p:spPr>
        <p:txBody>
          <a:bodyPr wrap="square" rtlCol="0">
            <a:spAutoFit/>
          </a:bodyPr>
          <a:lstStyle/>
          <a:p>
            <a:r>
              <a:rPr lang="en-US" sz="1600" dirty="0"/>
              <a:t>Given this sequence at time </a:t>
            </a:r>
            <a:r>
              <a:rPr lang="en-US" sz="1600" i="1" dirty="0"/>
              <a:t>t-1</a:t>
            </a:r>
          </a:p>
        </p:txBody>
      </p:sp>
      <p:sp>
        <p:nvSpPr>
          <p:cNvPr id="31" name="Oval 30"/>
          <p:cNvSpPr/>
          <p:nvPr/>
        </p:nvSpPr>
        <p:spPr>
          <a:xfrm>
            <a:off x="5093974" y="4732419"/>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30264" y="4738614"/>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 Brace 58"/>
          <p:cNvSpPr/>
          <p:nvPr/>
        </p:nvSpPr>
        <p:spPr>
          <a:xfrm rot="5400000">
            <a:off x="4770333" y="2523000"/>
            <a:ext cx="369828" cy="3080383"/>
          </a:xfrm>
          <a:prstGeom prst="leftBrace">
            <a:avLst>
              <a:gd name="adj1" fmla="val 8333"/>
              <a:gd name="adj2" fmla="val 49645"/>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0" name="TextBox 59"/>
          <p:cNvSpPr txBox="1"/>
          <p:nvPr/>
        </p:nvSpPr>
        <p:spPr>
          <a:xfrm>
            <a:off x="3624839" y="3513779"/>
            <a:ext cx="2673536" cy="338554"/>
          </a:xfrm>
          <a:prstGeom prst="rect">
            <a:avLst/>
          </a:prstGeom>
          <a:noFill/>
        </p:spPr>
        <p:txBody>
          <a:bodyPr wrap="square" rtlCol="0">
            <a:spAutoFit/>
          </a:bodyPr>
          <a:lstStyle/>
          <a:p>
            <a:pPr algn="ctr"/>
            <a:r>
              <a:rPr lang="en-US" sz="1600" dirty="0"/>
              <a:t>System Events</a:t>
            </a:r>
            <a:endParaRPr lang="en-US" sz="1600" i="1" dirty="0"/>
          </a:p>
        </p:txBody>
      </p:sp>
    </p:spTree>
    <p:extLst>
      <p:ext uri="{BB962C8B-B14F-4D97-AF65-F5344CB8AC3E}">
        <p14:creationId xmlns:p14="http://schemas.microsoft.com/office/powerpoint/2010/main" val="239443842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9"/>
            <a:ext cx="8158577" cy="398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An event </a:t>
            </a:r>
            <a:r>
              <a:rPr lang="en-US" sz="2400" i="1" dirty="0" err="1"/>
              <a:t>e</a:t>
            </a:r>
            <a:r>
              <a:rPr lang="en-US" sz="2400" i="1" baseline="-25000" dirty="0" err="1"/>
              <a:t>i</a:t>
            </a:r>
            <a:r>
              <a:rPr lang="en-US" sz="2400" i="1" dirty="0"/>
              <a:t> is defined </a:t>
            </a:r>
            <a:r>
              <a:rPr lang="en-US" sz="2400" dirty="0"/>
              <a:t>defined as a function call (</a:t>
            </a:r>
            <a:r>
              <a:rPr lang="en-US" sz="2400" b="1" dirty="0"/>
              <a:t>system or library call</a:t>
            </a:r>
            <a:r>
              <a:rPr lang="en-US" sz="2400" dirty="0"/>
              <a:t>)</a:t>
            </a:r>
            <a:r>
              <a:rPr lang="en-US" sz="2400" b="1" dirty="0"/>
              <a:t> </a:t>
            </a:r>
            <a:r>
              <a:rPr lang="en-US" sz="2400" dirty="0"/>
              <a:t>in the execution trace of a program.</a:t>
            </a:r>
          </a:p>
          <a:p>
            <a:pPr marL="342900" indent="-342900" algn="just" eaLnBrk="1" hangingPunct="1"/>
            <a:r>
              <a:rPr lang="en-US" sz="2400" dirty="0"/>
              <a:t>Use Deep Learning to answer </a:t>
            </a:r>
            <a:r>
              <a:rPr lang="en-US" sz="2400" b="1" dirty="0"/>
              <a:t>the binary classification problem </a:t>
            </a:r>
            <a:r>
              <a:rPr lang="en-US" sz="2400" dirty="0"/>
              <a:t>of given a sequence of function calls (or system events) </a:t>
            </a:r>
            <a:r>
              <a:rPr lang="en-US" sz="2400" i="1" dirty="0"/>
              <a:t>e</a:t>
            </a:r>
            <a:r>
              <a:rPr lang="en-US" sz="2400" i="1" baseline="-25000" dirty="0"/>
              <a:t>1</a:t>
            </a:r>
            <a:r>
              <a:rPr lang="en-US" sz="2400" i="1" dirty="0"/>
              <a:t>e</a:t>
            </a:r>
            <a:r>
              <a:rPr lang="en-US" sz="2400" i="1" baseline="-25000" dirty="0"/>
              <a:t>2</a:t>
            </a:r>
            <a:r>
              <a:rPr lang="en-US" sz="2400" i="1" dirty="0"/>
              <a:t>e</a:t>
            </a:r>
            <a:r>
              <a:rPr lang="en-US" sz="2400" i="1" baseline="-25000" dirty="0"/>
              <a:t>3</a:t>
            </a:r>
            <a:r>
              <a:rPr lang="mr-IN" sz="2400" i="1" dirty="0"/>
              <a:t>…</a:t>
            </a:r>
            <a:r>
              <a:rPr lang="en-US" sz="2400" i="1" dirty="0" err="1"/>
              <a:t>e</a:t>
            </a:r>
            <a:r>
              <a:rPr lang="en-US" sz="2400" i="1" baseline="-25000" dirty="0" err="1"/>
              <a:t>k</a:t>
            </a:r>
            <a:r>
              <a:rPr lang="en-US" sz="2400" i="1" dirty="0"/>
              <a:t> </a:t>
            </a:r>
            <a:r>
              <a:rPr lang="en-US" sz="2400" b="1" dirty="0"/>
              <a:t>whether or not the sequence should occur</a:t>
            </a:r>
            <a:r>
              <a:rPr lang="en-US" sz="2400" dirty="0"/>
              <a:t>?</a:t>
            </a:r>
          </a:p>
          <a:p>
            <a:pPr algn="just" eaLnBrk="1" hangingPunct="1">
              <a:buNone/>
            </a:pPr>
            <a:endParaRPr lang="en-US" sz="2400" dirty="0"/>
          </a:p>
          <a:p>
            <a:pPr marL="342900" indent="-342900" eaLnBrk="1" hangingPunct="1"/>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49</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Research Approach</a:t>
            </a:r>
          </a:p>
        </p:txBody>
      </p:sp>
      <p:sp>
        <p:nvSpPr>
          <p:cNvPr id="19" name="Rectangle 18"/>
          <p:cNvSpPr/>
          <p:nvPr/>
        </p:nvSpPr>
        <p:spPr>
          <a:xfrm flipH="1">
            <a:off x="3755827" y="4278315"/>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H="1">
            <a:off x="3996202" y="4278315"/>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4236577" y="4278315"/>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flipH="1">
            <a:off x="4476952" y="4278315"/>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H="1">
            <a:off x="4723522" y="4278315"/>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H="1">
            <a:off x="5378362" y="4278315"/>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flipH="1">
            <a:off x="5612542" y="4278315"/>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H="1">
            <a:off x="5852917" y="4278315"/>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41574" y="4728699"/>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485260" y="4604165"/>
            <a:ext cx="2139604" cy="584776"/>
          </a:xfrm>
          <a:prstGeom prst="rect">
            <a:avLst/>
          </a:prstGeom>
          <a:noFill/>
        </p:spPr>
        <p:txBody>
          <a:bodyPr wrap="square" rtlCol="0">
            <a:spAutoFit/>
          </a:bodyPr>
          <a:lstStyle/>
          <a:p>
            <a:r>
              <a:rPr lang="en-US" sz="1600" dirty="0"/>
              <a:t>Given this sequence at time </a:t>
            </a:r>
            <a:r>
              <a:rPr lang="en-US" sz="1600" i="1" dirty="0"/>
              <a:t>t-1</a:t>
            </a:r>
          </a:p>
        </p:txBody>
      </p:sp>
      <p:sp>
        <p:nvSpPr>
          <p:cNvPr id="30" name="TextBox 29"/>
          <p:cNvSpPr txBox="1"/>
          <p:nvPr/>
        </p:nvSpPr>
        <p:spPr>
          <a:xfrm>
            <a:off x="1485259" y="5589803"/>
            <a:ext cx="2052871" cy="584776"/>
          </a:xfrm>
          <a:prstGeom prst="rect">
            <a:avLst/>
          </a:prstGeom>
          <a:noFill/>
        </p:spPr>
        <p:txBody>
          <a:bodyPr wrap="square" rtlCol="0">
            <a:spAutoFit/>
          </a:bodyPr>
          <a:lstStyle/>
          <a:p>
            <a:r>
              <a:rPr lang="en-US" sz="1600" dirty="0"/>
              <a:t>At time </a:t>
            </a:r>
            <a:r>
              <a:rPr lang="en-US" sz="1600" i="1" dirty="0"/>
              <a:t>t</a:t>
            </a:r>
            <a:r>
              <a:rPr lang="en-US" sz="1600" dirty="0"/>
              <a:t>, should this sequence occur?</a:t>
            </a:r>
          </a:p>
        </p:txBody>
      </p:sp>
      <p:sp>
        <p:nvSpPr>
          <p:cNvPr id="31" name="Oval 30"/>
          <p:cNvSpPr/>
          <p:nvPr/>
        </p:nvSpPr>
        <p:spPr>
          <a:xfrm>
            <a:off x="5093974" y="4732419"/>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30264" y="4738614"/>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H="1">
            <a:off x="3759547" y="5467152"/>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flipH="1">
            <a:off x="3999922" y="5467152"/>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H="1">
            <a:off x="4240297" y="5467152"/>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H="1">
            <a:off x="4480672" y="5467152"/>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4727242" y="5467152"/>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H="1">
            <a:off x="5382082" y="5467152"/>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5616262" y="5467152"/>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a:off x="5856637" y="5467152"/>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945294" y="5917536"/>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flipH="1">
            <a:off x="6103162" y="5467152"/>
            <a:ext cx="162791" cy="88641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097694" y="5921256"/>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233984" y="5927451"/>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 Brace 58"/>
          <p:cNvSpPr/>
          <p:nvPr/>
        </p:nvSpPr>
        <p:spPr>
          <a:xfrm rot="5400000">
            <a:off x="4770333" y="2523000"/>
            <a:ext cx="369828" cy="3080383"/>
          </a:xfrm>
          <a:prstGeom prst="leftBrace">
            <a:avLst>
              <a:gd name="adj1" fmla="val 8333"/>
              <a:gd name="adj2" fmla="val 49645"/>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0" name="TextBox 59"/>
          <p:cNvSpPr txBox="1"/>
          <p:nvPr/>
        </p:nvSpPr>
        <p:spPr>
          <a:xfrm>
            <a:off x="3624839" y="3513779"/>
            <a:ext cx="2673536" cy="338554"/>
          </a:xfrm>
          <a:prstGeom prst="rect">
            <a:avLst/>
          </a:prstGeom>
          <a:noFill/>
        </p:spPr>
        <p:txBody>
          <a:bodyPr wrap="square" rtlCol="0">
            <a:spAutoFit/>
          </a:bodyPr>
          <a:lstStyle/>
          <a:p>
            <a:pPr algn="ctr"/>
            <a:r>
              <a:rPr lang="en-US" sz="1600" dirty="0"/>
              <a:t>System Events</a:t>
            </a:r>
            <a:endParaRPr lang="en-US" sz="1600" i="1" dirty="0"/>
          </a:p>
        </p:txBody>
      </p:sp>
    </p:spTree>
    <p:extLst>
      <p:ext uri="{BB962C8B-B14F-4D97-AF65-F5344CB8AC3E}">
        <p14:creationId xmlns:p14="http://schemas.microsoft.com/office/powerpoint/2010/main" val="130844635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50</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Deep Learning against code reuse attacks</a:t>
            </a:r>
          </a:p>
        </p:txBody>
      </p:sp>
      <p:graphicFrame>
        <p:nvGraphicFramePr>
          <p:cNvPr id="9" name="Diagram 8"/>
          <p:cNvGraphicFramePr/>
          <p:nvPr>
            <p:extLst>
              <p:ext uri="{D42A27DB-BD31-4B8C-83A1-F6EECF244321}">
                <p14:modId xmlns:p14="http://schemas.microsoft.com/office/powerpoint/2010/main" val="2526913576"/>
              </p:ext>
            </p:extLst>
          </p:nvPr>
        </p:nvGraphicFramePr>
        <p:xfrm>
          <a:off x="419089" y="1729251"/>
          <a:ext cx="4157006" cy="479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5080" y="1169892"/>
            <a:ext cx="8454387"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lang="en-US" sz="2000" b="1" dirty="0">
                <a:solidFill>
                  <a:srgbClr val="000000"/>
                </a:solidFill>
                <a:latin typeface="Tahoma"/>
                <a:ea typeface="Tahoma"/>
                <a:cs typeface="Tahoma"/>
                <a:sym typeface="Tahoma"/>
              </a:rPr>
              <a:t>             T</a:t>
            </a:r>
            <a:r>
              <a:rPr kumimoji="0" lang="en-US" sz="2000" b="1" i="0" u="none" strike="noStrike" cap="none" spc="0" normalizeH="0" baseline="0" dirty="0">
                <a:ln>
                  <a:noFill/>
                </a:ln>
                <a:solidFill>
                  <a:srgbClr val="000000"/>
                </a:solidFill>
                <a:effectLst/>
                <a:uFillTx/>
                <a:latin typeface="Tahoma"/>
                <a:ea typeface="Tahoma"/>
                <a:cs typeface="Tahoma"/>
                <a:sym typeface="Tahoma"/>
              </a:rPr>
              <a:t>he </a:t>
            </a:r>
            <a:r>
              <a:rPr lang="en-US" sz="2000" b="1" dirty="0">
                <a:solidFill>
                  <a:srgbClr val="000000"/>
                </a:solidFill>
                <a:latin typeface="Tahoma"/>
                <a:ea typeface="Tahoma"/>
                <a:cs typeface="Tahoma"/>
                <a:sym typeface="Tahoma"/>
              </a:rPr>
              <a:t>e</a:t>
            </a:r>
            <a:r>
              <a:rPr kumimoji="0" lang="en-US" sz="2000" b="1" i="0" u="none" strike="noStrike" cap="none" spc="0" normalizeH="0" baseline="0" dirty="0">
                <a:ln>
                  <a:noFill/>
                </a:ln>
                <a:solidFill>
                  <a:srgbClr val="000000"/>
                </a:solidFill>
                <a:effectLst/>
                <a:uFillTx/>
                <a:latin typeface="Tahoma"/>
                <a:ea typeface="Tahoma"/>
                <a:cs typeface="Tahoma"/>
                <a:sym typeface="Tahoma"/>
              </a:rPr>
              <a:t>ternal </a:t>
            </a:r>
            <a:r>
              <a:rPr lang="en-US" sz="2000" b="1" dirty="0">
                <a:solidFill>
                  <a:srgbClr val="000000"/>
                </a:solidFill>
                <a:latin typeface="Tahoma"/>
                <a:ea typeface="Tahoma"/>
                <a:cs typeface="Tahoma"/>
                <a:sym typeface="Tahoma"/>
              </a:rPr>
              <a:t>w</a:t>
            </a:r>
            <a:r>
              <a:rPr kumimoji="0" lang="en-US" sz="2000" b="1" i="0" u="none" strike="noStrike" cap="none" spc="0" normalizeH="0" baseline="0" dirty="0">
                <a:ln>
                  <a:noFill/>
                </a:ln>
                <a:solidFill>
                  <a:srgbClr val="000000"/>
                </a:solidFill>
                <a:effectLst/>
                <a:uFillTx/>
                <a:latin typeface="Tahoma"/>
                <a:ea typeface="Tahoma"/>
                <a:cs typeface="Tahoma"/>
                <a:sym typeface="Tahoma"/>
              </a:rPr>
              <a:t>ar</a:t>
            </a:r>
          </a:p>
        </p:txBody>
      </p:sp>
      <p:sp>
        <p:nvSpPr>
          <p:cNvPr id="10" name="TextBox 9"/>
          <p:cNvSpPr txBox="1"/>
          <p:nvPr/>
        </p:nvSpPr>
        <p:spPr>
          <a:xfrm>
            <a:off x="4751273" y="1642587"/>
            <a:ext cx="4138194" cy="4708981"/>
          </a:xfrm>
          <a:prstGeom prst="rect">
            <a:avLst/>
          </a:prstGeom>
          <a:noFill/>
          <a:ln>
            <a:solidFill>
              <a:schemeClr val="tx1"/>
            </a:solidFill>
          </a:ln>
        </p:spPr>
        <p:txBody>
          <a:bodyPr wrap="square" rtlCol="0">
            <a:spAutoFit/>
          </a:bodyPr>
          <a:lstStyle/>
          <a:p>
            <a:pPr marL="457200" indent="-457200">
              <a:buFont typeface="Wingdings" charset="2"/>
              <a:buChar char="q"/>
            </a:pPr>
            <a:r>
              <a:rPr lang="en-US" sz="2000" b="1" dirty="0"/>
              <a:t>Invalid and abnormal control flow of a program:</a:t>
            </a:r>
          </a:p>
          <a:p>
            <a:pPr marL="457200" indent="-457200">
              <a:buFont typeface="Wingdings" charset="2"/>
              <a:buChar char="ü"/>
            </a:pPr>
            <a:r>
              <a:rPr lang="en-US" sz="2000" dirty="0"/>
              <a:t>Code Injection</a:t>
            </a:r>
          </a:p>
          <a:p>
            <a:pPr marL="457200" indent="-457200">
              <a:buFont typeface="Wingdings" charset="2"/>
              <a:buChar char="ü"/>
            </a:pPr>
            <a:r>
              <a:rPr lang="en-US" sz="2000" dirty="0"/>
              <a:t>Code Reuse</a:t>
            </a:r>
          </a:p>
          <a:p>
            <a:pPr marL="457200" indent="-457200">
              <a:buFont typeface="Wingdings" charset="2"/>
              <a:buChar char="ü"/>
            </a:pPr>
            <a:r>
              <a:rPr lang="en-US" sz="2000" dirty="0"/>
              <a:t>Memory Disclosure</a:t>
            </a:r>
          </a:p>
          <a:p>
            <a:endParaRPr lang="en-US" sz="2000" b="1" dirty="0"/>
          </a:p>
          <a:p>
            <a:pPr marL="457200" indent="-457200">
              <a:buFont typeface="Wingdings" charset="2"/>
              <a:buChar char="q"/>
            </a:pPr>
            <a:r>
              <a:rPr lang="en-US" sz="2000" b="1" dirty="0"/>
              <a:t>Can be caused by:</a:t>
            </a:r>
          </a:p>
          <a:p>
            <a:pPr marL="457200" indent="-457200">
              <a:buFont typeface="Wingdings" charset="2"/>
              <a:buChar char="ü"/>
            </a:pPr>
            <a:r>
              <a:rPr lang="en-US" sz="2000" dirty="0"/>
              <a:t>Human error (e.g., unauthorized use or operation of the program</a:t>
            </a:r>
          </a:p>
          <a:p>
            <a:pPr marL="457200" indent="-457200">
              <a:buFont typeface="Wingdings" charset="2"/>
              <a:buChar char="ü"/>
            </a:pPr>
            <a:r>
              <a:rPr lang="en-US" sz="2000" dirty="0"/>
              <a:t>Software flaws (e.g., buffer overflow vulnerabilities)</a:t>
            </a:r>
          </a:p>
          <a:p>
            <a:pPr marL="457200" indent="-457200">
              <a:buFont typeface="Wingdings" charset="2"/>
              <a:buChar char="ü"/>
            </a:pPr>
            <a:r>
              <a:rPr lang="en-US" sz="2000" dirty="0"/>
              <a:t>Attacks by remote attackers</a:t>
            </a:r>
          </a:p>
          <a:p>
            <a:pPr marL="457200" indent="-457200">
              <a:buFont typeface="Wingdings" charset="2"/>
              <a:buChar char="ü"/>
            </a:pPr>
            <a:r>
              <a:rPr lang="en-US" sz="2000" dirty="0"/>
              <a:t>Malicious insiders (e.g., through drive-by downloads)</a:t>
            </a:r>
          </a:p>
        </p:txBody>
      </p:sp>
    </p:spTree>
    <p:extLst>
      <p:ext uri="{BB962C8B-B14F-4D97-AF65-F5344CB8AC3E}">
        <p14:creationId xmlns:p14="http://schemas.microsoft.com/office/powerpoint/2010/main" val="161951418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50</a:t>
            </a:r>
            <a:endParaRPr sz="1300" kern="0" dirty="0">
              <a:solidFill>
                <a:sysClr val="windowText" lastClr="000000"/>
              </a:solidFill>
              <a:sym typeface="Tahoma"/>
            </a:endParaRPr>
          </a:p>
        </p:txBody>
      </p:sp>
      <p:graphicFrame>
        <p:nvGraphicFramePr>
          <p:cNvPr id="9" name="Diagram 8"/>
          <p:cNvGraphicFramePr/>
          <p:nvPr>
            <p:extLst>
              <p:ext uri="{D42A27DB-BD31-4B8C-83A1-F6EECF244321}">
                <p14:modId xmlns:p14="http://schemas.microsoft.com/office/powerpoint/2010/main" val="2122998969"/>
              </p:ext>
            </p:extLst>
          </p:nvPr>
        </p:nvGraphicFramePr>
        <p:xfrm>
          <a:off x="419089" y="1729251"/>
          <a:ext cx="4157006" cy="479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5080" y="1169892"/>
            <a:ext cx="8454387"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Tahoma"/>
                <a:ea typeface="Tahoma"/>
                <a:cs typeface="Tahoma"/>
                <a:sym typeface="Tahoma"/>
              </a:rPr>
              <a:t>             </a:t>
            </a:r>
            <a:r>
              <a:rPr kumimoji="0" lang="en-US" sz="2000" b="1" i="0" u="none" strike="noStrike" cap="none" spc="0" normalizeH="0" baseline="0" dirty="0">
                <a:ln>
                  <a:noFill/>
                </a:ln>
                <a:solidFill>
                  <a:srgbClr val="FF3C3C"/>
                </a:solidFill>
                <a:effectLst/>
                <a:uFillTx/>
                <a:latin typeface="Tahoma"/>
                <a:ea typeface="Tahoma"/>
                <a:cs typeface="Tahoma"/>
                <a:sym typeface="Tahoma"/>
              </a:rPr>
              <a:t>The </a:t>
            </a:r>
            <a:r>
              <a:rPr lang="en-US" sz="2000" b="1" dirty="0">
                <a:solidFill>
                  <a:srgbClr val="FF3C3C"/>
                </a:solidFill>
                <a:latin typeface="Tahoma"/>
                <a:ea typeface="Tahoma"/>
                <a:cs typeface="Tahoma"/>
                <a:sym typeface="Tahoma"/>
              </a:rPr>
              <a:t>e</a:t>
            </a:r>
            <a:r>
              <a:rPr kumimoji="0" lang="en-US" sz="2000" b="1" i="0" u="none" strike="noStrike" cap="none" spc="0" normalizeH="0" baseline="0" dirty="0">
                <a:ln>
                  <a:noFill/>
                </a:ln>
                <a:solidFill>
                  <a:srgbClr val="FF3C3C"/>
                </a:solidFill>
                <a:effectLst/>
                <a:uFillTx/>
                <a:latin typeface="Tahoma"/>
                <a:ea typeface="Tahoma"/>
                <a:cs typeface="Tahoma"/>
                <a:sym typeface="Tahoma"/>
              </a:rPr>
              <a:t>ternal </a:t>
            </a:r>
            <a:r>
              <a:rPr lang="en-US" sz="2000" b="1" dirty="0">
                <a:solidFill>
                  <a:srgbClr val="FF3C3C"/>
                </a:solidFill>
                <a:latin typeface="Tahoma"/>
                <a:ea typeface="Tahoma"/>
                <a:cs typeface="Tahoma"/>
                <a:sym typeface="Tahoma"/>
              </a:rPr>
              <a:t>w</a:t>
            </a:r>
            <a:r>
              <a:rPr kumimoji="0" lang="en-US" sz="2000" b="1" i="0" u="none" strike="noStrike" cap="none" spc="0" normalizeH="0" baseline="0" dirty="0">
                <a:ln>
                  <a:noFill/>
                </a:ln>
                <a:solidFill>
                  <a:srgbClr val="FF3C3C"/>
                </a:solidFill>
                <a:effectLst/>
                <a:uFillTx/>
                <a:latin typeface="Tahoma"/>
                <a:ea typeface="Tahoma"/>
                <a:cs typeface="Tahoma"/>
                <a:sym typeface="Tahoma"/>
              </a:rPr>
              <a:t>ar: </a:t>
            </a:r>
            <a:r>
              <a:rPr lang="en-US" sz="2000" b="1" dirty="0">
                <a:solidFill>
                  <a:srgbClr val="FF3C3C"/>
                </a:solidFill>
                <a:latin typeface="Tahoma"/>
                <a:ea typeface="Tahoma"/>
                <a:cs typeface="Tahoma"/>
                <a:sym typeface="Tahoma"/>
              </a:rPr>
              <a:t>DL </a:t>
            </a:r>
            <a:r>
              <a:rPr kumimoji="0" lang="en-US" sz="2000" b="1" i="0" u="none" strike="noStrike" cap="none" spc="0" normalizeH="0" dirty="0">
                <a:ln>
                  <a:noFill/>
                </a:ln>
                <a:solidFill>
                  <a:srgbClr val="FF3C3C"/>
                </a:solidFill>
                <a:effectLst/>
                <a:uFillTx/>
                <a:latin typeface="Tahoma"/>
                <a:ea typeface="Tahoma"/>
                <a:cs typeface="Tahoma"/>
                <a:sym typeface="Tahoma"/>
              </a:rPr>
              <a:t>against code reuse attacks</a:t>
            </a:r>
            <a:endParaRPr kumimoji="0" lang="en-US" sz="2000" b="1" i="0" u="none" strike="noStrike" cap="none" spc="0" normalizeH="0" baseline="0" dirty="0">
              <a:ln>
                <a:noFill/>
              </a:ln>
              <a:solidFill>
                <a:srgbClr val="FF3C3C"/>
              </a:solidFill>
              <a:effectLst/>
              <a:uFillTx/>
              <a:latin typeface="Tahoma"/>
              <a:ea typeface="Tahoma"/>
              <a:cs typeface="Tahoma"/>
              <a:sym typeface="Tahoma"/>
            </a:endParaRPr>
          </a:p>
        </p:txBody>
      </p:sp>
      <p:sp>
        <p:nvSpPr>
          <p:cNvPr id="10" name="TextBox 9"/>
          <p:cNvSpPr txBox="1"/>
          <p:nvPr/>
        </p:nvSpPr>
        <p:spPr>
          <a:xfrm>
            <a:off x="4751273" y="1642587"/>
            <a:ext cx="4138194" cy="4708981"/>
          </a:xfrm>
          <a:prstGeom prst="rect">
            <a:avLst/>
          </a:prstGeom>
          <a:noFill/>
          <a:ln>
            <a:solidFill>
              <a:schemeClr val="tx1"/>
            </a:solidFill>
          </a:ln>
        </p:spPr>
        <p:txBody>
          <a:bodyPr wrap="square" rtlCol="0">
            <a:spAutoFit/>
          </a:bodyPr>
          <a:lstStyle/>
          <a:p>
            <a:pPr marL="457200" indent="-457200">
              <a:buFont typeface="Wingdings" charset="2"/>
              <a:buChar char="q"/>
            </a:pPr>
            <a:r>
              <a:rPr lang="en-US" sz="2000" b="1" dirty="0"/>
              <a:t>Invalid and abnormal control flow of a program:</a:t>
            </a:r>
          </a:p>
          <a:p>
            <a:pPr marL="457200" indent="-457200">
              <a:buFont typeface="Wingdings" charset="2"/>
              <a:buChar char="ü"/>
            </a:pPr>
            <a:r>
              <a:rPr lang="en-US" sz="2000" dirty="0"/>
              <a:t>Code Injection</a:t>
            </a:r>
          </a:p>
          <a:p>
            <a:pPr marL="457200" indent="-457200">
              <a:buFont typeface="Wingdings" charset="2"/>
              <a:buChar char="ü"/>
            </a:pPr>
            <a:r>
              <a:rPr lang="en-US" sz="2000" dirty="0"/>
              <a:t>Code Reuse</a:t>
            </a:r>
          </a:p>
          <a:p>
            <a:pPr marL="457200" indent="-457200">
              <a:buFont typeface="Wingdings" charset="2"/>
              <a:buChar char="ü"/>
            </a:pPr>
            <a:r>
              <a:rPr lang="en-US" sz="2000" dirty="0"/>
              <a:t>Memory Disclosure</a:t>
            </a:r>
          </a:p>
          <a:p>
            <a:endParaRPr lang="en-US" sz="2000" b="1" dirty="0"/>
          </a:p>
          <a:p>
            <a:pPr marL="457200" indent="-457200">
              <a:buFont typeface="Wingdings" charset="2"/>
              <a:buChar char="q"/>
            </a:pPr>
            <a:r>
              <a:rPr lang="en-US" sz="2000" b="1" dirty="0"/>
              <a:t>Can be caused by:</a:t>
            </a:r>
          </a:p>
          <a:p>
            <a:pPr marL="457200" indent="-457200">
              <a:buFont typeface="Wingdings" charset="2"/>
              <a:buChar char="ü"/>
            </a:pPr>
            <a:r>
              <a:rPr lang="en-US" sz="2000" dirty="0"/>
              <a:t>Human error (e.g., unauthorized use or operation of the program</a:t>
            </a:r>
          </a:p>
          <a:p>
            <a:pPr marL="457200" indent="-457200">
              <a:buFont typeface="Wingdings" charset="2"/>
              <a:buChar char="ü"/>
            </a:pPr>
            <a:r>
              <a:rPr lang="en-US" sz="2000" dirty="0"/>
              <a:t>Software flaws (e.g., buffer overflow vulnerabilities)</a:t>
            </a:r>
          </a:p>
          <a:p>
            <a:pPr marL="457200" indent="-457200">
              <a:buFont typeface="Wingdings" charset="2"/>
              <a:buChar char="ü"/>
            </a:pPr>
            <a:r>
              <a:rPr lang="en-US" sz="2000" dirty="0"/>
              <a:t>Attacks by remote attackers</a:t>
            </a:r>
          </a:p>
          <a:p>
            <a:pPr marL="457200" indent="-457200">
              <a:buFont typeface="Wingdings" charset="2"/>
              <a:buChar char="ü"/>
            </a:pPr>
            <a:r>
              <a:rPr lang="en-US" sz="2000" dirty="0"/>
              <a:t>Malicious insiders (e.g., through drive-by downloads)</a:t>
            </a:r>
          </a:p>
        </p:txBody>
      </p:sp>
      <p:sp>
        <p:nvSpPr>
          <p:cNvPr id="4" name="Rectangle 3"/>
          <p:cNvSpPr/>
          <p:nvPr/>
        </p:nvSpPr>
        <p:spPr>
          <a:xfrm>
            <a:off x="1093576" y="5914400"/>
            <a:ext cx="3482519" cy="317473"/>
          </a:xfrm>
          <a:prstGeom prst="rect">
            <a:avLst/>
          </a:prstGeom>
          <a:noFill/>
          <a:ln w="381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1"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Deep Learning against code reuse attacks</a:t>
            </a:r>
          </a:p>
        </p:txBody>
      </p:sp>
    </p:spTree>
    <p:extLst>
      <p:ext uri="{BB962C8B-B14F-4D97-AF65-F5344CB8AC3E}">
        <p14:creationId xmlns:p14="http://schemas.microsoft.com/office/powerpoint/2010/main" val="123352220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8"/>
            <a:ext cx="8158577" cy="5248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buNone/>
            </a:pPr>
            <a:r>
              <a:rPr lang="en-US" sz="2400" b="1" dirty="0"/>
              <a:t>Classification Model Based Approaches:</a:t>
            </a:r>
          </a:p>
          <a:p>
            <a:pPr algn="just" eaLnBrk="1" hangingPunct="1">
              <a:buNone/>
            </a:pPr>
            <a:endParaRPr lang="en-US" sz="2400" b="1" dirty="0"/>
          </a:p>
          <a:p>
            <a:pPr algn="just" eaLnBrk="1" hangingPunct="1">
              <a:buNone/>
            </a:pPr>
            <a:endParaRPr lang="en-US" sz="2400" b="1" dirty="0"/>
          </a:p>
          <a:p>
            <a:pPr algn="just" eaLnBrk="1" hangingPunct="1">
              <a:buNone/>
            </a:pPr>
            <a:endParaRPr lang="en-US" sz="2400" b="1" dirty="0"/>
          </a:p>
          <a:p>
            <a:pPr algn="just" eaLnBrk="1" hangingPunct="1">
              <a:buNone/>
            </a:pPr>
            <a:endParaRPr lang="en-US" sz="2400" b="1" dirty="0"/>
          </a:p>
          <a:p>
            <a:pPr algn="just" eaLnBrk="1" hangingPunct="1">
              <a:buNone/>
            </a:pPr>
            <a:endParaRPr lang="en-US" sz="2400" b="1" dirty="0"/>
          </a:p>
          <a:p>
            <a:pPr marL="342900" indent="-342900" algn="just" eaLnBrk="1" hangingPunct="1"/>
            <a:r>
              <a:rPr lang="en-US" sz="2400" dirty="0"/>
              <a:t>Datasets include known attacks only</a:t>
            </a:r>
            <a:endParaRPr lang="en-US" sz="2400" b="1" dirty="0"/>
          </a:p>
          <a:p>
            <a:pPr algn="just" eaLnBrk="1" hangingPunct="1">
              <a:buNone/>
            </a:pPr>
            <a:r>
              <a:rPr lang="en-US" sz="2400" b="1" dirty="0"/>
              <a:t>Limitation:</a:t>
            </a:r>
          </a:p>
          <a:p>
            <a:pPr marL="342900" indent="-342900" algn="just" eaLnBrk="1" hangingPunct="1"/>
            <a:r>
              <a:rPr lang="en-US" sz="2400" dirty="0"/>
              <a:t>No resilient to zero-day exploits (Signature Based)</a:t>
            </a:r>
          </a:p>
          <a:p>
            <a:pPr marL="342900" indent="-342900" algn="just" eaLnBrk="1" hangingPunct="1"/>
            <a:r>
              <a:rPr lang="en-US" sz="2400" dirty="0"/>
              <a:t>Difficult to train (representative datasets of the attacks are required)</a:t>
            </a:r>
          </a:p>
          <a:p>
            <a:pPr algn="just" eaLnBrk="1" hangingPunct="1">
              <a:buNone/>
            </a:pPr>
            <a:endParaRPr lang="en-US" sz="2400" dirty="0"/>
          </a:p>
          <a:p>
            <a:pPr algn="just" eaLnBrk="1" hangingPunct="1">
              <a:buNone/>
            </a:pPr>
            <a:endParaRPr lang="en-US" sz="2400" b="1" dirty="0"/>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51</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Other Learning Based Approaches</a:t>
            </a:r>
          </a:p>
        </p:txBody>
      </p:sp>
      <p:graphicFrame>
        <p:nvGraphicFramePr>
          <p:cNvPr id="3" name="Table 2"/>
          <p:cNvGraphicFramePr>
            <a:graphicFrameLocks noGrp="1"/>
          </p:cNvGraphicFramePr>
          <p:nvPr>
            <p:extLst>
              <p:ext uri="{D42A27DB-BD31-4B8C-83A1-F6EECF244321}">
                <p14:modId xmlns:p14="http://schemas.microsoft.com/office/powerpoint/2010/main" val="800739880"/>
              </p:ext>
            </p:extLst>
          </p:nvPr>
        </p:nvGraphicFramePr>
        <p:xfrm>
          <a:off x="1792127" y="1974572"/>
          <a:ext cx="5084495" cy="1764150"/>
        </p:xfrm>
        <a:graphic>
          <a:graphicData uri="http://schemas.openxmlformats.org/drawingml/2006/table">
            <a:tbl>
              <a:tblPr firstRow="1" bandRow="1">
                <a:tableStyleId>{2708684C-4D16-4618-839F-0558EEFCDFE6}</a:tableStyleId>
              </a:tblPr>
              <a:tblGrid>
                <a:gridCol w="1016899">
                  <a:extLst>
                    <a:ext uri="{9D8B030D-6E8A-4147-A177-3AD203B41FA5}">
                      <a16:colId xmlns="" xmlns:a16="http://schemas.microsoft.com/office/drawing/2014/main" val="20000"/>
                    </a:ext>
                  </a:extLst>
                </a:gridCol>
                <a:gridCol w="1016899">
                  <a:extLst>
                    <a:ext uri="{9D8B030D-6E8A-4147-A177-3AD203B41FA5}">
                      <a16:colId xmlns="" xmlns:a16="http://schemas.microsoft.com/office/drawing/2014/main" val="20001"/>
                    </a:ext>
                  </a:extLst>
                </a:gridCol>
                <a:gridCol w="1016899">
                  <a:extLst>
                    <a:ext uri="{9D8B030D-6E8A-4147-A177-3AD203B41FA5}">
                      <a16:colId xmlns="" xmlns:a16="http://schemas.microsoft.com/office/drawing/2014/main" val="20002"/>
                    </a:ext>
                  </a:extLst>
                </a:gridCol>
                <a:gridCol w="1016899">
                  <a:extLst>
                    <a:ext uri="{9D8B030D-6E8A-4147-A177-3AD203B41FA5}">
                      <a16:colId xmlns="" xmlns:a16="http://schemas.microsoft.com/office/drawing/2014/main" val="20003"/>
                    </a:ext>
                  </a:extLst>
                </a:gridCol>
                <a:gridCol w="1016899">
                  <a:extLst>
                    <a:ext uri="{9D8B030D-6E8A-4147-A177-3AD203B41FA5}">
                      <a16:colId xmlns="" xmlns:a16="http://schemas.microsoft.com/office/drawing/2014/main" val="20004"/>
                    </a:ext>
                  </a:extLst>
                </a:gridCol>
              </a:tblGrid>
              <a:tr h="352830">
                <a:tc>
                  <a:txBody>
                    <a:bodyPr/>
                    <a:lstStyle/>
                    <a:p>
                      <a:r>
                        <a:rPr lang="en-US" dirty="0"/>
                        <a:t>Attack</a:t>
                      </a:r>
                    </a:p>
                  </a:txBody>
                  <a:tcPr/>
                </a:tc>
                <a:tc>
                  <a:txBody>
                    <a:bodyPr/>
                    <a:lstStyle/>
                    <a:p>
                      <a:r>
                        <a:rPr lang="en-US" dirty="0"/>
                        <a:t>Feature 1</a:t>
                      </a:r>
                    </a:p>
                  </a:txBody>
                  <a:tcPr/>
                </a:tc>
                <a:tc>
                  <a:txBody>
                    <a:bodyPr/>
                    <a:lstStyle/>
                    <a:p>
                      <a:r>
                        <a:rPr lang="en-US" dirty="0"/>
                        <a:t>Feature 2</a:t>
                      </a:r>
                    </a:p>
                  </a:txBody>
                  <a:tcPr/>
                </a:tc>
                <a:tc>
                  <a:txBody>
                    <a:bodyPr/>
                    <a:lstStyle/>
                    <a:p>
                      <a:r>
                        <a:rPr lang="mr-IN" dirty="0"/>
                        <a:t>…</a:t>
                      </a:r>
                      <a:endParaRPr lang="en-US" dirty="0"/>
                    </a:p>
                  </a:txBody>
                  <a:tcPr/>
                </a:tc>
                <a:tc>
                  <a:txBody>
                    <a:bodyPr/>
                    <a:lstStyle/>
                    <a:p>
                      <a:r>
                        <a:rPr lang="en-US" dirty="0"/>
                        <a:t>Feature</a:t>
                      </a:r>
                      <a:r>
                        <a:rPr lang="en-US" baseline="0" dirty="0"/>
                        <a:t> N</a:t>
                      </a:r>
                      <a:endParaRPr lang="en-US" dirty="0"/>
                    </a:p>
                  </a:txBody>
                  <a:tcPr/>
                </a:tc>
                <a:extLst>
                  <a:ext uri="{0D108BD9-81ED-4DB2-BD59-A6C34878D82A}">
                    <a16:rowId xmlns="" xmlns:a16="http://schemas.microsoft.com/office/drawing/2014/main" val="10000"/>
                  </a:ext>
                </a:extLst>
              </a:tr>
              <a:tr h="352830">
                <a:tc>
                  <a:txBody>
                    <a:bodyPr/>
                    <a:lstStyle/>
                    <a:p>
                      <a:r>
                        <a:rPr lang="en-US" dirty="0"/>
                        <a:t>+</a:t>
                      </a:r>
                    </a:p>
                  </a:txBody>
                  <a:tcPr/>
                </a:tc>
                <a:tc>
                  <a:txBody>
                    <a:bodyPr/>
                    <a:lstStyle/>
                    <a:p>
                      <a:endParaRPr lang="en-US" dirty="0"/>
                    </a:p>
                  </a:txBody>
                  <a:tcPr/>
                </a:tc>
                <a:tc>
                  <a:txBody>
                    <a:bodyPr/>
                    <a:lstStyle/>
                    <a:p>
                      <a:endParaRPr lang="en-US"/>
                    </a:p>
                  </a:txBody>
                  <a:tcPr/>
                </a:tc>
                <a:tc>
                  <a:txBody>
                    <a:bodyPr/>
                    <a:lstStyle/>
                    <a:p>
                      <a:r>
                        <a:rPr lang="mr-IN" dirty="0"/>
                        <a:t>…</a:t>
                      </a:r>
                      <a:endParaRPr lang="en-US" dirty="0"/>
                    </a:p>
                  </a:txBody>
                  <a:tcPr/>
                </a:tc>
                <a:tc>
                  <a:txBody>
                    <a:bodyPr/>
                    <a:lstStyle/>
                    <a:p>
                      <a:endParaRPr lang="en-US" dirty="0"/>
                    </a:p>
                  </a:txBody>
                  <a:tcPr/>
                </a:tc>
                <a:extLst>
                  <a:ext uri="{0D108BD9-81ED-4DB2-BD59-A6C34878D82A}">
                    <a16:rowId xmlns="" xmlns:a16="http://schemas.microsoft.com/office/drawing/2014/main" val="10001"/>
                  </a:ext>
                </a:extLst>
              </a:tr>
              <a:tr h="352830">
                <a:tc>
                  <a:txBody>
                    <a:bodyPr/>
                    <a:lstStyle/>
                    <a:p>
                      <a:r>
                        <a:rPr lang="en-US" dirty="0"/>
                        <a:t>-</a:t>
                      </a:r>
                    </a:p>
                  </a:txBody>
                  <a:tcPr/>
                </a:tc>
                <a:tc>
                  <a:txBody>
                    <a:bodyPr/>
                    <a:lstStyle/>
                    <a:p>
                      <a:endParaRPr lang="en-US" dirty="0"/>
                    </a:p>
                  </a:txBody>
                  <a:tcPr/>
                </a:tc>
                <a:tc>
                  <a:txBody>
                    <a:bodyPr/>
                    <a:lstStyle/>
                    <a:p>
                      <a:endParaRPr lang="en-US"/>
                    </a:p>
                  </a:txBody>
                  <a:tcPr/>
                </a:tc>
                <a:tc>
                  <a:txBody>
                    <a:bodyPr/>
                    <a:lstStyle/>
                    <a:p>
                      <a:r>
                        <a:rPr lang="mr-IN" dirty="0"/>
                        <a:t>…</a:t>
                      </a:r>
                      <a:endParaRPr lang="en-US" dirty="0"/>
                    </a:p>
                  </a:txBody>
                  <a:tcPr/>
                </a:tc>
                <a:tc>
                  <a:txBody>
                    <a:bodyPr/>
                    <a:lstStyle/>
                    <a:p>
                      <a:endParaRPr lang="en-US" dirty="0"/>
                    </a:p>
                  </a:txBody>
                  <a:tcPr/>
                </a:tc>
                <a:extLst>
                  <a:ext uri="{0D108BD9-81ED-4DB2-BD59-A6C34878D82A}">
                    <a16:rowId xmlns="" xmlns:a16="http://schemas.microsoft.com/office/drawing/2014/main" val="10002"/>
                  </a:ext>
                </a:extLst>
              </a:tr>
              <a:tr h="352830">
                <a:tc>
                  <a:txBody>
                    <a:bodyPr/>
                    <a:lstStyle/>
                    <a:p>
                      <a:r>
                        <a:rPr lang="en-US" dirty="0"/>
                        <a:t>+</a:t>
                      </a:r>
                    </a:p>
                  </a:txBody>
                  <a:tcPr/>
                </a:tc>
                <a:tc>
                  <a:txBody>
                    <a:bodyPr/>
                    <a:lstStyle/>
                    <a:p>
                      <a:endParaRPr lang="en-US"/>
                    </a:p>
                  </a:txBody>
                  <a:tcPr/>
                </a:tc>
                <a:tc>
                  <a:txBody>
                    <a:bodyPr/>
                    <a:lstStyle/>
                    <a:p>
                      <a:endParaRPr lang="en-US"/>
                    </a:p>
                  </a:txBody>
                  <a:tcPr/>
                </a:tc>
                <a:tc>
                  <a:txBody>
                    <a:bodyPr/>
                    <a:lstStyle/>
                    <a:p>
                      <a:r>
                        <a:rPr lang="mr-IN" dirty="0"/>
                        <a:t>…</a:t>
                      </a:r>
                      <a:endParaRPr lang="en-US" dirty="0"/>
                    </a:p>
                  </a:txBody>
                  <a:tcPr/>
                </a:tc>
                <a:tc>
                  <a:txBody>
                    <a:bodyPr/>
                    <a:lstStyle/>
                    <a:p>
                      <a:endParaRPr lang="en-US" dirty="0"/>
                    </a:p>
                  </a:txBody>
                  <a:tcPr/>
                </a:tc>
                <a:extLst>
                  <a:ext uri="{0D108BD9-81ED-4DB2-BD59-A6C34878D82A}">
                    <a16:rowId xmlns="" xmlns:a16="http://schemas.microsoft.com/office/drawing/2014/main" val="10003"/>
                  </a:ext>
                </a:extLst>
              </a:tr>
              <a:tr h="352830">
                <a:tc>
                  <a:txBody>
                    <a:bodyPr/>
                    <a:lstStyle/>
                    <a:p>
                      <a:r>
                        <a:rPr lang="en-US" dirty="0"/>
                        <a:t>-</a:t>
                      </a:r>
                    </a:p>
                  </a:txBody>
                  <a:tcPr/>
                </a:tc>
                <a:tc>
                  <a:txBody>
                    <a:bodyPr/>
                    <a:lstStyle/>
                    <a:p>
                      <a:endParaRPr lang="en-US" dirty="0"/>
                    </a:p>
                  </a:txBody>
                  <a:tcPr/>
                </a:tc>
                <a:tc>
                  <a:txBody>
                    <a:bodyPr/>
                    <a:lstStyle/>
                    <a:p>
                      <a:endParaRPr lang="en-US" dirty="0"/>
                    </a:p>
                  </a:txBody>
                  <a:tcPr/>
                </a:tc>
                <a:tc>
                  <a:txBody>
                    <a:bodyPr/>
                    <a:lstStyle/>
                    <a:p>
                      <a:r>
                        <a:rPr lang="mr-IN" dirty="0"/>
                        <a:t>…</a:t>
                      </a:r>
                      <a:r>
                        <a:rPr lang="en-US" dirty="0"/>
                        <a:t>.</a:t>
                      </a:r>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432035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6</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Observations &amp; Data from Experiments</a:t>
            </a:r>
          </a:p>
        </p:txBody>
      </p:sp>
      <p:sp>
        <p:nvSpPr>
          <p:cNvPr id="7"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Demo 3 (Trust):</a:t>
            </a:r>
          </a:p>
          <a:p>
            <a:pPr lvl="1" algn="just" eaLnBrk="1" hangingPunct="1"/>
            <a:r>
              <a:rPr lang="en-US" altLang="en-US" sz="2400" dirty="0">
                <a:solidFill>
                  <a:srgbClr val="000000"/>
                </a:solidFill>
              </a:rPr>
              <a:t>Scheme which guarantees integrity of provenance data is implemented </a:t>
            </a:r>
          </a:p>
          <a:p>
            <a:pPr lvl="1" algn="just" eaLnBrk="1" hangingPunct="1"/>
            <a:r>
              <a:rPr lang="en-US" altLang="en-US" sz="2400" dirty="0">
                <a:solidFill>
                  <a:srgbClr val="000000"/>
                </a:solidFill>
              </a:rPr>
              <a:t>Capability to verify every transaction in IAS</a:t>
            </a:r>
          </a:p>
        </p:txBody>
      </p:sp>
    </p:spTree>
    <p:extLst>
      <p:ext uri="{BB962C8B-B14F-4D97-AF65-F5344CB8AC3E}">
        <p14:creationId xmlns:p14="http://schemas.microsoft.com/office/powerpoint/2010/main" val="185521363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9"/>
            <a:ext cx="8158577" cy="4909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buNone/>
            </a:pPr>
            <a:r>
              <a:rPr lang="en-US" sz="2400" b="1" dirty="0"/>
              <a:t>Hidden Markov Model (HMM) Based Approaches:</a:t>
            </a:r>
          </a:p>
          <a:p>
            <a:pPr algn="just" eaLnBrk="1" hangingPunct="1">
              <a:buNone/>
            </a:pPr>
            <a:endParaRPr lang="en-US" sz="2400" b="1" dirty="0"/>
          </a:p>
          <a:p>
            <a:pPr algn="just" eaLnBrk="1" hangingPunct="1">
              <a:buNone/>
            </a:pPr>
            <a:endParaRPr lang="en-US" sz="2400" b="1" dirty="0"/>
          </a:p>
          <a:p>
            <a:pPr algn="just" eaLnBrk="1" hangingPunct="1">
              <a:buNone/>
            </a:pPr>
            <a:endParaRPr lang="en-US" sz="2400" dirty="0"/>
          </a:p>
          <a:p>
            <a:pPr marL="342900" indent="-342900" algn="just" eaLnBrk="1" hangingPunct="1"/>
            <a:endParaRPr lang="en-US" sz="2400" dirty="0"/>
          </a:p>
          <a:p>
            <a:pPr marL="342900" indent="-342900" algn="just" eaLnBrk="1" hangingPunct="1"/>
            <a:r>
              <a:rPr lang="en-US" sz="2400" dirty="0"/>
              <a:t>Number of hidden states is equal to the number of system events</a:t>
            </a:r>
          </a:p>
          <a:p>
            <a:pPr marL="342900" indent="-342900" algn="just" eaLnBrk="1" hangingPunct="1"/>
            <a:r>
              <a:rPr lang="en-US" sz="2400" i="1" dirty="0"/>
              <a:t>P(Y) = P(Y|X) P(X)</a:t>
            </a:r>
          </a:p>
          <a:p>
            <a:pPr algn="just" eaLnBrk="1" hangingPunct="1">
              <a:buNone/>
            </a:pPr>
            <a:r>
              <a:rPr lang="en-US" sz="2400" b="1" dirty="0"/>
              <a:t>Limitation:</a:t>
            </a:r>
          </a:p>
          <a:p>
            <a:pPr marL="342900" indent="-342900" algn="just" eaLnBrk="1" hangingPunct="1"/>
            <a:r>
              <a:rPr lang="en-US" sz="2400" b="1" dirty="0"/>
              <a:t>No memory nor long dependencies</a:t>
            </a:r>
            <a:r>
              <a:rPr lang="en-US" sz="2400" dirty="0"/>
              <a:t>: Observation at time </a:t>
            </a:r>
            <a:r>
              <a:rPr lang="en-US" sz="2400" i="1" dirty="0"/>
              <a:t>t </a:t>
            </a:r>
            <a:r>
              <a:rPr lang="en-US" sz="2400" dirty="0"/>
              <a:t>depends on observation at time </a:t>
            </a:r>
            <a:r>
              <a:rPr lang="en-US" sz="2400" i="1" dirty="0"/>
              <a:t>t-1</a:t>
            </a:r>
            <a:r>
              <a:rPr lang="en-US" sz="2400" dirty="0"/>
              <a:t> </a:t>
            </a:r>
            <a:endParaRPr lang="en-US" sz="2400" i="1" dirty="0"/>
          </a:p>
          <a:p>
            <a:pPr algn="just" eaLnBrk="1" hangingPunct="1">
              <a:buNone/>
            </a:pPr>
            <a:endParaRPr lang="en-US" sz="2400" b="1" dirty="0"/>
          </a:p>
          <a:p>
            <a:pPr algn="just" eaLnBrk="1" hangingPunct="1">
              <a:buNone/>
            </a:pPr>
            <a:endParaRPr lang="en-US" sz="2400" dirty="0"/>
          </a:p>
          <a:p>
            <a:pPr marL="342900" indent="-342900" eaLnBrk="1" hangingPunct="1"/>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52</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Other Learning Based Approaches</a:t>
            </a:r>
          </a:p>
        </p:txBody>
      </p:sp>
      <p:pic>
        <p:nvPicPr>
          <p:cNvPr id="2" name="Picture 1" descr="hm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961" y="1493471"/>
            <a:ext cx="3092587" cy="2474069"/>
          </a:xfrm>
          <a:prstGeom prst="rect">
            <a:avLst/>
          </a:prstGeom>
        </p:spPr>
      </p:pic>
    </p:spTree>
    <p:extLst>
      <p:ext uri="{BB962C8B-B14F-4D97-AF65-F5344CB8AC3E}">
        <p14:creationId xmlns:p14="http://schemas.microsoft.com/office/powerpoint/2010/main" val="259412895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8"/>
            <a:ext cx="8158577" cy="5248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For a given program, a code coverage is conducted to obtain all the possible execution traces. </a:t>
            </a:r>
          </a:p>
          <a:p>
            <a:pPr marL="342900" indent="-342900" algn="just" eaLnBrk="1" hangingPunct="1"/>
            <a:r>
              <a:rPr lang="en-US" sz="2400" dirty="0"/>
              <a:t>An event </a:t>
            </a:r>
            <a:r>
              <a:rPr lang="en-US" sz="2400" i="1" dirty="0" err="1"/>
              <a:t>e</a:t>
            </a:r>
            <a:r>
              <a:rPr lang="en-US" sz="2400" i="1" baseline="-25000" dirty="0" err="1"/>
              <a:t>i</a:t>
            </a:r>
            <a:r>
              <a:rPr lang="en-US" sz="2400" i="1" dirty="0"/>
              <a:t> is defined </a:t>
            </a:r>
            <a:r>
              <a:rPr lang="en-US" sz="2400" dirty="0"/>
              <a:t>defined as a function call (</a:t>
            </a:r>
            <a:r>
              <a:rPr lang="en-US" sz="2400" b="1" dirty="0"/>
              <a:t>system or library call</a:t>
            </a:r>
            <a:r>
              <a:rPr lang="en-US" sz="2400" dirty="0"/>
              <a:t>)</a:t>
            </a:r>
            <a:r>
              <a:rPr lang="en-US" sz="2400" b="1" dirty="0"/>
              <a:t> </a:t>
            </a:r>
            <a:r>
              <a:rPr lang="en-US" sz="2400" dirty="0"/>
              <a:t>in the execution trace of a program.</a:t>
            </a:r>
          </a:p>
          <a:p>
            <a:pPr marL="342900" indent="-342900" algn="just" eaLnBrk="1" hangingPunct="1"/>
            <a:r>
              <a:rPr lang="en-US" sz="2400" dirty="0"/>
              <a:t>Each possible system event (function calls) is uniquely identified as they will form the vocabulary of system events.</a:t>
            </a:r>
          </a:p>
          <a:p>
            <a:pPr marL="342900" indent="-342900" algn="just" eaLnBrk="1" hangingPunct="1"/>
            <a:r>
              <a:rPr lang="en-US" sz="2400" dirty="0"/>
              <a:t>The Deep Learning model (neural network) is trained with the obtained sequences of events.</a:t>
            </a:r>
          </a:p>
          <a:p>
            <a:pPr marL="342900" indent="-342900" algn="just" eaLnBrk="1" hangingPunct="1"/>
            <a:r>
              <a:rPr lang="en-US" sz="2400" dirty="0"/>
              <a:t>The model is based on Recurrent Neural Networks: Long-Short Term Memory (</a:t>
            </a:r>
            <a:r>
              <a:rPr lang="en-US" sz="2400" b="1" dirty="0"/>
              <a:t>LSTM</a:t>
            </a:r>
            <a:r>
              <a:rPr lang="en-US" sz="2400" dirty="0"/>
              <a:t>) and Gated Recurrent Units (</a:t>
            </a:r>
            <a:r>
              <a:rPr lang="en-US" sz="2400" b="1" dirty="0"/>
              <a:t>GRU</a:t>
            </a:r>
            <a:r>
              <a:rPr lang="en-US" sz="2400" dirty="0"/>
              <a:t>.)</a:t>
            </a: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53</a:t>
            </a:r>
            <a:endParaRPr sz="1300" kern="0" dirty="0">
              <a:solidFill>
                <a:sysClr val="windowText" lastClr="000000"/>
              </a:solidFill>
              <a:sym typeface="Tahoma"/>
            </a:endParaRPr>
          </a:p>
        </p:txBody>
      </p:sp>
      <p:sp>
        <p:nvSpPr>
          <p:cNvPr id="7"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Tree>
    <p:extLst>
      <p:ext uri="{BB962C8B-B14F-4D97-AF65-F5344CB8AC3E}">
        <p14:creationId xmlns:p14="http://schemas.microsoft.com/office/powerpoint/2010/main" val="243712495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8"/>
            <a:ext cx="8158577" cy="5132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dirty="0"/>
              <a:t>After training, given a sequence of events as input, the neural network produces as output an array of probabilities, one for each of the possible events in the system. </a:t>
            </a:r>
            <a:endParaRPr lang="en-US" altLang="en-US" sz="2400" dirty="0">
              <a:solidFill>
                <a:srgbClr val="000000"/>
              </a:solidFill>
            </a:endParaRPr>
          </a:p>
          <a:p>
            <a:pPr marL="342900" indent="-342900" algn="just" eaLnBrk="1" hangingPunct="1"/>
            <a:r>
              <a:rPr lang="en-US" sz="2400" dirty="0"/>
              <a:t>At any time </a:t>
            </a:r>
            <a:r>
              <a:rPr lang="en-US" sz="2400" i="1" dirty="0"/>
              <a:t>t</a:t>
            </a:r>
            <a:r>
              <a:rPr lang="en-US" sz="2400" dirty="0"/>
              <a:t> each possible event (system call or library call) in the system is assigned a probability estimated with respect to the sequences of events </a:t>
            </a:r>
            <a:r>
              <a:rPr lang="en-US" sz="2400" b="1" dirty="0"/>
              <a:t>observed until </a:t>
            </a:r>
            <a:r>
              <a:rPr lang="en-US" sz="2400" dirty="0"/>
              <a:t>time </a:t>
            </a:r>
            <a:r>
              <a:rPr lang="en-US" sz="2400" i="1" dirty="0"/>
              <a:t>t-1</a:t>
            </a:r>
            <a:r>
              <a:rPr lang="en-US" sz="2400" dirty="0"/>
              <a:t>.</a:t>
            </a:r>
          </a:p>
          <a:p>
            <a:pPr marL="342900" indent="-342900" algn="just" eaLnBrk="1" hangingPunct="1"/>
            <a:r>
              <a:rPr lang="en-US" sz="2400" dirty="0"/>
              <a:t>At classification time </a:t>
            </a:r>
            <a:r>
              <a:rPr lang="en-US" sz="2400" i="1" dirty="0"/>
              <a:t>t</a:t>
            </a:r>
            <a:r>
              <a:rPr lang="en-US" sz="2400" dirty="0"/>
              <a:t>, the decision is made with respect to a pre-defined threshold of the top-</a:t>
            </a:r>
            <a:r>
              <a:rPr lang="en-US" sz="2400" i="1" dirty="0"/>
              <a:t>k</a:t>
            </a:r>
            <a:r>
              <a:rPr lang="en-US" sz="2400" dirty="0"/>
              <a:t> most likely events.</a:t>
            </a:r>
          </a:p>
          <a:p>
            <a:pPr marL="342900" indent="-342900" algn="just" eaLnBrk="1" hangingPunct="1"/>
            <a:endParaRPr lang="en-US" sz="2400" dirty="0"/>
          </a:p>
          <a:p>
            <a:pPr algn="just" eaLnBrk="1" hangingPunct="1">
              <a:buNone/>
            </a:pPr>
            <a:endParaRPr lang="en-US" sz="2400" dirty="0"/>
          </a:p>
          <a:p>
            <a:pPr algn="just" eaLnBrk="1" hangingPunct="1">
              <a:buNone/>
            </a:pPr>
            <a:endParaRPr lang="en-US" sz="2400" dirty="0"/>
          </a:p>
          <a:p>
            <a:pPr marL="342900" indent="-342900" eaLnBrk="1" hangingPunct="1"/>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54</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Tree>
    <p:extLst>
      <p:ext uri="{BB962C8B-B14F-4D97-AF65-F5344CB8AC3E}">
        <p14:creationId xmlns:p14="http://schemas.microsoft.com/office/powerpoint/2010/main" val="230685729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
        <p:nvSpPr>
          <p:cNvPr id="8" name="Rectangle 7"/>
          <p:cNvSpPr/>
          <p:nvPr/>
        </p:nvSpPr>
        <p:spPr>
          <a:xfrm flipH="1">
            <a:off x="5562827"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5803202"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6043577"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6283952"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6530522"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H="1">
            <a:off x="6815462"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7074302"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535858" y="1158407"/>
            <a:ext cx="167426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latin typeface="Tahoma"/>
                <a:ea typeface="Tahoma"/>
                <a:cs typeface="Tahoma"/>
                <a:sym typeface="Tahoma"/>
              </a:rPr>
              <a:t>Set of all system </a:t>
            </a:r>
            <a:r>
              <a:rPr lang="en-US" sz="1600" dirty="0">
                <a:solidFill>
                  <a:srgbClr val="000000"/>
                </a:solidFill>
                <a:latin typeface="Tahoma"/>
                <a:ea typeface="Tahoma"/>
                <a:cs typeface="Tahoma"/>
                <a:sym typeface="Tahoma"/>
              </a:rPr>
              <a:t>e</a:t>
            </a:r>
            <a:r>
              <a:rPr kumimoji="0" lang="en-US" sz="1600" i="0" u="none" strike="noStrike" cap="none" spc="0" normalizeH="0" baseline="0" dirty="0">
                <a:ln>
                  <a:noFill/>
                </a:ln>
                <a:solidFill>
                  <a:srgbClr val="000000"/>
                </a:solidFill>
                <a:effectLst/>
                <a:uFillTx/>
                <a:latin typeface="Tahoma"/>
                <a:ea typeface="Tahoma"/>
                <a:cs typeface="Tahoma"/>
                <a:sym typeface="Tahoma"/>
              </a:rPr>
              <a:t>vents</a:t>
            </a:r>
          </a:p>
        </p:txBody>
      </p:sp>
      <p:sp>
        <p:nvSpPr>
          <p:cNvPr id="58" name="Rectangle 57"/>
          <p:cNvSpPr/>
          <p:nvPr/>
        </p:nvSpPr>
        <p:spPr>
          <a:xfrm>
            <a:off x="2894279" y="3736826"/>
            <a:ext cx="1997420" cy="2465797"/>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 name="Oval 1"/>
          <p:cNvSpPr/>
          <p:nvPr/>
        </p:nvSpPr>
        <p:spPr>
          <a:xfrm>
            <a:off x="3017572" y="452588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7" name="Oval 36"/>
          <p:cNvSpPr/>
          <p:nvPr/>
        </p:nvSpPr>
        <p:spPr>
          <a:xfrm>
            <a:off x="3009682" y="5011164"/>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9" name="Oval 38"/>
          <p:cNvSpPr/>
          <p:nvPr/>
        </p:nvSpPr>
        <p:spPr>
          <a:xfrm>
            <a:off x="3009682" y="554131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 name="TextBox 3"/>
          <p:cNvSpPr txBox="1"/>
          <p:nvPr/>
        </p:nvSpPr>
        <p:spPr>
          <a:xfrm>
            <a:off x="2918939" y="3761483"/>
            <a:ext cx="1960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Tahoma"/>
                <a:ea typeface="Tahoma"/>
                <a:cs typeface="Tahoma"/>
                <a:sym typeface="Tahoma"/>
              </a:rPr>
              <a:t>Neural Network</a:t>
            </a:r>
          </a:p>
        </p:txBody>
      </p:sp>
      <p:sp>
        <p:nvSpPr>
          <p:cNvPr id="40" name="Oval 39"/>
          <p:cNvSpPr/>
          <p:nvPr/>
        </p:nvSpPr>
        <p:spPr>
          <a:xfrm>
            <a:off x="3774142" y="477691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2" name="Oval 41"/>
          <p:cNvSpPr/>
          <p:nvPr/>
        </p:nvSpPr>
        <p:spPr>
          <a:xfrm>
            <a:off x="3766252" y="5262196"/>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3" name="Oval 42"/>
          <p:cNvSpPr/>
          <p:nvPr/>
        </p:nvSpPr>
        <p:spPr>
          <a:xfrm>
            <a:off x="3766252" y="579234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0" name="Oval 59"/>
          <p:cNvSpPr/>
          <p:nvPr/>
        </p:nvSpPr>
        <p:spPr>
          <a:xfrm>
            <a:off x="3778582" y="4238889"/>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1" name="Oval 60"/>
          <p:cNvSpPr/>
          <p:nvPr/>
        </p:nvSpPr>
        <p:spPr>
          <a:xfrm>
            <a:off x="4469062" y="4990958"/>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7" name="Straight Arrow Connector 6"/>
          <p:cNvCxnSpPr>
            <a:stCxn id="2" idx="6"/>
            <a:endCxn id="60" idx="2"/>
          </p:cNvCxnSpPr>
          <p:nvPr/>
        </p:nvCxnSpPr>
        <p:spPr>
          <a:xfrm flipV="1">
            <a:off x="3350473" y="4399166"/>
            <a:ext cx="428109" cy="28699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6" name="Straight Arrow Connector 15"/>
          <p:cNvCxnSpPr>
            <a:stCxn id="2" idx="6"/>
            <a:endCxn id="40" idx="2"/>
          </p:cNvCxnSpPr>
          <p:nvPr/>
        </p:nvCxnSpPr>
        <p:spPr>
          <a:xfrm>
            <a:off x="3350473" y="468615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8" name="Straight Arrow Connector 17"/>
          <p:cNvCxnSpPr>
            <a:stCxn id="2" idx="6"/>
            <a:endCxn id="42" idx="2"/>
          </p:cNvCxnSpPr>
          <p:nvPr/>
        </p:nvCxnSpPr>
        <p:spPr>
          <a:xfrm>
            <a:off x="3350473" y="4686158"/>
            <a:ext cx="415779" cy="7363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2" idx="6"/>
            <a:endCxn id="43" idx="2"/>
          </p:cNvCxnSpPr>
          <p:nvPr/>
        </p:nvCxnSpPr>
        <p:spPr>
          <a:xfrm>
            <a:off x="3350473" y="4686158"/>
            <a:ext cx="415779" cy="126646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4" name="Straight Arrow Connector 23"/>
          <p:cNvCxnSpPr>
            <a:stCxn id="37" idx="6"/>
            <a:endCxn id="60" idx="2"/>
          </p:cNvCxnSpPr>
          <p:nvPr/>
        </p:nvCxnSpPr>
        <p:spPr>
          <a:xfrm flipV="1">
            <a:off x="3342583" y="4399166"/>
            <a:ext cx="435999" cy="77227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7" idx="6"/>
            <a:endCxn id="40" idx="2"/>
          </p:cNvCxnSpPr>
          <p:nvPr/>
        </p:nvCxnSpPr>
        <p:spPr>
          <a:xfrm flipV="1">
            <a:off x="3342583" y="4937190"/>
            <a:ext cx="431559" cy="234251"/>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3" name="Straight Arrow Connector 32"/>
          <p:cNvCxnSpPr>
            <a:stCxn id="37" idx="6"/>
            <a:endCxn id="42" idx="2"/>
          </p:cNvCxnSpPr>
          <p:nvPr/>
        </p:nvCxnSpPr>
        <p:spPr>
          <a:xfrm>
            <a:off x="3342583" y="5171441"/>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5" name="Straight Arrow Connector 34"/>
          <p:cNvCxnSpPr>
            <a:stCxn id="37" idx="6"/>
            <a:endCxn id="43" idx="2"/>
          </p:cNvCxnSpPr>
          <p:nvPr/>
        </p:nvCxnSpPr>
        <p:spPr>
          <a:xfrm>
            <a:off x="3342583" y="5171441"/>
            <a:ext cx="423669" cy="78117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4" name="Straight Arrow Connector 63"/>
          <p:cNvCxnSpPr>
            <a:stCxn id="39" idx="6"/>
          </p:cNvCxnSpPr>
          <p:nvPr/>
        </p:nvCxnSpPr>
        <p:spPr>
          <a:xfrm flipV="1">
            <a:off x="3342583" y="4399166"/>
            <a:ext cx="423669" cy="130242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6" name="Straight Arrow Connector 65"/>
          <p:cNvCxnSpPr>
            <a:stCxn id="39" idx="6"/>
            <a:endCxn id="40" idx="2"/>
          </p:cNvCxnSpPr>
          <p:nvPr/>
        </p:nvCxnSpPr>
        <p:spPr>
          <a:xfrm flipV="1">
            <a:off x="3342583" y="4937190"/>
            <a:ext cx="431559" cy="76439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8" name="Straight Arrow Connector 67"/>
          <p:cNvCxnSpPr>
            <a:stCxn id="39" idx="6"/>
            <a:endCxn id="42" idx="2"/>
          </p:cNvCxnSpPr>
          <p:nvPr/>
        </p:nvCxnSpPr>
        <p:spPr>
          <a:xfrm flipV="1">
            <a:off x="3342583" y="5422473"/>
            <a:ext cx="423669" cy="2791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0" name="Straight Arrow Connector 69"/>
          <p:cNvCxnSpPr>
            <a:stCxn id="39" idx="6"/>
            <a:endCxn id="43" idx="2"/>
          </p:cNvCxnSpPr>
          <p:nvPr/>
        </p:nvCxnSpPr>
        <p:spPr>
          <a:xfrm>
            <a:off x="3342583" y="570158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5" name="Straight Arrow Connector 74"/>
          <p:cNvCxnSpPr>
            <a:stCxn id="60" idx="6"/>
            <a:endCxn id="61" idx="2"/>
          </p:cNvCxnSpPr>
          <p:nvPr/>
        </p:nvCxnSpPr>
        <p:spPr>
          <a:xfrm>
            <a:off x="4111483" y="4399166"/>
            <a:ext cx="357579" cy="75206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7" name="Straight Arrow Connector 76"/>
          <p:cNvCxnSpPr>
            <a:stCxn id="40" idx="6"/>
            <a:endCxn id="61" idx="2"/>
          </p:cNvCxnSpPr>
          <p:nvPr/>
        </p:nvCxnSpPr>
        <p:spPr>
          <a:xfrm>
            <a:off x="4107043" y="4937190"/>
            <a:ext cx="362019" cy="21404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9" name="Straight Arrow Connector 78"/>
          <p:cNvCxnSpPr>
            <a:stCxn id="42" idx="6"/>
            <a:endCxn id="61" idx="2"/>
          </p:cNvCxnSpPr>
          <p:nvPr/>
        </p:nvCxnSpPr>
        <p:spPr>
          <a:xfrm flipV="1">
            <a:off x="4099153" y="5151235"/>
            <a:ext cx="369909" cy="27123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81" name="Straight Arrow Connector 80"/>
          <p:cNvCxnSpPr>
            <a:stCxn id="43" idx="6"/>
            <a:endCxn id="61" idx="2"/>
          </p:cNvCxnSpPr>
          <p:nvPr/>
        </p:nvCxnSpPr>
        <p:spPr>
          <a:xfrm flipV="1">
            <a:off x="4099153" y="5151235"/>
            <a:ext cx="369909" cy="80138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8634835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
        <p:nvSpPr>
          <p:cNvPr id="3" name="Rectangle 2"/>
          <p:cNvSpPr/>
          <p:nvPr/>
        </p:nvSpPr>
        <p:spPr>
          <a:xfrm>
            <a:off x="357316" y="1390455"/>
            <a:ext cx="193967" cy="197617"/>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Rectangle 7"/>
          <p:cNvSpPr/>
          <p:nvPr/>
        </p:nvSpPr>
        <p:spPr>
          <a:xfrm flipH="1">
            <a:off x="5562827"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5803202"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6043577"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6283952"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6530522"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H="1">
            <a:off x="6815462"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7074302"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535858" y="1158407"/>
            <a:ext cx="167426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latin typeface="Tahoma"/>
                <a:ea typeface="Tahoma"/>
                <a:cs typeface="Tahoma"/>
                <a:sym typeface="Tahoma"/>
              </a:rPr>
              <a:t>Set of all system </a:t>
            </a:r>
            <a:r>
              <a:rPr lang="en-US" sz="1600" dirty="0">
                <a:solidFill>
                  <a:srgbClr val="000000"/>
                </a:solidFill>
                <a:latin typeface="Tahoma"/>
                <a:ea typeface="Tahoma"/>
                <a:cs typeface="Tahoma"/>
                <a:sym typeface="Tahoma"/>
              </a:rPr>
              <a:t>e</a:t>
            </a:r>
            <a:r>
              <a:rPr kumimoji="0" lang="en-US" sz="1600" i="0" u="none" strike="noStrike" cap="none" spc="0" normalizeH="0" baseline="0" dirty="0">
                <a:ln>
                  <a:noFill/>
                </a:ln>
                <a:solidFill>
                  <a:srgbClr val="000000"/>
                </a:solidFill>
                <a:effectLst/>
                <a:uFillTx/>
                <a:latin typeface="Tahoma"/>
                <a:ea typeface="Tahoma"/>
                <a:cs typeface="Tahoma"/>
                <a:sym typeface="Tahoma"/>
              </a:rPr>
              <a:t>vents</a:t>
            </a:r>
          </a:p>
        </p:txBody>
      </p:sp>
      <p:sp>
        <p:nvSpPr>
          <p:cNvPr id="46" name="Rectangle 45"/>
          <p:cNvSpPr/>
          <p:nvPr/>
        </p:nvSpPr>
        <p:spPr>
          <a:xfrm flipH="1">
            <a:off x="421030"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H="1">
            <a:off x="661405"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H="1">
            <a:off x="90178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1142155"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H="1">
            <a:off x="1388725"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2043565"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a:off x="2277745"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flipH="1">
            <a:off x="251812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606777" y="223536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759177" y="223908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895467" y="2245282"/>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22039" y="1158407"/>
            <a:ext cx="268764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rgbClr val="000000"/>
                </a:solidFill>
                <a:effectLst/>
                <a:uFillTx/>
                <a:latin typeface="Tahoma"/>
                <a:ea typeface="Tahoma"/>
                <a:cs typeface="Tahoma"/>
                <a:sym typeface="Tahoma"/>
              </a:rPr>
              <a:t>Sequence of system events at</a:t>
            </a:r>
            <a:r>
              <a:rPr kumimoji="0" lang="en-US" sz="1600" b="0" i="1" u="none" strike="noStrike" cap="none" spc="0" normalizeH="0" dirty="0">
                <a:ln>
                  <a:noFill/>
                </a:ln>
                <a:solidFill>
                  <a:srgbClr val="000000"/>
                </a:solidFill>
                <a:effectLst/>
                <a:uFillTx/>
                <a:latin typeface="Tahoma"/>
                <a:ea typeface="Tahoma"/>
                <a:cs typeface="Tahoma"/>
                <a:sym typeface="Tahoma"/>
              </a:rPr>
              <a:t> t-1</a:t>
            </a:r>
            <a:endParaRPr kumimoji="0" lang="en-US" sz="1600" b="0" i="1" u="none" strike="noStrike" cap="none" spc="0" normalizeH="0" baseline="0" dirty="0">
              <a:ln>
                <a:noFill/>
              </a:ln>
              <a:solidFill>
                <a:srgbClr val="000000"/>
              </a:solidFill>
              <a:effectLst/>
              <a:uFillTx/>
              <a:latin typeface="Tahoma"/>
              <a:ea typeface="Tahoma"/>
              <a:cs typeface="Tahoma"/>
              <a:sym typeface="Tahoma"/>
            </a:endParaRPr>
          </a:p>
        </p:txBody>
      </p:sp>
      <p:sp>
        <p:nvSpPr>
          <p:cNvPr id="58" name="Rectangle 57"/>
          <p:cNvSpPr/>
          <p:nvPr/>
        </p:nvSpPr>
        <p:spPr>
          <a:xfrm>
            <a:off x="2894279" y="3736826"/>
            <a:ext cx="1997420" cy="2465797"/>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 name="Oval 1"/>
          <p:cNvSpPr/>
          <p:nvPr/>
        </p:nvSpPr>
        <p:spPr>
          <a:xfrm>
            <a:off x="3017572" y="452588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7" name="Oval 36"/>
          <p:cNvSpPr/>
          <p:nvPr/>
        </p:nvSpPr>
        <p:spPr>
          <a:xfrm>
            <a:off x="3009682" y="5011164"/>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9" name="Oval 38"/>
          <p:cNvSpPr/>
          <p:nvPr/>
        </p:nvSpPr>
        <p:spPr>
          <a:xfrm>
            <a:off x="3009682" y="554131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 name="TextBox 3"/>
          <p:cNvSpPr txBox="1"/>
          <p:nvPr/>
        </p:nvSpPr>
        <p:spPr>
          <a:xfrm>
            <a:off x="2918939" y="3761483"/>
            <a:ext cx="1960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Tahoma"/>
                <a:ea typeface="Tahoma"/>
                <a:cs typeface="Tahoma"/>
                <a:sym typeface="Tahoma"/>
              </a:rPr>
              <a:t>Neural Network</a:t>
            </a:r>
          </a:p>
        </p:txBody>
      </p:sp>
      <p:sp>
        <p:nvSpPr>
          <p:cNvPr id="40" name="Oval 39"/>
          <p:cNvSpPr/>
          <p:nvPr/>
        </p:nvSpPr>
        <p:spPr>
          <a:xfrm>
            <a:off x="3774142" y="477691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2" name="Oval 41"/>
          <p:cNvSpPr/>
          <p:nvPr/>
        </p:nvSpPr>
        <p:spPr>
          <a:xfrm>
            <a:off x="3766252" y="5262196"/>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3" name="Oval 42"/>
          <p:cNvSpPr/>
          <p:nvPr/>
        </p:nvSpPr>
        <p:spPr>
          <a:xfrm>
            <a:off x="3766252" y="579234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0" name="Oval 59"/>
          <p:cNvSpPr/>
          <p:nvPr/>
        </p:nvSpPr>
        <p:spPr>
          <a:xfrm>
            <a:off x="3778582" y="4238889"/>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1" name="Oval 60"/>
          <p:cNvSpPr/>
          <p:nvPr/>
        </p:nvSpPr>
        <p:spPr>
          <a:xfrm>
            <a:off x="4469062" y="4990958"/>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7" name="Straight Arrow Connector 6"/>
          <p:cNvCxnSpPr>
            <a:stCxn id="2" idx="6"/>
            <a:endCxn id="60" idx="2"/>
          </p:cNvCxnSpPr>
          <p:nvPr/>
        </p:nvCxnSpPr>
        <p:spPr>
          <a:xfrm flipV="1">
            <a:off x="3350473" y="4399166"/>
            <a:ext cx="428109" cy="28699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6" name="Straight Arrow Connector 15"/>
          <p:cNvCxnSpPr>
            <a:stCxn id="2" idx="6"/>
            <a:endCxn id="40" idx="2"/>
          </p:cNvCxnSpPr>
          <p:nvPr/>
        </p:nvCxnSpPr>
        <p:spPr>
          <a:xfrm>
            <a:off x="3350473" y="468615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8" name="Straight Arrow Connector 17"/>
          <p:cNvCxnSpPr>
            <a:stCxn id="2" idx="6"/>
            <a:endCxn id="42" idx="2"/>
          </p:cNvCxnSpPr>
          <p:nvPr/>
        </p:nvCxnSpPr>
        <p:spPr>
          <a:xfrm>
            <a:off x="3350473" y="4686158"/>
            <a:ext cx="415779" cy="7363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2" idx="6"/>
            <a:endCxn id="43" idx="2"/>
          </p:cNvCxnSpPr>
          <p:nvPr/>
        </p:nvCxnSpPr>
        <p:spPr>
          <a:xfrm>
            <a:off x="3350473" y="4686158"/>
            <a:ext cx="415779" cy="126646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4" name="Straight Arrow Connector 23"/>
          <p:cNvCxnSpPr>
            <a:stCxn id="37" idx="6"/>
            <a:endCxn id="60" idx="2"/>
          </p:cNvCxnSpPr>
          <p:nvPr/>
        </p:nvCxnSpPr>
        <p:spPr>
          <a:xfrm flipV="1">
            <a:off x="3342583" y="4399166"/>
            <a:ext cx="435999" cy="77227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7" idx="6"/>
            <a:endCxn id="40" idx="2"/>
          </p:cNvCxnSpPr>
          <p:nvPr/>
        </p:nvCxnSpPr>
        <p:spPr>
          <a:xfrm flipV="1">
            <a:off x="3342583" y="4937190"/>
            <a:ext cx="431559" cy="234251"/>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3" name="Straight Arrow Connector 32"/>
          <p:cNvCxnSpPr>
            <a:stCxn id="37" idx="6"/>
            <a:endCxn id="42" idx="2"/>
          </p:cNvCxnSpPr>
          <p:nvPr/>
        </p:nvCxnSpPr>
        <p:spPr>
          <a:xfrm>
            <a:off x="3342583" y="5171441"/>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5" name="Straight Arrow Connector 34"/>
          <p:cNvCxnSpPr>
            <a:stCxn id="37" idx="6"/>
            <a:endCxn id="43" idx="2"/>
          </p:cNvCxnSpPr>
          <p:nvPr/>
        </p:nvCxnSpPr>
        <p:spPr>
          <a:xfrm>
            <a:off x="3342583" y="5171441"/>
            <a:ext cx="423669" cy="78117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4" name="Straight Arrow Connector 63"/>
          <p:cNvCxnSpPr>
            <a:stCxn id="39" idx="6"/>
          </p:cNvCxnSpPr>
          <p:nvPr/>
        </p:nvCxnSpPr>
        <p:spPr>
          <a:xfrm flipV="1">
            <a:off x="3342583" y="4399166"/>
            <a:ext cx="423669" cy="130242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6" name="Straight Arrow Connector 65"/>
          <p:cNvCxnSpPr>
            <a:stCxn id="39" idx="6"/>
            <a:endCxn id="40" idx="2"/>
          </p:cNvCxnSpPr>
          <p:nvPr/>
        </p:nvCxnSpPr>
        <p:spPr>
          <a:xfrm flipV="1">
            <a:off x="3342583" y="4937190"/>
            <a:ext cx="431559" cy="76439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8" name="Straight Arrow Connector 67"/>
          <p:cNvCxnSpPr>
            <a:stCxn id="39" idx="6"/>
            <a:endCxn id="42" idx="2"/>
          </p:cNvCxnSpPr>
          <p:nvPr/>
        </p:nvCxnSpPr>
        <p:spPr>
          <a:xfrm flipV="1">
            <a:off x="3342583" y="5422473"/>
            <a:ext cx="423669" cy="2791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0" name="Straight Arrow Connector 69"/>
          <p:cNvCxnSpPr>
            <a:stCxn id="39" idx="6"/>
            <a:endCxn id="43" idx="2"/>
          </p:cNvCxnSpPr>
          <p:nvPr/>
        </p:nvCxnSpPr>
        <p:spPr>
          <a:xfrm>
            <a:off x="3342583" y="570158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5" name="Straight Arrow Connector 74"/>
          <p:cNvCxnSpPr>
            <a:stCxn id="60" idx="6"/>
            <a:endCxn id="61" idx="2"/>
          </p:cNvCxnSpPr>
          <p:nvPr/>
        </p:nvCxnSpPr>
        <p:spPr>
          <a:xfrm>
            <a:off x="4111483" y="4399166"/>
            <a:ext cx="357579" cy="75206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7" name="Straight Arrow Connector 76"/>
          <p:cNvCxnSpPr>
            <a:stCxn id="40" idx="6"/>
            <a:endCxn id="61" idx="2"/>
          </p:cNvCxnSpPr>
          <p:nvPr/>
        </p:nvCxnSpPr>
        <p:spPr>
          <a:xfrm>
            <a:off x="4107043" y="4937190"/>
            <a:ext cx="362019" cy="21404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9" name="Straight Arrow Connector 78"/>
          <p:cNvCxnSpPr>
            <a:stCxn id="42" idx="6"/>
            <a:endCxn id="61" idx="2"/>
          </p:cNvCxnSpPr>
          <p:nvPr/>
        </p:nvCxnSpPr>
        <p:spPr>
          <a:xfrm flipV="1">
            <a:off x="4099153" y="5151235"/>
            <a:ext cx="369909" cy="27123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81" name="Straight Arrow Connector 80"/>
          <p:cNvCxnSpPr>
            <a:stCxn id="43" idx="6"/>
            <a:endCxn id="61" idx="2"/>
          </p:cNvCxnSpPr>
          <p:nvPr/>
        </p:nvCxnSpPr>
        <p:spPr>
          <a:xfrm flipV="1">
            <a:off x="4099153" y="5151235"/>
            <a:ext cx="369909" cy="80138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17" name="Elbow Connector 116"/>
          <p:cNvCxnSpPr/>
          <p:nvPr/>
        </p:nvCxnSpPr>
        <p:spPr>
          <a:xfrm rot="16200000" flipH="1">
            <a:off x="1067168" y="3142613"/>
            <a:ext cx="2148669" cy="1505554"/>
          </a:xfrm>
          <a:prstGeom prst="bentConnector3">
            <a:avLst>
              <a:gd name="adj1" fmla="val 101068"/>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22" name="TextBox 121"/>
          <p:cNvSpPr txBox="1"/>
          <p:nvPr/>
        </p:nvSpPr>
        <p:spPr>
          <a:xfrm>
            <a:off x="2055895" y="4616636"/>
            <a:ext cx="80139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Tahoma"/>
                <a:ea typeface="Tahoma"/>
                <a:cs typeface="Tahoma"/>
                <a:sym typeface="Tahoma"/>
              </a:rPr>
              <a:t>Input</a:t>
            </a:r>
          </a:p>
        </p:txBody>
      </p:sp>
    </p:spTree>
    <p:extLst>
      <p:ext uri="{BB962C8B-B14F-4D97-AF65-F5344CB8AC3E}">
        <p14:creationId xmlns:p14="http://schemas.microsoft.com/office/powerpoint/2010/main" val="347731753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
        <p:nvSpPr>
          <p:cNvPr id="3" name="Rectangle 2"/>
          <p:cNvSpPr/>
          <p:nvPr/>
        </p:nvSpPr>
        <p:spPr>
          <a:xfrm>
            <a:off x="357316" y="1390455"/>
            <a:ext cx="193967" cy="197617"/>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Rectangle 7"/>
          <p:cNvSpPr/>
          <p:nvPr/>
        </p:nvSpPr>
        <p:spPr>
          <a:xfrm flipH="1">
            <a:off x="5562827"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5803202"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6043577"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6283952"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6530522"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H="1">
            <a:off x="6815462"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7074302"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873457" y="4784790"/>
            <a:ext cx="295139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[p1, p2, p3,</a:t>
            </a:r>
            <a:r>
              <a:rPr kumimoji="0" lang="en-US" sz="1600" b="0" i="0" u="none" strike="noStrike" cap="none" spc="0" normalizeH="0" dirty="0">
                <a:ln>
                  <a:noFill/>
                </a:ln>
                <a:solidFill>
                  <a:srgbClr val="000000"/>
                </a:solidFill>
                <a:effectLst/>
                <a:uFillTx/>
                <a:latin typeface="Tahoma"/>
                <a:ea typeface="Tahoma"/>
                <a:cs typeface="Tahoma"/>
                <a:sym typeface="Tahoma"/>
              </a:rPr>
              <a:t> p4, p5, p6, p7</a:t>
            </a:r>
            <a:r>
              <a:rPr kumimoji="0" lang="en-US" sz="1600" b="0" i="0" u="none" strike="noStrike" cap="none" spc="0" normalizeH="0" baseline="0" dirty="0">
                <a:ln>
                  <a:noFill/>
                </a:ln>
                <a:solidFill>
                  <a:srgbClr val="000000"/>
                </a:solidFill>
                <a:effectLst/>
                <a:uFillTx/>
                <a:latin typeface="Tahoma"/>
                <a:ea typeface="Tahoma"/>
                <a:cs typeface="Tahoma"/>
                <a:sym typeface="Tahoma"/>
              </a:rPr>
              <a:t>]</a:t>
            </a:r>
          </a:p>
        </p:txBody>
      </p:sp>
      <p:cxnSp>
        <p:nvCxnSpPr>
          <p:cNvPr id="25" name="Curved Connector 24"/>
          <p:cNvCxnSpPr/>
          <p:nvPr/>
        </p:nvCxnSpPr>
        <p:spPr>
          <a:xfrm rot="16200000" flipV="1">
            <a:off x="4853881" y="3595081"/>
            <a:ext cx="2046614" cy="480751"/>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26" name="Curved Connector 25"/>
          <p:cNvCxnSpPr/>
          <p:nvPr/>
        </p:nvCxnSpPr>
        <p:spPr>
          <a:xfrm rot="16200000" flipV="1">
            <a:off x="5107684" y="3590258"/>
            <a:ext cx="2055517" cy="499303"/>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0" name="Curved Connector 29"/>
          <p:cNvCxnSpPr/>
          <p:nvPr/>
        </p:nvCxnSpPr>
        <p:spPr>
          <a:xfrm rot="16200000" flipV="1">
            <a:off x="5378195" y="3543644"/>
            <a:ext cx="2054490" cy="575749"/>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2" name="Curved Connector 31"/>
          <p:cNvCxnSpPr/>
          <p:nvPr/>
        </p:nvCxnSpPr>
        <p:spPr>
          <a:xfrm rot="16200000" flipV="1">
            <a:off x="5695774" y="3505924"/>
            <a:ext cx="2067848" cy="689208"/>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6" name="Curved Connector 35"/>
          <p:cNvCxnSpPr/>
          <p:nvPr/>
        </p:nvCxnSpPr>
        <p:spPr>
          <a:xfrm rot="16200000" flipV="1">
            <a:off x="5996171" y="3432240"/>
            <a:ext cx="2051064" cy="819792"/>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8" name="Curved Connector 37"/>
          <p:cNvCxnSpPr/>
          <p:nvPr/>
        </p:nvCxnSpPr>
        <p:spPr>
          <a:xfrm rot="16200000" flipV="1">
            <a:off x="6316658" y="3404235"/>
            <a:ext cx="2063396" cy="897037"/>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41" name="Curved Connector 40"/>
          <p:cNvCxnSpPr/>
          <p:nvPr/>
        </p:nvCxnSpPr>
        <p:spPr>
          <a:xfrm rot="16200000" flipV="1">
            <a:off x="6615391" y="3348667"/>
            <a:ext cx="2054488" cy="983513"/>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sp>
        <p:nvSpPr>
          <p:cNvPr id="44" name="TextBox 43"/>
          <p:cNvSpPr txBox="1"/>
          <p:nvPr/>
        </p:nvSpPr>
        <p:spPr>
          <a:xfrm>
            <a:off x="6330988" y="5132911"/>
            <a:ext cx="1764888"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dirty="0">
                <a:ln>
                  <a:noFill/>
                </a:ln>
                <a:solidFill>
                  <a:srgbClr val="000000"/>
                </a:solidFill>
                <a:effectLst/>
                <a:uFillTx/>
                <a:latin typeface="Tahoma"/>
                <a:ea typeface="Tahoma"/>
                <a:cs typeface="Tahoma"/>
                <a:sym typeface="Tahoma"/>
              </a:rPr>
              <a:t>Probabilities of </a:t>
            </a:r>
          </a:p>
          <a:p>
            <a:pPr marL="0" marR="0" indent="0"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dirty="0">
                <a:ln>
                  <a:noFill/>
                </a:ln>
                <a:solidFill>
                  <a:srgbClr val="000000"/>
                </a:solidFill>
                <a:effectLst/>
                <a:uFillTx/>
                <a:latin typeface="Tahoma"/>
                <a:ea typeface="Tahoma"/>
                <a:cs typeface="Tahoma"/>
                <a:sym typeface="Tahoma"/>
              </a:rPr>
              <a:t>possible events</a:t>
            </a:r>
          </a:p>
        </p:txBody>
      </p:sp>
      <p:sp>
        <p:nvSpPr>
          <p:cNvPr id="45" name="TextBox 44"/>
          <p:cNvSpPr txBox="1"/>
          <p:nvPr/>
        </p:nvSpPr>
        <p:spPr>
          <a:xfrm>
            <a:off x="5535858" y="1158407"/>
            <a:ext cx="167426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latin typeface="Tahoma"/>
                <a:ea typeface="Tahoma"/>
                <a:cs typeface="Tahoma"/>
                <a:sym typeface="Tahoma"/>
              </a:rPr>
              <a:t>Set of all system </a:t>
            </a:r>
            <a:r>
              <a:rPr lang="en-US" sz="1600" dirty="0">
                <a:solidFill>
                  <a:srgbClr val="000000"/>
                </a:solidFill>
                <a:latin typeface="Tahoma"/>
                <a:ea typeface="Tahoma"/>
                <a:cs typeface="Tahoma"/>
                <a:sym typeface="Tahoma"/>
              </a:rPr>
              <a:t>e</a:t>
            </a:r>
            <a:r>
              <a:rPr kumimoji="0" lang="en-US" sz="1600" i="0" u="none" strike="noStrike" cap="none" spc="0" normalizeH="0" baseline="0" dirty="0">
                <a:ln>
                  <a:noFill/>
                </a:ln>
                <a:solidFill>
                  <a:srgbClr val="000000"/>
                </a:solidFill>
                <a:effectLst/>
                <a:uFillTx/>
                <a:latin typeface="Tahoma"/>
                <a:ea typeface="Tahoma"/>
                <a:cs typeface="Tahoma"/>
                <a:sym typeface="Tahoma"/>
              </a:rPr>
              <a:t>vents</a:t>
            </a:r>
          </a:p>
        </p:txBody>
      </p:sp>
      <p:sp>
        <p:nvSpPr>
          <p:cNvPr id="46" name="Rectangle 45"/>
          <p:cNvSpPr/>
          <p:nvPr/>
        </p:nvSpPr>
        <p:spPr>
          <a:xfrm flipH="1">
            <a:off x="421030"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H="1">
            <a:off x="661405"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H="1">
            <a:off x="90178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1142155"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H="1">
            <a:off x="1388725"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2043565"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a:off x="2277745"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flipH="1">
            <a:off x="251812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606777" y="223536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759177" y="223908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895467" y="2245282"/>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22039" y="1158407"/>
            <a:ext cx="268764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rgbClr val="000000"/>
                </a:solidFill>
                <a:effectLst/>
                <a:uFillTx/>
                <a:latin typeface="Tahoma"/>
                <a:ea typeface="Tahoma"/>
                <a:cs typeface="Tahoma"/>
                <a:sym typeface="Tahoma"/>
              </a:rPr>
              <a:t>Sequence of system events at</a:t>
            </a:r>
            <a:r>
              <a:rPr kumimoji="0" lang="en-US" sz="1600" b="0" i="1" u="none" strike="noStrike" cap="none" spc="0" normalizeH="0" dirty="0">
                <a:ln>
                  <a:noFill/>
                </a:ln>
                <a:solidFill>
                  <a:srgbClr val="000000"/>
                </a:solidFill>
                <a:effectLst/>
                <a:uFillTx/>
                <a:latin typeface="Tahoma"/>
                <a:ea typeface="Tahoma"/>
                <a:cs typeface="Tahoma"/>
                <a:sym typeface="Tahoma"/>
              </a:rPr>
              <a:t> t-1</a:t>
            </a:r>
            <a:endParaRPr kumimoji="0" lang="en-US" sz="1600" b="0" i="1" u="none" strike="noStrike" cap="none" spc="0" normalizeH="0" baseline="0" dirty="0">
              <a:ln>
                <a:noFill/>
              </a:ln>
              <a:solidFill>
                <a:srgbClr val="000000"/>
              </a:solidFill>
              <a:effectLst/>
              <a:uFillTx/>
              <a:latin typeface="Tahoma"/>
              <a:ea typeface="Tahoma"/>
              <a:cs typeface="Tahoma"/>
              <a:sym typeface="Tahoma"/>
            </a:endParaRPr>
          </a:p>
        </p:txBody>
      </p:sp>
      <p:sp>
        <p:nvSpPr>
          <p:cNvPr id="58" name="Rectangle 57"/>
          <p:cNvSpPr/>
          <p:nvPr/>
        </p:nvSpPr>
        <p:spPr>
          <a:xfrm>
            <a:off x="2894279" y="3736826"/>
            <a:ext cx="1997420" cy="2465797"/>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 name="Oval 1"/>
          <p:cNvSpPr/>
          <p:nvPr/>
        </p:nvSpPr>
        <p:spPr>
          <a:xfrm>
            <a:off x="3017572" y="452588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7" name="Oval 36"/>
          <p:cNvSpPr/>
          <p:nvPr/>
        </p:nvSpPr>
        <p:spPr>
          <a:xfrm>
            <a:off x="3009682" y="5011164"/>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9" name="Oval 38"/>
          <p:cNvSpPr/>
          <p:nvPr/>
        </p:nvSpPr>
        <p:spPr>
          <a:xfrm>
            <a:off x="3009682" y="554131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 name="TextBox 3"/>
          <p:cNvSpPr txBox="1"/>
          <p:nvPr/>
        </p:nvSpPr>
        <p:spPr>
          <a:xfrm>
            <a:off x="2918939" y="3761483"/>
            <a:ext cx="1960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Tahoma"/>
                <a:ea typeface="Tahoma"/>
                <a:cs typeface="Tahoma"/>
                <a:sym typeface="Tahoma"/>
              </a:rPr>
              <a:t>Neural Network</a:t>
            </a:r>
          </a:p>
        </p:txBody>
      </p:sp>
      <p:sp>
        <p:nvSpPr>
          <p:cNvPr id="40" name="Oval 39"/>
          <p:cNvSpPr/>
          <p:nvPr/>
        </p:nvSpPr>
        <p:spPr>
          <a:xfrm>
            <a:off x="3774142" y="477691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2" name="Oval 41"/>
          <p:cNvSpPr/>
          <p:nvPr/>
        </p:nvSpPr>
        <p:spPr>
          <a:xfrm>
            <a:off x="3766252" y="5262196"/>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3" name="Oval 42"/>
          <p:cNvSpPr/>
          <p:nvPr/>
        </p:nvSpPr>
        <p:spPr>
          <a:xfrm>
            <a:off x="3766252" y="579234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0" name="Oval 59"/>
          <p:cNvSpPr/>
          <p:nvPr/>
        </p:nvSpPr>
        <p:spPr>
          <a:xfrm>
            <a:off x="3778582" y="4238889"/>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1" name="Oval 60"/>
          <p:cNvSpPr/>
          <p:nvPr/>
        </p:nvSpPr>
        <p:spPr>
          <a:xfrm>
            <a:off x="4469062" y="4990958"/>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7" name="Straight Arrow Connector 6"/>
          <p:cNvCxnSpPr>
            <a:stCxn id="2" idx="6"/>
            <a:endCxn id="60" idx="2"/>
          </p:cNvCxnSpPr>
          <p:nvPr/>
        </p:nvCxnSpPr>
        <p:spPr>
          <a:xfrm flipV="1">
            <a:off x="3350473" y="4399166"/>
            <a:ext cx="428109" cy="28699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6" name="Straight Arrow Connector 15"/>
          <p:cNvCxnSpPr>
            <a:stCxn id="2" idx="6"/>
            <a:endCxn id="40" idx="2"/>
          </p:cNvCxnSpPr>
          <p:nvPr/>
        </p:nvCxnSpPr>
        <p:spPr>
          <a:xfrm>
            <a:off x="3350473" y="468615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8" name="Straight Arrow Connector 17"/>
          <p:cNvCxnSpPr>
            <a:stCxn id="2" idx="6"/>
            <a:endCxn id="42" idx="2"/>
          </p:cNvCxnSpPr>
          <p:nvPr/>
        </p:nvCxnSpPr>
        <p:spPr>
          <a:xfrm>
            <a:off x="3350473" y="4686158"/>
            <a:ext cx="415779" cy="7363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2" idx="6"/>
            <a:endCxn id="43" idx="2"/>
          </p:cNvCxnSpPr>
          <p:nvPr/>
        </p:nvCxnSpPr>
        <p:spPr>
          <a:xfrm>
            <a:off x="3350473" y="4686158"/>
            <a:ext cx="415779" cy="126646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4" name="Straight Arrow Connector 23"/>
          <p:cNvCxnSpPr>
            <a:stCxn id="37" idx="6"/>
            <a:endCxn id="60" idx="2"/>
          </p:cNvCxnSpPr>
          <p:nvPr/>
        </p:nvCxnSpPr>
        <p:spPr>
          <a:xfrm flipV="1">
            <a:off x="3342583" y="4399166"/>
            <a:ext cx="435999" cy="77227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7" idx="6"/>
            <a:endCxn id="40" idx="2"/>
          </p:cNvCxnSpPr>
          <p:nvPr/>
        </p:nvCxnSpPr>
        <p:spPr>
          <a:xfrm flipV="1">
            <a:off x="3342583" y="4937190"/>
            <a:ext cx="431559" cy="234251"/>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3" name="Straight Arrow Connector 32"/>
          <p:cNvCxnSpPr>
            <a:stCxn id="37" idx="6"/>
            <a:endCxn id="42" idx="2"/>
          </p:cNvCxnSpPr>
          <p:nvPr/>
        </p:nvCxnSpPr>
        <p:spPr>
          <a:xfrm>
            <a:off x="3342583" y="5171441"/>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5" name="Straight Arrow Connector 34"/>
          <p:cNvCxnSpPr>
            <a:stCxn id="37" idx="6"/>
            <a:endCxn id="43" idx="2"/>
          </p:cNvCxnSpPr>
          <p:nvPr/>
        </p:nvCxnSpPr>
        <p:spPr>
          <a:xfrm>
            <a:off x="3342583" y="5171441"/>
            <a:ext cx="423669" cy="78117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4" name="Straight Arrow Connector 63"/>
          <p:cNvCxnSpPr>
            <a:stCxn id="39" idx="6"/>
          </p:cNvCxnSpPr>
          <p:nvPr/>
        </p:nvCxnSpPr>
        <p:spPr>
          <a:xfrm flipV="1">
            <a:off x="3342583" y="4399166"/>
            <a:ext cx="423669" cy="130242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6" name="Straight Arrow Connector 65"/>
          <p:cNvCxnSpPr>
            <a:stCxn id="39" idx="6"/>
            <a:endCxn id="40" idx="2"/>
          </p:cNvCxnSpPr>
          <p:nvPr/>
        </p:nvCxnSpPr>
        <p:spPr>
          <a:xfrm flipV="1">
            <a:off x="3342583" y="4937190"/>
            <a:ext cx="431559" cy="76439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8" name="Straight Arrow Connector 67"/>
          <p:cNvCxnSpPr>
            <a:stCxn id="39" idx="6"/>
            <a:endCxn id="42" idx="2"/>
          </p:cNvCxnSpPr>
          <p:nvPr/>
        </p:nvCxnSpPr>
        <p:spPr>
          <a:xfrm flipV="1">
            <a:off x="3342583" y="5422473"/>
            <a:ext cx="423669" cy="2791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0" name="Straight Arrow Connector 69"/>
          <p:cNvCxnSpPr>
            <a:stCxn id="39" idx="6"/>
            <a:endCxn id="43" idx="2"/>
          </p:cNvCxnSpPr>
          <p:nvPr/>
        </p:nvCxnSpPr>
        <p:spPr>
          <a:xfrm>
            <a:off x="3342583" y="570158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5" name="Straight Arrow Connector 74"/>
          <p:cNvCxnSpPr>
            <a:stCxn id="60" idx="6"/>
            <a:endCxn id="61" idx="2"/>
          </p:cNvCxnSpPr>
          <p:nvPr/>
        </p:nvCxnSpPr>
        <p:spPr>
          <a:xfrm>
            <a:off x="4111483" y="4399166"/>
            <a:ext cx="357579" cy="75206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7" name="Straight Arrow Connector 76"/>
          <p:cNvCxnSpPr>
            <a:stCxn id="40" idx="6"/>
            <a:endCxn id="61" idx="2"/>
          </p:cNvCxnSpPr>
          <p:nvPr/>
        </p:nvCxnSpPr>
        <p:spPr>
          <a:xfrm>
            <a:off x="4107043" y="4937190"/>
            <a:ext cx="362019" cy="21404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9" name="Straight Arrow Connector 78"/>
          <p:cNvCxnSpPr>
            <a:stCxn id="42" idx="6"/>
            <a:endCxn id="61" idx="2"/>
          </p:cNvCxnSpPr>
          <p:nvPr/>
        </p:nvCxnSpPr>
        <p:spPr>
          <a:xfrm flipV="1">
            <a:off x="4099153" y="5151235"/>
            <a:ext cx="369909" cy="27123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81" name="Straight Arrow Connector 80"/>
          <p:cNvCxnSpPr>
            <a:stCxn id="43" idx="6"/>
            <a:endCxn id="61" idx="2"/>
          </p:cNvCxnSpPr>
          <p:nvPr/>
        </p:nvCxnSpPr>
        <p:spPr>
          <a:xfrm flipV="1">
            <a:off x="4099153" y="5151235"/>
            <a:ext cx="369909" cy="80138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17" name="Elbow Connector 116"/>
          <p:cNvCxnSpPr/>
          <p:nvPr/>
        </p:nvCxnSpPr>
        <p:spPr>
          <a:xfrm rot="16200000" flipH="1">
            <a:off x="1067168" y="3142613"/>
            <a:ext cx="2148669" cy="1505554"/>
          </a:xfrm>
          <a:prstGeom prst="bentConnector3">
            <a:avLst>
              <a:gd name="adj1" fmla="val 101068"/>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19" name="Straight Arrow Connector 118"/>
          <p:cNvCxnSpPr>
            <a:stCxn id="58" idx="3"/>
          </p:cNvCxnSpPr>
          <p:nvPr/>
        </p:nvCxnSpPr>
        <p:spPr>
          <a:xfrm>
            <a:off x="4891699" y="4969725"/>
            <a:ext cx="981758" cy="21233"/>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22" name="TextBox 121"/>
          <p:cNvSpPr txBox="1"/>
          <p:nvPr/>
        </p:nvSpPr>
        <p:spPr>
          <a:xfrm>
            <a:off x="2055895" y="4616636"/>
            <a:ext cx="80139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Tahoma"/>
                <a:ea typeface="Tahoma"/>
                <a:cs typeface="Tahoma"/>
                <a:sym typeface="Tahoma"/>
              </a:rPr>
              <a:t>Input</a:t>
            </a:r>
          </a:p>
        </p:txBody>
      </p:sp>
      <p:sp>
        <p:nvSpPr>
          <p:cNvPr id="123" name="TextBox 122"/>
          <p:cNvSpPr txBox="1"/>
          <p:nvPr/>
        </p:nvSpPr>
        <p:spPr>
          <a:xfrm>
            <a:off x="4896235" y="4621088"/>
            <a:ext cx="80139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b="1" dirty="0">
                <a:solidFill>
                  <a:srgbClr val="000000"/>
                </a:solidFill>
                <a:latin typeface="Tahoma"/>
                <a:ea typeface="Tahoma"/>
                <a:cs typeface="Tahoma"/>
                <a:sym typeface="Tahoma"/>
              </a:rPr>
              <a:t>Out</a:t>
            </a:r>
            <a:r>
              <a:rPr kumimoji="0" lang="en-US" sz="1600" b="1" i="0" u="none" strike="noStrike" cap="none" spc="0" normalizeH="0" baseline="0" dirty="0">
                <a:ln>
                  <a:noFill/>
                </a:ln>
                <a:solidFill>
                  <a:srgbClr val="000000"/>
                </a:solidFill>
                <a:effectLst/>
                <a:uFillTx/>
                <a:latin typeface="Tahoma"/>
                <a:ea typeface="Tahoma"/>
                <a:cs typeface="Tahoma"/>
                <a:sym typeface="Tahoma"/>
              </a:rPr>
              <a:t>put</a:t>
            </a:r>
          </a:p>
        </p:txBody>
      </p:sp>
    </p:spTree>
    <p:extLst>
      <p:ext uri="{BB962C8B-B14F-4D97-AF65-F5344CB8AC3E}">
        <p14:creationId xmlns:p14="http://schemas.microsoft.com/office/powerpoint/2010/main" val="407467973"/>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sp>
        <p:nvSpPr>
          <p:cNvPr id="3" name="Rectangle 2"/>
          <p:cNvSpPr/>
          <p:nvPr/>
        </p:nvSpPr>
        <p:spPr>
          <a:xfrm>
            <a:off x="357316" y="1390455"/>
            <a:ext cx="193967" cy="197617"/>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Rectangle 7"/>
          <p:cNvSpPr/>
          <p:nvPr/>
        </p:nvSpPr>
        <p:spPr>
          <a:xfrm flipH="1">
            <a:off x="5562827"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5803202"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6043577"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6283952"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6530522"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H="1">
            <a:off x="6815462"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7074302"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873457" y="4784790"/>
            <a:ext cx="295139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ahoma"/>
                <a:ea typeface="Tahoma"/>
                <a:cs typeface="Tahoma"/>
                <a:sym typeface="Tahoma"/>
              </a:rPr>
              <a:t>[p1, p2, p3,</a:t>
            </a:r>
            <a:r>
              <a:rPr kumimoji="0" lang="en-US" sz="1600" b="0" i="0" u="none" strike="noStrike" cap="none" spc="0" normalizeH="0" dirty="0">
                <a:ln>
                  <a:noFill/>
                </a:ln>
                <a:solidFill>
                  <a:srgbClr val="000000"/>
                </a:solidFill>
                <a:effectLst/>
                <a:uFillTx/>
                <a:latin typeface="Tahoma"/>
                <a:ea typeface="Tahoma"/>
                <a:cs typeface="Tahoma"/>
                <a:sym typeface="Tahoma"/>
              </a:rPr>
              <a:t> p4, p5, p6, p7</a:t>
            </a:r>
            <a:r>
              <a:rPr kumimoji="0" lang="en-US" sz="1600" b="0" i="0" u="none" strike="noStrike" cap="none" spc="0" normalizeH="0" baseline="0" dirty="0">
                <a:ln>
                  <a:noFill/>
                </a:ln>
                <a:solidFill>
                  <a:srgbClr val="000000"/>
                </a:solidFill>
                <a:effectLst/>
                <a:uFillTx/>
                <a:latin typeface="Tahoma"/>
                <a:ea typeface="Tahoma"/>
                <a:cs typeface="Tahoma"/>
                <a:sym typeface="Tahoma"/>
              </a:rPr>
              <a:t>]</a:t>
            </a:r>
          </a:p>
        </p:txBody>
      </p:sp>
      <p:cxnSp>
        <p:nvCxnSpPr>
          <p:cNvPr id="25" name="Curved Connector 24"/>
          <p:cNvCxnSpPr/>
          <p:nvPr/>
        </p:nvCxnSpPr>
        <p:spPr>
          <a:xfrm rot="16200000" flipV="1">
            <a:off x="4853881" y="3595081"/>
            <a:ext cx="2046614" cy="480751"/>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26" name="Curved Connector 25"/>
          <p:cNvCxnSpPr/>
          <p:nvPr/>
        </p:nvCxnSpPr>
        <p:spPr>
          <a:xfrm rot="16200000" flipV="1">
            <a:off x="5107684" y="3590258"/>
            <a:ext cx="2055517" cy="499303"/>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0" name="Curved Connector 29"/>
          <p:cNvCxnSpPr/>
          <p:nvPr/>
        </p:nvCxnSpPr>
        <p:spPr>
          <a:xfrm rot="16200000" flipV="1">
            <a:off x="5378195" y="3543644"/>
            <a:ext cx="2054490" cy="575749"/>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2" name="Curved Connector 31"/>
          <p:cNvCxnSpPr/>
          <p:nvPr/>
        </p:nvCxnSpPr>
        <p:spPr>
          <a:xfrm rot="16200000" flipV="1">
            <a:off x="5695774" y="3505924"/>
            <a:ext cx="2067848" cy="689208"/>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6" name="Curved Connector 35"/>
          <p:cNvCxnSpPr/>
          <p:nvPr/>
        </p:nvCxnSpPr>
        <p:spPr>
          <a:xfrm rot="16200000" flipV="1">
            <a:off x="5996171" y="3432240"/>
            <a:ext cx="2051064" cy="819792"/>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38" name="Curved Connector 37"/>
          <p:cNvCxnSpPr/>
          <p:nvPr/>
        </p:nvCxnSpPr>
        <p:spPr>
          <a:xfrm rot="16200000" flipV="1">
            <a:off x="6316658" y="3404235"/>
            <a:ext cx="2063396" cy="897037"/>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cxnSp>
        <p:nvCxnSpPr>
          <p:cNvPr id="41" name="Curved Connector 40"/>
          <p:cNvCxnSpPr/>
          <p:nvPr/>
        </p:nvCxnSpPr>
        <p:spPr>
          <a:xfrm rot="16200000" flipV="1">
            <a:off x="6615391" y="3348667"/>
            <a:ext cx="2054488" cy="983513"/>
          </a:xfrm>
          <a:prstGeom prst="curvedConnector3">
            <a:avLst/>
          </a:prstGeom>
          <a:noFill/>
          <a:ln w="25400" cap="flat">
            <a:solidFill>
              <a:schemeClr val="bg2"/>
            </a:solidFill>
            <a:prstDash val="solid"/>
            <a:bevel/>
            <a:tailEnd type="arrow"/>
          </a:ln>
          <a:effectLst/>
        </p:spPr>
        <p:style>
          <a:lnRef idx="0">
            <a:scrgbClr r="0" g="0" b="0"/>
          </a:lnRef>
          <a:fillRef idx="0">
            <a:scrgbClr r="0" g="0" b="0"/>
          </a:fillRef>
          <a:effectRef idx="0">
            <a:scrgbClr r="0" g="0" b="0"/>
          </a:effectRef>
          <a:fontRef idx="none"/>
        </p:style>
      </p:cxnSp>
      <p:sp>
        <p:nvSpPr>
          <p:cNvPr id="44" name="TextBox 43"/>
          <p:cNvSpPr txBox="1"/>
          <p:nvPr/>
        </p:nvSpPr>
        <p:spPr>
          <a:xfrm>
            <a:off x="6330988" y="5132911"/>
            <a:ext cx="1764888"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dirty="0">
                <a:ln>
                  <a:noFill/>
                </a:ln>
                <a:solidFill>
                  <a:srgbClr val="000000"/>
                </a:solidFill>
                <a:effectLst/>
                <a:uFillTx/>
                <a:latin typeface="Tahoma"/>
                <a:ea typeface="Tahoma"/>
                <a:cs typeface="Tahoma"/>
                <a:sym typeface="Tahoma"/>
              </a:rPr>
              <a:t>Probabilities of </a:t>
            </a:r>
          </a:p>
          <a:p>
            <a:pPr marL="0" marR="0" indent="0"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dirty="0">
                <a:ln>
                  <a:noFill/>
                </a:ln>
                <a:solidFill>
                  <a:srgbClr val="000000"/>
                </a:solidFill>
                <a:effectLst/>
                <a:uFillTx/>
                <a:latin typeface="Tahoma"/>
                <a:ea typeface="Tahoma"/>
                <a:cs typeface="Tahoma"/>
                <a:sym typeface="Tahoma"/>
              </a:rPr>
              <a:t>possible events</a:t>
            </a:r>
          </a:p>
        </p:txBody>
      </p:sp>
      <p:sp>
        <p:nvSpPr>
          <p:cNvPr id="45" name="TextBox 44"/>
          <p:cNvSpPr txBox="1"/>
          <p:nvPr/>
        </p:nvSpPr>
        <p:spPr>
          <a:xfrm>
            <a:off x="5535858" y="1158407"/>
            <a:ext cx="167426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latin typeface="Tahoma"/>
                <a:ea typeface="Tahoma"/>
                <a:cs typeface="Tahoma"/>
                <a:sym typeface="Tahoma"/>
              </a:rPr>
              <a:t>Set of all system </a:t>
            </a:r>
            <a:r>
              <a:rPr lang="en-US" sz="1600" dirty="0">
                <a:solidFill>
                  <a:srgbClr val="000000"/>
                </a:solidFill>
                <a:latin typeface="Tahoma"/>
                <a:ea typeface="Tahoma"/>
                <a:cs typeface="Tahoma"/>
                <a:sym typeface="Tahoma"/>
              </a:rPr>
              <a:t>e</a:t>
            </a:r>
            <a:r>
              <a:rPr kumimoji="0" lang="en-US" sz="1600" i="0" u="none" strike="noStrike" cap="none" spc="0" normalizeH="0" baseline="0" dirty="0">
                <a:ln>
                  <a:noFill/>
                </a:ln>
                <a:solidFill>
                  <a:srgbClr val="000000"/>
                </a:solidFill>
                <a:effectLst/>
                <a:uFillTx/>
                <a:latin typeface="Tahoma"/>
                <a:ea typeface="Tahoma"/>
                <a:cs typeface="Tahoma"/>
                <a:sym typeface="Tahoma"/>
              </a:rPr>
              <a:t>vents</a:t>
            </a:r>
          </a:p>
        </p:txBody>
      </p:sp>
      <p:sp>
        <p:nvSpPr>
          <p:cNvPr id="46" name="Rectangle 45"/>
          <p:cNvSpPr/>
          <p:nvPr/>
        </p:nvSpPr>
        <p:spPr>
          <a:xfrm flipH="1">
            <a:off x="421030" y="1784983"/>
            <a:ext cx="162791" cy="88641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H="1">
            <a:off x="661405" y="1784983"/>
            <a:ext cx="162791" cy="88641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H="1">
            <a:off x="90178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1142155" y="1784983"/>
            <a:ext cx="162791" cy="886414"/>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H="1">
            <a:off x="1388725" y="1784983"/>
            <a:ext cx="162791" cy="8864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2043565" y="1784983"/>
            <a:ext cx="162791" cy="886414"/>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a:off x="2277745" y="1784983"/>
            <a:ext cx="162791" cy="886414"/>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flipH="1">
            <a:off x="2518120" y="1784983"/>
            <a:ext cx="162791" cy="88641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606777" y="223536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759177" y="2239087"/>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895467" y="2245282"/>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22039" y="1158407"/>
            <a:ext cx="268764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rgbClr val="000000"/>
                </a:solidFill>
                <a:effectLst/>
                <a:uFillTx/>
                <a:latin typeface="Tahoma"/>
                <a:ea typeface="Tahoma"/>
                <a:cs typeface="Tahoma"/>
                <a:sym typeface="Tahoma"/>
              </a:rPr>
              <a:t>Sequence of system events at</a:t>
            </a:r>
            <a:r>
              <a:rPr kumimoji="0" lang="en-US" sz="1600" b="0" i="1" u="none" strike="noStrike" cap="none" spc="0" normalizeH="0" dirty="0">
                <a:ln>
                  <a:noFill/>
                </a:ln>
                <a:solidFill>
                  <a:srgbClr val="000000"/>
                </a:solidFill>
                <a:effectLst/>
                <a:uFillTx/>
                <a:latin typeface="Tahoma"/>
                <a:ea typeface="Tahoma"/>
                <a:cs typeface="Tahoma"/>
                <a:sym typeface="Tahoma"/>
              </a:rPr>
              <a:t> t-1</a:t>
            </a:r>
            <a:endParaRPr kumimoji="0" lang="en-US" sz="1600" b="0" i="1" u="none" strike="noStrike" cap="none" spc="0" normalizeH="0" baseline="0" dirty="0">
              <a:ln>
                <a:noFill/>
              </a:ln>
              <a:solidFill>
                <a:srgbClr val="000000"/>
              </a:solidFill>
              <a:effectLst/>
              <a:uFillTx/>
              <a:latin typeface="Tahoma"/>
              <a:ea typeface="Tahoma"/>
              <a:cs typeface="Tahoma"/>
              <a:sym typeface="Tahoma"/>
            </a:endParaRPr>
          </a:p>
        </p:txBody>
      </p:sp>
      <p:sp>
        <p:nvSpPr>
          <p:cNvPr id="58" name="Rectangle 57"/>
          <p:cNvSpPr/>
          <p:nvPr/>
        </p:nvSpPr>
        <p:spPr>
          <a:xfrm>
            <a:off x="2894279" y="3736826"/>
            <a:ext cx="1997420" cy="2465797"/>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2" name="Oval 1"/>
          <p:cNvSpPr/>
          <p:nvPr/>
        </p:nvSpPr>
        <p:spPr>
          <a:xfrm>
            <a:off x="3017572" y="452588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7" name="Oval 36"/>
          <p:cNvSpPr/>
          <p:nvPr/>
        </p:nvSpPr>
        <p:spPr>
          <a:xfrm>
            <a:off x="3009682" y="5011164"/>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9" name="Oval 38"/>
          <p:cNvSpPr/>
          <p:nvPr/>
        </p:nvSpPr>
        <p:spPr>
          <a:xfrm>
            <a:off x="3009682" y="5541311"/>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 name="TextBox 3"/>
          <p:cNvSpPr txBox="1"/>
          <p:nvPr/>
        </p:nvSpPr>
        <p:spPr>
          <a:xfrm>
            <a:off x="2918939" y="3761483"/>
            <a:ext cx="1960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Tahoma"/>
                <a:ea typeface="Tahoma"/>
                <a:cs typeface="Tahoma"/>
                <a:sym typeface="Tahoma"/>
              </a:rPr>
              <a:t>Neural Network</a:t>
            </a:r>
          </a:p>
        </p:txBody>
      </p:sp>
      <p:sp>
        <p:nvSpPr>
          <p:cNvPr id="40" name="Oval 39"/>
          <p:cNvSpPr/>
          <p:nvPr/>
        </p:nvSpPr>
        <p:spPr>
          <a:xfrm>
            <a:off x="3774142" y="477691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2" name="Oval 41"/>
          <p:cNvSpPr/>
          <p:nvPr/>
        </p:nvSpPr>
        <p:spPr>
          <a:xfrm>
            <a:off x="3766252" y="5262196"/>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3" name="Oval 42"/>
          <p:cNvSpPr/>
          <p:nvPr/>
        </p:nvSpPr>
        <p:spPr>
          <a:xfrm>
            <a:off x="3766252" y="579234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0" name="Oval 59"/>
          <p:cNvSpPr/>
          <p:nvPr/>
        </p:nvSpPr>
        <p:spPr>
          <a:xfrm>
            <a:off x="3778582" y="4238889"/>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61" name="Oval 60"/>
          <p:cNvSpPr/>
          <p:nvPr/>
        </p:nvSpPr>
        <p:spPr>
          <a:xfrm>
            <a:off x="4469062" y="4990958"/>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7" name="Straight Arrow Connector 6"/>
          <p:cNvCxnSpPr>
            <a:stCxn id="2" idx="6"/>
            <a:endCxn id="60" idx="2"/>
          </p:cNvCxnSpPr>
          <p:nvPr/>
        </p:nvCxnSpPr>
        <p:spPr>
          <a:xfrm flipV="1">
            <a:off x="3350473" y="4399166"/>
            <a:ext cx="428109" cy="28699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6" name="Straight Arrow Connector 15"/>
          <p:cNvCxnSpPr>
            <a:stCxn id="2" idx="6"/>
            <a:endCxn id="40" idx="2"/>
          </p:cNvCxnSpPr>
          <p:nvPr/>
        </p:nvCxnSpPr>
        <p:spPr>
          <a:xfrm>
            <a:off x="3350473" y="468615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8" name="Straight Arrow Connector 17"/>
          <p:cNvCxnSpPr>
            <a:stCxn id="2" idx="6"/>
            <a:endCxn id="42" idx="2"/>
          </p:cNvCxnSpPr>
          <p:nvPr/>
        </p:nvCxnSpPr>
        <p:spPr>
          <a:xfrm>
            <a:off x="3350473" y="4686158"/>
            <a:ext cx="415779" cy="7363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2" idx="6"/>
            <a:endCxn id="43" idx="2"/>
          </p:cNvCxnSpPr>
          <p:nvPr/>
        </p:nvCxnSpPr>
        <p:spPr>
          <a:xfrm>
            <a:off x="3350473" y="4686158"/>
            <a:ext cx="415779" cy="126646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4" name="Straight Arrow Connector 23"/>
          <p:cNvCxnSpPr>
            <a:stCxn id="37" idx="6"/>
            <a:endCxn id="60" idx="2"/>
          </p:cNvCxnSpPr>
          <p:nvPr/>
        </p:nvCxnSpPr>
        <p:spPr>
          <a:xfrm flipV="1">
            <a:off x="3342583" y="4399166"/>
            <a:ext cx="435999" cy="77227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7" idx="6"/>
            <a:endCxn id="40" idx="2"/>
          </p:cNvCxnSpPr>
          <p:nvPr/>
        </p:nvCxnSpPr>
        <p:spPr>
          <a:xfrm flipV="1">
            <a:off x="3342583" y="4937190"/>
            <a:ext cx="431559" cy="234251"/>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3" name="Straight Arrow Connector 32"/>
          <p:cNvCxnSpPr>
            <a:stCxn id="37" idx="6"/>
            <a:endCxn id="42" idx="2"/>
          </p:cNvCxnSpPr>
          <p:nvPr/>
        </p:nvCxnSpPr>
        <p:spPr>
          <a:xfrm>
            <a:off x="3342583" y="5171441"/>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35" name="Straight Arrow Connector 34"/>
          <p:cNvCxnSpPr>
            <a:stCxn id="37" idx="6"/>
            <a:endCxn id="43" idx="2"/>
          </p:cNvCxnSpPr>
          <p:nvPr/>
        </p:nvCxnSpPr>
        <p:spPr>
          <a:xfrm>
            <a:off x="3342583" y="5171441"/>
            <a:ext cx="423669" cy="78117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4" name="Straight Arrow Connector 63"/>
          <p:cNvCxnSpPr>
            <a:stCxn id="39" idx="6"/>
          </p:cNvCxnSpPr>
          <p:nvPr/>
        </p:nvCxnSpPr>
        <p:spPr>
          <a:xfrm flipV="1">
            <a:off x="3342583" y="4399166"/>
            <a:ext cx="423669" cy="130242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6" name="Straight Arrow Connector 65"/>
          <p:cNvCxnSpPr>
            <a:stCxn id="39" idx="6"/>
            <a:endCxn id="40" idx="2"/>
          </p:cNvCxnSpPr>
          <p:nvPr/>
        </p:nvCxnSpPr>
        <p:spPr>
          <a:xfrm flipV="1">
            <a:off x="3342583" y="4937190"/>
            <a:ext cx="431559" cy="76439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68" name="Straight Arrow Connector 67"/>
          <p:cNvCxnSpPr>
            <a:stCxn id="39" idx="6"/>
            <a:endCxn id="42" idx="2"/>
          </p:cNvCxnSpPr>
          <p:nvPr/>
        </p:nvCxnSpPr>
        <p:spPr>
          <a:xfrm flipV="1">
            <a:off x="3342583" y="5422473"/>
            <a:ext cx="423669" cy="27911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0" name="Straight Arrow Connector 69"/>
          <p:cNvCxnSpPr>
            <a:stCxn id="39" idx="6"/>
            <a:endCxn id="43" idx="2"/>
          </p:cNvCxnSpPr>
          <p:nvPr/>
        </p:nvCxnSpPr>
        <p:spPr>
          <a:xfrm>
            <a:off x="3342583" y="5701588"/>
            <a:ext cx="423669" cy="251032"/>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5" name="Straight Arrow Connector 74"/>
          <p:cNvCxnSpPr>
            <a:stCxn id="60" idx="6"/>
            <a:endCxn id="61" idx="2"/>
          </p:cNvCxnSpPr>
          <p:nvPr/>
        </p:nvCxnSpPr>
        <p:spPr>
          <a:xfrm>
            <a:off x="4111483" y="4399166"/>
            <a:ext cx="357579" cy="752069"/>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7" name="Straight Arrow Connector 76"/>
          <p:cNvCxnSpPr>
            <a:stCxn id="40" idx="6"/>
            <a:endCxn id="61" idx="2"/>
          </p:cNvCxnSpPr>
          <p:nvPr/>
        </p:nvCxnSpPr>
        <p:spPr>
          <a:xfrm>
            <a:off x="4107043" y="4937190"/>
            <a:ext cx="362019" cy="21404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79" name="Straight Arrow Connector 78"/>
          <p:cNvCxnSpPr>
            <a:stCxn id="42" idx="6"/>
            <a:endCxn id="61" idx="2"/>
          </p:cNvCxnSpPr>
          <p:nvPr/>
        </p:nvCxnSpPr>
        <p:spPr>
          <a:xfrm flipV="1">
            <a:off x="4099153" y="5151235"/>
            <a:ext cx="369909" cy="271238"/>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81" name="Straight Arrow Connector 80"/>
          <p:cNvCxnSpPr>
            <a:stCxn id="43" idx="6"/>
            <a:endCxn id="61" idx="2"/>
          </p:cNvCxnSpPr>
          <p:nvPr/>
        </p:nvCxnSpPr>
        <p:spPr>
          <a:xfrm flipV="1">
            <a:off x="4099153" y="5151235"/>
            <a:ext cx="369909" cy="801385"/>
          </a:xfrm>
          <a:prstGeom prst="straightConnector1">
            <a:avLst/>
          </a:prstGeom>
          <a:noFill/>
          <a:ln w="25400" cap="flat">
            <a:solidFill>
              <a:schemeClr val="accent4"/>
            </a:solidFill>
            <a:prstDash val="solid"/>
            <a:bevel/>
            <a:tailEnd type="arrow"/>
          </a:ln>
          <a:effectLst/>
        </p:spPr>
        <p:style>
          <a:lnRef idx="0">
            <a:scrgbClr r="0" g="0" b="0"/>
          </a:lnRef>
          <a:fillRef idx="0">
            <a:scrgbClr r="0" g="0" b="0"/>
          </a:fillRef>
          <a:effectRef idx="0">
            <a:scrgbClr r="0" g="0" b="0"/>
          </a:effectRef>
          <a:fontRef idx="none"/>
        </p:style>
      </p:cxnSp>
      <p:cxnSp>
        <p:nvCxnSpPr>
          <p:cNvPr id="117" name="Elbow Connector 116"/>
          <p:cNvCxnSpPr/>
          <p:nvPr/>
        </p:nvCxnSpPr>
        <p:spPr>
          <a:xfrm rot="16200000" flipH="1">
            <a:off x="1067168" y="3142613"/>
            <a:ext cx="2148669" cy="1505554"/>
          </a:xfrm>
          <a:prstGeom prst="bentConnector3">
            <a:avLst>
              <a:gd name="adj1" fmla="val 101068"/>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19" name="Straight Arrow Connector 118"/>
          <p:cNvCxnSpPr>
            <a:stCxn id="58" idx="3"/>
          </p:cNvCxnSpPr>
          <p:nvPr/>
        </p:nvCxnSpPr>
        <p:spPr>
          <a:xfrm>
            <a:off x="4891699" y="4969725"/>
            <a:ext cx="981758" cy="21233"/>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22" name="TextBox 121"/>
          <p:cNvSpPr txBox="1"/>
          <p:nvPr/>
        </p:nvSpPr>
        <p:spPr>
          <a:xfrm>
            <a:off x="2055895" y="4616636"/>
            <a:ext cx="80139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Tahoma"/>
                <a:ea typeface="Tahoma"/>
                <a:cs typeface="Tahoma"/>
                <a:sym typeface="Tahoma"/>
              </a:rPr>
              <a:t>Input</a:t>
            </a:r>
          </a:p>
        </p:txBody>
      </p:sp>
      <p:sp>
        <p:nvSpPr>
          <p:cNvPr id="123" name="TextBox 122"/>
          <p:cNvSpPr txBox="1"/>
          <p:nvPr/>
        </p:nvSpPr>
        <p:spPr>
          <a:xfrm>
            <a:off x="4896235" y="4621088"/>
            <a:ext cx="80139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b="1" dirty="0">
                <a:solidFill>
                  <a:srgbClr val="000000"/>
                </a:solidFill>
                <a:latin typeface="Tahoma"/>
                <a:ea typeface="Tahoma"/>
                <a:cs typeface="Tahoma"/>
                <a:sym typeface="Tahoma"/>
              </a:rPr>
              <a:t>Out</a:t>
            </a:r>
            <a:r>
              <a:rPr kumimoji="0" lang="en-US" sz="1600" b="1" i="0" u="none" strike="noStrike" cap="none" spc="0" normalizeH="0" baseline="0" dirty="0">
                <a:ln>
                  <a:noFill/>
                </a:ln>
                <a:solidFill>
                  <a:srgbClr val="000000"/>
                </a:solidFill>
                <a:effectLst/>
                <a:uFillTx/>
                <a:latin typeface="Tahoma"/>
                <a:ea typeface="Tahoma"/>
                <a:cs typeface="Tahoma"/>
                <a:sym typeface="Tahoma"/>
              </a:rPr>
              <a:t>put</a:t>
            </a:r>
          </a:p>
        </p:txBody>
      </p:sp>
      <p:sp>
        <p:nvSpPr>
          <p:cNvPr id="67" name="TextBox 66"/>
          <p:cNvSpPr txBox="1"/>
          <p:nvPr/>
        </p:nvSpPr>
        <p:spPr>
          <a:xfrm>
            <a:off x="5267981" y="5734462"/>
            <a:ext cx="3527665" cy="83099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lang="en-US" sz="1600" dirty="0">
                <a:solidFill>
                  <a:schemeClr val="accent6">
                    <a:lumMod val="60000"/>
                    <a:lumOff val="40000"/>
                  </a:schemeClr>
                </a:solidFill>
                <a:latin typeface="Tahoma"/>
                <a:ea typeface="Tahoma"/>
                <a:cs typeface="Tahoma"/>
                <a:sym typeface="Tahoma"/>
              </a:rPr>
              <a:t>At time </a:t>
            </a:r>
            <a:r>
              <a:rPr lang="en-US" sz="1600" i="1" dirty="0">
                <a:solidFill>
                  <a:schemeClr val="accent6">
                    <a:lumMod val="60000"/>
                    <a:lumOff val="40000"/>
                  </a:schemeClr>
                </a:solidFill>
                <a:latin typeface="Tahoma"/>
                <a:ea typeface="Tahoma"/>
                <a:cs typeface="Tahoma"/>
                <a:sym typeface="Tahoma"/>
              </a:rPr>
              <a:t>t</a:t>
            </a:r>
            <a:r>
              <a:rPr lang="en-US" sz="1600" dirty="0">
                <a:solidFill>
                  <a:schemeClr val="accent6">
                    <a:lumMod val="60000"/>
                    <a:lumOff val="40000"/>
                  </a:schemeClr>
                </a:solidFill>
                <a:latin typeface="Tahoma"/>
                <a:ea typeface="Tahoma"/>
                <a:cs typeface="Tahoma"/>
                <a:sym typeface="Tahoma"/>
              </a:rPr>
              <a:t>, classified as </a:t>
            </a:r>
            <a:r>
              <a:rPr lang="en-US" sz="1600" b="1" dirty="0">
                <a:solidFill>
                  <a:schemeClr val="accent6">
                    <a:lumMod val="60000"/>
                    <a:lumOff val="40000"/>
                  </a:schemeClr>
                </a:solidFill>
                <a:latin typeface="Tahoma"/>
                <a:ea typeface="Tahoma"/>
                <a:cs typeface="Tahoma"/>
                <a:sym typeface="Tahoma"/>
              </a:rPr>
              <a:t>normal</a:t>
            </a:r>
            <a:r>
              <a:rPr lang="en-US" sz="1600" dirty="0">
                <a:solidFill>
                  <a:schemeClr val="accent6">
                    <a:lumMod val="60000"/>
                    <a:lumOff val="40000"/>
                  </a:schemeClr>
                </a:solidFill>
                <a:latin typeface="Tahoma"/>
                <a:ea typeface="Tahoma"/>
                <a:cs typeface="Tahoma"/>
                <a:sym typeface="Tahoma"/>
              </a:rPr>
              <a:t> if the new event probability is in the top-</a:t>
            </a:r>
            <a:r>
              <a:rPr lang="en-US" sz="1600" i="1" dirty="0">
                <a:solidFill>
                  <a:schemeClr val="accent6">
                    <a:lumMod val="60000"/>
                    <a:lumOff val="40000"/>
                  </a:schemeClr>
                </a:solidFill>
                <a:latin typeface="Tahoma"/>
                <a:ea typeface="Tahoma"/>
                <a:cs typeface="Tahoma"/>
                <a:sym typeface="Tahoma"/>
              </a:rPr>
              <a:t>k</a:t>
            </a:r>
            <a:r>
              <a:rPr lang="en-US" sz="1600" dirty="0">
                <a:solidFill>
                  <a:schemeClr val="accent6">
                    <a:lumMod val="60000"/>
                    <a:lumOff val="40000"/>
                  </a:schemeClr>
                </a:solidFill>
                <a:latin typeface="Tahoma"/>
                <a:ea typeface="Tahoma"/>
                <a:cs typeface="Tahoma"/>
                <a:sym typeface="Tahoma"/>
              </a:rPr>
              <a:t> </a:t>
            </a:r>
          </a:p>
          <a:p>
            <a:pPr marL="0" marR="0" indent="0" defTabSz="914400" rtl="0" fontAlgn="auto" latinLnBrk="1" hangingPunct="0">
              <a:lnSpc>
                <a:spcPct val="100000"/>
              </a:lnSpc>
              <a:spcBef>
                <a:spcPts val="0"/>
              </a:spcBef>
              <a:spcAft>
                <a:spcPts val="0"/>
              </a:spcAft>
              <a:buClrTx/>
              <a:buSzTx/>
              <a:buFontTx/>
              <a:buNone/>
              <a:tabLst/>
            </a:pPr>
            <a:r>
              <a:rPr lang="en-US" sz="1600" dirty="0">
                <a:solidFill>
                  <a:schemeClr val="accent6">
                    <a:lumMod val="60000"/>
                    <a:lumOff val="40000"/>
                  </a:schemeClr>
                </a:solidFill>
                <a:latin typeface="Tahoma"/>
                <a:ea typeface="Tahoma"/>
                <a:cs typeface="Tahoma"/>
                <a:sym typeface="Tahoma"/>
              </a:rPr>
              <a:t>probabilities; </a:t>
            </a:r>
            <a:r>
              <a:rPr lang="en-US" sz="1600" b="1" dirty="0">
                <a:solidFill>
                  <a:schemeClr val="accent6">
                    <a:lumMod val="60000"/>
                    <a:lumOff val="40000"/>
                  </a:schemeClr>
                </a:solidFill>
                <a:latin typeface="Tahoma"/>
                <a:ea typeface="Tahoma"/>
                <a:cs typeface="Tahoma"/>
                <a:sym typeface="Tahoma"/>
              </a:rPr>
              <a:t>anomalous</a:t>
            </a:r>
            <a:r>
              <a:rPr lang="en-US" sz="1600" dirty="0">
                <a:solidFill>
                  <a:schemeClr val="accent6">
                    <a:lumMod val="60000"/>
                    <a:lumOff val="40000"/>
                  </a:schemeClr>
                </a:solidFill>
                <a:latin typeface="Tahoma"/>
                <a:ea typeface="Tahoma"/>
                <a:cs typeface="Tahoma"/>
                <a:sym typeface="Tahoma"/>
              </a:rPr>
              <a:t> otherwise</a:t>
            </a:r>
            <a:endParaRPr kumimoji="0" lang="en-US" sz="1600" i="1" u="none" strike="noStrike" cap="none" spc="0" normalizeH="0" baseline="0" dirty="0">
              <a:ln>
                <a:noFill/>
              </a:ln>
              <a:solidFill>
                <a:schemeClr val="accent6">
                  <a:lumMod val="60000"/>
                  <a:lumOff val="40000"/>
                </a:schemeClr>
              </a:solidFill>
              <a:effectLst/>
              <a:uFillTx/>
              <a:latin typeface="Tahoma"/>
              <a:ea typeface="Tahoma"/>
              <a:cs typeface="Tahoma"/>
              <a:sym typeface="Tahoma"/>
            </a:endParaRPr>
          </a:p>
        </p:txBody>
      </p:sp>
      <p:sp>
        <p:nvSpPr>
          <p:cNvPr id="5" name="Rectangle 4"/>
          <p:cNvSpPr/>
          <p:nvPr/>
        </p:nvSpPr>
        <p:spPr>
          <a:xfrm>
            <a:off x="5885791" y="4822919"/>
            <a:ext cx="2545325" cy="304800"/>
          </a:xfrm>
          <a:prstGeom prst="rect">
            <a:avLst/>
          </a:prstGeom>
          <a:noFill/>
          <a:ln w="381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382232528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56</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Our Deep Learning Based Approach</a:t>
            </a:r>
          </a:p>
        </p:txBody>
      </p:sp>
      <p:pic>
        <p:nvPicPr>
          <p:cNvPr id="7" name="Picture 6" descr="a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44" y="1815766"/>
            <a:ext cx="7876858" cy="3734051"/>
          </a:xfrm>
          <a:prstGeom prst="rect">
            <a:avLst/>
          </a:prstGeom>
          <a:ln>
            <a:noFill/>
          </a:ln>
        </p:spPr>
      </p:pic>
      <p:sp>
        <p:nvSpPr>
          <p:cNvPr id="3" name="Rectangle 2"/>
          <p:cNvSpPr/>
          <p:nvPr/>
        </p:nvSpPr>
        <p:spPr>
          <a:xfrm>
            <a:off x="545460" y="1413971"/>
            <a:ext cx="193967" cy="197617"/>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4" name="Rectangle 3"/>
          <p:cNvSpPr/>
          <p:nvPr/>
        </p:nvSpPr>
        <p:spPr>
          <a:xfrm>
            <a:off x="355207" y="1815766"/>
            <a:ext cx="264596" cy="336455"/>
          </a:xfrm>
          <a:prstGeom prst="rect">
            <a:avLst/>
          </a:prstGeom>
          <a:solidFill>
            <a:srgbClr val="FFFFFF"/>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5" name="Rectangle 4"/>
          <p:cNvSpPr/>
          <p:nvPr/>
        </p:nvSpPr>
        <p:spPr>
          <a:xfrm>
            <a:off x="436740" y="1611588"/>
            <a:ext cx="8259652" cy="4104147"/>
          </a:xfrm>
          <a:prstGeom prst="rect">
            <a:avLst/>
          </a:prstGeom>
          <a:noFill/>
          <a:ln w="25400" cap="flat">
            <a:solidFill>
              <a:schemeClr val="accent1"/>
            </a:solidFill>
            <a:prstDash val="solid"/>
            <a:beve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382245177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57</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Benefits of Our Deep Learning Approach</a:t>
            </a:r>
          </a:p>
        </p:txBody>
      </p:sp>
      <p:sp>
        <p:nvSpPr>
          <p:cNvPr id="7" name="TextBox 6"/>
          <p:cNvSpPr txBox="1"/>
          <p:nvPr/>
        </p:nvSpPr>
        <p:spPr>
          <a:xfrm>
            <a:off x="1752075" y="1262338"/>
            <a:ext cx="594999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Tahoma"/>
                <a:ea typeface="Tahoma"/>
                <a:cs typeface="Tahoma"/>
                <a:sym typeface="Tahoma"/>
              </a:rPr>
              <a:t>Properties</a:t>
            </a:r>
            <a:r>
              <a:rPr kumimoji="0" lang="en-US" b="1" i="0" u="none" strike="noStrike" cap="none" spc="0" normalizeH="0" dirty="0">
                <a:ln>
                  <a:noFill/>
                </a:ln>
                <a:solidFill>
                  <a:srgbClr val="000000"/>
                </a:solidFill>
                <a:effectLst/>
                <a:uFillTx/>
                <a:latin typeface="Tahoma"/>
                <a:ea typeface="Tahoma"/>
                <a:cs typeface="Tahoma"/>
                <a:sym typeface="Tahoma"/>
              </a:rPr>
              <a:t> of </a:t>
            </a:r>
            <a:r>
              <a:rPr kumimoji="0" lang="en-US" b="1" i="0" u="none" strike="noStrike" cap="none" spc="0" normalizeH="0" baseline="0" dirty="0">
                <a:ln>
                  <a:noFill/>
                </a:ln>
                <a:solidFill>
                  <a:srgbClr val="000000"/>
                </a:solidFill>
                <a:effectLst/>
                <a:uFillTx/>
                <a:latin typeface="Tahoma"/>
                <a:ea typeface="Tahoma"/>
                <a:cs typeface="Tahoma"/>
                <a:sym typeface="Tahoma"/>
              </a:rPr>
              <a:t>Recurrent</a:t>
            </a:r>
            <a:r>
              <a:rPr kumimoji="0" lang="en-US" b="1" i="0" u="none" strike="noStrike" cap="none" spc="0" normalizeH="0" dirty="0">
                <a:ln>
                  <a:noFill/>
                </a:ln>
                <a:solidFill>
                  <a:srgbClr val="000000"/>
                </a:solidFill>
                <a:effectLst/>
                <a:uFillTx/>
                <a:latin typeface="Tahoma"/>
                <a:ea typeface="Tahoma"/>
                <a:cs typeface="Tahoma"/>
                <a:sym typeface="Tahoma"/>
              </a:rPr>
              <a:t> Neural Networks (RNN)</a:t>
            </a:r>
            <a:endParaRPr kumimoji="0" lang="en-US" b="1" i="0" u="none" strike="noStrike" cap="none" spc="0" normalizeH="0" baseline="0" dirty="0">
              <a:ln>
                <a:noFill/>
              </a:ln>
              <a:solidFill>
                <a:srgbClr val="000000"/>
              </a:solidFill>
              <a:effectLst/>
              <a:uFillTx/>
              <a:latin typeface="Tahoma"/>
              <a:ea typeface="Tahoma"/>
              <a:cs typeface="Tahoma"/>
              <a:sym typeface="Tahoma"/>
            </a:endParaRPr>
          </a:p>
        </p:txBody>
      </p:sp>
      <p:grpSp>
        <p:nvGrpSpPr>
          <p:cNvPr id="4" name="Group 3"/>
          <p:cNvGrpSpPr/>
          <p:nvPr/>
        </p:nvGrpSpPr>
        <p:grpSpPr>
          <a:xfrm>
            <a:off x="4661933" y="2959294"/>
            <a:ext cx="3621736" cy="729011"/>
            <a:chOff x="881916" y="5596928"/>
            <a:chExt cx="3621736" cy="729011"/>
          </a:xfrm>
        </p:grpSpPr>
        <p:sp>
          <p:nvSpPr>
            <p:cNvPr id="2" name="Rectangle 1"/>
            <p:cNvSpPr/>
            <p:nvPr/>
          </p:nvSpPr>
          <p:spPr>
            <a:xfrm>
              <a:off x="881916" y="5596928"/>
              <a:ext cx="3621736" cy="729011"/>
            </a:xfrm>
            <a:prstGeom prst="rect">
              <a:avLst/>
            </a:prstGeom>
            <a:solidFill>
              <a:srgbClr val="8D5C48"/>
            </a:solidFill>
            <a:ln w="25400" cap="flat">
              <a:solidFill>
                <a:srgbClr val="8D5C48"/>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3" name="TextBox 2"/>
            <p:cNvSpPr txBox="1"/>
            <p:nvPr/>
          </p:nvSpPr>
          <p:spPr>
            <a:xfrm>
              <a:off x="881916" y="5741493"/>
              <a:ext cx="362173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1"/>
                  </a:solidFill>
                  <a:effectLst/>
                  <a:uFillTx/>
                  <a:latin typeface="Tahoma"/>
                  <a:ea typeface="Tahoma"/>
                  <a:cs typeface="Tahoma"/>
                  <a:sym typeface="Tahoma"/>
                </a:rPr>
                <a:t>Variable Length Sequence</a:t>
              </a:r>
            </a:p>
          </p:txBody>
        </p:sp>
      </p:grpSp>
      <p:grpSp>
        <p:nvGrpSpPr>
          <p:cNvPr id="15" name="Group 14"/>
          <p:cNvGrpSpPr/>
          <p:nvPr/>
        </p:nvGrpSpPr>
        <p:grpSpPr>
          <a:xfrm>
            <a:off x="723116" y="1924613"/>
            <a:ext cx="3621736" cy="729011"/>
            <a:chOff x="2374842" y="4702866"/>
            <a:chExt cx="3621736" cy="729011"/>
          </a:xfrm>
        </p:grpSpPr>
        <p:sp>
          <p:nvSpPr>
            <p:cNvPr id="11" name="Rectangle 10"/>
            <p:cNvSpPr/>
            <p:nvPr/>
          </p:nvSpPr>
          <p:spPr>
            <a:xfrm>
              <a:off x="2374842" y="4702866"/>
              <a:ext cx="3621736" cy="729011"/>
            </a:xfrm>
            <a:prstGeom prst="rect">
              <a:avLst/>
            </a:prstGeom>
            <a:solidFill>
              <a:srgbClr val="4D794C"/>
            </a:solidFill>
            <a:ln w="25400" cap="flat">
              <a:solidFill>
                <a:srgbClr val="4D794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2" name="TextBox 11"/>
            <p:cNvSpPr txBox="1"/>
            <p:nvPr/>
          </p:nvSpPr>
          <p:spPr>
            <a:xfrm>
              <a:off x="2374842" y="4847431"/>
              <a:ext cx="362173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1"/>
                  </a:solidFill>
                  <a:effectLst/>
                  <a:uFillTx/>
                  <a:latin typeface="Tahoma"/>
                  <a:ea typeface="Tahoma"/>
                  <a:cs typeface="Tahoma"/>
                  <a:sym typeface="Tahoma"/>
                </a:rPr>
                <a:t>Stateful Representation</a:t>
              </a:r>
            </a:p>
          </p:txBody>
        </p:sp>
      </p:grpSp>
      <p:grpSp>
        <p:nvGrpSpPr>
          <p:cNvPr id="16" name="Group 15"/>
          <p:cNvGrpSpPr/>
          <p:nvPr/>
        </p:nvGrpSpPr>
        <p:grpSpPr>
          <a:xfrm>
            <a:off x="723080" y="2954469"/>
            <a:ext cx="3621772" cy="729011"/>
            <a:chOff x="3914768" y="3797018"/>
            <a:chExt cx="3621772" cy="729011"/>
          </a:xfrm>
        </p:grpSpPr>
        <p:sp>
          <p:nvSpPr>
            <p:cNvPr id="9" name="Rectangle 8"/>
            <p:cNvSpPr/>
            <p:nvPr/>
          </p:nvSpPr>
          <p:spPr>
            <a:xfrm>
              <a:off x="3914768" y="3797018"/>
              <a:ext cx="3621736" cy="729011"/>
            </a:xfrm>
            <a:prstGeom prst="rect">
              <a:avLst/>
            </a:prstGeom>
            <a:solidFill>
              <a:srgbClr val="D85E2B"/>
            </a:solidFill>
            <a:ln w="25400" cap="flat">
              <a:solidFill>
                <a:srgbClr val="D85E2B"/>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3" name="TextBox 12"/>
            <p:cNvSpPr txBox="1"/>
            <p:nvPr/>
          </p:nvSpPr>
          <p:spPr>
            <a:xfrm>
              <a:off x="3914804" y="3965127"/>
              <a:ext cx="362173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1"/>
                  </a:solidFill>
                  <a:effectLst/>
                  <a:uFillTx/>
                  <a:latin typeface="Tahoma"/>
                  <a:ea typeface="Tahoma"/>
                  <a:cs typeface="Tahoma"/>
                  <a:sym typeface="Tahoma"/>
                </a:rPr>
                <a:t>Long-</a:t>
              </a:r>
              <a:r>
                <a:rPr lang="en-US" b="1" dirty="0">
                  <a:solidFill>
                    <a:schemeClr val="bg1"/>
                  </a:solidFill>
                  <a:latin typeface="Tahoma"/>
                  <a:ea typeface="Tahoma"/>
                  <a:cs typeface="Tahoma"/>
                  <a:sym typeface="Tahoma"/>
                </a:rPr>
                <a:t>T</a:t>
              </a:r>
              <a:r>
                <a:rPr kumimoji="0" lang="en-US" sz="1800" b="1" i="0" u="none" strike="noStrike" cap="none" spc="0" normalizeH="0" baseline="0" dirty="0">
                  <a:ln>
                    <a:noFill/>
                  </a:ln>
                  <a:solidFill>
                    <a:schemeClr val="bg1"/>
                  </a:solidFill>
                  <a:effectLst/>
                  <a:uFillTx/>
                  <a:latin typeface="Tahoma"/>
                  <a:ea typeface="Tahoma"/>
                  <a:cs typeface="Tahoma"/>
                  <a:sym typeface="Tahoma"/>
                </a:rPr>
                <a:t>erm Dependency</a:t>
              </a:r>
            </a:p>
          </p:txBody>
        </p:sp>
      </p:grpSp>
      <p:grpSp>
        <p:nvGrpSpPr>
          <p:cNvPr id="17" name="Group 16"/>
          <p:cNvGrpSpPr/>
          <p:nvPr/>
        </p:nvGrpSpPr>
        <p:grpSpPr>
          <a:xfrm>
            <a:off x="4661897" y="1924613"/>
            <a:ext cx="3621772" cy="729011"/>
            <a:chOff x="5007888" y="2855909"/>
            <a:chExt cx="3621772" cy="729011"/>
          </a:xfrm>
        </p:grpSpPr>
        <p:sp>
          <p:nvSpPr>
            <p:cNvPr id="10" name="Rectangle 9"/>
            <p:cNvSpPr/>
            <p:nvPr/>
          </p:nvSpPr>
          <p:spPr>
            <a:xfrm>
              <a:off x="5007888" y="2855909"/>
              <a:ext cx="3621736" cy="729011"/>
            </a:xfrm>
            <a:prstGeom prst="rect">
              <a:avLst/>
            </a:prstGeom>
            <a:solidFill>
              <a:srgbClr val="5786D0"/>
            </a:solidFill>
            <a:ln w="25400" cap="flat">
              <a:solidFill>
                <a:srgbClr val="5786D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4" name="TextBox 13"/>
            <p:cNvSpPr txBox="1"/>
            <p:nvPr/>
          </p:nvSpPr>
          <p:spPr>
            <a:xfrm>
              <a:off x="5007924" y="3035791"/>
              <a:ext cx="362173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1"/>
                  </a:solidFill>
                  <a:effectLst/>
                  <a:uFillTx/>
                  <a:latin typeface="Tahoma"/>
                  <a:ea typeface="Tahoma"/>
                  <a:cs typeface="Tahoma"/>
                  <a:sym typeface="Tahoma"/>
                </a:rPr>
                <a:t>Memory</a:t>
              </a:r>
            </a:p>
          </p:txBody>
        </p:sp>
      </p:grpSp>
      <p:sp>
        <p:nvSpPr>
          <p:cNvPr id="18" name="Content Placeholder 2"/>
          <p:cNvSpPr txBox="1">
            <a:spLocks/>
          </p:cNvSpPr>
          <p:nvPr/>
        </p:nvSpPr>
        <p:spPr bwMode="auto">
          <a:xfrm>
            <a:off x="457200" y="3868465"/>
            <a:ext cx="8158577" cy="2669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b="1" dirty="0"/>
              <a:t>Stateful Representation</a:t>
            </a:r>
            <a:r>
              <a:rPr lang="en-US" sz="2400" dirty="0"/>
              <a:t>: Maintenance of current state.</a:t>
            </a:r>
          </a:p>
          <a:p>
            <a:pPr marL="342900" indent="-342900" algn="just" eaLnBrk="1" hangingPunct="1"/>
            <a:r>
              <a:rPr lang="en-US" altLang="en-US" sz="2400" b="1" dirty="0">
                <a:solidFill>
                  <a:srgbClr val="000000"/>
                </a:solidFill>
              </a:rPr>
              <a:t>Memory</a:t>
            </a:r>
            <a:r>
              <a:rPr lang="en-US" altLang="en-US" sz="2400" dirty="0">
                <a:solidFill>
                  <a:srgbClr val="000000"/>
                </a:solidFill>
              </a:rPr>
              <a:t>: Update state based on previous events.</a:t>
            </a:r>
          </a:p>
          <a:p>
            <a:pPr marL="342900" indent="-342900" algn="just" eaLnBrk="1" hangingPunct="1"/>
            <a:r>
              <a:rPr lang="en-US" altLang="en-US" sz="2400" b="1" dirty="0">
                <a:solidFill>
                  <a:srgbClr val="000000"/>
                </a:solidFill>
              </a:rPr>
              <a:t>Long-Term Dependency</a:t>
            </a:r>
            <a:r>
              <a:rPr lang="en-US" altLang="en-US" sz="2400" dirty="0">
                <a:solidFill>
                  <a:srgbClr val="000000"/>
                </a:solidFill>
              </a:rPr>
              <a:t>: Track previous dependencies for long terms.</a:t>
            </a:r>
          </a:p>
          <a:p>
            <a:pPr marL="342900" indent="-342900" algn="just" eaLnBrk="1" hangingPunct="1"/>
            <a:r>
              <a:rPr lang="en-US" altLang="en-US" sz="2400" b="1" dirty="0">
                <a:solidFill>
                  <a:srgbClr val="000000"/>
                </a:solidFill>
              </a:rPr>
              <a:t>Variable Length Sequence</a:t>
            </a:r>
            <a:r>
              <a:rPr lang="en-US" altLang="en-US" sz="2400" dirty="0">
                <a:solidFill>
                  <a:srgbClr val="000000"/>
                </a:solidFill>
              </a:rPr>
              <a:t>: Functional with non-fixed-length sequences. </a:t>
            </a:r>
          </a:p>
        </p:txBody>
      </p:sp>
    </p:spTree>
    <p:extLst>
      <p:ext uri="{BB962C8B-B14F-4D97-AF65-F5344CB8AC3E}">
        <p14:creationId xmlns:p14="http://schemas.microsoft.com/office/powerpoint/2010/main" val="60917677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28309"/>
            <a:ext cx="8158577" cy="4991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r>
              <a:rPr lang="en-US" sz="2400" b="1" dirty="0"/>
              <a:t>Training datasets are full available</a:t>
            </a:r>
            <a:r>
              <a:rPr lang="en-US" sz="2400" dirty="0"/>
              <a:t>: Dynamic code behaviors are learned by training the model with non-malicious program traces in isolation. </a:t>
            </a:r>
          </a:p>
          <a:p>
            <a:pPr marL="342900" indent="-342900" algn="just" eaLnBrk="1" hangingPunct="1"/>
            <a:r>
              <a:rPr lang="en-US" sz="2400" b="1" dirty="0"/>
              <a:t>Flow sensitive anomaly detection</a:t>
            </a:r>
            <a:r>
              <a:rPr lang="en-US" sz="2400" dirty="0"/>
              <a:t>: Given the execution paths </a:t>
            </a:r>
            <a:r>
              <a:rPr lang="en-US" sz="2400" i="1" dirty="0"/>
              <a:t>P</a:t>
            </a:r>
            <a:r>
              <a:rPr lang="en-US" sz="2400" i="1" baseline="-25000" dirty="0"/>
              <a:t>1</a:t>
            </a:r>
            <a:r>
              <a:rPr lang="en-US" sz="2400" dirty="0"/>
              <a:t>, </a:t>
            </a:r>
            <a:r>
              <a:rPr lang="en-US" sz="2400" i="1" dirty="0"/>
              <a:t>P</a:t>
            </a:r>
            <a:r>
              <a:rPr lang="en-US" sz="2400" i="1" baseline="-25000" dirty="0"/>
              <a:t>2</a:t>
            </a:r>
            <a:r>
              <a:rPr lang="en-US" sz="2400" i="1" dirty="0"/>
              <a:t> </a:t>
            </a:r>
            <a:r>
              <a:rPr lang="en-US" sz="2400" dirty="0"/>
              <a:t>and </a:t>
            </a:r>
            <a:r>
              <a:rPr lang="en-US" sz="2400" i="1" dirty="0"/>
              <a:t>P</a:t>
            </a:r>
            <a:r>
              <a:rPr lang="en-US" sz="2400" i="1" baseline="-25000" dirty="0"/>
              <a:t>3</a:t>
            </a:r>
            <a:r>
              <a:rPr lang="en-US" sz="2400" dirty="0"/>
              <a:t>, our technique captures the occurrence probabilities of each of their events; vital for high-precision anomaly detection.</a:t>
            </a:r>
          </a:p>
          <a:p>
            <a:pPr marL="342900" indent="-342900" algn="just" eaLnBrk="1" hangingPunct="1"/>
            <a:r>
              <a:rPr lang="en-US" sz="2400" b="1" dirty="0"/>
              <a:t>Higher Power of Representation</a:t>
            </a:r>
            <a:r>
              <a:rPr lang="en-US" sz="2400" dirty="0"/>
              <a:t>: Context attributes such as caller functions can be added (e.g., function call </a:t>
            </a:r>
            <a:r>
              <a:rPr lang="en-US" sz="2400" dirty="0" err="1"/>
              <a:t>read@faa</a:t>
            </a:r>
            <a:r>
              <a:rPr lang="en-US" sz="2400" dirty="0"/>
              <a:t> is different from function call </a:t>
            </a:r>
            <a:r>
              <a:rPr lang="en-US" sz="2400" dirty="0" err="1"/>
              <a:t>read@foo</a:t>
            </a:r>
            <a:r>
              <a:rPr lang="en-US" sz="2400" dirty="0"/>
              <a:t>)</a:t>
            </a:r>
          </a:p>
          <a:p>
            <a:pPr marL="342900" indent="-342900" algn="just" eaLnBrk="1" hangingPunct="1"/>
            <a:r>
              <a:rPr lang="en-US" sz="2400" b="1" dirty="0"/>
              <a:t>Higher granularity of the execution traces</a:t>
            </a:r>
            <a:r>
              <a:rPr lang="en-US" sz="2400" dirty="0"/>
              <a:t>:</a:t>
            </a:r>
            <a:r>
              <a:rPr lang="en-US" sz="2400" b="1" dirty="0"/>
              <a:t> </a:t>
            </a:r>
            <a:r>
              <a:rPr lang="en-US" sz="2400" dirty="0"/>
              <a:t>More granular traces are used for training, which improves precision in detection.</a:t>
            </a:r>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58</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Benefits of Our Deep Learning Approach</a:t>
            </a:r>
          </a:p>
        </p:txBody>
      </p:sp>
    </p:spTree>
    <p:extLst>
      <p:ext uri="{BB962C8B-B14F-4D97-AF65-F5344CB8AC3E}">
        <p14:creationId xmlns:p14="http://schemas.microsoft.com/office/powerpoint/2010/main" val="15413648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image9.png" descr="C:\Documents and Settings\s261757\Desktop\University Relationships\Consortium\Strategies\Branding\NGC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90" y="5117090"/>
            <a:ext cx="2905125"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9"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7</a:t>
            </a:r>
            <a:endParaRPr sz="1300" kern="0" dirty="0">
              <a:solidFill>
                <a:sysClr val="windowText" lastClr="000000"/>
              </a:solidFill>
              <a:sym typeface="Tahoma"/>
            </a:endParaRPr>
          </a:p>
        </p:txBody>
      </p:sp>
      <p:sp>
        <p:nvSpPr>
          <p:cNvPr id="12" name="Title 1"/>
          <p:cNvSpPr>
            <a:spLocks noGrp="1"/>
          </p:cNvSpPr>
          <p:nvPr>
            <p:ph type="title"/>
          </p:nvPr>
        </p:nvSpPr>
        <p:spPr>
          <a:xfrm>
            <a:off x="865922" y="2219255"/>
            <a:ext cx="7968953" cy="1144800"/>
          </a:xfrm>
        </p:spPr>
        <p:txBody>
          <a:bodyPr/>
          <a:lstStyle/>
          <a:p>
            <a:pPr algn="ctr"/>
            <a:r>
              <a:rPr lang="en-US" sz="2800" dirty="0">
                <a:solidFill>
                  <a:schemeClr val="tx1"/>
                </a:solidFill>
              </a:rPr>
              <a:t>Reflexivity</a:t>
            </a:r>
          </a:p>
        </p:txBody>
      </p:sp>
      <p:sp>
        <p:nvSpPr>
          <p:cNvPr id="13" name="TextBox 12"/>
          <p:cNvSpPr txBox="1"/>
          <p:nvPr/>
        </p:nvSpPr>
        <p:spPr>
          <a:xfrm>
            <a:off x="1189113" y="3070687"/>
            <a:ext cx="7436509" cy="461665"/>
          </a:xfrm>
          <a:prstGeom prst="rect">
            <a:avLst/>
          </a:prstGeom>
          <a:noFill/>
        </p:spPr>
        <p:txBody>
          <a:bodyPr wrap="square" rtlCol="0">
            <a:spAutoFit/>
          </a:bodyPr>
          <a:lstStyle/>
          <a:p>
            <a:pPr algn="ctr"/>
            <a:r>
              <a:rPr lang="en-US" sz="2400" dirty="0">
                <a:solidFill>
                  <a:schemeClr val="bg1">
                    <a:lumMod val="50000"/>
                  </a:schemeClr>
                </a:solidFill>
              </a:rPr>
              <a:t>Graceful Degradation Based on </a:t>
            </a:r>
            <a:r>
              <a:rPr lang="en-US" sz="2400">
                <a:solidFill>
                  <a:schemeClr val="bg1">
                    <a:lumMod val="50000"/>
                  </a:schemeClr>
                </a:solidFill>
              </a:rPr>
              <a:t>Machine Learning</a:t>
            </a:r>
            <a:endParaRPr lang="en-US" sz="2400" dirty="0">
              <a:solidFill>
                <a:schemeClr val="bg1">
                  <a:lumMod val="50000"/>
                </a:schemeClr>
              </a:solidFill>
            </a:endParaRPr>
          </a:p>
        </p:txBody>
      </p:sp>
    </p:spTree>
    <p:extLst>
      <p:ext uri="{BB962C8B-B14F-4D97-AF65-F5344CB8AC3E}">
        <p14:creationId xmlns:p14="http://schemas.microsoft.com/office/powerpoint/2010/main" val="123718964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59</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Platforms and Prototype</a:t>
            </a:r>
          </a:p>
        </p:txBody>
      </p:sp>
      <p:grpSp>
        <p:nvGrpSpPr>
          <p:cNvPr id="7" name="Group 6"/>
          <p:cNvGrpSpPr/>
          <p:nvPr/>
        </p:nvGrpSpPr>
        <p:grpSpPr>
          <a:xfrm>
            <a:off x="866546" y="1795594"/>
            <a:ext cx="2516268" cy="4664151"/>
            <a:chOff x="15240000" y="20574000"/>
            <a:chExt cx="3962400" cy="8695730"/>
          </a:xfrm>
        </p:grpSpPr>
        <p:grpSp>
          <p:nvGrpSpPr>
            <p:cNvPr id="8" name="Group 7"/>
            <p:cNvGrpSpPr/>
            <p:nvPr/>
          </p:nvGrpSpPr>
          <p:grpSpPr>
            <a:xfrm>
              <a:off x="15240000" y="23115884"/>
              <a:ext cx="3810000" cy="1277046"/>
              <a:chOff x="15240000" y="23115884"/>
              <a:chExt cx="3810000" cy="1277046"/>
            </a:xfrm>
          </p:grpSpPr>
          <p:pic>
            <p:nvPicPr>
              <p:cNvPr id="21" name="Picture 20" descr="pyth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4865" y="23115884"/>
                <a:ext cx="2944135" cy="1277046"/>
              </a:xfrm>
              <a:prstGeom prst="rect">
                <a:avLst/>
              </a:prstGeom>
            </p:spPr>
          </p:pic>
          <p:sp>
            <p:nvSpPr>
              <p:cNvPr id="22" name="Rectangle 21"/>
              <p:cNvSpPr/>
              <p:nvPr/>
            </p:nvSpPr>
            <p:spPr>
              <a:xfrm>
                <a:off x="15240000" y="23249930"/>
                <a:ext cx="3810000" cy="838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240000" y="24392930"/>
              <a:ext cx="3962400" cy="2827166"/>
              <a:chOff x="15240000" y="24392930"/>
              <a:chExt cx="3962400" cy="2827166"/>
            </a:xfrm>
          </p:grpSpPr>
          <p:pic>
            <p:nvPicPr>
              <p:cNvPr id="16" name="Picture 15" descr="tensorf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4792" y="25459730"/>
                <a:ext cx="3777608" cy="1760366"/>
              </a:xfrm>
              <a:prstGeom prst="rect">
                <a:avLst/>
              </a:prstGeom>
            </p:spPr>
          </p:pic>
          <p:pic>
            <p:nvPicPr>
              <p:cNvPr id="17" name="Picture 16" descr="pytorch.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4800" y="24392930"/>
                <a:ext cx="3125833" cy="851790"/>
              </a:xfrm>
              <a:prstGeom prst="rect">
                <a:avLst/>
              </a:prstGeom>
            </p:spPr>
          </p:pic>
          <p:pic>
            <p:nvPicPr>
              <p:cNvPr id="18" name="Picture 17" descr="thean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20946" y="25383530"/>
                <a:ext cx="2214654" cy="503834"/>
              </a:xfrm>
              <a:prstGeom prst="rect">
                <a:avLst/>
              </a:prstGeom>
            </p:spPr>
          </p:pic>
          <p:sp>
            <p:nvSpPr>
              <p:cNvPr id="19" name="Rectangle 18"/>
              <p:cNvSpPr/>
              <p:nvPr/>
            </p:nvSpPr>
            <p:spPr>
              <a:xfrm>
                <a:off x="15240000" y="24392930"/>
                <a:ext cx="3810000" cy="2438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15240000" y="27212330"/>
              <a:ext cx="3810000" cy="838200"/>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CUDA</a:t>
              </a:r>
            </a:p>
          </p:txBody>
        </p:sp>
        <p:sp>
          <p:nvSpPr>
            <p:cNvPr id="11" name="Rectangle 10"/>
            <p:cNvSpPr/>
            <p:nvPr/>
          </p:nvSpPr>
          <p:spPr>
            <a:xfrm>
              <a:off x="15240000" y="28431530"/>
              <a:ext cx="3810000" cy="838200"/>
            </a:xfrm>
            <a:prstGeom prst="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GPU</a:t>
              </a:r>
            </a:p>
          </p:txBody>
        </p:sp>
        <p:grpSp>
          <p:nvGrpSpPr>
            <p:cNvPr id="12" name="Group 11"/>
            <p:cNvGrpSpPr/>
            <p:nvPr/>
          </p:nvGrpSpPr>
          <p:grpSpPr>
            <a:xfrm>
              <a:off x="15240000" y="20574000"/>
              <a:ext cx="3810000" cy="2371130"/>
              <a:chOff x="15240000" y="20574000"/>
              <a:chExt cx="3810000" cy="2371130"/>
            </a:xfrm>
          </p:grpSpPr>
          <p:sp>
            <p:nvSpPr>
              <p:cNvPr id="13" name="Rectangle 12"/>
              <p:cNvSpPr/>
              <p:nvPr/>
            </p:nvSpPr>
            <p:spPr>
              <a:xfrm>
                <a:off x="15240000" y="20582930"/>
                <a:ext cx="3810000" cy="2362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de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16200" y="21497330"/>
                <a:ext cx="3506549" cy="1219200"/>
              </a:xfrm>
              <a:prstGeom prst="rect">
                <a:avLst/>
              </a:prstGeom>
            </p:spPr>
          </p:pic>
          <p:sp>
            <p:nvSpPr>
              <p:cNvPr id="15" name="TextBox 14"/>
              <p:cNvSpPr txBox="1"/>
              <p:nvPr/>
            </p:nvSpPr>
            <p:spPr>
              <a:xfrm>
                <a:off x="15697201" y="20574000"/>
                <a:ext cx="2895600" cy="437766"/>
              </a:xfrm>
              <a:prstGeom prst="rect">
                <a:avLst/>
              </a:prstGeom>
              <a:noFill/>
            </p:spPr>
            <p:txBody>
              <a:bodyPr wrap="square" rtlCol="0">
                <a:spAutoFit/>
              </a:bodyPr>
              <a:lstStyle/>
              <a:p>
                <a:pPr algn="ctr"/>
                <a:r>
                  <a:rPr lang="en-US" sz="1600" b="1" dirty="0"/>
                  <a:t>MODEL</a:t>
                </a:r>
              </a:p>
            </p:txBody>
          </p:sp>
        </p:grpSp>
      </p:grpSp>
      <p:sp>
        <p:nvSpPr>
          <p:cNvPr id="23" name="TextBox 22"/>
          <p:cNvSpPr txBox="1"/>
          <p:nvPr/>
        </p:nvSpPr>
        <p:spPr>
          <a:xfrm>
            <a:off x="3820720" y="1751798"/>
            <a:ext cx="5014010" cy="4708981"/>
          </a:xfrm>
          <a:prstGeom prst="rect">
            <a:avLst/>
          </a:prstGeom>
          <a:noFill/>
          <a:ln>
            <a:solidFill>
              <a:schemeClr val="tx1"/>
            </a:solidFill>
          </a:ln>
        </p:spPr>
        <p:txBody>
          <a:bodyPr wrap="square" rtlCol="0">
            <a:spAutoFit/>
          </a:bodyPr>
          <a:lstStyle/>
          <a:p>
            <a:pPr marL="457200" indent="-457200">
              <a:buFont typeface="Wingdings" charset="2"/>
              <a:buChar char="q"/>
            </a:pPr>
            <a:r>
              <a:rPr lang="en-US" sz="1500" b="1" dirty="0"/>
              <a:t>Model</a:t>
            </a:r>
          </a:p>
          <a:p>
            <a:pPr marL="457200" indent="-457200">
              <a:buFont typeface="Wingdings" charset="2"/>
              <a:buChar char="ü"/>
            </a:pPr>
            <a:r>
              <a:rPr lang="en-US" sz="1500" dirty="0"/>
              <a:t>Based on Recurrent Neural Networks (RNN): Long-Short Term Memory (LSTM) and Gated Recurrent Unit (GRU)</a:t>
            </a:r>
          </a:p>
          <a:p>
            <a:endParaRPr lang="en-US" sz="1500" dirty="0"/>
          </a:p>
          <a:p>
            <a:pPr marL="457200" indent="-457200">
              <a:buFont typeface="Wingdings" charset="2"/>
              <a:buChar char="q"/>
            </a:pPr>
            <a:r>
              <a:rPr lang="en-US" sz="1500" b="1" dirty="0"/>
              <a:t>Programming Language: Python</a:t>
            </a:r>
          </a:p>
          <a:p>
            <a:pPr marL="457200" indent="-457200">
              <a:buFont typeface="Wingdings" charset="2"/>
              <a:buChar char="ü"/>
            </a:pPr>
            <a:r>
              <a:rPr lang="en-US" sz="1500" dirty="0"/>
              <a:t>Compatible with several numerical computing libraries suitable for the use of GPUs </a:t>
            </a:r>
          </a:p>
          <a:p>
            <a:pPr marL="457200" indent="-457200">
              <a:buFont typeface="Wingdings" charset="2"/>
              <a:buChar char="ü"/>
            </a:pPr>
            <a:r>
              <a:rPr lang="en-US" sz="1500" dirty="0"/>
              <a:t>Some examples: </a:t>
            </a:r>
            <a:r>
              <a:rPr lang="en-US" sz="1500" dirty="0" err="1"/>
              <a:t>Pytorch</a:t>
            </a:r>
            <a:r>
              <a:rPr lang="en-US" sz="1500" dirty="0"/>
              <a:t>, </a:t>
            </a:r>
            <a:r>
              <a:rPr lang="en-US" sz="1500" dirty="0" err="1"/>
              <a:t>TensorFlow</a:t>
            </a:r>
            <a:r>
              <a:rPr lang="en-US" sz="1500" dirty="0"/>
              <a:t> and </a:t>
            </a:r>
            <a:r>
              <a:rPr lang="en-US" sz="1500" dirty="0" err="1"/>
              <a:t>Theano</a:t>
            </a:r>
            <a:endParaRPr lang="en-US" sz="1500" dirty="0"/>
          </a:p>
          <a:p>
            <a:pPr marL="457200" indent="-457200">
              <a:buFont typeface="Wingdings" charset="2"/>
              <a:buChar char="ü"/>
            </a:pPr>
            <a:endParaRPr lang="en-US" sz="1500" b="1" dirty="0"/>
          </a:p>
          <a:p>
            <a:pPr marL="457200" indent="-457200">
              <a:buFont typeface="Wingdings" charset="2"/>
              <a:buChar char="q"/>
            </a:pPr>
            <a:r>
              <a:rPr lang="en-US" sz="1500" b="1" dirty="0"/>
              <a:t>Computing Library: </a:t>
            </a:r>
            <a:r>
              <a:rPr lang="en-US" sz="1500" b="1" dirty="0" err="1"/>
              <a:t>PyTorch</a:t>
            </a:r>
            <a:endParaRPr lang="en-US" sz="1500" b="1" dirty="0"/>
          </a:p>
          <a:p>
            <a:pPr marL="457200" indent="-457200">
              <a:buFont typeface="Wingdings" charset="2"/>
              <a:buChar char="ü"/>
            </a:pPr>
            <a:r>
              <a:rPr lang="en-US" sz="1500" dirty="0"/>
              <a:t>Scientific computing package</a:t>
            </a:r>
          </a:p>
          <a:p>
            <a:pPr marL="457200" indent="-457200">
              <a:buFont typeface="Wingdings" charset="2"/>
              <a:buChar char="ü"/>
            </a:pPr>
            <a:r>
              <a:rPr lang="en-US" sz="1500" dirty="0"/>
              <a:t>Replacement of </a:t>
            </a:r>
            <a:r>
              <a:rPr lang="en-US" sz="1500" dirty="0" err="1"/>
              <a:t>Numpy</a:t>
            </a:r>
            <a:r>
              <a:rPr lang="en-US" sz="1500" dirty="0"/>
              <a:t> to take advantage of the power of GPUs</a:t>
            </a:r>
          </a:p>
          <a:p>
            <a:pPr marL="457200" indent="-457200">
              <a:buFont typeface="Wingdings" charset="2"/>
              <a:buChar char="ü"/>
            </a:pPr>
            <a:r>
              <a:rPr lang="en-US" sz="1500" dirty="0"/>
              <a:t>Python-friendly platform for neural networks (Deep Learning) </a:t>
            </a:r>
          </a:p>
          <a:p>
            <a:endParaRPr lang="en-US" sz="1500" dirty="0"/>
          </a:p>
          <a:p>
            <a:pPr marL="457200" indent="-457200">
              <a:buFont typeface="Wingdings" charset="2"/>
              <a:buChar char="q"/>
            </a:pPr>
            <a:r>
              <a:rPr lang="en-US" sz="1500" b="1" dirty="0"/>
              <a:t>Parallel Computing Platform: CUDA</a:t>
            </a:r>
          </a:p>
          <a:p>
            <a:pPr marL="457200" indent="-457200">
              <a:buFont typeface="Wingdings" charset="2"/>
              <a:buChar char="ü"/>
            </a:pPr>
            <a:r>
              <a:rPr lang="en-US" sz="1500" dirty="0"/>
              <a:t>Programming model to use GPUs for general purpose computing</a:t>
            </a:r>
          </a:p>
        </p:txBody>
      </p:sp>
      <p:sp>
        <p:nvSpPr>
          <p:cNvPr id="2" name="TextBox 1"/>
          <p:cNvSpPr txBox="1"/>
          <p:nvPr/>
        </p:nvSpPr>
        <p:spPr>
          <a:xfrm>
            <a:off x="2798615" y="1215306"/>
            <a:ext cx="31569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Tahoma"/>
                <a:ea typeface="Tahoma"/>
                <a:cs typeface="Tahoma"/>
                <a:sym typeface="Tahoma"/>
              </a:rPr>
              <a:t>Model Implementation</a:t>
            </a:r>
          </a:p>
        </p:txBody>
      </p:sp>
    </p:spTree>
    <p:extLst>
      <p:ext uri="{BB962C8B-B14F-4D97-AF65-F5344CB8AC3E}">
        <p14:creationId xmlns:p14="http://schemas.microsoft.com/office/powerpoint/2010/main" val="150213893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60</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Publications</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dirty="0"/>
              <a:t>1. G. Mani, B. Bhargava, B. </a:t>
            </a:r>
            <a:r>
              <a:rPr lang="en-US" sz="1500" dirty="0" err="1"/>
              <a:t>Shivakumar</a:t>
            </a:r>
            <a:r>
              <a:rPr lang="en-US" sz="1500" dirty="0"/>
              <a:t>, J. </a:t>
            </a:r>
            <a:r>
              <a:rPr lang="en-US" sz="1500" dirty="0" err="1"/>
              <a:t>Kobes</a:t>
            </a:r>
            <a:r>
              <a:rPr lang="en-US" sz="1500" dirty="0"/>
              <a:t> "Incremental Learning Through Graceful Degradations in Autonomous Systems", IEEE ICCC, June 2018 (In Submission).</a:t>
            </a:r>
          </a:p>
          <a:p>
            <a:pPr>
              <a:buNone/>
            </a:pPr>
            <a:r>
              <a:rPr lang="en-US" sz="1500" dirty="0"/>
              <a:t>2. G. Mani, B. Bhargava, P. </a:t>
            </a:r>
            <a:r>
              <a:rPr lang="en-US" sz="1500" dirty="0" err="1"/>
              <a:t>Angin</a:t>
            </a:r>
            <a:r>
              <a:rPr lang="en-US" sz="1500" dirty="0"/>
              <a:t>, M. Villarreal-Vasquez, D. </a:t>
            </a:r>
            <a:r>
              <a:rPr lang="en-US" sz="1500" dirty="0" err="1"/>
              <a:t>Ulybyshev</a:t>
            </a:r>
            <a:r>
              <a:rPr lang="en-US" sz="1500" dirty="0"/>
              <a:t>, J. </a:t>
            </a:r>
            <a:r>
              <a:rPr lang="en-US" sz="1500" dirty="0" err="1"/>
              <a:t>Kobes</a:t>
            </a:r>
            <a:r>
              <a:rPr lang="en-US" sz="1500" dirty="0"/>
              <a:t> "Machine Learning Models to Enhance the Science of Cognitive Autonomy", IEEE ICCC, June 2018 (In Submission)</a:t>
            </a:r>
          </a:p>
          <a:p>
            <a:pPr>
              <a:buNone/>
            </a:pPr>
            <a:r>
              <a:rPr lang="en-US" sz="1500" dirty="0"/>
              <a:t>3. G. Mani, B. </a:t>
            </a:r>
            <a:r>
              <a:rPr lang="en-US" sz="1500" dirty="0" err="1"/>
              <a:t>Bhargava"Scalable</a:t>
            </a:r>
            <a:r>
              <a:rPr lang="en-US" sz="1500" dirty="0"/>
              <a:t> Learning Through Error-correcting Codes based Clustering in Autonomous Systems", IEEE ICCC, June 2018 (In Submission)</a:t>
            </a:r>
          </a:p>
          <a:p>
            <a:pPr>
              <a:buNone/>
            </a:pPr>
            <a:r>
              <a:rPr lang="en-US" sz="1500" dirty="0"/>
              <a:t>4. G. Mani, D. </a:t>
            </a:r>
            <a:r>
              <a:rPr lang="en-US" sz="1500" dirty="0" err="1"/>
              <a:t>Ulybyshev</a:t>
            </a:r>
            <a:r>
              <a:rPr lang="en-US" sz="1500" dirty="0"/>
              <a:t>, B. Bhargava, J. </a:t>
            </a:r>
            <a:r>
              <a:rPr lang="en-US" sz="1500" dirty="0" err="1"/>
              <a:t>Kobes</a:t>
            </a:r>
            <a:r>
              <a:rPr lang="en-US" sz="1500" dirty="0"/>
              <a:t>, P. </a:t>
            </a:r>
            <a:r>
              <a:rPr lang="en-US" sz="1500" dirty="0" err="1"/>
              <a:t>Goyal"Autonomous</a:t>
            </a:r>
            <a:r>
              <a:rPr lang="en-US" sz="1500" dirty="0"/>
              <a:t> Aggregate Data Analytics in Untrusted Cloud", IEEE ICCC, June 2018 (In Submission).</a:t>
            </a:r>
          </a:p>
          <a:p>
            <a:pPr>
              <a:buNone/>
            </a:pPr>
            <a:r>
              <a:rPr lang="en-US" sz="1500" dirty="0"/>
              <a:t>5. Mani, </a:t>
            </a:r>
            <a:r>
              <a:rPr lang="en-US" sz="1500" dirty="0" err="1"/>
              <a:t>Ganapathy</a:t>
            </a:r>
            <a:r>
              <a:rPr lang="en-US" sz="1500" dirty="0"/>
              <a:t>, Bharat Bhargava. "Graceful Degradation in Autonomous Systems Based on Combinatorial Learning Model". (In Submission).</a:t>
            </a:r>
          </a:p>
          <a:p>
            <a:pPr>
              <a:buNone/>
            </a:pPr>
            <a:r>
              <a:rPr lang="en-US" sz="1500" dirty="0"/>
              <a:t>6. D. </a:t>
            </a:r>
            <a:r>
              <a:rPr lang="en-US" sz="1500" dirty="0" err="1"/>
              <a:t>Ulybyshev</a:t>
            </a:r>
            <a:r>
              <a:rPr lang="en-US" sz="1500" dirty="0"/>
              <a:t>, M. Villarreal-Vasquez, B. Bhargava, G. Mani, S. </a:t>
            </a:r>
            <a:r>
              <a:rPr lang="en-US" sz="1500" dirty="0" err="1"/>
              <a:t>Seaberg</a:t>
            </a:r>
            <a:r>
              <a:rPr lang="en-US" sz="1500" dirty="0"/>
              <a:t>, P. </a:t>
            </a:r>
            <a:r>
              <a:rPr lang="en-US" sz="1500" dirty="0" err="1"/>
              <a:t>Conoval</a:t>
            </a:r>
            <a:r>
              <a:rPr lang="en-US" sz="1500" dirty="0"/>
              <a:t>, D. Steiner, J. </a:t>
            </a:r>
            <a:r>
              <a:rPr lang="en-US" sz="1500" dirty="0" err="1"/>
              <a:t>Kobes</a:t>
            </a:r>
            <a:r>
              <a:rPr lang="en-US" sz="1500" dirty="0"/>
              <a:t> "</a:t>
            </a:r>
            <a:r>
              <a:rPr lang="en-US" sz="1500" dirty="0" err="1"/>
              <a:t>Blockhub</a:t>
            </a:r>
            <a:r>
              <a:rPr lang="en-US" sz="1500" dirty="0"/>
              <a:t>: Blockchain-based Software Development System for Untrusted Environments", IEEE CLOUD 2018, (In Submission).</a:t>
            </a:r>
          </a:p>
          <a:p>
            <a:pPr>
              <a:buNone/>
            </a:pPr>
            <a:r>
              <a:rPr lang="en-US" sz="1500" dirty="0"/>
              <a:t>7. D. </a:t>
            </a:r>
            <a:r>
              <a:rPr lang="en-US" sz="1500" dirty="0" err="1"/>
              <a:t>Ulybyshev</a:t>
            </a:r>
            <a:r>
              <a:rPr lang="en-US" sz="1500" dirty="0"/>
              <a:t>, B. Bhargava, A. </a:t>
            </a:r>
            <a:r>
              <a:rPr lang="en-US" sz="1500" dirty="0" err="1"/>
              <a:t>Alsalem</a:t>
            </a:r>
            <a:r>
              <a:rPr lang="en-US" sz="1500" dirty="0"/>
              <a:t> "Secure Data Exchange and Data Leakage Detection in Untrusted Cloud", ICACCT 2018 (Accepted, in-press).</a:t>
            </a:r>
          </a:p>
          <a:p>
            <a:pPr>
              <a:buNone/>
            </a:pPr>
            <a:endParaRPr lang="en-US" sz="1500" dirty="0"/>
          </a:p>
        </p:txBody>
      </p:sp>
    </p:spTree>
    <p:extLst>
      <p:ext uri="{BB962C8B-B14F-4D97-AF65-F5344CB8AC3E}">
        <p14:creationId xmlns:p14="http://schemas.microsoft.com/office/powerpoint/2010/main" val="2834875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8</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5236155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8</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Comprehensive Architecture of IAS</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037144" y="1655180"/>
            <a:ext cx="5660021" cy="729205"/>
          </a:xfrm>
          <a:prstGeom prst="rect">
            <a:avLst/>
          </a:prstGeom>
          <a:noFill/>
          <a:ln w="38100" cap="flat">
            <a:solidFill>
              <a:schemeClr val="accent6">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TextBox 6"/>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Reflexivity</a:t>
            </a: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Tree>
    <p:extLst>
      <p:ext uri="{BB962C8B-B14F-4D97-AF65-F5344CB8AC3E}">
        <p14:creationId xmlns:p14="http://schemas.microsoft.com/office/powerpoint/2010/main" val="1453572899"/>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24501</TotalTime>
  <Words>4059</Words>
  <Application>Microsoft Office PowerPoint</Application>
  <PresentationFormat>On-screen Show (4:3)</PresentationFormat>
  <Paragraphs>663</Paragraphs>
  <Slides>71</Slides>
  <Notes>70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Arial</vt:lpstr>
      <vt:lpstr>Calibri</vt:lpstr>
      <vt:lpstr>Cambria Math</vt:lpstr>
      <vt:lpstr>DejaVu Sans</vt:lpstr>
      <vt:lpstr>Helvetica</vt:lpstr>
      <vt:lpstr>Helvetica Light</vt:lpstr>
      <vt:lpstr>Helvetica Neue</vt:lpstr>
      <vt:lpstr>Symbol</vt:lpstr>
      <vt:lpstr>Tahoma</vt:lpstr>
      <vt:lpstr>Times New Roman</vt:lpstr>
      <vt:lpstr>Wingdings</vt:lpstr>
      <vt:lpstr>Default</vt:lpstr>
      <vt:lpstr>Northrop Grumman Cybersecurity Research Consortium (NGCRC) </vt:lpstr>
      <vt:lpstr>Intelligent Autonomous Systems</vt:lpstr>
      <vt:lpstr>Implemented Components of IAS</vt:lpstr>
      <vt:lpstr>Observations &amp; Data from Experiments</vt:lpstr>
      <vt:lpstr>Observations &amp; Data from Experiments</vt:lpstr>
      <vt:lpstr>Observations &amp; Data from Experiments</vt:lpstr>
      <vt:lpstr>Reflexivity</vt:lpstr>
      <vt:lpstr>Comprehensive Architecture of IAS</vt:lpstr>
      <vt:lpstr>Comprehensive Architecture of IAS</vt:lpstr>
      <vt:lpstr>Generic Model of Dynamic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vt:lpstr>
      <vt:lpstr>Comprehensive Architecture of IAS</vt:lpstr>
      <vt:lpstr>Comprehensive Architecture of IAS</vt:lpstr>
      <vt:lpstr>Problem Statement</vt:lpstr>
      <vt:lpstr>Blockchain technology deployment challenges</vt:lpstr>
      <vt:lpstr>Blockchain technology deployment challenges</vt:lpstr>
      <vt:lpstr>Blockchain technology deployment challenges</vt:lpstr>
      <vt:lpstr>Blockchain technology deployment challenges</vt:lpstr>
      <vt:lpstr>Blockchain technology deployment challenges</vt:lpstr>
      <vt:lpstr>Solution for Permissioned Systems</vt:lpstr>
      <vt:lpstr>Research Approach</vt:lpstr>
      <vt:lpstr>Blockhub: blockchain-platform for IAS</vt:lpstr>
      <vt:lpstr>Blockhub: blockchain-platform for IAS</vt:lpstr>
      <vt:lpstr>PowerPoint Presentation</vt:lpstr>
      <vt:lpstr>Blockhub Architecture</vt:lpstr>
      <vt:lpstr>Evaluation</vt:lpstr>
      <vt:lpstr>PowerPoint Presentation</vt:lpstr>
      <vt:lpstr>Cognitive Autonomy / Knowledge Discovery</vt:lpstr>
      <vt:lpstr>Comprehensive Architecture of IAS</vt:lpstr>
      <vt:lpstr>Comprehensive Architecture of 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Northrop Grumman Cybersecurity Research Consortium (NGCRC) 2014 Fall Symposium</dc:title>
  <dc:creator>BB-User</dc:creator>
  <cp:lastModifiedBy>BB-User</cp:lastModifiedBy>
  <cp:revision>1165</cp:revision>
  <cp:lastPrinted>2018-02-26T05:13:57Z</cp:lastPrinted>
  <dcterms:modified xsi:type="dcterms:W3CDTF">2020-07-02T16:08:32Z</dcterms:modified>
</cp:coreProperties>
</file>