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256" r:id="rId2"/>
    <p:sldId id="778" r:id="rId3"/>
    <p:sldId id="779" r:id="rId4"/>
    <p:sldId id="698" r:id="rId5"/>
    <p:sldId id="696" r:id="rId6"/>
    <p:sldId id="761" r:id="rId7"/>
    <p:sldId id="780" r:id="rId8"/>
    <p:sldId id="762" r:id="rId9"/>
    <p:sldId id="805" r:id="rId10"/>
    <p:sldId id="816" r:id="rId11"/>
    <p:sldId id="847" r:id="rId12"/>
    <p:sldId id="854" r:id="rId13"/>
    <p:sldId id="855" r:id="rId14"/>
    <p:sldId id="894" r:id="rId15"/>
    <p:sldId id="898" r:id="rId16"/>
    <p:sldId id="876" r:id="rId17"/>
    <p:sldId id="856" r:id="rId18"/>
    <p:sldId id="857" r:id="rId19"/>
    <p:sldId id="817" r:id="rId20"/>
    <p:sldId id="819" r:id="rId21"/>
    <p:sldId id="895" r:id="rId22"/>
    <p:sldId id="859" r:id="rId23"/>
    <p:sldId id="899" r:id="rId24"/>
    <p:sldId id="904" r:id="rId25"/>
    <p:sldId id="905" r:id="rId26"/>
    <p:sldId id="906" r:id="rId27"/>
    <p:sldId id="907" r:id="rId28"/>
    <p:sldId id="877" r:id="rId29"/>
    <p:sldId id="909" r:id="rId30"/>
    <p:sldId id="908" r:id="rId31"/>
    <p:sldId id="878" r:id="rId32"/>
    <p:sldId id="912" r:id="rId33"/>
    <p:sldId id="913" r:id="rId34"/>
    <p:sldId id="914" r:id="rId35"/>
    <p:sldId id="915" r:id="rId36"/>
    <p:sldId id="916" r:id="rId37"/>
    <p:sldId id="917" r:id="rId38"/>
    <p:sldId id="918" r:id="rId39"/>
    <p:sldId id="919" r:id="rId40"/>
    <p:sldId id="841" r:id="rId41"/>
    <p:sldId id="576" r:id="rId42"/>
    <p:sldId id="547" r:id="rId43"/>
    <p:sldId id="580" r:id="rId44"/>
    <p:sldId id="549" r:id="rId45"/>
    <p:sldId id="544" r:id="rId46"/>
    <p:sldId id="521" r:id="rId47"/>
    <p:sldId id="920" r:id="rId48"/>
    <p:sldId id="553" r:id="rId49"/>
    <p:sldId id="554" r:id="rId50"/>
    <p:sldId id="566" r:id="rId51"/>
    <p:sldId id="522" r:id="rId52"/>
    <p:sldId id="568" r:id="rId53"/>
    <p:sldId id="569" r:id="rId54"/>
    <p:sldId id="570" r:id="rId55"/>
    <p:sldId id="560" r:id="rId56"/>
    <p:sldId id="559" r:id="rId57"/>
    <p:sldId id="557" r:id="rId58"/>
    <p:sldId id="558" r:id="rId59"/>
    <p:sldId id="581" r:id="rId60"/>
    <p:sldId id="538" r:id="rId61"/>
    <p:sldId id="539" r:id="rId62"/>
    <p:sldId id="540" r:id="rId63"/>
    <p:sldId id="542" r:id="rId64"/>
    <p:sldId id="579" r:id="rId65"/>
    <p:sldId id="922" r:id="rId66"/>
  </p:sldIdLst>
  <p:sldSz cx="9144000" cy="6858000" type="screen4x3"/>
  <p:notesSz cx="7077075" cy="9363075"/>
  <p:defaultTextStyle>
    <a:defPPr>
      <a:defRPr lang="en-US"/>
    </a:defPPr>
    <a:lvl1pPr algn="l" rtl="0" eaLnBrk="0" fontAlgn="base" hangingPunct="0">
      <a:spcBef>
        <a:spcPct val="0"/>
      </a:spcBef>
      <a:spcAft>
        <a:spcPct val="0"/>
      </a:spcAft>
      <a:defRPr kern="1200">
        <a:solidFill>
          <a:schemeClr val="tx1"/>
        </a:solidFill>
        <a:latin typeface="Tahoma" charset="0"/>
        <a:ea typeface="Tahoma" charset="0"/>
        <a:cs typeface="Tahoma" charset="0"/>
        <a:sym typeface="Tahoma" charset="0"/>
      </a:defRPr>
    </a:lvl1pPr>
    <a:lvl2pPr marL="457200" algn="l" rtl="0" eaLnBrk="0" fontAlgn="base" hangingPunct="0">
      <a:spcBef>
        <a:spcPct val="0"/>
      </a:spcBef>
      <a:spcAft>
        <a:spcPct val="0"/>
      </a:spcAft>
      <a:defRPr kern="1200">
        <a:solidFill>
          <a:schemeClr val="tx1"/>
        </a:solidFill>
        <a:latin typeface="Tahoma" charset="0"/>
        <a:ea typeface="Tahoma" charset="0"/>
        <a:cs typeface="Tahoma" charset="0"/>
        <a:sym typeface="Tahoma" charset="0"/>
      </a:defRPr>
    </a:lvl2pPr>
    <a:lvl3pPr marL="914400" algn="l" rtl="0" eaLnBrk="0" fontAlgn="base" hangingPunct="0">
      <a:spcBef>
        <a:spcPct val="0"/>
      </a:spcBef>
      <a:spcAft>
        <a:spcPct val="0"/>
      </a:spcAft>
      <a:defRPr kern="1200">
        <a:solidFill>
          <a:schemeClr val="tx1"/>
        </a:solidFill>
        <a:latin typeface="Tahoma" charset="0"/>
        <a:ea typeface="Tahoma" charset="0"/>
        <a:cs typeface="Tahoma" charset="0"/>
        <a:sym typeface="Tahoma" charset="0"/>
      </a:defRPr>
    </a:lvl3pPr>
    <a:lvl4pPr marL="1371600" algn="l" rtl="0" eaLnBrk="0" fontAlgn="base" hangingPunct="0">
      <a:spcBef>
        <a:spcPct val="0"/>
      </a:spcBef>
      <a:spcAft>
        <a:spcPct val="0"/>
      </a:spcAft>
      <a:defRPr kern="1200">
        <a:solidFill>
          <a:schemeClr val="tx1"/>
        </a:solidFill>
        <a:latin typeface="Tahoma" charset="0"/>
        <a:ea typeface="Tahoma" charset="0"/>
        <a:cs typeface="Tahoma" charset="0"/>
        <a:sym typeface="Tahoma" charset="0"/>
      </a:defRPr>
    </a:lvl4pPr>
    <a:lvl5pPr marL="1828800" algn="l" rtl="0" eaLnBrk="0" fontAlgn="base" hangingPunct="0">
      <a:spcBef>
        <a:spcPct val="0"/>
      </a:spcBef>
      <a:spcAft>
        <a:spcPct val="0"/>
      </a:spcAft>
      <a:defRPr kern="1200">
        <a:solidFill>
          <a:schemeClr val="tx1"/>
        </a:solidFill>
        <a:latin typeface="Tahoma" charset="0"/>
        <a:ea typeface="Tahoma" charset="0"/>
        <a:cs typeface="Tahoma" charset="0"/>
        <a:sym typeface="Tahoma" charset="0"/>
      </a:defRPr>
    </a:lvl5pPr>
    <a:lvl6pPr marL="2286000" algn="l" defTabSz="914400" rtl="0" eaLnBrk="1" latinLnBrk="0" hangingPunct="1">
      <a:defRPr kern="1200">
        <a:solidFill>
          <a:schemeClr val="tx1"/>
        </a:solidFill>
        <a:latin typeface="Tahoma" charset="0"/>
        <a:ea typeface="Tahoma" charset="0"/>
        <a:cs typeface="Tahoma" charset="0"/>
        <a:sym typeface="Tahoma" charset="0"/>
      </a:defRPr>
    </a:lvl6pPr>
    <a:lvl7pPr marL="2743200" algn="l" defTabSz="914400" rtl="0" eaLnBrk="1" latinLnBrk="0" hangingPunct="1">
      <a:defRPr kern="1200">
        <a:solidFill>
          <a:schemeClr val="tx1"/>
        </a:solidFill>
        <a:latin typeface="Tahoma" charset="0"/>
        <a:ea typeface="Tahoma" charset="0"/>
        <a:cs typeface="Tahoma" charset="0"/>
        <a:sym typeface="Tahoma" charset="0"/>
      </a:defRPr>
    </a:lvl7pPr>
    <a:lvl8pPr marL="3200400" algn="l" defTabSz="914400" rtl="0" eaLnBrk="1" latinLnBrk="0" hangingPunct="1">
      <a:defRPr kern="1200">
        <a:solidFill>
          <a:schemeClr val="tx1"/>
        </a:solidFill>
        <a:latin typeface="Tahoma" charset="0"/>
        <a:ea typeface="Tahoma" charset="0"/>
        <a:cs typeface="Tahoma" charset="0"/>
        <a:sym typeface="Tahoma" charset="0"/>
      </a:defRPr>
    </a:lvl8pPr>
    <a:lvl9pPr marL="3657600" algn="l" defTabSz="914400" rtl="0" eaLnBrk="1" latinLnBrk="0" hangingPunct="1">
      <a:defRPr kern="1200">
        <a:solidFill>
          <a:schemeClr val="tx1"/>
        </a:solidFill>
        <a:latin typeface="Tahoma" charset="0"/>
        <a:ea typeface="Tahoma" charset="0"/>
        <a:cs typeface="Tahoma" charset="0"/>
        <a:sym typeface="Tahoma"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85DAA"/>
    <a:srgbClr val="54D0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Tahoma"/>
          <a:ea typeface="Tahoma"/>
          <a:cs typeface="Tahom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1E2"/>
          </a:solidFill>
        </a:fill>
      </a:tcStyle>
    </a:wholeTbl>
    <a:band2H>
      <a:tcTxStyle/>
      <a:tcStyle>
        <a:tcBdr/>
        <a:fill>
          <a:solidFill>
            <a:srgbClr val="E6E9F1"/>
          </a:solidFill>
        </a:fill>
      </a:tcStyle>
    </a:band2H>
    <a:firstCol>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5DAA"/>
          </a:solidFill>
        </a:fill>
      </a:tcStyle>
    </a:firstCol>
    <a:la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5DAA"/>
          </a:solidFill>
        </a:fill>
      </a:tcStyle>
    </a:lastRow>
    <a:fir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5DAA"/>
          </a:solidFill>
        </a:fill>
      </a:tcStyle>
    </a:firstRow>
  </a:tblStyle>
  <a:tblStyle styleId="{C7B018BB-80A7-4F77-B60F-C8B233D01FF8}" styleName="">
    <a:tblBg/>
    <a:wholeTbl>
      <a:tcTxStyle b="on" i="on">
        <a:font>
          <a:latin typeface="Tahoma"/>
          <a:ea typeface="Tahoma"/>
          <a:cs typeface="Tahom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Tahoma"/>
          <a:ea typeface="Tahoma"/>
          <a:cs typeface="Tahom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6CACA"/>
          </a:solidFill>
        </a:fill>
      </a:tcStyle>
    </a:wholeTbl>
    <a:band2H>
      <a:tcTxStyle/>
      <a:tcStyle>
        <a:tcBdr/>
        <a:fill>
          <a:solidFill>
            <a:srgbClr val="F3E6E6"/>
          </a:solidFill>
        </a:fill>
      </a:tcStyle>
    </a:band2H>
    <a:firstCol>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90000"/>
          </a:solidFill>
        </a:fill>
      </a:tcStyle>
    </a:firstCol>
    <a:la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90000"/>
          </a:solidFill>
        </a:fill>
      </a:tcStyle>
    </a:lastRow>
    <a:fir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90000"/>
          </a:solidFill>
        </a:fill>
      </a:tcStyle>
    </a:firstRow>
  </a:tblStyle>
  <a:tblStyle styleId="{CF821DB8-F4EB-4A41-A1BA-3FCAFE7338EE}" styleName="">
    <a:tblBg/>
    <a:wholeTbl>
      <a:tcTxStyle b="on" i="on">
        <a:font>
          <a:latin typeface="Tahoma"/>
          <a:ea typeface="Tahoma"/>
          <a:cs typeface="Tahom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Tahoma"/>
          <a:ea typeface="Tahoma"/>
          <a:cs typeface="Tahom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5DAA"/>
          </a:solidFill>
        </a:fill>
      </a:tcStyle>
    </a:firstCol>
    <a:lastRow>
      <a:tcTxStyle b="on" i="on">
        <a:font>
          <a:latin typeface="Tahoma"/>
          <a:ea typeface="Tahoma"/>
          <a:cs typeface="Tahom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Tahoma"/>
          <a:ea typeface="Tahoma"/>
          <a:cs typeface="Tahom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05DAA"/>
          </a:solidFill>
        </a:fill>
      </a:tcStyle>
    </a:firstRow>
  </a:tblStyle>
  <a:tblStyle styleId="{33BA23B1-9221-436E-865A-0063620EA4FD}" styleName="">
    <a:tblBg/>
    <a:wholeTbl>
      <a:tcTxStyle b="on" i="on">
        <a:font>
          <a:latin typeface="Tahoma"/>
          <a:ea typeface="Tahoma"/>
          <a:cs typeface="Tahom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Tahoma"/>
          <a:ea typeface="Tahoma"/>
          <a:cs typeface="Tahom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Tahoma"/>
          <a:ea typeface="Tahoma"/>
          <a:cs typeface="Tahom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Tahoma"/>
          <a:ea typeface="Tahoma"/>
          <a:cs typeface="Tahom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Tahoma"/>
          <a:ea typeface="Tahoma"/>
          <a:cs typeface="Tahom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10" autoAdjust="0"/>
    <p:restoredTop sz="92516" autoAdjust="0"/>
  </p:normalViewPr>
  <p:slideViewPr>
    <p:cSldViewPr snapToGrid="0" snapToObjects="1">
      <p:cViewPr varScale="1">
        <p:scale>
          <a:sx n="90" d="100"/>
          <a:sy n="90" d="100"/>
        </p:scale>
        <p:origin x="648"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nigana\Desktop\Weekly%20Reports\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nigana\Desktop\Weekly%20Reports\lbr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500" b="1">
                <a:latin typeface="Arial" panose="020B0604020202020204" pitchFamily="34" charset="0"/>
                <a:cs typeface="Arial" panose="020B0604020202020204" pitchFamily="34" charset="0"/>
              </a:rPr>
              <a:t>Unique TRAP Frame Features</a:t>
            </a:r>
          </a:p>
        </c:rich>
      </c:tx>
      <c:layout>
        <c:manualLayout>
          <c:xMode val="edge"/>
          <c:yMode val="edge"/>
          <c:x val="0.43286070985144598"/>
          <c:y val="0.22927166716078701"/>
        </c:manualLayout>
      </c:layout>
      <c:overlay val="0"/>
      <c:spPr>
        <a:noFill/>
        <a:ln>
          <a:noFill/>
        </a:ln>
        <a:effectLst/>
      </c:spPr>
      <c:txPr>
        <a:bodyPr rot="0" spcFirstLastPara="1" vertOverflow="ellipsis" vert="horz" wrap="square" anchor="ctr" anchorCtr="1"/>
        <a:lstStyle/>
        <a:p>
          <a:pPr>
            <a:defRPr sz="15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[analysis.xlsx]Sheet4!$B$1</c:f>
              <c:strCache>
                <c:ptCount val="1"/>
                <c:pt idx="0">
                  <c:v>XMRig</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[analysis.xlsx]Sheet4!$A$2:$A$42</c:f>
              <c:strCache>
                <c:ptCount val="41"/>
                <c:pt idx="0">
                  <c:v>ADC</c:v>
                </c:pt>
                <c:pt idx="1">
                  <c:v>ADD</c:v>
                </c:pt>
                <c:pt idx="2">
                  <c:v>AESENC</c:v>
                </c:pt>
                <c:pt idx="3">
                  <c:v>AND</c:v>
                </c:pt>
                <c:pt idx="4">
                  <c:v>CDQE</c:v>
                </c:pt>
                <c:pt idx="5">
                  <c:v>CMOVL</c:v>
                </c:pt>
                <c:pt idx="6">
                  <c:v>CMOVLE</c:v>
                </c:pt>
                <c:pt idx="7">
                  <c:v>CQO</c:v>
                </c:pt>
                <c:pt idx="8">
                  <c:v>DEC</c:v>
                </c:pt>
                <c:pt idx="9">
                  <c:v>IDIV</c:v>
                </c:pt>
                <c:pt idx="10">
                  <c:v>INC</c:v>
                </c:pt>
                <c:pt idx="11">
                  <c:v>JB</c:v>
                </c:pt>
                <c:pt idx="12">
                  <c:v>JBE</c:v>
                </c:pt>
                <c:pt idx="13">
                  <c:v>JLE</c:v>
                </c:pt>
                <c:pt idx="14">
                  <c:v>JNB</c:v>
                </c:pt>
                <c:pt idx="15">
                  <c:v>JNBE</c:v>
                </c:pt>
                <c:pt idx="16">
                  <c:v>JNL</c:v>
                </c:pt>
                <c:pt idx="17">
                  <c:v>JNLE</c:v>
                </c:pt>
                <c:pt idx="18">
                  <c:v>JNZ</c:v>
                </c:pt>
                <c:pt idx="19">
                  <c:v>JZ</c:v>
                </c:pt>
                <c:pt idx="20">
                  <c:v>MOVDQA</c:v>
                </c:pt>
                <c:pt idx="21">
                  <c:v>MOVHLPS</c:v>
                </c:pt>
                <c:pt idx="22">
                  <c:v>MOVQ</c:v>
                </c:pt>
                <c:pt idx="23">
                  <c:v>MOVSXD</c:v>
                </c:pt>
                <c:pt idx="24">
                  <c:v>MOVZX</c:v>
                </c:pt>
                <c:pt idx="25">
                  <c:v>MUL</c:v>
                </c:pt>
                <c:pt idx="26">
                  <c:v>NEG</c:v>
                </c:pt>
                <c:pt idx="27">
                  <c:v>NOP</c:v>
                </c:pt>
                <c:pt idx="28">
                  <c:v>OR</c:v>
                </c:pt>
                <c:pt idx="29">
                  <c:v>PREFETCHT0</c:v>
                </c:pt>
                <c:pt idx="30">
                  <c:v>PUNPCKLQDQ</c:v>
                </c:pt>
                <c:pt idx="31">
                  <c:v>PXOR</c:v>
                </c:pt>
                <c:pt idx="32">
                  <c:v>SETB</c:v>
                </c:pt>
                <c:pt idx="33">
                  <c:v>SETNLE</c:v>
                </c:pt>
                <c:pt idx="34">
                  <c:v>SETZ</c:v>
                </c:pt>
                <c:pt idx="35">
                  <c:v>SHL</c:v>
                </c:pt>
                <c:pt idx="36">
                  <c:v>SHR</c:v>
                </c:pt>
                <c:pt idx="37">
                  <c:v>SUBSS</c:v>
                </c:pt>
                <c:pt idx="38">
                  <c:v>TEST</c:v>
                </c:pt>
                <c:pt idx="39">
                  <c:v>UCOMISS</c:v>
                </c:pt>
                <c:pt idx="40">
                  <c:v>XOR</c:v>
                </c:pt>
              </c:strCache>
            </c:strRef>
          </c:cat>
          <c:val>
            <c:numRef>
              <c:f>[analysis.xlsx]Sheet4!$B$2:$B$42</c:f>
              <c:numCache>
                <c:formatCode>General</c:formatCode>
                <c:ptCount val="41"/>
                <c:pt idx="0">
                  <c:v>0</c:v>
                </c:pt>
                <c:pt idx="1">
                  <c:v>2.3E-2</c:v>
                </c:pt>
                <c:pt idx="2">
                  <c:v>2.3E-3</c:v>
                </c:pt>
                <c:pt idx="3">
                  <c:v>1.61E-2</c:v>
                </c:pt>
                <c:pt idx="4">
                  <c:v>6.8999999999999999E-3</c:v>
                </c:pt>
                <c:pt idx="5">
                  <c:v>0</c:v>
                </c:pt>
                <c:pt idx="6">
                  <c:v>0</c:v>
                </c:pt>
                <c:pt idx="7">
                  <c:v>0</c:v>
                </c:pt>
                <c:pt idx="8">
                  <c:v>0</c:v>
                </c:pt>
                <c:pt idx="9">
                  <c:v>0</c:v>
                </c:pt>
                <c:pt idx="10">
                  <c:v>6.8999999999999999E-3</c:v>
                </c:pt>
                <c:pt idx="11">
                  <c:v>0</c:v>
                </c:pt>
                <c:pt idx="12">
                  <c:v>0</c:v>
                </c:pt>
                <c:pt idx="13">
                  <c:v>0</c:v>
                </c:pt>
                <c:pt idx="14">
                  <c:v>1.38E-2</c:v>
                </c:pt>
                <c:pt idx="15">
                  <c:v>0</c:v>
                </c:pt>
                <c:pt idx="16">
                  <c:v>0</c:v>
                </c:pt>
                <c:pt idx="17">
                  <c:v>0</c:v>
                </c:pt>
                <c:pt idx="18">
                  <c:v>4.1500000000000002E-2</c:v>
                </c:pt>
                <c:pt idx="19">
                  <c:v>1.38E-2</c:v>
                </c:pt>
                <c:pt idx="20">
                  <c:v>4.5999999999999999E-3</c:v>
                </c:pt>
                <c:pt idx="21">
                  <c:v>2.3E-3</c:v>
                </c:pt>
                <c:pt idx="22">
                  <c:v>6.8999999999999999E-3</c:v>
                </c:pt>
                <c:pt idx="23">
                  <c:v>0</c:v>
                </c:pt>
                <c:pt idx="24">
                  <c:v>9.1999999999999998E-3</c:v>
                </c:pt>
                <c:pt idx="25">
                  <c:v>6.8999999999999999E-3</c:v>
                </c:pt>
                <c:pt idx="26">
                  <c:v>0</c:v>
                </c:pt>
                <c:pt idx="27">
                  <c:v>1.38E-2</c:v>
                </c:pt>
                <c:pt idx="28">
                  <c:v>2.3E-3</c:v>
                </c:pt>
                <c:pt idx="29">
                  <c:v>0</c:v>
                </c:pt>
                <c:pt idx="30">
                  <c:v>0</c:v>
                </c:pt>
                <c:pt idx="31">
                  <c:v>2.3E-3</c:v>
                </c:pt>
                <c:pt idx="32">
                  <c:v>0</c:v>
                </c:pt>
                <c:pt idx="33">
                  <c:v>0</c:v>
                </c:pt>
                <c:pt idx="34">
                  <c:v>0</c:v>
                </c:pt>
                <c:pt idx="35">
                  <c:v>2.3E-3</c:v>
                </c:pt>
                <c:pt idx="36">
                  <c:v>4.5999999999999999E-3</c:v>
                </c:pt>
                <c:pt idx="37">
                  <c:v>0</c:v>
                </c:pt>
                <c:pt idx="38">
                  <c:v>2.76E-2</c:v>
                </c:pt>
                <c:pt idx="39">
                  <c:v>0</c:v>
                </c:pt>
                <c:pt idx="40">
                  <c:v>6.4500000000000002E-2</c:v>
                </c:pt>
              </c:numCache>
            </c:numRef>
          </c:val>
          <c:smooth val="0"/>
          <c:extLst xmlns:c16r2="http://schemas.microsoft.com/office/drawing/2015/06/chart">
            <c:ext xmlns:c16="http://schemas.microsoft.com/office/drawing/2014/chart" uri="{C3380CC4-5D6E-409C-BE32-E72D297353CC}">
              <c16:uniqueId val="{00000000-B956-CA4A-8E4E-AFD01244B4EC}"/>
            </c:ext>
          </c:extLst>
        </c:ser>
        <c:ser>
          <c:idx val="1"/>
          <c:order val="1"/>
          <c:tx>
            <c:strRef>
              <c:f>[analysis.xlsx]Sheet4!$C$1</c:f>
              <c:strCache>
                <c:ptCount val="1"/>
                <c:pt idx="0">
                  <c:v>XMR-Stak</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[analysis.xlsx]Sheet4!$A$2:$A$42</c:f>
              <c:strCache>
                <c:ptCount val="41"/>
                <c:pt idx="0">
                  <c:v>ADC</c:v>
                </c:pt>
                <c:pt idx="1">
                  <c:v>ADD</c:v>
                </c:pt>
                <c:pt idx="2">
                  <c:v>AESENC</c:v>
                </c:pt>
                <c:pt idx="3">
                  <c:v>AND</c:v>
                </c:pt>
                <c:pt idx="4">
                  <c:v>CDQE</c:v>
                </c:pt>
                <c:pt idx="5">
                  <c:v>CMOVL</c:v>
                </c:pt>
                <c:pt idx="6">
                  <c:v>CMOVLE</c:v>
                </c:pt>
                <c:pt idx="7">
                  <c:v>CQO</c:v>
                </c:pt>
                <c:pt idx="8">
                  <c:v>DEC</c:v>
                </c:pt>
                <c:pt idx="9">
                  <c:v>IDIV</c:v>
                </c:pt>
                <c:pt idx="10">
                  <c:v>INC</c:v>
                </c:pt>
                <c:pt idx="11">
                  <c:v>JB</c:v>
                </c:pt>
                <c:pt idx="12">
                  <c:v>JBE</c:v>
                </c:pt>
                <c:pt idx="13">
                  <c:v>JLE</c:v>
                </c:pt>
                <c:pt idx="14">
                  <c:v>JNB</c:v>
                </c:pt>
                <c:pt idx="15">
                  <c:v>JNBE</c:v>
                </c:pt>
                <c:pt idx="16">
                  <c:v>JNL</c:v>
                </c:pt>
                <c:pt idx="17">
                  <c:v>JNLE</c:v>
                </c:pt>
                <c:pt idx="18">
                  <c:v>JNZ</c:v>
                </c:pt>
                <c:pt idx="19">
                  <c:v>JZ</c:v>
                </c:pt>
                <c:pt idx="20">
                  <c:v>MOVDQA</c:v>
                </c:pt>
                <c:pt idx="21">
                  <c:v>MOVHLPS</c:v>
                </c:pt>
                <c:pt idx="22">
                  <c:v>MOVQ</c:v>
                </c:pt>
                <c:pt idx="23">
                  <c:v>MOVSXD</c:v>
                </c:pt>
                <c:pt idx="24">
                  <c:v>MOVZX</c:v>
                </c:pt>
                <c:pt idx="25">
                  <c:v>MUL</c:v>
                </c:pt>
                <c:pt idx="26">
                  <c:v>NEG</c:v>
                </c:pt>
                <c:pt idx="27">
                  <c:v>NOP</c:v>
                </c:pt>
                <c:pt idx="28">
                  <c:v>OR</c:v>
                </c:pt>
                <c:pt idx="29">
                  <c:v>PREFETCHT0</c:v>
                </c:pt>
                <c:pt idx="30">
                  <c:v>PUNPCKLQDQ</c:v>
                </c:pt>
                <c:pt idx="31">
                  <c:v>PXOR</c:v>
                </c:pt>
                <c:pt idx="32">
                  <c:v>SETB</c:v>
                </c:pt>
                <c:pt idx="33">
                  <c:v>SETNLE</c:v>
                </c:pt>
                <c:pt idx="34">
                  <c:v>SETZ</c:v>
                </c:pt>
                <c:pt idx="35">
                  <c:v>SHL</c:v>
                </c:pt>
                <c:pt idx="36">
                  <c:v>SHR</c:v>
                </c:pt>
                <c:pt idx="37">
                  <c:v>SUBSS</c:v>
                </c:pt>
                <c:pt idx="38">
                  <c:v>TEST</c:v>
                </c:pt>
                <c:pt idx="39">
                  <c:v>UCOMISS</c:v>
                </c:pt>
                <c:pt idx="40">
                  <c:v>XOR</c:v>
                </c:pt>
              </c:strCache>
            </c:strRef>
          </c:cat>
          <c:val>
            <c:numRef>
              <c:f>[analysis.xlsx]Sheet4!$C$2:$C$42</c:f>
              <c:numCache>
                <c:formatCode>General</c:formatCode>
                <c:ptCount val="41"/>
                <c:pt idx="0">
                  <c:v>0</c:v>
                </c:pt>
                <c:pt idx="1">
                  <c:v>3.0499999999999999E-2</c:v>
                </c:pt>
                <c:pt idx="2">
                  <c:v>1.2999999999999999E-3</c:v>
                </c:pt>
                <c:pt idx="3">
                  <c:v>4.65E-2</c:v>
                </c:pt>
                <c:pt idx="4">
                  <c:v>0</c:v>
                </c:pt>
                <c:pt idx="5">
                  <c:v>0</c:v>
                </c:pt>
                <c:pt idx="6">
                  <c:v>0</c:v>
                </c:pt>
                <c:pt idx="7">
                  <c:v>8.0000000000000002E-3</c:v>
                </c:pt>
                <c:pt idx="8">
                  <c:v>0</c:v>
                </c:pt>
                <c:pt idx="9">
                  <c:v>8.0000000000000002E-3</c:v>
                </c:pt>
                <c:pt idx="10">
                  <c:v>0</c:v>
                </c:pt>
                <c:pt idx="11">
                  <c:v>0</c:v>
                </c:pt>
                <c:pt idx="12">
                  <c:v>0</c:v>
                </c:pt>
                <c:pt idx="13">
                  <c:v>0</c:v>
                </c:pt>
                <c:pt idx="14">
                  <c:v>0</c:v>
                </c:pt>
                <c:pt idx="15">
                  <c:v>0</c:v>
                </c:pt>
                <c:pt idx="16">
                  <c:v>0</c:v>
                </c:pt>
                <c:pt idx="17">
                  <c:v>0</c:v>
                </c:pt>
                <c:pt idx="18">
                  <c:v>1.2E-2</c:v>
                </c:pt>
                <c:pt idx="19">
                  <c:v>0</c:v>
                </c:pt>
                <c:pt idx="20">
                  <c:v>5.3100000000000001E-2</c:v>
                </c:pt>
                <c:pt idx="21">
                  <c:v>2.7000000000000001E-3</c:v>
                </c:pt>
                <c:pt idx="22">
                  <c:v>4.7800000000000002E-2</c:v>
                </c:pt>
                <c:pt idx="23">
                  <c:v>8.0000000000000002E-3</c:v>
                </c:pt>
                <c:pt idx="24">
                  <c:v>1.46E-2</c:v>
                </c:pt>
                <c:pt idx="25">
                  <c:v>1.2E-2</c:v>
                </c:pt>
                <c:pt idx="26">
                  <c:v>0</c:v>
                </c:pt>
                <c:pt idx="27">
                  <c:v>1.5900000000000001E-2</c:v>
                </c:pt>
                <c:pt idx="28">
                  <c:v>1.06E-2</c:v>
                </c:pt>
                <c:pt idx="29">
                  <c:v>8.0000000000000002E-3</c:v>
                </c:pt>
                <c:pt idx="30">
                  <c:v>1.5900000000000001E-2</c:v>
                </c:pt>
                <c:pt idx="31">
                  <c:v>1.06E-2</c:v>
                </c:pt>
                <c:pt idx="32">
                  <c:v>0</c:v>
                </c:pt>
                <c:pt idx="33">
                  <c:v>0</c:v>
                </c:pt>
                <c:pt idx="34">
                  <c:v>0</c:v>
                </c:pt>
                <c:pt idx="35">
                  <c:v>2.7000000000000001E-3</c:v>
                </c:pt>
                <c:pt idx="36">
                  <c:v>5.3E-3</c:v>
                </c:pt>
                <c:pt idx="37">
                  <c:v>0</c:v>
                </c:pt>
                <c:pt idx="38">
                  <c:v>0</c:v>
                </c:pt>
                <c:pt idx="39">
                  <c:v>0</c:v>
                </c:pt>
                <c:pt idx="40">
                  <c:v>7.8399999999999997E-2</c:v>
                </c:pt>
              </c:numCache>
            </c:numRef>
          </c:val>
          <c:smooth val="0"/>
          <c:extLst xmlns:c16r2="http://schemas.microsoft.com/office/drawing/2015/06/chart">
            <c:ext xmlns:c16="http://schemas.microsoft.com/office/drawing/2014/chart" uri="{C3380CC4-5D6E-409C-BE32-E72D297353CC}">
              <c16:uniqueId val="{00000001-B956-CA4A-8E4E-AFD01244B4EC}"/>
            </c:ext>
          </c:extLst>
        </c:ser>
        <c:ser>
          <c:idx val="2"/>
          <c:order val="2"/>
          <c:tx>
            <c:strRef>
              <c:f>[analysis.xlsx]Sheet4!$D$1</c:f>
              <c:strCache>
                <c:ptCount val="1"/>
                <c:pt idx="0">
                  <c:v>Coinhive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[analysis.xlsx]Sheet4!$A$2:$A$42</c:f>
              <c:strCache>
                <c:ptCount val="41"/>
                <c:pt idx="0">
                  <c:v>ADC</c:v>
                </c:pt>
                <c:pt idx="1">
                  <c:v>ADD</c:v>
                </c:pt>
                <c:pt idx="2">
                  <c:v>AESENC</c:v>
                </c:pt>
                <c:pt idx="3">
                  <c:v>AND</c:v>
                </c:pt>
                <c:pt idx="4">
                  <c:v>CDQE</c:v>
                </c:pt>
                <c:pt idx="5">
                  <c:v>CMOVL</c:v>
                </c:pt>
                <c:pt idx="6">
                  <c:v>CMOVLE</c:v>
                </c:pt>
                <c:pt idx="7">
                  <c:v>CQO</c:v>
                </c:pt>
                <c:pt idx="8">
                  <c:v>DEC</c:v>
                </c:pt>
                <c:pt idx="9">
                  <c:v>IDIV</c:v>
                </c:pt>
                <c:pt idx="10">
                  <c:v>INC</c:v>
                </c:pt>
                <c:pt idx="11">
                  <c:v>JB</c:v>
                </c:pt>
                <c:pt idx="12">
                  <c:v>JBE</c:v>
                </c:pt>
                <c:pt idx="13">
                  <c:v>JLE</c:v>
                </c:pt>
                <c:pt idx="14">
                  <c:v>JNB</c:v>
                </c:pt>
                <c:pt idx="15">
                  <c:v>JNBE</c:v>
                </c:pt>
                <c:pt idx="16">
                  <c:v>JNL</c:v>
                </c:pt>
                <c:pt idx="17">
                  <c:v>JNLE</c:v>
                </c:pt>
                <c:pt idx="18">
                  <c:v>JNZ</c:v>
                </c:pt>
                <c:pt idx="19">
                  <c:v>JZ</c:v>
                </c:pt>
                <c:pt idx="20">
                  <c:v>MOVDQA</c:v>
                </c:pt>
                <c:pt idx="21">
                  <c:v>MOVHLPS</c:v>
                </c:pt>
                <c:pt idx="22">
                  <c:v>MOVQ</c:v>
                </c:pt>
                <c:pt idx="23">
                  <c:v>MOVSXD</c:v>
                </c:pt>
                <c:pt idx="24">
                  <c:v>MOVZX</c:v>
                </c:pt>
                <c:pt idx="25">
                  <c:v>MUL</c:v>
                </c:pt>
                <c:pt idx="26">
                  <c:v>NEG</c:v>
                </c:pt>
                <c:pt idx="27">
                  <c:v>NOP</c:v>
                </c:pt>
                <c:pt idx="28">
                  <c:v>OR</c:v>
                </c:pt>
                <c:pt idx="29">
                  <c:v>PREFETCHT0</c:v>
                </c:pt>
                <c:pt idx="30">
                  <c:v>PUNPCKLQDQ</c:v>
                </c:pt>
                <c:pt idx="31">
                  <c:v>PXOR</c:v>
                </c:pt>
                <c:pt idx="32">
                  <c:v>SETB</c:v>
                </c:pt>
                <c:pt idx="33">
                  <c:v>SETNLE</c:v>
                </c:pt>
                <c:pt idx="34">
                  <c:v>SETZ</c:v>
                </c:pt>
                <c:pt idx="35">
                  <c:v>SHL</c:v>
                </c:pt>
                <c:pt idx="36">
                  <c:v>SHR</c:v>
                </c:pt>
                <c:pt idx="37">
                  <c:v>SUBSS</c:v>
                </c:pt>
                <c:pt idx="38">
                  <c:v>TEST</c:v>
                </c:pt>
                <c:pt idx="39">
                  <c:v>UCOMISS</c:v>
                </c:pt>
                <c:pt idx="40">
                  <c:v>XOR</c:v>
                </c:pt>
              </c:strCache>
            </c:strRef>
          </c:cat>
          <c:val>
            <c:numRef>
              <c:f>[analysis.xlsx]Sheet4!$D$2:$D$42</c:f>
              <c:numCache>
                <c:formatCode>General</c:formatCode>
                <c:ptCount val="41"/>
                <c:pt idx="0">
                  <c:v>0</c:v>
                </c:pt>
                <c:pt idx="1">
                  <c:v>2.63E-2</c:v>
                </c:pt>
                <c:pt idx="2">
                  <c:v>0</c:v>
                </c:pt>
                <c:pt idx="3">
                  <c:v>0.13</c:v>
                </c:pt>
                <c:pt idx="4">
                  <c:v>0</c:v>
                </c:pt>
                <c:pt idx="5">
                  <c:v>0</c:v>
                </c:pt>
                <c:pt idx="6">
                  <c:v>0</c:v>
                </c:pt>
                <c:pt idx="7">
                  <c:v>0</c:v>
                </c:pt>
                <c:pt idx="8">
                  <c:v>0</c:v>
                </c:pt>
                <c:pt idx="9">
                  <c:v>0</c:v>
                </c:pt>
                <c:pt idx="10">
                  <c:v>0</c:v>
                </c:pt>
                <c:pt idx="11">
                  <c:v>0</c:v>
                </c:pt>
                <c:pt idx="12">
                  <c:v>0</c:v>
                </c:pt>
                <c:pt idx="13">
                  <c:v>0</c:v>
                </c:pt>
                <c:pt idx="14">
                  <c:v>0.11070000000000001</c:v>
                </c:pt>
                <c:pt idx="15">
                  <c:v>0</c:v>
                </c:pt>
                <c:pt idx="16">
                  <c:v>0</c:v>
                </c:pt>
                <c:pt idx="17">
                  <c:v>0</c:v>
                </c:pt>
                <c:pt idx="18">
                  <c:v>0</c:v>
                </c:pt>
                <c:pt idx="19">
                  <c:v>1.4E-3</c:v>
                </c:pt>
                <c:pt idx="20">
                  <c:v>0</c:v>
                </c:pt>
                <c:pt idx="21">
                  <c:v>0</c:v>
                </c:pt>
                <c:pt idx="22">
                  <c:v>0</c:v>
                </c:pt>
                <c:pt idx="23">
                  <c:v>0</c:v>
                </c:pt>
                <c:pt idx="24">
                  <c:v>2.07E-2</c:v>
                </c:pt>
                <c:pt idx="25">
                  <c:v>0</c:v>
                </c:pt>
                <c:pt idx="26">
                  <c:v>0</c:v>
                </c:pt>
                <c:pt idx="27">
                  <c:v>0</c:v>
                </c:pt>
                <c:pt idx="28">
                  <c:v>5.4999999999999997E-3</c:v>
                </c:pt>
                <c:pt idx="29">
                  <c:v>0</c:v>
                </c:pt>
                <c:pt idx="30">
                  <c:v>0</c:v>
                </c:pt>
                <c:pt idx="31">
                  <c:v>0</c:v>
                </c:pt>
                <c:pt idx="32">
                  <c:v>4.1000000000000003E-3</c:v>
                </c:pt>
                <c:pt idx="33">
                  <c:v>0</c:v>
                </c:pt>
                <c:pt idx="34">
                  <c:v>0</c:v>
                </c:pt>
                <c:pt idx="35">
                  <c:v>2.4899999999999999E-2</c:v>
                </c:pt>
                <c:pt idx="36">
                  <c:v>3.73E-2</c:v>
                </c:pt>
                <c:pt idx="37">
                  <c:v>0</c:v>
                </c:pt>
                <c:pt idx="38">
                  <c:v>0</c:v>
                </c:pt>
                <c:pt idx="39">
                  <c:v>0</c:v>
                </c:pt>
                <c:pt idx="40">
                  <c:v>3.5999999999999997E-2</c:v>
                </c:pt>
              </c:numCache>
            </c:numRef>
          </c:val>
          <c:smooth val="0"/>
          <c:extLst xmlns:c16r2="http://schemas.microsoft.com/office/drawing/2015/06/chart">
            <c:ext xmlns:c16="http://schemas.microsoft.com/office/drawing/2014/chart" uri="{C3380CC4-5D6E-409C-BE32-E72D297353CC}">
              <c16:uniqueId val="{00000002-B956-CA4A-8E4E-AFD01244B4EC}"/>
            </c:ext>
          </c:extLst>
        </c:ser>
        <c:ser>
          <c:idx val="3"/>
          <c:order val="3"/>
          <c:tx>
            <c:strRef>
              <c:f>[analysis.xlsx]Sheet4!$E$1</c:f>
              <c:strCache>
                <c:ptCount val="1"/>
                <c:pt idx="0">
                  <c:v>7zip</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[analysis.xlsx]Sheet4!$A$2:$A$42</c:f>
              <c:strCache>
                <c:ptCount val="41"/>
                <c:pt idx="0">
                  <c:v>ADC</c:v>
                </c:pt>
                <c:pt idx="1">
                  <c:v>ADD</c:v>
                </c:pt>
                <c:pt idx="2">
                  <c:v>AESENC</c:v>
                </c:pt>
                <c:pt idx="3">
                  <c:v>AND</c:v>
                </c:pt>
                <c:pt idx="4">
                  <c:v>CDQE</c:v>
                </c:pt>
                <c:pt idx="5">
                  <c:v>CMOVL</c:v>
                </c:pt>
                <c:pt idx="6">
                  <c:v>CMOVLE</c:v>
                </c:pt>
                <c:pt idx="7">
                  <c:v>CQO</c:v>
                </c:pt>
                <c:pt idx="8">
                  <c:v>DEC</c:v>
                </c:pt>
                <c:pt idx="9">
                  <c:v>IDIV</c:v>
                </c:pt>
                <c:pt idx="10">
                  <c:v>INC</c:v>
                </c:pt>
                <c:pt idx="11">
                  <c:v>JB</c:v>
                </c:pt>
                <c:pt idx="12">
                  <c:v>JBE</c:v>
                </c:pt>
                <c:pt idx="13">
                  <c:v>JLE</c:v>
                </c:pt>
                <c:pt idx="14">
                  <c:v>JNB</c:v>
                </c:pt>
                <c:pt idx="15">
                  <c:v>JNBE</c:v>
                </c:pt>
                <c:pt idx="16">
                  <c:v>JNL</c:v>
                </c:pt>
                <c:pt idx="17">
                  <c:v>JNLE</c:v>
                </c:pt>
                <c:pt idx="18">
                  <c:v>JNZ</c:v>
                </c:pt>
                <c:pt idx="19">
                  <c:v>JZ</c:v>
                </c:pt>
                <c:pt idx="20">
                  <c:v>MOVDQA</c:v>
                </c:pt>
                <c:pt idx="21">
                  <c:v>MOVHLPS</c:v>
                </c:pt>
                <c:pt idx="22">
                  <c:v>MOVQ</c:v>
                </c:pt>
                <c:pt idx="23">
                  <c:v>MOVSXD</c:v>
                </c:pt>
                <c:pt idx="24">
                  <c:v>MOVZX</c:v>
                </c:pt>
                <c:pt idx="25">
                  <c:v>MUL</c:v>
                </c:pt>
                <c:pt idx="26">
                  <c:v>NEG</c:v>
                </c:pt>
                <c:pt idx="27">
                  <c:v>NOP</c:v>
                </c:pt>
                <c:pt idx="28">
                  <c:v>OR</c:v>
                </c:pt>
                <c:pt idx="29">
                  <c:v>PREFETCHT0</c:v>
                </c:pt>
                <c:pt idx="30">
                  <c:v>PUNPCKLQDQ</c:v>
                </c:pt>
                <c:pt idx="31">
                  <c:v>PXOR</c:v>
                </c:pt>
                <c:pt idx="32">
                  <c:v>SETB</c:v>
                </c:pt>
                <c:pt idx="33">
                  <c:v>SETNLE</c:v>
                </c:pt>
                <c:pt idx="34">
                  <c:v>SETZ</c:v>
                </c:pt>
                <c:pt idx="35">
                  <c:v>SHL</c:v>
                </c:pt>
                <c:pt idx="36">
                  <c:v>SHR</c:v>
                </c:pt>
                <c:pt idx="37">
                  <c:v>SUBSS</c:v>
                </c:pt>
                <c:pt idx="38">
                  <c:v>TEST</c:v>
                </c:pt>
                <c:pt idx="39">
                  <c:v>UCOMISS</c:v>
                </c:pt>
                <c:pt idx="40">
                  <c:v>XOR</c:v>
                </c:pt>
              </c:strCache>
            </c:strRef>
          </c:cat>
          <c:val>
            <c:numRef>
              <c:f>[analysis.xlsx]Sheet4!$E$2:$E$42</c:f>
              <c:numCache>
                <c:formatCode>General</c:formatCode>
                <c:ptCount val="41"/>
                <c:pt idx="0">
                  <c:v>0</c:v>
                </c:pt>
                <c:pt idx="1">
                  <c:v>4.1200000000000001E-2</c:v>
                </c:pt>
                <c:pt idx="2">
                  <c:v>0</c:v>
                </c:pt>
                <c:pt idx="3">
                  <c:v>0</c:v>
                </c:pt>
                <c:pt idx="4">
                  <c:v>0</c:v>
                </c:pt>
                <c:pt idx="5">
                  <c:v>0</c:v>
                </c:pt>
                <c:pt idx="6">
                  <c:v>0</c:v>
                </c:pt>
                <c:pt idx="7">
                  <c:v>0</c:v>
                </c:pt>
                <c:pt idx="8">
                  <c:v>0</c:v>
                </c:pt>
                <c:pt idx="9">
                  <c:v>0</c:v>
                </c:pt>
                <c:pt idx="10">
                  <c:v>4.7100000000000003E-2</c:v>
                </c:pt>
                <c:pt idx="11">
                  <c:v>0</c:v>
                </c:pt>
                <c:pt idx="12">
                  <c:v>0</c:v>
                </c:pt>
                <c:pt idx="13">
                  <c:v>0</c:v>
                </c:pt>
                <c:pt idx="14">
                  <c:v>1.7600000000000001E-2</c:v>
                </c:pt>
                <c:pt idx="15">
                  <c:v>0</c:v>
                </c:pt>
                <c:pt idx="16">
                  <c:v>0</c:v>
                </c:pt>
                <c:pt idx="17">
                  <c:v>0</c:v>
                </c:pt>
                <c:pt idx="18">
                  <c:v>2.35E-2</c:v>
                </c:pt>
                <c:pt idx="19">
                  <c:v>3.5299999999999998E-2</c:v>
                </c:pt>
                <c:pt idx="20">
                  <c:v>0</c:v>
                </c:pt>
                <c:pt idx="21">
                  <c:v>0</c:v>
                </c:pt>
                <c:pt idx="22">
                  <c:v>0</c:v>
                </c:pt>
                <c:pt idx="23">
                  <c:v>0</c:v>
                </c:pt>
                <c:pt idx="24">
                  <c:v>1.7600000000000001E-2</c:v>
                </c:pt>
                <c:pt idx="25">
                  <c:v>0</c:v>
                </c:pt>
                <c:pt idx="26">
                  <c:v>0</c:v>
                </c:pt>
                <c:pt idx="27">
                  <c:v>0</c:v>
                </c:pt>
                <c:pt idx="28">
                  <c:v>0</c:v>
                </c:pt>
                <c:pt idx="29">
                  <c:v>0</c:v>
                </c:pt>
                <c:pt idx="30">
                  <c:v>0</c:v>
                </c:pt>
                <c:pt idx="31">
                  <c:v>0</c:v>
                </c:pt>
                <c:pt idx="32">
                  <c:v>0</c:v>
                </c:pt>
                <c:pt idx="33">
                  <c:v>0</c:v>
                </c:pt>
                <c:pt idx="34">
                  <c:v>0</c:v>
                </c:pt>
                <c:pt idx="35">
                  <c:v>0</c:v>
                </c:pt>
                <c:pt idx="36">
                  <c:v>0</c:v>
                </c:pt>
                <c:pt idx="37">
                  <c:v>0</c:v>
                </c:pt>
                <c:pt idx="38">
                  <c:v>1.7600000000000001E-2</c:v>
                </c:pt>
                <c:pt idx="39">
                  <c:v>0</c:v>
                </c:pt>
                <c:pt idx="40">
                  <c:v>0</c:v>
                </c:pt>
              </c:numCache>
            </c:numRef>
          </c:val>
          <c:smooth val="0"/>
          <c:extLst xmlns:c16r2="http://schemas.microsoft.com/office/drawing/2015/06/chart">
            <c:ext xmlns:c16="http://schemas.microsoft.com/office/drawing/2014/chart" uri="{C3380CC4-5D6E-409C-BE32-E72D297353CC}">
              <c16:uniqueId val="{00000003-B956-CA4A-8E4E-AFD01244B4EC}"/>
            </c:ext>
          </c:extLst>
        </c:ser>
        <c:ser>
          <c:idx val="4"/>
          <c:order val="4"/>
          <c:tx>
            <c:strRef>
              <c:f>[analysis.xlsx]Sheet4!$F$1</c:f>
              <c:strCache>
                <c:ptCount val="1"/>
                <c:pt idx="0">
                  <c:v>V. Encoder</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[analysis.xlsx]Sheet4!$A$2:$A$42</c:f>
              <c:strCache>
                <c:ptCount val="41"/>
                <c:pt idx="0">
                  <c:v>ADC</c:v>
                </c:pt>
                <c:pt idx="1">
                  <c:v>ADD</c:v>
                </c:pt>
                <c:pt idx="2">
                  <c:v>AESENC</c:v>
                </c:pt>
                <c:pt idx="3">
                  <c:v>AND</c:v>
                </c:pt>
                <c:pt idx="4">
                  <c:v>CDQE</c:v>
                </c:pt>
                <c:pt idx="5">
                  <c:v>CMOVL</c:v>
                </c:pt>
                <c:pt idx="6">
                  <c:v>CMOVLE</c:v>
                </c:pt>
                <c:pt idx="7">
                  <c:v>CQO</c:v>
                </c:pt>
                <c:pt idx="8">
                  <c:v>DEC</c:v>
                </c:pt>
                <c:pt idx="9">
                  <c:v>IDIV</c:v>
                </c:pt>
                <c:pt idx="10">
                  <c:v>INC</c:v>
                </c:pt>
                <c:pt idx="11">
                  <c:v>JB</c:v>
                </c:pt>
                <c:pt idx="12">
                  <c:v>JBE</c:v>
                </c:pt>
                <c:pt idx="13">
                  <c:v>JLE</c:v>
                </c:pt>
                <c:pt idx="14">
                  <c:v>JNB</c:v>
                </c:pt>
                <c:pt idx="15">
                  <c:v>JNBE</c:v>
                </c:pt>
                <c:pt idx="16">
                  <c:v>JNL</c:v>
                </c:pt>
                <c:pt idx="17">
                  <c:v>JNLE</c:v>
                </c:pt>
                <c:pt idx="18">
                  <c:v>JNZ</c:v>
                </c:pt>
                <c:pt idx="19">
                  <c:v>JZ</c:v>
                </c:pt>
                <c:pt idx="20">
                  <c:v>MOVDQA</c:v>
                </c:pt>
                <c:pt idx="21">
                  <c:v>MOVHLPS</c:v>
                </c:pt>
                <c:pt idx="22">
                  <c:v>MOVQ</c:v>
                </c:pt>
                <c:pt idx="23">
                  <c:v>MOVSXD</c:v>
                </c:pt>
                <c:pt idx="24">
                  <c:v>MOVZX</c:v>
                </c:pt>
                <c:pt idx="25">
                  <c:v>MUL</c:v>
                </c:pt>
                <c:pt idx="26">
                  <c:v>NEG</c:v>
                </c:pt>
                <c:pt idx="27">
                  <c:v>NOP</c:v>
                </c:pt>
                <c:pt idx="28">
                  <c:v>OR</c:v>
                </c:pt>
                <c:pt idx="29">
                  <c:v>PREFETCHT0</c:v>
                </c:pt>
                <c:pt idx="30">
                  <c:v>PUNPCKLQDQ</c:v>
                </c:pt>
                <c:pt idx="31">
                  <c:v>PXOR</c:v>
                </c:pt>
                <c:pt idx="32">
                  <c:v>SETB</c:v>
                </c:pt>
                <c:pt idx="33">
                  <c:v>SETNLE</c:v>
                </c:pt>
                <c:pt idx="34">
                  <c:v>SETZ</c:v>
                </c:pt>
                <c:pt idx="35">
                  <c:v>SHL</c:v>
                </c:pt>
                <c:pt idx="36">
                  <c:v>SHR</c:v>
                </c:pt>
                <c:pt idx="37">
                  <c:v>SUBSS</c:v>
                </c:pt>
                <c:pt idx="38">
                  <c:v>TEST</c:v>
                </c:pt>
                <c:pt idx="39">
                  <c:v>UCOMISS</c:v>
                </c:pt>
                <c:pt idx="40">
                  <c:v>XOR</c:v>
                </c:pt>
              </c:strCache>
            </c:strRef>
          </c:cat>
          <c:val>
            <c:numRef>
              <c:f>[analysis.xlsx]Sheet4!$F$2:$F$42</c:f>
              <c:numCache>
                <c:formatCode>General</c:formatCode>
                <c:ptCount val="41"/>
                <c:pt idx="0">
                  <c:v>0</c:v>
                </c:pt>
                <c:pt idx="1">
                  <c:v>0.11559999999999999</c:v>
                </c:pt>
                <c:pt idx="2">
                  <c:v>0</c:v>
                </c:pt>
                <c:pt idx="3">
                  <c:v>1.2699999999999999E-2</c:v>
                </c:pt>
                <c:pt idx="4">
                  <c:v>5.1000000000000004E-3</c:v>
                </c:pt>
                <c:pt idx="5">
                  <c:v>2.5000000000000001E-3</c:v>
                </c:pt>
                <c:pt idx="6">
                  <c:v>1.2999999999999999E-3</c:v>
                </c:pt>
                <c:pt idx="7">
                  <c:v>0</c:v>
                </c:pt>
                <c:pt idx="8">
                  <c:v>0</c:v>
                </c:pt>
                <c:pt idx="9">
                  <c:v>0</c:v>
                </c:pt>
                <c:pt idx="10">
                  <c:v>0</c:v>
                </c:pt>
                <c:pt idx="11">
                  <c:v>0</c:v>
                </c:pt>
                <c:pt idx="12">
                  <c:v>2.5000000000000001E-3</c:v>
                </c:pt>
                <c:pt idx="13">
                  <c:v>1.6500000000000001E-2</c:v>
                </c:pt>
                <c:pt idx="14">
                  <c:v>0</c:v>
                </c:pt>
                <c:pt idx="15">
                  <c:v>2.5000000000000001E-3</c:v>
                </c:pt>
                <c:pt idx="16">
                  <c:v>7.6E-3</c:v>
                </c:pt>
                <c:pt idx="17">
                  <c:v>5.1000000000000004E-3</c:v>
                </c:pt>
                <c:pt idx="18">
                  <c:v>3.0499999999999999E-2</c:v>
                </c:pt>
                <c:pt idx="19">
                  <c:v>1.52E-2</c:v>
                </c:pt>
                <c:pt idx="20">
                  <c:v>0</c:v>
                </c:pt>
                <c:pt idx="21">
                  <c:v>0</c:v>
                </c:pt>
                <c:pt idx="22">
                  <c:v>0</c:v>
                </c:pt>
                <c:pt idx="23">
                  <c:v>2.8000000000000001E-2</c:v>
                </c:pt>
                <c:pt idx="24">
                  <c:v>3.4299999999999997E-2</c:v>
                </c:pt>
                <c:pt idx="25">
                  <c:v>0</c:v>
                </c:pt>
                <c:pt idx="26">
                  <c:v>2.5000000000000001E-3</c:v>
                </c:pt>
                <c:pt idx="27">
                  <c:v>4.07E-2</c:v>
                </c:pt>
                <c:pt idx="28">
                  <c:v>0</c:v>
                </c:pt>
                <c:pt idx="29">
                  <c:v>0</c:v>
                </c:pt>
                <c:pt idx="30">
                  <c:v>0</c:v>
                </c:pt>
                <c:pt idx="31">
                  <c:v>2.5000000000000001E-3</c:v>
                </c:pt>
                <c:pt idx="32">
                  <c:v>0</c:v>
                </c:pt>
                <c:pt idx="33">
                  <c:v>1.2999999999999999E-3</c:v>
                </c:pt>
                <c:pt idx="34">
                  <c:v>3.8E-3</c:v>
                </c:pt>
                <c:pt idx="35">
                  <c:v>1.14E-2</c:v>
                </c:pt>
                <c:pt idx="36">
                  <c:v>1.2999999999999999E-3</c:v>
                </c:pt>
                <c:pt idx="37">
                  <c:v>1.2999999999999999E-3</c:v>
                </c:pt>
                <c:pt idx="38">
                  <c:v>1.9099999999999999E-2</c:v>
                </c:pt>
                <c:pt idx="39">
                  <c:v>2.5000000000000001E-3</c:v>
                </c:pt>
                <c:pt idx="40">
                  <c:v>1.52E-2</c:v>
                </c:pt>
              </c:numCache>
            </c:numRef>
          </c:val>
          <c:smooth val="0"/>
          <c:extLst xmlns:c16r2="http://schemas.microsoft.com/office/drawing/2015/06/chart">
            <c:ext xmlns:c16="http://schemas.microsoft.com/office/drawing/2014/chart" uri="{C3380CC4-5D6E-409C-BE32-E72D297353CC}">
              <c16:uniqueId val="{00000004-B956-CA4A-8E4E-AFD01244B4EC}"/>
            </c:ext>
          </c:extLst>
        </c:ser>
        <c:ser>
          <c:idx val="5"/>
          <c:order val="5"/>
          <c:tx>
            <c:strRef>
              <c:f>[analysis.xlsx]Sheet4!$G$1</c:f>
              <c:strCache>
                <c:ptCount val="1"/>
                <c:pt idx="0">
                  <c:v>Winrar</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[analysis.xlsx]Sheet4!$A$2:$A$42</c:f>
              <c:strCache>
                <c:ptCount val="41"/>
                <c:pt idx="0">
                  <c:v>ADC</c:v>
                </c:pt>
                <c:pt idx="1">
                  <c:v>ADD</c:v>
                </c:pt>
                <c:pt idx="2">
                  <c:v>AESENC</c:v>
                </c:pt>
                <c:pt idx="3">
                  <c:v>AND</c:v>
                </c:pt>
                <c:pt idx="4">
                  <c:v>CDQE</c:v>
                </c:pt>
                <c:pt idx="5">
                  <c:v>CMOVL</c:v>
                </c:pt>
                <c:pt idx="6">
                  <c:v>CMOVLE</c:v>
                </c:pt>
                <c:pt idx="7">
                  <c:v>CQO</c:v>
                </c:pt>
                <c:pt idx="8">
                  <c:v>DEC</c:v>
                </c:pt>
                <c:pt idx="9">
                  <c:v>IDIV</c:v>
                </c:pt>
                <c:pt idx="10">
                  <c:v>INC</c:v>
                </c:pt>
                <c:pt idx="11">
                  <c:v>JB</c:v>
                </c:pt>
                <c:pt idx="12">
                  <c:v>JBE</c:v>
                </c:pt>
                <c:pt idx="13">
                  <c:v>JLE</c:v>
                </c:pt>
                <c:pt idx="14">
                  <c:v>JNB</c:v>
                </c:pt>
                <c:pt idx="15">
                  <c:v>JNBE</c:v>
                </c:pt>
                <c:pt idx="16">
                  <c:v>JNL</c:v>
                </c:pt>
                <c:pt idx="17">
                  <c:v>JNLE</c:v>
                </c:pt>
                <c:pt idx="18">
                  <c:v>JNZ</c:v>
                </c:pt>
                <c:pt idx="19">
                  <c:v>JZ</c:v>
                </c:pt>
                <c:pt idx="20">
                  <c:v>MOVDQA</c:v>
                </c:pt>
                <c:pt idx="21">
                  <c:v>MOVHLPS</c:v>
                </c:pt>
                <c:pt idx="22">
                  <c:v>MOVQ</c:v>
                </c:pt>
                <c:pt idx="23">
                  <c:v>MOVSXD</c:v>
                </c:pt>
                <c:pt idx="24">
                  <c:v>MOVZX</c:v>
                </c:pt>
                <c:pt idx="25">
                  <c:v>MUL</c:v>
                </c:pt>
                <c:pt idx="26">
                  <c:v>NEG</c:v>
                </c:pt>
                <c:pt idx="27">
                  <c:v>NOP</c:v>
                </c:pt>
                <c:pt idx="28">
                  <c:v>OR</c:v>
                </c:pt>
                <c:pt idx="29">
                  <c:v>PREFETCHT0</c:v>
                </c:pt>
                <c:pt idx="30">
                  <c:v>PUNPCKLQDQ</c:v>
                </c:pt>
                <c:pt idx="31">
                  <c:v>PXOR</c:v>
                </c:pt>
                <c:pt idx="32">
                  <c:v>SETB</c:v>
                </c:pt>
                <c:pt idx="33">
                  <c:v>SETNLE</c:v>
                </c:pt>
                <c:pt idx="34">
                  <c:v>SETZ</c:v>
                </c:pt>
                <c:pt idx="35">
                  <c:v>SHL</c:v>
                </c:pt>
                <c:pt idx="36">
                  <c:v>SHR</c:v>
                </c:pt>
                <c:pt idx="37">
                  <c:v>SUBSS</c:v>
                </c:pt>
                <c:pt idx="38">
                  <c:v>TEST</c:v>
                </c:pt>
                <c:pt idx="39">
                  <c:v>UCOMISS</c:v>
                </c:pt>
                <c:pt idx="40">
                  <c:v>XOR</c:v>
                </c:pt>
              </c:strCache>
            </c:strRef>
          </c:cat>
          <c:val>
            <c:numRef>
              <c:f>[analysis.xlsx]Sheet4!$G$2:$G$42</c:f>
              <c:numCache>
                <c:formatCode>General</c:formatCode>
                <c:ptCount val="41"/>
                <c:pt idx="0">
                  <c:v>1.6000000000000001E-3</c:v>
                </c:pt>
                <c:pt idx="1">
                  <c:v>2.86E-2</c:v>
                </c:pt>
                <c:pt idx="2">
                  <c:v>0</c:v>
                </c:pt>
                <c:pt idx="3">
                  <c:v>1.43E-2</c:v>
                </c:pt>
                <c:pt idx="4">
                  <c:v>0</c:v>
                </c:pt>
                <c:pt idx="5">
                  <c:v>0</c:v>
                </c:pt>
                <c:pt idx="6">
                  <c:v>0</c:v>
                </c:pt>
                <c:pt idx="7">
                  <c:v>0</c:v>
                </c:pt>
                <c:pt idx="8">
                  <c:v>1.11E-2</c:v>
                </c:pt>
                <c:pt idx="9">
                  <c:v>0</c:v>
                </c:pt>
                <c:pt idx="10">
                  <c:v>4.2900000000000001E-2</c:v>
                </c:pt>
                <c:pt idx="11">
                  <c:v>2.07E-2</c:v>
                </c:pt>
                <c:pt idx="12">
                  <c:v>6.4000000000000003E-3</c:v>
                </c:pt>
                <c:pt idx="13">
                  <c:v>1.7500000000000002E-2</c:v>
                </c:pt>
                <c:pt idx="14">
                  <c:v>6.4000000000000003E-3</c:v>
                </c:pt>
                <c:pt idx="15">
                  <c:v>1.9099999999999999E-2</c:v>
                </c:pt>
                <c:pt idx="16">
                  <c:v>4.7999999999999996E-3</c:v>
                </c:pt>
                <c:pt idx="17">
                  <c:v>3.2000000000000002E-3</c:v>
                </c:pt>
                <c:pt idx="18">
                  <c:v>3.6600000000000001E-2</c:v>
                </c:pt>
                <c:pt idx="19">
                  <c:v>2.5399999999999999E-2</c:v>
                </c:pt>
                <c:pt idx="20">
                  <c:v>0</c:v>
                </c:pt>
                <c:pt idx="21">
                  <c:v>0</c:v>
                </c:pt>
                <c:pt idx="22">
                  <c:v>0</c:v>
                </c:pt>
                <c:pt idx="23">
                  <c:v>0</c:v>
                </c:pt>
                <c:pt idx="24">
                  <c:v>2.07E-2</c:v>
                </c:pt>
                <c:pt idx="25">
                  <c:v>0</c:v>
                </c:pt>
                <c:pt idx="26">
                  <c:v>0</c:v>
                </c:pt>
                <c:pt idx="27">
                  <c:v>3.2000000000000002E-3</c:v>
                </c:pt>
                <c:pt idx="28">
                  <c:v>0</c:v>
                </c:pt>
                <c:pt idx="29">
                  <c:v>0</c:v>
                </c:pt>
                <c:pt idx="30">
                  <c:v>0</c:v>
                </c:pt>
                <c:pt idx="31">
                  <c:v>0</c:v>
                </c:pt>
                <c:pt idx="32">
                  <c:v>0</c:v>
                </c:pt>
                <c:pt idx="33">
                  <c:v>0</c:v>
                </c:pt>
                <c:pt idx="34">
                  <c:v>0</c:v>
                </c:pt>
                <c:pt idx="35">
                  <c:v>0</c:v>
                </c:pt>
                <c:pt idx="36">
                  <c:v>3.2000000000000002E-3</c:v>
                </c:pt>
                <c:pt idx="37">
                  <c:v>0</c:v>
                </c:pt>
                <c:pt idx="38">
                  <c:v>7.9000000000000008E-3</c:v>
                </c:pt>
                <c:pt idx="39">
                  <c:v>0</c:v>
                </c:pt>
                <c:pt idx="40">
                  <c:v>1.2699999999999999E-2</c:v>
                </c:pt>
              </c:numCache>
            </c:numRef>
          </c:val>
          <c:smooth val="0"/>
          <c:extLst xmlns:c16r2="http://schemas.microsoft.com/office/drawing/2015/06/chart">
            <c:ext xmlns:c16="http://schemas.microsoft.com/office/drawing/2014/chart" uri="{C3380CC4-5D6E-409C-BE32-E72D297353CC}">
              <c16:uniqueId val="{00000005-B956-CA4A-8E4E-AFD01244B4EC}"/>
            </c:ext>
          </c:extLst>
        </c:ser>
        <c:dLbls>
          <c:showLegendKey val="0"/>
          <c:showVal val="0"/>
          <c:showCatName val="0"/>
          <c:showSerName val="0"/>
          <c:showPercent val="0"/>
          <c:showBubbleSize val="0"/>
        </c:dLbls>
        <c:marker val="1"/>
        <c:smooth val="0"/>
        <c:axId val="373948688"/>
        <c:axId val="373949808"/>
      </c:lineChart>
      <c:catAx>
        <c:axId val="373948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73949808"/>
        <c:crosses val="autoZero"/>
        <c:auto val="1"/>
        <c:lblAlgn val="ctr"/>
        <c:lblOffset val="100"/>
        <c:noMultiLvlLbl val="0"/>
      </c:catAx>
      <c:valAx>
        <c:axId val="373949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73948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500" b="1">
                <a:latin typeface="Arial" panose="020B0604020202020204" pitchFamily="34" charset="0"/>
                <a:cs typeface="Arial" panose="020B0604020202020204" pitchFamily="34" charset="0"/>
              </a:rPr>
              <a:t>Unique LBR Features</a:t>
            </a:r>
          </a:p>
        </c:rich>
      </c:tx>
      <c:layout>
        <c:manualLayout>
          <c:xMode val="edge"/>
          <c:yMode val="edge"/>
          <c:x val="0.42612754265091901"/>
          <c:y val="0.21300450124430201"/>
        </c:manualLayout>
      </c:layout>
      <c:overlay val="0"/>
      <c:spPr>
        <a:noFill/>
        <a:ln>
          <a:noFill/>
        </a:ln>
        <a:effectLst/>
      </c:spPr>
      <c:txPr>
        <a:bodyPr rot="0" spcFirstLastPara="1" vertOverflow="ellipsis" vert="horz" wrap="square" anchor="ctr" anchorCtr="1"/>
        <a:lstStyle/>
        <a:p>
          <a:pPr>
            <a:defRPr sz="15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[lbranalysis.xlsx]Sheet4!$B$1</c:f>
              <c:strCache>
                <c:ptCount val="1"/>
                <c:pt idx="0">
                  <c:v>XMR-Stak</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[lbranalysis.xlsx]Sheet4!$A$2:$A$56</c:f>
              <c:strCache>
                <c:ptCount val="55"/>
                <c:pt idx="0">
                  <c:v>ADC</c:v>
                </c:pt>
                <c:pt idx="1">
                  <c:v>ADD</c:v>
                </c:pt>
                <c:pt idx="2">
                  <c:v>ADDSD</c:v>
                </c:pt>
                <c:pt idx="3">
                  <c:v>AESENC</c:v>
                </c:pt>
                <c:pt idx="4">
                  <c:v>AESKEYGENASSIST</c:v>
                </c:pt>
                <c:pt idx="5">
                  <c:v>AND</c:v>
                </c:pt>
                <c:pt idx="6">
                  <c:v>CDQ</c:v>
                </c:pt>
                <c:pt idx="7">
                  <c:v>CDQE</c:v>
                </c:pt>
                <c:pt idx="8">
                  <c:v>CMOVB</c:v>
                </c:pt>
                <c:pt idx="9">
                  <c:v>CMOVNBE</c:v>
                </c:pt>
                <c:pt idx="10">
                  <c:v>CMOVL</c:v>
                </c:pt>
                <c:pt idx="11">
                  <c:v>CMOVLE</c:v>
                </c:pt>
                <c:pt idx="12">
                  <c:v>CMOVNL</c:v>
                </c:pt>
                <c:pt idx="13">
                  <c:v>CMOVNLE</c:v>
                </c:pt>
                <c:pt idx="14">
                  <c:v>CVTSD2SS</c:v>
                </c:pt>
                <c:pt idx="15">
                  <c:v>CVTSS2SD</c:v>
                </c:pt>
                <c:pt idx="16">
                  <c:v>DEC</c:v>
                </c:pt>
                <c:pt idx="17">
                  <c:v>IDIV</c:v>
                </c:pt>
                <c:pt idx="18">
                  <c:v>IMUL</c:v>
                </c:pt>
                <c:pt idx="19">
                  <c:v>INC</c:v>
                </c:pt>
                <c:pt idx="20">
                  <c:v>JB</c:v>
                </c:pt>
                <c:pt idx="21">
                  <c:v>JL</c:v>
                </c:pt>
                <c:pt idx="22">
                  <c:v>JLE</c:v>
                </c:pt>
                <c:pt idx="23">
                  <c:v>JNB</c:v>
                </c:pt>
                <c:pt idx="24">
                  <c:v>JNL</c:v>
                </c:pt>
                <c:pt idx="25">
                  <c:v>JNLE</c:v>
                </c:pt>
                <c:pt idx="26">
                  <c:v>JNS</c:v>
                </c:pt>
                <c:pt idx="27">
                  <c:v>MOVAPS</c:v>
                </c:pt>
                <c:pt idx="28">
                  <c:v>MOVD</c:v>
                </c:pt>
                <c:pt idx="29">
                  <c:v>MOVDQA</c:v>
                </c:pt>
                <c:pt idx="30">
                  <c:v>MOVQ</c:v>
                </c:pt>
                <c:pt idx="31">
                  <c:v>MOVSD_XMM</c:v>
                </c:pt>
                <c:pt idx="32">
                  <c:v>MOVSS</c:v>
                </c:pt>
                <c:pt idx="33">
                  <c:v>MOVSX</c:v>
                </c:pt>
                <c:pt idx="34">
                  <c:v>MOVSXD</c:v>
                </c:pt>
                <c:pt idx="35">
                  <c:v>MULSD</c:v>
                </c:pt>
                <c:pt idx="36">
                  <c:v>NEG</c:v>
                </c:pt>
                <c:pt idx="37">
                  <c:v>NOT</c:v>
                </c:pt>
                <c:pt idx="38">
                  <c:v>OR</c:v>
                </c:pt>
                <c:pt idx="39">
                  <c:v>PAND</c:v>
                </c:pt>
                <c:pt idx="40">
                  <c:v>PCMPEQD</c:v>
                </c:pt>
                <c:pt idx="41">
                  <c:v>PMAXSW</c:v>
                </c:pt>
                <c:pt idx="42">
                  <c:v>PMINSW</c:v>
                </c:pt>
                <c:pt idx="43">
                  <c:v>PMOVMSKB</c:v>
                </c:pt>
                <c:pt idx="44">
                  <c:v>POR</c:v>
                </c:pt>
                <c:pt idx="45">
                  <c:v>PSHUFD</c:v>
                </c:pt>
                <c:pt idx="46">
                  <c:v>PSHUFW</c:v>
                </c:pt>
                <c:pt idx="47">
                  <c:v>PSLLDQ</c:v>
                </c:pt>
                <c:pt idx="48">
                  <c:v>PSLLW</c:v>
                </c:pt>
                <c:pt idx="49">
                  <c:v>PUNPCKLDQ</c:v>
                </c:pt>
                <c:pt idx="50">
                  <c:v>PXOR</c:v>
                </c:pt>
                <c:pt idx="51">
                  <c:v>SETZ</c:v>
                </c:pt>
                <c:pt idx="52">
                  <c:v>SHR</c:v>
                </c:pt>
                <c:pt idx="53">
                  <c:v>SYSCALL</c:v>
                </c:pt>
                <c:pt idx="54">
                  <c:v>XOR</c:v>
                </c:pt>
              </c:strCache>
            </c:strRef>
          </c:cat>
          <c:val>
            <c:numRef>
              <c:f>[lbranalysis.xlsx]Sheet4!$B$2:$B$56</c:f>
              <c:numCache>
                <c:formatCode>General</c:formatCode>
                <c:ptCount val="55"/>
                <c:pt idx="0">
                  <c:v>0</c:v>
                </c:pt>
                <c:pt idx="1">
                  <c:v>7.1000000000000004E-3</c:v>
                </c:pt>
                <c:pt idx="2">
                  <c:v>0</c:v>
                </c:pt>
                <c:pt idx="3">
                  <c:v>0.2021</c:v>
                </c:pt>
                <c:pt idx="4">
                  <c:v>2.8400000000000002E-2</c:v>
                </c:pt>
                <c:pt idx="5">
                  <c:v>0</c:v>
                </c:pt>
                <c:pt idx="6">
                  <c:v>0</c:v>
                </c:pt>
                <c:pt idx="7">
                  <c:v>0</c:v>
                </c:pt>
                <c:pt idx="8">
                  <c:v>0</c:v>
                </c:pt>
                <c:pt idx="9">
                  <c:v>0</c:v>
                </c:pt>
                <c:pt idx="10">
                  <c:v>0</c:v>
                </c:pt>
                <c:pt idx="11">
                  <c:v>0</c:v>
                </c:pt>
                <c:pt idx="12">
                  <c:v>0</c:v>
                </c:pt>
                <c:pt idx="13">
                  <c:v>0</c:v>
                </c:pt>
                <c:pt idx="14">
                  <c:v>0</c:v>
                </c:pt>
                <c:pt idx="15">
                  <c:v>0</c:v>
                </c:pt>
                <c:pt idx="16">
                  <c:v>0</c:v>
                </c:pt>
                <c:pt idx="17">
                  <c:v>0</c:v>
                </c:pt>
                <c:pt idx="18">
                  <c:v>1.8E-3</c:v>
                </c:pt>
                <c:pt idx="19">
                  <c:v>1.8E-3</c:v>
                </c:pt>
                <c:pt idx="20">
                  <c:v>0</c:v>
                </c:pt>
                <c:pt idx="21">
                  <c:v>0</c:v>
                </c:pt>
                <c:pt idx="22">
                  <c:v>0</c:v>
                </c:pt>
                <c:pt idx="23">
                  <c:v>5.3E-3</c:v>
                </c:pt>
                <c:pt idx="24">
                  <c:v>0</c:v>
                </c:pt>
                <c:pt idx="25">
                  <c:v>0</c:v>
                </c:pt>
                <c:pt idx="26">
                  <c:v>0</c:v>
                </c:pt>
                <c:pt idx="27">
                  <c:v>3.5499999999999997E-2</c:v>
                </c:pt>
                <c:pt idx="28">
                  <c:v>0</c:v>
                </c:pt>
                <c:pt idx="29">
                  <c:v>0.1472</c:v>
                </c:pt>
                <c:pt idx="30">
                  <c:v>0</c:v>
                </c:pt>
                <c:pt idx="31">
                  <c:v>0</c:v>
                </c:pt>
                <c:pt idx="32">
                  <c:v>0</c:v>
                </c:pt>
                <c:pt idx="33">
                  <c:v>0</c:v>
                </c:pt>
                <c:pt idx="34">
                  <c:v>0</c:v>
                </c:pt>
                <c:pt idx="35">
                  <c:v>0</c:v>
                </c:pt>
                <c:pt idx="36">
                  <c:v>1.8E-3</c:v>
                </c:pt>
                <c:pt idx="37">
                  <c:v>0</c:v>
                </c:pt>
                <c:pt idx="38">
                  <c:v>0</c:v>
                </c:pt>
                <c:pt idx="39">
                  <c:v>0</c:v>
                </c:pt>
                <c:pt idx="40">
                  <c:v>0</c:v>
                </c:pt>
                <c:pt idx="41">
                  <c:v>0</c:v>
                </c:pt>
                <c:pt idx="42">
                  <c:v>0</c:v>
                </c:pt>
                <c:pt idx="43">
                  <c:v>0</c:v>
                </c:pt>
                <c:pt idx="44">
                  <c:v>0</c:v>
                </c:pt>
                <c:pt idx="45">
                  <c:v>2.8400000000000002E-2</c:v>
                </c:pt>
                <c:pt idx="46">
                  <c:v>0</c:v>
                </c:pt>
                <c:pt idx="47">
                  <c:v>8.5099999999999995E-2</c:v>
                </c:pt>
                <c:pt idx="48">
                  <c:v>0</c:v>
                </c:pt>
                <c:pt idx="49">
                  <c:v>0</c:v>
                </c:pt>
                <c:pt idx="50">
                  <c:v>0.1241</c:v>
                </c:pt>
                <c:pt idx="51">
                  <c:v>1.8E-3</c:v>
                </c:pt>
                <c:pt idx="52">
                  <c:v>0</c:v>
                </c:pt>
                <c:pt idx="53">
                  <c:v>1.8E-3</c:v>
                </c:pt>
                <c:pt idx="54">
                  <c:v>1.4200000000000001E-2</c:v>
                </c:pt>
              </c:numCache>
            </c:numRef>
          </c:val>
          <c:smooth val="0"/>
          <c:extLst xmlns:c16r2="http://schemas.microsoft.com/office/drawing/2015/06/chart">
            <c:ext xmlns:c16="http://schemas.microsoft.com/office/drawing/2014/chart" uri="{C3380CC4-5D6E-409C-BE32-E72D297353CC}">
              <c16:uniqueId val="{00000000-87D3-8246-9641-8C9855EEE133}"/>
            </c:ext>
          </c:extLst>
        </c:ser>
        <c:ser>
          <c:idx val="1"/>
          <c:order val="1"/>
          <c:tx>
            <c:strRef>
              <c:f>[lbranalysis.xlsx]Sheet4!$C$1</c:f>
              <c:strCache>
                <c:ptCount val="1"/>
                <c:pt idx="0">
                  <c:v>XMRig</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[lbranalysis.xlsx]Sheet4!$A$2:$A$56</c:f>
              <c:strCache>
                <c:ptCount val="55"/>
                <c:pt idx="0">
                  <c:v>ADC</c:v>
                </c:pt>
                <c:pt idx="1">
                  <c:v>ADD</c:v>
                </c:pt>
                <c:pt idx="2">
                  <c:v>ADDSD</c:v>
                </c:pt>
                <c:pt idx="3">
                  <c:v>AESENC</c:v>
                </c:pt>
                <c:pt idx="4">
                  <c:v>AESKEYGENASSIST</c:v>
                </c:pt>
                <c:pt idx="5">
                  <c:v>AND</c:v>
                </c:pt>
                <c:pt idx="6">
                  <c:v>CDQ</c:v>
                </c:pt>
                <c:pt idx="7">
                  <c:v>CDQE</c:v>
                </c:pt>
                <c:pt idx="8">
                  <c:v>CMOVB</c:v>
                </c:pt>
                <c:pt idx="9">
                  <c:v>CMOVNBE</c:v>
                </c:pt>
                <c:pt idx="10">
                  <c:v>CMOVL</c:v>
                </c:pt>
                <c:pt idx="11">
                  <c:v>CMOVLE</c:v>
                </c:pt>
                <c:pt idx="12">
                  <c:v>CMOVNL</c:v>
                </c:pt>
                <c:pt idx="13">
                  <c:v>CMOVNLE</c:v>
                </c:pt>
                <c:pt idx="14">
                  <c:v>CVTSD2SS</c:v>
                </c:pt>
                <c:pt idx="15">
                  <c:v>CVTSS2SD</c:v>
                </c:pt>
                <c:pt idx="16">
                  <c:v>DEC</c:v>
                </c:pt>
                <c:pt idx="17">
                  <c:v>IDIV</c:v>
                </c:pt>
                <c:pt idx="18">
                  <c:v>IMUL</c:v>
                </c:pt>
                <c:pt idx="19">
                  <c:v>INC</c:v>
                </c:pt>
                <c:pt idx="20">
                  <c:v>JB</c:v>
                </c:pt>
                <c:pt idx="21">
                  <c:v>JL</c:v>
                </c:pt>
                <c:pt idx="22">
                  <c:v>JLE</c:v>
                </c:pt>
                <c:pt idx="23">
                  <c:v>JNB</c:v>
                </c:pt>
                <c:pt idx="24">
                  <c:v>JNL</c:v>
                </c:pt>
                <c:pt idx="25">
                  <c:v>JNLE</c:v>
                </c:pt>
                <c:pt idx="26">
                  <c:v>JNS</c:v>
                </c:pt>
                <c:pt idx="27">
                  <c:v>MOVAPS</c:v>
                </c:pt>
                <c:pt idx="28">
                  <c:v>MOVD</c:v>
                </c:pt>
                <c:pt idx="29">
                  <c:v>MOVDQA</c:v>
                </c:pt>
                <c:pt idx="30">
                  <c:v>MOVQ</c:v>
                </c:pt>
                <c:pt idx="31">
                  <c:v>MOVSD_XMM</c:v>
                </c:pt>
                <c:pt idx="32">
                  <c:v>MOVSS</c:v>
                </c:pt>
                <c:pt idx="33">
                  <c:v>MOVSX</c:v>
                </c:pt>
                <c:pt idx="34">
                  <c:v>MOVSXD</c:v>
                </c:pt>
                <c:pt idx="35">
                  <c:v>MULSD</c:v>
                </c:pt>
                <c:pt idx="36">
                  <c:v>NEG</c:v>
                </c:pt>
                <c:pt idx="37">
                  <c:v>NOT</c:v>
                </c:pt>
                <c:pt idx="38">
                  <c:v>OR</c:v>
                </c:pt>
                <c:pt idx="39">
                  <c:v>PAND</c:v>
                </c:pt>
                <c:pt idx="40">
                  <c:v>PCMPEQD</c:v>
                </c:pt>
                <c:pt idx="41">
                  <c:v>PMAXSW</c:v>
                </c:pt>
                <c:pt idx="42">
                  <c:v>PMINSW</c:v>
                </c:pt>
                <c:pt idx="43">
                  <c:v>PMOVMSKB</c:v>
                </c:pt>
                <c:pt idx="44">
                  <c:v>POR</c:v>
                </c:pt>
                <c:pt idx="45">
                  <c:v>PSHUFD</c:v>
                </c:pt>
                <c:pt idx="46">
                  <c:v>PSHUFW</c:v>
                </c:pt>
                <c:pt idx="47">
                  <c:v>PSLLDQ</c:v>
                </c:pt>
                <c:pt idx="48">
                  <c:v>PSLLW</c:v>
                </c:pt>
                <c:pt idx="49">
                  <c:v>PUNPCKLDQ</c:v>
                </c:pt>
                <c:pt idx="50">
                  <c:v>PXOR</c:v>
                </c:pt>
                <c:pt idx="51">
                  <c:v>SETZ</c:v>
                </c:pt>
                <c:pt idx="52">
                  <c:v>SHR</c:v>
                </c:pt>
                <c:pt idx="53">
                  <c:v>SYSCALL</c:v>
                </c:pt>
                <c:pt idx="54">
                  <c:v>XOR</c:v>
                </c:pt>
              </c:strCache>
            </c:strRef>
          </c:cat>
          <c:val>
            <c:numRef>
              <c:f>[lbranalysis.xlsx]Sheet4!$C$2:$C$56</c:f>
              <c:numCache>
                <c:formatCode>General</c:formatCode>
                <c:ptCount val="55"/>
                <c:pt idx="0">
                  <c:v>0</c:v>
                </c:pt>
                <c:pt idx="1">
                  <c:v>5.3E-3</c:v>
                </c:pt>
                <c:pt idx="2">
                  <c:v>0</c:v>
                </c:pt>
                <c:pt idx="3">
                  <c:v>0.30320000000000003</c:v>
                </c:pt>
                <c:pt idx="4">
                  <c:v>4.2599999999999999E-2</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5.3199999999999997E-2</c:v>
                </c:pt>
                <c:pt idx="28">
                  <c:v>0</c:v>
                </c:pt>
                <c:pt idx="29">
                  <c:v>0.22070000000000001</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4.2599999999999999E-2</c:v>
                </c:pt>
                <c:pt idx="46">
                  <c:v>0</c:v>
                </c:pt>
                <c:pt idx="47">
                  <c:v>0.12770000000000001</c:v>
                </c:pt>
                <c:pt idx="48">
                  <c:v>0</c:v>
                </c:pt>
                <c:pt idx="49">
                  <c:v>0</c:v>
                </c:pt>
                <c:pt idx="50">
                  <c:v>0.1862</c:v>
                </c:pt>
                <c:pt idx="51">
                  <c:v>0</c:v>
                </c:pt>
                <c:pt idx="52">
                  <c:v>0</c:v>
                </c:pt>
                <c:pt idx="53">
                  <c:v>0</c:v>
                </c:pt>
                <c:pt idx="54">
                  <c:v>5.3E-3</c:v>
                </c:pt>
              </c:numCache>
            </c:numRef>
          </c:val>
          <c:smooth val="0"/>
          <c:extLst xmlns:c16r2="http://schemas.microsoft.com/office/drawing/2015/06/chart">
            <c:ext xmlns:c16="http://schemas.microsoft.com/office/drawing/2014/chart" uri="{C3380CC4-5D6E-409C-BE32-E72D297353CC}">
              <c16:uniqueId val="{00000001-87D3-8246-9641-8C9855EEE133}"/>
            </c:ext>
          </c:extLst>
        </c:ser>
        <c:ser>
          <c:idx val="2"/>
          <c:order val="2"/>
          <c:tx>
            <c:strRef>
              <c:f>[lbranalysis.xlsx]Sheet4!$D$1</c:f>
              <c:strCache>
                <c:ptCount val="1"/>
                <c:pt idx="0">
                  <c:v>Coinhive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[lbranalysis.xlsx]Sheet4!$A$2:$A$56</c:f>
              <c:strCache>
                <c:ptCount val="55"/>
                <c:pt idx="0">
                  <c:v>ADC</c:v>
                </c:pt>
                <c:pt idx="1">
                  <c:v>ADD</c:v>
                </c:pt>
                <c:pt idx="2">
                  <c:v>ADDSD</c:v>
                </c:pt>
                <c:pt idx="3">
                  <c:v>AESENC</c:v>
                </c:pt>
                <c:pt idx="4">
                  <c:v>AESKEYGENASSIST</c:v>
                </c:pt>
                <c:pt idx="5">
                  <c:v>AND</c:v>
                </c:pt>
                <c:pt idx="6">
                  <c:v>CDQ</c:v>
                </c:pt>
                <c:pt idx="7">
                  <c:v>CDQE</c:v>
                </c:pt>
                <c:pt idx="8">
                  <c:v>CMOVB</c:v>
                </c:pt>
                <c:pt idx="9">
                  <c:v>CMOVNBE</c:v>
                </c:pt>
                <c:pt idx="10">
                  <c:v>CMOVL</c:v>
                </c:pt>
                <c:pt idx="11">
                  <c:v>CMOVLE</c:v>
                </c:pt>
                <c:pt idx="12">
                  <c:v>CMOVNL</c:v>
                </c:pt>
                <c:pt idx="13">
                  <c:v>CMOVNLE</c:v>
                </c:pt>
                <c:pt idx="14">
                  <c:v>CVTSD2SS</c:v>
                </c:pt>
                <c:pt idx="15">
                  <c:v>CVTSS2SD</c:v>
                </c:pt>
                <c:pt idx="16">
                  <c:v>DEC</c:v>
                </c:pt>
                <c:pt idx="17">
                  <c:v>IDIV</c:v>
                </c:pt>
                <c:pt idx="18">
                  <c:v>IMUL</c:v>
                </c:pt>
                <c:pt idx="19">
                  <c:v>INC</c:v>
                </c:pt>
                <c:pt idx="20">
                  <c:v>JB</c:v>
                </c:pt>
                <c:pt idx="21">
                  <c:v>JL</c:v>
                </c:pt>
                <c:pt idx="22">
                  <c:v>JLE</c:v>
                </c:pt>
                <c:pt idx="23">
                  <c:v>JNB</c:v>
                </c:pt>
                <c:pt idx="24">
                  <c:v>JNL</c:v>
                </c:pt>
                <c:pt idx="25">
                  <c:v>JNLE</c:v>
                </c:pt>
                <c:pt idx="26">
                  <c:v>JNS</c:v>
                </c:pt>
                <c:pt idx="27">
                  <c:v>MOVAPS</c:v>
                </c:pt>
                <c:pt idx="28">
                  <c:v>MOVD</c:v>
                </c:pt>
                <c:pt idx="29">
                  <c:v>MOVDQA</c:v>
                </c:pt>
                <c:pt idx="30">
                  <c:v>MOVQ</c:v>
                </c:pt>
                <c:pt idx="31">
                  <c:v>MOVSD_XMM</c:v>
                </c:pt>
                <c:pt idx="32">
                  <c:v>MOVSS</c:v>
                </c:pt>
                <c:pt idx="33">
                  <c:v>MOVSX</c:v>
                </c:pt>
                <c:pt idx="34">
                  <c:v>MOVSXD</c:v>
                </c:pt>
                <c:pt idx="35">
                  <c:v>MULSD</c:v>
                </c:pt>
                <c:pt idx="36">
                  <c:v>NEG</c:v>
                </c:pt>
                <c:pt idx="37">
                  <c:v>NOT</c:v>
                </c:pt>
                <c:pt idx="38">
                  <c:v>OR</c:v>
                </c:pt>
                <c:pt idx="39">
                  <c:v>PAND</c:v>
                </c:pt>
                <c:pt idx="40">
                  <c:v>PCMPEQD</c:v>
                </c:pt>
                <c:pt idx="41">
                  <c:v>PMAXSW</c:v>
                </c:pt>
                <c:pt idx="42">
                  <c:v>PMINSW</c:v>
                </c:pt>
                <c:pt idx="43">
                  <c:v>PMOVMSKB</c:v>
                </c:pt>
                <c:pt idx="44">
                  <c:v>POR</c:v>
                </c:pt>
                <c:pt idx="45">
                  <c:v>PSHUFD</c:v>
                </c:pt>
                <c:pt idx="46">
                  <c:v>PSHUFW</c:v>
                </c:pt>
                <c:pt idx="47">
                  <c:v>PSLLDQ</c:v>
                </c:pt>
                <c:pt idx="48">
                  <c:v>PSLLW</c:v>
                </c:pt>
                <c:pt idx="49">
                  <c:v>PUNPCKLDQ</c:v>
                </c:pt>
                <c:pt idx="50">
                  <c:v>PXOR</c:v>
                </c:pt>
                <c:pt idx="51">
                  <c:v>SETZ</c:v>
                </c:pt>
                <c:pt idx="52">
                  <c:v>SHR</c:v>
                </c:pt>
                <c:pt idx="53">
                  <c:v>SYSCALL</c:v>
                </c:pt>
                <c:pt idx="54">
                  <c:v>XOR</c:v>
                </c:pt>
              </c:strCache>
            </c:strRef>
          </c:cat>
          <c:val>
            <c:numRef>
              <c:f>[lbranalysis.xlsx]Sheet4!$D$2:$D$56</c:f>
              <c:numCache>
                <c:formatCode>General</c:formatCode>
                <c:ptCount val="55"/>
                <c:pt idx="0">
                  <c:v>0</c:v>
                </c:pt>
                <c:pt idx="1">
                  <c:v>0</c:v>
                </c:pt>
                <c:pt idx="2">
                  <c:v>0</c:v>
                </c:pt>
                <c:pt idx="3">
                  <c:v>0</c:v>
                </c:pt>
                <c:pt idx="4">
                  <c:v>0</c:v>
                </c:pt>
                <c:pt idx="5">
                  <c:v>0.10340000000000001</c:v>
                </c:pt>
                <c:pt idx="6">
                  <c:v>0</c:v>
                </c:pt>
                <c:pt idx="7">
                  <c:v>0</c:v>
                </c:pt>
                <c:pt idx="8">
                  <c:v>0</c:v>
                </c:pt>
                <c:pt idx="9">
                  <c:v>0</c:v>
                </c:pt>
                <c:pt idx="10">
                  <c:v>0</c:v>
                </c:pt>
                <c:pt idx="11">
                  <c:v>0</c:v>
                </c:pt>
                <c:pt idx="12">
                  <c:v>0</c:v>
                </c:pt>
                <c:pt idx="13">
                  <c:v>0</c:v>
                </c:pt>
                <c:pt idx="14">
                  <c:v>0</c:v>
                </c:pt>
                <c:pt idx="15">
                  <c:v>0</c:v>
                </c:pt>
                <c:pt idx="16">
                  <c:v>0</c:v>
                </c:pt>
                <c:pt idx="17">
                  <c:v>0</c:v>
                </c:pt>
                <c:pt idx="18">
                  <c:v>8.9999999999999998E-4</c:v>
                </c:pt>
                <c:pt idx="19">
                  <c:v>8.9999999999999998E-4</c:v>
                </c:pt>
                <c:pt idx="20">
                  <c:v>0</c:v>
                </c:pt>
                <c:pt idx="21">
                  <c:v>0</c:v>
                </c:pt>
                <c:pt idx="22">
                  <c:v>0</c:v>
                </c:pt>
                <c:pt idx="23">
                  <c:v>0.10340000000000001</c:v>
                </c:pt>
                <c:pt idx="24">
                  <c:v>0</c:v>
                </c:pt>
                <c:pt idx="25">
                  <c:v>0</c:v>
                </c:pt>
                <c:pt idx="26">
                  <c:v>0</c:v>
                </c:pt>
                <c:pt idx="27">
                  <c:v>0</c:v>
                </c:pt>
                <c:pt idx="28">
                  <c:v>0</c:v>
                </c:pt>
                <c:pt idx="29">
                  <c:v>0</c:v>
                </c:pt>
                <c:pt idx="30">
                  <c:v>0</c:v>
                </c:pt>
                <c:pt idx="31">
                  <c:v>0</c:v>
                </c:pt>
                <c:pt idx="32">
                  <c:v>0</c:v>
                </c:pt>
                <c:pt idx="33">
                  <c:v>0</c:v>
                </c:pt>
                <c:pt idx="34">
                  <c:v>0</c:v>
                </c:pt>
                <c:pt idx="35">
                  <c:v>0</c:v>
                </c:pt>
                <c:pt idx="36">
                  <c:v>8.9999999999999998E-4</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4.9000000000000002E-2</c:v>
                </c:pt>
                <c:pt idx="53">
                  <c:v>0</c:v>
                </c:pt>
                <c:pt idx="54">
                  <c:v>6.4399999999999999E-2</c:v>
                </c:pt>
              </c:numCache>
            </c:numRef>
          </c:val>
          <c:smooth val="0"/>
          <c:extLst xmlns:c16r2="http://schemas.microsoft.com/office/drawing/2015/06/chart">
            <c:ext xmlns:c16="http://schemas.microsoft.com/office/drawing/2014/chart" uri="{C3380CC4-5D6E-409C-BE32-E72D297353CC}">
              <c16:uniqueId val="{00000002-87D3-8246-9641-8C9855EEE133}"/>
            </c:ext>
          </c:extLst>
        </c:ser>
        <c:ser>
          <c:idx val="3"/>
          <c:order val="3"/>
          <c:tx>
            <c:strRef>
              <c:f>[lbranalysis.xlsx]Sheet4!$E$1</c:f>
              <c:strCache>
                <c:ptCount val="1"/>
                <c:pt idx="0">
                  <c:v>7zip</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[lbranalysis.xlsx]Sheet4!$A$2:$A$56</c:f>
              <c:strCache>
                <c:ptCount val="55"/>
                <c:pt idx="0">
                  <c:v>ADC</c:v>
                </c:pt>
                <c:pt idx="1">
                  <c:v>ADD</c:v>
                </c:pt>
                <c:pt idx="2">
                  <c:v>ADDSD</c:v>
                </c:pt>
                <c:pt idx="3">
                  <c:v>AESENC</c:v>
                </c:pt>
                <c:pt idx="4">
                  <c:v>AESKEYGENASSIST</c:v>
                </c:pt>
                <c:pt idx="5">
                  <c:v>AND</c:v>
                </c:pt>
                <c:pt idx="6">
                  <c:v>CDQ</c:v>
                </c:pt>
                <c:pt idx="7">
                  <c:v>CDQE</c:v>
                </c:pt>
                <c:pt idx="8">
                  <c:v>CMOVB</c:v>
                </c:pt>
                <c:pt idx="9">
                  <c:v>CMOVNBE</c:v>
                </c:pt>
                <c:pt idx="10">
                  <c:v>CMOVL</c:v>
                </c:pt>
                <c:pt idx="11">
                  <c:v>CMOVLE</c:v>
                </c:pt>
                <c:pt idx="12">
                  <c:v>CMOVNL</c:v>
                </c:pt>
                <c:pt idx="13">
                  <c:v>CMOVNLE</c:v>
                </c:pt>
                <c:pt idx="14">
                  <c:v>CVTSD2SS</c:v>
                </c:pt>
                <c:pt idx="15">
                  <c:v>CVTSS2SD</c:v>
                </c:pt>
                <c:pt idx="16">
                  <c:v>DEC</c:v>
                </c:pt>
                <c:pt idx="17">
                  <c:v>IDIV</c:v>
                </c:pt>
                <c:pt idx="18">
                  <c:v>IMUL</c:v>
                </c:pt>
                <c:pt idx="19">
                  <c:v>INC</c:v>
                </c:pt>
                <c:pt idx="20">
                  <c:v>JB</c:v>
                </c:pt>
                <c:pt idx="21">
                  <c:v>JL</c:v>
                </c:pt>
                <c:pt idx="22">
                  <c:v>JLE</c:v>
                </c:pt>
                <c:pt idx="23">
                  <c:v>JNB</c:v>
                </c:pt>
                <c:pt idx="24">
                  <c:v>JNL</c:v>
                </c:pt>
                <c:pt idx="25">
                  <c:v>JNLE</c:v>
                </c:pt>
                <c:pt idx="26">
                  <c:v>JNS</c:v>
                </c:pt>
                <c:pt idx="27">
                  <c:v>MOVAPS</c:v>
                </c:pt>
                <c:pt idx="28">
                  <c:v>MOVD</c:v>
                </c:pt>
                <c:pt idx="29">
                  <c:v>MOVDQA</c:v>
                </c:pt>
                <c:pt idx="30">
                  <c:v>MOVQ</c:v>
                </c:pt>
                <c:pt idx="31">
                  <c:v>MOVSD_XMM</c:v>
                </c:pt>
                <c:pt idx="32">
                  <c:v>MOVSS</c:v>
                </c:pt>
                <c:pt idx="33">
                  <c:v>MOVSX</c:v>
                </c:pt>
                <c:pt idx="34">
                  <c:v>MOVSXD</c:v>
                </c:pt>
                <c:pt idx="35">
                  <c:v>MULSD</c:v>
                </c:pt>
                <c:pt idx="36">
                  <c:v>NEG</c:v>
                </c:pt>
                <c:pt idx="37">
                  <c:v>NOT</c:v>
                </c:pt>
                <c:pt idx="38">
                  <c:v>OR</c:v>
                </c:pt>
                <c:pt idx="39">
                  <c:v>PAND</c:v>
                </c:pt>
                <c:pt idx="40">
                  <c:v>PCMPEQD</c:v>
                </c:pt>
                <c:pt idx="41">
                  <c:v>PMAXSW</c:v>
                </c:pt>
                <c:pt idx="42">
                  <c:v>PMINSW</c:v>
                </c:pt>
                <c:pt idx="43">
                  <c:v>PMOVMSKB</c:v>
                </c:pt>
                <c:pt idx="44">
                  <c:v>POR</c:v>
                </c:pt>
                <c:pt idx="45">
                  <c:v>PSHUFD</c:v>
                </c:pt>
                <c:pt idx="46">
                  <c:v>PSHUFW</c:v>
                </c:pt>
                <c:pt idx="47">
                  <c:v>PSLLDQ</c:v>
                </c:pt>
                <c:pt idx="48">
                  <c:v>PSLLW</c:v>
                </c:pt>
                <c:pt idx="49">
                  <c:v>PUNPCKLDQ</c:v>
                </c:pt>
                <c:pt idx="50">
                  <c:v>PXOR</c:v>
                </c:pt>
                <c:pt idx="51">
                  <c:v>SETZ</c:v>
                </c:pt>
                <c:pt idx="52">
                  <c:v>SHR</c:v>
                </c:pt>
                <c:pt idx="53">
                  <c:v>SYSCALL</c:v>
                </c:pt>
                <c:pt idx="54">
                  <c:v>XOR</c:v>
                </c:pt>
              </c:strCache>
            </c:strRef>
          </c:cat>
          <c:val>
            <c:numRef>
              <c:f>[lbranalysis.xlsx]Sheet4!$E$2:$E$56</c:f>
              <c:numCache>
                <c:formatCode>General</c:formatCode>
                <c:ptCount val="55"/>
                <c:pt idx="0">
                  <c:v>0</c:v>
                </c:pt>
                <c:pt idx="1">
                  <c:v>3.0300000000000001E-2</c:v>
                </c:pt>
                <c:pt idx="2">
                  <c:v>0</c:v>
                </c:pt>
                <c:pt idx="3">
                  <c:v>0</c:v>
                </c:pt>
                <c:pt idx="4">
                  <c:v>0</c:v>
                </c:pt>
                <c:pt idx="5">
                  <c:v>4.3E-3</c:v>
                </c:pt>
                <c:pt idx="6">
                  <c:v>0</c:v>
                </c:pt>
                <c:pt idx="7">
                  <c:v>0</c:v>
                </c:pt>
                <c:pt idx="8">
                  <c:v>1.2999999999999999E-2</c:v>
                </c:pt>
                <c:pt idx="9">
                  <c:v>8.6999999999999994E-3</c:v>
                </c:pt>
                <c:pt idx="10">
                  <c:v>0</c:v>
                </c:pt>
                <c:pt idx="11">
                  <c:v>0</c:v>
                </c:pt>
                <c:pt idx="12">
                  <c:v>0</c:v>
                </c:pt>
                <c:pt idx="13">
                  <c:v>0</c:v>
                </c:pt>
                <c:pt idx="14">
                  <c:v>0</c:v>
                </c:pt>
                <c:pt idx="15">
                  <c:v>0</c:v>
                </c:pt>
                <c:pt idx="16">
                  <c:v>0</c:v>
                </c:pt>
                <c:pt idx="17">
                  <c:v>0</c:v>
                </c:pt>
                <c:pt idx="18">
                  <c:v>0</c:v>
                </c:pt>
                <c:pt idx="19">
                  <c:v>3.9E-2</c:v>
                </c:pt>
                <c:pt idx="20">
                  <c:v>4.3E-3</c:v>
                </c:pt>
                <c:pt idx="21">
                  <c:v>0</c:v>
                </c:pt>
                <c:pt idx="22">
                  <c:v>0</c:v>
                </c:pt>
                <c:pt idx="23">
                  <c:v>1.52E-2</c:v>
                </c:pt>
                <c:pt idx="24">
                  <c:v>0</c:v>
                </c:pt>
                <c:pt idx="25">
                  <c:v>0</c:v>
                </c:pt>
                <c:pt idx="26">
                  <c:v>0</c:v>
                </c:pt>
                <c:pt idx="27">
                  <c:v>0</c:v>
                </c:pt>
                <c:pt idx="28">
                  <c:v>0</c:v>
                </c:pt>
                <c:pt idx="29">
                  <c:v>0</c:v>
                </c:pt>
                <c:pt idx="30">
                  <c:v>0</c:v>
                </c:pt>
                <c:pt idx="31">
                  <c:v>0</c:v>
                </c:pt>
                <c:pt idx="32">
                  <c:v>0</c:v>
                </c:pt>
                <c:pt idx="33">
                  <c:v>0</c:v>
                </c:pt>
                <c:pt idx="34">
                  <c:v>4.3E-3</c:v>
                </c:pt>
                <c:pt idx="35">
                  <c:v>0</c:v>
                </c:pt>
                <c:pt idx="36">
                  <c:v>0</c:v>
                </c:pt>
                <c:pt idx="37">
                  <c:v>0</c:v>
                </c:pt>
                <c:pt idx="38">
                  <c:v>2.2000000000000001E-3</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1.95E-2</c:v>
                </c:pt>
              </c:numCache>
            </c:numRef>
          </c:val>
          <c:smooth val="0"/>
          <c:extLst xmlns:c16r2="http://schemas.microsoft.com/office/drawing/2015/06/chart">
            <c:ext xmlns:c16="http://schemas.microsoft.com/office/drawing/2014/chart" uri="{C3380CC4-5D6E-409C-BE32-E72D297353CC}">
              <c16:uniqueId val="{00000003-87D3-8246-9641-8C9855EEE133}"/>
            </c:ext>
          </c:extLst>
        </c:ser>
        <c:ser>
          <c:idx val="4"/>
          <c:order val="4"/>
          <c:tx>
            <c:strRef>
              <c:f>[lbranalysis.xlsx]Sheet4!$F$1</c:f>
              <c:strCache>
                <c:ptCount val="1"/>
                <c:pt idx="0">
                  <c:v>V. Encoder</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[lbranalysis.xlsx]Sheet4!$A$2:$A$56</c:f>
              <c:strCache>
                <c:ptCount val="55"/>
                <c:pt idx="0">
                  <c:v>ADC</c:v>
                </c:pt>
                <c:pt idx="1">
                  <c:v>ADD</c:v>
                </c:pt>
                <c:pt idx="2">
                  <c:v>ADDSD</c:v>
                </c:pt>
                <c:pt idx="3">
                  <c:v>AESENC</c:v>
                </c:pt>
                <c:pt idx="4">
                  <c:v>AESKEYGENASSIST</c:v>
                </c:pt>
                <c:pt idx="5">
                  <c:v>AND</c:v>
                </c:pt>
                <c:pt idx="6">
                  <c:v>CDQ</c:v>
                </c:pt>
                <c:pt idx="7">
                  <c:v>CDQE</c:v>
                </c:pt>
                <c:pt idx="8">
                  <c:v>CMOVB</c:v>
                </c:pt>
                <c:pt idx="9">
                  <c:v>CMOVNBE</c:v>
                </c:pt>
                <c:pt idx="10">
                  <c:v>CMOVL</c:v>
                </c:pt>
                <c:pt idx="11">
                  <c:v>CMOVLE</c:v>
                </c:pt>
                <c:pt idx="12">
                  <c:v>CMOVNL</c:v>
                </c:pt>
                <c:pt idx="13">
                  <c:v>CMOVNLE</c:v>
                </c:pt>
                <c:pt idx="14">
                  <c:v>CVTSD2SS</c:v>
                </c:pt>
                <c:pt idx="15">
                  <c:v>CVTSS2SD</c:v>
                </c:pt>
                <c:pt idx="16">
                  <c:v>DEC</c:v>
                </c:pt>
                <c:pt idx="17">
                  <c:v>IDIV</c:v>
                </c:pt>
                <c:pt idx="18">
                  <c:v>IMUL</c:v>
                </c:pt>
                <c:pt idx="19">
                  <c:v>INC</c:v>
                </c:pt>
                <c:pt idx="20">
                  <c:v>JB</c:v>
                </c:pt>
                <c:pt idx="21">
                  <c:v>JL</c:v>
                </c:pt>
                <c:pt idx="22">
                  <c:v>JLE</c:v>
                </c:pt>
                <c:pt idx="23">
                  <c:v>JNB</c:v>
                </c:pt>
                <c:pt idx="24">
                  <c:v>JNL</c:v>
                </c:pt>
                <c:pt idx="25">
                  <c:v>JNLE</c:v>
                </c:pt>
                <c:pt idx="26">
                  <c:v>JNS</c:v>
                </c:pt>
                <c:pt idx="27">
                  <c:v>MOVAPS</c:v>
                </c:pt>
                <c:pt idx="28">
                  <c:v>MOVD</c:v>
                </c:pt>
                <c:pt idx="29">
                  <c:v>MOVDQA</c:v>
                </c:pt>
                <c:pt idx="30">
                  <c:v>MOVQ</c:v>
                </c:pt>
                <c:pt idx="31">
                  <c:v>MOVSD_XMM</c:v>
                </c:pt>
                <c:pt idx="32">
                  <c:v>MOVSS</c:v>
                </c:pt>
                <c:pt idx="33">
                  <c:v>MOVSX</c:v>
                </c:pt>
                <c:pt idx="34">
                  <c:v>MOVSXD</c:v>
                </c:pt>
                <c:pt idx="35">
                  <c:v>MULSD</c:v>
                </c:pt>
                <c:pt idx="36">
                  <c:v>NEG</c:v>
                </c:pt>
                <c:pt idx="37">
                  <c:v>NOT</c:v>
                </c:pt>
                <c:pt idx="38">
                  <c:v>OR</c:v>
                </c:pt>
                <c:pt idx="39">
                  <c:v>PAND</c:v>
                </c:pt>
                <c:pt idx="40">
                  <c:v>PCMPEQD</c:v>
                </c:pt>
                <c:pt idx="41">
                  <c:v>PMAXSW</c:v>
                </c:pt>
                <c:pt idx="42">
                  <c:v>PMINSW</c:v>
                </c:pt>
                <c:pt idx="43">
                  <c:v>PMOVMSKB</c:v>
                </c:pt>
                <c:pt idx="44">
                  <c:v>POR</c:v>
                </c:pt>
                <c:pt idx="45">
                  <c:v>PSHUFD</c:v>
                </c:pt>
                <c:pt idx="46">
                  <c:v>PSHUFW</c:v>
                </c:pt>
                <c:pt idx="47">
                  <c:v>PSLLDQ</c:v>
                </c:pt>
                <c:pt idx="48">
                  <c:v>PSLLW</c:v>
                </c:pt>
                <c:pt idx="49">
                  <c:v>PUNPCKLDQ</c:v>
                </c:pt>
                <c:pt idx="50">
                  <c:v>PXOR</c:v>
                </c:pt>
                <c:pt idx="51">
                  <c:v>SETZ</c:v>
                </c:pt>
                <c:pt idx="52">
                  <c:v>SHR</c:v>
                </c:pt>
                <c:pt idx="53">
                  <c:v>SYSCALL</c:v>
                </c:pt>
                <c:pt idx="54">
                  <c:v>XOR</c:v>
                </c:pt>
              </c:strCache>
            </c:strRef>
          </c:cat>
          <c:val>
            <c:numRef>
              <c:f>[lbranalysis.xlsx]Sheet4!$F$2:$F$56</c:f>
              <c:numCache>
                <c:formatCode>General</c:formatCode>
                <c:ptCount val="55"/>
                <c:pt idx="0">
                  <c:v>0</c:v>
                </c:pt>
                <c:pt idx="1">
                  <c:v>6.0299999999999999E-2</c:v>
                </c:pt>
                <c:pt idx="2">
                  <c:v>8.5000000000000006E-3</c:v>
                </c:pt>
                <c:pt idx="3">
                  <c:v>0</c:v>
                </c:pt>
                <c:pt idx="4">
                  <c:v>0</c:v>
                </c:pt>
                <c:pt idx="5">
                  <c:v>1.1599999999999999E-2</c:v>
                </c:pt>
                <c:pt idx="6">
                  <c:v>2.0999999999999999E-3</c:v>
                </c:pt>
                <c:pt idx="7">
                  <c:v>1.1000000000000001E-3</c:v>
                </c:pt>
                <c:pt idx="8">
                  <c:v>0</c:v>
                </c:pt>
                <c:pt idx="9">
                  <c:v>0</c:v>
                </c:pt>
                <c:pt idx="10">
                  <c:v>1.1000000000000001E-3</c:v>
                </c:pt>
                <c:pt idx="11">
                  <c:v>4.1999999999999997E-3</c:v>
                </c:pt>
                <c:pt idx="12">
                  <c:v>1.1000000000000001E-3</c:v>
                </c:pt>
                <c:pt idx="13">
                  <c:v>4.1999999999999997E-3</c:v>
                </c:pt>
                <c:pt idx="14">
                  <c:v>2.0999999999999999E-3</c:v>
                </c:pt>
                <c:pt idx="15">
                  <c:v>8.5000000000000006E-3</c:v>
                </c:pt>
                <c:pt idx="16">
                  <c:v>1.1000000000000001E-3</c:v>
                </c:pt>
                <c:pt idx="17">
                  <c:v>2.0999999999999999E-3</c:v>
                </c:pt>
                <c:pt idx="18">
                  <c:v>7.4000000000000003E-3</c:v>
                </c:pt>
                <c:pt idx="19">
                  <c:v>2.0999999999999999E-3</c:v>
                </c:pt>
                <c:pt idx="20">
                  <c:v>0</c:v>
                </c:pt>
                <c:pt idx="21">
                  <c:v>2.0999999999999999E-3</c:v>
                </c:pt>
                <c:pt idx="22">
                  <c:v>6.3E-3</c:v>
                </c:pt>
                <c:pt idx="23">
                  <c:v>2.0999999999999999E-3</c:v>
                </c:pt>
                <c:pt idx="24">
                  <c:v>2.0999999999999999E-3</c:v>
                </c:pt>
                <c:pt idx="25">
                  <c:v>6.3E-3</c:v>
                </c:pt>
                <c:pt idx="26">
                  <c:v>1.1000000000000001E-3</c:v>
                </c:pt>
                <c:pt idx="27">
                  <c:v>0</c:v>
                </c:pt>
                <c:pt idx="28">
                  <c:v>4.1999999999999997E-3</c:v>
                </c:pt>
                <c:pt idx="29">
                  <c:v>0</c:v>
                </c:pt>
                <c:pt idx="30">
                  <c:v>6.3E-3</c:v>
                </c:pt>
                <c:pt idx="31">
                  <c:v>2.2200000000000001E-2</c:v>
                </c:pt>
                <c:pt idx="32">
                  <c:v>1.2699999999999999E-2</c:v>
                </c:pt>
                <c:pt idx="33">
                  <c:v>1.4800000000000001E-2</c:v>
                </c:pt>
                <c:pt idx="34">
                  <c:v>3.1699999999999999E-2</c:v>
                </c:pt>
                <c:pt idx="35">
                  <c:v>8.5000000000000006E-3</c:v>
                </c:pt>
                <c:pt idx="36">
                  <c:v>6.3E-3</c:v>
                </c:pt>
                <c:pt idx="37">
                  <c:v>1.1000000000000001E-3</c:v>
                </c:pt>
                <c:pt idx="38">
                  <c:v>3.2000000000000002E-3</c:v>
                </c:pt>
                <c:pt idx="39">
                  <c:v>1.1000000000000001E-3</c:v>
                </c:pt>
                <c:pt idx="40">
                  <c:v>4.1999999999999997E-3</c:v>
                </c:pt>
                <c:pt idx="41">
                  <c:v>2.0999999999999999E-3</c:v>
                </c:pt>
                <c:pt idx="42">
                  <c:v>2.0999999999999999E-3</c:v>
                </c:pt>
                <c:pt idx="43">
                  <c:v>2.0999999999999999E-3</c:v>
                </c:pt>
                <c:pt idx="44">
                  <c:v>2.0999999999999999E-3</c:v>
                </c:pt>
                <c:pt idx="45">
                  <c:v>0</c:v>
                </c:pt>
                <c:pt idx="46">
                  <c:v>1.1000000000000001E-3</c:v>
                </c:pt>
                <c:pt idx="47">
                  <c:v>0</c:v>
                </c:pt>
                <c:pt idx="48">
                  <c:v>1.1000000000000001E-3</c:v>
                </c:pt>
                <c:pt idx="49">
                  <c:v>2.0999999999999999E-3</c:v>
                </c:pt>
                <c:pt idx="50">
                  <c:v>4.1999999999999997E-3</c:v>
                </c:pt>
                <c:pt idx="51">
                  <c:v>1.1000000000000001E-3</c:v>
                </c:pt>
                <c:pt idx="52">
                  <c:v>1.1000000000000001E-3</c:v>
                </c:pt>
                <c:pt idx="53">
                  <c:v>1.1000000000000001E-3</c:v>
                </c:pt>
                <c:pt idx="54">
                  <c:v>1.9E-2</c:v>
                </c:pt>
              </c:numCache>
            </c:numRef>
          </c:val>
          <c:smooth val="0"/>
          <c:extLst xmlns:c16r2="http://schemas.microsoft.com/office/drawing/2015/06/chart">
            <c:ext xmlns:c16="http://schemas.microsoft.com/office/drawing/2014/chart" uri="{C3380CC4-5D6E-409C-BE32-E72D297353CC}">
              <c16:uniqueId val="{00000004-87D3-8246-9641-8C9855EEE133}"/>
            </c:ext>
          </c:extLst>
        </c:ser>
        <c:ser>
          <c:idx val="5"/>
          <c:order val="5"/>
          <c:tx>
            <c:strRef>
              <c:f>[lbranalysis.xlsx]Sheet4!$G$1</c:f>
              <c:strCache>
                <c:ptCount val="1"/>
                <c:pt idx="0">
                  <c:v>Winrar</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[lbranalysis.xlsx]Sheet4!$A$2:$A$56</c:f>
              <c:strCache>
                <c:ptCount val="55"/>
                <c:pt idx="0">
                  <c:v>ADC</c:v>
                </c:pt>
                <c:pt idx="1">
                  <c:v>ADD</c:v>
                </c:pt>
                <c:pt idx="2">
                  <c:v>ADDSD</c:v>
                </c:pt>
                <c:pt idx="3">
                  <c:v>AESENC</c:v>
                </c:pt>
                <c:pt idx="4">
                  <c:v>AESKEYGENASSIST</c:v>
                </c:pt>
                <c:pt idx="5">
                  <c:v>AND</c:v>
                </c:pt>
                <c:pt idx="6">
                  <c:v>CDQ</c:v>
                </c:pt>
                <c:pt idx="7">
                  <c:v>CDQE</c:v>
                </c:pt>
                <c:pt idx="8">
                  <c:v>CMOVB</c:v>
                </c:pt>
                <c:pt idx="9">
                  <c:v>CMOVNBE</c:v>
                </c:pt>
                <c:pt idx="10">
                  <c:v>CMOVL</c:v>
                </c:pt>
                <c:pt idx="11">
                  <c:v>CMOVLE</c:v>
                </c:pt>
                <c:pt idx="12">
                  <c:v>CMOVNL</c:v>
                </c:pt>
                <c:pt idx="13">
                  <c:v>CMOVNLE</c:v>
                </c:pt>
                <c:pt idx="14">
                  <c:v>CVTSD2SS</c:v>
                </c:pt>
                <c:pt idx="15">
                  <c:v>CVTSS2SD</c:v>
                </c:pt>
                <c:pt idx="16">
                  <c:v>DEC</c:v>
                </c:pt>
                <c:pt idx="17">
                  <c:v>IDIV</c:v>
                </c:pt>
                <c:pt idx="18">
                  <c:v>IMUL</c:v>
                </c:pt>
                <c:pt idx="19">
                  <c:v>INC</c:v>
                </c:pt>
                <c:pt idx="20">
                  <c:v>JB</c:v>
                </c:pt>
                <c:pt idx="21">
                  <c:v>JL</c:v>
                </c:pt>
                <c:pt idx="22">
                  <c:v>JLE</c:v>
                </c:pt>
                <c:pt idx="23">
                  <c:v>JNB</c:v>
                </c:pt>
                <c:pt idx="24">
                  <c:v>JNL</c:v>
                </c:pt>
                <c:pt idx="25">
                  <c:v>JNLE</c:v>
                </c:pt>
                <c:pt idx="26">
                  <c:v>JNS</c:v>
                </c:pt>
                <c:pt idx="27">
                  <c:v>MOVAPS</c:v>
                </c:pt>
                <c:pt idx="28">
                  <c:v>MOVD</c:v>
                </c:pt>
                <c:pt idx="29">
                  <c:v>MOVDQA</c:v>
                </c:pt>
                <c:pt idx="30">
                  <c:v>MOVQ</c:v>
                </c:pt>
                <c:pt idx="31">
                  <c:v>MOVSD_XMM</c:v>
                </c:pt>
                <c:pt idx="32">
                  <c:v>MOVSS</c:v>
                </c:pt>
                <c:pt idx="33">
                  <c:v>MOVSX</c:v>
                </c:pt>
                <c:pt idx="34">
                  <c:v>MOVSXD</c:v>
                </c:pt>
                <c:pt idx="35">
                  <c:v>MULSD</c:v>
                </c:pt>
                <c:pt idx="36">
                  <c:v>NEG</c:v>
                </c:pt>
                <c:pt idx="37">
                  <c:v>NOT</c:v>
                </c:pt>
                <c:pt idx="38">
                  <c:v>OR</c:v>
                </c:pt>
                <c:pt idx="39">
                  <c:v>PAND</c:v>
                </c:pt>
                <c:pt idx="40">
                  <c:v>PCMPEQD</c:v>
                </c:pt>
                <c:pt idx="41">
                  <c:v>PMAXSW</c:v>
                </c:pt>
                <c:pt idx="42">
                  <c:v>PMINSW</c:v>
                </c:pt>
                <c:pt idx="43">
                  <c:v>PMOVMSKB</c:v>
                </c:pt>
                <c:pt idx="44">
                  <c:v>POR</c:v>
                </c:pt>
                <c:pt idx="45">
                  <c:v>PSHUFD</c:v>
                </c:pt>
                <c:pt idx="46">
                  <c:v>PSHUFW</c:v>
                </c:pt>
                <c:pt idx="47">
                  <c:v>PSLLDQ</c:v>
                </c:pt>
                <c:pt idx="48">
                  <c:v>PSLLW</c:v>
                </c:pt>
                <c:pt idx="49">
                  <c:v>PUNPCKLDQ</c:v>
                </c:pt>
                <c:pt idx="50">
                  <c:v>PXOR</c:v>
                </c:pt>
                <c:pt idx="51">
                  <c:v>SETZ</c:v>
                </c:pt>
                <c:pt idx="52">
                  <c:v>SHR</c:v>
                </c:pt>
                <c:pt idx="53">
                  <c:v>SYSCALL</c:v>
                </c:pt>
                <c:pt idx="54">
                  <c:v>XOR</c:v>
                </c:pt>
              </c:strCache>
            </c:strRef>
          </c:cat>
          <c:val>
            <c:numRef>
              <c:f>[lbranalysis.xlsx]Sheet4!$G$2:$G$56</c:f>
              <c:numCache>
                <c:formatCode>General</c:formatCode>
                <c:ptCount val="55"/>
                <c:pt idx="0">
                  <c:v>1.1999999999999999E-3</c:v>
                </c:pt>
                <c:pt idx="1">
                  <c:v>3.5999999999999999E-3</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1.1999999999999999E-3</c:v>
                </c:pt>
                <c:pt idx="17">
                  <c:v>0</c:v>
                </c:pt>
                <c:pt idx="18">
                  <c:v>0</c:v>
                </c:pt>
                <c:pt idx="19">
                  <c:v>3.5999999999999999E-3</c:v>
                </c:pt>
                <c:pt idx="20">
                  <c:v>2.3999999999999998E-3</c:v>
                </c:pt>
                <c:pt idx="21">
                  <c:v>0</c:v>
                </c:pt>
                <c:pt idx="22">
                  <c:v>2.3999999999999998E-3</c:v>
                </c:pt>
                <c:pt idx="23">
                  <c:v>1.1999999999999999E-3</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numCache>
            </c:numRef>
          </c:val>
          <c:smooth val="0"/>
          <c:extLst xmlns:c16r2="http://schemas.microsoft.com/office/drawing/2015/06/chart">
            <c:ext xmlns:c16="http://schemas.microsoft.com/office/drawing/2014/chart" uri="{C3380CC4-5D6E-409C-BE32-E72D297353CC}">
              <c16:uniqueId val="{00000005-87D3-8246-9641-8C9855EEE133}"/>
            </c:ext>
          </c:extLst>
        </c:ser>
        <c:dLbls>
          <c:showLegendKey val="0"/>
          <c:showVal val="0"/>
          <c:showCatName val="0"/>
          <c:showSerName val="0"/>
          <c:showPercent val="0"/>
          <c:showBubbleSize val="0"/>
        </c:dLbls>
        <c:marker val="1"/>
        <c:smooth val="0"/>
        <c:axId val="241738240"/>
        <c:axId val="241738800"/>
      </c:lineChart>
      <c:catAx>
        <c:axId val="241738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41738800"/>
        <c:crosses val="autoZero"/>
        <c:auto val="1"/>
        <c:lblAlgn val="ctr"/>
        <c:lblOffset val="100"/>
        <c:noMultiLvlLbl val="0"/>
      </c:catAx>
      <c:valAx>
        <c:axId val="241738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41738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b="1">
                <a:solidFill>
                  <a:schemeClr val="tx1"/>
                </a:solidFill>
                <a:latin typeface="Arial" panose="020B0604020202020204" pitchFamily="34" charset="0"/>
                <a:cs typeface="Arial" panose="020B0604020202020204" pitchFamily="34" charset="0"/>
              </a:rPr>
              <a:t>Accuracy (%)</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Accuracy</c:v>
                </c:pt>
              </c:strCache>
            </c:strRef>
          </c:tx>
          <c:spPr>
            <a:solidFill>
              <a:schemeClr val="accent1"/>
            </a:solidFill>
            <a:ln>
              <a:noFill/>
            </a:ln>
            <a:effectLst/>
          </c:spPr>
          <c:invertIfNegative val="0"/>
          <c:cat>
            <c:strRef>
              <c:f>Sheet1!$A$2:$A$7</c:f>
              <c:strCache>
                <c:ptCount val="6"/>
                <c:pt idx="0">
                  <c:v>MLP</c:v>
                </c:pt>
                <c:pt idx="1">
                  <c:v>BNB</c:v>
                </c:pt>
                <c:pt idx="2">
                  <c:v>GNB</c:v>
                </c:pt>
                <c:pt idx="3">
                  <c:v>KNN</c:v>
                </c:pt>
                <c:pt idx="4">
                  <c:v>SVM</c:v>
                </c:pt>
                <c:pt idx="5">
                  <c:v>RF</c:v>
                </c:pt>
              </c:strCache>
            </c:strRef>
          </c:cat>
          <c:val>
            <c:numRef>
              <c:f>Sheet1!$B$2:$B$7</c:f>
              <c:numCache>
                <c:formatCode>General</c:formatCode>
                <c:ptCount val="6"/>
                <c:pt idx="0">
                  <c:v>39.58</c:v>
                </c:pt>
                <c:pt idx="1">
                  <c:v>45.83</c:v>
                </c:pt>
                <c:pt idx="2">
                  <c:v>60.41</c:v>
                </c:pt>
                <c:pt idx="3">
                  <c:v>62.5</c:v>
                </c:pt>
                <c:pt idx="4">
                  <c:v>77.08</c:v>
                </c:pt>
                <c:pt idx="5">
                  <c:v>96</c:v>
                </c:pt>
              </c:numCache>
            </c:numRef>
          </c:val>
          <c:extLst xmlns:c16r2="http://schemas.microsoft.com/office/drawing/2015/06/chart">
            <c:ext xmlns:c16="http://schemas.microsoft.com/office/drawing/2014/chart" uri="{C3380CC4-5D6E-409C-BE32-E72D297353CC}">
              <c16:uniqueId val="{00000000-EFA7-524E-A3E9-364A8012C2A0}"/>
            </c:ext>
          </c:extLst>
        </c:ser>
        <c:dLbls>
          <c:showLegendKey val="0"/>
          <c:showVal val="0"/>
          <c:showCatName val="0"/>
          <c:showSerName val="0"/>
          <c:showPercent val="0"/>
          <c:showBubbleSize val="0"/>
        </c:dLbls>
        <c:gapWidth val="219"/>
        <c:overlap val="-27"/>
        <c:axId val="347667648"/>
        <c:axId val="347668208"/>
      </c:barChart>
      <c:catAx>
        <c:axId val="347667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47668208"/>
        <c:crosses val="autoZero"/>
        <c:auto val="1"/>
        <c:lblAlgn val="ctr"/>
        <c:lblOffset val="100"/>
        <c:noMultiLvlLbl val="0"/>
      </c:catAx>
      <c:valAx>
        <c:axId val="34766820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476676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Sheet1!$E$1</c:f>
              <c:strCache>
                <c:ptCount val="1"/>
                <c:pt idx="0">
                  <c:v>Precision</c:v>
                </c:pt>
              </c:strCache>
            </c:strRef>
          </c:tx>
          <c:spPr>
            <a:solidFill>
              <a:schemeClr val="accent1"/>
            </a:solidFill>
            <a:ln>
              <a:noFill/>
            </a:ln>
            <a:effectLst/>
          </c:spPr>
          <c:invertIfNegative val="0"/>
          <c:cat>
            <c:strRef>
              <c:f>Sheet1!$D$2:$D$7</c:f>
              <c:strCache>
                <c:ptCount val="6"/>
                <c:pt idx="0">
                  <c:v>MLP</c:v>
                </c:pt>
                <c:pt idx="1">
                  <c:v>BNB</c:v>
                </c:pt>
                <c:pt idx="2">
                  <c:v>GNB</c:v>
                </c:pt>
                <c:pt idx="3">
                  <c:v>KNN</c:v>
                </c:pt>
                <c:pt idx="4">
                  <c:v>SVM</c:v>
                </c:pt>
                <c:pt idx="5">
                  <c:v>RF</c:v>
                </c:pt>
              </c:strCache>
            </c:strRef>
          </c:cat>
          <c:val>
            <c:numRef>
              <c:f>Sheet1!$E$2:$E$7</c:f>
              <c:numCache>
                <c:formatCode>General</c:formatCode>
                <c:ptCount val="6"/>
                <c:pt idx="0">
                  <c:v>39.58</c:v>
                </c:pt>
                <c:pt idx="1">
                  <c:v>10.52</c:v>
                </c:pt>
                <c:pt idx="2">
                  <c:v>50</c:v>
                </c:pt>
                <c:pt idx="3">
                  <c:v>98</c:v>
                </c:pt>
                <c:pt idx="4">
                  <c:v>63.33</c:v>
                </c:pt>
                <c:pt idx="5">
                  <c:v>100</c:v>
                </c:pt>
              </c:numCache>
            </c:numRef>
          </c:val>
          <c:extLst xmlns:c16r2="http://schemas.microsoft.com/office/drawing/2015/06/chart">
            <c:ext xmlns:c16="http://schemas.microsoft.com/office/drawing/2014/chart" uri="{C3380CC4-5D6E-409C-BE32-E72D297353CC}">
              <c16:uniqueId val="{00000000-CD4D-3148-A4E1-60744638B47D}"/>
            </c:ext>
          </c:extLst>
        </c:ser>
        <c:ser>
          <c:idx val="1"/>
          <c:order val="1"/>
          <c:tx>
            <c:strRef>
              <c:f>Sheet1!$F$1</c:f>
              <c:strCache>
                <c:ptCount val="1"/>
                <c:pt idx="0">
                  <c:v>Recall</c:v>
                </c:pt>
              </c:strCache>
            </c:strRef>
          </c:tx>
          <c:spPr>
            <a:solidFill>
              <a:schemeClr val="accent2"/>
            </a:solidFill>
            <a:ln>
              <a:noFill/>
            </a:ln>
            <a:effectLst/>
          </c:spPr>
          <c:invertIfNegative val="0"/>
          <c:cat>
            <c:strRef>
              <c:f>Sheet1!$D$2:$D$7</c:f>
              <c:strCache>
                <c:ptCount val="6"/>
                <c:pt idx="0">
                  <c:v>MLP</c:v>
                </c:pt>
                <c:pt idx="1">
                  <c:v>BNB</c:v>
                </c:pt>
                <c:pt idx="2">
                  <c:v>GNB</c:v>
                </c:pt>
                <c:pt idx="3">
                  <c:v>KNN</c:v>
                </c:pt>
                <c:pt idx="4">
                  <c:v>SVM</c:v>
                </c:pt>
                <c:pt idx="5">
                  <c:v>RF</c:v>
                </c:pt>
              </c:strCache>
            </c:strRef>
          </c:cat>
          <c:val>
            <c:numRef>
              <c:f>Sheet1!$F$2:$F$7</c:f>
              <c:numCache>
                <c:formatCode>General</c:formatCode>
                <c:ptCount val="6"/>
                <c:pt idx="0">
                  <c:v>100</c:v>
                </c:pt>
                <c:pt idx="1">
                  <c:v>18.18</c:v>
                </c:pt>
                <c:pt idx="2">
                  <c:v>100</c:v>
                </c:pt>
                <c:pt idx="3">
                  <c:v>51.35</c:v>
                </c:pt>
                <c:pt idx="4">
                  <c:v>100</c:v>
                </c:pt>
                <c:pt idx="5">
                  <c:v>100</c:v>
                </c:pt>
              </c:numCache>
            </c:numRef>
          </c:val>
          <c:extLst xmlns:c16r2="http://schemas.microsoft.com/office/drawing/2015/06/chart">
            <c:ext xmlns:c16="http://schemas.microsoft.com/office/drawing/2014/chart" uri="{C3380CC4-5D6E-409C-BE32-E72D297353CC}">
              <c16:uniqueId val="{00000001-CD4D-3148-A4E1-60744638B47D}"/>
            </c:ext>
          </c:extLst>
        </c:ser>
        <c:dLbls>
          <c:showLegendKey val="0"/>
          <c:showVal val="0"/>
          <c:showCatName val="0"/>
          <c:showSerName val="0"/>
          <c:showPercent val="0"/>
          <c:showBubbleSize val="0"/>
        </c:dLbls>
        <c:gapWidth val="219"/>
        <c:overlap val="-27"/>
        <c:axId val="341426000"/>
        <c:axId val="341423200"/>
      </c:barChart>
      <c:catAx>
        <c:axId val="34142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41423200"/>
        <c:crosses val="autoZero"/>
        <c:auto val="1"/>
        <c:lblAlgn val="ctr"/>
        <c:lblOffset val="100"/>
        <c:noMultiLvlLbl val="0"/>
      </c:catAx>
      <c:valAx>
        <c:axId val="34142320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41426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b="1">
                <a:solidFill>
                  <a:schemeClr val="tx1"/>
                </a:solidFill>
                <a:latin typeface="Arial" panose="020B0604020202020204" pitchFamily="34" charset="0"/>
                <a:cs typeface="Arial" panose="020B0604020202020204" pitchFamily="34" charset="0"/>
              </a:rPr>
              <a:t>F1 Score</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Sheet1!$C$14</c:f>
              <c:strCache>
                <c:ptCount val="1"/>
                <c:pt idx="0">
                  <c:v>F1</c:v>
                </c:pt>
              </c:strCache>
            </c:strRef>
          </c:tx>
          <c:spPr>
            <a:solidFill>
              <a:schemeClr val="accent1"/>
            </a:solidFill>
            <a:ln>
              <a:noFill/>
            </a:ln>
            <a:effectLst/>
          </c:spPr>
          <c:invertIfNegative val="0"/>
          <c:cat>
            <c:strRef>
              <c:f>Sheet1!$B$15:$B$20</c:f>
              <c:strCache>
                <c:ptCount val="6"/>
                <c:pt idx="0">
                  <c:v>MLP</c:v>
                </c:pt>
                <c:pt idx="1">
                  <c:v>BNB</c:v>
                </c:pt>
                <c:pt idx="2">
                  <c:v>GNB</c:v>
                </c:pt>
                <c:pt idx="3">
                  <c:v>KNN</c:v>
                </c:pt>
                <c:pt idx="4">
                  <c:v>SVM</c:v>
                </c:pt>
                <c:pt idx="5">
                  <c:v>RF</c:v>
                </c:pt>
              </c:strCache>
            </c:strRef>
          </c:cat>
          <c:val>
            <c:numRef>
              <c:f>Sheet1!$C$15:$C$20</c:f>
              <c:numCache>
                <c:formatCode>General</c:formatCode>
                <c:ptCount val="6"/>
                <c:pt idx="0">
                  <c:v>0.56710000000000005</c:v>
                </c:pt>
                <c:pt idx="1">
                  <c:v>0.1333</c:v>
                </c:pt>
                <c:pt idx="2">
                  <c:v>0.66659999999999997</c:v>
                </c:pt>
                <c:pt idx="3">
                  <c:v>0.67849999999999999</c:v>
                </c:pt>
                <c:pt idx="4">
                  <c:v>0.77549999999999997</c:v>
                </c:pt>
                <c:pt idx="5">
                  <c:v>1</c:v>
                </c:pt>
              </c:numCache>
            </c:numRef>
          </c:val>
          <c:extLst xmlns:c16r2="http://schemas.microsoft.com/office/drawing/2015/06/chart">
            <c:ext xmlns:c16="http://schemas.microsoft.com/office/drawing/2014/chart" uri="{C3380CC4-5D6E-409C-BE32-E72D297353CC}">
              <c16:uniqueId val="{00000000-9FC1-CA47-A73B-2F3D23EEFABA}"/>
            </c:ext>
          </c:extLst>
        </c:ser>
        <c:dLbls>
          <c:showLegendKey val="0"/>
          <c:showVal val="0"/>
          <c:showCatName val="0"/>
          <c:showSerName val="0"/>
          <c:showPercent val="0"/>
          <c:showBubbleSize val="0"/>
        </c:dLbls>
        <c:gapWidth val="219"/>
        <c:overlap val="-27"/>
        <c:axId val="347977648"/>
        <c:axId val="347976528"/>
      </c:barChart>
      <c:catAx>
        <c:axId val="347977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47976528"/>
        <c:crosses val="autoZero"/>
        <c:auto val="1"/>
        <c:lblAlgn val="ctr"/>
        <c:lblOffset val="100"/>
        <c:noMultiLvlLbl val="0"/>
      </c:catAx>
      <c:valAx>
        <c:axId val="34797652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479776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a:defRPr sz="1200"/>
            </a:lvl1pPr>
          </a:lstStyle>
          <a:p>
            <a:fld id="{0065A823-1BE5-4044-9636-694DC8CF6E64}" type="datetimeFigureOut">
              <a:rPr lang="en-US" smtClean="0"/>
              <a:t>7/2/2020</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lIns="91440" tIns="45720" rIns="91440" bIns="45720" rtlCol="0" anchor="b"/>
          <a:lstStyle>
            <a:lvl1pPr algn="r">
              <a:defRPr sz="1200"/>
            </a:lvl1pPr>
          </a:lstStyle>
          <a:p>
            <a:fld id="{B9AA8E6F-7647-ED40-8A15-9B1400C0AE2A}" type="slidenum">
              <a:rPr lang="en-US" smtClean="0"/>
              <a:t>‹#›</a:t>
            </a:fld>
            <a:endParaRPr lang="en-US"/>
          </a:p>
        </p:txBody>
      </p:sp>
    </p:spTree>
    <p:extLst>
      <p:ext uri="{BB962C8B-B14F-4D97-AF65-F5344CB8AC3E}">
        <p14:creationId xmlns:p14="http://schemas.microsoft.com/office/powerpoint/2010/main" val="3033722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274" name="Shape 72"/>
          <p:cNvSpPr>
            <a:spLocks noGrp="1" noRot="1" noChangeAspect="1"/>
          </p:cNvSpPr>
          <p:nvPr>
            <p:ph type="sldImg"/>
          </p:nvPr>
        </p:nvSpPr>
        <p:spPr bwMode="auto">
          <a:xfrm>
            <a:off x="1196975" y="701675"/>
            <a:ext cx="4683125" cy="351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sp>
      <p:sp>
        <p:nvSpPr>
          <p:cNvPr id="54275" name="Shape 73"/>
          <p:cNvSpPr>
            <a:spLocks noGrp="1"/>
          </p:cNvSpPr>
          <p:nvPr>
            <p:ph type="body" sz="quarter" idx="1"/>
          </p:nvPr>
        </p:nvSpPr>
        <p:spPr bwMode="auto">
          <a:xfrm>
            <a:off x="942975" y="4448175"/>
            <a:ext cx="5191125" cy="421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3936" tIns="46968" rIns="93936" bIns="46968" numCol="1" anchor="t" anchorCtr="0" compatLnSpc="1">
            <a:prstTxWarp prst="textNoShape">
              <a:avLst/>
            </a:prstTxWarp>
          </a:bodyPr>
          <a:lstStyle/>
          <a:p>
            <a:pPr lvl="0"/>
            <a:endParaRPr lang="en-US" altLang="en-US">
              <a:sym typeface="Helvetica Neue" charset="0"/>
            </a:endParaRPr>
          </a:p>
        </p:txBody>
      </p:sp>
    </p:spTree>
    <p:extLst>
      <p:ext uri="{BB962C8B-B14F-4D97-AF65-F5344CB8AC3E}">
        <p14:creationId xmlns:p14="http://schemas.microsoft.com/office/powerpoint/2010/main" val="669765774"/>
      </p:ext>
    </p:extLst>
  </p:cSld>
  <p:clrMap bg1="lt1" tx1="dk1" bg2="lt2" tx2="dk2" accent1="accent1" accent2="accent2" accent3="accent3" accent4="accent4" accent5="accent5" accent6="accent6" hlink="hlink" folHlink="folHlink"/>
  <p:notesStyle>
    <a:lvl1pPr algn="l" defTabSz="457200" rtl="0" eaLnBrk="0" fontAlgn="base" hangingPunct="0">
      <a:lnSpc>
        <a:spcPct val="118000"/>
      </a:lnSpc>
      <a:spcBef>
        <a:spcPct val="30000"/>
      </a:spcBef>
      <a:spcAft>
        <a:spcPct val="0"/>
      </a:spcAft>
      <a:defRPr sz="2200">
        <a:solidFill>
          <a:schemeClr val="tx1"/>
        </a:solidFill>
        <a:latin typeface="+mn-lt"/>
        <a:ea typeface="+mn-ea"/>
        <a:cs typeface="+mn-cs"/>
        <a:sym typeface="Helvetica Neue" charset="0"/>
      </a:defRPr>
    </a:lvl1pPr>
    <a:lvl2pPr marL="742950" indent="-285750" algn="l" defTabSz="457200" rtl="0" eaLnBrk="0" fontAlgn="base" hangingPunct="0">
      <a:lnSpc>
        <a:spcPct val="118000"/>
      </a:lnSpc>
      <a:spcBef>
        <a:spcPct val="30000"/>
      </a:spcBef>
      <a:spcAft>
        <a:spcPct val="0"/>
      </a:spcAft>
      <a:defRPr sz="2200">
        <a:solidFill>
          <a:schemeClr val="tx1"/>
        </a:solidFill>
        <a:latin typeface="+mn-lt"/>
        <a:ea typeface="+mn-ea"/>
        <a:cs typeface="+mn-cs"/>
        <a:sym typeface="Helvetica Neue" charset="0"/>
      </a:defRPr>
    </a:lvl2pPr>
    <a:lvl3pPr marL="1143000" indent="-228600" algn="l" defTabSz="457200" rtl="0" eaLnBrk="0" fontAlgn="base" hangingPunct="0">
      <a:lnSpc>
        <a:spcPct val="118000"/>
      </a:lnSpc>
      <a:spcBef>
        <a:spcPct val="30000"/>
      </a:spcBef>
      <a:spcAft>
        <a:spcPct val="0"/>
      </a:spcAft>
      <a:defRPr sz="2200">
        <a:solidFill>
          <a:schemeClr val="tx1"/>
        </a:solidFill>
        <a:latin typeface="+mn-lt"/>
        <a:ea typeface="+mn-ea"/>
        <a:cs typeface="+mn-cs"/>
        <a:sym typeface="Helvetica Neue" charset="0"/>
      </a:defRPr>
    </a:lvl3pPr>
    <a:lvl4pPr marL="1600200" indent="-228600" algn="l" defTabSz="457200" rtl="0" eaLnBrk="0" fontAlgn="base" hangingPunct="0">
      <a:lnSpc>
        <a:spcPct val="118000"/>
      </a:lnSpc>
      <a:spcBef>
        <a:spcPct val="30000"/>
      </a:spcBef>
      <a:spcAft>
        <a:spcPct val="0"/>
      </a:spcAft>
      <a:defRPr sz="2200">
        <a:solidFill>
          <a:schemeClr val="tx1"/>
        </a:solidFill>
        <a:latin typeface="+mn-lt"/>
        <a:ea typeface="+mn-ea"/>
        <a:cs typeface="+mn-cs"/>
        <a:sym typeface="Helvetica Neue" charset="0"/>
      </a:defRPr>
    </a:lvl4pPr>
    <a:lvl5pPr marL="2057400" indent="-228600" algn="l" defTabSz="457200" rtl="0" eaLnBrk="0" fontAlgn="base" hangingPunct="0">
      <a:lnSpc>
        <a:spcPct val="118000"/>
      </a:lnSpc>
      <a:spcBef>
        <a:spcPct val="30000"/>
      </a:spcBef>
      <a:spcAft>
        <a:spcPct val="0"/>
      </a:spcAft>
      <a:defRPr sz="2200">
        <a:solidFill>
          <a:schemeClr val="tx1"/>
        </a:solidFill>
        <a:latin typeface="+mn-lt"/>
        <a:ea typeface="+mn-ea"/>
        <a:cs typeface="+mn-cs"/>
        <a:sym typeface="Helvetica Neue" charset="0"/>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p:sp>
      <p:sp>
        <p:nvSpPr>
          <p:cNvPr id="56322" name="Notes Placeholder 2"/>
          <p:cNvSpPr>
            <a:spLocks noGrp="1"/>
          </p:cNvSpPr>
          <p:nvPr>
            <p:ph type="body" idx="1"/>
          </p:nvPr>
        </p:nvSpPr>
        <p:spPr/>
        <p:txBody>
          <a:bodyPr/>
          <a:lstStyle/>
          <a:p>
            <a:pPr eaLnBrk="1" hangingPunct="1">
              <a:spcBef>
                <a:spcPct val="0"/>
              </a:spcBef>
            </a:pPr>
            <a:endParaRPr lang="en-US" altLang="en-US">
              <a:solidFill>
                <a:srgbClr val="000000"/>
              </a:solidFill>
            </a:endParaRPr>
          </a:p>
        </p:txBody>
      </p:sp>
    </p:spTree>
    <p:extLst>
      <p:ext uri="{BB962C8B-B14F-4D97-AF65-F5344CB8AC3E}">
        <p14:creationId xmlns:p14="http://schemas.microsoft.com/office/powerpoint/2010/main" val="1791569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p:sp>
      <p:sp>
        <p:nvSpPr>
          <p:cNvPr id="72706" name="Notes Placeholder 2"/>
          <p:cNvSpPr>
            <a:spLocks noGrp="1"/>
          </p:cNvSpPr>
          <p:nvPr>
            <p:ph type="body" idx="1"/>
          </p:nvPr>
        </p:nvSpPr>
        <p:spPr/>
        <p:txBody>
          <a:bodyPr/>
          <a:lstStyle/>
          <a:p>
            <a:pPr eaLnBrk="1" hangingPunct="1">
              <a:spcBef>
                <a:spcPct val="0"/>
              </a:spcBef>
            </a:pPr>
            <a:endParaRPr lang="en-US" altLang="en-US">
              <a:solidFill>
                <a:srgbClr val="000000"/>
              </a:solidFill>
            </a:endParaRPr>
          </a:p>
        </p:txBody>
      </p:sp>
    </p:spTree>
    <p:extLst>
      <p:ext uri="{BB962C8B-B14F-4D97-AF65-F5344CB8AC3E}">
        <p14:creationId xmlns:p14="http://schemas.microsoft.com/office/powerpoint/2010/main" val="281046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p:sp>
      <p:sp>
        <p:nvSpPr>
          <p:cNvPr id="72706" name="Notes Placeholder 2"/>
          <p:cNvSpPr>
            <a:spLocks noGrp="1"/>
          </p:cNvSpPr>
          <p:nvPr>
            <p:ph type="body" idx="1"/>
          </p:nvPr>
        </p:nvSpPr>
        <p:spPr/>
        <p:txBody>
          <a:bodyPr/>
          <a:lstStyle/>
          <a:p>
            <a:pPr eaLnBrk="1" hangingPunct="1">
              <a:spcBef>
                <a:spcPct val="0"/>
              </a:spcBef>
            </a:pPr>
            <a:endParaRPr lang="en-US" altLang="en-US">
              <a:solidFill>
                <a:srgbClr val="000000"/>
              </a:solidFill>
            </a:endParaRPr>
          </a:p>
        </p:txBody>
      </p:sp>
    </p:spTree>
    <p:extLst>
      <p:ext uri="{BB962C8B-B14F-4D97-AF65-F5344CB8AC3E}">
        <p14:creationId xmlns:p14="http://schemas.microsoft.com/office/powerpoint/2010/main" val="3109939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p:sp>
      <p:sp>
        <p:nvSpPr>
          <p:cNvPr id="105474" name="Notes Placeholder 2"/>
          <p:cNvSpPr>
            <a:spLocks noGrp="1"/>
          </p:cNvSpPr>
          <p:nvPr>
            <p:ph type="body" idx="1"/>
          </p:nvPr>
        </p:nvSpPr>
        <p:spPr/>
        <p:txBody>
          <a:bodyPr/>
          <a:lstStyle/>
          <a:p>
            <a:pPr eaLnBrk="1" hangingPunct="1">
              <a:spcBef>
                <a:spcPct val="0"/>
              </a:spcBef>
            </a:pPr>
            <a:endParaRPr lang="en-US" altLang="en-US">
              <a:solidFill>
                <a:srgbClr val="000000"/>
              </a:solidFill>
            </a:endParaRPr>
          </a:p>
        </p:txBody>
      </p:sp>
    </p:spTree>
    <p:extLst>
      <p:ext uri="{BB962C8B-B14F-4D97-AF65-F5344CB8AC3E}">
        <p14:creationId xmlns:p14="http://schemas.microsoft.com/office/powerpoint/2010/main" val="219000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p:sp>
      <p:sp>
        <p:nvSpPr>
          <p:cNvPr id="99330" name="Notes Placeholder 2"/>
          <p:cNvSpPr>
            <a:spLocks noGrp="1"/>
          </p:cNvSpPr>
          <p:nvPr>
            <p:ph type="body" idx="1"/>
          </p:nvPr>
        </p:nvSpPr>
        <p:spPr/>
        <p:txBody>
          <a:bodyPr/>
          <a:lstStyle/>
          <a:p>
            <a:pPr eaLnBrk="1" hangingPunct="1">
              <a:spcBef>
                <a:spcPct val="0"/>
              </a:spcBef>
            </a:pPr>
            <a:endParaRPr lang="en-US" altLang="en-US">
              <a:solidFill>
                <a:srgbClr val="000000"/>
              </a:solidFill>
            </a:endParaRPr>
          </a:p>
        </p:txBody>
      </p:sp>
    </p:spTree>
    <p:extLst>
      <p:ext uri="{BB962C8B-B14F-4D97-AF65-F5344CB8AC3E}">
        <p14:creationId xmlns:p14="http://schemas.microsoft.com/office/powerpoint/2010/main" val="868170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p:sp>
      <p:sp>
        <p:nvSpPr>
          <p:cNvPr id="72706" name="Notes Placeholder 2"/>
          <p:cNvSpPr>
            <a:spLocks noGrp="1"/>
          </p:cNvSpPr>
          <p:nvPr>
            <p:ph type="body" idx="1"/>
          </p:nvPr>
        </p:nvSpPr>
        <p:spPr/>
        <p:txBody>
          <a:bodyPr/>
          <a:lstStyle/>
          <a:p>
            <a:pPr eaLnBrk="1" hangingPunct="1">
              <a:spcBef>
                <a:spcPct val="0"/>
              </a:spcBef>
            </a:pPr>
            <a:endParaRPr lang="en-US" altLang="en-US">
              <a:solidFill>
                <a:srgbClr val="000000"/>
              </a:solidFill>
            </a:endParaRPr>
          </a:p>
        </p:txBody>
      </p:sp>
    </p:spTree>
    <p:extLst>
      <p:ext uri="{BB962C8B-B14F-4D97-AF65-F5344CB8AC3E}">
        <p14:creationId xmlns:p14="http://schemas.microsoft.com/office/powerpoint/2010/main" val="706564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p:sp>
      <p:sp>
        <p:nvSpPr>
          <p:cNvPr id="72706" name="Notes Placeholder 2"/>
          <p:cNvSpPr>
            <a:spLocks noGrp="1"/>
          </p:cNvSpPr>
          <p:nvPr>
            <p:ph type="body" idx="1"/>
          </p:nvPr>
        </p:nvSpPr>
        <p:spPr/>
        <p:txBody>
          <a:bodyPr/>
          <a:lstStyle/>
          <a:p>
            <a:pPr eaLnBrk="1" hangingPunct="1">
              <a:spcBef>
                <a:spcPct val="0"/>
              </a:spcBef>
            </a:pPr>
            <a:endParaRPr lang="en-US" altLang="en-US">
              <a:solidFill>
                <a:srgbClr val="000000"/>
              </a:solidFill>
            </a:endParaRPr>
          </a:p>
        </p:txBody>
      </p:sp>
    </p:spTree>
    <p:extLst>
      <p:ext uri="{BB962C8B-B14F-4D97-AF65-F5344CB8AC3E}">
        <p14:creationId xmlns:p14="http://schemas.microsoft.com/office/powerpoint/2010/main" val="1683710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Opt 1]">
    <p:spTree>
      <p:nvGrpSpPr>
        <p:cNvPr id="1" name=""/>
        <p:cNvGrpSpPr/>
        <p:nvPr/>
      </p:nvGrpSpPr>
      <p:grpSpPr>
        <a:xfrm>
          <a:off x="0" y="0"/>
          <a:ext cx="0" cy="0"/>
          <a:chOff x="0" y="0"/>
          <a:chExt cx="0" cy="0"/>
        </a:xfrm>
      </p:grpSpPr>
      <p:pic>
        <p:nvPicPr>
          <p:cNvPr id="4" name="image2.png" descr="noc_performance_graphic[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19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9" name="Shape 9"/>
          <p:cNvSpPr>
            <a:spLocks noGrp="1"/>
          </p:cNvSpPr>
          <p:nvPr>
            <p:ph type="title"/>
          </p:nvPr>
        </p:nvSpPr>
        <p:spPr>
          <a:xfrm>
            <a:off x="3992881" y="373913"/>
            <a:ext cx="4864589" cy="3725594"/>
          </a:xfrm>
          <a:prstGeom prst="rect">
            <a:avLst/>
          </a:prstGeom>
        </p:spPr>
        <p:txBody>
          <a:bodyPr lIns="91439" tIns="91439" rIns="91439" bIns="91439"/>
          <a:lstStyle>
            <a:lvl1pPr algn="r">
              <a:defRPr sz="3200" b="1" spc="40"/>
            </a:lvl1pPr>
          </a:lstStyle>
          <a:p>
            <a:pPr lvl="0"/>
            <a:r>
              <a:t>Main Title, Font: Arial Bold 32pt.</a:t>
            </a:r>
          </a:p>
        </p:txBody>
      </p:sp>
      <p:sp>
        <p:nvSpPr>
          <p:cNvPr id="10" name="Shape 10"/>
          <p:cNvSpPr>
            <a:spLocks noGrp="1"/>
          </p:cNvSpPr>
          <p:nvPr>
            <p:ph type="body" idx="1"/>
          </p:nvPr>
        </p:nvSpPr>
        <p:spPr>
          <a:xfrm>
            <a:off x="3885634" y="4263456"/>
            <a:ext cx="4968115" cy="2171701"/>
          </a:xfrm>
          <a:prstGeom prst="rect">
            <a:avLst/>
          </a:prstGeom>
        </p:spPr>
        <p:txBody>
          <a:bodyPr lIns="0" tIns="0" rIns="0" bIns="0"/>
          <a:lstStyle>
            <a:lvl1pPr algn="r">
              <a:spcBef>
                <a:spcPts val="2400"/>
              </a:spcBef>
              <a:buSzTx/>
              <a:buNone/>
            </a:lvl1pPr>
          </a:lstStyle>
          <a:p>
            <a:pPr lvl="0"/>
            <a:r>
              <a:t>Meeting date(s), Arial 20pt.</a:t>
            </a:r>
          </a:p>
        </p:txBody>
      </p:sp>
    </p:spTree>
    <p:extLst>
      <p:ext uri="{BB962C8B-B14F-4D97-AF65-F5344CB8AC3E}">
        <p14:creationId xmlns:p14="http://schemas.microsoft.com/office/powerpoint/2010/main" val="190767528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64" name="Shape 64"/>
          <p:cNvSpPr>
            <a:spLocks noGrp="1"/>
          </p:cNvSpPr>
          <p:nvPr>
            <p:ph type="title"/>
          </p:nvPr>
        </p:nvSpPr>
        <p:spPr>
          <a:xfrm>
            <a:off x="669726" y="312539"/>
            <a:ext cx="7804548" cy="1518047"/>
          </a:xfrm>
          <a:prstGeom prst="rect">
            <a:avLst/>
          </a:prstGeom>
        </p:spPr>
        <p:txBody>
          <a:bodyPr lIns="35718" tIns="35718" rIns="35718" bIns="35718">
            <a:normAutofit/>
          </a:bodyPr>
          <a:lstStyle>
            <a:lvl1pPr algn="ctr" defTabSz="584200">
              <a:defRPr sz="5600">
                <a:latin typeface="Helvetica Light"/>
                <a:ea typeface="Helvetica Light"/>
                <a:cs typeface="Helvetica Light"/>
                <a:sym typeface="Helvetica Light"/>
              </a:defRPr>
            </a:lvl1pPr>
          </a:lstStyle>
          <a:p>
            <a:pPr lvl="0"/>
            <a:r>
              <a:t>Title Text</a:t>
            </a:r>
          </a:p>
        </p:txBody>
      </p:sp>
      <p:sp>
        <p:nvSpPr>
          <p:cNvPr id="65" name="Shape 65"/>
          <p:cNvSpPr>
            <a:spLocks noGrp="1"/>
          </p:cNvSpPr>
          <p:nvPr>
            <p:ph type="body" idx="1"/>
          </p:nvPr>
        </p:nvSpPr>
        <p:spPr>
          <a:xfrm>
            <a:off x="669726" y="1830585"/>
            <a:ext cx="7804548" cy="4420197"/>
          </a:xfrm>
          <a:prstGeom prst="rect">
            <a:avLst/>
          </a:prstGeom>
        </p:spPr>
        <p:txBody>
          <a:bodyPr lIns="35718" tIns="35718" rIns="35718" bIns="35718" anchor="ctr"/>
          <a:lstStyle>
            <a:lvl1pPr marL="296333" indent="-296333" defTabSz="584200">
              <a:spcBef>
                <a:spcPts val="4200"/>
              </a:spcBef>
              <a:buSzPct val="75000"/>
              <a:defRPr sz="2400">
                <a:latin typeface="Helvetica Light"/>
                <a:ea typeface="Helvetica Light"/>
                <a:cs typeface="Helvetica Light"/>
                <a:sym typeface="Helvetica Light"/>
              </a:defRPr>
            </a:lvl1pPr>
            <a:lvl2pPr marL="740833" indent="-296333" defTabSz="584200">
              <a:spcBef>
                <a:spcPts val="4200"/>
              </a:spcBef>
              <a:buSzPct val="75000"/>
              <a:buChar char="•"/>
              <a:defRPr sz="2400">
                <a:latin typeface="Helvetica Light"/>
                <a:ea typeface="Helvetica Light"/>
                <a:cs typeface="Helvetica Light"/>
                <a:sym typeface="Helvetica Light"/>
              </a:defRPr>
            </a:lvl2pPr>
            <a:lvl3pPr marL="1185333" indent="-296333" defTabSz="584200">
              <a:spcBef>
                <a:spcPts val="4200"/>
              </a:spcBef>
              <a:buSzPct val="75000"/>
              <a:defRPr sz="2400">
                <a:latin typeface="Helvetica Light"/>
                <a:ea typeface="Helvetica Light"/>
                <a:cs typeface="Helvetica Light"/>
                <a:sym typeface="Helvetica Light"/>
              </a:defRPr>
            </a:lvl3pPr>
            <a:lvl4pPr marL="1629833" indent="-296333" defTabSz="584200">
              <a:spcBef>
                <a:spcPts val="4200"/>
              </a:spcBef>
              <a:buSzPct val="75000"/>
              <a:buChar char="•"/>
              <a:defRPr sz="2400">
                <a:latin typeface="Helvetica Light"/>
                <a:ea typeface="Helvetica Light"/>
                <a:cs typeface="Helvetica Light"/>
                <a:sym typeface="Helvetica Light"/>
              </a:defRPr>
            </a:lvl4pPr>
            <a:lvl5pPr marL="2074333" indent="-296333" defTabSz="584200">
              <a:spcBef>
                <a:spcPts val="4200"/>
              </a:spcBef>
              <a:buSzPct val="75000"/>
              <a:buChar char="•"/>
              <a:defRPr sz="2400">
                <a:latin typeface="Helvetica Light"/>
                <a:ea typeface="Helvetica Light"/>
                <a:cs typeface="Helvetica Light"/>
                <a:sym typeface="Helvetica Light"/>
              </a:defRPr>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7972002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67" name="Shape 67"/>
          <p:cNvSpPr>
            <a:spLocks noGrp="1"/>
          </p:cNvSpPr>
          <p:nvPr>
            <p:ph type="title"/>
          </p:nvPr>
        </p:nvSpPr>
        <p:spPr>
          <a:xfrm>
            <a:off x="669726" y="312539"/>
            <a:ext cx="7804548" cy="1518047"/>
          </a:xfrm>
          <a:prstGeom prst="rect">
            <a:avLst/>
          </a:prstGeom>
        </p:spPr>
        <p:txBody>
          <a:bodyPr lIns="35718" tIns="35718" rIns="35718" bIns="35718">
            <a:normAutofit/>
          </a:bodyPr>
          <a:lstStyle>
            <a:lvl1pPr algn="ctr" defTabSz="584200">
              <a:defRPr sz="5600">
                <a:latin typeface="Helvetica Light"/>
                <a:ea typeface="Helvetica Light"/>
                <a:cs typeface="Helvetica Light"/>
                <a:sym typeface="Helvetica Light"/>
              </a:defRPr>
            </a:lvl1pPr>
          </a:lstStyle>
          <a:p>
            <a:pPr lvl="0"/>
            <a:r>
              <a:t>Title Text</a:t>
            </a:r>
          </a:p>
        </p:txBody>
      </p:sp>
      <p:sp>
        <p:nvSpPr>
          <p:cNvPr id="68" name="Shape 68"/>
          <p:cNvSpPr>
            <a:spLocks noGrp="1"/>
          </p:cNvSpPr>
          <p:nvPr>
            <p:ph type="body" idx="1"/>
          </p:nvPr>
        </p:nvSpPr>
        <p:spPr>
          <a:xfrm>
            <a:off x="669726" y="1830585"/>
            <a:ext cx="7804548" cy="4420197"/>
          </a:xfrm>
          <a:prstGeom prst="rect">
            <a:avLst/>
          </a:prstGeom>
        </p:spPr>
        <p:txBody>
          <a:bodyPr lIns="35718" tIns="35718" rIns="35718" bIns="35718" anchor="ctr"/>
          <a:lstStyle>
            <a:lvl1pPr marL="296333" indent="-296333" defTabSz="584200">
              <a:spcBef>
                <a:spcPts val="4200"/>
              </a:spcBef>
              <a:buSzPct val="75000"/>
              <a:defRPr sz="2400">
                <a:latin typeface="Helvetica Light"/>
                <a:ea typeface="Helvetica Light"/>
                <a:cs typeface="Helvetica Light"/>
                <a:sym typeface="Helvetica Light"/>
              </a:defRPr>
            </a:lvl1pPr>
            <a:lvl2pPr marL="740833" indent="-296333" defTabSz="584200">
              <a:spcBef>
                <a:spcPts val="4200"/>
              </a:spcBef>
              <a:buSzPct val="75000"/>
              <a:buChar char="•"/>
              <a:defRPr sz="2400">
                <a:latin typeface="Helvetica Light"/>
                <a:ea typeface="Helvetica Light"/>
                <a:cs typeface="Helvetica Light"/>
                <a:sym typeface="Helvetica Light"/>
              </a:defRPr>
            </a:lvl2pPr>
            <a:lvl3pPr marL="1185333" indent="-296333" defTabSz="584200">
              <a:spcBef>
                <a:spcPts val="4200"/>
              </a:spcBef>
              <a:buSzPct val="75000"/>
              <a:defRPr sz="2400">
                <a:latin typeface="Helvetica Light"/>
                <a:ea typeface="Helvetica Light"/>
                <a:cs typeface="Helvetica Light"/>
                <a:sym typeface="Helvetica Light"/>
              </a:defRPr>
            </a:lvl3pPr>
            <a:lvl4pPr marL="1629833" indent="-296333" defTabSz="584200">
              <a:spcBef>
                <a:spcPts val="4200"/>
              </a:spcBef>
              <a:buSzPct val="75000"/>
              <a:buChar char="•"/>
              <a:defRPr sz="2400">
                <a:latin typeface="Helvetica Light"/>
                <a:ea typeface="Helvetica Light"/>
                <a:cs typeface="Helvetica Light"/>
                <a:sym typeface="Helvetica Light"/>
              </a:defRPr>
            </a:lvl4pPr>
            <a:lvl5pPr marL="2074333" indent="-296333" defTabSz="584200">
              <a:spcBef>
                <a:spcPts val="4200"/>
              </a:spcBef>
              <a:buSzPct val="75000"/>
              <a:buChar char="•"/>
              <a:defRPr sz="2400">
                <a:latin typeface="Helvetica Light"/>
                <a:ea typeface="Helvetica Light"/>
                <a:cs typeface="Helvetica Light"/>
                <a:sym typeface="Helvetica Light"/>
              </a:defRPr>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98543107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70" name="Shape 70"/>
          <p:cNvSpPr>
            <a:spLocks noGrp="1"/>
          </p:cNvSpPr>
          <p:nvPr>
            <p:ph type="title"/>
          </p:nvPr>
        </p:nvSpPr>
        <p:spPr>
          <a:xfrm>
            <a:off x="669726" y="312539"/>
            <a:ext cx="7804548" cy="1518047"/>
          </a:xfrm>
          <a:prstGeom prst="rect">
            <a:avLst/>
          </a:prstGeom>
        </p:spPr>
        <p:txBody>
          <a:bodyPr lIns="35718" tIns="35718" rIns="35718" bIns="35718">
            <a:normAutofit/>
          </a:bodyPr>
          <a:lstStyle>
            <a:lvl1pPr algn="ctr" defTabSz="584200">
              <a:defRPr sz="5600">
                <a:latin typeface="Helvetica Light"/>
                <a:ea typeface="Helvetica Light"/>
                <a:cs typeface="Helvetica Light"/>
                <a:sym typeface="Helvetica Light"/>
              </a:defRPr>
            </a:lvl1pPr>
          </a:lstStyle>
          <a:p>
            <a:pPr lvl="0"/>
            <a:r>
              <a:t>Title Text</a:t>
            </a:r>
          </a:p>
        </p:txBody>
      </p:sp>
      <p:sp>
        <p:nvSpPr>
          <p:cNvPr id="71" name="Shape 71"/>
          <p:cNvSpPr>
            <a:spLocks noGrp="1"/>
          </p:cNvSpPr>
          <p:nvPr>
            <p:ph type="body" idx="1"/>
          </p:nvPr>
        </p:nvSpPr>
        <p:spPr>
          <a:xfrm>
            <a:off x="669726" y="1830585"/>
            <a:ext cx="7804548" cy="4420197"/>
          </a:xfrm>
          <a:prstGeom prst="rect">
            <a:avLst/>
          </a:prstGeom>
        </p:spPr>
        <p:txBody>
          <a:bodyPr lIns="35718" tIns="35718" rIns="35718" bIns="35718" anchor="ctr"/>
          <a:lstStyle>
            <a:lvl1pPr marL="296333" indent="-296333" defTabSz="584200">
              <a:spcBef>
                <a:spcPts val="4200"/>
              </a:spcBef>
              <a:buSzPct val="75000"/>
              <a:defRPr sz="2400">
                <a:latin typeface="Helvetica Light"/>
                <a:ea typeface="Helvetica Light"/>
                <a:cs typeface="Helvetica Light"/>
                <a:sym typeface="Helvetica Light"/>
              </a:defRPr>
            </a:lvl1pPr>
            <a:lvl2pPr marL="740833" indent="-296333" defTabSz="584200">
              <a:spcBef>
                <a:spcPts val="4200"/>
              </a:spcBef>
              <a:buSzPct val="75000"/>
              <a:buChar char="•"/>
              <a:defRPr sz="2400">
                <a:latin typeface="Helvetica Light"/>
                <a:ea typeface="Helvetica Light"/>
                <a:cs typeface="Helvetica Light"/>
                <a:sym typeface="Helvetica Light"/>
              </a:defRPr>
            </a:lvl2pPr>
            <a:lvl3pPr marL="1185333" indent="-296333" defTabSz="584200">
              <a:spcBef>
                <a:spcPts val="4200"/>
              </a:spcBef>
              <a:buSzPct val="75000"/>
              <a:defRPr sz="2400">
                <a:latin typeface="Helvetica Light"/>
                <a:ea typeface="Helvetica Light"/>
                <a:cs typeface="Helvetica Light"/>
                <a:sym typeface="Helvetica Light"/>
              </a:defRPr>
            </a:lvl3pPr>
            <a:lvl4pPr marL="1629833" indent="-296333" defTabSz="584200">
              <a:spcBef>
                <a:spcPts val="4200"/>
              </a:spcBef>
              <a:buSzPct val="75000"/>
              <a:buChar char="•"/>
              <a:defRPr sz="2400">
                <a:latin typeface="Helvetica Light"/>
                <a:ea typeface="Helvetica Light"/>
                <a:cs typeface="Helvetica Light"/>
                <a:sym typeface="Helvetica Light"/>
              </a:defRPr>
            </a:lvl4pPr>
            <a:lvl5pPr marL="2074333" indent="-296333" defTabSz="584200">
              <a:spcBef>
                <a:spcPts val="4200"/>
              </a:spcBef>
              <a:buSzPct val="75000"/>
              <a:buChar char="•"/>
              <a:defRPr sz="2400">
                <a:latin typeface="Helvetica Light"/>
                <a:ea typeface="Helvetica Light"/>
                <a:cs typeface="Helvetica Light"/>
                <a:sym typeface="Helvetica Light"/>
              </a:defRPr>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53910321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lstStyle/>
          <a:p>
            <a:endParaRPr/>
          </a:p>
        </p:txBody>
      </p:sp>
      <p:sp>
        <p:nvSpPr>
          <p:cNvPr id="48"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extLst>
      <p:ext uri="{BB962C8B-B14F-4D97-AF65-F5344CB8AC3E}">
        <p14:creationId xmlns:p14="http://schemas.microsoft.com/office/powerpoint/2010/main" val="1267139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lide [Opt 2]">
    <p:spTree>
      <p:nvGrpSpPr>
        <p:cNvPr id="1" name=""/>
        <p:cNvGrpSpPr/>
        <p:nvPr/>
      </p:nvGrpSpPr>
      <p:grpSpPr>
        <a:xfrm>
          <a:off x="0" y="0"/>
          <a:ext cx="0" cy="0"/>
          <a:chOff x="0" y="0"/>
          <a:chExt cx="0" cy="0"/>
        </a:xfrm>
      </p:grpSpPr>
      <p:pic>
        <p:nvPicPr>
          <p:cNvPr id="4" name="image2.png" descr="noc_performance_graphic[3].png"/>
          <p:cNvPicPr>
            <a:picLocks noChangeAspect="1" noChangeArrowheads="1"/>
          </p:cNvPicPr>
          <p:nvPr/>
        </p:nvPicPr>
        <p:blipFill>
          <a:blip r:embed="rId2" cstate="print">
            <a:extLst>
              <a:ext uri="{28A0092B-C50C-407E-A947-70E740481C1C}">
                <a14:useLocalDpi xmlns:a14="http://schemas.microsoft.com/office/drawing/2010/main" val="0"/>
              </a:ext>
            </a:extLst>
          </a:blip>
          <a:srcRect l="66733"/>
          <a:stretch>
            <a:fillRect/>
          </a:stretch>
        </p:blipFill>
        <p:spPr bwMode="auto">
          <a:xfrm>
            <a:off x="0" y="0"/>
            <a:ext cx="1393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5" name="image3.png" descr="noc_white_PNG.png"/>
          <p:cNvPicPr>
            <a:picLocks noChangeAspect="1" noChangeArrowheads="1"/>
          </p:cNvPicPr>
          <p:nvPr/>
        </p:nvPicPr>
        <p:blipFill>
          <a:blip r:embed="rId3">
            <a:extLst>
              <a:ext uri="{28A0092B-C50C-407E-A947-70E740481C1C}">
                <a14:useLocalDpi xmlns:a14="http://schemas.microsoft.com/office/drawing/2010/main" val="0"/>
              </a:ext>
            </a:extLst>
          </a:blip>
          <a:srcRect l="2145" r="3455"/>
          <a:stretch>
            <a:fillRect/>
          </a:stretch>
        </p:blipFill>
        <p:spPr bwMode="auto">
          <a:xfrm>
            <a:off x="1119188" y="3209925"/>
            <a:ext cx="1928812"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14" name="Shape 14"/>
          <p:cNvSpPr>
            <a:spLocks noGrp="1"/>
          </p:cNvSpPr>
          <p:nvPr>
            <p:ph type="title"/>
          </p:nvPr>
        </p:nvSpPr>
        <p:spPr>
          <a:xfrm>
            <a:off x="1562100" y="373913"/>
            <a:ext cx="7295369" cy="3725594"/>
          </a:xfrm>
          <a:prstGeom prst="rect">
            <a:avLst/>
          </a:prstGeom>
        </p:spPr>
        <p:txBody>
          <a:bodyPr lIns="91439" tIns="91439" rIns="91439" bIns="91439"/>
          <a:lstStyle>
            <a:lvl1pPr algn="r">
              <a:defRPr sz="3200" b="1" spc="40"/>
            </a:lvl1pPr>
          </a:lstStyle>
          <a:p>
            <a:pPr lvl="0"/>
            <a:r>
              <a:t>Main Title, Font: Arial Bold 32pt.</a:t>
            </a:r>
          </a:p>
        </p:txBody>
      </p:sp>
      <p:sp>
        <p:nvSpPr>
          <p:cNvPr id="15" name="Shape 15"/>
          <p:cNvSpPr>
            <a:spLocks noGrp="1"/>
          </p:cNvSpPr>
          <p:nvPr>
            <p:ph type="body" idx="1"/>
          </p:nvPr>
        </p:nvSpPr>
        <p:spPr>
          <a:xfrm>
            <a:off x="3885634" y="4263456"/>
            <a:ext cx="4968115" cy="2171701"/>
          </a:xfrm>
          <a:prstGeom prst="rect">
            <a:avLst/>
          </a:prstGeom>
        </p:spPr>
        <p:txBody>
          <a:bodyPr lIns="0" tIns="0" rIns="0" bIns="0"/>
          <a:lstStyle>
            <a:lvl1pPr algn="r">
              <a:spcBef>
                <a:spcPts val="2400"/>
              </a:spcBef>
              <a:buSzTx/>
              <a:buNone/>
            </a:lvl1pPr>
          </a:lstStyle>
          <a:p>
            <a:pPr lvl="0"/>
            <a:r>
              <a:t>Meeting date(s), Arial 20pt.</a:t>
            </a:r>
          </a:p>
        </p:txBody>
      </p:sp>
    </p:spTree>
    <p:extLst>
      <p:ext uri="{BB962C8B-B14F-4D97-AF65-F5344CB8AC3E}">
        <p14:creationId xmlns:p14="http://schemas.microsoft.com/office/powerpoint/2010/main" val="36764847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Break Slide">
    <p:spTree>
      <p:nvGrpSpPr>
        <p:cNvPr id="1" name=""/>
        <p:cNvGrpSpPr/>
        <p:nvPr/>
      </p:nvGrpSpPr>
      <p:grpSpPr>
        <a:xfrm>
          <a:off x="0" y="0"/>
          <a:ext cx="0" cy="0"/>
          <a:chOff x="0" y="0"/>
          <a:chExt cx="0" cy="0"/>
        </a:xfrm>
      </p:grpSpPr>
      <p:pic>
        <p:nvPicPr>
          <p:cNvPr id="3" name="image2.png" descr="noc_performance_graphic[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19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4" name="Shape 20"/>
          <p:cNvSpPr>
            <a:spLocks noChangeArrowheads="1"/>
          </p:cNvSpPr>
          <p:nvPr/>
        </p:nvSpPr>
        <p:spPr bwMode="auto">
          <a:xfrm>
            <a:off x="0" y="0"/>
            <a:ext cx="9144000" cy="6858000"/>
          </a:xfrm>
          <a:prstGeom prst="rect">
            <a:avLst/>
          </a:prstGeom>
          <a:solidFill>
            <a:srgbClr val="FFFFFF">
              <a:alpha val="50195"/>
            </a:srgbClr>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lvl1pPr>
              <a:defRPr>
                <a:solidFill>
                  <a:schemeClr val="tx1"/>
                </a:solidFill>
                <a:latin typeface="Tahoma" charset="0"/>
                <a:ea typeface="Tahoma" charset="0"/>
                <a:cs typeface="Tahoma" charset="0"/>
                <a:sym typeface="Tahoma" charset="0"/>
              </a:defRPr>
            </a:lvl1pPr>
            <a:lvl2pPr marL="742950" indent="-285750">
              <a:defRPr>
                <a:solidFill>
                  <a:schemeClr val="tx1"/>
                </a:solidFill>
                <a:latin typeface="Tahoma" charset="0"/>
                <a:ea typeface="Tahoma" charset="0"/>
                <a:cs typeface="Tahoma" charset="0"/>
                <a:sym typeface="Tahoma" charset="0"/>
              </a:defRPr>
            </a:lvl2pPr>
            <a:lvl3pPr marL="1143000" indent="-228600">
              <a:defRPr>
                <a:solidFill>
                  <a:schemeClr val="tx1"/>
                </a:solidFill>
                <a:latin typeface="Tahoma" charset="0"/>
                <a:ea typeface="Tahoma" charset="0"/>
                <a:cs typeface="Tahoma" charset="0"/>
                <a:sym typeface="Tahoma" charset="0"/>
              </a:defRPr>
            </a:lvl3pPr>
            <a:lvl4pPr marL="1600200" indent="-228600">
              <a:defRPr>
                <a:solidFill>
                  <a:schemeClr val="tx1"/>
                </a:solidFill>
                <a:latin typeface="Tahoma" charset="0"/>
                <a:ea typeface="Tahoma" charset="0"/>
                <a:cs typeface="Tahoma" charset="0"/>
                <a:sym typeface="Tahoma" charset="0"/>
              </a:defRPr>
            </a:lvl4pPr>
            <a:lvl5pPr marL="2057400" indent="-228600">
              <a:defRPr>
                <a:solidFill>
                  <a:schemeClr val="tx1"/>
                </a:solidFill>
                <a:latin typeface="Tahoma" charset="0"/>
                <a:ea typeface="Tahoma" charset="0"/>
                <a:cs typeface="Tahoma" charset="0"/>
                <a:sym typeface="Tahoma" charset="0"/>
              </a:defRPr>
            </a:lvl5pPr>
            <a:lvl6pPr marL="2514600" indent="-228600" eaLnBrk="0" fontAlgn="base" hangingPunct="0">
              <a:spcBef>
                <a:spcPct val="0"/>
              </a:spcBef>
              <a:spcAft>
                <a:spcPct val="0"/>
              </a:spcAft>
              <a:defRPr>
                <a:solidFill>
                  <a:schemeClr val="tx1"/>
                </a:solidFill>
                <a:latin typeface="Tahoma" charset="0"/>
                <a:ea typeface="Tahoma" charset="0"/>
                <a:cs typeface="Tahoma" charset="0"/>
                <a:sym typeface="Tahoma" charset="0"/>
              </a:defRPr>
            </a:lvl6pPr>
            <a:lvl7pPr marL="2971800" indent="-228600" eaLnBrk="0" fontAlgn="base" hangingPunct="0">
              <a:spcBef>
                <a:spcPct val="0"/>
              </a:spcBef>
              <a:spcAft>
                <a:spcPct val="0"/>
              </a:spcAft>
              <a:defRPr>
                <a:solidFill>
                  <a:schemeClr val="tx1"/>
                </a:solidFill>
                <a:latin typeface="Tahoma" charset="0"/>
                <a:ea typeface="Tahoma" charset="0"/>
                <a:cs typeface="Tahoma" charset="0"/>
                <a:sym typeface="Tahoma" charset="0"/>
              </a:defRPr>
            </a:lvl7pPr>
            <a:lvl8pPr marL="3429000" indent="-228600" eaLnBrk="0" fontAlgn="base" hangingPunct="0">
              <a:spcBef>
                <a:spcPct val="0"/>
              </a:spcBef>
              <a:spcAft>
                <a:spcPct val="0"/>
              </a:spcAft>
              <a:defRPr>
                <a:solidFill>
                  <a:schemeClr val="tx1"/>
                </a:solidFill>
                <a:latin typeface="Tahoma" charset="0"/>
                <a:ea typeface="Tahoma" charset="0"/>
                <a:cs typeface="Tahoma" charset="0"/>
                <a:sym typeface="Tahoma" charset="0"/>
              </a:defRPr>
            </a:lvl8pPr>
            <a:lvl9pPr marL="3886200" indent="-228600" eaLnBrk="0" fontAlgn="base" hangingPunct="0">
              <a:spcBef>
                <a:spcPct val="0"/>
              </a:spcBef>
              <a:spcAft>
                <a:spcPct val="0"/>
              </a:spcAft>
              <a:defRPr>
                <a:solidFill>
                  <a:schemeClr val="tx1"/>
                </a:solidFill>
                <a:latin typeface="Tahoma" charset="0"/>
                <a:ea typeface="Tahoma" charset="0"/>
                <a:cs typeface="Tahoma" charset="0"/>
                <a:sym typeface="Tahoma" charset="0"/>
              </a:defRPr>
            </a:lvl9pPr>
          </a:lstStyle>
          <a:p>
            <a:pPr algn="ctr" eaLnBrk="1" hangingPunct="1"/>
            <a:endParaRPr lang="en-US" altLang="en-US">
              <a:solidFill>
                <a:srgbClr val="000000"/>
              </a:solidFill>
            </a:endParaRPr>
          </a:p>
        </p:txBody>
      </p:sp>
      <p:pic>
        <p:nvPicPr>
          <p:cNvPr id="5" name="image3.png" descr="noc_white_PNG.png"/>
          <p:cNvPicPr>
            <a:picLocks noChangeAspect="1" noChangeArrowheads="1"/>
          </p:cNvPicPr>
          <p:nvPr/>
        </p:nvPicPr>
        <p:blipFill>
          <a:blip r:embed="rId3">
            <a:extLst>
              <a:ext uri="{28A0092B-C50C-407E-A947-70E740481C1C}">
                <a14:useLocalDpi xmlns:a14="http://schemas.microsoft.com/office/drawing/2010/main" val="0"/>
              </a:ext>
            </a:extLst>
          </a:blip>
          <a:srcRect l="2145" r="3455"/>
          <a:stretch>
            <a:fillRect/>
          </a:stretch>
        </p:blipFill>
        <p:spPr bwMode="auto">
          <a:xfrm>
            <a:off x="1119188" y="3209925"/>
            <a:ext cx="1928812"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21" name="Shape 21"/>
          <p:cNvSpPr>
            <a:spLocks noGrp="1"/>
          </p:cNvSpPr>
          <p:nvPr>
            <p:ph type="body" idx="1"/>
          </p:nvPr>
        </p:nvSpPr>
        <p:spPr>
          <a:xfrm>
            <a:off x="3444240" y="2343150"/>
            <a:ext cx="5410298" cy="2171700"/>
          </a:xfrm>
          <a:prstGeom prst="rect">
            <a:avLst/>
          </a:prstGeom>
        </p:spPr>
        <p:txBody>
          <a:bodyPr anchor="ctr">
            <a:noAutofit/>
          </a:bodyPr>
          <a:lstStyle>
            <a:lvl1pPr algn="r">
              <a:spcBef>
                <a:spcPts val="2400"/>
              </a:spcBef>
              <a:buSzTx/>
              <a:buNone/>
              <a:defRPr sz="2400" b="1" spc="20"/>
            </a:lvl1pPr>
          </a:lstStyle>
          <a:p>
            <a:pPr lvl="0"/>
            <a:r>
              <a:t>Section Break (Click to Add Title)</a:t>
            </a:r>
          </a:p>
        </p:txBody>
      </p:sp>
    </p:spTree>
    <p:extLst>
      <p:ext uri="{BB962C8B-B14F-4D97-AF65-F5344CB8AC3E}">
        <p14:creationId xmlns:p14="http://schemas.microsoft.com/office/powerpoint/2010/main" val="75751732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pPr lvl="0"/>
            <a:r>
              <a:t>Click to edit Master title style</a:t>
            </a:r>
          </a:p>
        </p:txBody>
      </p:sp>
      <p:sp>
        <p:nvSpPr>
          <p:cNvPr id="29" name="Shape 29"/>
          <p:cNvSpPr>
            <a:spLocks noGrp="1"/>
          </p:cNvSpPr>
          <p:nvPr>
            <p:ph type="body" idx="1"/>
          </p:nvPr>
        </p:nvSpPr>
        <p:spPr>
          <a:xfrm>
            <a:off x="304800" y="1402289"/>
            <a:ext cx="4038600" cy="5455711"/>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lvl="0"/>
            <a:r>
              <a:t>Click to edit Master text styles</a:t>
            </a:r>
          </a:p>
          <a:p>
            <a:pPr lvl="1"/>
            <a:r>
              <a:t>Second level</a:t>
            </a:r>
          </a:p>
          <a:p>
            <a:pPr lvl="2"/>
            <a:r>
              <a:t>Third level</a:t>
            </a:r>
          </a:p>
          <a:p>
            <a:pPr lvl="3"/>
            <a:r>
              <a:t>Fourth level</a:t>
            </a:r>
          </a:p>
          <a:p>
            <a:pPr lvl="4"/>
            <a:r>
              <a:t>Fifth level</a:t>
            </a:r>
          </a:p>
        </p:txBody>
      </p:sp>
      <p:sp>
        <p:nvSpPr>
          <p:cNvPr id="4" name="Shape 6"/>
          <p:cNvSpPr>
            <a:spLocks noGrp="1"/>
          </p:cNvSpPr>
          <p:nvPr>
            <p:ph type="sldNum" sz="quarter" idx="10"/>
          </p:nvPr>
        </p:nvSpPr>
        <p:spPr>
          <a:ln/>
        </p:spPr>
        <p:txBody>
          <a:bodyPr/>
          <a:lstStyle>
            <a:lvl1pPr>
              <a:defRPr/>
            </a:lvl1pPr>
          </a:lstStyle>
          <a:p>
            <a:fld id="{392601BD-07FE-1845-85AE-94541AD56155}" type="slidenum">
              <a:rPr lang="en-US" altLang="en-US"/>
              <a:pPr/>
              <a:t>‹#›</a:t>
            </a:fld>
            <a:endParaRPr lang="en-US" altLang="en-US"/>
          </a:p>
        </p:txBody>
      </p:sp>
    </p:spTree>
    <p:extLst>
      <p:ext uri="{BB962C8B-B14F-4D97-AF65-F5344CB8AC3E}">
        <p14:creationId xmlns:p14="http://schemas.microsoft.com/office/powerpoint/2010/main" val="207732190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4" name="image6.jpg" descr="Cana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36" name="Shape 36"/>
          <p:cNvSpPr>
            <a:spLocks noGrp="1"/>
          </p:cNvSpPr>
          <p:nvPr>
            <p:ph type="title"/>
          </p:nvPr>
        </p:nvSpPr>
        <p:spPr>
          <a:xfrm>
            <a:off x="2305050" y="1070610"/>
            <a:ext cx="6385730" cy="2933701"/>
          </a:xfrm>
          <a:prstGeom prst="rect">
            <a:avLst/>
          </a:prstGeom>
        </p:spPr>
        <p:txBody>
          <a:bodyPr lIns="91439" tIns="91439" rIns="91439" bIns="91439"/>
          <a:lstStyle>
            <a:lvl1pPr algn="r">
              <a:defRPr sz="2800" b="1" spc="40">
                <a:effectLst>
                  <a:outerShdw blurRad="38100" dist="38100" dir="2700000" rotWithShape="0">
                    <a:srgbClr val="000000">
                      <a:alpha val="43137"/>
                    </a:srgbClr>
                  </a:outerShdw>
                </a:effectLst>
              </a:defRPr>
            </a:lvl1pPr>
          </a:lstStyle>
          <a:p>
            <a:pPr lvl="0"/>
            <a:r>
              <a:t>Main Title, Font: Arial Bold 28pt.</a:t>
            </a:r>
          </a:p>
        </p:txBody>
      </p:sp>
      <p:sp>
        <p:nvSpPr>
          <p:cNvPr id="37" name="Shape 37"/>
          <p:cNvSpPr>
            <a:spLocks noGrp="1"/>
          </p:cNvSpPr>
          <p:nvPr>
            <p:ph type="body" idx="1"/>
          </p:nvPr>
        </p:nvSpPr>
        <p:spPr>
          <a:xfrm>
            <a:off x="3718947" y="4030729"/>
            <a:ext cx="4968115" cy="2171701"/>
          </a:xfrm>
          <a:prstGeom prst="rect">
            <a:avLst/>
          </a:prstGeom>
        </p:spPr>
        <p:txBody>
          <a:bodyPr lIns="0" tIns="0" rIns="0" bIns="0"/>
          <a:lstStyle>
            <a:lvl1pPr algn="r">
              <a:spcBef>
                <a:spcPts val="0"/>
              </a:spcBef>
              <a:buSzTx/>
              <a:buNone/>
            </a:lvl1pPr>
          </a:lstStyle>
          <a:p>
            <a:pPr lvl="0"/>
            <a:r>
              <a:t>Meeting date(s), Arial 20pt.</a:t>
            </a:r>
          </a:p>
        </p:txBody>
      </p:sp>
    </p:spTree>
    <p:extLst>
      <p:ext uri="{BB962C8B-B14F-4D97-AF65-F5344CB8AC3E}">
        <p14:creationId xmlns:p14="http://schemas.microsoft.com/office/powerpoint/2010/main" val="131065547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pic>
        <p:nvPicPr>
          <p:cNvPr id="4" name="image6.jpg" descr="Cana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41" name="Shape 41"/>
          <p:cNvSpPr>
            <a:spLocks noGrp="1"/>
          </p:cNvSpPr>
          <p:nvPr>
            <p:ph type="title"/>
          </p:nvPr>
        </p:nvSpPr>
        <p:spPr>
          <a:xfrm>
            <a:off x="2305050" y="1070610"/>
            <a:ext cx="6385730" cy="2933701"/>
          </a:xfrm>
          <a:prstGeom prst="rect">
            <a:avLst/>
          </a:prstGeom>
        </p:spPr>
        <p:txBody>
          <a:bodyPr lIns="91439" tIns="91439" rIns="91439" bIns="91439"/>
          <a:lstStyle>
            <a:lvl1pPr algn="r">
              <a:defRPr sz="2800" b="1" spc="40"/>
            </a:lvl1pPr>
          </a:lstStyle>
          <a:p>
            <a:pPr lvl="0"/>
            <a:r>
              <a:t>Main Title, Font: Arial Bold 28pt.</a:t>
            </a:r>
          </a:p>
        </p:txBody>
      </p:sp>
      <p:sp>
        <p:nvSpPr>
          <p:cNvPr id="42" name="Shape 42"/>
          <p:cNvSpPr>
            <a:spLocks noGrp="1"/>
          </p:cNvSpPr>
          <p:nvPr>
            <p:ph type="body" idx="1"/>
          </p:nvPr>
        </p:nvSpPr>
        <p:spPr>
          <a:xfrm>
            <a:off x="3718947" y="4030729"/>
            <a:ext cx="4968115" cy="2171701"/>
          </a:xfrm>
          <a:prstGeom prst="rect">
            <a:avLst/>
          </a:prstGeom>
        </p:spPr>
        <p:txBody>
          <a:bodyPr lIns="0" tIns="0" rIns="0" bIns="0"/>
          <a:lstStyle>
            <a:lvl1pPr algn="r">
              <a:spcBef>
                <a:spcPts val="2400"/>
              </a:spcBef>
              <a:buSzTx/>
              <a:buNone/>
            </a:lvl1pPr>
          </a:lstStyle>
          <a:p>
            <a:pPr lvl="0"/>
            <a:r>
              <a:t>Meeting date(s), Arial 20pt.</a:t>
            </a:r>
          </a:p>
        </p:txBody>
      </p:sp>
    </p:spTree>
    <p:extLst>
      <p:ext uri="{BB962C8B-B14F-4D97-AF65-F5344CB8AC3E}">
        <p14:creationId xmlns:p14="http://schemas.microsoft.com/office/powerpoint/2010/main" val="144676743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8" name="Shape 48"/>
          <p:cNvSpPr>
            <a:spLocks noGrp="1"/>
          </p:cNvSpPr>
          <p:nvPr>
            <p:ph type="title"/>
          </p:nvPr>
        </p:nvSpPr>
        <p:spPr>
          <a:xfrm>
            <a:off x="228600" y="0"/>
            <a:ext cx="6705600" cy="984505"/>
          </a:xfrm>
          <a:prstGeom prst="rect">
            <a:avLst/>
          </a:prstGeom>
        </p:spPr>
        <p:txBody>
          <a:bodyPr lIns="0" tIns="0" rIns="0" bIns="0"/>
          <a:lstStyle/>
          <a:p>
            <a:pPr lvl="0"/>
            <a:r>
              <a:t>Title Text</a:t>
            </a:r>
          </a:p>
        </p:txBody>
      </p:sp>
      <p:sp>
        <p:nvSpPr>
          <p:cNvPr id="49" name="Shape 49"/>
          <p:cNvSpPr>
            <a:spLocks noGrp="1"/>
          </p:cNvSpPr>
          <p:nvPr>
            <p:ph type="body" idx="1"/>
          </p:nvPr>
        </p:nvSpPr>
        <p:spPr>
          <a:prstGeom prst="rect">
            <a:avLst/>
          </a:prstGeom>
        </p:spPr>
        <p:txBody>
          <a:bodyPr/>
          <a:lstStyle/>
          <a:p>
            <a:pPr lvl="0"/>
            <a:r>
              <a:t>Body Level One</a:t>
            </a:r>
          </a:p>
          <a:p>
            <a:pPr lvl="1"/>
            <a:r>
              <a:t>Body Level Two</a:t>
            </a:r>
          </a:p>
          <a:p>
            <a:pPr lvl="2"/>
            <a:r>
              <a:t>Body Level Three</a:t>
            </a:r>
          </a:p>
          <a:p>
            <a:pPr lvl="3"/>
            <a:r>
              <a:t>Body Level Four</a:t>
            </a:r>
          </a:p>
          <a:p>
            <a:pPr lvl="4"/>
            <a:r>
              <a:t>Body Level Five</a:t>
            </a:r>
          </a:p>
        </p:txBody>
      </p:sp>
      <p:sp>
        <p:nvSpPr>
          <p:cNvPr id="4" name="Shape 50"/>
          <p:cNvSpPr>
            <a:spLocks noGrp="1"/>
          </p:cNvSpPr>
          <p:nvPr>
            <p:ph type="sldNum" sz="quarter" idx="10"/>
          </p:nvPr>
        </p:nvSpPr>
        <p:spPr/>
        <p:txBody>
          <a:bodyPr lIns="0" tIns="0" rIns="0" bIns="0"/>
          <a:lstStyle>
            <a:lvl1pPr>
              <a:defRPr/>
            </a:lvl1pPr>
          </a:lstStyle>
          <a:p>
            <a:fld id="{990F4095-1E3D-8547-A134-DFA99C166585}" type="slidenum">
              <a:rPr lang="en-US" altLang="en-US"/>
              <a:pPr/>
              <a:t>‹#›</a:t>
            </a:fld>
            <a:endParaRPr lang="en-US" altLang="en-US"/>
          </a:p>
        </p:txBody>
      </p:sp>
    </p:spTree>
    <p:extLst>
      <p:ext uri="{BB962C8B-B14F-4D97-AF65-F5344CB8AC3E}">
        <p14:creationId xmlns:p14="http://schemas.microsoft.com/office/powerpoint/2010/main" val="201037829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58" name="Shape 58"/>
          <p:cNvSpPr>
            <a:spLocks noGrp="1"/>
          </p:cNvSpPr>
          <p:nvPr>
            <p:ph type="title"/>
          </p:nvPr>
        </p:nvSpPr>
        <p:spPr>
          <a:xfrm>
            <a:off x="669726" y="312539"/>
            <a:ext cx="7804548" cy="1518047"/>
          </a:xfrm>
          <a:prstGeom prst="rect">
            <a:avLst/>
          </a:prstGeom>
        </p:spPr>
        <p:txBody>
          <a:bodyPr lIns="35718" tIns="35718" rIns="35718" bIns="35718">
            <a:normAutofit/>
          </a:bodyPr>
          <a:lstStyle>
            <a:lvl1pPr algn="ctr" defTabSz="584200">
              <a:defRPr sz="5600">
                <a:latin typeface="Helvetica Light"/>
                <a:ea typeface="Helvetica Light"/>
                <a:cs typeface="Helvetica Light"/>
                <a:sym typeface="Helvetica Light"/>
              </a:defRPr>
            </a:lvl1pPr>
          </a:lstStyle>
          <a:p>
            <a:pPr lvl="0"/>
            <a:r>
              <a:t>Title Text</a:t>
            </a:r>
          </a:p>
        </p:txBody>
      </p:sp>
      <p:sp>
        <p:nvSpPr>
          <p:cNvPr id="59" name="Shape 59"/>
          <p:cNvSpPr>
            <a:spLocks noGrp="1"/>
          </p:cNvSpPr>
          <p:nvPr>
            <p:ph type="body" idx="1"/>
          </p:nvPr>
        </p:nvSpPr>
        <p:spPr>
          <a:xfrm>
            <a:off x="669726" y="1830585"/>
            <a:ext cx="7804548" cy="4420197"/>
          </a:xfrm>
          <a:prstGeom prst="rect">
            <a:avLst/>
          </a:prstGeom>
        </p:spPr>
        <p:txBody>
          <a:bodyPr lIns="35718" tIns="35718" rIns="35718" bIns="35718" anchor="ctr"/>
          <a:lstStyle>
            <a:lvl1pPr marL="296333" indent="-296333" defTabSz="584200">
              <a:spcBef>
                <a:spcPts val="4200"/>
              </a:spcBef>
              <a:buSzPct val="75000"/>
              <a:defRPr sz="2400">
                <a:latin typeface="Helvetica Light"/>
                <a:ea typeface="Helvetica Light"/>
                <a:cs typeface="Helvetica Light"/>
                <a:sym typeface="Helvetica Light"/>
              </a:defRPr>
            </a:lvl1pPr>
            <a:lvl2pPr marL="740833" indent="-296333" defTabSz="584200">
              <a:spcBef>
                <a:spcPts val="4200"/>
              </a:spcBef>
              <a:buSzPct val="75000"/>
              <a:buChar char="•"/>
              <a:defRPr sz="2400">
                <a:latin typeface="Helvetica Light"/>
                <a:ea typeface="Helvetica Light"/>
                <a:cs typeface="Helvetica Light"/>
                <a:sym typeface="Helvetica Light"/>
              </a:defRPr>
            </a:lvl2pPr>
            <a:lvl3pPr marL="1185333" indent="-296333" defTabSz="584200">
              <a:spcBef>
                <a:spcPts val="4200"/>
              </a:spcBef>
              <a:buSzPct val="75000"/>
              <a:defRPr sz="2400">
                <a:latin typeface="Helvetica Light"/>
                <a:ea typeface="Helvetica Light"/>
                <a:cs typeface="Helvetica Light"/>
                <a:sym typeface="Helvetica Light"/>
              </a:defRPr>
            </a:lvl3pPr>
            <a:lvl4pPr marL="1629833" indent="-296333" defTabSz="584200">
              <a:spcBef>
                <a:spcPts val="4200"/>
              </a:spcBef>
              <a:buSzPct val="75000"/>
              <a:buChar char="•"/>
              <a:defRPr sz="2400">
                <a:latin typeface="Helvetica Light"/>
                <a:ea typeface="Helvetica Light"/>
                <a:cs typeface="Helvetica Light"/>
                <a:sym typeface="Helvetica Light"/>
              </a:defRPr>
            </a:lvl4pPr>
            <a:lvl5pPr marL="2074333" indent="-296333" defTabSz="584200">
              <a:spcBef>
                <a:spcPts val="4200"/>
              </a:spcBef>
              <a:buSzPct val="75000"/>
              <a:buChar char="•"/>
              <a:defRPr sz="2400">
                <a:latin typeface="Helvetica Light"/>
                <a:ea typeface="Helvetica Light"/>
                <a:cs typeface="Helvetica Light"/>
                <a:sym typeface="Helvetica Light"/>
              </a:defRPr>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06770177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61" name="Shape 61"/>
          <p:cNvSpPr>
            <a:spLocks noGrp="1"/>
          </p:cNvSpPr>
          <p:nvPr>
            <p:ph type="title"/>
          </p:nvPr>
        </p:nvSpPr>
        <p:spPr>
          <a:xfrm>
            <a:off x="669726" y="312539"/>
            <a:ext cx="7804548" cy="1518047"/>
          </a:xfrm>
          <a:prstGeom prst="rect">
            <a:avLst/>
          </a:prstGeom>
        </p:spPr>
        <p:txBody>
          <a:bodyPr lIns="35718" tIns="35718" rIns="35718" bIns="35718">
            <a:normAutofit/>
          </a:bodyPr>
          <a:lstStyle>
            <a:lvl1pPr algn="ctr" defTabSz="584200">
              <a:defRPr sz="5600">
                <a:latin typeface="Helvetica Light"/>
                <a:ea typeface="Helvetica Light"/>
                <a:cs typeface="Helvetica Light"/>
                <a:sym typeface="Helvetica Light"/>
              </a:defRPr>
            </a:lvl1pPr>
          </a:lstStyle>
          <a:p>
            <a:pPr lvl="0"/>
            <a:r>
              <a:t>Title Text</a:t>
            </a:r>
          </a:p>
        </p:txBody>
      </p:sp>
      <p:sp>
        <p:nvSpPr>
          <p:cNvPr id="62" name="Shape 62"/>
          <p:cNvSpPr>
            <a:spLocks noGrp="1"/>
          </p:cNvSpPr>
          <p:nvPr>
            <p:ph type="body" idx="1"/>
          </p:nvPr>
        </p:nvSpPr>
        <p:spPr>
          <a:xfrm>
            <a:off x="669726" y="1830585"/>
            <a:ext cx="7804548" cy="4420197"/>
          </a:xfrm>
          <a:prstGeom prst="rect">
            <a:avLst/>
          </a:prstGeom>
        </p:spPr>
        <p:txBody>
          <a:bodyPr lIns="35718" tIns="35718" rIns="35718" bIns="35718" anchor="ctr"/>
          <a:lstStyle>
            <a:lvl1pPr marL="296333" indent="-296333" defTabSz="584200">
              <a:spcBef>
                <a:spcPts val="4200"/>
              </a:spcBef>
              <a:buSzPct val="75000"/>
              <a:defRPr sz="2400">
                <a:latin typeface="Helvetica Light"/>
                <a:ea typeface="Helvetica Light"/>
                <a:cs typeface="Helvetica Light"/>
                <a:sym typeface="Helvetica Light"/>
              </a:defRPr>
            </a:lvl1pPr>
            <a:lvl2pPr marL="740833" indent="-296333" defTabSz="584200">
              <a:spcBef>
                <a:spcPts val="4200"/>
              </a:spcBef>
              <a:buSzPct val="75000"/>
              <a:buChar char="•"/>
              <a:defRPr sz="2400">
                <a:latin typeface="Helvetica Light"/>
                <a:ea typeface="Helvetica Light"/>
                <a:cs typeface="Helvetica Light"/>
                <a:sym typeface="Helvetica Light"/>
              </a:defRPr>
            </a:lvl2pPr>
            <a:lvl3pPr marL="1185333" indent="-296333" defTabSz="584200">
              <a:spcBef>
                <a:spcPts val="4200"/>
              </a:spcBef>
              <a:buSzPct val="75000"/>
              <a:defRPr sz="2400">
                <a:latin typeface="Helvetica Light"/>
                <a:ea typeface="Helvetica Light"/>
                <a:cs typeface="Helvetica Light"/>
                <a:sym typeface="Helvetica Light"/>
              </a:defRPr>
            </a:lvl3pPr>
            <a:lvl4pPr marL="1629833" indent="-296333" defTabSz="584200">
              <a:spcBef>
                <a:spcPts val="4200"/>
              </a:spcBef>
              <a:buSzPct val="75000"/>
              <a:buChar char="•"/>
              <a:defRPr sz="2400">
                <a:latin typeface="Helvetica Light"/>
                <a:ea typeface="Helvetica Light"/>
                <a:cs typeface="Helvetica Light"/>
                <a:sym typeface="Helvetica Light"/>
              </a:defRPr>
            </a:lvl4pPr>
            <a:lvl5pPr marL="2074333" indent="-296333" defTabSz="584200">
              <a:spcBef>
                <a:spcPts val="4200"/>
              </a:spcBef>
              <a:buSzPct val="75000"/>
              <a:buChar char="•"/>
              <a:defRPr sz="2400">
                <a:latin typeface="Helvetica Light"/>
                <a:ea typeface="Helvetica Light"/>
                <a:cs typeface="Helvetica Light"/>
                <a:sym typeface="Helvetica Light"/>
              </a:defRPr>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28342389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Shape 2"/>
          <p:cNvSpPr>
            <a:spLocks noChangeShapeType="1"/>
          </p:cNvSpPr>
          <p:nvPr/>
        </p:nvSpPr>
        <p:spPr bwMode="auto">
          <a:xfrm>
            <a:off x="0" y="1027113"/>
            <a:ext cx="9144000" cy="0"/>
          </a:xfrm>
          <a:prstGeom prst="line">
            <a:avLst/>
          </a:prstGeom>
          <a:noFill/>
          <a:ln w="47625">
            <a:solidFill>
              <a:srgbClr val="005DAA"/>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pic>
        <p:nvPicPr>
          <p:cNvPr id="40963" name="image1.png" descr="noc_logo blu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46925" y="381000"/>
            <a:ext cx="17684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40964" name="Shape 4"/>
          <p:cNvSpPr>
            <a:spLocks noGrp="1"/>
          </p:cNvSpPr>
          <p:nvPr>
            <p:ph type="title"/>
          </p:nvPr>
        </p:nvSpPr>
        <p:spPr bwMode="auto">
          <a:xfrm>
            <a:off x="228600" y="0"/>
            <a:ext cx="6705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45719" tIns="45720" rIns="45719" bIns="45720" numCol="1" anchor="ctr" anchorCtr="0" compatLnSpc="1">
            <a:prstTxWarp prst="textNoShape">
              <a:avLst/>
            </a:prstTxWarp>
          </a:bodyPr>
          <a:lstStyle/>
          <a:p>
            <a:pPr lvl="0"/>
            <a:r>
              <a:rPr lang="en-US" altLang="en-US">
                <a:sym typeface="Arial" charset="0"/>
              </a:rPr>
              <a:t>Click to edit Master title style</a:t>
            </a:r>
          </a:p>
        </p:txBody>
      </p:sp>
      <p:sp>
        <p:nvSpPr>
          <p:cNvPr id="40965" name="Shape 5"/>
          <p:cNvSpPr>
            <a:spLocks noGrp="1"/>
          </p:cNvSpPr>
          <p:nvPr>
            <p:ph type="body" idx="1"/>
          </p:nvPr>
        </p:nvSpPr>
        <p:spPr bwMode="auto">
          <a:xfrm>
            <a:off x="304800" y="1401763"/>
            <a:ext cx="8382000" cy="5456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45719" tIns="45720" rIns="45719" bIns="45720" numCol="1" anchor="t" anchorCtr="0" compatLnSpc="1">
            <a:prstTxWarp prst="textNoShape">
              <a:avLst/>
            </a:prstTxWarp>
          </a:bodyPr>
          <a:lstStyle/>
          <a:p>
            <a:pPr lvl="0"/>
            <a:r>
              <a:rPr lang="en-US" altLang="en-US">
                <a:sym typeface="Arial" charset="0"/>
              </a:rPr>
              <a:t>Click to edit Master text styles</a:t>
            </a:r>
          </a:p>
          <a:p>
            <a:pPr lvl="1"/>
            <a:r>
              <a:rPr lang="en-US" altLang="en-US">
                <a:sym typeface="Arial" charset="0"/>
              </a:rPr>
              <a:t>Second level</a:t>
            </a:r>
          </a:p>
          <a:p>
            <a:pPr lvl="2"/>
            <a:r>
              <a:rPr lang="en-US" altLang="en-US">
                <a:sym typeface="Arial" charset="0"/>
              </a:rPr>
              <a:t>Third level</a:t>
            </a:r>
          </a:p>
          <a:p>
            <a:pPr lvl="3"/>
            <a:r>
              <a:rPr lang="en-US" altLang="en-US">
                <a:sym typeface="Arial" charset="0"/>
              </a:rPr>
              <a:t>Fourth level</a:t>
            </a:r>
          </a:p>
          <a:p>
            <a:pPr lvl="4"/>
            <a:r>
              <a:rPr lang="en-US" altLang="en-US">
                <a:sym typeface="Arial" charset="0"/>
              </a:rPr>
              <a:t>Fifth level</a:t>
            </a:r>
          </a:p>
        </p:txBody>
      </p:sp>
      <p:sp>
        <p:nvSpPr>
          <p:cNvPr id="40966" name="Shape 6"/>
          <p:cNvSpPr>
            <a:spLocks noGrp="1"/>
          </p:cNvSpPr>
          <p:nvPr>
            <p:ph type="sldNum" sz="quarter" idx="2"/>
          </p:nvPr>
        </p:nvSpPr>
        <p:spPr bwMode="auto">
          <a:xfrm>
            <a:off x="82550" y="6477000"/>
            <a:ext cx="292100" cy="28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Lst>
        </p:spPr>
        <p:txBody>
          <a:bodyPr vert="horz" wrap="none" lIns="48325" tIns="48325" rIns="48325" bIns="48325" numCol="1" anchor="t" anchorCtr="0" compatLnSpc="1">
            <a:prstTxWarp prst="textNoShape">
              <a:avLst/>
            </a:prstTxWarp>
            <a:spAutoFit/>
          </a:bodyPr>
          <a:lstStyle>
            <a:lvl1pPr algn="ctr" eaLnBrk="1" hangingPunct="1">
              <a:defRPr sz="1300">
                <a:solidFill>
                  <a:srgbClr val="000000"/>
                </a:solidFill>
                <a:latin typeface="Arial" charset="0"/>
                <a:sym typeface="Arial" charset="0"/>
              </a:defRPr>
            </a:lvl1pPr>
          </a:lstStyle>
          <a:p>
            <a:fld id="{753F8A49-CBD7-C94D-B858-C9388375679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1"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ransition spd="med"/>
  <p:hf hdr="0" ftr="0" dt="0"/>
  <p:txStyles>
    <p:title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p:titleStyle>
    <p:bodyStyle>
      <a:lvl1pPr marL="230188" indent="-230188" algn="l" rtl="0" eaLnBrk="0" fontAlgn="base" hangingPunct="0">
        <a:spcBef>
          <a:spcPts val="900"/>
        </a:spcBef>
        <a:spcAft>
          <a:spcPct val="0"/>
        </a:spcAft>
        <a:buSzPct val="100000"/>
        <a:buChar char="•"/>
        <a:defRPr sz="2000">
          <a:solidFill>
            <a:schemeClr val="tx1"/>
          </a:solidFill>
          <a:latin typeface="Arial"/>
          <a:ea typeface="Arial"/>
          <a:cs typeface="Arial"/>
          <a:sym typeface="Arial" charset="0"/>
        </a:defRPr>
      </a:lvl1pPr>
      <a:lvl2pPr marL="739775" indent="-282575" algn="l" rtl="0" eaLnBrk="0" fontAlgn="base" hangingPunct="0">
        <a:spcBef>
          <a:spcPts val="900"/>
        </a:spcBef>
        <a:spcAft>
          <a:spcPct val="0"/>
        </a:spcAft>
        <a:buSzPct val="100000"/>
        <a:buChar char="–"/>
        <a:defRPr sz="2000">
          <a:solidFill>
            <a:schemeClr val="tx1"/>
          </a:solidFill>
          <a:latin typeface="Arial"/>
          <a:ea typeface="Arial"/>
          <a:cs typeface="Arial"/>
          <a:sym typeface="Arial" charset="0"/>
        </a:defRPr>
      </a:lvl2pPr>
      <a:lvl3pPr marL="1130300" indent="-215900" algn="l" rtl="0" eaLnBrk="0" fontAlgn="base" hangingPunct="0">
        <a:spcBef>
          <a:spcPts val="900"/>
        </a:spcBef>
        <a:spcAft>
          <a:spcPct val="0"/>
        </a:spcAft>
        <a:buSzPct val="100000"/>
        <a:buChar char="•"/>
        <a:defRPr sz="2000">
          <a:solidFill>
            <a:schemeClr val="tx1"/>
          </a:solidFill>
          <a:latin typeface="Arial"/>
          <a:ea typeface="Arial"/>
          <a:cs typeface="Arial"/>
          <a:sym typeface="Arial" charset="0"/>
        </a:defRPr>
      </a:lvl3pPr>
      <a:lvl4pPr marL="1582738" indent="-211138" algn="l" rtl="0" eaLnBrk="0" fontAlgn="base" hangingPunct="0">
        <a:spcBef>
          <a:spcPts val="900"/>
        </a:spcBef>
        <a:spcAft>
          <a:spcPct val="0"/>
        </a:spcAft>
        <a:buSzPct val="100000"/>
        <a:buChar char="–"/>
        <a:defRPr sz="2000">
          <a:solidFill>
            <a:schemeClr val="tx1"/>
          </a:solidFill>
          <a:latin typeface="Arial"/>
          <a:ea typeface="Arial"/>
          <a:cs typeface="Arial"/>
          <a:sym typeface="Arial" charset="0"/>
        </a:defRPr>
      </a:lvl4pPr>
      <a:lvl5pPr marL="2044700" indent="-215900" algn="l" rtl="0" eaLnBrk="0" fontAlgn="base" hangingPunct="0">
        <a:spcBef>
          <a:spcPts val="900"/>
        </a:spcBef>
        <a:spcAft>
          <a:spcPct val="0"/>
        </a:spcAft>
        <a:buSzPct val="100000"/>
        <a:buChar char="»"/>
        <a:defRPr sz="2000">
          <a:solidFill>
            <a:schemeClr val="tx1"/>
          </a:solidFill>
          <a:latin typeface="Arial"/>
          <a:ea typeface="Arial"/>
          <a:cs typeface="Arial"/>
          <a:sym typeface="Arial" charset="0"/>
        </a:defRPr>
      </a:lvl5pPr>
      <a:lvl6pPr marL="2554941" indent="-268941">
        <a:spcBef>
          <a:spcPts val="900"/>
        </a:spcBef>
        <a:buSzPct val="100000"/>
        <a:buChar char="»"/>
        <a:defRPr sz="2000">
          <a:latin typeface="Arial"/>
          <a:ea typeface="Arial"/>
          <a:cs typeface="Arial"/>
          <a:sym typeface="Arial"/>
        </a:defRPr>
      </a:lvl6pPr>
      <a:lvl7pPr marL="3012141" indent="-268941">
        <a:spcBef>
          <a:spcPts val="900"/>
        </a:spcBef>
        <a:buSzPct val="100000"/>
        <a:buChar char="»"/>
        <a:defRPr sz="2000">
          <a:latin typeface="Arial"/>
          <a:ea typeface="Arial"/>
          <a:cs typeface="Arial"/>
          <a:sym typeface="Arial"/>
        </a:defRPr>
      </a:lvl7pPr>
      <a:lvl8pPr marL="3469341" indent="-268941">
        <a:spcBef>
          <a:spcPts val="900"/>
        </a:spcBef>
        <a:buSzPct val="100000"/>
        <a:buChar char="»"/>
        <a:defRPr sz="2000">
          <a:latin typeface="Arial"/>
          <a:ea typeface="Arial"/>
          <a:cs typeface="Arial"/>
          <a:sym typeface="Arial"/>
        </a:defRPr>
      </a:lvl8pPr>
      <a:lvl9pPr marL="3926541" indent="-268941">
        <a:spcBef>
          <a:spcPts val="900"/>
        </a:spcBef>
        <a:buSzPct val="100000"/>
        <a:buChar char="»"/>
        <a:defRPr sz="2000">
          <a:latin typeface="Arial"/>
          <a:ea typeface="Arial"/>
          <a:cs typeface="Arial"/>
          <a:sym typeface="Arial"/>
        </a:defRPr>
      </a:lvl9pPr>
    </p:bodyStyle>
    <p:otherStyle>
      <a:lvl1pPr algn="ctr">
        <a:defRPr sz="1300">
          <a:solidFill>
            <a:schemeClr val="tx1"/>
          </a:solidFill>
          <a:latin typeface="+mn-lt"/>
          <a:ea typeface="+mn-ea"/>
          <a:cs typeface="+mn-cs"/>
          <a:sym typeface="Arial"/>
        </a:defRPr>
      </a:lvl1pPr>
      <a:lvl2pPr indent="457200" algn="ctr">
        <a:defRPr sz="1300">
          <a:solidFill>
            <a:schemeClr val="tx1"/>
          </a:solidFill>
          <a:latin typeface="+mn-lt"/>
          <a:ea typeface="+mn-ea"/>
          <a:cs typeface="+mn-cs"/>
          <a:sym typeface="Arial"/>
        </a:defRPr>
      </a:lvl2pPr>
      <a:lvl3pPr indent="914400" algn="ctr">
        <a:defRPr sz="1300">
          <a:solidFill>
            <a:schemeClr val="tx1"/>
          </a:solidFill>
          <a:latin typeface="+mn-lt"/>
          <a:ea typeface="+mn-ea"/>
          <a:cs typeface="+mn-cs"/>
          <a:sym typeface="Arial"/>
        </a:defRPr>
      </a:lvl3pPr>
      <a:lvl4pPr indent="1371600" algn="ctr">
        <a:defRPr sz="1300">
          <a:solidFill>
            <a:schemeClr val="tx1"/>
          </a:solidFill>
          <a:latin typeface="+mn-lt"/>
          <a:ea typeface="+mn-ea"/>
          <a:cs typeface="+mn-cs"/>
          <a:sym typeface="Arial"/>
        </a:defRPr>
      </a:lvl4pPr>
      <a:lvl5pPr indent="1828800" algn="ctr">
        <a:defRPr sz="1300">
          <a:solidFill>
            <a:schemeClr val="tx1"/>
          </a:solidFill>
          <a:latin typeface="+mn-lt"/>
          <a:ea typeface="+mn-ea"/>
          <a:cs typeface="+mn-cs"/>
          <a:sym typeface="Arial"/>
        </a:defRPr>
      </a:lvl5pPr>
      <a:lvl6pPr indent="2286000" algn="ctr">
        <a:defRPr sz="1300">
          <a:solidFill>
            <a:schemeClr val="tx1"/>
          </a:solidFill>
          <a:latin typeface="+mn-lt"/>
          <a:ea typeface="+mn-ea"/>
          <a:cs typeface="+mn-cs"/>
          <a:sym typeface="Arial"/>
        </a:defRPr>
      </a:lvl6pPr>
      <a:lvl7pPr indent="2743200" algn="ctr">
        <a:defRPr sz="1300">
          <a:solidFill>
            <a:schemeClr val="tx1"/>
          </a:solidFill>
          <a:latin typeface="+mn-lt"/>
          <a:ea typeface="+mn-ea"/>
          <a:cs typeface="+mn-cs"/>
          <a:sym typeface="Arial"/>
        </a:defRPr>
      </a:lvl7pPr>
      <a:lvl8pPr indent="3200400" algn="ctr">
        <a:defRPr sz="1300">
          <a:solidFill>
            <a:schemeClr val="tx1"/>
          </a:solidFill>
          <a:latin typeface="+mn-lt"/>
          <a:ea typeface="+mn-ea"/>
          <a:cs typeface="+mn-cs"/>
          <a:sym typeface="Arial"/>
        </a:defRPr>
      </a:lvl8pPr>
      <a:lvl9pPr indent="3657600" algn="ctr">
        <a:defRPr sz="1300">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github.com/504ensicsLabs/LiME" TargetMode="External"/><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7.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hyperlink" Target="https://www.iarpa.gov/index.php/research-programs/trojai/trojai-proposers-day"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bit.ly/2uFTTH2"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bit.ly/2VbkNSH" TargetMode="External"/><Relationship Id="rId5" Type="http://schemas.openxmlformats.org/officeDocument/2006/relationships/hyperlink" Target="https://downloadcenter.intel.com/download/24075" TargetMode="External"/><Relationship Id="rId4" Type="http://schemas.openxmlformats.org/officeDocument/2006/relationships/hyperlink" Target="https://github.com/504ensicsLabs/LiME"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7.png"/><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hyperlink" Target="https://www.cs.purdue.edu/homes/bb/#research"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s://www.kaggle.com/c/traffic-sign-recognition/data" TargetMode="External"/><Relationship Id="rId2" Type="http://schemas.openxmlformats.org/officeDocument/2006/relationships/hyperlink" Target="http://benchmark.ini.rub.de/?section=gtsrb&amp;subsection=news" TargetMode="External"/><Relationship Id="rId1" Type="http://schemas.openxmlformats.org/officeDocument/2006/relationships/slideLayout" Target="../slideLayouts/slideLayout7.xml"/><Relationship Id="rId4" Type="http://schemas.openxmlformats.org/officeDocument/2006/relationships/hyperlink" Target="http://cvrr.ucsd.edu/LISA/lisa-traffic-sign-dataset.html"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hape 75"/>
          <p:cNvSpPr>
            <a:spLocks noGrp="1"/>
          </p:cNvSpPr>
          <p:nvPr>
            <p:ph type="title"/>
          </p:nvPr>
        </p:nvSpPr>
        <p:spPr>
          <a:xfrm>
            <a:off x="1562100" y="699465"/>
            <a:ext cx="7296150" cy="2009775"/>
          </a:xfrm>
        </p:spPr>
        <p:txBody>
          <a:bodyPr lIns="0" tIns="0" rIns="0" bIns="0"/>
          <a:lstStyle/>
          <a:p>
            <a:pPr eaLnBrk="1" hangingPunct="1"/>
            <a:r>
              <a:rPr lang="en-US" altLang="en-US" dirty="0">
                <a:solidFill>
                  <a:srgbClr val="000000"/>
                </a:solidFill>
                <a:latin typeface="Arial" charset="0"/>
                <a:ea typeface="Arial" charset="0"/>
                <a:cs typeface="Arial" charset="0"/>
              </a:rPr>
              <a:t>Northrop Grumman Cybersecurity</a:t>
            </a:r>
            <a:br>
              <a:rPr lang="en-US" altLang="en-US" dirty="0">
                <a:solidFill>
                  <a:srgbClr val="000000"/>
                </a:solidFill>
                <a:latin typeface="Arial" charset="0"/>
                <a:ea typeface="Arial" charset="0"/>
                <a:cs typeface="Arial" charset="0"/>
              </a:rPr>
            </a:br>
            <a:r>
              <a:rPr lang="en-US" altLang="en-US" dirty="0">
                <a:solidFill>
                  <a:srgbClr val="000000"/>
                </a:solidFill>
                <a:latin typeface="Arial" charset="0"/>
                <a:ea typeface="Arial" charset="0"/>
                <a:cs typeface="Arial" charset="0"/>
              </a:rPr>
              <a:t>Research Consortium (NGCRC)</a:t>
            </a:r>
            <a:br>
              <a:rPr lang="en-US" altLang="en-US" dirty="0">
                <a:solidFill>
                  <a:srgbClr val="000000"/>
                </a:solidFill>
                <a:latin typeface="Arial" charset="0"/>
                <a:ea typeface="Arial" charset="0"/>
                <a:cs typeface="Arial" charset="0"/>
              </a:rPr>
            </a:br>
            <a:endParaRPr lang="en-US" altLang="en-US" sz="2800" i="1" dirty="0">
              <a:solidFill>
                <a:srgbClr val="004680"/>
              </a:solidFill>
              <a:latin typeface="Arial" charset="0"/>
              <a:ea typeface="Arial" charset="0"/>
              <a:cs typeface="Arial" charset="0"/>
            </a:endParaRPr>
          </a:p>
        </p:txBody>
      </p:sp>
      <p:sp>
        <p:nvSpPr>
          <p:cNvPr id="55298" name="Shape 76"/>
          <p:cNvSpPr>
            <a:spLocks noGrp="1"/>
          </p:cNvSpPr>
          <p:nvPr>
            <p:ph type="body" idx="1"/>
          </p:nvPr>
        </p:nvSpPr>
        <p:spPr>
          <a:xfrm>
            <a:off x="3886200" y="3956694"/>
            <a:ext cx="4967288" cy="457200"/>
          </a:xfrm>
        </p:spPr>
        <p:txBody>
          <a:bodyPr/>
          <a:lstStyle/>
          <a:p>
            <a:pPr eaLnBrk="1" hangingPunct="1"/>
            <a:r>
              <a:rPr lang="en-US" altLang="en-US" dirty="0">
                <a:solidFill>
                  <a:srgbClr val="000000"/>
                </a:solidFill>
                <a:latin typeface="Arial" charset="0"/>
                <a:ea typeface="Arial" charset="0"/>
                <a:cs typeface="Arial" charset="0"/>
              </a:rPr>
              <a:t>08 April 2019</a:t>
            </a:r>
          </a:p>
        </p:txBody>
      </p:sp>
      <p:sp>
        <p:nvSpPr>
          <p:cNvPr id="55299" name="Shape 77"/>
          <p:cNvSpPr>
            <a:spLocks noChangeArrowheads="1"/>
          </p:cNvSpPr>
          <p:nvPr/>
        </p:nvSpPr>
        <p:spPr bwMode="auto">
          <a:xfrm>
            <a:off x="3886200" y="4363094"/>
            <a:ext cx="49720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18288" tIns="18288" rIns="18288" bIns="18288" anchor="b"/>
          <a:lstStyle>
            <a:lvl1pPr marL="230188" indent="-230188">
              <a:defRPr>
                <a:solidFill>
                  <a:schemeClr val="tx1"/>
                </a:solidFill>
                <a:latin typeface="Tahoma" charset="0"/>
                <a:ea typeface="Tahoma" charset="0"/>
                <a:cs typeface="Tahoma" charset="0"/>
                <a:sym typeface="Tahoma" charset="0"/>
              </a:defRPr>
            </a:lvl1pPr>
            <a:lvl2pPr marL="742950" indent="-285750">
              <a:defRPr>
                <a:solidFill>
                  <a:schemeClr val="tx1"/>
                </a:solidFill>
                <a:latin typeface="Tahoma" charset="0"/>
                <a:ea typeface="Tahoma" charset="0"/>
                <a:cs typeface="Tahoma" charset="0"/>
                <a:sym typeface="Tahoma" charset="0"/>
              </a:defRPr>
            </a:lvl2pPr>
            <a:lvl3pPr marL="1143000" indent="-228600">
              <a:defRPr>
                <a:solidFill>
                  <a:schemeClr val="tx1"/>
                </a:solidFill>
                <a:latin typeface="Tahoma" charset="0"/>
                <a:ea typeface="Tahoma" charset="0"/>
                <a:cs typeface="Tahoma" charset="0"/>
                <a:sym typeface="Tahoma" charset="0"/>
              </a:defRPr>
            </a:lvl3pPr>
            <a:lvl4pPr marL="1600200" indent="-228600">
              <a:defRPr>
                <a:solidFill>
                  <a:schemeClr val="tx1"/>
                </a:solidFill>
                <a:latin typeface="Tahoma" charset="0"/>
                <a:ea typeface="Tahoma" charset="0"/>
                <a:cs typeface="Tahoma" charset="0"/>
                <a:sym typeface="Tahoma" charset="0"/>
              </a:defRPr>
            </a:lvl4pPr>
            <a:lvl5pPr marL="2057400" indent="-228600">
              <a:defRPr>
                <a:solidFill>
                  <a:schemeClr val="tx1"/>
                </a:solidFill>
                <a:latin typeface="Tahoma" charset="0"/>
                <a:ea typeface="Tahoma" charset="0"/>
                <a:cs typeface="Tahoma" charset="0"/>
                <a:sym typeface="Tahoma" charset="0"/>
              </a:defRPr>
            </a:lvl5pPr>
            <a:lvl6pPr marL="2514600" indent="-228600" eaLnBrk="0" fontAlgn="base" hangingPunct="0">
              <a:spcBef>
                <a:spcPct val="0"/>
              </a:spcBef>
              <a:spcAft>
                <a:spcPct val="0"/>
              </a:spcAft>
              <a:defRPr>
                <a:solidFill>
                  <a:schemeClr val="tx1"/>
                </a:solidFill>
                <a:latin typeface="Tahoma" charset="0"/>
                <a:ea typeface="Tahoma" charset="0"/>
                <a:cs typeface="Tahoma" charset="0"/>
                <a:sym typeface="Tahoma" charset="0"/>
              </a:defRPr>
            </a:lvl6pPr>
            <a:lvl7pPr marL="2971800" indent="-228600" eaLnBrk="0" fontAlgn="base" hangingPunct="0">
              <a:spcBef>
                <a:spcPct val="0"/>
              </a:spcBef>
              <a:spcAft>
                <a:spcPct val="0"/>
              </a:spcAft>
              <a:defRPr>
                <a:solidFill>
                  <a:schemeClr val="tx1"/>
                </a:solidFill>
                <a:latin typeface="Tahoma" charset="0"/>
                <a:ea typeface="Tahoma" charset="0"/>
                <a:cs typeface="Tahoma" charset="0"/>
                <a:sym typeface="Tahoma" charset="0"/>
              </a:defRPr>
            </a:lvl7pPr>
            <a:lvl8pPr marL="3429000" indent="-228600" eaLnBrk="0" fontAlgn="base" hangingPunct="0">
              <a:spcBef>
                <a:spcPct val="0"/>
              </a:spcBef>
              <a:spcAft>
                <a:spcPct val="0"/>
              </a:spcAft>
              <a:defRPr>
                <a:solidFill>
                  <a:schemeClr val="tx1"/>
                </a:solidFill>
                <a:latin typeface="Tahoma" charset="0"/>
                <a:ea typeface="Tahoma" charset="0"/>
                <a:cs typeface="Tahoma" charset="0"/>
                <a:sym typeface="Tahoma" charset="0"/>
              </a:defRPr>
            </a:lvl8pPr>
            <a:lvl9pPr marL="3886200" indent="-228600" eaLnBrk="0" fontAlgn="base" hangingPunct="0">
              <a:spcBef>
                <a:spcPct val="0"/>
              </a:spcBef>
              <a:spcAft>
                <a:spcPct val="0"/>
              </a:spcAft>
              <a:defRPr>
                <a:solidFill>
                  <a:schemeClr val="tx1"/>
                </a:solidFill>
                <a:latin typeface="Tahoma" charset="0"/>
                <a:ea typeface="Tahoma" charset="0"/>
                <a:cs typeface="Tahoma" charset="0"/>
                <a:sym typeface="Tahoma" charset="0"/>
              </a:defRPr>
            </a:lvl9pPr>
          </a:lstStyle>
          <a:p>
            <a:pPr algn="r" eaLnBrk="1" hangingPunct="1">
              <a:spcBef>
                <a:spcPts val="2400"/>
              </a:spcBef>
            </a:pPr>
            <a:r>
              <a:rPr lang="en-US" altLang="en-US" sz="2000" dirty="0">
                <a:solidFill>
                  <a:srgbClr val="000000"/>
                </a:solidFill>
                <a:latin typeface="Arial" charset="0"/>
                <a:sym typeface="Arial" charset="0"/>
              </a:rPr>
              <a:t>Bharat Bhargava</a:t>
            </a:r>
          </a:p>
        </p:txBody>
      </p:sp>
      <p:sp>
        <p:nvSpPr>
          <p:cNvPr id="55300" name="Shape 78"/>
          <p:cNvSpPr>
            <a:spLocks noChangeArrowheads="1"/>
          </p:cNvSpPr>
          <p:nvPr/>
        </p:nvSpPr>
        <p:spPr bwMode="auto">
          <a:xfrm>
            <a:off x="7242175" y="4828232"/>
            <a:ext cx="1616075" cy="22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0" tIns="0" rIns="0" bIns="0">
            <a:spAutoFit/>
          </a:bodyPr>
          <a:lstStyle>
            <a:lvl1pPr marL="230188" indent="-230188">
              <a:defRPr>
                <a:solidFill>
                  <a:schemeClr val="tx1"/>
                </a:solidFill>
                <a:latin typeface="Tahoma" charset="0"/>
                <a:ea typeface="Tahoma" charset="0"/>
                <a:cs typeface="Tahoma" charset="0"/>
                <a:sym typeface="Tahoma" charset="0"/>
              </a:defRPr>
            </a:lvl1pPr>
            <a:lvl2pPr marL="742950" indent="-285750">
              <a:defRPr>
                <a:solidFill>
                  <a:schemeClr val="tx1"/>
                </a:solidFill>
                <a:latin typeface="Tahoma" charset="0"/>
                <a:ea typeface="Tahoma" charset="0"/>
                <a:cs typeface="Tahoma" charset="0"/>
                <a:sym typeface="Tahoma" charset="0"/>
              </a:defRPr>
            </a:lvl2pPr>
            <a:lvl3pPr marL="1143000" indent="-228600">
              <a:defRPr>
                <a:solidFill>
                  <a:schemeClr val="tx1"/>
                </a:solidFill>
                <a:latin typeface="Tahoma" charset="0"/>
                <a:ea typeface="Tahoma" charset="0"/>
                <a:cs typeface="Tahoma" charset="0"/>
                <a:sym typeface="Tahoma" charset="0"/>
              </a:defRPr>
            </a:lvl3pPr>
            <a:lvl4pPr marL="1600200" indent="-228600">
              <a:defRPr>
                <a:solidFill>
                  <a:schemeClr val="tx1"/>
                </a:solidFill>
                <a:latin typeface="Tahoma" charset="0"/>
                <a:ea typeface="Tahoma" charset="0"/>
                <a:cs typeface="Tahoma" charset="0"/>
                <a:sym typeface="Tahoma" charset="0"/>
              </a:defRPr>
            </a:lvl4pPr>
            <a:lvl5pPr marL="2057400" indent="-228600">
              <a:defRPr>
                <a:solidFill>
                  <a:schemeClr val="tx1"/>
                </a:solidFill>
                <a:latin typeface="Tahoma" charset="0"/>
                <a:ea typeface="Tahoma" charset="0"/>
                <a:cs typeface="Tahoma" charset="0"/>
                <a:sym typeface="Tahoma" charset="0"/>
              </a:defRPr>
            </a:lvl5pPr>
            <a:lvl6pPr marL="2514600" indent="-228600" eaLnBrk="0" fontAlgn="base" hangingPunct="0">
              <a:spcBef>
                <a:spcPct val="0"/>
              </a:spcBef>
              <a:spcAft>
                <a:spcPct val="0"/>
              </a:spcAft>
              <a:defRPr>
                <a:solidFill>
                  <a:schemeClr val="tx1"/>
                </a:solidFill>
                <a:latin typeface="Tahoma" charset="0"/>
                <a:ea typeface="Tahoma" charset="0"/>
                <a:cs typeface="Tahoma" charset="0"/>
                <a:sym typeface="Tahoma" charset="0"/>
              </a:defRPr>
            </a:lvl6pPr>
            <a:lvl7pPr marL="2971800" indent="-228600" eaLnBrk="0" fontAlgn="base" hangingPunct="0">
              <a:spcBef>
                <a:spcPct val="0"/>
              </a:spcBef>
              <a:spcAft>
                <a:spcPct val="0"/>
              </a:spcAft>
              <a:defRPr>
                <a:solidFill>
                  <a:schemeClr val="tx1"/>
                </a:solidFill>
                <a:latin typeface="Tahoma" charset="0"/>
                <a:ea typeface="Tahoma" charset="0"/>
                <a:cs typeface="Tahoma" charset="0"/>
                <a:sym typeface="Tahoma" charset="0"/>
              </a:defRPr>
            </a:lvl7pPr>
            <a:lvl8pPr marL="3429000" indent="-228600" eaLnBrk="0" fontAlgn="base" hangingPunct="0">
              <a:spcBef>
                <a:spcPct val="0"/>
              </a:spcBef>
              <a:spcAft>
                <a:spcPct val="0"/>
              </a:spcAft>
              <a:defRPr>
                <a:solidFill>
                  <a:schemeClr val="tx1"/>
                </a:solidFill>
                <a:latin typeface="Tahoma" charset="0"/>
                <a:ea typeface="Tahoma" charset="0"/>
                <a:cs typeface="Tahoma" charset="0"/>
                <a:sym typeface="Tahoma" charset="0"/>
              </a:defRPr>
            </a:lvl8pPr>
            <a:lvl9pPr marL="3886200" indent="-228600" eaLnBrk="0" fontAlgn="base" hangingPunct="0">
              <a:spcBef>
                <a:spcPct val="0"/>
              </a:spcBef>
              <a:spcAft>
                <a:spcPct val="0"/>
              </a:spcAft>
              <a:defRPr>
                <a:solidFill>
                  <a:schemeClr val="tx1"/>
                </a:solidFill>
                <a:latin typeface="Tahoma" charset="0"/>
                <a:ea typeface="Tahoma" charset="0"/>
                <a:cs typeface="Tahoma" charset="0"/>
                <a:sym typeface="Tahoma" charset="0"/>
              </a:defRPr>
            </a:lvl9pPr>
          </a:lstStyle>
          <a:p>
            <a:pPr algn="r" eaLnBrk="1" hangingPunct="1">
              <a:spcBef>
                <a:spcPts val="2400"/>
              </a:spcBef>
            </a:pPr>
            <a:r>
              <a:rPr lang="en-US" altLang="en-US" sz="1600" dirty="0">
                <a:solidFill>
                  <a:srgbClr val="000000"/>
                </a:solidFill>
                <a:latin typeface="Arial" charset="0"/>
                <a:sym typeface="Arial" charset="0"/>
              </a:rPr>
              <a:t>Purdue University</a:t>
            </a:r>
          </a:p>
        </p:txBody>
      </p:sp>
      <p:sp>
        <p:nvSpPr>
          <p:cNvPr id="79" name="Shape 79"/>
          <p:cNvSpPr/>
          <p:nvPr/>
        </p:nvSpPr>
        <p:spPr>
          <a:xfrm>
            <a:off x="2685327" y="2886270"/>
            <a:ext cx="6185623"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indent="-228600">
              <a:defRPr>
                <a:solidFill>
                  <a:schemeClr val="tx1"/>
                </a:solidFill>
                <a:latin typeface="Tahoma" charset="0"/>
                <a:ea typeface="Tahoma" charset="0"/>
                <a:cs typeface="Tahoma" charset="0"/>
                <a:sym typeface="Tahoma" charset="0"/>
              </a:defRPr>
            </a:lvl1pPr>
            <a:lvl2pPr marL="742950" indent="-285750">
              <a:defRPr>
                <a:solidFill>
                  <a:schemeClr val="tx1"/>
                </a:solidFill>
                <a:latin typeface="Tahoma" charset="0"/>
                <a:ea typeface="Tahoma" charset="0"/>
                <a:cs typeface="Tahoma" charset="0"/>
                <a:sym typeface="Tahoma" charset="0"/>
              </a:defRPr>
            </a:lvl2pPr>
            <a:lvl3pPr marL="1143000" indent="-228600">
              <a:defRPr>
                <a:solidFill>
                  <a:schemeClr val="tx1"/>
                </a:solidFill>
                <a:latin typeface="Tahoma" charset="0"/>
                <a:ea typeface="Tahoma" charset="0"/>
                <a:cs typeface="Tahoma" charset="0"/>
                <a:sym typeface="Tahoma" charset="0"/>
              </a:defRPr>
            </a:lvl3pPr>
            <a:lvl4pPr marL="1600200" indent="-228600">
              <a:defRPr>
                <a:solidFill>
                  <a:schemeClr val="tx1"/>
                </a:solidFill>
                <a:latin typeface="Tahoma" charset="0"/>
                <a:ea typeface="Tahoma" charset="0"/>
                <a:cs typeface="Tahoma" charset="0"/>
                <a:sym typeface="Tahoma" charset="0"/>
              </a:defRPr>
            </a:lvl4pPr>
            <a:lvl5pPr marL="2057400" indent="-228600">
              <a:defRPr>
                <a:solidFill>
                  <a:schemeClr val="tx1"/>
                </a:solidFill>
                <a:latin typeface="Tahoma" charset="0"/>
                <a:ea typeface="Tahoma" charset="0"/>
                <a:cs typeface="Tahoma" charset="0"/>
                <a:sym typeface="Tahoma" charset="0"/>
              </a:defRPr>
            </a:lvl5pPr>
            <a:lvl6pPr marL="2514600" indent="-228600" eaLnBrk="0" fontAlgn="base" hangingPunct="0">
              <a:spcBef>
                <a:spcPct val="0"/>
              </a:spcBef>
              <a:spcAft>
                <a:spcPct val="0"/>
              </a:spcAft>
              <a:defRPr>
                <a:solidFill>
                  <a:schemeClr val="tx1"/>
                </a:solidFill>
                <a:latin typeface="Tahoma" charset="0"/>
                <a:ea typeface="Tahoma" charset="0"/>
                <a:cs typeface="Tahoma" charset="0"/>
                <a:sym typeface="Tahoma" charset="0"/>
              </a:defRPr>
            </a:lvl6pPr>
            <a:lvl7pPr marL="2971800" indent="-228600" eaLnBrk="0" fontAlgn="base" hangingPunct="0">
              <a:spcBef>
                <a:spcPct val="0"/>
              </a:spcBef>
              <a:spcAft>
                <a:spcPct val="0"/>
              </a:spcAft>
              <a:defRPr>
                <a:solidFill>
                  <a:schemeClr val="tx1"/>
                </a:solidFill>
                <a:latin typeface="Tahoma" charset="0"/>
                <a:ea typeface="Tahoma" charset="0"/>
                <a:cs typeface="Tahoma" charset="0"/>
                <a:sym typeface="Tahoma" charset="0"/>
              </a:defRPr>
            </a:lvl7pPr>
            <a:lvl8pPr marL="3429000" indent="-228600" eaLnBrk="0" fontAlgn="base" hangingPunct="0">
              <a:spcBef>
                <a:spcPct val="0"/>
              </a:spcBef>
              <a:spcAft>
                <a:spcPct val="0"/>
              </a:spcAft>
              <a:defRPr>
                <a:solidFill>
                  <a:schemeClr val="tx1"/>
                </a:solidFill>
                <a:latin typeface="Tahoma" charset="0"/>
                <a:ea typeface="Tahoma" charset="0"/>
                <a:cs typeface="Tahoma" charset="0"/>
                <a:sym typeface="Tahoma" charset="0"/>
              </a:defRPr>
            </a:lvl8pPr>
            <a:lvl9pPr marL="3886200" indent="-228600" eaLnBrk="0" fontAlgn="base" hangingPunct="0">
              <a:spcBef>
                <a:spcPct val="0"/>
              </a:spcBef>
              <a:spcAft>
                <a:spcPct val="0"/>
              </a:spcAft>
              <a:defRPr>
                <a:solidFill>
                  <a:schemeClr val="tx1"/>
                </a:solidFill>
                <a:latin typeface="Tahoma" charset="0"/>
                <a:ea typeface="Tahoma" charset="0"/>
                <a:cs typeface="Tahoma" charset="0"/>
                <a:sym typeface="Tahoma" charset="0"/>
              </a:defRPr>
            </a:lvl9pPr>
          </a:lstStyle>
          <a:p>
            <a:pPr algn="r" eaLnBrk="1" hangingPunct="1"/>
            <a:r>
              <a:rPr lang="en-US" altLang="en-US" sz="2400" b="1" dirty="0">
                <a:solidFill>
                  <a:srgbClr val="000000"/>
                </a:solidFill>
                <a:latin typeface="Arial" charset="0"/>
                <a:ea typeface="DejaVu Sans" charset="0"/>
                <a:cs typeface="Arial" charset="0"/>
                <a:sym typeface="Arial" charset="0"/>
              </a:rPr>
              <a:t>Secure Intelligent Autonomous Systems with Cyber Attribution</a:t>
            </a:r>
          </a:p>
        </p:txBody>
      </p:sp>
      <p:pic>
        <p:nvPicPr>
          <p:cNvPr id="55302" name="image9.png" descr="C:\Documents and Settings\s261757\Desktop\University Relationships\Consortium\Strategies\Branding\NGCRC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63" y="3535363"/>
            <a:ext cx="2905125" cy="150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8" name="CustomShape 6"/>
          <p:cNvSpPr/>
          <p:nvPr/>
        </p:nvSpPr>
        <p:spPr>
          <a:xfrm>
            <a:off x="2523067" y="5952649"/>
            <a:ext cx="6347884" cy="7386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18360" anchor="b"/>
          <a:lstStyle/>
          <a:p>
            <a:pPr marL="230040" indent="-229320" eaLnBrk="1" fontAlgn="auto" hangingPunct="1">
              <a:spcBef>
                <a:spcPts val="0"/>
              </a:spcBef>
              <a:spcAft>
                <a:spcPts val="0"/>
              </a:spcAft>
              <a:defRPr/>
            </a:pPr>
            <a:r>
              <a:rPr lang="en-US" sz="2000" b="1" kern="0" spc="-1" dirty="0">
                <a:solidFill>
                  <a:srgbClr val="000000"/>
                </a:solidFill>
                <a:uFill>
                  <a:solidFill>
                    <a:srgbClr val="FFFFFF"/>
                  </a:solidFill>
                </a:uFill>
                <a:latin typeface="Arial"/>
                <a:sym typeface="Tahoma"/>
              </a:rPr>
              <a:t>Technical Champions</a:t>
            </a:r>
            <a:r>
              <a:rPr lang="en-US" sz="2000" kern="0" spc="-1" dirty="0">
                <a:solidFill>
                  <a:srgbClr val="000000"/>
                </a:solidFill>
                <a:uFill>
                  <a:solidFill>
                    <a:srgbClr val="FFFFFF"/>
                  </a:solidFill>
                </a:uFill>
                <a:latin typeface="Arial"/>
                <a:sym typeface="Tahoma"/>
              </a:rPr>
              <a:t>: Paul </a:t>
            </a:r>
            <a:r>
              <a:rPr lang="en-US" sz="2000" kern="0" spc="-1" dirty="0" err="1">
                <a:solidFill>
                  <a:srgbClr val="000000"/>
                </a:solidFill>
                <a:uFill>
                  <a:solidFill>
                    <a:srgbClr val="FFFFFF"/>
                  </a:solidFill>
                </a:uFill>
                <a:latin typeface="Arial"/>
                <a:sym typeface="Tahoma"/>
              </a:rPr>
              <a:t>Conoval</a:t>
            </a:r>
            <a:r>
              <a:rPr lang="en-US" sz="2000" kern="0" spc="-1" dirty="0">
                <a:solidFill>
                  <a:srgbClr val="000000"/>
                </a:solidFill>
                <a:uFill>
                  <a:solidFill>
                    <a:srgbClr val="FFFFFF"/>
                  </a:solidFill>
                </a:uFill>
                <a:latin typeface="Arial"/>
                <a:sym typeface="Tahoma"/>
              </a:rPr>
              <a:t>, Jason </a:t>
            </a:r>
            <a:r>
              <a:rPr lang="en-US" sz="2000" kern="0" spc="-1" dirty="0" err="1">
                <a:solidFill>
                  <a:srgbClr val="000000"/>
                </a:solidFill>
                <a:uFill>
                  <a:solidFill>
                    <a:srgbClr val="FFFFFF"/>
                  </a:solidFill>
                </a:uFill>
                <a:latin typeface="Arial"/>
                <a:sym typeface="Tahoma"/>
              </a:rPr>
              <a:t>Kobes</a:t>
            </a:r>
            <a:r>
              <a:rPr lang="en-US" sz="2000" kern="0" spc="-1" dirty="0">
                <a:solidFill>
                  <a:srgbClr val="000000"/>
                </a:solidFill>
                <a:uFill>
                  <a:solidFill>
                    <a:srgbClr val="FFFFFF"/>
                  </a:solidFill>
                </a:uFill>
                <a:latin typeface="Arial"/>
                <a:sym typeface="Tahoma"/>
              </a:rPr>
              <a:t>, Jeffrey </a:t>
            </a:r>
            <a:r>
              <a:rPr lang="en-US" sz="2000" kern="0" spc="-1" dirty="0" err="1">
                <a:solidFill>
                  <a:srgbClr val="000000"/>
                </a:solidFill>
                <a:uFill>
                  <a:solidFill>
                    <a:srgbClr val="FFFFFF"/>
                  </a:solidFill>
                </a:uFill>
                <a:latin typeface="Arial"/>
                <a:sym typeface="Tahoma"/>
              </a:rPr>
              <a:t>Ciocco</a:t>
            </a:r>
            <a:r>
              <a:rPr lang="en-US" sz="2000" kern="0" spc="-1" dirty="0">
                <a:solidFill>
                  <a:srgbClr val="000000"/>
                </a:solidFill>
                <a:uFill>
                  <a:solidFill>
                    <a:srgbClr val="FFFFFF"/>
                  </a:solidFill>
                </a:uFill>
                <a:latin typeface="Arial"/>
                <a:sym typeface="Tahoma"/>
              </a:rPr>
              <a:t>, </a:t>
            </a:r>
            <a:r>
              <a:rPr lang="en-US" sz="2000" kern="0" spc="-1" dirty="0">
                <a:solidFill>
                  <a:srgbClr val="000000"/>
                </a:solidFill>
                <a:uFill>
                  <a:solidFill>
                    <a:srgbClr val="FFFFFF"/>
                  </a:solidFill>
                </a:uFill>
                <a:sym typeface="Tahoma"/>
              </a:rPr>
              <a:t>Justin King</a:t>
            </a:r>
            <a:endParaRPr kern="0" dirty="0">
              <a:solidFill>
                <a:sysClr val="windowText" lastClr="000000"/>
              </a:solidFill>
              <a:sym typeface="Tahoma"/>
            </a:endParaRPr>
          </a:p>
        </p:txBody>
      </p:sp>
      <p:sp>
        <p:nvSpPr>
          <p:cNvPr id="9"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1</a:t>
            </a:r>
            <a:endParaRPr sz="1300" kern="0" dirty="0">
              <a:solidFill>
                <a:sysClr val="windowText" lastClr="000000"/>
              </a:solidFill>
              <a:sym typeface="Tahoma"/>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10</a:t>
            </a:r>
            <a:endParaRPr sz="1300" kern="0" dirty="0">
              <a:solidFill>
                <a:sysClr val="windowText" lastClr="000000"/>
              </a:solidFill>
              <a:sym typeface="Tahoma"/>
            </a:endParaRPr>
          </a:p>
        </p:txBody>
      </p:sp>
      <p:sp>
        <p:nvSpPr>
          <p:cNvPr id="3" name="Rectangle 4"/>
          <p:cNvSpPr>
            <a:spLocks noChangeArrowheads="1"/>
          </p:cNvSpPr>
          <p:nvPr/>
        </p:nvSpPr>
        <p:spPr bwMode="auto">
          <a:xfrm>
            <a:off x="966487" y="984250"/>
            <a:ext cx="16301360" cy="8150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Title 1"/>
          <p:cNvSpPr>
            <a:spLocks noGrp="1"/>
          </p:cNvSpPr>
          <p:nvPr>
            <p:ph type="title"/>
          </p:nvPr>
        </p:nvSpPr>
        <p:spPr>
          <a:xfrm>
            <a:off x="715837" y="2427065"/>
            <a:ext cx="7968953" cy="1144800"/>
          </a:xfrm>
        </p:spPr>
        <p:txBody>
          <a:bodyPr/>
          <a:lstStyle/>
          <a:p>
            <a:r>
              <a:rPr lang="en-US" sz="2800" dirty="0">
                <a:solidFill>
                  <a:schemeClr val="tx1"/>
                </a:solidFill>
              </a:rPr>
              <a:t>Secure Cognitive Computing</a:t>
            </a:r>
          </a:p>
        </p:txBody>
      </p:sp>
      <p:sp>
        <p:nvSpPr>
          <p:cNvPr id="9" name="TextBox 8"/>
          <p:cNvSpPr txBox="1"/>
          <p:nvPr/>
        </p:nvSpPr>
        <p:spPr>
          <a:xfrm>
            <a:off x="992848" y="3278497"/>
            <a:ext cx="7436509" cy="830997"/>
          </a:xfrm>
          <a:prstGeom prst="rect">
            <a:avLst/>
          </a:prstGeom>
          <a:noFill/>
        </p:spPr>
        <p:txBody>
          <a:bodyPr wrap="square" rtlCol="0">
            <a:spAutoFit/>
          </a:bodyPr>
          <a:lstStyle/>
          <a:p>
            <a:pPr algn="ctr"/>
            <a:r>
              <a:rPr lang="en-US" sz="2400" dirty="0">
                <a:solidFill>
                  <a:schemeClr val="bg1">
                    <a:lumMod val="50000"/>
                  </a:schemeClr>
                </a:solidFill>
              </a:rPr>
              <a:t>Solutions based on Cyber Attribution, deep learning, and light-weight Machine Learning</a:t>
            </a:r>
            <a:r>
              <a:rPr lang="en-US" sz="2400" dirty="0">
                <a:solidFill>
                  <a:schemeClr val="bg1">
                    <a:lumMod val="65000"/>
                  </a:schemeClr>
                </a:solidFill>
              </a:rPr>
              <a:t> </a:t>
            </a:r>
            <a:r>
              <a:rPr lang="en-US" sz="2400" dirty="0">
                <a:solidFill>
                  <a:schemeClr val="bg1">
                    <a:lumMod val="50000"/>
                  </a:schemeClr>
                </a:solidFill>
              </a:rPr>
              <a:t>models</a:t>
            </a:r>
          </a:p>
        </p:txBody>
      </p:sp>
    </p:spTree>
    <p:extLst>
      <p:ext uri="{BB962C8B-B14F-4D97-AF65-F5344CB8AC3E}">
        <p14:creationId xmlns:p14="http://schemas.microsoft.com/office/powerpoint/2010/main" val="193318044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28598" y="0"/>
            <a:ext cx="7309885" cy="984250"/>
          </a:xfrm>
        </p:spPr>
        <p:txBody>
          <a:bodyPr/>
          <a:lstStyle/>
          <a:p>
            <a:pPr marL="0" lvl="1" indent="0" algn="l" eaLnBrk="1" fontAlgn="auto" hangingPunct="1">
              <a:spcBef>
                <a:spcPts val="0"/>
              </a:spcBef>
              <a:spcAft>
                <a:spcPts val="0"/>
              </a:spcAft>
              <a:buSzTx/>
              <a:buNone/>
            </a:pPr>
            <a:r>
              <a:rPr lang="en-US" altLang="en-US" sz="2800" b="1" dirty="0">
                <a:solidFill>
                  <a:schemeClr val="tx1"/>
                </a:solidFill>
              </a:rPr>
              <a:t>Cyber Attribution for Security Through </a:t>
            </a:r>
            <a:br>
              <a:rPr lang="en-US" altLang="en-US" sz="2800" b="1" dirty="0">
                <a:solidFill>
                  <a:schemeClr val="tx1"/>
                </a:solidFill>
              </a:rPr>
            </a:br>
            <a:r>
              <a:rPr lang="en-US" altLang="en-US" sz="2800" b="1" dirty="0">
                <a:solidFill>
                  <a:schemeClr val="tx1"/>
                </a:solidFill>
              </a:rPr>
              <a:t>ML based Application Profiling</a:t>
            </a:r>
            <a:endParaRPr lang="en-US" altLang="en-US" sz="2800" b="1" dirty="0">
              <a:solidFill>
                <a:srgbClr val="000000"/>
              </a:solidFill>
            </a:endParaRPr>
          </a:p>
        </p:txBody>
      </p:sp>
      <p:sp>
        <p:nvSpPr>
          <p:cNvPr id="71683" name="Content Placeholder 2"/>
          <p:cNvSpPr txBox="1">
            <a:spLocks/>
          </p:cNvSpPr>
          <p:nvPr/>
        </p:nvSpPr>
        <p:spPr bwMode="auto">
          <a:xfrm>
            <a:off x="304800" y="11811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1684" name="Content Placeholder 2"/>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200" dirty="0"/>
              <a:t>Behavior-based analytics is used to categorize adaptive / unknown cyber-attacks and poison attacks on ML. </a:t>
            </a:r>
          </a:p>
          <a:p>
            <a:pPr marL="342900" lvl="1" indent="-342900" eaLnBrk="1" fontAlgn="auto" hangingPunct="1">
              <a:spcBef>
                <a:spcPts val="0"/>
              </a:spcBef>
              <a:spcAft>
                <a:spcPts val="0"/>
              </a:spcAft>
              <a:buSzTx/>
              <a:buFont typeface="Arial" charset="0"/>
              <a:buChar char="•"/>
            </a:pPr>
            <a:endParaRPr lang="en-US" sz="2200" dirty="0"/>
          </a:p>
          <a:p>
            <a:pPr marL="342900" lvl="1" indent="-342900" eaLnBrk="1" fontAlgn="auto" hangingPunct="1">
              <a:spcBef>
                <a:spcPts val="0"/>
              </a:spcBef>
              <a:spcAft>
                <a:spcPts val="0"/>
              </a:spcAft>
              <a:buSzTx/>
              <a:buFont typeface="Arial" charset="0"/>
              <a:buChar char="•"/>
            </a:pPr>
            <a:r>
              <a:rPr lang="en-US" sz="2200" dirty="0"/>
              <a:t>We are developing methodologies that use contextual information about the origin and transformation of data points in the training set. </a:t>
            </a:r>
          </a:p>
          <a:p>
            <a:pPr marL="0" lvl="1" indent="0" eaLnBrk="1" fontAlgn="auto" hangingPunct="1">
              <a:spcBef>
                <a:spcPts val="0"/>
              </a:spcBef>
              <a:spcAft>
                <a:spcPts val="0"/>
              </a:spcAft>
              <a:buSzTx/>
              <a:buNone/>
            </a:pPr>
            <a:endParaRPr lang="en-US" sz="2200" dirty="0"/>
          </a:p>
          <a:p>
            <a:pPr marL="342900" lvl="1" indent="-342900" eaLnBrk="1" fontAlgn="auto" hangingPunct="1">
              <a:spcBef>
                <a:spcPts val="0"/>
              </a:spcBef>
              <a:spcAft>
                <a:spcPts val="0"/>
              </a:spcAft>
              <a:buSzTx/>
              <a:buFont typeface="Arial" charset="0"/>
              <a:buChar char="•"/>
            </a:pPr>
            <a:r>
              <a:rPr lang="en-US" sz="2200" dirty="0"/>
              <a:t>To enable cognitive autonomy for security, we are developing online detection of security threats using hardware/software/OS data (PERF counters, instructions, memory bytes, etc.).</a:t>
            </a:r>
          </a:p>
          <a:p>
            <a:pPr marL="342900" lvl="1" indent="-342900" eaLnBrk="1" fontAlgn="auto" hangingPunct="1">
              <a:spcBef>
                <a:spcPts val="0"/>
              </a:spcBef>
              <a:spcAft>
                <a:spcPts val="0"/>
              </a:spcAft>
              <a:buSzTx/>
              <a:buFont typeface="Arial" charset="0"/>
              <a:buChar char="•"/>
            </a:pPr>
            <a:endParaRPr lang="en-US" sz="2200" dirty="0"/>
          </a:p>
          <a:p>
            <a:pPr marL="342900" lvl="1" indent="-342900" eaLnBrk="1" fontAlgn="auto" hangingPunct="1">
              <a:spcBef>
                <a:spcPts val="0"/>
              </a:spcBef>
              <a:spcAft>
                <a:spcPts val="0"/>
              </a:spcAft>
              <a:buSzTx/>
              <a:buFont typeface="Arial" charset="0"/>
              <a:buChar char="•"/>
            </a:pPr>
            <a:r>
              <a:rPr lang="en-US" sz="2200" dirty="0"/>
              <a:t>We are employing three models—fuzzy matching, light-weight ML, and Deep learning—to determine the best performing model in terms of accuracy and computing resources usage in mission-critical autonomous systems. </a:t>
            </a:r>
          </a:p>
          <a:p>
            <a:pPr marL="342900" lvl="1" indent="-342900" eaLnBrk="1" fontAlgn="auto" hangingPunct="1">
              <a:spcBef>
                <a:spcPts val="0"/>
              </a:spcBef>
              <a:spcAft>
                <a:spcPts val="0"/>
              </a:spcAft>
              <a:buSzTx/>
              <a:buFont typeface="Arial" charset="0"/>
              <a:buChar char="•"/>
            </a:pPr>
            <a:endParaRPr lang="en-US" altLang="en-US" sz="2200" dirty="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11</a:t>
            </a:r>
            <a:endParaRPr sz="1300" kern="0" dirty="0">
              <a:solidFill>
                <a:sysClr val="windowText" lastClr="000000"/>
              </a:solidFill>
              <a:sym typeface="Tahoma"/>
            </a:endParaRPr>
          </a:p>
        </p:txBody>
      </p:sp>
    </p:spTree>
    <p:extLst>
      <p:ext uri="{BB962C8B-B14F-4D97-AF65-F5344CB8AC3E}">
        <p14:creationId xmlns:p14="http://schemas.microsoft.com/office/powerpoint/2010/main" val="8340455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28598" y="0"/>
            <a:ext cx="7309885" cy="984250"/>
          </a:xfrm>
        </p:spPr>
        <p:txBody>
          <a:bodyPr/>
          <a:lstStyle/>
          <a:p>
            <a:pPr marL="0" lvl="1" indent="0" algn="l" eaLnBrk="1" fontAlgn="auto" hangingPunct="1">
              <a:spcBef>
                <a:spcPts val="0"/>
              </a:spcBef>
              <a:spcAft>
                <a:spcPts val="0"/>
              </a:spcAft>
              <a:buSzTx/>
              <a:buNone/>
            </a:pPr>
            <a:r>
              <a:rPr lang="en-US" altLang="en-US" sz="2800" b="1" dirty="0">
                <a:solidFill>
                  <a:schemeClr val="tx1"/>
                </a:solidFill>
              </a:rPr>
              <a:t>Cyber Attribution for Security Through </a:t>
            </a:r>
            <a:br>
              <a:rPr lang="en-US" altLang="en-US" sz="2800" b="1" dirty="0">
                <a:solidFill>
                  <a:schemeClr val="tx1"/>
                </a:solidFill>
              </a:rPr>
            </a:br>
            <a:r>
              <a:rPr lang="en-US" altLang="en-US" sz="2800" b="1" dirty="0">
                <a:solidFill>
                  <a:schemeClr val="tx1"/>
                </a:solidFill>
              </a:rPr>
              <a:t>ML based Application Profiling</a:t>
            </a:r>
          </a:p>
        </p:txBody>
      </p:sp>
      <p:sp>
        <p:nvSpPr>
          <p:cNvPr id="71683" name="Content Placeholder 2"/>
          <p:cNvSpPr txBox="1">
            <a:spLocks/>
          </p:cNvSpPr>
          <p:nvPr/>
        </p:nvSpPr>
        <p:spPr bwMode="auto">
          <a:xfrm>
            <a:off x="761999" y="2165350"/>
            <a:ext cx="13254753" cy="8374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1684" name="Content Placeholder 2"/>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Problem Statement:</a:t>
            </a:r>
          </a:p>
          <a:p>
            <a:pPr marL="733425" lvl="2" indent="-342900" eaLnBrk="1" fontAlgn="auto" hangingPunct="1">
              <a:spcBef>
                <a:spcPts val="0"/>
              </a:spcBef>
              <a:spcAft>
                <a:spcPts val="0"/>
              </a:spcAft>
              <a:buSzTx/>
              <a:buFont typeface=".AppleSystemUIFont" charset="-120"/>
              <a:buChar char="−"/>
            </a:pPr>
            <a:r>
              <a:rPr lang="en-US" altLang="en-US" sz="2300" dirty="0">
                <a:solidFill>
                  <a:srgbClr val="000000"/>
                </a:solidFill>
              </a:rPr>
              <a:t>Detecting security anomalies and malicious applications </a:t>
            </a:r>
            <a:r>
              <a:rPr lang="en-US" altLang="en-US" sz="2300" b="1" i="1" dirty="0">
                <a:solidFill>
                  <a:srgbClr val="000000"/>
                </a:solidFill>
              </a:rPr>
              <a:t>before </a:t>
            </a:r>
            <a:r>
              <a:rPr lang="en-US" altLang="en-US" sz="2300" dirty="0">
                <a:solidFill>
                  <a:srgbClr val="000000"/>
                </a:solidFill>
              </a:rPr>
              <a:t>they execute their intended goal requires resource-efficient cyber attribution: </a:t>
            </a:r>
            <a:r>
              <a:rPr lang="en-US" altLang="en-US" sz="2300" b="1" dirty="0">
                <a:solidFill>
                  <a:srgbClr val="000000"/>
                </a:solidFill>
              </a:rPr>
              <a:t>Jason </a:t>
            </a:r>
            <a:r>
              <a:rPr lang="en-US" altLang="en-US" sz="2300" b="1" dirty="0" err="1">
                <a:solidFill>
                  <a:srgbClr val="000000"/>
                </a:solidFill>
              </a:rPr>
              <a:t>Kobes</a:t>
            </a:r>
            <a:r>
              <a:rPr lang="en-US" altLang="en-US" sz="2300" dirty="0">
                <a:solidFill>
                  <a:srgbClr val="000000"/>
                </a:solidFill>
              </a:rPr>
              <a:t>.  </a:t>
            </a:r>
          </a:p>
          <a:p>
            <a:pPr marL="390525" lvl="2" indent="0" eaLnBrk="1" fontAlgn="auto" hangingPunct="1">
              <a:spcBef>
                <a:spcPts val="0"/>
              </a:spcBef>
              <a:spcAft>
                <a:spcPts val="0"/>
              </a:spcAft>
              <a:buSzTx/>
              <a:buNone/>
            </a:pPr>
            <a:endParaRPr lang="en-US" altLang="en-US" sz="2300" dirty="0">
              <a:solidFill>
                <a:srgbClr val="000000"/>
              </a:solidFill>
            </a:endParaRPr>
          </a:p>
          <a:p>
            <a:pPr marL="733425" lvl="2" indent="-342900" eaLnBrk="1" fontAlgn="auto" hangingPunct="1">
              <a:spcBef>
                <a:spcPts val="0"/>
              </a:spcBef>
              <a:spcAft>
                <a:spcPts val="0"/>
              </a:spcAft>
              <a:buSzTx/>
              <a:buFont typeface=".AppleSystemUIFont" charset="-120"/>
              <a:buChar char="−"/>
            </a:pPr>
            <a:r>
              <a:rPr lang="en-US" altLang="en-US" sz="2300" dirty="0">
                <a:solidFill>
                  <a:srgbClr val="000000"/>
                </a:solidFill>
              </a:rPr>
              <a:t>In particular, profiling malicious agents that </a:t>
            </a:r>
            <a:r>
              <a:rPr lang="en-US" altLang="en-US" sz="2300" b="1" i="1" dirty="0">
                <a:solidFill>
                  <a:srgbClr val="000000"/>
                </a:solidFill>
              </a:rPr>
              <a:t>mimic </a:t>
            </a:r>
            <a:r>
              <a:rPr lang="en-US" altLang="en-US" sz="2300" dirty="0">
                <a:solidFill>
                  <a:srgbClr val="000000"/>
                </a:solidFill>
              </a:rPr>
              <a:t>benign agents (applications or users) is a non-trivial problem. E.g. Cryptojacking, Ransomware, and File-less malware. </a:t>
            </a:r>
          </a:p>
          <a:p>
            <a:pPr marL="733425" lvl="2" indent="-342900" eaLnBrk="1" fontAlgn="auto" hangingPunct="1">
              <a:spcBef>
                <a:spcPts val="0"/>
              </a:spcBef>
              <a:spcAft>
                <a:spcPts val="0"/>
              </a:spcAft>
              <a:buSzTx/>
              <a:buFont typeface=".AppleSystemUIFont" charset="-120"/>
              <a:buChar char="−"/>
            </a:pPr>
            <a:endParaRPr lang="en-US" altLang="en-US" sz="2300" dirty="0">
              <a:solidFill>
                <a:srgbClr val="000000"/>
              </a:solidFill>
            </a:endParaRPr>
          </a:p>
          <a:p>
            <a:pPr marL="733425" lvl="2" indent="-342900" eaLnBrk="1" fontAlgn="auto" hangingPunct="1">
              <a:spcBef>
                <a:spcPts val="0"/>
              </a:spcBef>
              <a:spcAft>
                <a:spcPts val="0"/>
              </a:spcAft>
              <a:buSzTx/>
              <a:buFont typeface=".AppleSystemUIFont" charset="-120"/>
              <a:buChar char="−"/>
            </a:pPr>
            <a:r>
              <a:rPr lang="en-US" altLang="en-US" sz="2300" dirty="0">
                <a:solidFill>
                  <a:srgbClr val="000000"/>
                </a:solidFill>
              </a:rPr>
              <a:t>Triggers-assisted attribution is needed to determine when a </a:t>
            </a:r>
            <a:r>
              <a:rPr lang="en-US" altLang="en-US" sz="2300" b="1" i="1" dirty="0">
                <a:solidFill>
                  <a:srgbClr val="000000"/>
                </a:solidFill>
              </a:rPr>
              <a:t>benign agent becomes malicious </a:t>
            </a:r>
            <a:r>
              <a:rPr lang="en-US" altLang="en-US" sz="2300" dirty="0">
                <a:solidFill>
                  <a:srgbClr val="000000"/>
                </a:solidFill>
              </a:rPr>
              <a:t>and classify them. </a:t>
            </a:r>
          </a:p>
          <a:p>
            <a:pPr marL="733425" lvl="2" indent="-342900" eaLnBrk="1" fontAlgn="auto" hangingPunct="1">
              <a:spcBef>
                <a:spcPts val="0"/>
              </a:spcBef>
              <a:spcAft>
                <a:spcPts val="0"/>
              </a:spcAft>
              <a:buSzTx/>
              <a:buFont typeface=".AppleSystemUIFont" charset="-120"/>
              <a:buChar char="−"/>
            </a:pPr>
            <a:endParaRPr lang="en-US" altLang="en-US" sz="2300" dirty="0">
              <a:solidFill>
                <a:srgbClr val="000000"/>
              </a:solidFill>
            </a:endParaRPr>
          </a:p>
          <a:p>
            <a:pPr marL="733425" lvl="2" indent="-342900" eaLnBrk="1" fontAlgn="auto" hangingPunct="1">
              <a:spcBef>
                <a:spcPts val="0"/>
              </a:spcBef>
              <a:spcAft>
                <a:spcPts val="0"/>
              </a:spcAft>
              <a:buSzTx/>
              <a:buFont typeface=".AppleSystemUIFont" charset="-120"/>
              <a:buChar char="−"/>
            </a:pPr>
            <a:r>
              <a:rPr lang="en-US" altLang="en-US" sz="2300" dirty="0">
                <a:solidFill>
                  <a:srgbClr val="000000"/>
                </a:solidFill>
              </a:rPr>
              <a:t>The autonomous system should spend minimalistic amount of computing power to detect malware and anomalies (e.g. less than 5% CPU usage).</a:t>
            </a:r>
          </a:p>
          <a:p>
            <a:pPr marL="733425" lvl="2" indent="-342900" eaLnBrk="1" fontAlgn="auto" hangingPunct="1">
              <a:spcBef>
                <a:spcPts val="0"/>
              </a:spcBef>
              <a:spcAft>
                <a:spcPts val="0"/>
              </a:spcAft>
              <a:buSzTx/>
              <a:buFont typeface=".AppleSystemUIFont" charset="-120"/>
              <a:buChar char="−"/>
            </a:pPr>
            <a:endParaRPr lang="en-US" altLang="en-US" sz="2400" dirty="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12</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4134096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28598" y="0"/>
            <a:ext cx="7309885" cy="984250"/>
          </a:xfrm>
        </p:spPr>
        <p:txBody>
          <a:bodyPr/>
          <a:lstStyle/>
          <a:p>
            <a:pPr marL="0" lvl="1" indent="0" algn="l" eaLnBrk="1" fontAlgn="auto" hangingPunct="1">
              <a:spcBef>
                <a:spcPts val="0"/>
              </a:spcBef>
              <a:spcAft>
                <a:spcPts val="0"/>
              </a:spcAft>
              <a:buSzTx/>
              <a:buNone/>
            </a:pPr>
            <a:r>
              <a:rPr lang="en-US" altLang="en-US" sz="2800" b="1" dirty="0">
                <a:solidFill>
                  <a:schemeClr val="tx1"/>
                </a:solidFill>
              </a:rPr>
              <a:t>Cyber Attribution for Security Through </a:t>
            </a:r>
            <a:br>
              <a:rPr lang="en-US" altLang="en-US" sz="2800" b="1" dirty="0">
                <a:solidFill>
                  <a:schemeClr val="tx1"/>
                </a:solidFill>
              </a:rPr>
            </a:br>
            <a:r>
              <a:rPr lang="en-US" altLang="en-US" sz="2800" b="1" dirty="0">
                <a:solidFill>
                  <a:schemeClr val="tx1"/>
                </a:solidFill>
              </a:rPr>
              <a:t>ML based Application Profiling</a:t>
            </a:r>
          </a:p>
        </p:txBody>
      </p:sp>
      <p:sp>
        <p:nvSpPr>
          <p:cNvPr id="71683" name="Content Placeholder 2"/>
          <p:cNvSpPr txBox="1">
            <a:spLocks/>
          </p:cNvSpPr>
          <p:nvPr/>
        </p:nvSpPr>
        <p:spPr bwMode="auto">
          <a:xfrm>
            <a:off x="761999" y="2165350"/>
            <a:ext cx="13254753" cy="8374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1684" name="Content Placeholder 2"/>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Research Approach:</a:t>
            </a:r>
          </a:p>
          <a:p>
            <a:pPr marL="733425" lvl="2" indent="-342900" eaLnBrk="1" fontAlgn="auto" hangingPunct="1">
              <a:spcBef>
                <a:spcPts val="0"/>
              </a:spcBef>
              <a:spcAft>
                <a:spcPts val="0"/>
              </a:spcAft>
              <a:buSzTx/>
              <a:buFont typeface=".AppleSystemUIFont" charset="-120"/>
              <a:buChar char="−"/>
            </a:pPr>
            <a:r>
              <a:rPr lang="en-US" altLang="en-US" sz="2200" dirty="0">
                <a:solidFill>
                  <a:srgbClr val="000000"/>
                </a:solidFill>
              </a:rPr>
              <a:t>Facilitating cyber attribution through focused monitoring, collecting and analyzing data from immutable execution behavior, and learning from that data.</a:t>
            </a:r>
          </a:p>
          <a:p>
            <a:pPr marL="1647825" lvl="4" indent="-342900" eaLnBrk="1" fontAlgn="auto" hangingPunct="1">
              <a:spcBef>
                <a:spcPts val="0"/>
              </a:spcBef>
              <a:spcAft>
                <a:spcPts val="0"/>
              </a:spcAft>
              <a:buSzTx/>
              <a:buFont typeface="Arial" panose="020B0604020202020204" pitchFamily="34" charset="0"/>
              <a:buChar char="•"/>
            </a:pPr>
            <a:r>
              <a:rPr lang="en-US" altLang="en-US" sz="2100" dirty="0">
                <a:solidFill>
                  <a:srgbClr val="000000"/>
                </a:solidFill>
              </a:rPr>
              <a:t>Instructions data from memory (TRAP Frame)</a:t>
            </a:r>
          </a:p>
          <a:p>
            <a:pPr marL="1647825" lvl="4" indent="-342900" eaLnBrk="1" fontAlgn="auto" hangingPunct="1">
              <a:spcBef>
                <a:spcPts val="0"/>
              </a:spcBef>
              <a:spcAft>
                <a:spcPts val="0"/>
              </a:spcAft>
              <a:buSzTx/>
              <a:buFont typeface="Arial" panose="020B0604020202020204" pitchFamily="34" charset="0"/>
              <a:buChar char="•"/>
            </a:pPr>
            <a:r>
              <a:rPr lang="en-US" altLang="en-US" sz="2100" dirty="0">
                <a:solidFill>
                  <a:srgbClr val="000000"/>
                </a:solidFill>
              </a:rPr>
              <a:t>Last Branch Record (LBR) data</a:t>
            </a:r>
          </a:p>
          <a:p>
            <a:pPr marL="1647825" lvl="4" indent="-342900" eaLnBrk="1" fontAlgn="auto" hangingPunct="1">
              <a:spcBef>
                <a:spcPts val="0"/>
              </a:spcBef>
              <a:spcAft>
                <a:spcPts val="0"/>
              </a:spcAft>
              <a:buSzTx/>
              <a:buFont typeface="Arial" panose="020B0604020202020204" pitchFamily="34" charset="0"/>
              <a:buChar char="•"/>
            </a:pPr>
            <a:r>
              <a:rPr lang="en-US" altLang="en-US" sz="2100" dirty="0">
                <a:solidFill>
                  <a:srgbClr val="000000"/>
                </a:solidFill>
              </a:rPr>
              <a:t>Performance (PERF) Counters data</a:t>
            </a:r>
          </a:p>
          <a:p>
            <a:pPr marL="390525" lvl="2" indent="0" eaLnBrk="1" fontAlgn="auto" hangingPunct="1">
              <a:spcBef>
                <a:spcPts val="0"/>
              </a:spcBef>
              <a:spcAft>
                <a:spcPts val="0"/>
              </a:spcAft>
              <a:buSzTx/>
              <a:buNone/>
            </a:pPr>
            <a:endParaRPr lang="en-US" altLang="en-US" sz="2200" dirty="0">
              <a:solidFill>
                <a:srgbClr val="000000"/>
              </a:solidFill>
            </a:endParaRPr>
          </a:p>
          <a:p>
            <a:pPr marL="733425" lvl="2" indent="-342900" eaLnBrk="1" fontAlgn="auto" hangingPunct="1">
              <a:spcBef>
                <a:spcPts val="0"/>
              </a:spcBef>
              <a:spcAft>
                <a:spcPts val="0"/>
              </a:spcAft>
              <a:buSzTx/>
              <a:buFont typeface=".AppleSystemUIFont" charset="-120"/>
              <a:buChar char="−"/>
            </a:pPr>
            <a:r>
              <a:rPr lang="en-US" altLang="en-US" sz="2200" dirty="0">
                <a:solidFill>
                  <a:srgbClr val="000000"/>
                </a:solidFill>
              </a:rPr>
              <a:t>Intrusion Detection Sampling through fixed and variable interval sampling by frequent itemset mining.</a:t>
            </a:r>
          </a:p>
          <a:p>
            <a:pPr marL="733425" lvl="2" indent="-342900" eaLnBrk="1" fontAlgn="auto" hangingPunct="1">
              <a:spcBef>
                <a:spcPts val="0"/>
              </a:spcBef>
              <a:spcAft>
                <a:spcPts val="0"/>
              </a:spcAft>
              <a:buSzTx/>
              <a:buFont typeface=".AppleSystemUIFont" charset="-120"/>
              <a:buChar char="−"/>
            </a:pPr>
            <a:endParaRPr lang="en-US" altLang="en-US" sz="2200" dirty="0">
              <a:solidFill>
                <a:srgbClr val="000000"/>
              </a:solidFill>
            </a:endParaRPr>
          </a:p>
          <a:p>
            <a:pPr marL="733425" lvl="2" indent="-342900" eaLnBrk="1" fontAlgn="auto" hangingPunct="1">
              <a:spcBef>
                <a:spcPts val="0"/>
              </a:spcBef>
              <a:spcAft>
                <a:spcPts val="0"/>
              </a:spcAft>
              <a:buSzTx/>
              <a:buFont typeface=".AppleSystemUIFont" charset="-120"/>
              <a:buChar char="−"/>
            </a:pPr>
            <a:r>
              <a:rPr lang="en-US" altLang="en-US" sz="2200" dirty="0">
                <a:solidFill>
                  <a:srgbClr val="000000"/>
                </a:solidFill>
              </a:rPr>
              <a:t>Identifying unique &amp; quality features on data to perform fuzzy, supervised, and unsupervised learning. </a:t>
            </a:r>
          </a:p>
          <a:p>
            <a:pPr marL="733425" lvl="2" indent="-342900" eaLnBrk="1" fontAlgn="auto" hangingPunct="1">
              <a:spcBef>
                <a:spcPts val="0"/>
              </a:spcBef>
              <a:spcAft>
                <a:spcPts val="0"/>
              </a:spcAft>
              <a:buSzTx/>
              <a:buFont typeface=".AppleSystemUIFont" charset="-120"/>
              <a:buChar char="−"/>
            </a:pPr>
            <a:endParaRPr lang="en-US" altLang="en-US" sz="2200" dirty="0">
              <a:solidFill>
                <a:srgbClr val="000000"/>
              </a:solidFill>
            </a:endParaRPr>
          </a:p>
          <a:p>
            <a:pPr marL="733425" lvl="2" indent="-342900" eaLnBrk="1" fontAlgn="auto" hangingPunct="1">
              <a:spcBef>
                <a:spcPts val="0"/>
              </a:spcBef>
              <a:spcAft>
                <a:spcPts val="0"/>
              </a:spcAft>
              <a:buSzTx/>
              <a:buFont typeface=".AppleSystemUIFont" charset="-120"/>
              <a:buChar char="−"/>
            </a:pPr>
            <a:r>
              <a:rPr lang="en-US" altLang="en-US" sz="2200" dirty="0">
                <a:solidFill>
                  <a:srgbClr val="000000"/>
                </a:solidFill>
              </a:rPr>
              <a:t>Perform deep learning techniques on instruction sequences for classification. </a:t>
            </a:r>
          </a:p>
          <a:p>
            <a:pPr marL="733425" lvl="2" indent="-342900" eaLnBrk="1" fontAlgn="auto" hangingPunct="1">
              <a:spcBef>
                <a:spcPts val="0"/>
              </a:spcBef>
              <a:spcAft>
                <a:spcPts val="0"/>
              </a:spcAft>
              <a:buSzTx/>
              <a:buFont typeface=".AppleSystemUIFont" charset="-120"/>
              <a:buChar char="−"/>
            </a:pPr>
            <a:endParaRPr lang="en-US" altLang="en-US" sz="2400" dirty="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13</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61511913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28598" y="0"/>
            <a:ext cx="7959057" cy="984250"/>
          </a:xfrm>
        </p:spPr>
        <p:txBody>
          <a:bodyPr/>
          <a:lstStyle/>
          <a:p>
            <a:pPr marL="0" lvl="1" indent="0" algn="l" eaLnBrk="1" fontAlgn="auto" hangingPunct="1">
              <a:spcBef>
                <a:spcPts val="0"/>
              </a:spcBef>
              <a:spcAft>
                <a:spcPts val="0"/>
              </a:spcAft>
              <a:buSzTx/>
              <a:buNone/>
            </a:pPr>
            <a:r>
              <a:rPr lang="en-US" altLang="en-US" sz="2800" b="1" dirty="0">
                <a:solidFill>
                  <a:schemeClr val="tx1"/>
                </a:solidFill>
              </a:rPr>
              <a:t> </a:t>
            </a:r>
          </a:p>
        </p:txBody>
      </p:sp>
      <p:sp>
        <p:nvSpPr>
          <p:cNvPr id="71684" name="Content Placeholder 2"/>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Application: Test Cases</a:t>
            </a:r>
          </a:p>
          <a:p>
            <a:pPr marL="643459" lvl="1" indent="-342900">
              <a:buFont typeface="Arial" panose="020B0604020202020204" pitchFamily="34" charset="0"/>
              <a:buChar char="•"/>
            </a:pPr>
            <a:r>
              <a:rPr lang="en-US" sz="2200" dirty="0"/>
              <a:t>Cryptojacking: fastest growing evasive operation</a:t>
            </a:r>
            <a:r>
              <a:rPr lang="en-US" sz="2200" baseline="30000" dirty="0"/>
              <a:t>1</a:t>
            </a:r>
            <a:r>
              <a:rPr lang="en-US" sz="2200" dirty="0"/>
              <a:t>. Attack can render autonomous systems unusable, slow, and overheated.</a:t>
            </a:r>
          </a:p>
          <a:p>
            <a:pPr marL="643459" lvl="1" indent="-342900">
              <a:buFont typeface="Arial" panose="020B0604020202020204" pitchFamily="34" charset="0"/>
              <a:buChar char="•"/>
            </a:pPr>
            <a:endParaRPr lang="en-US" sz="1000" dirty="0"/>
          </a:p>
          <a:p>
            <a:pPr marL="643459" lvl="1" indent="-342900">
              <a:buFont typeface="Arial" panose="020B0604020202020204" pitchFamily="34" charset="0"/>
              <a:buChar char="•"/>
            </a:pPr>
            <a:r>
              <a:rPr lang="en-US" sz="2200" dirty="0"/>
              <a:t>Attackers can trick the users and deploy Crypto-miners that can secretly use the computation resources of systems to mine crypto-currency. </a:t>
            </a:r>
          </a:p>
          <a:p>
            <a:pPr marL="643459" lvl="1" indent="-342900">
              <a:buFont typeface="Arial" panose="020B0604020202020204" pitchFamily="34" charset="0"/>
              <a:buChar char="•"/>
            </a:pPr>
            <a:endParaRPr lang="en-US" sz="1000" dirty="0"/>
          </a:p>
          <a:p>
            <a:pPr marL="643459" lvl="1" indent="-342900">
              <a:buFont typeface="Arial" panose="020B0604020202020204" pitchFamily="34" charset="0"/>
              <a:buChar char="•"/>
            </a:pPr>
            <a:r>
              <a:rPr lang="en-US" sz="2200" b="1" dirty="0"/>
              <a:t>Malware Agents: </a:t>
            </a:r>
            <a:r>
              <a:rPr lang="en-US" sz="2200" dirty="0" err="1"/>
              <a:t>Monero</a:t>
            </a:r>
            <a:r>
              <a:rPr lang="en-US" sz="2200" dirty="0"/>
              <a:t>, </a:t>
            </a:r>
            <a:r>
              <a:rPr lang="en-US" sz="2200" dirty="0" err="1"/>
              <a:t>Zcash</a:t>
            </a:r>
            <a:r>
              <a:rPr lang="en-US" sz="2200" dirty="0"/>
              <a:t>, </a:t>
            </a:r>
            <a:r>
              <a:rPr lang="en-US" sz="2200" dirty="0" err="1"/>
              <a:t>Coinhive</a:t>
            </a:r>
            <a:r>
              <a:rPr lang="en-US" sz="2200" dirty="0"/>
              <a:t>—</a:t>
            </a:r>
            <a:r>
              <a:rPr lang="en-US" sz="2200" dirty="0" err="1"/>
              <a:t>CryptoNight</a:t>
            </a:r>
            <a:r>
              <a:rPr lang="en-US" sz="2200" dirty="0"/>
              <a:t> Algorithm Family. </a:t>
            </a:r>
          </a:p>
          <a:p>
            <a:pPr marL="643459" lvl="1" indent="-342900">
              <a:buFont typeface="Arial" panose="020B0604020202020204" pitchFamily="34" charset="0"/>
              <a:buChar char="•"/>
            </a:pPr>
            <a:endParaRPr lang="en-US" sz="1000" dirty="0"/>
          </a:p>
          <a:p>
            <a:pPr marL="733425" lvl="2" indent="-342900" eaLnBrk="1" fontAlgn="auto" hangingPunct="1">
              <a:spcBef>
                <a:spcPts val="0"/>
              </a:spcBef>
              <a:spcAft>
                <a:spcPts val="0"/>
              </a:spcAft>
              <a:buSzTx/>
              <a:buFont typeface=".AppleSystemUIFont" charset="-120"/>
              <a:buChar char="−"/>
            </a:pPr>
            <a:endParaRPr lang="en-US" altLang="en-US" sz="2400" dirty="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14</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Title 1">
            <a:extLst>
              <a:ext uri="{FF2B5EF4-FFF2-40B4-BE49-F238E27FC236}">
                <a16:creationId xmlns="" xmlns:a16="http://schemas.microsoft.com/office/drawing/2014/main" id="{432836CD-A6B4-9C4C-9705-329E92746957}"/>
              </a:ext>
            </a:extLst>
          </p:cNvPr>
          <p:cNvSpPr txBox="1">
            <a:spLocks/>
          </p:cNvSpPr>
          <p:nvPr/>
        </p:nvSpPr>
        <p:spPr bwMode="auto">
          <a:xfrm>
            <a:off x="228598" y="0"/>
            <a:ext cx="730988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marL="0" lvl="1" algn="l" eaLnBrk="1" fontAlgn="auto" hangingPunct="1">
              <a:spcBef>
                <a:spcPts val="0"/>
              </a:spcBef>
              <a:spcAft>
                <a:spcPts val="0"/>
              </a:spcAft>
            </a:pPr>
            <a:r>
              <a:rPr lang="en-US" altLang="en-US" sz="2800" b="1" kern="0" dirty="0">
                <a:solidFill>
                  <a:schemeClr val="tx1"/>
                </a:solidFill>
              </a:rPr>
              <a:t>Cyber Attribution for Security Through </a:t>
            </a:r>
            <a:br>
              <a:rPr lang="en-US" altLang="en-US" sz="2800" b="1" kern="0" dirty="0">
                <a:solidFill>
                  <a:schemeClr val="tx1"/>
                </a:solidFill>
              </a:rPr>
            </a:br>
            <a:r>
              <a:rPr lang="en-US" altLang="en-US" sz="2800" b="1" kern="0" dirty="0">
                <a:solidFill>
                  <a:schemeClr val="tx1"/>
                </a:solidFill>
              </a:rPr>
              <a:t>ML based Application Profiling</a:t>
            </a:r>
          </a:p>
        </p:txBody>
      </p:sp>
      <p:pic>
        <p:nvPicPr>
          <p:cNvPr id="6" name="Picture 5">
            <a:extLst>
              <a:ext uri="{FF2B5EF4-FFF2-40B4-BE49-F238E27FC236}">
                <a16:creationId xmlns="" xmlns:a16="http://schemas.microsoft.com/office/drawing/2014/main" id="{198F1C49-EB06-F543-9A5F-EB85E3823AD4}"/>
              </a:ext>
            </a:extLst>
          </p:cNvPr>
          <p:cNvPicPr>
            <a:picLocks noChangeAspect="1"/>
          </p:cNvPicPr>
          <p:nvPr/>
        </p:nvPicPr>
        <p:blipFill>
          <a:blip r:embed="rId2"/>
          <a:stretch>
            <a:fillRect/>
          </a:stretch>
        </p:blipFill>
        <p:spPr>
          <a:xfrm>
            <a:off x="1066800" y="4953000"/>
            <a:ext cx="7620000" cy="1524000"/>
          </a:xfrm>
          <a:prstGeom prst="rect">
            <a:avLst/>
          </a:prstGeom>
        </p:spPr>
      </p:pic>
      <p:sp>
        <p:nvSpPr>
          <p:cNvPr id="12" name="TextBox 11">
            <a:extLst>
              <a:ext uri="{FF2B5EF4-FFF2-40B4-BE49-F238E27FC236}">
                <a16:creationId xmlns="" xmlns:a16="http://schemas.microsoft.com/office/drawing/2014/main" id="{B1D387A3-0889-E44F-91C1-3842C5C6A353}"/>
              </a:ext>
            </a:extLst>
          </p:cNvPr>
          <p:cNvSpPr txBox="1"/>
          <p:nvPr/>
        </p:nvSpPr>
        <p:spPr>
          <a:xfrm>
            <a:off x="1028700" y="6477000"/>
            <a:ext cx="5415904"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a:spcBef>
                <a:spcPts val="0"/>
              </a:spcBef>
              <a:spcAft>
                <a:spcPts val="0"/>
              </a:spcAft>
            </a:pPr>
            <a:r>
              <a:rPr lang="en-US" sz="1100" baseline="30000" dirty="0">
                <a:solidFill>
                  <a:srgbClr val="000000"/>
                </a:solidFill>
                <a:latin typeface="Arial" panose="020B0604020202020204" pitchFamily="34" charset="0"/>
                <a:ea typeface="Tahoma"/>
                <a:cs typeface="Arial" panose="020B0604020202020204" pitchFamily="34" charset="0"/>
                <a:sym typeface="Tahoma"/>
              </a:rPr>
              <a:t>1</a:t>
            </a:r>
            <a:r>
              <a:rPr lang="en-US" sz="1100" dirty="0">
                <a:solidFill>
                  <a:srgbClr val="000000"/>
                </a:solidFill>
                <a:latin typeface="Arial" panose="020B0604020202020204" pitchFamily="34" charset="0"/>
                <a:ea typeface="Tahoma"/>
                <a:cs typeface="Arial" panose="020B0604020202020204" pitchFamily="34" charset="0"/>
                <a:sym typeface="Tahoma"/>
              </a:rPr>
              <a:t>https://</a:t>
            </a:r>
            <a:r>
              <a:rPr lang="en-US" sz="1100" dirty="0" err="1">
                <a:solidFill>
                  <a:srgbClr val="000000"/>
                </a:solidFill>
                <a:latin typeface="Arial" panose="020B0604020202020204" pitchFamily="34" charset="0"/>
                <a:ea typeface="Tahoma"/>
                <a:cs typeface="Arial" panose="020B0604020202020204" pitchFamily="34" charset="0"/>
                <a:sym typeface="Tahoma"/>
              </a:rPr>
              <a:t>www.symantec.com</a:t>
            </a:r>
            <a:r>
              <a:rPr lang="en-US" sz="1100" dirty="0">
                <a:solidFill>
                  <a:srgbClr val="000000"/>
                </a:solidFill>
                <a:latin typeface="Arial" panose="020B0604020202020204" pitchFamily="34" charset="0"/>
                <a:ea typeface="Tahoma"/>
                <a:cs typeface="Arial" panose="020B0604020202020204" pitchFamily="34" charset="0"/>
                <a:sym typeface="Tahoma"/>
              </a:rPr>
              <a:t>/blogs/threat-intelligence/</a:t>
            </a:r>
            <a:r>
              <a:rPr lang="en-US" sz="1100" dirty="0" err="1">
                <a:solidFill>
                  <a:srgbClr val="000000"/>
                </a:solidFill>
                <a:latin typeface="Arial" panose="020B0604020202020204" pitchFamily="34" charset="0"/>
                <a:ea typeface="Tahoma"/>
                <a:cs typeface="Arial" panose="020B0604020202020204" pitchFamily="34" charset="0"/>
                <a:sym typeface="Tahoma"/>
              </a:rPr>
              <a:t>cryptojacking</a:t>
            </a:r>
            <a:r>
              <a:rPr lang="en-US" sz="1100" dirty="0">
                <a:solidFill>
                  <a:srgbClr val="000000"/>
                </a:solidFill>
                <a:latin typeface="Arial" panose="020B0604020202020204" pitchFamily="34" charset="0"/>
                <a:ea typeface="Tahoma"/>
                <a:cs typeface="Arial" panose="020B0604020202020204" pitchFamily="34" charset="0"/>
                <a:sym typeface="Tahoma"/>
              </a:rPr>
              <a:t>-modern-cash-cow </a:t>
            </a:r>
          </a:p>
        </p:txBody>
      </p:sp>
    </p:spTree>
    <p:extLst>
      <p:ext uri="{BB962C8B-B14F-4D97-AF65-F5344CB8AC3E}">
        <p14:creationId xmlns:p14="http://schemas.microsoft.com/office/powerpoint/2010/main" val="26560152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28598" y="0"/>
            <a:ext cx="7924802" cy="984250"/>
          </a:xfrm>
        </p:spPr>
        <p:txBody>
          <a:bodyPr/>
          <a:lstStyle/>
          <a:p>
            <a:pPr marL="0" lvl="1" indent="0" algn="l" eaLnBrk="1" fontAlgn="auto" hangingPunct="1">
              <a:spcBef>
                <a:spcPts val="0"/>
              </a:spcBef>
              <a:spcAft>
                <a:spcPts val="0"/>
              </a:spcAft>
              <a:buSzTx/>
              <a:buNone/>
            </a:pPr>
            <a:r>
              <a:rPr lang="en-US" altLang="en-US" sz="2800" b="1" dirty="0">
                <a:solidFill>
                  <a:schemeClr val="tx1"/>
                </a:solidFill>
              </a:rPr>
              <a:t> </a:t>
            </a:r>
          </a:p>
        </p:txBody>
      </p:sp>
      <p:sp>
        <p:nvSpPr>
          <p:cNvPr id="71684" name="Content Placeholder 2"/>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Application: Implementation</a:t>
            </a:r>
          </a:p>
          <a:p>
            <a:pPr marL="643459" lvl="1" indent="-342900">
              <a:buFont typeface="Arial" panose="020B0604020202020204" pitchFamily="34" charset="0"/>
              <a:buChar char="•"/>
            </a:pPr>
            <a:r>
              <a:rPr lang="en-US" dirty="0"/>
              <a:t>Capture the test case </a:t>
            </a:r>
          </a:p>
          <a:p>
            <a:pPr marL="643459" lvl="1" indent="-342900">
              <a:buFont typeface="Arial" panose="020B0604020202020204" pitchFamily="34" charset="0"/>
              <a:buChar char="•"/>
            </a:pPr>
            <a:endParaRPr lang="en-US" dirty="0"/>
          </a:p>
          <a:p>
            <a:pPr marL="643459" lvl="1" indent="-342900">
              <a:buFont typeface="Arial" panose="020B0604020202020204" pitchFamily="34" charset="0"/>
              <a:buChar char="•"/>
            </a:pPr>
            <a:endParaRPr lang="en-US" dirty="0"/>
          </a:p>
          <a:p>
            <a:pPr marL="643459" lvl="1" indent="-342900">
              <a:buFont typeface="Arial" panose="020B0604020202020204" pitchFamily="34" charset="0"/>
              <a:buChar char="•"/>
            </a:pPr>
            <a:endParaRPr lang="en-US" dirty="0"/>
          </a:p>
          <a:p>
            <a:pPr lvl="1" indent="0">
              <a:buNone/>
            </a:pPr>
            <a:endParaRPr lang="en-US" dirty="0"/>
          </a:p>
          <a:p>
            <a:pPr marL="643459" lvl="1" indent="-342900">
              <a:buFont typeface="Arial" panose="020B0604020202020204" pitchFamily="34" charset="0"/>
              <a:buChar char="•"/>
            </a:pPr>
            <a:endParaRPr lang="en-US" dirty="0"/>
          </a:p>
          <a:p>
            <a:pPr marL="643459" lvl="1" indent="-342900">
              <a:buFont typeface="Arial" panose="020B0604020202020204" pitchFamily="34" charset="0"/>
              <a:buChar char="•"/>
            </a:pPr>
            <a:r>
              <a:rPr lang="en-US" dirty="0"/>
              <a:t>Issue inputs constantly</a:t>
            </a:r>
          </a:p>
          <a:p>
            <a:pPr marL="733425" lvl="2" indent="-342900" eaLnBrk="1" fontAlgn="auto" hangingPunct="1">
              <a:spcBef>
                <a:spcPts val="0"/>
              </a:spcBef>
              <a:spcAft>
                <a:spcPts val="0"/>
              </a:spcAft>
              <a:buSzTx/>
              <a:buFont typeface=".AppleSystemUIFont" charset="-120"/>
              <a:buChar char="−"/>
            </a:pPr>
            <a:endParaRPr lang="en-US" altLang="en-US" sz="2400" dirty="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15</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 xmlns:a16="http://schemas.microsoft.com/office/drawing/2014/main" id="{851820DE-AA81-CC4D-BE21-D9148B7ED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394" y="2252967"/>
            <a:ext cx="7084420" cy="2060648"/>
          </a:xfrm>
          <a:prstGeom prst="rect">
            <a:avLst/>
          </a:prstGeom>
        </p:spPr>
      </p:pic>
      <p:pic>
        <p:nvPicPr>
          <p:cNvPr id="12" name="Picture 11">
            <a:extLst>
              <a:ext uri="{FF2B5EF4-FFF2-40B4-BE49-F238E27FC236}">
                <a16:creationId xmlns="" xmlns:a16="http://schemas.microsoft.com/office/drawing/2014/main" id="{23D9E459-3800-3347-8505-84982B0A3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078" y="4838818"/>
            <a:ext cx="7097052" cy="1371363"/>
          </a:xfrm>
          <a:prstGeom prst="rect">
            <a:avLst/>
          </a:prstGeom>
        </p:spPr>
      </p:pic>
      <p:sp>
        <p:nvSpPr>
          <p:cNvPr id="9" name="Title 1">
            <a:extLst>
              <a:ext uri="{FF2B5EF4-FFF2-40B4-BE49-F238E27FC236}">
                <a16:creationId xmlns="" xmlns:a16="http://schemas.microsoft.com/office/drawing/2014/main" id="{858946A4-E7E8-DC4E-83C9-254D42AF72FA}"/>
              </a:ext>
            </a:extLst>
          </p:cNvPr>
          <p:cNvSpPr txBox="1">
            <a:spLocks/>
          </p:cNvSpPr>
          <p:nvPr/>
        </p:nvSpPr>
        <p:spPr bwMode="auto">
          <a:xfrm>
            <a:off x="228598" y="0"/>
            <a:ext cx="730988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marL="0" lvl="1" algn="l" eaLnBrk="1" fontAlgn="auto" hangingPunct="1">
              <a:spcBef>
                <a:spcPts val="0"/>
              </a:spcBef>
              <a:spcAft>
                <a:spcPts val="0"/>
              </a:spcAft>
            </a:pPr>
            <a:r>
              <a:rPr lang="en-US" altLang="en-US" sz="2800" b="1" kern="0" dirty="0">
                <a:solidFill>
                  <a:schemeClr val="tx1"/>
                </a:solidFill>
              </a:rPr>
              <a:t>Cyber Attribution for Security Through </a:t>
            </a:r>
            <a:br>
              <a:rPr lang="en-US" altLang="en-US" sz="2800" b="1" kern="0" dirty="0">
                <a:solidFill>
                  <a:schemeClr val="tx1"/>
                </a:solidFill>
              </a:rPr>
            </a:br>
            <a:r>
              <a:rPr lang="en-US" altLang="en-US" sz="2800" b="1" kern="0" dirty="0">
                <a:solidFill>
                  <a:schemeClr val="tx1"/>
                </a:solidFill>
              </a:rPr>
              <a:t>ML based Application Profiling</a:t>
            </a:r>
          </a:p>
        </p:txBody>
      </p:sp>
    </p:spTree>
    <p:extLst>
      <p:ext uri="{BB962C8B-B14F-4D97-AF65-F5344CB8AC3E}">
        <p14:creationId xmlns:p14="http://schemas.microsoft.com/office/powerpoint/2010/main" val="174770455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28598" y="0"/>
            <a:ext cx="7309885" cy="984250"/>
          </a:xfrm>
        </p:spPr>
        <p:txBody>
          <a:bodyPr/>
          <a:lstStyle/>
          <a:p>
            <a:pPr marL="0" lvl="1" indent="0" algn="l" eaLnBrk="1" fontAlgn="auto" hangingPunct="1">
              <a:spcBef>
                <a:spcPts val="0"/>
              </a:spcBef>
              <a:spcAft>
                <a:spcPts val="0"/>
              </a:spcAft>
              <a:buSzTx/>
              <a:buNone/>
            </a:pPr>
            <a:r>
              <a:rPr lang="en-US" altLang="en-US" sz="2800" b="1" dirty="0">
                <a:solidFill>
                  <a:schemeClr val="tx1"/>
                </a:solidFill>
              </a:rPr>
              <a:t>Cyber Attribution for Security Through </a:t>
            </a:r>
            <a:br>
              <a:rPr lang="en-US" altLang="en-US" sz="2800" b="1" dirty="0">
                <a:solidFill>
                  <a:schemeClr val="tx1"/>
                </a:solidFill>
              </a:rPr>
            </a:br>
            <a:r>
              <a:rPr lang="en-US" altLang="en-US" sz="2800" b="1" dirty="0">
                <a:solidFill>
                  <a:schemeClr val="tx1"/>
                </a:solidFill>
              </a:rPr>
              <a:t>ML based Application Profiling</a:t>
            </a:r>
          </a:p>
        </p:txBody>
      </p:sp>
      <p:sp>
        <p:nvSpPr>
          <p:cNvPr id="71683" name="Content Placeholder 2"/>
          <p:cNvSpPr txBox="1">
            <a:spLocks/>
          </p:cNvSpPr>
          <p:nvPr/>
        </p:nvSpPr>
        <p:spPr bwMode="auto">
          <a:xfrm>
            <a:off x="761999" y="2165350"/>
            <a:ext cx="13254753" cy="8374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1684" name="Content Placeholder 2"/>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Application: Data</a:t>
            </a:r>
          </a:p>
          <a:p>
            <a:pPr marL="1082675" lvl="1" indent="-342900">
              <a:buFont typeface="Arial" panose="020B0604020202020204" pitchFamily="34" charset="0"/>
              <a:buChar char="•"/>
            </a:pPr>
            <a:r>
              <a:rPr lang="en-US" sz="2400" dirty="0"/>
              <a:t>Last Branch Record (LBR</a:t>
            </a:r>
            <a:r>
              <a:rPr lang="en-US" sz="2400" baseline="30000" dirty="0"/>
              <a:t>)1—</a:t>
            </a:r>
            <a:r>
              <a:rPr lang="en-US" sz="2400" dirty="0"/>
              <a:t>A circular buffer: Top of Stack (TOS) starts at entry 0. </a:t>
            </a:r>
          </a:p>
          <a:p>
            <a:pPr marL="691084" lvl="2" indent="0">
              <a:buNone/>
            </a:pPr>
            <a:endParaRPr lang="en-US" sz="2400" dirty="0"/>
          </a:p>
          <a:p>
            <a:pPr lvl="1"/>
            <a:endParaRPr lang="en-US" sz="2400" dirty="0"/>
          </a:p>
          <a:p>
            <a:pPr lvl="1">
              <a:buNone/>
            </a:pPr>
            <a:endParaRPr lang="en-US" sz="2400" dirty="0"/>
          </a:p>
          <a:p>
            <a:pPr marL="1082675" lvl="1" indent="-342900">
              <a:buFont typeface="Arial" panose="020B0604020202020204" pitchFamily="34" charset="0"/>
              <a:buChar char="•"/>
            </a:pPr>
            <a:r>
              <a:rPr lang="en-US" sz="2400" dirty="0"/>
              <a:t>Performance (PERF) Counters</a:t>
            </a:r>
            <a:r>
              <a:rPr lang="en-US" sz="2400" baseline="30000" dirty="0"/>
              <a:t>2</a:t>
            </a:r>
            <a:endParaRPr lang="en-US" sz="2400" dirty="0"/>
          </a:p>
          <a:p>
            <a:pPr lvl="1">
              <a:buNone/>
            </a:pPr>
            <a:endParaRPr lang="en-US" sz="2400" dirty="0"/>
          </a:p>
          <a:p>
            <a:pPr marL="1082675" lvl="1" indent="-342900">
              <a:buFont typeface="Arial" panose="020B0604020202020204" pitchFamily="34" charset="0"/>
              <a:buChar char="•"/>
            </a:pPr>
            <a:r>
              <a:rPr lang="en-US" sz="2400" dirty="0"/>
              <a:t>Trap Frame (TRAP</a:t>
            </a:r>
            <a:r>
              <a:rPr lang="en-US" sz="2400" baseline="30000" dirty="0"/>
              <a:t>)3:</a:t>
            </a:r>
            <a:r>
              <a:rPr lang="en-US" sz="2400" dirty="0"/>
              <a:t> When an exception is raised, trap frame stores the instruction address.</a:t>
            </a:r>
          </a:p>
          <a:p>
            <a:pPr marL="733425" lvl="2" indent="-342900" eaLnBrk="1" fontAlgn="auto" hangingPunct="1">
              <a:spcBef>
                <a:spcPts val="0"/>
              </a:spcBef>
              <a:spcAft>
                <a:spcPts val="0"/>
              </a:spcAft>
              <a:buSzTx/>
              <a:buFont typeface=".AppleSystemUIFont" charset="-120"/>
              <a:buChar char="−"/>
            </a:pPr>
            <a:endParaRPr lang="en-US" altLang="en-US" sz="2400" dirty="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16</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Table 7">
            <a:extLst>
              <a:ext uri="{FF2B5EF4-FFF2-40B4-BE49-F238E27FC236}">
                <a16:creationId xmlns="" xmlns:a16="http://schemas.microsoft.com/office/drawing/2014/main" id="{B9467F00-9DC9-484D-9F50-6836B16B5BA4}"/>
              </a:ext>
            </a:extLst>
          </p:cNvPr>
          <p:cNvGraphicFramePr>
            <a:graphicFrameLocks noGrp="1"/>
          </p:cNvGraphicFramePr>
          <p:nvPr>
            <p:extLst>
              <p:ext uri="{D42A27DB-BD31-4B8C-83A1-F6EECF244321}">
                <p14:modId xmlns:p14="http://schemas.microsoft.com/office/powerpoint/2010/main" val="148128310"/>
              </p:ext>
            </p:extLst>
          </p:nvPr>
        </p:nvGraphicFramePr>
        <p:xfrm>
          <a:off x="1378734" y="2907454"/>
          <a:ext cx="7655200" cy="914400"/>
        </p:xfrm>
        <a:graphic>
          <a:graphicData uri="http://schemas.openxmlformats.org/drawingml/2006/table">
            <a:tbl>
              <a:tblPr firstRow="1" bandRow="1">
                <a:tableStyleId>{5940675A-B579-460E-94D1-54222C63F5DA}</a:tableStyleId>
              </a:tblPr>
              <a:tblGrid>
                <a:gridCol w="765520">
                  <a:extLst>
                    <a:ext uri="{9D8B030D-6E8A-4147-A177-3AD203B41FA5}">
                      <a16:colId xmlns="" xmlns:a16="http://schemas.microsoft.com/office/drawing/2014/main" val="20000"/>
                    </a:ext>
                  </a:extLst>
                </a:gridCol>
                <a:gridCol w="765520">
                  <a:extLst>
                    <a:ext uri="{9D8B030D-6E8A-4147-A177-3AD203B41FA5}">
                      <a16:colId xmlns="" xmlns:a16="http://schemas.microsoft.com/office/drawing/2014/main" val="20001"/>
                    </a:ext>
                  </a:extLst>
                </a:gridCol>
                <a:gridCol w="765520">
                  <a:extLst>
                    <a:ext uri="{9D8B030D-6E8A-4147-A177-3AD203B41FA5}">
                      <a16:colId xmlns="" xmlns:a16="http://schemas.microsoft.com/office/drawing/2014/main" val="20002"/>
                    </a:ext>
                  </a:extLst>
                </a:gridCol>
                <a:gridCol w="765520">
                  <a:extLst>
                    <a:ext uri="{9D8B030D-6E8A-4147-A177-3AD203B41FA5}">
                      <a16:colId xmlns="" xmlns:a16="http://schemas.microsoft.com/office/drawing/2014/main" val="20003"/>
                    </a:ext>
                  </a:extLst>
                </a:gridCol>
                <a:gridCol w="765520">
                  <a:extLst>
                    <a:ext uri="{9D8B030D-6E8A-4147-A177-3AD203B41FA5}">
                      <a16:colId xmlns="" xmlns:a16="http://schemas.microsoft.com/office/drawing/2014/main" val="20004"/>
                    </a:ext>
                  </a:extLst>
                </a:gridCol>
                <a:gridCol w="765520">
                  <a:extLst>
                    <a:ext uri="{9D8B030D-6E8A-4147-A177-3AD203B41FA5}">
                      <a16:colId xmlns="" xmlns:a16="http://schemas.microsoft.com/office/drawing/2014/main" val="20005"/>
                    </a:ext>
                  </a:extLst>
                </a:gridCol>
                <a:gridCol w="765520">
                  <a:extLst>
                    <a:ext uri="{9D8B030D-6E8A-4147-A177-3AD203B41FA5}">
                      <a16:colId xmlns="" xmlns:a16="http://schemas.microsoft.com/office/drawing/2014/main" val="20006"/>
                    </a:ext>
                  </a:extLst>
                </a:gridCol>
                <a:gridCol w="765520">
                  <a:extLst>
                    <a:ext uri="{9D8B030D-6E8A-4147-A177-3AD203B41FA5}">
                      <a16:colId xmlns="" xmlns:a16="http://schemas.microsoft.com/office/drawing/2014/main" val="20007"/>
                    </a:ext>
                  </a:extLst>
                </a:gridCol>
                <a:gridCol w="765520">
                  <a:extLst>
                    <a:ext uri="{9D8B030D-6E8A-4147-A177-3AD203B41FA5}">
                      <a16:colId xmlns="" xmlns:a16="http://schemas.microsoft.com/office/drawing/2014/main" val="20008"/>
                    </a:ext>
                  </a:extLst>
                </a:gridCol>
                <a:gridCol w="765520">
                  <a:extLst>
                    <a:ext uri="{9D8B030D-6E8A-4147-A177-3AD203B41FA5}">
                      <a16:colId xmlns="" xmlns:a16="http://schemas.microsoft.com/office/drawing/2014/main" val="20009"/>
                    </a:ext>
                  </a:extLst>
                </a:gridCol>
              </a:tblGrid>
              <a:tr h="357720">
                <a:tc>
                  <a:txBody>
                    <a:bodyPr/>
                    <a:lstStyle/>
                    <a:p>
                      <a:pPr algn="ctr"/>
                      <a:r>
                        <a:rPr lang="en-US" sz="1800" dirty="0"/>
                        <a:t>0</a:t>
                      </a:r>
                      <a:r>
                        <a:rPr lang="en-US" sz="1800" baseline="0" dirty="0"/>
                        <a:t> </a:t>
                      </a:r>
                      <a:r>
                        <a:rPr lang="en-US" sz="1800" dirty="0"/>
                        <a:t>(TOS)</a:t>
                      </a:r>
                    </a:p>
                  </a:txBody>
                  <a:tcPr/>
                </a:tc>
                <a:tc>
                  <a:txBody>
                    <a:bodyPr/>
                    <a:lstStyle/>
                    <a:p>
                      <a:pPr algn="ctr"/>
                      <a:r>
                        <a:rPr lang="en-US" sz="1800" dirty="0"/>
                        <a:t>1</a:t>
                      </a:r>
                    </a:p>
                  </a:txBody>
                  <a:tcPr/>
                </a:tc>
                <a:tc>
                  <a:txBody>
                    <a:bodyPr/>
                    <a:lstStyle/>
                    <a:p>
                      <a:pPr algn="ctr"/>
                      <a:r>
                        <a:rPr lang="en-US" sz="1800" dirty="0"/>
                        <a:t>2</a:t>
                      </a:r>
                    </a:p>
                  </a:txBody>
                  <a:tcPr/>
                </a:tc>
                <a:tc>
                  <a:txBody>
                    <a:bodyPr/>
                    <a:lstStyle/>
                    <a:p>
                      <a:pPr algn="ctr"/>
                      <a:r>
                        <a:rPr lang="en-US" sz="1800" dirty="0"/>
                        <a:t>3</a:t>
                      </a:r>
                    </a:p>
                  </a:txBody>
                  <a:tcPr/>
                </a:tc>
                <a:tc>
                  <a:txBody>
                    <a:bodyPr/>
                    <a:lstStyle/>
                    <a:p>
                      <a:pPr algn="ctr"/>
                      <a:r>
                        <a:rPr lang="en-US" sz="1800" dirty="0"/>
                        <a:t>…</a:t>
                      </a:r>
                    </a:p>
                  </a:txBody>
                  <a:tcPr/>
                </a:tc>
                <a:tc>
                  <a:txBody>
                    <a:bodyPr/>
                    <a:lstStyle/>
                    <a:p>
                      <a:pPr algn="ctr"/>
                      <a:r>
                        <a:rPr lang="en-US" sz="1800" dirty="0"/>
                        <a:t>…</a:t>
                      </a:r>
                    </a:p>
                  </a:txBody>
                  <a:tcPr/>
                </a:tc>
                <a:tc>
                  <a:txBody>
                    <a:bodyPr/>
                    <a:lstStyle/>
                    <a:p>
                      <a:pPr algn="ctr"/>
                      <a:r>
                        <a:rPr lang="en-US" sz="1800" dirty="0"/>
                        <a:t>28</a:t>
                      </a:r>
                    </a:p>
                  </a:txBody>
                  <a:tcPr/>
                </a:tc>
                <a:tc>
                  <a:txBody>
                    <a:bodyPr/>
                    <a:lstStyle/>
                    <a:p>
                      <a:pPr algn="ctr"/>
                      <a:r>
                        <a:rPr lang="en-US" sz="1800" dirty="0"/>
                        <a:t>29</a:t>
                      </a:r>
                    </a:p>
                  </a:txBody>
                  <a:tcPr/>
                </a:tc>
                <a:tc>
                  <a:txBody>
                    <a:bodyPr/>
                    <a:lstStyle/>
                    <a:p>
                      <a:pPr algn="ctr"/>
                      <a:r>
                        <a:rPr lang="en-US" sz="1800" dirty="0"/>
                        <a:t>30</a:t>
                      </a:r>
                    </a:p>
                  </a:txBody>
                  <a:tcPr/>
                </a:tc>
                <a:tc>
                  <a:txBody>
                    <a:bodyPr/>
                    <a:lstStyle/>
                    <a:p>
                      <a:pPr algn="ctr"/>
                      <a:r>
                        <a:rPr lang="en-US" sz="1800" dirty="0"/>
                        <a:t>31</a:t>
                      </a:r>
                    </a:p>
                  </a:txBody>
                  <a:tcPr/>
                </a:tc>
                <a:extLst>
                  <a:ext uri="{0D108BD9-81ED-4DB2-BD59-A6C34878D82A}">
                    <a16:rowId xmlns="" xmlns:a16="http://schemas.microsoft.com/office/drawing/2014/main" val="10000"/>
                  </a:ext>
                </a:extLst>
              </a:tr>
            </a:tbl>
          </a:graphicData>
        </a:graphic>
      </p:graphicFrame>
      <p:sp>
        <p:nvSpPr>
          <p:cNvPr id="3" name="TextBox 2">
            <a:extLst>
              <a:ext uri="{FF2B5EF4-FFF2-40B4-BE49-F238E27FC236}">
                <a16:creationId xmlns="" xmlns:a16="http://schemas.microsoft.com/office/drawing/2014/main" id="{228CF9F7-E53E-6749-B1D9-3BDDB0887D30}"/>
              </a:ext>
            </a:extLst>
          </p:cNvPr>
          <p:cNvSpPr txBox="1"/>
          <p:nvPr/>
        </p:nvSpPr>
        <p:spPr>
          <a:xfrm>
            <a:off x="761999" y="5989035"/>
            <a:ext cx="7924801" cy="6694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fontAlgn="auto" latinLnBrk="1">
              <a:spcBef>
                <a:spcPts val="0"/>
              </a:spcBef>
              <a:spcAft>
                <a:spcPts val="0"/>
              </a:spcAft>
            </a:pPr>
            <a:r>
              <a:rPr lang="en-US" sz="1250" baseline="30000" dirty="0">
                <a:solidFill>
                  <a:srgbClr val="000000"/>
                </a:solidFill>
                <a:latin typeface="Arial" panose="020B0604020202020204" pitchFamily="34" charset="0"/>
                <a:ea typeface="Tahoma"/>
                <a:cs typeface="Arial" panose="020B0604020202020204" pitchFamily="34" charset="0"/>
                <a:sym typeface="Tahoma"/>
              </a:rPr>
              <a:t>1</a:t>
            </a:r>
            <a:r>
              <a:rPr lang="en-US" sz="1250" dirty="0">
                <a:solidFill>
                  <a:srgbClr val="000000"/>
                </a:solidFill>
                <a:latin typeface="Arial" panose="020B0604020202020204" pitchFamily="34" charset="0"/>
                <a:ea typeface="Tahoma"/>
                <a:cs typeface="Arial" panose="020B0604020202020204" pitchFamily="34" charset="0"/>
                <a:sym typeface="Tahoma"/>
              </a:rPr>
              <a:t>https://</a:t>
            </a:r>
            <a:r>
              <a:rPr lang="en-US" sz="1250" dirty="0" err="1">
                <a:solidFill>
                  <a:srgbClr val="000000"/>
                </a:solidFill>
                <a:latin typeface="Arial" panose="020B0604020202020204" pitchFamily="34" charset="0"/>
                <a:ea typeface="Tahoma"/>
                <a:cs typeface="Arial" panose="020B0604020202020204" pitchFamily="34" charset="0"/>
                <a:sym typeface="Tahoma"/>
              </a:rPr>
              <a:t>software.intel.com</a:t>
            </a:r>
            <a:r>
              <a:rPr lang="en-US" sz="1250" dirty="0">
                <a:solidFill>
                  <a:srgbClr val="000000"/>
                </a:solidFill>
                <a:latin typeface="Arial" panose="020B0604020202020204" pitchFamily="34" charset="0"/>
                <a:ea typeface="Tahoma"/>
                <a:cs typeface="Arial" panose="020B0604020202020204" pitchFamily="34" charset="0"/>
                <a:sym typeface="Tahoma"/>
              </a:rPr>
              <a:t>/</a:t>
            </a:r>
            <a:r>
              <a:rPr lang="en-US" sz="1250" dirty="0" err="1">
                <a:solidFill>
                  <a:srgbClr val="000000"/>
                </a:solidFill>
                <a:latin typeface="Arial" panose="020B0604020202020204" pitchFamily="34" charset="0"/>
                <a:ea typeface="Tahoma"/>
                <a:cs typeface="Arial" panose="020B0604020202020204" pitchFamily="34" charset="0"/>
                <a:sym typeface="Tahoma"/>
              </a:rPr>
              <a:t>en</a:t>
            </a:r>
            <a:r>
              <a:rPr lang="en-US" sz="1250" dirty="0">
                <a:solidFill>
                  <a:srgbClr val="000000"/>
                </a:solidFill>
                <a:latin typeface="Arial" panose="020B0604020202020204" pitchFamily="34" charset="0"/>
                <a:ea typeface="Tahoma"/>
                <a:cs typeface="Arial" panose="020B0604020202020204" pitchFamily="34" charset="0"/>
                <a:sym typeface="Tahoma"/>
              </a:rPr>
              <a:t>-us/node/676430</a:t>
            </a:r>
          </a:p>
          <a:p>
            <a:pPr fontAlgn="auto" latinLnBrk="1">
              <a:spcBef>
                <a:spcPts val="0"/>
              </a:spcBef>
              <a:spcAft>
                <a:spcPts val="0"/>
              </a:spcAft>
            </a:pPr>
            <a:r>
              <a:rPr lang="en-US" sz="1250" baseline="30000" dirty="0">
                <a:solidFill>
                  <a:srgbClr val="000000"/>
                </a:solidFill>
                <a:latin typeface="Arial" panose="020B0604020202020204" pitchFamily="34" charset="0"/>
                <a:ea typeface="Tahoma"/>
                <a:cs typeface="Arial" panose="020B0604020202020204" pitchFamily="34" charset="0"/>
                <a:sym typeface="Tahoma"/>
              </a:rPr>
              <a:t>2</a:t>
            </a:r>
            <a:r>
              <a:rPr lang="en-US" sz="1250" dirty="0">
                <a:solidFill>
                  <a:srgbClr val="000000"/>
                </a:solidFill>
                <a:latin typeface="Arial" panose="020B0604020202020204" pitchFamily="34" charset="0"/>
                <a:ea typeface="Tahoma"/>
                <a:cs typeface="Arial" panose="020B0604020202020204" pitchFamily="34" charset="0"/>
                <a:sym typeface="Tahoma"/>
              </a:rPr>
              <a:t>https://</a:t>
            </a:r>
            <a:r>
              <a:rPr lang="en-US" sz="1250" dirty="0" err="1">
                <a:solidFill>
                  <a:srgbClr val="000000"/>
                </a:solidFill>
                <a:latin typeface="Arial" panose="020B0604020202020204" pitchFamily="34" charset="0"/>
                <a:ea typeface="Tahoma"/>
                <a:cs typeface="Arial" panose="020B0604020202020204" pitchFamily="34" charset="0"/>
                <a:sym typeface="Tahoma"/>
              </a:rPr>
              <a:t>docs.microsoft.com</a:t>
            </a:r>
            <a:r>
              <a:rPr lang="en-US" sz="1250" dirty="0">
                <a:solidFill>
                  <a:srgbClr val="000000"/>
                </a:solidFill>
                <a:latin typeface="Arial" panose="020B0604020202020204" pitchFamily="34" charset="0"/>
                <a:ea typeface="Tahoma"/>
                <a:cs typeface="Arial" panose="020B0604020202020204" pitchFamily="34" charset="0"/>
                <a:sym typeface="Tahoma"/>
              </a:rPr>
              <a:t>/</a:t>
            </a:r>
            <a:r>
              <a:rPr lang="en-US" sz="1250" dirty="0" err="1">
                <a:solidFill>
                  <a:srgbClr val="000000"/>
                </a:solidFill>
                <a:latin typeface="Arial" panose="020B0604020202020204" pitchFamily="34" charset="0"/>
                <a:ea typeface="Tahoma"/>
                <a:cs typeface="Arial" panose="020B0604020202020204" pitchFamily="34" charset="0"/>
                <a:sym typeface="Tahoma"/>
              </a:rPr>
              <a:t>en</a:t>
            </a:r>
            <a:r>
              <a:rPr lang="en-US" sz="1250" dirty="0">
                <a:solidFill>
                  <a:srgbClr val="000000"/>
                </a:solidFill>
                <a:latin typeface="Arial" panose="020B0604020202020204" pitchFamily="34" charset="0"/>
                <a:ea typeface="Tahoma"/>
                <a:cs typeface="Arial" panose="020B0604020202020204" pitchFamily="34" charset="0"/>
                <a:sym typeface="Tahoma"/>
              </a:rPr>
              <a:t>-us/windows/desktop/</a:t>
            </a:r>
            <a:r>
              <a:rPr lang="en-US" sz="1250" dirty="0" err="1">
                <a:solidFill>
                  <a:srgbClr val="000000"/>
                </a:solidFill>
                <a:latin typeface="Arial" panose="020B0604020202020204" pitchFamily="34" charset="0"/>
                <a:ea typeface="Tahoma"/>
                <a:cs typeface="Arial" panose="020B0604020202020204" pitchFamily="34" charset="0"/>
                <a:sym typeface="Tahoma"/>
              </a:rPr>
              <a:t>perfctrs</a:t>
            </a:r>
            <a:r>
              <a:rPr lang="en-US" sz="1250" dirty="0">
                <a:solidFill>
                  <a:srgbClr val="000000"/>
                </a:solidFill>
                <a:latin typeface="Arial" panose="020B0604020202020204" pitchFamily="34" charset="0"/>
                <a:ea typeface="Tahoma"/>
                <a:cs typeface="Arial" panose="020B0604020202020204" pitchFamily="34" charset="0"/>
                <a:sym typeface="Tahoma"/>
              </a:rPr>
              <a:t>/performance-counters-portal</a:t>
            </a:r>
          </a:p>
          <a:p>
            <a:pPr fontAlgn="auto" latinLnBrk="1">
              <a:spcBef>
                <a:spcPts val="0"/>
              </a:spcBef>
              <a:spcAft>
                <a:spcPts val="0"/>
              </a:spcAft>
            </a:pPr>
            <a:r>
              <a:rPr lang="en-US" sz="1250" baseline="30000" dirty="0">
                <a:solidFill>
                  <a:srgbClr val="000000"/>
                </a:solidFill>
                <a:latin typeface="Arial" panose="020B0604020202020204" pitchFamily="34" charset="0"/>
                <a:ea typeface="Tahoma"/>
                <a:cs typeface="Arial" panose="020B0604020202020204" pitchFamily="34" charset="0"/>
                <a:sym typeface="Tahoma"/>
              </a:rPr>
              <a:t>3</a:t>
            </a:r>
            <a:r>
              <a:rPr lang="en-US" sz="1250" dirty="0">
                <a:solidFill>
                  <a:srgbClr val="000000"/>
                </a:solidFill>
                <a:latin typeface="Arial" panose="020B0604020202020204" pitchFamily="34" charset="0"/>
                <a:ea typeface="Tahoma"/>
                <a:cs typeface="Arial" panose="020B0604020202020204" pitchFamily="34" charset="0"/>
                <a:sym typeface="Tahoma"/>
              </a:rPr>
              <a:t>https://</a:t>
            </a:r>
            <a:r>
              <a:rPr lang="en-US" sz="1250" dirty="0" err="1">
                <a:solidFill>
                  <a:srgbClr val="000000"/>
                </a:solidFill>
                <a:latin typeface="Arial" panose="020B0604020202020204" pitchFamily="34" charset="0"/>
                <a:ea typeface="Tahoma"/>
                <a:cs typeface="Arial" panose="020B0604020202020204" pitchFamily="34" charset="0"/>
                <a:sym typeface="Tahoma"/>
              </a:rPr>
              <a:t>docs.microsoft.com</a:t>
            </a:r>
            <a:r>
              <a:rPr lang="en-US" sz="1250" dirty="0">
                <a:solidFill>
                  <a:srgbClr val="000000"/>
                </a:solidFill>
                <a:latin typeface="Arial" panose="020B0604020202020204" pitchFamily="34" charset="0"/>
                <a:ea typeface="Tahoma"/>
                <a:cs typeface="Arial" panose="020B0604020202020204" pitchFamily="34" charset="0"/>
                <a:sym typeface="Tahoma"/>
              </a:rPr>
              <a:t>/</a:t>
            </a:r>
            <a:r>
              <a:rPr lang="en-US" sz="1250" dirty="0" err="1">
                <a:solidFill>
                  <a:srgbClr val="000000"/>
                </a:solidFill>
                <a:latin typeface="Arial" panose="020B0604020202020204" pitchFamily="34" charset="0"/>
                <a:ea typeface="Tahoma"/>
                <a:cs typeface="Arial" panose="020B0604020202020204" pitchFamily="34" charset="0"/>
                <a:sym typeface="Tahoma"/>
              </a:rPr>
              <a:t>en</a:t>
            </a:r>
            <a:r>
              <a:rPr lang="en-US" sz="1250" dirty="0">
                <a:solidFill>
                  <a:srgbClr val="000000"/>
                </a:solidFill>
                <a:latin typeface="Arial" panose="020B0604020202020204" pitchFamily="34" charset="0"/>
                <a:ea typeface="Tahoma"/>
                <a:cs typeface="Arial" panose="020B0604020202020204" pitchFamily="34" charset="0"/>
                <a:sym typeface="Tahoma"/>
              </a:rPr>
              <a:t>-us/windows-hardware/drivers/debugger/-trap--display-trap-frame-</a:t>
            </a:r>
            <a:endParaRPr kumimoji="0" lang="en-US" sz="125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p:txBody>
      </p:sp>
    </p:spTree>
    <p:extLst>
      <p:ext uri="{BB962C8B-B14F-4D97-AF65-F5344CB8AC3E}">
        <p14:creationId xmlns:p14="http://schemas.microsoft.com/office/powerpoint/2010/main" val="385808831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28598" y="0"/>
            <a:ext cx="7309885" cy="984250"/>
          </a:xfrm>
        </p:spPr>
        <p:txBody>
          <a:bodyPr/>
          <a:lstStyle/>
          <a:p>
            <a:pPr marL="0" lvl="1" indent="0" algn="l" eaLnBrk="1" fontAlgn="auto" hangingPunct="1">
              <a:spcBef>
                <a:spcPts val="0"/>
              </a:spcBef>
              <a:spcAft>
                <a:spcPts val="0"/>
              </a:spcAft>
              <a:buSzTx/>
              <a:buNone/>
            </a:pPr>
            <a:r>
              <a:rPr lang="en-US" altLang="en-US" sz="2800" b="1" dirty="0">
                <a:solidFill>
                  <a:schemeClr val="tx1"/>
                </a:solidFill>
              </a:rPr>
              <a:t>Cyber Attribution for Security Through </a:t>
            </a:r>
            <a:br>
              <a:rPr lang="en-US" altLang="en-US" sz="2800" b="1" dirty="0">
                <a:solidFill>
                  <a:schemeClr val="tx1"/>
                </a:solidFill>
              </a:rPr>
            </a:br>
            <a:r>
              <a:rPr lang="en-US" altLang="en-US" sz="2800" b="1" dirty="0">
                <a:solidFill>
                  <a:schemeClr val="tx1"/>
                </a:solidFill>
              </a:rPr>
              <a:t>ML based Application Profiling</a:t>
            </a:r>
          </a:p>
        </p:txBody>
      </p:sp>
      <p:sp>
        <p:nvSpPr>
          <p:cNvPr id="71684" name="Content Placeholder 2"/>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Data Collection Tools:</a:t>
            </a:r>
          </a:p>
          <a:p>
            <a:pPr marL="733425" lvl="2" indent="-342900" eaLnBrk="1" fontAlgn="auto" hangingPunct="1">
              <a:spcBef>
                <a:spcPts val="0"/>
              </a:spcBef>
              <a:spcAft>
                <a:spcPts val="0"/>
              </a:spcAft>
              <a:buSzTx/>
              <a:buFont typeface=".AppleSystemUIFont" charset="-120"/>
              <a:buChar char="−"/>
            </a:pPr>
            <a:r>
              <a:rPr lang="en-US" sz="2400" dirty="0"/>
              <a:t>Linux Memory Extractor (</a:t>
            </a:r>
            <a:r>
              <a:rPr lang="en-US" sz="2400" dirty="0" err="1"/>
              <a:t>LiME</a:t>
            </a:r>
            <a:r>
              <a:rPr lang="en-US" sz="2400" dirty="0"/>
              <a:t>)</a:t>
            </a:r>
            <a:r>
              <a:rPr lang="en-US" sz="2400" baseline="30000" dirty="0"/>
              <a:t>1</a:t>
            </a:r>
          </a:p>
          <a:p>
            <a:pPr marL="390525" lvl="2" indent="0" eaLnBrk="1" fontAlgn="auto" hangingPunct="1">
              <a:spcBef>
                <a:spcPts val="0"/>
              </a:spcBef>
              <a:spcAft>
                <a:spcPts val="0"/>
              </a:spcAft>
              <a:buSzTx/>
              <a:buNone/>
            </a:pPr>
            <a:endParaRPr lang="en-US" sz="2400" dirty="0"/>
          </a:p>
          <a:p>
            <a:pPr marL="733425" lvl="2" indent="-342900" eaLnBrk="1" fontAlgn="auto" hangingPunct="1">
              <a:spcBef>
                <a:spcPts val="0"/>
              </a:spcBef>
              <a:spcAft>
                <a:spcPts val="0"/>
              </a:spcAft>
              <a:buSzTx/>
              <a:buFont typeface=".AppleSystemUIFont" charset="-120"/>
              <a:buChar char="−"/>
            </a:pPr>
            <a:r>
              <a:rPr lang="en-US" sz="2400" dirty="0"/>
              <a:t>Intel Extreme Tuning Utility (Intel® XTU) </a:t>
            </a:r>
            <a:r>
              <a:rPr lang="en-US" altLang="en-US" sz="2400" dirty="0">
                <a:solidFill>
                  <a:srgbClr val="000000"/>
                </a:solidFill>
              </a:rPr>
              <a:t>Driver</a:t>
            </a:r>
            <a:r>
              <a:rPr lang="en-US" altLang="en-US" sz="2400" baseline="30000" dirty="0">
                <a:solidFill>
                  <a:srgbClr val="000000"/>
                </a:solidFill>
              </a:rPr>
              <a:t>2</a:t>
            </a:r>
            <a:r>
              <a:rPr lang="en-US" altLang="en-US" sz="2400" dirty="0">
                <a:solidFill>
                  <a:srgbClr val="000000"/>
                </a:solidFill>
              </a:rPr>
              <a:t>:</a:t>
            </a:r>
          </a:p>
          <a:p>
            <a:pPr marL="1647825" lvl="4" indent="-342900" eaLnBrk="1" fontAlgn="auto" hangingPunct="1">
              <a:spcBef>
                <a:spcPts val="0"/>
              </a:spcBef>
              <a:spcAft>
                <a:spcPts val="0"/>
              </a:spcAft>
              <a:buSzTx/>
              <a:buFont typeface="Arial" panose="020B0604020202020204" pitchFamily="34" charset="0"/>
              <a:buChar char="•"/>
            </a:pPr>
            <a:r>
              <a:rPr lang="en-US" altLang="en-US" sz="2200" dirty="0">
                <a:solidFill>
                  <a:srgbClr val="000000"/>
                </a:solidFill>
              </a:rPr>
              <a:t>Provides Hardware-based data collection</a:t>
            </a:r>
          </a:p>
          <a:p>
            <a:pPr marL="1647825" lvl="4" indent="-342900" eaLnBrk="1" fontAlgn="auto" hangingPunct="1">
              <a:spcBef>
                <a:spcPts val="0"/>
              </a:spcBef>
              <a:spcAft>
                <a:spcPts val="0"/>
              </a:spcAft>
              <a:buSzTx/>
              <a:buFont typeface="Arial" panose="020B0604020202020204" pitchFamily="34" charset="0"/>
              <a:buChar char="•"/>
            </a:pPr>
            <a:endParaRPr lang="en-US" altLang="en-US" sz="2200" dirty="0">
              <a:solidFill>
                <a:srgbClr val="000000"/>
              </a:solidFill>
            </a:endParaRPr>
          </a:p>
          <a:p>
            <a:pPr marL="1647825" lvl="4" indent="-342900" eaLnBrk="1" fontAlgn="auto" hangingPunct="1">
              <a:spcBef>
                <a:spcPts val="0"/>
              </a:spcBef>
              <a:spcAft>
                <a:spcPts val="0"/>
              </a:spcAft>
              <a:buSzTx/>
              <a:buFont typeface="Arial" panose="020B0604020202020204" pitchFamily="34" charset="0"/>
              <a:buChar char="•"/>
            </a:pPr>
            <a:r>
              <a:rPr lang="en-US" altLang="en-US" sz="2200" dirty="0">
                <a:solidFill>
                  <a:srgbClr val="000000"/>
                </a:solidFill>
              </a:rPr>
              <a:t>Provides interrupt counters to sample data</a:t>
            </a:r>
          </a:p>
          <a:p>
            <a:pPr marL="1647825" lvl="4" indent="-342900" eaLnBrk="1" fontAlgn="auto" hangingPunct="1">
              <a:spcBef>
                <a:spcPts val="0"/>
              </a:spcBef>
              <a:spcAft>
                <a:spcPts val="0"/>
              </a:spcAft>
              <a:buSzTx/>
              <a:buFont typeface="Arial" panose="020B0604020202020204" pitchFamily="34" charset="0"/>
              <a:buChar char="•"/>
            </a:pPr>
            <a:endParaRPr lang="en-US" altLang="en-US" sz="2200" dirty="0">
              <a:solidFill>
                <a:srgbClr val="000000"/>
              </a:solidFill>
            </a:endParaRPr>
          </a:p>
          <a:p>
            <a:pPr marL="1647825" lvl="4" indent="-342900" eaLnBrk="1" fontAlgn="auto" hangingPunct="1">
              <a:spcBef>
                <a:spcPts val="0"/>
              </a:spcBef>
              <a:spcAft>
                <a:spcPts val="0"/>
              </a:spcAft>
              <a:buSzTx/>
              <a:buFont typeface="Arial" panose="020B0604020202020204" pitchFamily="34" charset="0"/>
              <a:buChar char="•"/>
            </a:pPr>
            <a:r>
              <a:rPr lang="en-US" altLang="en-US" sz="2200" dirty="0">
                <a:solidFill>
                  <a:srgbClr val="000000"/>
                </a:solidFill>
              </a:rPr>
              <a:t>Provides a table of Process ID, Trap frame address, and Last Branch Record (LBR) Address.</a:t>
            </a:r>
            <a:endParaRPr lang="en-US" altLang="en-US" sz="2100" dirty="0">
              <a:solidFill>
                <a:srgbClr val="000000"/>
              </a:solidFill>
            </a:endParaRPr>
          </a:p>
          <a:p>
            <a:pPr marL="390525" lvl="2" indent="0" eaLnBrk="1" fontAlgn="auto" hangingPunct="1">
              <a:spcBef>
                <a:spcPts val="0"/>
              </a:spcBef>
              <a:spcAft>
                <a:spcPts val="0"/>
              </a:spcAft>
              <a:buSzTx/>
              <a:buNone/>
            </a:pPr>
            <a:endParaRPr lang="en-US" altLang="en-US" sz="2400" dirty="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17</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 name="Graphic 3" descr="Processor">
            <a:extLst>
              <a:ext uri="{FF2B5EF4-FFF2-40B4-BE49-F238E27FC236}">
                <a16:creationId xmlns="" xmlns:a16="http://schemas.microsoft.com/office/drawing/2014/main" id="{E874F5BA-E554-0049-807D-99FA1832BDF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473211" y="4959351"/>
            <a:ext cx="914400" cy="914400"/>
          </a:xfrm>
          <a:prstGeom prst="rect">
            <a:avLst/>
          </a:prstGeom>
        </p:spPr>
      </p:pic>
      <p:pic>
        <p:nvPicPr>
          <p:cNvPr id="9" name="Graphic 8" descr="Line Arrow: Straight">
            <a:extLst>
              <a:ext uri="{FF2B5EF4-FFF2-40B4-BE49-F238E27FC236}">
                <a16:creationId xmlns="" xmlns:a16="http://schemas.microsoft.com/office/drawing/2014/main" id="{80BD3BE4-8151-DE4E-A608-C100EF1C0F3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0800000">
            <a:off x="2429942" y="4959351"/>
            <a:ext cx="914400" cy="914400"/>
          </a:xfrm>
          <a:prstGeom prst="rect">
            <a:avLst/>
          </a:prstGeom>
        </p:spPr>
      </p:pic>
      <p:pic>
        <p:nvPicPr>
          <p:cNvPr id="13" name="Graphic 12" descr="Table">
            <a:extLst>
              <a:ext uri="{FF2B5EF4-FFF2-40B4-BE49-F238E27FC236}">
                <a16:creationId xmlns="" xmlns:a16="http://schemas.microsoft.com/office/drawing/2014/main" id="{70D68520-1D38-1041-8FBE-A05DE6AEDCF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554151" y="4959351"/>
            <a:ext cx="914400" cy="914400"/>
          </a:xfrm>
          <a:prstGeom prst="rect">
            <a:avLst/>
          </a:prstGeom>
        </p:spPr>
      </p:pic>
      <p:pic>
        <p:nvPicPr>
          <p:cNvPr id="15" name="Graphic 14" descr="Bar chart">
            <a:extLst>
              <a:ext uri="{FF2B5EF4-FFF2-40B4-BE49-F238E27FC236}">
                <a16:creationId xmlns="" xmlns:a16="http://schemas.microsoft.com/office/drawing/2014/main" id="{21CEC26D-B69F-574D-8B30-744553D94F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7840145" y="4472520"/>
            <a:ext cx="914400" cy="914400"/>
          </a:xfrm>
          <a:prstGeom prst="rect">
            <a:avLst/>
          </a:prstGeom>
        </p:spPr>
      </p:pic>
      <p:pic>
        <p:nvPicPr>
          <p:cNvPr id="17" name="Graphic 16" descr="Upward trend">
            <a:extLst>
              <a:ext uri="{FF2B5EF4-FFF2-40B4-BE49-F238E27FC236}">
                <a16:creationId xmlns="" xmlns:a16="http://schemas.microsoft.com/office/drawing/2014/main" id="{22D0783A-1C34-5F4B-8917-BD8BEFB7B54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7840145" y="5386920"/>
            <a:ext cx="914400" cy="914400"/>
          </a:xfrm>
          <a:prstGeom prst="rect">
            <a:avLst/>
          </a:prstGeom>
        </p:spPr>
      </p:pic>
      <p:pic>
        <p:nvPicPr>
          <p:cNvPr id="21" name="Graphic 20" descr="Line Arrow: Straight">
            <a:extLst>
              <a:ext uri="{FF2B5EF4-FFF2-40B4-BE49-F238E27FC236}">
                <a16:creationId xmlns="" xmlns:a16="http://schemas.microsoft.com/office/drawing/2014/main" id="{0CE4725B-86D0-644B-BB37-DE581DAEA3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0800000">
            <a:off x="4563545" y="4959351"/>
            <a:ext cx="914400" cy="914400"/>
          </a:xfrm>
          <a:prstGeom prst="rect">
            <a:avLst/>
          </a:prstGeom>
        </p:spPr>
      </p:pic>
      <p:pic>
        <p:nvPicPr>
          <p:cNvPr id="22" name="Graphic 21" descr="Line Arrow: Straight">
            <a:extLst>
              <a:ext uri="{FF2B5EF4-FFF2-40B4-BE49-F238E27FC236}">
                <a16:creationId xmlns="" xmlns:a16="http://schemas.microsoft.com/office/drawing/2014/main" id="{0B52DAE5-189C-7848-A6DD-12CFE9C000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9582190">
            <a:off x="6609271" y="4829143"/>
            <a:ext cx="914400" cy="914400"/>
          </a:xfrm>
          <a:prstGeom prst="rect">
            <a:avLst/>
          </a:prstGeom>
        </p:spPr>
      </p:pic>
      <p:pic>
        <p:nvPicPr>
          <p:cNvPr id="23" name="Graphic 22" descr="Line Arrow: Straight">
            <a:extLst>
              <a:ext uri="{FF2B5EF4-FFF2-40B4-BE49-F238E27FC236}">
                <a16:creationId xmlns="" xmlns:a16="http://schemas.microsoft.com/office/drawing/2014/main" id="{D8DD74E0-6070-1F40-A24C-63D5254803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1929104">
            <a:off x="6620879" y="5148794"/>
            <a:ext cx="914400" cy="914400"/>
          </a:xfrm>
          <a:prstGeom prst="rect">
            <a:avLst/>
          </a:prstGeom>
        </p:spPr>
      </p:pic>
      <p:pic>
        <p:nvPicPr>
          <p:cNvPr id="1026" name="Picture 2" descr="Image result for intel sgx">
            <a:extLst>
              <a:ext uri="{FF2B5EF4-FFF2-40B4-BE49-F238E27FC236}">
                <a16:creationId xmlns="" xmlns:a16="http://schemas.microsoft.com/office/drawing/2014/main" id="{128C4011-BAB7-3E4C-B70B-8B40107CBC5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4579" y="5101566"/>
            <a:ext cx="1032759" cy="570707"/>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17">
            <a:extLst>
              <a:ext uri="{FF2B5EF4-FFF2-40B4-BE49-F238E27FC236}">
                <a16:creationId xmlns="" xmlns:a16="http://schemas.microsoft.com/office/drawing/2014/main" id="{AC43BA16-1ED8-A141-BAFD-3EDF48DADE25}"/>
              </a:ext>
            </a:extLst>
          </p:cNvPr>
          <p:cNvSpPr txBox="1"/>
          <p:nvPr/>
        </p:nvSpPr>
        <p:spPr>
          <a:xfrm>
            <a:off x="1254578" y="5888567"/>
            <a:ext cx="1553974" cy="3231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Intel HW Kernel</a:t>
            </a:r>
          </a:p>
        </p:txBody>
      </p:sp>
      <p:sp>
        <p:nvSpPr>
          <p:cNvPr id="26" name="TextBox 25">
            <a:extLst>
              <a:ext uri="{FF2B5EF4-FFF2-40B4-BE49-F238E27FC236}">
                <a16:creationId xmlns="" xmlns:a16="http://schemas.microsoft.com/office/drawing/2014/main" id="{E87DFFB8-A704-7943-A90D-6BABBF36244C}"/>
              </a:ext>
            </a:extLst>
          </p:cNvPr>
          <p:cNvSpPr txBox="1"/>
          <p:nvPr/>
        </p:nvSpPr>
        <p:spPr>
          <a:xfrm>
            <a:off x="3193971" y="5899838"/>
            <a:ext cx="1553974" cy="3231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SGX Interface</a:t>
            </a:r>
          </a:p>
        </p:txBody>
      </p:sp>
      <p:sp>
        <p:nvSpPr>
          <p:cNvPr id="27" name="TextBox 26">
            <a:extLst>
              <a:ext uri="{FF2B5EF4-FFF2-40B4-BE49-F238E27FC236}">
                <a16:creationId xmlns="" xmlns:a16="http://schemas.microsoft.com/office/drawing/2014/main" id="{D391984B-5E9B-5C49-A94A-3175D6AF77CE}"/>
              </a:ext>
            </a:extLst>
          </p:cNvPr>
          <p:cNvSpPr txBox="1"/>
          <p:nvPr/>
        </p:nvSpPr>
        <p:spPr>
          <a:xfrm>
            <a:off x="5234364" y="5888567"/>
            <a:ext cx="1553974" cy="3231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Data</a:t>
            </a:r>
          </a:p>
        </p:txBody>
      </p:sp>
      <p:sp>
        <p:nvSpPr>
          <p:cNvPr id="28" name="TextBox 27">
            <a:extLst>
              <a:ext uri="{FF2B5EF4-FFF2-40B4-BE49-F238E27FC236}">
                <a16:creationId xmlns="" xmlns:a16="http://schemas.microsoft.com/office/drawing/2014/main" id="{6063C6D8-3836-1244-AF1A-6365DB0BBBED}"/>
              </a:ext>
            </a:extLst>
          </p:cNvPr>
          <p:cNvSpPr txBox="1"/>
          <p:nvPr/>
        </p:nvSpPr>
        <p:spPr>
          <a:xfrm>
            <a:off x="7454571" y="6313645"/>
            <a:ext cx="1553974" cy="3231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ML Models</a:t>
            </a:r>
          </a:p>
        </p:txBody>
      </p:sp>
      <p:sp>
        <p:nvSpPr>
          <p:cNvPr id="3" name="TextBox 2">
            <a:extLst>
              <a:ext uri="{FF2B5EF4-FFF2-40B4-BE49-F238E27FC236}">
                <a16:creationId xmlns="" xmlns:a16="http://schemas.microsoft.com/office/drawing/2014/main" id="{1D8B54FA-97DA-714A-B299-204D07AA80A4}"/>
              </a:ext>
            </a:extLst>
          </p:cNvPr>
          <p:cNvSpPr txBox="1"/>
          <p:nvPr/>
        </p:nvSpPr>
        <p:spPr>
          <a:xfrm>
            <a:off x="909566" y="6324232"/>
            <a:ext cx="3577772"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a:spcBef>
                <a:spcPts val="0"/>
              </a:spcBef>
              <a:spcAft>
                <a:spcPts val="0"/>
              </a:spcAft>
            </a:pPr>
            <a:r>
              <a:rPr lang="en-US" sz="1200" baseline="30000" dirty="0">
                <a:solidFill>
                  <a:srgbClr val="000000"/>
                </a:solidFill>
                <a:latin typeface="Tahoma"/>
                <a:ea typeface="Tahoma"/>
                <a:cs typeface="Tahoma"/>
                <a:sym typeface="Tahoma"/>
              </a:rPr>
              <a:t>1</a:t>
            </a:r>
            <a:r>
              <a:rPr lang="en-US" sz="1200" dirty="0">
                <a:solidFill>
                  <a:srgbClr val="000000"/>
                </a:solidFill>
                <a:latin typeface="Tahoma"/>
                <a:ea typeface="Tahoma"/>
                <a:cs typeface="Tahoma"/>
                <a:sym typeface="Tahoma"/>
                <a:hlinkClick r:id="rId13"/>
              </a:rPr>
              <a:t>https://github.com/504ensicsLabs/LiME</a:t>
            </a:r>
            <a:endParaRPr lang="en-US" sz="1200" dirty="0">
              <a:solidFill>
                <a:srgbClr val="000000"/>
              </a:solidFill>
              <a:latin typeface="Tahoma"/>
              <a:ea typeface="Tahoma"/>
              <a:cs typeface="Tahoma"/>
              <a:sym typeface="Tahoma"/>
            </a:endParaRPr>
          </a:p>
          <a:p>
            <a:pPr fontAlgn="auto" latinLnBrk="1">
              <a:spcBef>
                <a:spcPts val="0"/>
              </a:spcBef>
              <a:spcAft>
                <a:spcPts val="0"/>
              </a:spcAft>
            </a:pPr>
            <a:r>
              <a:rPr lang="en-US" sz="1200" baseline="30000" dirty="0">
                <a:solidFill>
                  <a:srgbClr val="000000"/>
                </a:solidFill>
                <a:latin typeface="Tahoma"/>
                <a:ea typeface="Tahoma"/>
                <a:cs typeface="Tahoma"/>
                <a:sym typeface="Tahoma"/>
              </a:rPr>
              <a:t>2</a:t>
            </a:r>
            <a:r>
              <a:rPr lang="en-US" sz="1200" dirty="0">
                <a:solidFill>
                  <a:srgbClr val="000000"/>
                </a:solidFill>
                <a:latin typeface="Tahoma"/>
                <a:ea typeface="Tahoma"/>
                <a:cs typeface="Tahoma"/>
                <a:sym typeface="Tahoma"/>
              </a:rPr>
              <a:t>https://</a:t>
            </a:r>
            <a:r>
              <a:rPr lang="en-US" sz="1200" dirty="0" err="1">
                <a:solidFill>
                  <a:srgbClr val="000000"/>
                </a:solidFill>
                <a:latin typeface="Tahoma"/>
                <a:ea typeface="Tahoma"/>
                <a:cs typeface="Tahoma"/>
                <a:sym typeface="Tahoma"/>
              </a:rPr>
              <a:t>downloadcenter.intel.com</a:t>
            </a:r>
            <a:r>
              <a:rPr lang="en-US" sz="1200" dirty="0">
                <a:solidFill>
                  <a:srgbClr val="000000"/>
                </a:solidFill>
                <a:latin typeface="Tahoma"/>
                <a:ea typeface="Tahoma"/>
                <a:cs typeface="Tahoma"/>
                <a:sym typeface="Tahoma"/>
              </a:rPr>
              <a:t>/download/24075</a:t>
            </a:r>
            <a:endParaRPr kumimoji="0" lang="en-US" sz="1200" b="0" i="0" u="none" strike="noStrike" cap="none" spc="0" normalizeH="0" baseline="0" dirty="0">
              <a:ln>
                <a:noFill/>
              </a:ln>
              <a:solidFill>
                <a:srgbClr val="000000"/>
              </a:solidFill>
              <a:effectLst/>
              <a:uFillTx/>
              <a:latin typeface="Tahoma"/>
              <a:ea typeface="Tahoma"/>
              <a:cs typeface="Tahoma"/>
              <a:sym typeface="Tahoma"/>
            </a:endParaRPr>
          </a:p>
        </p:txBody>
      </p:sp>
    </p:spTree>
    <p:extLst>
      <p:ext uri="{BB962C8B-B14F-4D97-AF65-F5344CB8AC3E}">
        <p14:creationId xmlns:p14="http://schemas.microsoft.com/office/powerpoint/2010/main" val="113418114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28598" y="0"/>
            <a:ext cx="7309885" cy="984250"/>
          </a:xfrm>
        </p:spPr>
        <p:txBody>
          <a:bodyPr/>
          <a:lstStyle/>
          <a:p>
            <a:pPr marL="0" lvl="1" indent="0" algn="l" eaLnBrk="1" fontAlgn="auto" hangingPunct="1">
              <a:spcBef>
                <a:spcPts val="0"/>
              </a:spcBef>
              <a:spcAft>
                <a:spcPts val="0"/>
              </a:spcAft>
              <a:buSzTx/>
              <a:buNone/>
            </a:pPr>
            <a:r>
              <a:rPr lang="en-US" altLang="en-US" sz="2800" b="1" dirty="0">
                <a:solidFill>
                  <a:schemeClr val="tx1"/>
                </a:solidFill>
              </a:rPr>
              <a:t>Cyber Attribution for Security Through </a:t>
            </a:r>
            <a:br>
              <a:rPr lang="en-US" altLang="en-US" sz="2800" b="1" dirty="0">
                <a:solidFill>
                  <a:schemeClr val="tx1"/>
                </a:solidFill>
              </a:rPr>
            </a:br>
            <a:r>
              <a:rPr lang="en-US" altLang="en-US" sz="2800" b="1" dirty="0">
                <a:solidFill>
                  <a:schemeClr val="tx1"/>
                </a:solidFill>
              </a:rPr>
              <a:t>ML based Application Profiling</a:t>
            </a:r>
          </a:p>
        </p:txBody>
      </p:sp>
      <p:sp>
        <p:nvSpPr>
          <p:cNvPr id="71684" name="Content Placeholder 2"/>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Data Collection Tools:</a:t>
            </a:r>
          </a:p>
          <a:p>
            <a:pPr marL="733425" lvl="2" indent="-342900" eaLnBrk="1" fontAlgn="auto" hangingPunct="1">
              <a:spcBef>
                <a:spcPts val="0"/>
              </a:spcBef>
              <a:spcAft>
                <a:spcPts val="0"/>
              </a:spcAft>
              <a:buSzTx/>
              <a:buFont typeface=".AppleSystemUIFont" charset="-120"/>
              <a:buChar char="−"/>
            </a:pPr>
            <a:r>
              <a:rPr lang="en-US" altLang="en-US" sz="2400" dirty="0">
                <a:solidFill>
                  <a:srgbClr val="000000"/>
                </a:solidFill>
              </a:rPr>
              <a:t>Performance (PERF) Counters:</a:t>
            </a:r>
            <a:endParaRPr lang="en-US" altLang="en-US" sz="2100" dirty="0">
              <a:solidFill>
                <a:srgbClr val="000000"/>
              </a:solidFill>
            </a:endParaRPr>
          </a:p>
          <a:p>
            <a:pPr marL="1185863" lvl="3" indent="-342900" eaLnBrk="1" fontAlgn="auto" hangingPunct="1">
              <a:spcBef>
                <a:spcPts val="0"/>
              </a:spcBef>
              <a:spcAft>
                <a:spcPts val="0"/>
              </a:spcAft>
              <a:buSzTx/>
              <a:buFont typeface="Arial" panose="020B0604020202020204" pitchFamily="34" charset="0"/>
              <a:buChar char="•"/>
            </a:pPr>
            <a:r>
              <a:rPr lang="en-US" altLang="en-US" sz="2400" dirty="0">
                <a:solidFill>
                  <a:srgbClr val="000000"/>
                </a:solidFill>
              </a:rPr>
              <a:t>Perf counters provide information on </a:t>
            </a:r>
            <a:r>
              <a:rPr lang="en-US" sz="2400" dirty="0"/>
              <a:t>how well the operating system or an application, service, or driver is performing. Windows </a:t>
            </a:r>
            <a:r>
              <a:rPr lang="en-US" sz="2400" dirty="0" err="1"/>
              <a:t>Powershell</a:t>
            </a:r>
            <a:r>
              <a:rPr lang="en-US" sz="2400" dirty="0"/>
              <a:t> provides the counters.</a:t>
            </a:r>
            <a:endParaRPr lang="en-US" altLang="en-US" sz="2400" dirty="0">
              <a:solidFill>
                <a:srgbClr val="000000"/>
              </a:solidFill>
            </a:endParaRPr>
          </a:p>
          <a:p>
            <a:pPr marL="733425" lvl="2" indent="-342900" eaLnBrk="1" fontAlgn="auto" hangingPunct="1">
              <a:spcBef>
                <a:spcPts val="0"/>
              </a:spcBef>
              <a:spcAft>
                <a:spcPts val="0"/>
              </a:spcAft>
              <a:buSzTx/>
              <a:buFont typeface=".AppleSystemUIFont" charset="-120"/>
              <a:buChar char="−"/>
            </a:pPr>
            <a:endParaRPr lang="en-US" altLang="en-US" sz="2400" dirty="0">
              <a:solidFill>
                <a:srgbClr val="000000"/>
              </a:solidFill>
            </a:endParaRPr>
          </a:p>
          <a:p>
            <a:pPr marL="733425" lvl="2" indent="-342900" eaLnBrk="1" fontAlgn="auto" hangingPunct="1">
              <a:spcBef>
                <a:spcPts val="0"/>
              </a:spcBef>
              <a:spcAft>
                <a:spcPts val="0"/>
              </a:spcAft>
              <a:buSzTx/>
              <a:buFont typeface=".AppleSystemUIFont" charset="-120"/>
              <a:buChar char="−"/>
            </a:pPr>
            <a:endParaRPr lang="en-US" altLang="en-US" sz="2400" dirty="0">
              <a:solidFill>
                <a:srgbClr val="000000"/>
              </a:solidFill>
            </a:endParaRPr>
          </a:p>
          <a:p>
            <a:pPr marL="733425" lvl="2" indent="-342900" eaLnBrk="1" fontAlgn="auto" hangingPunct="1">
              <a:spcBef>
                <a:spcPts val="0"/>
              </a:spcBef>
              <a:spcAft>
                <a:spcPts val="0"/>
              </a:spcAft>
              <a:buSzTx/>
              <a:buFont typeface=".AppleSystemUIFont" charset="-120"/>
              <a:buChar char="−"/>
            </a:pPr>
            <a:endParaRPr lang="en-US" altLang="en-US" sz="2400" dirty="0">
              <a:solidFill>
                <a:srgbClr val="000000"/>
              </a:solidFill>
            </a:endParaRPr>
          </a:p>
          <a:p>
            <a:pPr marL="733425" lvl="2" indent="-342900" eaLnBrk="1" fontAlgn="auto" hangingPunct="1">
              <a:spcBef>
                <a:spcPts val="0"/>
              </a:spcBef>
              <a:spcAft>
                <a:spcPts val="0"/>
              </a:spcAft>
              <a:buSzTx/>
              <a:buFont typeface=".AppleSystemUIFont" charset="-120"/>
              <a:buChar char="−"/>
            </a:pPr>
            <a:endParaRPr lang="en-US" altLang="en-US" sz="2400" dirty="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18</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 xmlns:a16="http://schemas.microsoft.com/office/drawing/2014/main" id="{43E2F39D-BCC2-2C4F-BB8B-E793A975E27A}"/>
              </a:ext>
            </a:extLst>
          </p:cNvPr>
          <p:cNvSpPr txBox="1"/>
          <p:nvPr/>
        </p:nvSpPr>
        <p:spPr>
          <a:xfrm>
            <a:off x="3302000" y="3327398"/>
            <a:ext cx="4351867" cy="35548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fontAlgn="auto" latinLnBrk="1">
              <a:spcBef>
                <a:spcPts val="0"/>
              </a:spcBef>
              <a:spcAft>
                <a:spcPts val="0"/>
              </a:spcAft>
            </a:pPr>
            <a:r>
              <a:rPr lang="en-US" sz="1500" b="1" dirty="0">
                <a:solidFill>
                  <a:srgbClr val="000000"/>
                </a:solidFill>
                <a:latin typeface="Consolas" panose="020B0609020204030204" pitchFamily="49" charset="0"/>
                <a:ea typeface="Tahoma"/>
                <a:cs typeface="Consolas" panose="020B0609020204030204" pitchFamily="49" charset="0"/>
                <a:sym typeface="Tahoma"/>
              </a:rPr>
              <a:t>\LogicalDisk(*)\% Disk Time</a:t>
            </a:r>
          </a:p>
          <a:p>
            <a:pPr fontAlgn="auto" latinLnBrk="1">
              <a:spcBef>
                <a:spcPts val="0"/>
              </a:spcBef>
              <a:spcAft>
                <a:spcPts val="0"/>
              </a:spcAft>
            </a:pPr>
            <a:r>
              <a:rPr kumimoji="0" lang="en-US" sz="1500" b="1" i="0" u="none" strike="noStrike" cap="none" spc="0" normalizeH="0" baseline="0" dirty="0">
                <a:ln>
                  <a:noFill/>
                </a:ln>
                <a:solidFill>
                  <a:srgbClr val="000000"/>
                </a:solidFill>
                <a:effectLst/>
                <a:uFillTx/>
                <a:latin typeface="Consolas" panose="020B0609020204030204" pitchFamily="49" charset="0"/>
                <a:ea typeface="Tahoma"/>
                <a:cs typeface="Consolas" panose="020B0609020204030204" pitchFamily="49" charset="0"/>
                <a:sym typeface="Tahoma"/>
              </a:rPr>
              <a:t>.</a:t>
            </a:r>
          </a:p>
          <a:p>
            <a:pPr fontAlgn="auto" latinLnBrk="1">
              <a:spcBef>
                <a:spcPts val="0"/>
              </a:spcBef>
              <a:spcAft>
                <a:spcPts val="0"/>
              </a:spcAft>
            </a:pPr>
            <a:r>
              <a:rPr lang="en-US" sz="1500" b="1" dirty="0">
                <a:solidFill>
                  <a:srgbClr val="000000"/>
                </a:solidFill>
                <a:latin typeface="Consolas" panose="020B0609020204030204" pitchFamily="49" charset="0"/>
                <a:ea typeface="Tahoma"/>
                <a:cs typeface="Consolas" panose="020B0609020204030204" pitchFamily="49" charset="0"/>
                <a:sym typeface="Tahoma"/>
              </a:rPr>
              <a:t>.</a:t>
            </a:r>
          </a:p>
          <a:p>
            <a:pPr fontAlgn="auto" latinLnBrk="1">
              <a:spcBef>
                <a:spcPts val="0"/>
              </a:spcBef>
              <a:spcAft>
                <a:spcPts val="0"/>
              </a:spcAft>
            </a:pPr>
            <a:r>
              <a:rPr kumimoji="0" lang="en-US" sz="1500" b="1" i="0" u="none" strike="noStrike" cap="none" spc="0" normalizeH="0" baseline="0" dirty="0">
                <a:ln>
                  <a:noFill/>
                </a:ln>
                <a:solidFill>
                  <a:srgbClr val="000000"/>
                </a:solidFill>
                <a:effectLst/>
                <a:uFillTx/>
                <a:latin typeface="Consolas" panose="020B0609020204030204" pitchFamily="49" charset="0"/>
                <a:ea typeface="Tahoma"/>
                <a:cs typeface="Consolas" panose="020B0609020204030204" pitchFamily="49" charset="0"/>
                <a:sym typeface="Tahoma"/>
              </a:rPr>
              <a:t>.</a:t>
            </a:r>
          </a:p>
          <a:p>
            <a:pPr fontAlgn="auto" latinLnBrk="1">
              <a:spcBef>
                <a:spcPts val="0"/>
              </a:spcBef>
              <a:spcAft>
                <a:spcPts val="0"/>
              </a:spcAft>
            </a:pPr>
            <a:r>
              <a:rPr lang="en-US" sz="1500" b="1" dirty="0">
                <a:solidFill>
                  <a:srgbClr val="000000"/>
                </a:solidFill>
                <a:latin typeface="Consolas" panose="020B0609020204030204" pitchFamily="49" charset="0"/>
                <a:ea typeface="Tahoma"/>
                <a:cs typeface="Consolas" panose="020B0609020204030204" pitchFamily="49" charset="0"/>
                <a:sym typeface="Tahoma"/>
              </a:rPr>
              <a:t>\Memory\Pages Output/sec</a:t>
            </a:r>
          </a:p>
          <a:p>
            <a:pPr fontAlgn="auto" latinLnBrk="1">
              <a:spcBef>
                <a:spcPts val="0"/>
              </a:spcBef>
              <a:spcAft>
                <a:spcPts val="0"/>
              </a:spcAft>
            </a:pPr>
            <a:r>
              <a:rPr lang="en-US" sz="1500" b="1" dirty="0">
                <a:solidFill>
                  <a:srgbClr val="000000"/>
                </a:solidFill>
                <a:latin typeface="Consolas" panose="020B0609020204030204" pitchFamily="49" charset="0"/>
                <a:ea typeface="Tahoma"/>
                <a:cs typeface="Consolas" panose="020B0609020204030204" pitchFamily="49" charset="0"/>
                <a:sym typeface="Tahoma"/>
              </a:rPr>
              <a:t>.</a:t>
            </a:r>
          </a:p>
          <a:p>
            <a:pPr fontAlgn="auto" latinLnBrk="1">
              <a:spcBef>
                <a:spcPts val="0"/>
              </a:spcBef>
              <a:spcAft>
                <a:spcPts val="0"/>
              </a:spcAft>
            </a:pPr>
            <a:r>
              <a:rPr lang="en-US" sz="1500" b="1" dirty="0">
                <a:solidFill>
                  <a:srgbClr val="000000"/>
                </a:solidFill>
                <a:latin typeface="Consolas" panose="020B0609020204030204" pitchFamily="49" charset="0"/>
                <a:ea typeface="Tahoma"/>
                <a:cs typeface="Consolas" panose="020B0609020204030204" pitchFamily="49" charset="0"/>
                <a:sym typeface="Tahoma"/>
              </a:rPr>
              <a:t>.</a:t>
            </a:r>
          </a:p>
          <a:p>
            <a:pPr fontAlgn="auto" latinLnBrk="1">
              <a:spcBef>
                <a:spcPts val="0"/>
              </a:spcBef>
              <a:spcAft>
                <a:spcPts val="0"/>
              </a:spcAft>
            </a:pPr>
            <a:r>
              <a:rPr lang="en-US" sz="1500" b="1" dirty="0">
                <a:solidFill>
                  <a:srgbClr val="000000"/>
                </a:solidFill>
                <a:latin typeface="Consolas" panose="020B0609020204030204" pitchFamily="49" charset="0"/>
                <a:ea typeface="Tahoma"/>
                <a:cs typeface="Consolas" panose="020B0609020204030204" pitchFamily="49" charset="0"/>
                <a:sym typeface="Tahoma"/>
              </a:rPr>
              <a:t>.</a:t>
            </a:r>
          </a:p>
          <a:p>
            <a:pPr fontAlgn="auto" latinLnBrk="1">
              <a:spcBef>
                <a:spcPts val="0"/>
              </a:spcBef>
              <a:spcAft>
                <a:spcPts val="0"/>
              </a:spcAft>
            </a:pPr>
            <a:r>
              <a:rPr lang="en-US" sz="1500" b="1" dirty="0">
                <a:solidFill>
                  <a:srgbClr val="000000"/>
                </a:solidFill>
                <a:latin typeface="Consolas" panose="020B0609020204030204" pitchFamily="49" charset="0"/>
                <a:ea typeface="Tahoma"/>
                <a:cs typeface="Consolas" panose="020B0609020204030204" pitchFamily="49" charset="0"/>
                <a:sym typeface="Tahoma"/>
              </a:rPr>
              <a:t>\Processor(*)\% Interrupt Time</a:t>
            </a:r>
          </a:p>
          <a:p>
            <a:pPr fontAlgn="auto" latinLnBrk="1">
              <a:spcBef>
                <a:spcPts val="0"/>
              </a:spcBef>
              <a:spcAft>
                <a:spcPts val="0"/>
              </a:spcAft>
            </a:pPr>
            <a:r>
              <a:rPr lang="en-US" sz="1500" b="1" dirty="0">
                <a:solidFill>
                  <a:srgbClr val="000000"/>
                </a:solidFill>
                <a:latin typeface="Consolas" panose="020B0609020204030204" pitchFamily="49" charset="0"/>
                <a:ea typeface="Tahoma"/>
                <a:cs typeface="Consolas" panose="020B0609020204030204" pitchFamily="49" charset="0"/>
                <a:sym typeface="Tahoma"/>
              </a:rPr>
              <a:t>.</a:t>
            </a:r>
          </a:p>
          <a:p>
            <a:pPr fontAlgn="auto" latinLnBrk="1">
              <a:spcBef>
                <a:spcPts val="0"/>
              </a:spcBef>
              <a:spcAft>
                <a:spcPts val="0"/>
              </a:spcAft>
            </a:pPr>
            <a:r>
              <a:rPr lang="en-US" sz="1500" b="1" dirty="0">
                <a:solidFill>
                  <a:srgbClr val="000000"/>
                </a:solidFill>
                <a:latin typeface="Consolas" panose="020B0609020204030204" pitchFamily="49" charset="0"/>
                <a:ea typeface="Tahoma"/>
                <a:cs typeface="Consolas" panose="020B0609020204030204" pitchFamily="49" charset="0"/>
                <a:sym typeface="Tahoma"/>
              </a:rPr>
              <a:t>.</a:t>
            </a:r>
          </a:p>
          <a:p>
            <a:pPr fontAlgn="auto" latinLnBrk="1">
              <a:spcBef>
                <a:spcPts val="0"/>
              </a:spcBef>
              <a:spcAft>
                <a:spcPts val="0"/>
              </a:spcAft>
            </a:pPr>
            <a:r>
              <a:rPr lang="en-US" sz="1500" b="1" dirty="0">
                <a:solidFill>
                  <a:srgbClr val="000000"/>
                </a:solidFill>
                <a:latin typeface="Consolas" panose="020B0609020204030204" pitchFamily="49" charset="0"/>
                <a:ea typeface="Tahoma"/>
                <a:cs typeface="Consolas" panose="020B0609020204030204" pitchFamily="49" charset="0"/>
                <a:sym typeface="Tahoma"/>
              </a:rPr>
              <a:t>.</a:t>
            </a:r>
          </a:p>
          <a:p>
            <a:pPr fontAlgn="auto" latinLnBrk="1">
              <a:spcBef>
                <a:spcPts val="0"/>
              </a:spcBef>
              <a:spcAft>
                <a:spcPts val="0"/>
              </a:spcAft>
            </a:pPr>
            <a:r>
              <a:rPr lang="en-US" sz="1500" b="1" dirty="0">
                <a:solidFill>
                  <a:srgbClr val="000000"/>
                </a:solidFill>
                <a:latin typeface="Consolas" panose="020B0609020204030204" pitchFamily="49" charset="0"/>
                <a:ea typeface="Tahoma"/>
                <a:cs typeface="Consolas" panose="020B0609020204030204" pitchFamily="49" charset="0"/>
                <a:sym typeface="Tahoma"/>
              </a:rPr>
              <a:t>\PhysicalDisk(*)\Avg. Disk Bytes/Read</a:t>
            </a:r>
          </a:p>
          <a:p>
            <a:pPr fontAlgn="auto" latinLnBrk="1">
              <a:spcBef>
                <a:spcPts val="0"/>
              </a:spcBef>
              <a:spcAft>
                <a:spcPts val="0"/>
              </a:spcAft>
            </a:pPr>
            <a:r>
              <a:rPr lang="en-US" sz="1500" b="1" dirty="0">
                <a:solidFill>
                  <a:srgbClr val="000000"/>
                </a:solidFill>
                <a:latin typeface="Consolas" panose="020B0609020204030204" pitchFamily="49" charset="0"/>
                <a:ea typeface="Tahoma"/>
                <a:cs typeface="Consolas" panose="020B0609020204030204" pitchFamily="49" charset="0"/>
                <a:sym typeface="Tahoma"/>
              </a:rPr>
              <a:t>.</a:t>
            </a:r>
          </a:p>
          <a:p>
            <a:pPr fontAlgn="auto" latinLnBrk="1">
              <a:spcBef>
                <a:spcPts val="0"/>
              </a:spcBef>
              <a:spcAft>
                <a:spcPts val="0"/>
              </a:spcAft>
            </a:pPr>
            <a:r>
              <a:rPr lang="en-US" sz="1500" b="1" dirty="0">
                <a:solidFill>
                  <a:srgbClr val="000000"/>
                </a:solidFill>
                <a:latin typeface="Consolas" panose="020B0609020204030204" pitchFamily="49" charset="0"/>
                <a:ea typeface="Tahoma"/>
                <a:cs typeface="Consolas" panose="020B0609020204030204" pitchFamily="49" charset="0"/>
                <a:sym typeface="Tahoma"/>
              </a:rPr>
              <a:t>.</a:t>
            </a:r>
          </a:p>
        </p:txBody>
      </p:sp>
    </p:spTree>
    <p:extLst>
      <p:ext uri="{BB962C8B-B14F-4D97-AF65-F5344CB8AC3E}">
        <p14:creationId xmlns:p14="http://schemas.microsoft.com/office/powerpoint/2010/main" val="122184431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 xmlns:a16="http://schemas.microsoft.com/office/drawing/2014/main" id="{1DE8C5A1-C5B8-4D4F-9E8D-49442CEA099F}"/>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Application Behavior Profiling Workflow:</a:t>
            </a:r>
          </a:p>
          <a:p>
            <a:pPr marL="733425" lvl="2" indent="-342900" eaLnBrk="1" fontAlgn="auto" hangingPunct="1">
              <a:spcBef>
                <a:spcPts val="0"/>
              </a:spcBef>
              <a:spcAft>
                <a:spcPts val="0"/>
              </a:spcAft>
              <a:buSzTx/>
              <a:buFont typeface=".AppleSystemUIFont" charset="-120"/>
              <a:buChar char="−"/>
            </a:pPr>
            <a:endParaRPr lang="en-US" altLang="en-US" sz="2400" dirty="0">
              <a:solidFill>
                <a:srgbClr val="000000"/>
              </a:solidFill>
            </a:endParaRPr>
          </a:p>
        </p:txBody>
      </p:sp>
      <p:sp>
        <p:nvSpPr>
          <p:cNvPr id="71681" name="Title 1"/>
          <p:cNvSpPr>
            <a:spLocks noGrp="1"/>
          </p:cNvSpPr>
          <p:nvPr>
            <p:ph type="title"/>
          </p:nvPr>
        </p:nvSpPr>
        <p:spPr>
          <a:xfrm>
            <a:off x="228598" y="0"/>
            <a:ext cx="7309885" cy="984250"/>
          </a:xfrm>
        </p:spPr>
        <p:txBody>
          <a:bodyPr/>
          <a:lstStyle/>
          <a:p>
            <a:pPr marL="0" lvl="1" indent="0" algn="l" eaLnBrk="1" fontAlgn="auto" hangingPunct="1">
              <a:spcBef>
                <a:spcPts val="0"/>
              </a:spcBef>
              <a:spcAft>
                <a:spcPts val="0"/>
              </a:spcAft>
              <a:buSzTx/>
              <a:buNone/>
            </a:pPr>
            <a:r>
              <a:rPr lang="en-US" altLang="en-US" sz="2800" b="1" dirty="0">
                <a:solidFill>
                  <a:schemeClr val="tx1"/>
                </a:solidFill>
              </a:rPr>
              <a:t>Cyber Attribution for Security Through </a:t>
            </a:r>
            <a:br>
              <a:rPr lang="en-US" altLang="en-US" sz="2800" b="1" dirty="0">
                <a:solidFill>
                  <a:schemeClr val="tx1"/>
                </a:solidFill>
              </a:rPr>
            </a:br>
            <a:r>
              <a:rPr lang="en-US" altLang="en-US" sz="2800" b="1" dirty="0">
                <a:solidFill>
                  <a:schemeClr val="tx1"/>
                </a:solidFill>
              </a:rPr>
              <a:t>ML based Application Profiling</a:t>
            </a: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19</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Chevron 11">
            <a:extLst>
              <a:ext uri="{FF2B5EF4-FFF2-40B4-BE49-F238E27FC236}">
                <a16:creationId xmlns="" xmlns:a16="http://schemas.microsoft.com/office/drawing/2014/main" id="{64A56C9F-ACAE-6E44-9134-DEA580AF6F29}"/>
              </a:ext>
            </a:extLst>
          </p:cNvPr>
          <p:cNvSpPr>
            <a:spLocks/>
          </p:cNvSpPr>
          <p:nvPr/>
        </p:nvSpPr>
        <p:spPr>
          <a:xfrm>
            <a:off x="398547" y="1917799"/>
            <a:ext cx="2005979" cy="923328"/>
          </a:xfrm>
          <a:prstGeom prst="chevron">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lang="en-US" sz="1500" b="1" dirty="0">
                <a:solidFill>
                  <a:srgbClr val="000000"/>
                </a:solidFill>
                <a:latin typeface="Arial" panose="020B0604020202020204" pitchFamily="34" charset="0"/>
                <a:ea typeface="Tahoma"/>
                <a:cs typeface="Arial" panose="020B0604020202020204" pitchFamily="34" charset="0"/>
                <a:sym typeface="Tahoma"/>
              </a:rPr>
              <a:t>Detection</a:t>
            </a:r>
          </a:p>
          <a:p>
            <a:pPr marL="0" marR="0" indent="0" algn="ctr" defTabSz="914400" rtl="0" fontAlgn="auto" latinLnBrk="1" hangingPunct="0">
              <a:lnSpc>
                <a:spcPct val="100000"/>
              </a:lnSpc>
              <a:spcBef>
                <a:spcPts val="0"/>
              </a:spcBef>
              <a:spcAft>
                <a:spcPts val="0"/>
              </a:spcAft>
              <a:buClrTx/>
              <a:buSzTx/>
              <a:buFontTx/>
              <a:buNone/>
              <a:tabLst/>
            </a:pPr>
            <a:r>
              <a:rPr kumimoji="0" lang="en-US" sz="15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Trigger</a:t>
            </a:r>
          </a:p>
        </p:txBody>
      </p:sp>
      <p:sp>
        <p:nvSpPr>
          <p:cNvPr id="13" name="Chevron 12">
            <a:extLst>
              <a:ext uri="{FF2B5EF4-FFF2-40B4-BE49-F238E27FC236}">
                <a16:creationId xmlns="" xmlns:a16="http://schemas.microsoft.com/office/drawing/2014/main" id="{25EF637E-B88E-444C-946A-B7246A40BEA1}"/>
              </a:ext>
            </a:extLst>
          </p:cNvPr>
          <p:cNvSpPr>
            <a:spLocks/>
          </p:cNvSpPr>
          <p:nvPr/>
        </p:nvSpPr>
        <p:spPr>
          <a:xfrm>
            <a:off x="2045623" y="1917799"/>
            <a:ext cx="2005979" cy="923328"/>
          </a:xfrm>
          <a:prstGeom prst="chevron">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lang="en-US" sz="1500" b="1" dirty="0">
                <a:solidFill>
                  <a:srgbClr val="000000"/>
                </a:solidFill>
                <a:latin typeface="Arial" panose="020B0604020202020204" pitchFamily="34" charset="0"/>
                <a:ea typeface="Tahoma"/>
                <a:cs typeface="Arial" panose="020B0604020202020204" pitchFamily="34" charset="0"/>
                <a:sym typeface="Tahoma"/>
              </a:rPr>
              <a:t>Sampling</a:t>
            </a:r>
            <a:endParaRPr kumimoji="0" lang="en-US" sz="15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p:txBody>
      </p:sp>
      <p:sp>
        <p:nvSpPr>
          <p:cNvPr id="14" name="Chevron 13">
            <a:extLst>
              <a:ext uri="{FF2B5EF4-FFF2-40B4-BE49-F238E27FC236}">
                <a16:creationId xmlns="" xmlns:a16="http://schemas.microsoft.com/office/drawing/2014/main" id="{166A79AF-D1F9-054D-83EE-D7CF604E0FAA}"/>
              </a:ext>
            </a:extLst>
          </p:cNvPr>
          <p:cNvSpPr>
            <a:spLocks/>
          </p:cNvSpPr>
          <p:nvPr/>
        </p:nvSpPr>
        <p:spPr>
          <a:xfrm>
            <a:off x="3692699" y="1917799"/>
            <a:ext cx="2005979" cy="923328"/>
          </a:xfrm>
          <a:prstGeom prst="chevron">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lang="en-US" sz="1500" b="1" dirty="0">
                <a:solidFill>
                  <a:srgbClr val="000000"/>
                </a:solidFill>
                <a:latin typeface="Arial" panose="020B0604020202020204" pitchFamily="34" charset="0"/>
                <a:ea typeface="Tahoma"/>
                <a:cs typeface="Arial" panose="020B0604020202020204" pitchFamily="34" charset="0"/>
                <a:sym typeface="Tahoma"/>
              </a:rPr>
              <a:t>Frequently Occurring Signatures</a:t>
            </a:r>
            <a:endParaRPr kumimoji="0" lang="en-US" sz="15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p:txBody>
      </p:sp>
      <p:sp>
        <p:nvSpPr>
          <p:cNvPr id="15" name="Chevron 14">
            <a:extLst>
              <a:ext uri="{FF2B5EF4-FFF2-40B4-BE49-F238E27FC236}">
                <a16:creationId xmlns="" xmlns:a16="http://schemas.microsoft.com/office/drawing/2014/main" id="{124D03D6-00C8-9746-803E-06515C086247}"/>
              </a:ext>
            </a:extLst>
          </p:cNvPr>
          <p:cNvSpPr>
            <a:spLocks/>
          </p:cNvSpPr>
          <p:nvPr/>
        </p:nvSpPr>
        <p:spPr>
          <a:xfrm>
            <a:off x="5333994" y="1917799"/>
            <a:ext cx="2005979" cy="923328"/>
          </a:xfrm>
          <a:prstGeom prst="chevron">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lang="en-US" sz="1500" b="1" dirty="0">
                <a:solidFill>
                  <a:srgbClr val="000000"/>
                </a:solidFill>
                <a:latin typeface="Arial" panose="020B0604020202020204" pitchFamily="34" charset="0"/>
                <a:ea typeface="Tahoma"/>
                <a:cs typeface="Arial" panose="020B0604020202020204" pitchFamily="34" charset="0"/>
                <a:sym typeface="Tahoma"/>
              </a:rPr>
              <a:t>Features </a:t>
            </a:r>
          </a:p>
          <a:p>
            <a:pPr marL="0" marR="0" indent="0" algn="ctr" defTabSz="914400" rtl="0" fontAlgn="auto" latinLnBrk="1" hangingPunct="0">
              <a:lnSpc>
                <a:spcPct val="100000"/>
              </a:lnSpc>
              <a:spcBef>
                <a:spcPts val="0"/>
              </a:spcBef>
              <a:spcAft>
                <a:spcPts val="0"/>
              </a:spcAft>
              <a:buClrTx/>
              <a:buSzTx/>
              <a:buFontTx/>
              <a:buNone/>
              <a:tabLst/>
            </a:pPr>
            <a:r>
              <a:rPr lang="en-US" sz="1500" b="1" dirty="0">
                <a:solidFill>
                  <a:srgbClr val="000000"/>
                </a:solidFill>
                <a:latin typeface="Arial" panose="020B0604020202020204" pitchFamily="34" charset="0"/>
                <a:ea typeface="Tahoma"/>
                <a:cs typeface="Arial" panose="020B0604020202020204" pitchFamily="34" charset="0"/>
                <a:sym typeface="Tahoma"/>
              </a:rPr>
              <a:t>Extraction</a:t>
            </a:r>
            <a:endParaRPr kumimoji="0" lang="en-US" sz="15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p:txBody>
      </p:sp>
      <p:sp>
        <p:nvSpPr>
          <p:cNvPr id="16" name="Chevron 15">
            <a:extLst>
              <a:ext uri="{FF2B5EF4-FFF2-40B4-BE49-F238E27FC236}">
                <a16:creationId xmlns="" xmlns:a16="http://schemas.microsoft.com/office/drawing/2014/main" id="{C10CA566-8513-8E45-9753-78B63FB683E2}"/>
              </a:ext>
            </a:extLst>
          </p:cNvPr>
          <p:cNvSpPr>
            <a:spLocks/>
          </p:cNvSpPr>
          <p:nvPr/>
        </p:nvSpPr>
        <p:spPr>
          <a:xfrm>
            <a:off x="6981070" y="1917799"/>
            <a:ext cx="2086727" cy="923328"/>
          </a:xfrm>
          <a:prstGeom prst="chevron">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lang="en-US" sz="1500" b="1" dirty="0">
                <a:solidFill>
                  <a:srgbClr val="000000"/>
                </a:solidFill>
                <a:latin typeface="Arial" panose="020B0604020202020204" pitchFamily="34" charset="0"/>
                <a:ea typeface="Tahoma"/>
                <a:cs typeface="Arial" panose="020B0604020202020204" pitchFamily="34" charset="0"/>
                <a:sym typeface="Tahoma"/>
              </a:rPr>
              <a:t>Application Profiling</a:t>
            </a:r>
            <a:endParaRPr kumimoji="0" lang="en-US" sz="15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p:txBody>
      </p:sp>
      <p:sp>
        <p:nvSpPr>
          <p:cNvPr id="6" name="Rectangle 5">
            <a:extLst>
              <a:ext uri="{FF2B5EF4-FFF2-40B4-BE49-F238E27FC236}">
                <a16:creationId xmlns="" xmlns:a16="http://schemas.microsoft.com/office/drawing/2014/main" id="{71C2CDD0-3347-7944-868F-71CDDD3E862C}"/>
              </a:ext>
            </a:extLst>
          </p:cNvPr>
          <p:cNvSpPr/>
          <p:nvPr/>
        </p:nvSpPr>
        <p:spPr>
          <a:xfrm>
            <a:off x="390072" y="2993531"/>
            <a:ext cx="1548783" cy="2848473"/>
          </a:xfrm>
          <a:prstGeom prst="rect">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High CPU </a:t>
            </a:r>
            <a:b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b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Usages</a:t>
            </a: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Anomalous</a:t>
            </a:r>
            <a:r>
              <a:rPr lang="en-US" sz="1500" dirty="0">
                <a:solidFill>
                  <a:srgbClr val="000000"/>
                </a:solidFill>
                <a:latin typeface="Arial" panose="020B0604020202020204" pitchFamily="34" charset="0"/>
                <a:ea typeface="Tahoma"/>
                <a:cs typeface="Arial" panose="020B0604020202020204" pitchFamily="34" charset="0"/>
                <a:sym typeface="Tahoma"/>
              </a:rPr>
              <a:t> </a:t>
            </a:r>
            <a:br>
              <a:rPr lang="en-US" sz="1500" dirty="0">
                <a:solidFill>
                  <a:srgbClr val="000000"/>
                </a:solidFill>
                <a:latin typeface="Arial" panose="020B0604020202020204" pitchFamily="34" charset="0"/>
                <a:ea typeface="Tahoma"/>
                <a:cs typeface="Arial" panose="020B0604020202020204" pitchFamily="34" charset="0"/>
                <a:sym typeface="Tahoma"/>
              </a:rPr>
            </a:br>
            <a:r>
              <a:rPr lang="en-US" sz="1500" dirty="0">
                <a:solidFill>
                  <a:srgbClr val="000000"/>
                </a:solidFill>
                <a:latin typeface="Arial" panose="020B0604020202020204" pitchFamily="34" charset="0"/>
                <a:ea typeface="Tahoma"/>
                <a:cs typeface="Arial" panose="020B0604020202020204" pitchFamily="34" charset="0"/>
                <a:sym typeface="Tahoma"/>
              </a:rPr>
              <a:t>Outputs</a:t>
            </a: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lang="en-US" sz="1500" dirty="0">
                <a:solidFill>
                  <a:srgbClr val="000000"/>
                </a:solidFill>
                <a:latin typeface="Arial" panose="020B0604020202020204" pitchFamily="34" charset="0"/>
                <a:ea typeface="Tahoma"/>
                <a:cs typeface="Arial" panose="020B0604020202020204" pitchFamily="34" charset="0"/>
                <a:sym typeface="Tahoma"/>
              </a:rPr>
              <a:t>Untraceable Process</a:t>
            </a:r>
            <a:br>
              <a:rPr lang="en-US" sz="1500" dirty="0">
                <a:solidFill>
                  <a:srgbClr val="000000"/>
                </a:solidFill>
                <a:latin typeface="Arial" panose="020B0604020202020204" pitchFamily="34" charset="0"/>
                <a:ea typeface="Tahoma"/>
                <a:cs typeface="Arial" panose="020B0604020202020204" pitchFamily="34" charset="0"/>
                <a:sym typeface="Tahoma"/>
              </a:rPr>
            </a:br>
            <a:r>
              <a:rPr lang="en-US" sz="1500" dirty="0">
                <a:solidFill>
                  <a:srgbClr val="000000"/>
                </a:solidFill>
                <a:latin typeface="Arial" panose="020B0604020202020204" pitchFamily="34" charset="0"/>
                <a:ea typeface="Tahoma"/>
                <a:cs typeface="Arial" panose="020B0604020202020204" pitchFamily="34" charset="0"/>
                <a:sym typeface="Tahoma"/>
              </a:rPr>
              <a:t>Executions</a:t>
            </a:r>
            <a:endPar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p:txBody>
      </p:sp>
      <p:sp>
        <p:nvSpPr>
          <p:cNvPr id="18" name="Rectangle 17">
            <a:extLst>
              <a:ext uri="{FF2B5EF4-FFF2-40B4-BE49-F238E27FC236}">
                <a16:creationId xmlns="" xmlns:a16="http://schemas.microsoft.com/office/drawing/2014/main" id="{7CE375AC-1C7B-534A-ABDE-BE61678BF0FF}"/>
              </a:ext>
            </a:extLst>
          </p:cNvPr>
          <p:cNvSpPr/>
          <p:nvPr/>
        </p:nvSpPr>
        <p:spPr>
          <a:xfrm>
            <a:off x="2066482" y="2993527"/>
            <a:ext cx="1548783" cy="2848473"/>
          </a:xfrm>
          <a:prstGeom prst="rect">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Fixed </a:t>
            </a:r>
            <a:b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b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Sampling of </a:t>
            </a:r>
            <a:b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b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Memory </a:t>
            </a:r>
            <a:b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br>
            <a:r>
              <a:rPr lang="en-US" sz="1500" dirty="0">
                <a:solidFill>
                  <a:srgbClr val="000000"/>
                </a:solidFill>
                <a:latin typeface="Arial" panose="020B0604020202020204" pitchFamily="34" charset="0"/>
                <a:ea typeface="Tahoma"/>
                <a:cs typeface="Arial" panose="020B0604020202020204" pitchFamily="34" charset="0"/>
                <a:sym typeface="Tahoma"/>
              </a:rPr>
              <a:t>Addresses</a:t>
            </a: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 </a:t>
            </a:r>
            <a:b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b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(e.g. 100k </a:t>
            </a:r>
            <a:b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b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instructions)</a:t>
            </a: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endParaRPr lang="en-US" sz="1500" dirty="0">
              <a:solidFill>
                <a:srgbClr val="000000"/>
              </a:solidFill>
              <a:latin typeface="Arial" panose="020B0604020202020204" pitchFamily="34" charset="0"/>
              <a:ea typeface="Tahoma"/>
              <a:cs typeface="Arial" panose="020B0604020202020204" pitchFamily="34" charset="0"/>
              <a:sym typeface="Tahoma"/>
            </a:endParaRP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Sample Perf Counters</a:t>
            </a:r>
          </a:p>
        </p:txBody>
      </p:sp>
      <p:sp>
        <p:nvSpPr>
          <p:cNvPr id="20" name="Rectangle 19">
            <a:extLst>
              <a:ext uri="{FF2B5EF4-FFF2-40B4-BE49-F238E27FC236}">
                <a16:creationId xmlns="" xmlns:a16="http://schemas.microsoft.com/office/drawing/2014/main" id="{0BC81455-D15A-9944-A3ED-1BDB36421C4D}"/>
              </a:ext>
            </a:extLst>
          </p:cNvPr>
          <p:cNvSpPr/>
          <p:nvPr/>
        </p:nvSpPr>
        <p:spPr>
          <a:xfrm>
            <a:off x="7052739" y="2993526"/>
            <a:ext cx="1548783" cy="2848473"/>
          </a:xfrm>
          <a:prstGeom prst="rect">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Is it malicious or benign? </a:t>
            </a: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endParaRPr lang="en-US" sz="1500" dirty="0">
              <a:solidFill>
                <a:srgbClr val="000000"/>
              </a:solidFill>
              <a:latin typeface="Arial" panose="020B0604020202020204" pitchFamily="34" charset="0"/>
              <a:ea typeface="Tahoma"/>
              <a:cs typeface="Arial" panose="020B0604020202020204" pitchFamily="34" charset="0"/>
              <a:sym typeface="Tahoma"/>
            </a:endParaRP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Any particular attack? </a:t>
            </a: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SVM, k-NN, RF, etc.</a:t>
            </a:r>
            <a:endParaRPr lang="en-US" sz="1500" dirty="0">
              <a:solidFill>
                <a:srgbClr val="000000"/>
              </a:solidFill>
              <a:latin typeface="Arial" panose="020B0604020202020204" pitchFamily="34" charset="0"/>
              <a:ea typeface="Tahoma"/>
              <a:cs typeface="Arial" panose="020B0604020202020204" pitchFamily="34" charset="0"/>
              <a:sym typeface="Tahoma"/>
            </a:endParaRPr>
          </a:p>
          <a:p>
            <a:pPr marR="0" algn="l" defTabSz="914400" rtl="0" fontAlgn="auto" latinLnBrk="1" hangingPunct="0">
              <a:lnSpc>
                <a:spcPct val="100000"/>
              </a:lnSpc>
              <a:spcBef>
                <a:spcPts val="0"/>
              </a:spcBef>
              <a:spcAft>
                <a:spcPts val="0"/>
              </a:spcAft>
              <a:buClrTx/>
              <a:buSzTx/>
              <a:tabLst/>
            </a:pPr>
            <a:endPar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lang="en-US" sz="1500" dirty="0">
                <a:solidFill>
                  <a:srgbClr val="000000"/>
                </a:solidFill>
                <a:latin typeface="Arial" panose="020B0604020202020204" pitchFamily="34" charset="0"/>
                <a:ea typeface="Tahoma"/>
                <a:cs typeface="Arial" panose="020B0604020202020204" pitchFamily="34" charset="0"/>
                <a:sym typeface="Tahoma"/>
              </a:rPr>
              <a:t>CNN/RNN on ins. / Memory</a:t>
            </a:r>
            <a:br>
              <a:rPr lang="en-US" sz="1500" dirty="0">
                <a:solidFill>
                  <a:srgbClr val="000000"/>
                </a:solidFill>
                <a:latin typeface="Arial" panose="020B0604020202020204" pitchFamily="34" charset="0"/>
                <a:ea typeface="Tahoma"/>
                <a:cs typeface="Arial" panose="020B0604020202020204" pitchFamily="34" charset="0"/>
                <a:sym typeface="Tahoma"/>
              </a:rPr>
            </a:br>
            <a:r>
              <a:rPr lang="en-US" sz="1500" dirty="0">
                <a:solidFill>
                  <a:srgbClr val="000000"/>
                </a:solidFill>
                <a:latin typeface="Arial" panose="020B0604020202020204" pitchFamily="34" charset="0"/>
                <a:ea typeface="Tahoma"/>
                <a:cs typeface="Arial" panose="020B0604020202020204" pitchFamily="34" charset="0"/>
                <a:sym typeface="Tahoma"/>
              </a:rPr>
              <a:t>Sequences </a:t>
            </a:r>
            <a:endPar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p:txBody>
      </p:sp>
      <p:sp>
        <p:nvSpPr>
          <p:cNvPr id="22" name="Rectangle 21">
            <a:extLst>
              <a:ext uri="{FF2B5EF4-FFF2-40B4-BE49-F238E27FC236}">
                <a16:creationId xmlns="" xmlns:a16="http://schemas.microsoft.com/office/drawing/2014/main" id="{146AB02D-173B-D449-AABF-D9C16FA5CCA6}"/>
              </a:ext>
            </a:extLst>
          </p:cNvPr>
          <p:cNvSpPr/>
          <p:nvPr/>
        </p:nvSpPr>
        <p:spPr>
          <a:xfrm>
            <a:off x="3699921" y="2993531"/>
            <a:ext cx="1548783" cy="2848473"/>
          </a:xfrm>
          <a:prstGeom prst="rect">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Find Hotspot Memory </a:t>
            </a:r>
            <a:b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b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Addresses</a:t>
            </a: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endParaRPr lang="en-US" sz="1500" dirty="0">
              <a:solidFill>
                <a:srgbClr val="000000"/>
              </a:solidFill>
              <a:latin typeface="Arial" panose="020B0604020202020204" pitchFamily="34" charset="0"/>
              <a:ea typeface="Tahoma"/>
              <a:cs typeface="Arial" panose="020B0604020202020204" pitchFamily="34" charset="0"/>
              <a:sym typeface="Tahoma"/>
            </a:endParaRP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Extract Ins. &amp; Memory </a:t>
            </a:r>
            <a:b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b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bytes</a:t>
            </a: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endParaRPr lang="en-US" sz="1500" dirty="0">
              <a:solidFill>
                <a:srgbClr val="000000"/>
              </a:solidFill>
              <a:latin typeface="Arial" panose="020B0604020202020204" pitchFamily="34" charset="0"/>
              <a:ea typeface="Tahoma"/>
              <a:cs typeface="Arial" panose="020B0604020202020204" pitchFamily="34" charset="0"/>
              <a:sym typeface="Tahoma"/>
            </a:endParaRP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lang="en-US" sz="1500" dirty="0">
                <a:solidFill>
                  <a:srgbClr val="000000"/>
                </a:solidFill>
                <a:latin typeface="Arial" panose="020B0604020202020204" pitchFamily="34" charset="0"/>
                <a:ea typeface="Tahoma"/>
                <a:cs typeface="Arial" panose="020B0604020202020204" pitchFamily="34" charset="0"/>
                <a:sym typeface="Tahoma"/>
              </a:rPr>
              <a:t>Selective </a:t>
            </a:r>
            <a:br>
              <a:rPr lang="en-US" sz="1500" dirty="0">
                <a:solidFill>
                  <a:srgbClr val="000000"/>
                </a:solidFill>
                <a:latin typeface="Arial" panose="020B0604020202020204" pitchFamily="34" charset="0"/>
                <a:ea typeface="Tahoma"/>
                <a:cs typeface="Arial" panose="020B0604020202020204" pitchFamily="34" charset="0"/>
                <a:sym typeface="Tahoma"/>
              </a:rPr>
            </a:br>
            <a:r>
              <a:rPr lang="en-US" sz="1500" dirty="0">
                <a:solidFill>
                  <a:srgbClr val="000000"/>
                </a:solidFill>
                <a:latin typeface="Arial" panose="020B0604020202020204" pitchFamily="34" charset="0"/>
                <a:ea typeface="Tahoma"/>
                <a:cs typeface="Arial" panose="020B0604020202020204" pitchFamily="34" charset="0"/>
                <a:sym typeface="Tahoma"/>
              </a:rPr>
              <a:t>PERF </a:t>
            </a:r>
            <a:br>
              <a:rPr lang="en-US" sz="1500" dirty="0">
                <a:solidFill>
                  <a:srgbClr val="000000"/>
                </a:solidFill>
                <a:latin typeface="Arial" panose="020B0604020202020204" pitchFamily="34" charset="0"/>
                <a:ea typeface="Tahoma"/>
                <a:cs typeface="Arial" panose="020B0604020202020204" pitchFamily="34" charset="0"/>
                <a:sym typeface="Tahoma"/>
              </a:rPr>
            </a:br>
            <a:r>
              <a:rPr lang="en-US" sz="1500" dirty="0">
                <a:solidFill>
                  <a:srgbClr val="000000"/>
                </a:solidFill>
                <a:latin typeface="Arial" panose="020B0604020202020204" pitchFamily="34" charset="0"/>
                <a:ea typeface="Tahoma"/>
                <a:cs typeface="Arial" panose="020B0604020202020204" pitchFamily="34" charset="0"/>
                <a:sym typeface="Tahoma"/>
              </a:rPr>
              <a:t>Counters</a:t>
            </a: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
            </a:r>
            <a:b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br>
            <a:endPar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p:txBody>
      </p:sp>
      <p:sp>
        <p:nvSpPr>
          <p:cNvPr id="23" name="Rectangle 22">
            <a:extLst>
              <a:ext uri="{FF2B5EF4-FFF2-40B4-BE49-F238E27FC236}">
                <a16:creationId xmlns="" xmlns:a16="http://schemas.microsoft.com/office/drawing/2014/main" id="{7DA42E4F-C217-304C-B8DD-78B1AD76B8BE}"/>
              </a:ext>
            </a:extLst>
          </p:cNvPr>
          <p:cNvSpPr/>
          <p:nvPr/>
        </p:nvSpPr>
        <p:spPr>
          <a:xfrm>
            <a:off x="5376331" y="2993527"/>
            <a:ext cx="1548783" cy="2848473"/>
          </a:xfrm>
          <a:prstGeom prst="rect">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Unique Ins. &amp; Crypto</a:t>
            </a:r>
            <a:r>
              <a:rPr lang="en-US" sz="1500" dirty="0">
                <a:solidFill>
                  <a:srgbClr val="000000"/>
                </a:solidFill>
                <a:latin typeface="Arial" panose="020B0604020202020204" pitchFamily="34" charset="0"/>
                <a:ea typeface="Tahoma"/>
                <a:cs typeface="Arial" panose="020B0604020202020204" pitchFamily="34" charset="0"/>
                <a:sym typeface="Tahoma"/>
              </a:rPr>
              <a:t/>
            </a:r>
            <a:br>
              <a:rPr lang="en-US" sz="1500" dirty="0">
                <a:solidFill>
                  <a:srgbClr val="000000"/>
                </a:solidFill>
                <a:latin typeface="Arial" panose="020B0604020202020204" pitchFamily="34" charset="0"/>
                <a:ea typeface="Tahoma"/>
                <a:cs typeface="Arial" panose="020B0604020202020204" pitchFamily="34" charset="0"/>
                <a:sym typeface="Tahoma"/>
              </a:rPr>
            </a:br>
            <a:r>
              <a:rPr lang="en-US" sz="1500" dirty="0">
                <a:solidFill>
                  <a:srgbClr val="000000"/>
                </a:solidFill>
                <a:latin typeface="Arial" panose="020B0604020202020204" pitchFamily="34" charset="0"/>
                <a:ea typeface="Tahoma"/>
                <a:cs typeface="Arial" panose="020B0604020202020204" pitchFamily="34" charset="0"/>
                <a:sym typeface="Tahoma"/>
              </a:rPr>
              <a:t>Features</a:t>
            </a: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lang="en-US" sz="1500" dirty="0">
                <a:solidFill>
                  <a:srgbClr val="000000"/>
                </a:solidFill>
                <a:latin typeface="Arial" panose="020B0604020202020204" pitchFamily="34" charset="0"/>
                <a:ea typeface="Tahoma"/>
                <a:cs typeface="Arial" panose="020B0604020202020204" pitchFamily="34" charset="0"/>
                <a:sym typeface="Tahoma"/>
              </a:rPr>
              <a:t>Unigram, </a:t>
            </a:r>
            <a:br>
              <a:rPr lang="en-US" sz="1500" dirty="0">
                <a:solidFill>
                  <a:srgbClr val="000000"/>
                </a:solidFill>
                <a:latin typeface="Arial" panose="020B0604020202020204" pitchFamily="34" charset="0"/>
                <a:ea typeface="Tahoma"/>
                <a:cs typeface="Arial" panose="020B0604020202020204" pitchFamily="34" charset="0"/>
                <a:sym typeface="Tahoma"/>
              </a:rPr>
            </a:br>
            <a:r>
              <a:rPr lang="en-US" sz="1500" dirty="0">
                <a:solidFill>
                  <a:srgbClr val="000000"/>
                </a:solidFill>
                <a:latin typeface="Arial" panose="020B0604020202020204" pitchFamily="34" charset="0"/>
                <a:ea typeface="Tahoma"/>
                <a:cs typeface="Arial" panose="020B0604020202020204" pitchFamily="34" charset="0"/>
                <a:sym typeface="Tahoma"/>
              </a:rPr>
              <a:t>Bigram, </a:t>
            </a:r>
            <a:br>
              <a:rPr lang="en-US" sz="1500" dirty="0">
                <a:solidFill>
                  <a:srgbClr val="000000"/>
                </a:solidFill>
                <a:latin typeface="Arial" panose="020B0604020202020204" pitchFamily="34" charset="0"/>
                <a:ea typeface="Tahoma"/>
                <a:cs typeface="Arial" panose="020B0604020202020204" pitchFamily="34" charset="0"/>
                <a:sym typeface="Tahoma"/>
              </a:rPr>
            </a:br>
            <a:r>
              <a:rPr lang="en-US" sz="1500" dirty="0">
                <a:solidFill>
                  <a:srgbClr val="000000"/>
                </a:solidFill>
                <a:latin typeface="Arial" panose="020B0604020202020204" pitchFamily="34" charset="0"/>
                <a:ea typeface="Tahoma"/>
                <a:cs typeface="Arial" panose="020B0604020202020204" pitchFamily="34" charset="0"/>
                <a:sym typeface="Tahoma"/>
              </a:rPr>
              <a:t>n-gram </a:t>
            </a:r>
            <a:br>
              <a:rPr lang="en-US" sz="1500" dirty="0">
                <a:solidFill>
                  <a:srgbClr val="000000"/>
                </a:solidFill>
                <a:latin typeface="Arial" panose="020B0604020202020204" pitchFamily="34" charset="0"/>
                <a:ea typeface="Tahoma"/>
                <a:cs typeface="Arial" panose="020B0604020202020204" pitchFamily="34" charset="0"/>
                <a:sym typeface="Tahoma"/>
              </a:rPr>
            </a:br>
            <a:r>
              <a:rPr lang="en-US" sz="1500" dirty="0">
                <a:solidFill>
                  <a:srgbClr val="000000"/>
                </a:solidFill>
                <a:latin typeface="Arial" panose="020B0604020202020204" pitchFamily="34" charset="0"/>
                <a:ea typeface="Tahoma"/>
                <a:cs typeface="Arial" panose="020B0604020202020204" pitchFamily="34" charset="0"/>
                <a:sym typeface="Tahoma"/>
              </a:rPr>
              <a:t>features</a:t>
            </a: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tabLst/>
            </a:pPr>
            <a:r>
              <a:rPr lang="en-US" sz="1500" dirty="0">
                <a:solidFill>
                  <a:srgbClr val="000000"/>
                </a:solidFill>
                <a:latin typeface="Arial" panose="020B0604020202020204" pitchFamily="34" charset="0"/>
                <a:ea typeface="Tahoma"/>
                <a:cs typeface="Arial" panose="020B0604020202020204" pitchFamily="34" charset="0"/>
                <a:sym typeface="Tahoma"/>
              </a:rPr>
              <a:t>Unique Perf </a:t>
            </a:r>
            <a:br>
              <a:rPr lang="en-US" sz="1500" dirty="0">
                <a:solidFill>
                  <a:srgbClr val="000000"/>
                </a:solidFill>
                <a:latin typeface="Arial" panose="020B0604020202020204" pitchFamily="34" charset="0"/>
                <a:ea typeface="Tahoma"/>
                <a:cs typeface="Arial" panose="020B0604020202020204" pitchFamily="34" charset="0"/>
                <a:sym typeface="Tahoma"/>
              </a:rPr>
            </a:br>
            <a:r>
              <a:rPr lang="en-US" sz="1500" dirty="0">
                <a:solidFill>
                  <a:srgbClr val="000000"/>
                </a:solidFill>
                <a:latin typeface="Arial" panose="020B0604020202020204" pitchFamily="34" charset="0"/>
                <a:ea typeface="Tahoma"/>
                <a:cs typeface="Arial" panose="020B0604020202020204" pitchFamily="34" charset="0"/>
                <a:sym typeface="Tahoma"/>
              </a:rPr>
              <a:t>Counters</a:t>
            </a:r>
          </a:p>
        </p:txBody>
      </p:sp>
    </p:spTree>
    <p:extLst>
      <p:ext uri="{BB962C8B-B14F-4D97-AF65-F5344CB8AC3E}">
        <p14:creationId xmlns:p14="http://schemas.microsoft.com/office/powerpoint/2010/main" val="8730156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6" grpId="0" animBg="1"/>
      <p:bldP spid="18" grpId="0" animBg="1"/>
      <p:bldP spid="20"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28598" y="0"/>
            <a:ext cx="7309885" cy="984250"/>
          </a:xfrm>
        </p:spPr>
        <p:txBody>
          <a:bodyPr/>
          <a:lstStyle/>
          <a:p>
            <a:pPr marL="0" lvl="1" indent="0" algn="l" eaLnBrk="1" fontAlgn="auto" hangingPunct="1">
              <a:spcBef>
                <a:spcPts val="0"/>
              </a:spcBef>
              <a:spcAft>
                <a:spcPts val="0"/>
              </a:spcAft>
              <a:buSzTx/>
              <a:buNone/>
            </a:pPr>
            <a:r>
              <a:rPr lang="en-US" altLang="en-US" sz="2800" b="1" dirty="0">
                <a:solidFill>
                  <a:srgbClr val="000000"/>
                </a:solidFill>
              </a:rPr>
              <a:t>Motivation from NGC: </a:t>
            </a:r>
            <a:br>
              <a:rPr lang="en-US" altLang="en-US" sz="2800" b="1" dirty="0">
                <a:solidFill>
                  <a:srgbClr val="000000"/>
                </a:solidFill>
              </a:rPr>
            </a:br>
            <a:r>
              <a:rPr lang="en-US" altLang="en-US" sz="2800" b="1" dirty="0">
                <a:solidFill>
                  <a:srgbClr val="000000"/>
                </a:solidFill>
              </a:rPr>
              <a:t>Securing Intelligent Autonomous Systems</a:t>
            </a:r>
          </a:p>
        </p:txBody>
      </p:sp>
      <p:sp>
        <p:nvSpPr>
          <p:cNvPr id="71683" name="Content Placeholder 2"/>
          <p:cNvSpPr txBox="1">
            <a:spLocks/>
          </p:cNvSpPr>
          <p:nvPr/>
        </p:nvSpPr>
        <p:spPr bwMode="auto">
          <a:xfrm>
            <a:off x="304800" y="11811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1684" name="Content Placeholder 2"/>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altLang="en-US" dirty="0">
                <a:solidFill>
                  <a:srgbClr val="000000"/>
                </a:solidFill>
              </a:rPr>
              <a:t>This project achieves NGC’s goal on secure mission-deployable autonomous systems: develop and continuously monitor mission plans, react based on mission profile, and achieve mission objectives even under attacks</a:t>
            </a:r>
            <a:r>
              <a:rPr lang="en-US" altLang="en-US" baseline="30000" dirty="0">
                <a:solidFill>
                  <a:srgbClr val="000000"/>
                </a:solidFill>
              </a:rPr>
              <a:t>1</a:t>
            </a:r>
            <a:r>
              <a:rPr lang="en-US" altLang="en-US" dirty="0">
                <a:solidFill>
                  <a:srgbClr val="000000"/>
                </a:solidFill>
              </a:rPr>
              <a:t>.</a:t>
            </a:r>
          </a:p>
          <a:p>
            <a:pPr marL="342900" lvl="1" indent="-342900" eaLnBrk="1" fontAlgn="auto" hangingPunct="1">
              <a:spcBef>
                <a:spcPts val="0"/>
              </a:spcBef>
              <a:spcAft>
                <a:spcPts val="0"/>
              </a:spcAft>
              <a:buSzTx/>
              <a:buFont typeface="Arial" charset="0"/>
              <a:buChar char="•"/>
            </a:pPr>
            <a:endParaRPr lang="en-US" dirty="0">
              <a:solidFill>
                <a:srgbClr val="000000"/>
              </a:solidFill>
            </a:endParaRPr>
          </a:p>
          <a:p>
            <a:pPr marL="342900" lvl="1" indent="-342900" eaLnBrk="1" fontAlgn="auto" hangingPunct="1">
              <a:spcBef>
                <a:spcPts val="0"/>
              </a:spcBef>
              <a:spcAft>
                <a:spcPts val="0"/>
              </a:spcAft>
              <a:buSzTx/>
              <a:buFont typeface="Arial" charset="0"/>
              <a:buChar char="•"/>
            </a:pPr>
            <a:r>
              <a:rPr lang="en-US" dirty="0"/>
              <a:t>Autonomous operations and the rapid timing dynamics required of system responses present new challenges in security through cyber attribution and adversarial machine learning. </a:t>
            </a:r>
          </a:p>
          <a:p>
            <a:pPr marL="342900" lvl="1" indent="-342900" eaLnBrk="1" fontAlgn="auto" hangingPunct="1">
              <a:spcBef>
                <a:spcPts val="0"/>
              </a:spcBef>
              <a:spcAft>
                <a:spcPts val="0"/>
              </a:spcAft>
              <a:buSzTx/>
              <a:buFont typeface="Arial" charset="0"/>
              <a:buChar char="•"/>
            </a:pPr>
            <a:endParaRPr lang="en-US" dirty="0"/>
          </a:p>
          <a:p>
            <a:pPr marL="342900" lvl="1" indent="-342900" eaLnBrk="1" fontAlgn="auto" hangingPunct="1">
              <a:spcBef>
                <a:spcPts val="0"/>
              </a:spcBef>
              <a:spcAft>
                <a:spcPts val="0"/>
              </a:spcAft>
              <a:buSzTx/>
              <a:buFont typeface="Arial" charset="0"/>
              <a:buChar char="•"/>
            </a:pPr>
            <a:r>
              <a:rPr lang="en-US" dirty="0"/>
              <a:t>The project operationalizes AI into practical deployable systems through an end-to-end systems-level design approach for security.</a:t>
            </a:r>
          </a:p>
          <a:p>
            <a:pPr marL="342900" lvl="1" indent="-342900" eaLnBrk="1" fontAlgn="auto" hangingPunct="1">
              <a:spcBef>
                <a:spcPts val="0"/>
              </a:spcBef>
              <a:spcAft>
                <a:spcPts val="0"/>
              </a:spcAft>
              <a:buSzTx/>
              <a:buFont typeface="Arial" charset="0"/>
              <a:buChar char="•"/>
            </a:pPr>
            <a:endParaRPr lang="en-US" dirty="0"/>
          </a:p>
          <a:p>
            <a:pPr marL="342900" lvl="1" indent="-342900" eaLnBrk="1" fontAlgn="auto" hangingPunct="1">
              <a:spcBef>
                <a:spcPts val="0"/>
              </a:spcBef>
              <a:spcAft>
                <a:spcPts val="0"/>
              </a:spcAft>
              <a:buSzTx/>
              <a:buFont typeface="Arial" charset="0"/>
              <a:buChar char="•"/>
            </a:pPr>
            <a:r>
              <a:rPr lang="en-US" dirty="0"/>
              <a:t>We implement multi-faceted dimensions of AI/ML, and scaling the appropriate level of AI/ML for effectively and efficiently meeting mission objectives under attacks.</a:t>
            </a:r>
            <a:endParaRPr lang="en-US" altLang="en-US" dirty="0"/>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2</a:t>
            </a:r>
            <a:endParaRPr sz="1300" kern="0" dirty="0">
              <a:solidFill>
                <a:sysClr val="windowText" lastClr="000000"/>
              </a:solidFill>
              <a:sym typeface="Tahoma"/>
            </a:endParaRPr>
          </a:p>
        </p:txBody>
      </p:sp>
      <p:sp>
        <p:nvSpPr>
          <p:cNvPr id="2" name="TextBox 1"/>
          <p:cNvSpPr txBox="1"/>
          <p:nvPr/>
        </p:nvSpPr>
        <p:spPr>
          <a:xfrm>
            <a:off x="838641" y="6104465"/>
            <a:ext cx="8305359"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fontAlgn="auto" latinLnBrk="1">
              <a:spcBef>
                <a:spcPts val="0"/>
              </a:spcBef>
              <a:spcAft>
                <a:spcPts val="0"/>
              </a:spcAft>
            </a:pPr>
            <a:r>
              <a:rPr kumimoji="0" lang="en-US" i="0" u="none" strike="noStrike" cap="none" spc="0" normalizeH="0" baseline="30000" dirty="0">
                <a:ln>
                  <a:noFill/>
                </a:ln>
                <a:solidFill>
                  <a:srgbClr val="000000"/>
                </a:solidFill>
                <a:effectLst/>
                <a:uFillTx/>
                <a:latin typeface="Tahoma"/>
                <a:ea typeface="Tahoma"/>
                <a:cs typeface="Tahoma"/>
                <a:sym typeface="Tahoma"/>
              </a:rPr>
              <a:t>1</a:t>
            </a:r>
            <a:r>
              <a:rPr kumimoji="0" lang="en-US" b="1" i="0" u="none" strike="noStrike" cap="none" spc="0" normalizeH="0" baseline="0" dirty="0">
                <a:ln>
                  <a:noFill/>
                </a:ln>
                <a:solidFill>
                  <a:srgbClr val="000000"/>
                </a:solidFill>
                <a:effectLst/>
                <a:uFillTx/>
                <a:latin typeface="Tahoma"/>
                <a:ea typeface="Tahoma"/>
                <a:cs typeface="Tahoma"/>
                <a:sym typeface="Tahoma"/>
              </a:rPr>
              <a:t>Paul</a:t>
            </a:r>
            <a:r>
              <a:rPr kumimoji="0" lang="en-US" b="1" i="0" u="none" strike="noStrike" cap="none" spc="0" normalizeH="0" dirty="0">
                <a:ln>
                  <a:noFill/>
                </a:ln>
                <a:solidFill>
                  <a:srgbClr val="000000"/>
                </a:solidFill>
                <a:effectLst/>
                <a:uFillTx/>
                <a:latin typeface="Tahoma"/>
                <a:ea typeface="Tahoma"/>
                <a:cs typeface="Tahoma"/>
                <a:sym typeface="Tahoma"/>
              </a:rPr>
              <a:t> </a:t>
            </a:r>
            <a:r>
              <a:rPr kumimoji="0" lang="en-US" b="1" i="0" u="none" strike="noStrike" cap="none" spc="0" normalizeH="0" dirty="0" err="1">
                <a:ln>
                  <a:noFill/>
                </a:ln>
                <a:solidFill>
                  <a:srgbClr val="000000"/>
                </a:solidFill>
                <a:effectLst/>
                <a:uFillTx/>
                <a:latin typeface="Tahoma"/>
                <a:ea typeface="Tahoma"/>
                <a:cs typeface="Tahoma"/>
                <a:sym typeface="Tahoma"/>
              </a:rPr>
              <a:t>Conoval</a:t>
            </a:r>
            <a:r>
              <a:rPr kumimoji="0" lang="en-US" b="1" i="0" u="none" strike="noStrike" cap="none" spc="0" normalizeH="0" dirty="0">
                <a:ln>
                  <a:noFill/>
                </a:ln>
                <a:solidFill>
                  <a:srgbClr val="000000"/>
                </a:solidFill>
                <a:effectLst/>
                <a:uFillTx/>
                <a:latin typeface="Tahoma"/>
                <a:ea typeface="Tahoma"/>
                <a:cs typeface="Tahoma"/>
                <a:sym typeface="Tahoma"/>
              </a:rPr>
              <a:t>, </a:t>
            </a:r>
            <a:r>
              <a:rPr kumimoji="0" lang="en-US" i="0" u="none" strike="noStrike" cap="none" spc="0" normalizeH="0" dirty="0">
                <a:ln>
                  <a:noFill/>
                </a:ln>
                <a:solidFill>
                  <a:srgbClr val="000000"/>
                </a:solidFill>
                <a:effectLst/>
                <a:uFillTx/>
                <a:latin typeface="Tahoma"/>
                <a:ea typeface="Tahoma"/>
                <a:cs typeface="Tahoma"/>
                <a:sym typeface="Tahoma"/>
              </a:rPr>
              <a:t>”</a:t>
            </a:r>
            <a:r>
              <a:rPr lang="en-US" i="1" dirty="0"/>
              <a:t>Integrating Artificial Intelligence Capabilities into Deployable </a:t>
            </a:r>
          </a:p>
          <a:p>
            <a:pPr fontAlgn="auto" latinLnBrk="1">
              <a:spcBef>
                <a:spcPts val="0"/>
              </a:spcBef>
              <a:spcAft>
                <a:spcPts val="0"/>
              </a:spcAft>
            </a:pPr>
            <a:r>
              <a:rPr lang="en-US" i="1" dirty="0"/>
              <a:t>Systems</a:t>
            </a:r>
            <a:r>
              <a:rPr lang="en-US" dirty="0"/>
              <a:t>”</a:t>
            </a:r>
            <a:r>
              <a:rPr lang="en-US" dirty="0">
                <a:solidFill>
                  <a:srgbClr val="000000"/>
                </a:solidFill>
                <a:latin typeface="Tahoma"/>
                <a:ea typeface="Tahoma"/>
                <a:cs typeface="Tahoma"/>
                <a:sym typeface="Tahoma"/>
              </a:rPr>
              <a:t>, Keynote given in IEEE AIKE 2018, Laguna Hills, California, USA</a:t>
            </a:r>
            <a:endParaRPr lang="en-US" dirty="0"/>
          </a:p>
        </p:txBody>
      </p:sp>
    </p:spTree>
    <p:extLst>
      <p:ext uri="{BB962C8B-B14F-4D97-AF65-F5344CB8AC3E}">
        <p14:creationId xmlns:p14="http://schemas.microsoft.com/office/powerpoint/2010/main" val="3633360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BF0EBB71-079A-764C-9CC9-317EB2244DC0}"/>
              </a:ext>
            </a:extLst>
          </p:cNvPr>
          <p:cNvSpPr/>
          <p:nvPr/>
        </p:nvSpPr>
        <p:spPr>
          <a:xfrm>
            <a:off x="762000" y="2514600"/>
            <a:ext cx="8077200" cy="3259667"/>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71681" name="Title 1"/>
          <p:cNvSpPr>
            <a:spLocks noGrp="1"/>
          </p:cNvSpPr>
          <p:nvPr>
            <p:ph type="title"/>
          </p:nvPr>
        </p:nvSpPr>
        <p:spPr>
          <a:xfrm>
            <a:off x="228598" y="0"/>
            <a:ext cx="7309885" cy="984250"/>
          </a:xfrm>
        </p:spPr>
        <p:txBody>
          <a:bodyPr/>
          <a:lstStyle/>
          <a:p>
            <a:pPr marL="0" lvl="1" indent="0" algn="l" eaLnBrk="1" fontAlgn="auto" hangingPunct="1">
              <a:spcBef>
                <a:spcPts val="0"/>
              </a:spcBef>
              <a:spcAft>
                <a:spcPts val="0"/>
              </a:spcAft>
              <a:buSzTx/>
              <a:buNone/>
            </a:pPr>
            <a:r>
              <a:rPr lang="en-US" altLang="en-US" sz="2800" b="1" dirty="0">
                <a:solidFill>
                  <a:schemeClr val="tx1"/>
                </a:solidFill>
              </a:rPr>
              <a:t>Cyber Attribution for Security Through </a:t>
            </a:r>
            <a:br>
              <a:rPr lang="en-US" altLang="en-US" sz="2800" b="1" dirty="0">
                <a:solidFill>
                  <a:schemeClr val="tx1"/>
                </a:solidFill>
              </a:rPr>
            </a:br>
            <a:r>
              <a:rPr lang="en-US" altLang="en-US" sz="2800" b="1" dirty="0">
                <a:solidFill>
                  <a:schemeClr val="tx1"/>
                </a:solidFill>
              </a:rPr>
              <a:t>ML based Application Profiling</a:t>
            </a: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20</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Content Placeholder 2">
            <a:extLst>
              <a:ext uri="{FF2B5EF4-FFF2-40B4-BE49-F238E27FC236}">
                <a16:creationId xmlns="" xmlns:a16="http://schemas.microsoft.com/office/drawing/2014/main" id="{9CA82301-85B0-2D44-8FF6-0B2DDFADB6D2}"/>
              </a:ext>
            </a:extLst>
          </p:cNvPr>
          <p:cNvSpPr txBox="1">
            <a:spLocks/>
          </p:cNvSpPr>
          <p:nvPr/>
        </p:nvSpPr>
        <p:spPr bwMode="auto">
          <a:xfrm>
            <a:off x="609600" y="11811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Hotspot Identification Algorithm:</a:t>
            </a:r>
          </a:p>
          <a:p>
            <a:pPr marL="390525" lvl="2" indent="0" eaLnBrk="1" fontAlgn="auto" hangingPunct="1">
              <a:spcBef>
                <a:spcPts val="0"/>
              </a:spcBef>
              <a:spcAft>
                <a:spcPts val="0"/>
              </a:spcAft>
              <a:buSzTx/>
              <a:buNone/>
            </a:pPr>
            <a:r>
              <a:rPr lang="en-US" altLang="en-US" dirty="0">
                <a:solidFill>
                  <a:srgbClr val="000000"/>
                </a:solidFill>
                <a:latin typeface="Consolas" panose="020B0609020204030204" pitchFamily="49" charset="0"/>
                <a:cs typeface="Consolas" panose="020B0609020204030204" pitchFamily="49" charset="0"/>
              </a:rPr>
              <a:t>Step 1:	Monitor for Detection Triggers (high CPU 			usage, abnormal outputs, etc.)</a:t>
            </a:r>
          </a:p>
          <a:p>
            <a:pPr marL="390525" lvl="2" indent="0" eaLnBrk="1" fontAlgn="auto" hangingPunct="1">
              <a:spcBef>
                <a:spcPts val="0"/>
              </a:spcBef>
              <a:spcAft>
                <a:spcPts val="0"/>
              </a:spcAft>
              <a:buSzTx/>
              <a:buNone/>
            </a:pPr>
            <a:endParaRPr lang="en-US" altLang="en-US" dirty="0">
              <a:solidFill>
                <a:srgbClr val="000000"/>
              </a:solidFill>
              <a:latin typeface="Consolas" panose="020B0609020204030204" pitchFamily="49" charset="0"/>
              <a:cs typeface="Consolas" panose="020B0609020204030204" pitchFamily="49" charset="0"/>
            </a:endParaRPr>
          </a:p>
          <a:p>
            <a:pPr marL="390525" lvl="2" indent="0" eaLnBrk="1" fontAlgn="auto" hangingPunct="1">
              <a:spcBef>
                <a:spcPts val="0"/>
              </a:spcBef>
              <a:spcAft>
                <a:spcPts val="0"/>
              </a:spcAft>
              <a:buSzTx/>
              <a:buNone/>
            </a:pPr>
            <a:r>
              <a:rPr lang="en-US" altLang="en-US" dirty="0">
                <a:solidFill>
                  <a:srgbClr val="000000"/>
                </a:solidFill>
                <a:latin typeface="Consolas" panose="020B0609020204030204" pitchFamily="49" charset="0"/>
                <a:cs typeface="Consolas" panose="020B0609020204030204" pitchFamily="49" charset="0"/>
              </a:rPr>
              <a:t>Step 2:	Once the trigger is set off, start to sample 			data once every 10,000 – 10,000,000 				instructions. </a:t>
            </a:r>
          </a:p>
          <a:p>
            <a:pPr marL="390525" lvl="2" indent="0" eaLnBrk="1" fontAlgn="auto" hangingPunct="1">
              <a:spcBef>
                <a:spcPts val="0"/>
              </a:spcBef>
              <a:spcAft>
                <a:spcPts val="0"/>
              </a:spcAft>
              <a:buSzTx/>
              <a:buNone/>
            </a:pPr>
            <a:endParaRPr lang="en-US" altLang="en-US" dirty="0">
              <a:solidFill>
                <a:srgbClr val="000000"/>
              </a:solidFill>
              <a:latin typeface="Consolas" panose="020B0609020204030204" pitchFamily="49" charset="0"/>
              <a:cs typeface="Consolas" panose="020B0609020204030204" pitchFamily="49" charset="0"/>
            </a:endParaRPr>
          </a:p>
          <a:p>
            <a:pPr marL="390525" lvl="2" indent="0" eaLnBrk="1" fontAlgn="auto" hangingPunct="1">
              <a:spcBef>
                <a:spcPts val="0"/>
              </a:spcBef>
              <a:spcAft>
                <a:spcPts val="0"/>
              </a:spcAft>
              <a:buSzTx/>
              <a:buNone/>
            </a:pPr>
            <a:r>
              <a:rPr lang="en-US" altLang="en-US" dirty="0">
                <a:solidFill>
                  <a:srgbClr val="000000"/>
                </a:solidFill>
                <a:latin typeface="Consolas" panose="020B0609020204030204" pitchFamily="49" charset="0"/>
                <a:cs typeface="Consolas" panose="020B0609020204030204" pitchFamily="49" charset="0"/>
              </a:rPr>
              <a:t>Step 3:	Calculate the frequency of occurrence for 			Frame addresses, LBR Addresses, and Perf 			Counters.</a:t>
            </a:r>
          </a:p>
          <a:p>
            <a:pPr marL="390525" lvl="2" indent="0" eaLnBrk="1" fontAlgn="auto" hangingPunct="1">
              <a:spcBef>
                <a:spcPts val="0"/>
              </a:spcBef>
              <a:spcAft>
                <a:spcPts val="0"/>
              </a:spcAft>
              <a:buSzTx/>
              <a:buNone/>
            </a:pPr>
            <a:endParaRPr lang="en-US" altLang="en-US" dirty="0">
              <a:solidFill>
                <a:srgbClr val="000000"/>
              </a:solidFill>
              <a:latin typeface="Consolas" panose="020B0609020204030204" pitchFamily="49" charset="0"/>
              <a:cs typeface="Consolas" panose="020B0609020204030204" pitchFamily="49" charset="0"/>
            </a:endParaRPr>
          </a:p>
          <a:p>
            <a:pPr marL="390525" lvl="2" indent="0" eaLnBrk="1" fontAlgn="auto" hangingPunct="1">
              <a:spcBef>
                <a:spcPts val="0"/>
              </a:spcBef>
              <a:spcAft>
                <a:spcPts val="0"/>
              </a:spcAft>
              <a:buSzTx/>
              <a:buNone/>
            </a:pPr>
            <a:r>
              <a:rPr lang="en-US" altLang="en-US" dirty="0">
                <a:solidFill>
                  <a:srgbClr val="000000"/>
                </a:solidFill>
                <a:latin typeface="Consolas" panose="020B0609020204030204" pitchFamily="49" charset="0"/>
                <a:cs typeface="Consolas" panose="020B0609020204030204" pitchFamily="49" charset="0"/>
              </a:rPr>
              <a:t>Step 4:	Pick top 10-15% of the frequently occurring 			addresses and perf counters (global hotspots).</a:t>
            </a:r>
          </a:p>
          <a:p>
            <a:pPr marL="390525" lvl="2" indent="0" eaLnBrk="1" fontAlgn="auto" hangingPunct="1">
              <a:spcBef>
                <a:spcPts val="0"/>
              </a:spcBef>
              <a:spcAft>
                <a:spcPts val="0"/>
              </a:spcAft>
              <a:buSzTx/>
              <a:buNone/>
            </a:pPr>
            <a:endParaRPr lang="en-US" altLang="en-US" dirty="0">
              <a:solidFill>
                <a:srgbClr val="000000"/>
              </a:solidFill>
              <a:latin typeface="Consolas" panose="020B0609020204030204" pitchFamily="49" charset="0"/>
              <a:cs typeface="Consolas" panose="020B0609020204030204" pitchFamily="49" charset="0"/>
            </a:endParaRPr>
          </a:p>
          <a:p>
            <a:pPr marL="390525" lvl="2" indent="0" eaLnBrk="1" fontAlgn="auto" hangingPunct="1">
              <a:spcBef>
                <a:spcPts val="0"/>
              </a:spcBef>
              <a:spcAft>
                <a:spcPts val="0"/>
              </a:spcAft>
              <a:buSzTx/>
              <a:buNone/>
            </a:pPr>
            <a:r>
              <a:rPr lang="en-US" altLang="en-US" dirty="0">
                <a:solidFill>
                  <a:srgbClr val="000000"/>
                </a:solidFill>
                <a:latin typeface="Consolas" panose="020B0609020204030204" pitchFamily="49" charset="0"/>
                <a:cs typeface="Consolas" panose="020B0609020204030204" pitchFamily="49" charset="0"/>
              </a:rPr>
              <a:t>Step 5:	Extract instructions, memory bytes, and perf 			information from memory for ML model. </a:t>
            </a:r>
          </a:p>
          <a:p>
            <a:pPr marL="390525" lvl="2" indent="0" eaLnBrk="1" fontAlgn="auto" hangingPunct="1">
              <a:spcBef>
                <a:spcPts val="0"/>
              </a:spcBef>
              <a:spcAft>
                <a:spcPts val="0"/>
              </a:spcAft>
              <a:buSzTx/>
              <a:buNone/>
            </a:pPr>
            <a:endParaRPr lang="en-US" altLang="en-US" sz="2400" dirty="0">
              <a:solidFill>
                <a:srgbClr val="000000"/>
              </a:solidFill>
            </a:endParaRPr>
          </a:p>
        </p:txBody>
      </p:sp>
      <p:sp>
        <p:nvSpPr>
          <p:cNvPr id="5" name="Rectangle 4">
            <a:extLst>
              <a:ext uri="{FF2B5EF4-FFF2-40B4-BE49-F238E27FC236}">
                <a16:creationId xmlns="" xmlns:a16="http://schemas.microsoft.com/office/drawing/2014/main" id="{85C934FE-F0F1-8F47-B253-5BE08C42BFE1}"/>
              </a:ext>
            </a:extLst>
          </p:cNvPr>
          <p:cNvSpPr/>
          <p:nvPr/>
        </p:nvSpPr>
        <p:spPr>
          <a:xfrm>
            <a:off x="276997" y="2513084"/>
            <a:ext cx="584773" cy="3259667"/>
          </a:xfrm>
          <a:prstGeom prst="rect">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vert270" wrap="square" lIns="45719" tIns="45719" rIns="45719" bIns="45719" numCol="1" spcCol="38100" rtlCol="0" anchor="ctr">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latin typeface="Tahoma"/>
                <a:ea typeface="Tahoma"/>
                <a:cs typeface="Tahoma"/>
                <a:sym typeface="Tahoma"/>
              </a:rPr>
              <a:t>Intrusion Detection Sampling</a:t>
            </a:r>
          </a:p>
          <a:p>
            <a:pPr marL="0" marR="0" indent="0" algn="ctr" defTabSz="914400" rtl="0" fontAlgn="auto" latinLnBrk="1" hangingPunct="0">
              <a:lnSpc>
                <a:spcPct val="100000"/>
              </a:lnSpc>
              <a:spcBef>
                <a:spcPts val="0"/>
              </a:spcBef>
              <a:spcAft>
                <a:spcPts val="0"/>
              </a:spcAft>
              <a:buClrTx/>
              <a:buSzTx/>
              <a:buFontTx/>
              <a:buNone/>
              <a:tabLst/>
            </a:pPr>
            <a:r>
              <a:rPr lang="en-US" sz="1600" dirty="0">
                <a:solidFill>
                  <a:srgbClr val="000000"/>
                </a:solidFill>
                <a:latin typeface="Tahoma"/>
                <a:ea typeface="Tahoma"/>
                <a:cs typeface="Tahoma"/>
                <a:sym typeface="Tahoma"/>
              </a:rPr>
              <a:t>(Frequency Itemset)</a:t>
            </a:r>
            <a:endParaRPr kumimoji="0" lang="en-US" sz="1600" i="0" u="none" strike="noStrike" cap="none" spc="0" normalizeH="0" baseline="0" dirty="0">
              <a:ln>
                <a:noFill/>
              </a:ln>
              <a:solidFill>
                <a:srgbClr val="000000"/>
              </a:solidFill>
              <a:effectLst/>
              <a:uFillTx/>
              <a:latin typeface="Tahoma"/>
              <a:ea typeface="Tahoma"/>
              <a:cs typeface="Tahoma"/>
              <a:sym typeface="Tahoma"/>
            </a:endParaRPr>
          </a:p>
        </p:txBody>
      </p:sp>
      <p:pic>
        <p:nvPicPr>
          <p:cNvPr id="6" name="Picture 5">
            <a:extLst>
              <a:ext uri="{FF2B5EF4-FFF2-40B4-BE49-F238E27FC236}">
                <a16:creationId xmlns="" xmlns:a16="http://schemas.microsoft.com/office/drawing/2014/main" id="{67E9A235-33EF-B441-9336-6694651FF8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20636"/>
            <a:ext cx="9144000" cy="4156364"/>
          </a:xfrm>
          <a:prstGeom prst="rect">
            <a:avLst/>
          </a:prstGeom>
        </p:spPr>
      </p:pic>
    </p:spTree>
    <p:extLst>
      <p:ext uri="{BB962C8B-B14F-4D97-AF65-F5344CB8AC3E}">
        <p14:creationId xmlns:p14="http://schemas.microsoft.com/office/powerpoint/2010/main" val="71230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28598" y="0"/>
            <a:ext cx="7309885" cy="984250"/>
          </a:xfrm>
        </p:spPr>
        <p:txBody>
          <a:bodyPr/>
          <a:lstStyle/>
          <a:p>
            <a:pPr marL="0" lvl="1" indent="0" algn="l" eaLnBrk="1" fontAlgn="auto" hangingPunct="1">
              <a:spcBef>
                <a:spcPts val="0"/>
              </a:spcBef>
              <a:spcAft>
                <a:spcPts val="0"/>
              </a:spcAft>
              <a:buSzTx/>
              <a:buNone/>
            </a:pPr>
            <a:r>
              <a:rPr lang="en-US" altLang="en-US" sz="2800" b="1" dirty="0">
                <a:solidFill>
                  <a:schemeClr val="tx1"/>
                </a:solidFill>
              </a:rPr>
              <a:t>Cyber Attribution for Security Through </a:t>
            </a:r>
            <a:br>
              <a:rPr lang="en-US" altLang="en-US" sz="2800" b="1" dirty="0">
                <a:solidFill>
                  <a:schemeClr val="tx1"/>
                </a:solidFill>
              </a:rPr>
            </a:br>
            <a:r>
              <a:rPr lang="en-US" altLang="en-US" sz="2800" b="1" dirty="0">
                <a:solidFill>
                  <a:schemeClr val="tx1"/>
                </a:solidFill>
              </a:rPr>
              <a:t>ML based Application Profiling</a:t>
            </a: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21</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Content Placeholder 2">
            <a:extLst>
              <a:ext uri="{FF2B5EF4-FFF2-40B4-BE49-F238E27FC236}">
                <a16:creationId xmlns="" xmlns:a16="http://schemas.microsoft.com/office/drawing/2014/main" id="{D0833258-AAB7-FF4D-B3F0-707D97C8337B}"/>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Demo Plan:</a:t>
            </a:r>
          </a:p>
          <a:p>
            <a:pPr marL="390525" lvl="2" indent="0" eaLnBrk="1" fontAlgn="auto" hangingPunct="1">
              <a:spcBef>
                <a:spcPts val="0"/>
              </a:spcBef>
              <a:spcAft>
                <a:spcPts val="0"/>
              </a:spcAft>
              <a:buSzTx/>
              <a:buNone/>
            </a:pPr>
            <a:endParaRPr lang="en-US" altLang="en-US" sz="2400" dirty="0">
              <a:solidFill>
                <a:srgbClr val="000000"/>
              </a:solidFill>
            </a:endParaRPr>
          </a:p>
        </p:txBody>
      </p:sp>
      <p:sp>
        <p:nvSpPr>
          <p:cNvPr id="3" name="Rectangle 2">
            <a:extLst>
              <a:ext uri="{FF2B5EF4-FFF2-40B4-BE49-F238E27FC236}">
                <a16:creationId xmlns="" xmlns:a16="http://schemas.microsoft.com/office/drawing/2014/main" id="{A251490B-AE33-C24C-BA58-6E69CDE00366}"/>
              </a:ext>
            </a:extLst>
          </p:cNvPr>
          <p:cNvSpPr/>
          <p:nvPr/>
        </p:nvSpPr>
        <p:spPr>
          <a:xfrm>
            <a:off x="457200" y="3768463"/>
            <a:ext cx="1938943" cy="722987"/>
          </a:xfrm>
          <a:prstGeom prst="rect">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Sampled Data</a:t>
            </a:r>
          </a:p>
        </p:txBody>
      </p:sp>
      <p:sp>
        <p:nvSpPr>
          <p:cNvPr id="9" name="Rectangle 8">
            <a:extLst>
              <a:ext uri="{FF2B5EF4-FFF2-40B4-BE49-F238E27FC236}">
                <a16:creationId xmlns="" xmlns:a16="http://schemas.microsoft.com/office/drawing/2014/main" id="{CE2AF444-7FA4-154B-9CB3-EC83F69B7AF7}"/>
              </a:ext>
            </a:extLst>
          </p:cNvPr>
          <p:cNvSpPr/>
          <p:nvPr/>
        </p:nvSpPr>
        <p:spPr>
          <a:xfrm>
            <a:off x="2920995" y="2532103"/>
            <a:ext cx="2396144" cy="722987"/>
          </a:xfrm>
          <a:prstGeom prst="rect">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5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Supervised</a:t>
            </a:r>
            <a:r>
              <a:rPr kumimoji="0" lang="en-US" sz="1500" b="1" i="0" u="none" strike="noStrike" cap="none" spc="0" normalizeH="0" dirty="0">
                <a:ln>
                  <a:noFill/>
                </a:ln>
                <a:solidFill>
                  <a:srgbClr val="000000"/>
                </a:solidFill>
                <a:effectLst/>
                <a:uFillTx/>
                <a:latin typeface="Arial" panose="020B0604020202020204" pitchFamily="34" charset="0"/>
                <a:ea typeface="Tahoma"/>
                <a:cs typeface="Arial" panose="020B0604020202020204" pitchFamily="34" charset="0"/>
                <a:sym typeface="Tahoma"/>
              </a:rPr>
              <a:t> </a:t>
            </a:r>
            <a:r>
              <a:rPr kumimoji="0" lang="en-US" sz="15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Labeling with Local Database</a:t>
            </a:r>
          </a:p>
        </p:txBody>
      </p:sp>
      <p:sp>
        <p:nvSpPr>
          <p:cNvPr id="10" name="Rectangle 9">
            <a:extLst>
              <a:ext uri="{FF2B5EF4-FFF2-40B4-BE49-F238E27FC236}">
                <a16:creationId xmlns="" xmlns:a16="http://schemas.microsoft.com/office/drawing/2014/main" id="{D4C84220-AE74-F14E-94B1-8E70A50C1E9D}"/>
              </a:ext>
            </a:extLst>
          </p:cNvPr>
          <p:cNvSpPr/>
          <p:nvPr/>
        </p:nvSpPr>
        <p:spPr>
          <a:xfrm>
            <a:off x="2920995" y="3768464"/>
            <a:ext cx="2396144" cy="722987"/>
          </a:xfrm>
          <a:prstGeom prst="rect">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5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Featurization </a:t>
            </a:r>
          </a:p>
        </p:txBody>
      </p:sp>
      <p:sp>
        <p:nvSpPr>
          <p:cNvPr id="11" name="Rectangle 10">
            <a:extLst>
              <a:ext uri="{FF2B5EF4-FFF2-40B4-BE49-F238E27FC236}">
                <a16:creationId xmlns="" xmlns:a16="http://schemas.microsoft.com/office/drawing/2014/main" id="{99AD1409-8EAC-8D4D-9BE2-4EC649583019}"/>
              </a:ext>
            </a:extLst>
          </p:cNvPr>
          <p:cNvSpPr/>
          <p:nvPr/>
        </p:nvSpPr>
        <p:spPr>
          <a:xfrm>
            <a:off x="2920995" y="5004826"/>
            <a:ext cx="2497744" cy="722987"/>
          </a:xfrm>
          <a:prstGeom prst="rect">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5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Extract Sequential Ins.  / Memory Bytes Data </a:t>
            </a:r>
          </a:p>
        </p:txBody>
      </p:sp>
      <p:sp>
        <p:nvSpPr>
          <p:cNvPr id="12" name="Rectangle 11">
            <a:extLst>
              <a:ext uri="{FF2B5EF4-FFF2-40B4-BE49-F238E27FC236}">
                <a16:creationId xmlns="" xmlns:a16="http://schemas.microsoft.com/office/drawing/2014/main" id="{6AAE0752-31D9-FA4D-828A-724285104998}"/>
              </a:ext>
            </a:extLst>
          </p:cNvPr>
          <p:cNvSpPr/>
          <p:nvPr/>
        </p:nvSpPr>
        <p:spPr>
          <a:xfrm>
            <a:off x="5875865" y="3768462"/>
            <a:ext cx="2396145" cy="722987"/>
          </a:xfrm>
          <a:prstGeom prst="rect">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5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Light-weight ML Models</a:t>
            </a:r>
            <a:br>
              <a:rPr kumimoji="0" lang="en-US" sz="15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br>
            <a:r>
              <a:rPr kumimoji="0" lang="en-US" sz="15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(SVM, kNN, RF, </a:t>
            </a:r>
            <a:r>
              <a:rPr lang="en-US" sz="1500" b="1" dirty="0">
                <a:solidFill>
                  <a:srgbClr val="000000"/>
                </a:solidFill>
                <a:latin typeface="Arial" panose="020B0604020202020204" pitchFamily="34" charset="0"/>
                <a:ea typeface="Tahoma"/>
                <a:cs typeface="Arial" panose="020B0604020202020204" pitchFamily="34" charset="0"/>
                <a:sym typeface="Tahoma"/>
              </a:rPr>
              <a:t>k-</a:t>
            </a:r>
            <a:r>
              <a:rPr kumimoji="0" lang="en-US" sz="15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means)</a:t>
            </a:r>
          </a:p>
        </p:txBody>
      </p:sp>
      <p:sp>
        <p:nvSpPr>
          <p:cNvPr id="13" name="Rectangle 12">
            <a:extLst>
              <a:ext uri="{FF2B5EF4-FFF2-40B4-BE49-F238E27FC236}">
                <a16:creationId xmlns="" xmlns:a16="http://schemas.microsoft.com/office/drawing/2014/main" id="{86B2E68F-B923-634C-985E-462E920DD2E2}"/>
              </a:ext>
            </a:extLst>
          </p:cNvPr>
          <p:cNvSpPr/>
          <p:nvPr/>
        </p:nvSpPr>
        <p:spPr>
          <a:xfrm>
            <a:off x="5925621" y="5004825"/>
            <a:ext cx="2396144" cy="722987"/>
          </a:xfrm>
          <a:prstGeom prst="rect">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5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Deep Neural Nets</a:t>
            </a:r>
          </a:p>
          <a:p>
            <a:pPr marL="0" marR="0" indent="0" algn="ctr" defTabSz="914400" rtl="0" fontAlgn="auto" latinLnBrk="1" hangingPunct="0">
              <a:lnSpc>
                <a:spcPct val="100000"/>
              </a:lnSpc>
              <a:spcBef>
                <a:spcPts val="0"/>
              </a:spcBef>
              <a:spcAft>
                <a:spcPts val="0"/>
              </a:spcAft>
              <a:buClrTx/>
              <a:buSzTx/>
              <a:buFontTx/>
              <a:buNone/>
              <a:tabLst/>
            </a:pPr>
            <a:r>
              <a:rPr lang="en-US" sz="1500" b="1" dirty="0">
                <a:solidFill>
                  <a:srgbClr val="000000"/>
                </a:solidFill>
                <a:latin typeface="Arial" panose="020B0604020202020204" pitchFamily="34" charset="0"/>
                <a:ea typeface="Tahoma"/>
                <a:cs typeface="Arial" panose="020B0604020202020204" pitchFamily="34" charset="0"/>
                <a:sym typeface="Tahoma"/>
              </a:rPr>
              <a:t>(CNN, RNN)</a:t>
            </a:r>
            <a:endParaRPr kumimoji="0" lang="en-US" sz="15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p:txBody>
      </p:sp>
      <p:sp>
        <p:nvSpPr>
          <p:cNvPr id="14" name="Rectangle 13">
            <a:extLst>
              <a:ext uri="{FF2B5EF4-FFF2-40B4-BE49-F238E27FC236}">
                <a16:creationId xmlns="" xmlns:a16="http://schemas.microsoft.com/office/drawing/2014/main" id="{6BABF313-ADC5-B744-8B6E-A781297E6666}"/>
              </a:ext>
            </a:extLst>
          </p:cNvPr>
          <p:cNvSpPr/>
          <p:nvPr/>
        </p:nvSpPr>
        <p:spPr>
          <a:xfrm>
            <a:off x="5875866" y="2519482"/>
            <a:ext cx="2396144" cy="722987"/>
          </a:xfrm>
          <a:prstGeom prst="rect">
            <a:avLst/>
          </a:prstGeom>
          <a:solidFill>
            <a:srgbClr val="FFFFFF"/>
          </a:solidFill>
          <a:ln w="25400" cap="flat">
            <a:solidFill>
              <a:srgbClr val="005DAA"/>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5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Online Detection</a:t>
            </a:r>
          </a:p>
          <a:p>
            <a:pPr marL="0" marR="0" indent="0" algn="ctr" defTabSz="914400" rtl="0" fontAlgn="auto" latinLnBrk="1" hangingPunct="0">
              <a:lnSpc>
                <a:spcPct val="100000"/>
              </a:lnSpc>
              <a:spcBef>
                <a:spcPts val="0"/>
              </a:spcBef>
              <a:spcAft>
                <a:spcPts val="0"/>
              </a:spcAft>
              <a:buClrTx/>
              <a:buSzTx/>
              <a:buFontTx/>
              <a:buNone/>
              <a:tabLst/>
            </a:pPr>
            <a:r>
              <a:rPr lang="en-US" sz="1500" b="1" dirty="0">
                <a:solidFill>
                  <a:srgbClr val="000000"/>
                </a:solidFill>
                <a:latin typeface="Arial" panose="020B0604020202020204" pitchFamily="34" charset="0"/>
                <a:ea typeface="Tahoma"/>
                <a:cs typeface="Arial" panose="020B0604020202020204" pitchFamily="34" charset="0"/>
                <a:sym typeface="Tahoma"/>
              </a:rPr>
              <a:t>With Fuzzy Logic</a:t>
            </a:r>
            <a:endParaRPr kumimoji="0" lang="en-US" sz="15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p:txBody>
      </p:sp>
      <p:cxnSp>
        <p:nvCxnSpPr>
          <p:cNvPr id="16" name="Straight Connector 15">
            <a:extLst>
              <a:ext uri="{FF2B5EF4-FFF2-40B4-BE49-F238E27FC236}">
                <a16:creationId xmlns="" xmlns:a16="http://schemas.microsoft.com/office/drawing/2014/main" id="{8CA9AA43-DF0F-F042-AA1A-FAD6E88BF315}"/>
              </a:ext>
            </a:extLst>
          </p:cNvPr>
          <p:cNvCxnSpPr/>
          <p:nvPr/>
        </p:nvCxnSpPr>
        <p:spPr>
          <a:xfrm>
            <a:off x="2667000" y="2893596"/>
            <a:ext cx="0" cy="2542004"/>
          </a:xfrm>
          <a:prstGeom prst="line">
            <a:avLst/>
          </a:prstGeom>
          <a:noFill/>
          <a:ln w="25400" cap="flat">
            <a:solidFill>
              <a:srgbClr val="005DAA"/>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8" name="Straight Arrow Connector 17">
            <a:extLst>
              <a:ext uri="{FF2B5EF4-FFF2-40B4-BE49-F238E27FC236}">
                <a16:creationId xmlns="" xmlns:a16="http://schemas.microsoft.com/office/drawing/2014/main" id="{0DC48B9F-B881-8841-92E6-F655638DD1F5}"/>
              </a:ext>
            </a:extLst>
          </p:cNvPr>
          <p:cNvCxnSpPr>
            <a:endCxn id="9" idx="1"/>
          </p:cNvCxnSpPr>
          <p:nvPr/>
        </p:nvCxnSpPr>
        <p:spPr>
          <a:xfrm>
            <a:off x="2675467" y="2893596"/>
            <a:ext cx="245528" cy="1"/>
          </a:xfrm>
          <a:prstGeom prst="straightConnector1">
            <a:avLst/>
          </a:prstGeom>
          <a:noFill/>
          <a:ln w="25400" cap="flat">
            <a:solidFill>
              <a:srgbClr val="005DAA"/>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0" name="Straight Arrow Connector 19">
            <a:extLst>
              <a:ext uri="{FF2B5EF4-FFF2-40B4-BE49-F238E27FC236}">
                <a16:creationId xmlns="" xmlns:a16="http://schemas.microsoft.com/office/drawing/2014/main" id="{B1CC52DC-523F-AB42-A676-6899E8125D64}"/>
              </a:ext>
            </a:extLst>
          </p:cNvPr>
          <p:cNvCxnSpPr/>
          <p:nvPr/>
        </p:nvCxnSpPr>
        <p:spPr>
          <a:xfrm>
            <a:off x="2667000" y="4103239"/>
            <a:ext cx="253995" cy="0"/>
          </a:xfrm>
          <a:prstGeom prst="straightConnector1">
            <a:avLst/>
          </a:prstGeom>
          <a:noFill/>
          <a:ln w="25400" cap="flat">
            <a:solidFill>
              <a:srgbClr val="005DAA"/>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 xmlns:a16="http://schemas.microsoft.com/office/drawing/2014/main" id="{8C03C5AC-DFB0-2C41-A42B-31CB8E35FF15}"/>
              </a:ext>
            </a:extLst>
          </p:cNvPr>
          <p:cNvCxnSpPr/>
          <p:nvPr/>
        </p:nvCxnSpPr>
        <p:spPr>
          <a:xfrm>
            <a:off x="2675467" y="5435600"/>
            <a:ext cx="245528" cy="0"/>
          </a:xfrm>
          <a:prstGeom prst="straightConnector1">
            <a:avLst/>
          </a:prstGeom>
          <a:noFill/>
          <a:ln w="25400" cap="flat">
            <a:solidFill>
              <a:srgbClr val="005DAA"/>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4" name="Straight Arrow Connector 23">
            <a:extLst>
              <a:ext uri="{FF2B5EF4-FFF2-40B4-BE49-F238E27FC236}">
                <a16:creationId xmlns="" xmlns:a16="http://schemas.microsoft.com/office/drawing/2014/main" id="{C4DA1EBF-0C94-4F46-94CC-AD68D3712B69}"/>
              </a:ext>
            </a:extLst>
          </p:cNvPr>
          <p:cNvCxnSpPr>
            <a:stCxn id="9" idx="3"/>
          </p:cNvCxnSpPr>
          <p:nvPr/>
        </p:nvCxnSpPr>
        <p:spPr>
          <a:xfrm flipV="1">
            <a:off x="5317139" y="2893596"/>
            <a:ext cx="558726" cy="1"/>
          </a:xfrm>
          <a:prstGeom prst="straightConnector1">
            <a:avLst/>
          </a:prstGeom>
          <a:noFill/>
          <a:ln w="25400" cap="flat">
            <a:solidFill>
              <a:srgbClr val="005DAA"/>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8" name="Straight Arrow Connector 27">
            <a:extLst>
              <a:ext uri="{FF2B5EF4-FFF2-40B4-BE49-F238E27FC236}">
                <a16:creationId xmlns="" xmlns:a16="http://schemas.microsoft.com/office/drawing/2014/main" id="{8226AEB4-5252-E64D-B3BB-9542EBD93F97}"/>
              </a:ext>
            </a:extLst>
          </p:cNvPr>
          <p:cNvCxnSpPr>
            <a:stCxn id="10" idx="3"/>
          </p:cNvCxnSpPr>
          <p:nvPr/>
        </p:nvCxnSpPr>
        <p:spPr>
          <a:xfrm flipV="1">
            <a:off x="5317139" y="4129955"/>
            <a:ext cx="558726" cy="3"/>
          </a:xfrm>
          <a:prstGeom prst="straightConnector1">
            <a:avLst/>
          </a:prstGeom>
          <a:noFill/>
          <a:ln w="25400" cap="flat">
            <a:solidFill>
              <a:srgbClr val="005DAA"/>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30" name="Straight Arrow Connector 29">
            <a:extLst>
              <a:ext uri="{FF2B5EF4-FFF2-40B4-BE49-F238E27FC236}">
                <a16:creationId xmlns="" xmlns:a16="http://schemas.microsoft.com/office/drawing/2014/main" id="{90CFD7E6-C02D-2F42-8520-6E4CB0751E69}"/>
              </a:ext>
            </a:extLst>
          </p:cNvPr>
          <p:cNvCxnSpPr>
            <a:stCxn id="11" idx="3"/>
          </p:cNvCxnSpPr>
          <p:nvPr/>
        </p:nvCxnSpPr>
        <p:spPr>
          <a:xfrm flipV="1">
            <a:off x="5418739" y="5366314"/>
            <a:ext cx="506882" cy="6"/>
          </a:xfrm>
          <a:prstGeom prst="straightConnector1">
            <a:avLst/>
          </a:prstGeom>
          <a:noFill/>
          <a:ln w="25400" cap="flat">
            <a:solidFill>
              <a:srgbClr val="005DAA"/>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 xmlns:a16="http://schemas.microsoft.com/office/drawing/2014/main" id="{87E2C775-487B-3842-AEA7-6959E5209F5C}"/>
              </a:ext>
            </a:extLst>
          </p:cNvPr>
          <p:cNvCxnSpPr>
            <a:cxnSpLocks/>
          </p:cNvCxnSpPr>
          <p:nvPr/>
        </p:nvCxnSpPr>
        <p:spPr>
          <a:xfrm flipV="1">
            <a:off x="2396143" y="4104554"/>
            <a:ext cx="279324" cy="2"/>
          </a:xfrm>
          <a:prstGeom prst="line">
            <a:avLst/>
          </a:prstGeom>
          <a:noFill/>
          <a:ln w="25400" cap="flat">
            <a:solidFill>
              <a:srgbClr val="005DAA"/>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33" name="TextBox 32">
            <a:extLst>
              <a:ext uri="{FF2B5EF4-FFF2-40B4-BE49-F238E27FC236}">
                <a16:creationId xmlns="" xmlns:a16="http://schemas.microsoft.com/office/drawing/2014/main" id="{8B0B4DA8-ADAA-9C46-9FE2-8A875188CEED}"/>
              </a:ext>
            </a:extLst>
          </p:cNvPr>
          <p:cNvSpPr txBox="1"/>
          <p:nvPr/>
        </p:nvSpPr>
        <p:spPr>
          <a:xfrm>
            <a:off x="4814558" y="2076605"/>
            <a:ext cx="1563888"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Arial" panose="020B0604020202020204" pitchFamily="34" charset="0"/>
                <a:ea typeface="Tahoma"/>
                <a:cs typeface="Arial" panose="020B0604020202020204" pitchFamily="34" charset="0"/>
                <a:sym typeface="Tahoma"/>
              </a:rPr>
              <a:t>Experiment</a:t>
            </a:r>
            <a:r>
              <a:rPr kumimoji="0" lang="en-US" sz="1800" b="1" i="0" u="none" strike="noStrike" cap="none" spc="0" normalizeH="0" baseline="0" dirty="0">
                <a:ln>
                  <a:noFill/>
                </a:ln>
                <a:solidFill>
                  <a:srgbClr val="C00000"/>
                </a:solidFill>
                <a:effectLst/>
                <a:uFillTx/>
                <a:latin typeface="Tahoma"/>
                <a:ea typeface="Tahoma"/>
                <a:cs typeface="Tahoma"/>
                <a:sym typeface="Tahoma"/>
              </a:rPr>
              <a:t> 1</a:t>
            </a:r>
          </a:p>
        </p:txBody>
      </p:sp>
      <p:sp>
        <p:nvSpPr>
          <p:cNvPr id="35" name="TextBox 34">
            <a:extLst>
              <a:ext uri="{FF2B5EF4-FFF2-40B4-BE49-F238E27FC236}">
                <a16:creationId xmlns="" xmlns:a16="http://schemas.microsoft.com/office/drawing/2014/main" id="{47472973-F71D-3644-A2AD-C32B51C1B1E8}"/>
              </a:ext>
            </a:extLst>
          </p:cNvPr>
          <p:cNvSpPr txBox="1"/>
          <p:nvPr/>
        </p:nvSpPr>
        <p:spPr>
          <a:xfrm>
            <a:off x="4890236" y="3361295"/>
            <a:ext cx="1563888"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Arial" panose="020B0604020202020204" pitchFamily="34" charset="0"/>
                <a:ea typeface="Tahoma"/>
                <a:cs typeface="Arial" panose="020B0604020202020204" pitchFamily="34" charset="0"/>
                <a:sym typeface="Tahoma"/>
              </a:rPr>
              <a:t>Experiment</a:t>
            </a:r>
            <a:r>
              <a:rPr kumimoji="0" lang="en-US" sz="1800" b="1" i="0" u="none" strike="noStrike" cap="none" spc="0" normalizeH="0" baseline="0" dirty="0">
                <a:ln>
                  <a:noFill/>
                </a:ln>
                <a:solidFill>
                  <a:srgbClr val="C00000"/>
                </a:solidFill>
                <a:effectLst/>
                <a:uFillTx/>
                <a:latin typeface="Tahoma"/>
                <a:ea typeface="Tahoma"/>
                <a:cs typeface="Tahoma"/>
                <a:sym typeface="Tahoma"/>
              </a:rPr>
              <a:t> 2</a:t>
            </a:r>
          </a:p>
        </p:txBody>
      </p:sp>
      <p:sp>
        <p:nvSpPr>
          <p:cNvPr id="36" name="TextBox 35">
            <a:extLst>
              <a:ext uri="{FF2B5EF4-FFF2-40B4-BE49-F238E27FC236}">
                <a16:creationId xmlns="" xmlns:a16="http://schemas.microsoft.com/office/drawing/2014/main" id="{B936479F-FF5B-5249-8D47-D4CEA6B491BD}"/>
              </a:ext>
            </a:extLst>
          </p:cNvPr>
          <p:cNvSpPr txBox="1"/>
          <p:nvPr/>
        </p:nvSpPr>
        <p:spPr>
          <a:xfrm>
            <a:off x="4857208" y="4577423"/>
            <a:ext cx="1563888"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Arial" panose="020B0604020202020204" pitchFamily="34" charset="0"/>
                <a:ea typeface="Tahoma"/>
                <a:cs typeface="Arial" panose="020B0604020202020204" pitchFamily="34" charset="0"/>
                <a:sym typeface="Tahoma"/>
              </a:rPr>
              <a:t>Experiment</a:t>
            </a:r>
            <a:r>
              <a:rPr kumimoji="0" lang="en-US" sz="1800" b="1" i="0" u="none" strike="noStrike" cap="none" spc="0" normalizeH="0" baseline="0" dirty="0">
                <a:ln>
                  <a:noFill/>
                </a:ln>
                <a:solidFill>
                  <a:srgbClr val="C00000"/>
                </a:solidFill>
                <a:effectLst/>
                <a:uFillTx/>
                <a:latin typeface="Tahoma"/>
                <a:ea typeface="Tahoma"/>
                <a:cs typeface="Tahoma"/>
                <a:sym typeface="Tahoma"/>
              </a:rPr>
              <a:t> 3</a:t>
            </a:r>
          </a:p>
        </p:txBody>
      </p:sp>
    </p:spTree>
    <p:extLst>
      <p:ext uri="{BB962C8B-B14F-4D97-AF65-F5344CB8AC3E}">
        <p14:creationId xmlns:p14="http://schemas.microsoft.com/office/powerpoint/2010/main" val="1203943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28598" y="0"/>
            <a:ext cx="7309885" cy="984250"/>
          </a:xfrm>
        </p:spPr>
        <p:txBody>
          <a:bodyPr/>
          <a:lstStyle/>
          <a:p>
            <a:pPr marL="0" lvl="1" indent="0" algn="l" eaLnBrk="1" fontAlgn="auto" hangingPunct="1">
              <a:spcBef>
                <a:spcPts val="0"/>
              </a:spcBef>
              <a:spcAft>
                <a:spcPts val="0"/>
              </a:spcAft>
              <a:buSzTx/>
              <a:buNone/>
            </a:pPr>
            <a:r>
              <a:rPr lang="en-US" altLang="en-US" sz="2800" b="1" dirty="0">
                <a:solidFill>
                  <a:schemeClr val="tx1"/>
                </a:solidFill>
              </a:rPr>
              <a:t>Cyber Attribution for Security Through </a:t>
            </a:r>
            <a:br>
              <a:rPr lang="en-US" altLang="en-US" sz="2800" b="1" dirty="0">
                <a:solidFill>
                  <a:schemeClr val="tx1"/>
                </a:solidFill>
              </a:rPr>
            </a:br>
            <a:r>
              <a:rPr lang="en-US" altLang="en-US" sz="2800" b="1" dirty="0">
                <a:solidFill>
                  <a:schemeClr val="tx1"/>
                </a:solidFill>
              </a:rPr>
              <a:t>ML based Application Profiling</a:t>
            </a:r>
          </a:p>
        </p:txBody>
      </p:sp>
      <p:sp>
        <p:nvSpPr>
          <p:cNvPr id="71683" name="Content Placeholder 2"/>
          <p:cNvSpPr txBox="1">
            <a:spLocks/>
          </p:cNvSpPr>
          <p:nvPr/>
        </p:nvSpPr>
        <p:spPr bwMode="auto">
          <a:xfrm>
            <a:off x="761999" y="2165350"/>
            <a:ext cx="13254753" cy="8374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22</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Content Placeholder 2">
            <a:extLst>
              <a:ext uri="{FF2B5EF4-FFF2-40B4-BE49-F238E27FC236}">
                <a16:creationId xmlns="" xmlns:a16="http://schemas.microsoft.com/office/drawing/2014/main" id="{38491FEC-9A5D-E34A-9894-5CCB23B7CF6A}"/>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Experiment 1: Fuzzy Supervised Learning</a:t>
            </a:r>
          </a:p>
          <a:p>
            <a:pPr marL="733425" lvl="2" indent="-342900" eaLnBrk="1" fontAlgn="auto" hangingPunct="1">
              <a:spcBef>
                <a:spcPts val="0"/>
              </a:spcBef>
              <a:spcAft>
                <a:spcPts val="0"/>
              </a:spcAft>
              <a:buSzTx/>
              <a:buFont typeface="Arial" charset="0"/>
              <a:buChar char="•"/>
            </a:pPr>
            <a:r>
              <a:rPr lang="en-US" altLang="en-US" sz="2100" b="1" dirty="0">
                <a:solidFill>
                  <a:srgbClr val="000000"/>
                </a:solidFill>
              </a:rPr>
              <a:t>Objective: </a:t>
            </a:r>
            <a:r>
              <a:rPr lang="en-US" altLang="en-US" sz="2100" dirty="0">
                <a:solidFill>
                  <a:srgbClr val="000000"/>
                </a:solidFill>
              </a:rPr>
              <a:t>To detect malware and anomalous behavior in autonomous cyber systems using Fuzzy matching of labeled profiles. </a:t>
            </a:r>
          </a:p>
          <a:p>
            <a:pPr marL="733425" lvl="2" indent="-342900" eaLnBrk="1" fontAlgn="auto" hangingPunct="1">
              <a:spcBef>
                <a:spcPts val="0"/>
              </a:spcBef>
              <a:spcAft>
                <a:spcPts val="0"/>
              </a:spcAft>
              <a:buSzTx/>
              <a:buFont typeface="Arial" charset="0"/>
              <a:buChar char="•"/>
            </a:pPr>
            <a:endParaRPr lang="en-US" altLang="en-US" sz="2100" b="1" dirty="0">
              <a:solidFill>
                <a:srgbClr val="000000"/>
              </a:solidFill>
            </a:endParaRPr>
          </a:p>
          <a:p>
            <a:pPr marL="733425" lvl="2" indent="-342900" eaLnBrk="1" fontAlgn="auto" hangingPunct="1">
              <a:spcBef>
                <a:spcPts val="0"/>
              </a:spcBef>
              <a:spcAft>
                <a:spcPts val="0"/>
              </a:spcAft>
              <a:buSzTx/>
              <a:buFont typeface="Arial" charset="0"/>
              <a:buChar char="•"/>
            </a:pPr>
            <a:r>
              <a:rPr lang="en-US" altLang="en-US" sz="2100" b="1" dirty="0">
                <a:solidFill>
                  <a:srgbClr val="000000"/>
                </a:solidFill>
              </a:rPr>
              <a:t>Input:</a:t>
            </a:r>
            <a:endParaRPr lang="en-US" altLang="en-US" sz="2100" dirty="0">
              <a:solidFill>
                <a:srgbClr val="000000"/>
              </a:solidFill>
            </a:endParaRPr>
          </a:p>
          <a:p>
            <a:pPr marL="1185863" lvl="3" indent="-342900" eaLnBrk="1" fontAlgn="auto" hangingPunct="1">
              <a:spcBef>
                <a:spcPts val="0"/>
              </a:spcBef>
              <a:spcAft>
                <a:spcPts val="0"/>
              </a:spcAft>
              <a:buSzTx/>
              <a:buFont typeface=".AppleSystemUIFont" charset="-120"/>
              <a:buChar char="−"/>
            </a:pPr>
            <a:r>
              <a:rPr lang="en-US" altLang="en-US" sz="2100" dirty="0">
                <a:solidFill>
                  <a:srgbClr val="000000"/>
                </a:solidFill>
              </a:rPr>
              <a:t>Local database file with labeled application with relevant behavior profile. </a:t>
            </a:r>
          </a:p>
          <a:p>
            <a:pPr marL="1185863" lvl="3" indent="-342900" eaLnBrk="1" fontAlgn="auto" hangingPunct="1">
              <a:spcBef>
                <a:spcPts val="0"/>
              </a:spcBef>
              <a:spcAft>
                <a:spcPts val="0"/>
              </a:spcAft>
              <a:buSzTx/>
              <a:buFont typeface=".AppleSystemUIFont" charset="-120"/>
              <a:buChar char="−"/>
            </a:pPr>
            <a:endParaRPr lang="en-US" altLang="en-US" sz="2100" dirty="0">
              <a:solidFill>
                <a:srgbClr val="000000"/>
              </a:solidFill>
            </a:endParaRPr>
          </a:p>
          <a:p>
            <a:pPr marL="733425" lvl="2" indent="-342900" eaLnBrk="1" fontAlgn="auto" hangingPunct="1">
              <a:spcBef>
                <a:spcPts val="0"/>
              </a:spcBef>
              <a:spcAft>
                <a:spcPts val="0"/>
              </a:spcAft>
              <a:buSzTx/>
              <a:buFont typeface="Arial" charset="0"/>
              <a:buChar char="•"/>
            </a:pPr>
            <a:r>
              <a:rPr lang="en-US" altLang="en-US" sz="2100" b="1" dirty="0">
                <a:solidFill>
                  <a:srgbClr val="000000"/>
                </a:solidFill>
              </a:rPr>
              <a:t>Output: </a:t>
            </a:r>
          </a:p>
          <a:p>
            <a:pPr marL="1185863" lvl="3" indent="-342900" eaLnBrk="1" fontAlgn="auto" hangingPunct="1">
              <a:spcBef>
                <a:spcPts val="0"/>
              </a:spcBef>
              <a:spcAft>
                <a:spcPts val="0"/>
              </a:spcAft>
              <a:buSzTx/>
              <a:buFont typeface=".AppleSystemUIFont" charset="-120"/>
              <a:buChar char="−"/>
            </a:pPr>
            <a:r>
              <a:rPr lang="en-US" altLang="en-US" sz="2100" dirty="0">
                <a:solidFill>
                  <a:srgbClr val="000000"/>
                </a:solidFill>
              </a:rPr>
              <a:t>Binary classification of whether a program is malicious or benign based on the features.</a:t>
            </a:r>
          </a:p>
          <a:p>
            <a:pPr marL="1185863" lvl="3" indent="-342900" eaLnBrk="1" fontAlgn="auto" hangingPunct="1">
              <a:spcBef>
                <a:spcPts val="0"/>
              </a:spcBef>
              <a:spcAft>
                <a:spcPts val="0"/>
              </a:spcAft>
              <a:buSzTx/>
              <a:buFont typeface=".AppleSystemUIFont" charset="-120"/>
              <a:buChar char="−"/>
            </a:pPr>
            <a:r>
              <a:rPr lang="en-US" altLang="en-US" sz="2100" dirty="0">
                <a:solidFill>
                  <a:srgbClr val="000000"/>
                </a:solidFill>
              </a:rPr>
              <a:t>Performance parameters: CPU Usage, percent of fuzzy matching required.  </a:t>
            </a:r>
          </a:p>
          <a:p>
            <a:pPr marL="733425" lvl="2" indent="-342900" eaLnBrk="1" fontAlgn="auto" hangingPunct="1">
              <a:spcBef>
                <a:spcPts val="0"/>
              </a:spcBef>
              <a:spcAft>
                <a:spcPts val="0"/>
              </a:spcAft>
              <a:buSzTx/>
              <a:buFont typeface="Arial" charset="0"/>
              <a:buChar char="•"/>
            </a:pPr>
            <a:endParaRPr lang="en-US" altLang="en-US" sz="2100" b="1" dirty="0">
              <a:solidFill>
                <a:srgbClr val="000000"/>
              </a:solidFill>
            </a:endParaRPr>
          </a:p>
          <a:p>
            <a:pPr marL="733425" lvl="2" indent="-342900" eaLnBrk="1" fontAlgn="auto" hangingPunct="1">
              <a:spcBef>
                <a:spcPts val="0"/>
              </a:spcBef>
              <a:spcAft>
                <a:spcPts val="0"/>
              </a:spcAft>
              <a:buSzTx/>
              <a:buFont typeface="Arial" charset="0"/>
              <a:buChar char="•"/>
            </a:pPr>
            <a:r>
              <a:rPr lang="en-US" altLang="en-US" sz="2100" b="1" dirty="0">
                <a:solidFill>
                  <a:srgbClr val="000000"/>
                </a:solidFill>
              </a:rPr>
              <a:t>Experimental Setup: </a:t>
            </a:r>
            <a:r>
              <a:rPr lang="en-US" altLang="en-US" sz="2100" dirty="0">
                <a:solidFill>
                  <a:srgbClr val="000000"/>
                </a:solidFill>
              </a:rPr>
              <a:t>Kernel drivers will be installed to extract data. Known malwares will be installed and tested.</a:t>
            </a:r>
            <a:endParaRPr lang="en-US" altLang="en-US" sz="2100" b="1" dirty="0">
              <a:solidFill>
                <a:srgbClr val="000000"/>
              </a:solidFill>
            </a:endParaRPr>
          </a:p>
          <a:p>
            <a:pPr marL="733425" lvl="2" indent="-342900" eaLnBrk="1" fontAlgn="auto" hangingPunct="1">
              <a:spcBef>
                <a:spcPts val="0"/>
              </a:spcBef>
              <a:spcAft>
                <a:spcPts val="0"/>
              </a:spcAft>
              <a:buSzTx/>
              <a:buFont typeface=".AppleSystemUIFont" charset="-120"/>
              <a:buChar char="−"/>
            </a:pPr>
            <a:endParaRPr lang="en-US" altLang="en-US" sz="2400" dirty="0">
              <a:solidFill>
                <a:srgbClr val="000000"/>
              </a:solidFill>
            </a:endParaRPr>
          </a:p>
        </p:txBody>
      </p:sp>
    </p:spTree>
    <p:extLst>
      <p:ext uri="{BB962C8B-B14F-4D97-AF65-F5344CB8AC3E}">
        <p14:creationId xmlns:p14="http://schemas.microsoft.com/office/powerpoint/2010/main" val="246867764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2"/>
          <p:cNvSpPr txBox="1">
            <a:spLocks/>
          </p:cNvSpPr>
          <p:nvPr/>
        </p:nvSpPr>
        <p:spPr bwMode="auto">
          <a:xfrm>
            <a:off x="761999" y="2165350"/>
            <a:ext cx="13254753" cy="8374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23</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Content Placeholder 2">
            <a:extLst>
              <a:ext uri="{FF2B5EF4-FFF2-40B4-BE49-F238E27FC236}">
                <a16:creationId xmlns="" xmlns:a16="http://schemas.microsoft.com/office/drawing/2014/main" id="{38491FEC-9A5D-E34A-9894-5CCB23B7CF6A}"/>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Fuzzy Supervised Learning : Data</a:t>
            </a:r>
          </a:p>
          <a:p>
            <a:pPr marL="733425" lvl="2" indent="-342900" eaLnBrk="1" fontAlgn="auto" hangingPunct="1">
              <a:spcBef>
                <a:spcPts val="0"/>
              </a:spcBef>
              <a:spcAft>
                <a:spcPts val="0"/>
              </a:spcAft>
              <a:buSzTx/>
              <a:buFont typeface="Arial" charset="0"/>
              <a:buChar char="•"/>
            </a:pPr>
            <a:r>
              <a:rPr lang="en-US" altLang="en-US" sz="2400" dirty="0">
                <a:solidFill>
                  <a:srgbClr val="000000"/>
                </a:solidFill>
              </a:rPr>
              <a:t>Instruction sample: </a:t>
            </a: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390525" lvl="2" indent="0" eaLnBrk="1" fontAlgn="auto" hangingPunct="1">
              <a:spcBef>
                <a:spcPts val="0"/>
              </a:spcBef>
              <a:spcAft>
                <a:spcPts val="0"/>
              </a:spcAft>
              <a:buSzTx/>
              <a:buNone/>
            </a:pPr>
            <a:endParaRPr lang="en-US" altLang="en-US" sz="2400" dirty="0">
              <a:solidFill>
                <a:srgbClr val="000000"/>
              </a:solidFill>
            </a:endParaRP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733425" lvl="2" indent="-342900" eaLnBrk="1" fontAlgn="auto" hangingPunct="1">
              <a:spcBef>
                <a:spcPts val="0"/>
              </a:spcBef>
              <a:spcAft>
                <a:spcPts val="0"/>
              </a:spcAft>
              <a:buSzTx/>
              <a:buFont typeface="Arial" charset="0"/>
              <a:buChar char="•"/>
            </a:pPr>
            <a:r>
              <a:rPr lang="en-US" altLang="en-US" sz="2400" dirty="0">
                <a:solidFill>
                  <a:srgbClr val="000000"/>
                </a:solidFill>
              </a:rPr>
              <a:t>Fuzzy matching technique to match the instructions: Customized </a:t>
            </a:r>
            <a:r>
              <a:rPr lang="en-US" altLang="en-US" sz="2400" dirty="0" err="1">
                <a:solidFill>
                  <a:srgbClr val="000000"/>
                </a:solidFill>
              </a:rPr>
              <a:t>Damerau</a:t>
            </a:r>
            <a:r>
              <a:rPr lang="en-US" altLang="en-US" sz="2400" dirty="0">
                <a:solidFill>
                  <a:srgbClr val="000000"/>
                </a:solidFill>
              </a:rPr>
              <a:t>–</a:t>
            </a:r>
            <a:r>
              <a:rPr lang="en-US" altLang="en-US" sz="2400" dirty="0" err="1">
                <a:solidFill>
                  <a:srgbClr val="000000"/>
                </a:solidFill>
              </a:rPr>
              <a:t>Levenshtein</a:t>
            </a:r>
            <a:r>
              <a:rPr lang="en-US" altLang="en-US" sz="2400" dirty="0">
                <a:solidFill>
                  <a:srgbClr val="000000"/>
                </a:solidFill>
              </a:rPr>
              <a:t> distance.</a:t>
            </a:r>
          </a:p>
          <a:p>
            <a:pPr marL="1300163" lvl="3" indent="-457200" eaLnBrk="1" fontAlgn="auto" hangingPunct="1">
              <a:spcBef>
                <a:spcPts val="0"/>
              </a:spcBef>
              <a:spcAft>
                <a:spcPts val="0"/>
              </a:spcAft>
              <a:buSzTx/>
              <a:buFont typeface="+mj-lt"/>
              <a:buAutoNum type="arabicPeriod"/>
            </a:pPr>
            <a:endParaRPr lang="en-US" altLang="en-US" sz="2100" dirty="0">
              <a:solidFill>
                <a:srgbClr val="000000"/>
              </a:solidFill>
            </a:endParaRPr>
          </a:p>
        </p:txBody>
      </p:sp>
      <p:pic>
        <p:nvPicPr>
          <p:cNvPr id="3" name="Picture 2">
            <a:extLst>
              <a:ext uri="{FF2B5EF4-FFF2-40B4-BE49-F238E27FC236}">
                <a16:creationId xmlns="" xmlns:a16="http://schemas.microsoft.com/office/drawing/2014/main" id="{F1259652-4FD1-E64A-94DE-F0E13B45229C}"/>
              </a:ext>
            </a:extLst>
          </p:cNvPr>
          <p:cNvPicPr>
            <a:picLocks noChangeAspect="1"/>
          </p:cNvPicPr>
          <p:nvPr/>
        </p:nvPicPr>
        <p:blipFill>
          <a:blip r:embed="rId2"/>
          <a:stretch>
            <a:fillRect/>
          </a:stretch>
        </p:blipFill>
        <p:spPr>
          <a:xfrm>
            <a:off x="1322042" y="2165350"/>
            <a:ext cx="7485555" cy="3231598"/>
          </a:xfrm>
          <a:prstGeom prst="rect">
            <a:avLst/>
          </a:prstGeom>
        </p:spPr>
      </p:pic>
      <p:sp>
        <p:nvSpPr>
          <p:cNvPr id="12" name="Title 1">
            <a:extLst>
              <a:ext uri="{FF2B5EF4-FFF2-40B4-BE49-F238E27FC236}">
                <a16:creationId xmlns="" xmlns:a16="http://schemas.microsoft.com/office/drawing/2014/main" id="{023FC445-4DEF-0B4F-8092-E1357E7EC1BD}"/>
              </a:ext>
            </a:extLst>
          </p:cNvPr>
          <p:cNvSpPr txBox="1">
            <a:spLocks/>
          </p:cNvSpPr>
          <p:nvPr/>
        </p:nvSpPr>
        <p:spPr bwMode="auto">
          <a:xfrm>
            <a:off x="228598" y="0"/>
            <a:ext cx="606213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marL="0" lvl="1" algn="l" eaLnBrk="1" fontAlgn="auto" hangingPunct="1">
              <a:spcBef>
                <a:spcPts val="0"/>
              </a:spcBef>
              <a:spcAft>
                <a:spcPts val="0"/>
              </a:spcAft>
            </a:pPr>
            <a:r>
              <a:rPr lang="en-US" altLang="en-US" sz="2800" b="1" kern="0" dirty="0">
                <a:solidFill>
                  <a:schemeClr val="tx1"/>
                </a:solidFill>
              </a:rPr>
              <a:t> </a:t>
            </a:r>
          </a:p>
        </p:txBody>
      </p:sp>
      <p:sp>
        <p:nvSpPr>
          <p:cNvPr id="6" name="TextBox 5">
            <a:extLst>
              <a:ext uri="{FF2B5EF4-FFF2-40B4-BE49-F238E27FC236}">
                <a16:creationId xmlns="" xmlns:a16="http://schemas.microsoft.com/office/drawing/2014/main" id="{C60B1885-FC72-5647-8E01-E5A307632FBB}"/>
              </a:ext>
            </a:extLst>
          </p:cNvPr>
          <p:cNvSpPr txBox="1"/>
          <p:nvPr/>
        </p:nvSpPr>
        <p:spPr>
          <a:xfrm>
            <a:off x="1820333" y="2819400"/>
            <a:ext cx="4097867" cy="182880"/>
          </a:xfrm>
          <a:prstGeom prst="rect">
            <a:avLst/>
          </a:prstGeom>
          <a:noFill/>
          <a:ln w="4572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ahoma"/>
              <a:ea typeface="Tahoma"/>
              <a:cs typeface="Tahoma"/>
              <a:sym typeface="Tahoma"/>
            </a:endParaRPr>
          </a:p>
        </p:txBody>
      </p:sp>
      <p:sp>
        <p:nvSpPr>
          <p:cNvPr id="14" name="TextBox 13">
            <a:extLst>
              <a:ext uri="{FF2B5EF4-FFF2-40B4-BE49-F238E27FC236}">
                <a16:creationId xmlns="" xmlns:a16="http://schemas.microsoft.com/office/drawing/2014/main" id="{02559BE2-E6B0-C446-98B7-A1CB720BBC20}"/>
              </a:ext>
            </a:extLst>
          </p:cNvPr>
          <p:cNvSpPr txBox="1"/>
          <p:nvPr/>
        </p:nvSpPr>
        <p:spPr>
          <a:xfrm>
            <a:off x="6843322" y="4182534"/>
            <a:ext cx="2011680" cy="182880"/>
          </a:xfrm>
          <a:prstGeom prst="rect">
            <a:avLst/>
          </a:prstGeom>
          <a:noFill/>
          <a:ln w="4572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ahoma"/>
              <a:ea typeface="Tahoma"/>
              <a:cs typeface="Tahoma"/>
              <a:sym typeface="Tahoma"/>
            </a:endParaRPr>
          </a:p>
        </p:txBody>
      </p:sp>
      <p:sp>
        <p:nvSpPr>
          <p:cNvPr id="15" name="Title 1">
            <a:extLst>
              <a:ext uri="{FF2B5EF4-FFF2-40B4-BE49-F238E27FC236}">
                <a16:creationId xmlns="" xmlns:a16="http://schemas.microsoft.com/office/drawing/2014/main" id="{41ACD7C3-1C25-784C-B7D4-244CD70330BB}"/>
              </a:ext>
            </a:extLst>
          </p:cNvPr>
          <p:cNvSpPr txBox="1">
            <a:spLocks/>
          </p:cNvSpPr>
          <p:nvPr/>
        </p:nvSpPr>
        <p:spPr bwMode="auto">
          <a:xfrm>
            <a:off x="228598" y="0"/>
            <a:ext cx="730988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marL="0" lvl="1" algn="l" eaLnBrk="1" fontAlgn="auto" hangingPunct="1">
              <a:spcBef>
                <a:spcPts val="0"/>
              </a:spcBef>
              <a:spcAft>
                <a:spcPts val="0"/>
              </a:spcAft>
            </a:pPr>
            <a:r>
              <a:rPr lang="en-US" altLang="en-US" sz="2800" b="1" kern="0" dirty="0">
                <a:solidFill>
                  <a:schemeClr val="tx1"/>
                </a:solidFill>
              </a:rPr>
              <a:t>Cyber Attribution for Security Through </a:t>
            </a:r>
            <a:br>
              <a:rPr lang="en-US" altLang="en-US" sz="2800" b="1" kern="0" dirty="0">
                <a:solidFill>
                  <a:schemeClr val="tx1"/>
                </a:solidFill>
              </a:rPr>
            </a:br>
            <a:r>
              <a:rPr lang="en-US" altLang="en-US" sz="2800" b="1" kern="0" dirty="0">
                <a:solidFill>
                  <a:schemeClr val="tx1"/>
                </a:solidFill>
              </a:rPr>
              <a:t>ML based Application Profiling</a:t>
            </a:r>
          </a:p>
        </p:txBody>
      </p:sp>
    </p:spTree>
    <p:extLst>
      <p:ext uri="{BB962C8B-B14F-4D97-AF65-F5344CB8AC3E}">
        <p14:creationId xmlns:p14="http://schemas.microsoft.com/office/powerpoint/2010/main" val="21664755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2"/>
          <p:cNvSpPr txBox="1">
            <a:spLocks/>
          </p:cNvSpPr>
          <p:nvPr/>
        </p:nvSpPr>
        <p:spPr bwMode="auto">
          <a:xfrm>
            <a:off x="761999" y="2165350"/>
            <a:ext cx="13254753" cy="8374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24</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 xmlns:a16="http://schemas.microsoft.com/office/drawing/2014/main" id="{38491FEC-9A5D-E34A-9894-5CCB23B7CF6A}"/>
                  </a:ext>
                </a:extLst>
              </p:cNvPr>
              <p:cNvSpPr txBox="1">
                <a:spLocks/>
              </p:cNvSpPr>
              <p:nvPr/>
            </p:nvSpPr>
            <p:spPr bwMode="auto">
              <a:xfrm>
                <a:off x="457200" y="1333500"/>
                <a:ext cx="8382000" cy="5295900"/>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Fuzzy Supervised Learning: Performance</a:t>
                </a:r>
              </a:p>
              <a:p>
                <a:pPr marL="643459" lvl="1"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Detection rate is used as a performance metric</a:t>
                </a:r>
              </a:p>
              <a:p>
                <a:pPr marL="643459" lvl="1" indent="-34290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a:p>
                <a:pPr marL="643459" lvl="1"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After hotspots identification, memory is read and instructions are decoded, and checked against the miner signatures.</a:t>
                </a:r>
              </a:p>
              <a:p>
                <a:pPr marL="643459" lvl="1" indent="-34290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a:p>
                <a:pPr marL="643459" lvl="1"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Detection Rate = </a:t>
                </a:r>
                <a14:m>
                  <m:oMath xmlns:m="http://schemas.openxmlformats.org/officeDocument/2006/math">
                    <m:f>
                      <m:fPr>
                        <m:ctrlPr>
                          <a:rPr lang="en-US" sz="2400" i="1">
                            <a:solidFill>
                              <a:schemeClr val="tx1"/>
                            </a:solidFill>
                            <a:latin typeface="Cambria Math" panose="02040503050406030204" pitchFamily="18" charset="0"/>
                          </a:rPr>
                        </m:ctrlPr>
                      </m:fPr>
                      <m:num>
                        <m:r>
                          <m:rPr>
                            <m:sty m:val="p"/>
                          </m:rPr>
                          <a:rPr lang="en-US" sz="2400">
                            <a:solidFill>
                              <a:schemeClr val="tx1"/>
                            </a:solidFill>
                            <a:latin typeface="Cambria Math" panose="02040503050406030204" pitchFamily="18" charset="0"/>
                          </a:rPr>
                          <m:t>Number</m:t>
                        </m:r>
                        <m:r>
                          <a:rPr lang="en-US" sz="2400">
                            <a:solidFill>
                              <a:schemeClr val="tx1"/>
                            </a:solidFill>
                            <a:latin typeface="Cambria Math" panose="02040503050406030204" pitchFamily="18" charset="0"/>
                          </a:rPr>
                          <m:t> </m:t>
                        </m:r>
                        <m:r>
                          <m:rPr>
                            <m:sty m:val="p"/>
                          </m:rPr>
                          <a:rPr lang="en-US" sz="2400">
                            <a:solidFill>
                              <a:schemeClr val="tx1"/>
                            </a:solidFill>
                            <a:latin typeface="Cambria Math" panose="02040503050406030204" pitchFamily="18" charset="0"/>
                          </a:rPr>
                          <m:t>of</m:t>
                        </m:r>
                        <m:r>
                          <a:rPr lang="en-US" sz="2400">
                            <a:solidFill>
                              <a:schemeClr val="tx1"/>
                            </a:solidFill>
                            <a:latin typeface="Cambria Math" panose="02040503050406030204" pitchFamily="18" charset="0"/>
                          </a:rPr>
                          <m:t> </m:t>
                        </m:r>
                        <m:r>
                          <m:rPr>
                            <m:sty m:val="p"/>
                          </m:rPr>
                          <a:rPr lang="en-US" sz="2400">
                            <a:solidFill>
                              <a:schemeClr val="tx1"/>
                            </a:solidFill>
                            <a:latin typeface="Cambria Math" panose="02040503050406030204" pitchFamily="18" charset="0"/>
                          </a:rPr>
                          <m:t>Detections</m:t>
                        </m:r>
                      </m:num>
                      <m:den>
                        <m:r>
                          <m:rPr>
                            <m:sty m:val="p"/>
                          </m:rPr>
                          <a:rPr lang="en-US" sz="2400">
                            <a:solidFill>
                              <a:schemeClr val="tx1"/>
                            </a:solidFill>
                            <a:latin typeface="Cambria Math" panose="02040503050406030204" pitchFamily="18" charset="0"/>
                          </a:rPr>
                          <m:t>Number</m:t>
                        </m:r>
                        <m:r>
                          <a:rPr lang="en-US" sz="2400">
                            <a:solidFill>
                              <a:schemeClr val="tx1"/>
                            </a:solidFill>
                            <a:latin typeface="Cambria Math" panose="02040503050406030204" pitchFamily="18" charset="0"/>
                          </a:rPr>
                          <m:t> </m:t>
                        </m:r>
                        <m:r>
                          <m:rPr>
                            <m:sty m:val="p"/>
                          </m:rPr>
                          <a:rPr lang="en-US" sz="2400">
                            <a:solidFill>
                              <a:schemeClr val="tx1"/>
                            </a:solidFill>
                            <a:latin typeface="Cambria Math" panose="02040503050406030204" pitchFamily="18" charset="0"/>
                          </a:rPr>
                          <m:t>of</m:t>
                        </m:r>
                        <m:r>
                          <a:rPr lang="en-US" sz="2400">
                            <a:solidFill>
                              <a:schemeClr val="tx1"/>
                            </a:solidFill>
                            <a:latin typeface="Cambria Math" panose="02040503050406030204" pitchFamily="18" charset="0"/>
                          </a:rPr>
                          <m:t> </m:t>
                        </m:r>
                        <m:r>
                          <m:rPr>
                            <m:sty m:val="p"/>
                          </m:rPr>
                          <a:rPr lang="en-US" sz="2400">
                            <a:solidFill>
                              <a:schemeClr val="tx1"/>
                            </a:solidFill>
                            <a:latin typeface="Cambria Math" panose="02040503050406030204" pitchFamily="18" charset="0"/>
                          </a:rPr>
                          <m:t>Memory</m:t>
                        </m:r>
                        <m:r>
                          <a:rPr lang="en-US" sz="2400">
                            <a:solidFill>
                              <a:schemeClr val="tx1"/>
                            </a:solidFill>
                            <a:latin typeface="Cambria Math" panose="02040503050406030204" pitchFamily="18" charset="0"/>
                          </a:rPr>
                          <m:t> </m:t>
                        </m:r>
                        <m:r>
                          <m:rPr>
                            <m:sty m:val="p"/>
                          </m:rPr>
                          <a:rPr lang="en-US" sz="2400">
                            <a:solidFill>
                              <a:schemeClr val="tx1"/>
                            </a:solidFill>
                            <a:latin typeface="Cambria Math" panose="02040503050406030204" pitchFamily="18" charset="0"/>
                          </a:rPr>
                          <m:t>Reads</m:t>
                        </m:r>
                      </m:den>
                    </m:f>
                    <m:r>
                      <a:rPr lang="en-US" sz="2400">
                        <a:solidFill>
                          <a:schemeClr val="tx1"/>
                        </a:solidFill>
                        <a:latin typeface="Cambria Math" panose="02040503050406030204" pitchFamily="18" charset="0"/>
                      </a:rPr>
                      <m:t> (</m:t>
                    </m:r>
                  </m:oMath>
                </a14:m>
                <a:r>
                  <a:rPr lang="en-US" sz="2400" dirty="0">
                    <a:solidFill>
                      <a:schemeClr val="tx1"/>
                    </a:solidFill>
                    <a:latin typeface="Arial" panose="020B0604020202020204" pitchFamily="34" charset="0"/>
                    <a:cs typeface="Arial" panose="020B0604020202020204" pitchFamily="34" charset="0"/>
                  </a:rPr>
                  <a:t>Per detection, memory reads are 15-20).</a:t>
                </a:r>
              </a:p>
              <a:p>
                <a:pPr marL="342900" lvl="1" indent="-342900" eaLnBrk="1" fontAlgn="auto" hangingPunct="1">
                  <a:spcBef>
                    <a:spcPts val="0"/>
                  </a:spcBef>
                  <a:spcAft>
                    <a:spcPts val="0"/>
                  </a:spcAft>
                  <a:buSzTx/>
                  <a:buFont typeface="Arial" charset="0"/>
                  <a:buChar char="•"/>
                </a:pPr>
                <a:endParaRPr lang="en-US" sz="2400" b="1" dirty="0"/>
              </a:p>
            </p:txBody>
          </p:sp>
        </mc:Choice>
        <mc:Fallback xmlns="">
          <p:sp>
            <p:nvSpPr>
              <p:cNvPr id="8" name="Content Placeholder 2">
                <a:extLst>
                  <a:ext uri="{FF2B5EF4-FFF2-40B4-BE49-F238E27FC236}">
                    <a16:creationId xmlns:a16="http://schemas.microsoft.com/office/drawing/2014/main" id="{38491FEC-9A5D-E34A-9894-5CCB23B7CF6A}"/>
                  </a:ext>
                </a:extLst>
              </p:cNvPr>
              <p:cNvSpPr txBox="1">
                <a:spLocks noRot="1" noChangeAspect="1" noMove="1" noResize="1" noEditPoints="1" noAdjustHandles="1" noChangeArrowheads="1" noChangeShapeType="1" noTextEdit="1"/>
              </p:cNvSpPr>
              <p:nvPr/>
            </p:nvSpPr>
            <p:spPr bwMode="auto">
              <a:xfrm>
                <a:off x="457200" y="1333500"/>
                <a:ext cx="8382000" cy="5295900"/>
              </a:xfrm>
              <a:prstGeom prst="rect">
                <a:avLst/>
              </a:prstGeom>
              <a:blipFill>
                <a:blip r:embed="rId2"/>
                <a:stretch>
                  <a:fillRect l="-1667" t="-718"/>
                </a:stretch>
              </a:blipFill>
              <a:ln>
                <a:noFill/>
              </a:ln>
              <a:extLst>
                <a:ext uri="{C572A759-6A51-4108-AA02-DFA0A04FC94B}">
                  <ma14:wrappingTextBoxFlag xmlns="" xmlns:ma14="http://schemas.microsoft.com/office/mac/drawingml/2011/main" xmlns:a14="http://schemas.microsoft.com/office/drawing/2010/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a:lstStyle/>
              <a:p>
                <a:r>
                  <a:rPr lang="en-US">
                    <a:noFill/>
                  </a:rPr>
                  <a:t> </a:t>
                </a:r>
              </a:p>
            </p:txBody>
          </p:sp>
        </mc:Fallback>
      </mc:AlternateContent>
      <p:sp>
        <p:nvSpPr>
          <p:cNvPr id="10" name="Title 1">
            <a:extLst>
              <a:ext uri="{FF2B5EF4-FFF2-40B4-BE49-F238E27FC236}">
                <a16:creationId xmlns="" xmlns:a16="http://schemas.microsoft.com/office/drawing/2014/main" id="{7BBADD15-5BA5-154D-9D61-B1E29A400D8B}"/>
              </a:ext>
            </a:extLst>
          </p:cNvPr>
          <p:cNvSpPr txBox="1">
            <a:spLocks/>
          </p:cNvSpPr>
          <p:nvPr/>
        </p:nvSpPr>
        <p:spPr bwMode="auto">
          <a:xfrm>
            <a:off x="228598" y="0"/>
            <a:ext cx="730988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marL="0" lvl="1" algn="l" eaLnBrk="1" fontAlgn="auto" hangingPunct="1">
              <a:spcBef>
                <a:spcPts val="0"/>
              </a:spcBef>
              <a:spcAft>
                <a:spcPts val="0"/>
              </a:spcAft>
            </a:pPr>
            <a:r>
              <a:rPr lang="en-US" altLang="en-US" sz="2800" b="1" kern="0" dirty="0">
                <a:solidFill>
                  <a:schemeClr val="tx1"/>
                </a:solidFill>
              </a:rPr>
              <a:t>Cyber Attribution for Security Through </a:t>
            </a:r>
            <a:br>
              <a:rPr lang="en-US" altLang="en-US" sz="2800" b="1" kern="0" dirty="0">
                <a:solidFill>
                  <a:schemeClr val="tx1"/>
                </a:solidFill>
              </a:rPr>
            </a:br>
            <a:r>
              <a:rPr lang="en-US" altLang="en-US" sz="2800" b="1" kern="0" dirty="0">
                <a:solidFill>
                  <a:schemeClr val="tx1"/>
                </a:solidFill>
              </a:rPr>
              <a:t>ML based Application Profiling</a:t>
            </a:r>
          </a:p>
        </p:txBody>
      </p:sp>
    </p:spTree>
    <p:extLst>
      <p:ext uri="{BB962C8B-B14F-4D97-AF65-F5344CB8AC3E}">
        <p14:creationId xmlns:p14="http://schemas.microsoft.com/office/powerpoint/2010/main" val="70840425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2"/>
          <p:cNvSpPr txBox="1">
            <a:spLocks/>
          </p:cNvSpPr>
          <p:nvPr/>
        </p:nvSpPr>
        <p:spPr bwMode="auto">
          <a:xfrm>
            <a:off x="761999" y="2165350"/>
            <a:ext cx="13254753" cy="8374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25</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Content Placeholder 2">
            <a:extLst>
              <a:ext uri="{FF2B5EF4-FFF2-40B4-BE49-F238E27FC236}">
                <a16:creationId xmlns="" xmlns:a16="http://schemas.microsoft.com/office/drawing/2014/main" id="{38491FEC-9A5D-E34A-9894-5CCB23B7CF6A}"/>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Cyber Attribution: Fuzzy Learning Demo Details</a:t>
            </a:r>
          </a:p>
          <a:p>
            <a:pPr marL="643459" lvl="1" indent="-34290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CPU telemetry triggers are shown for evasive malware that mimics the execution of compression or encoding software. </a:t>
            </a:r>
          </a:p>
          <a:p>
            <a:pPr marL="643459" lvl="1" indent="-34290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marL="643459"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Using TRAP Frame instructions the online detection is performed and Detection Rate is Displayed. </a:t>
            </a:r>
          </a:p>
          <a:p>
            <a:pPr marL="643459" lvl="1" indent="-3429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643459"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LBR instruction data is used for detection, in particular it shows unique instruction-level features. </a:t>
            </a:r>
          </a:p>
          <a:p>
            <a:pPr marL="643459" lvl="1" indent="-342900">
              <a:buFont typeface="Arial" panose="020B0604020202020204" pitchFamily="34" charset="0"/>
              <a:buChar char="•"/>
            </a:pPr>
            <a:endParaRPr lang="en-US" sz="1000" dirty="0"/>
          </a:p>
          <a:p>
            <a:pPr marL="643459" lvl="1" indent="-342900">
              <a:buFont typeface="Arial" panose="020B0604020202020204" pitchFamily="34" charset="0"/>
              <a:buChar char="•"/>
            </a:pPr>
            <a:r>
              <a:rPr lang="en-US" sz="2200" dirty="0" err="1"/>
              <a:t>Coinhive</a:t>
            </a:r>
            <a:r>
              <a:rPr lang="en-US" sz="2200" dirty="0"/>
              <a:t> malware with it’s evasive execution control over CPU throttle is still being detected. </a:t>
            </a:r>
          </a:p>
          <a:p>
            <a:pPr marL="643459" lvl="1" indent="-342900">
              <a:buFont typeface="Arial" panose="020B0604020202020204" pitchFamily="34" charset="0"/>
              <a:buChar char="•"/>
            </a:pPr>
            <a:endParaRPr lang="en-US" sz="1000" dirty="0"/>
          </a:p>
          <a:p>
            <a:pPr marL="643459" lvl="1" indent="-342900">
              <a:buFont typeface="Arial" panose="020B0604020202020204" pitchFamily="34" charset="0"/>
              <a:buChar char="•"/>
            </a:pPr>
            <a:r>
              <a:rPr lang="en-US" sz="2200" dirty="0"/>
              <a:t>Cyber attribution model identifies mimicking malware when run side-by-by with benign software</a:t>
            </a:r>
          </a:p>
        </p:txBody>
      </p:sp>
      <p:sp>
        <p:nvSpPr>
          <p:cNvPr id="10" name="Title 1">
            <a:extLst>
              <a:ext uri="{FF2B5EF4-FFF2-40B4-BE49-F238E27FC236}">
                <a16:creationId xmlns="" xmlns:a16="http://schemas.microsoft.com/office/drawing/2014/main" id="{7BBADD15-5BA5-154D-9D61-B1E29A400D8B}"/>
              </a:ext>
            </a:extLst>
          </p:cNvPr>
          <p:cNvSpPr txBox="1">
            <a:spLocks/>
          </p:cNvSpPr>
          <p:nvPr/>
        </p:nvSpPr>
        <p:spPr bwMode="auto">
          <a:xfrm>
            <a:off x="228598" y="0"/>
            <a:ext cx="730988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marL="0" lvl="1" algn="l" eaLnBrk="1" fontAlgn="auto" hangingPunct="1">
              <a:spcBef>
                <a:spcPts val="0"/>
              </a:spcBef>
              <a:spcAft>
                <a:spcPts val="0"/>
              </a:spcAft>
            </a:pPr>
            <a:r>
              <a:rPr lang="en-US" altLang="en-US" sz="2800" b="1" kern="0" dirty="0">
                <a:solidFill>
                  <a:schemeClr val="tx1"/>
                </a:solidFill>
              </a:rPr>
              <a:t>Cyber Attribution for Security Through </a:t>
            </a:r>
            <a:br>
              <a:rPr lang="en-US" altLang="en-US" sz="2800" b="1" kern="0" dirty="0">
                <a:solidFill>
                  <a:schemeClr val="tx1"/>
                </a:solidFill>
              </a:rPr>
            </a:br>
            <a:r>
              <a:rPr lang="en-US" altLang="en-US" sz="2800" b="1" kern="0" dirty="0">
                <a:solidFill>
                  <a:schemeClr val="tx1"/>
                </a:solidFill>
              </a:rPr>
              <a:t>ML based Application Profiling</a:t>
            </a:r>
          </a:p>
        </p:txBody>
      </p:sp>
    </p:spTree>
    <p:extLst>
      <p:ext uri="{BB962C8B-B14F-4D97-AF65-F5344CB8AC3E}">
        <p14:creationId xmlns:p14="http://schemas.microsoft.com/office/powerpoint/2010/main" val="51012738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2"/>
          <p:cNvSpPr txBox="1">
            <a:spLocks/>
          </p:cNvSpPr>
          <p:nvPr/>
        </p:nvSpPr>
        <p:spPr bwMode="auto">
          <a:xfrm>
            <a:off x="761999" y="2165350"/>
            <a:ext cx="13254753" cy="8374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26</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Content Placeholder 2">
            <a:extLst>
              <a:ext uri="{FF2B5EF4-FFF2-40B4-BE49-F238E27FC236}">
                <a16:creationId xmlns="" xmlns:a16="http://schemas.microsoft.com/office/drawing/2014/main" id="{38491FEC-9A5D-E34A-9894-5CCB23B7CF6A}"/>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Cyber Attribution: Demo</a:t>
            </a:r>
          </a:p>
        </p:txBody>
      </p:sp>
      <p:sp>
        <p:nvSpPr>
          <p:cNvPr id="10" name="Title 1">
            <a:extLst>
              <a:ext uri="{FF2B5EF4-FFF2-40B4-BE49-F238E27FC236}">
                <a16:creationId xmlns="" xmlns:a16="http://schemas.microsoft.com/office/drawing/2014/main" id="{7BBADD15-5BA5-154D-9D61-B1E29A400D8B}"/>
              </a:ext>
            </a:extLst>
          </p:cNvPr>
          <p:cNvSpPr txBox="1">
            <a:spLocks/>
          </p:cNvSpPr>
          <p:nvPr/>
        </p:nvSpPr>
        <p:spPr bwMode="auto">
          <a:xfrm>
            <a:off x="228598" y="0"/>
            <a:ext cx="730988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marL="0" lvl="1" algn="l" eaLnBrk="1" fontAlgn="auto" hangingPunct="1">
              <a:spcBef>
                <a:spcPts val="0"/>
              </a:spcBef>
              <a:spcAft>
                <a:spcPts val="0"/>
              </a:spcAft>
            </a:pPr>
            <a:r>
              <a:rPr lang="en-US" altLang="en-US" sz="2800" b="1" kern="0" dirty="0">
                <a:solidFill>
                  <a:schemeClr val="tx1"/>
                </a:solidFill>
              </a:rPr>
              <a:t>Cyber Attribution for Security Through </a:t>
            </a:r>
            <a:br>
              <a:rPr lang="en-US" altLang="en-US" sz="2800" b="1" kern="0" dirty="0">
                <a:solidFill>
                  <a:schemeClr val="tx1"/>
                </a:solidFill>
              </a:rPr>
            </a:br>
            <a:r>
              <a:rPr lang="en-US" altLang="en-US" sz="2800" b="1" kern="0" dirty="0">
                <a:solidFill>
                  <a:schemeClr val="tx1"/>
                </a:solidFill>
              </a:rPr>
              <a:t>ML based Application Profiling</a:t>
            </a:r>
          </a:p>
        </p:txBody>
      </p:sp>
      <p:pic>
        <p:nvPicPr>
          <p:cNvPr id="3" name="Picture 2">
            <a:extLst>
              <a:ext uri="{FF2B5EF4-FFF2-40B4-BE49-F238E27FC236}">
                <a16:creationId xmlns="" xmlns:a16="http://schemas.microsoft.com/office/drawing/2014/main" id="{ECBDBBB0-683D-344E-8575-C3277415D618}"/>
              </a:ext>
            </a:extLst>
          </p:cNvPr>
          <p:cNvPicPr>
            <a:picLocks noChangeAspect="1"/>
          </p:cNvPicPr>
          <p:nvPr/>
        </p:nvPicPr>
        <p:blipFill>
          <a:blip r:embed="rId2"/>
          <a:stretch>
            <a:fillRect/>
          </a:stretch>
        </p:blipFill>
        <p:spPr>
          <a:xfrm>
            <a:off x="761999" y="1943100"/>
            <a:ext cx="8167311" cy="3575050"/>
          </a:xfrm>
          <a:prstGeom prst="rect">
            <a:avLst/>
          </a:prstGeom>
        </p:spPr>
      </p:pic>
    </p:spTree>
    <p:extLst>
      <p:ext uri="{BB962C8B-B14F-4D97-AF65-F5344CB8AC3E}">
        <p14:creationId xmlns:p14="http://schemas.microsoft.com/office/powerpoint/2010/main" val="421887859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28598" y="0"/>
            <a:ext cx="7309885" cy="984250"/>
          </a:xfrm>
        </p:spPr>
        <p:txBody>
          <a:bodyPr/>
          <a:lstStyle/>
          <a:p>
            <a:pPr marL="0" lvl="1" indent="0" algn="l" eaLnBrk="1" fontAlgn="auto" hangingPunct="1">
              <a:spcBef>
                <a:spcPts val="0"/>
              </a:spcBef>
              <a:spcAft>
                <a:spcPts val="0"/>
              </a:spcAft>
              <a:buSzTx/>
              <a:buNone/>
            </a:pPr>
            <a:r>
              <a:rPr lang="en-US" altLang="en-US" sz="2800" b="1" dirty="0">
                <a:solidFill>
                  <a:schemeClr val="tx1"/>
                </a:solidFill>
              </a:rPr>
              <a:t>Cyber Attribution for Security Through </a:t>
            </a:r>
            <a:br>
              <a:rPr lang="en-US" altLang="en-US" sz="2800" b="1" dirty="0">
                <a:solidFill>
                  <a:schemeClr val="tx1"/>
                </a:solidFill>
              </a:rPr>
            </a:br>
            <a:r>
              <a:rPr lang="en-US" altLang="en-US" sz="2800" b="1" dirty="0">
                <a:solidFill>
                  <a:schemeClr val="tx1"/>
                </a:solidFill>
              </a:rPr>
              <a:t>ML based Application Profiling</a:t>
            </a:r>
          </a:p>
        </p:txBody>
      </p:sp>
      <p:sp>
        <p:nvSpPr>
          <p:cNvPr id="71683" name="Content Placeholder 2"/>
          <p:cNvSpPr txBox="1">
            <a:spLocks/>
          </p:cNvSpPr>
          <p:nvPr/>
        </p:nvSpPr>
        <p:spPr bwMode="auto">
          <a:xfrm>
            <a:off x="761999" y="2165350"/>
            <a:ext cx="13254753" cy="8374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27</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Content Placeholder 2">
            <a:extLst>
              <a:ext uri="{FF2B5EF4-FFF2-40B4-BE49-F238E27FC236}">
                <a16:creationId xmlns="" xmlns:a16="http://schemas.microsoft.com/office/drawing/2014/main" id="{38491FEC-9A5D-E34A-9894-5CCB23B7CF6A}"/>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Experiment 2: Light-weight Machine Learning Models</a:t>
            </a:r>
          </a:p>
          <a:p>
            <a:pPr marL="733425" lvl="2" indent="-342900" eaLnBrk="1" fontAlgn="auto" hangingPunct="1">
              <a:spcBef>
                <a:spcPts val="0"/>
              </a:spcBef>
              <a:spcAft>
                <a:spcPts val="0"/>
              </a:spcAft>
              <a:buSzTx/>
              <a:buFont typeface="Arial" charset="0"/>
              <a:buChar char="•"/>
            </a:pPr>
            <a:r>
              <a:rPr lang="en-US" altLang="en-US" sz="2100" b="1" dirty="0">
                <a:solidFill>
                  <a:srgbClr val="000000"/>
                </a:solidFill>
              </a:rPr>
              <a:t>Objective: </a:t>
            </a:r>
            <a:r>
              <a:rPr lang="en-US" altLang="en-US" sz="2100" dirty="0">
                <a:solidFill>
                  <a:srgbClr val="000000"/>
                </a:solidFill>
              </a:rPr>
              <a:t>To detect malware and anomalous behavior in autonomous cyber systems using supervised / unsupervised learning. </a:t>
            </a:r>
          </a:p>
          <a:p>
            <a:pPr marL="733425" lvl="2" indent="-342900" eaLnBrk="1" fontAlgn="auto" hangingPunct="1">
              <a:spcBef>
                <a:spcPts val="0"/>
              </a:spcBef>
              <a:spcAft>
                <a:spcPts val="0"/>
              </a:spcAft>
              <a:buSzTx/>
              <a:buFont typeface="Arial" charset="0"/>
              <a:buChar char="•"/>
            </a:pPr>
            <a:endParaRPr lang="en-US" altLang="en-US" sz="2100" b="1" dirty="0">
              <a:solidFill>
                <a:srgbClr val="000000"/>
              </a:solidFill>
            </a:endParaRPr>
          </a:p>
          <a:p>
            <a:pPr marL="733425" lvl="2" indent="-342900" eaLnBrk="1" fontAlgn="auto" hangingPunct="1">
              <a:spcBef>
                <a:spcPts val="0"/>
              </a:spcBef>
              <a:spcAft>
                <a:spcPts val="0"/>
              </a:spcAft>
              <a:buSzTx/>
              <a:buFont typeface="Arial" charset="0"/>
              <a:buChar char="•"/>
            </a:pPr>
            <a:r>
              <a:rPr lang="en-US" altLang="en-US" sz="2100" b="1" dirty="0">
                <a:solidFill>
                  <a:srgbClr val="000000"/>
                </a:solidFill>
              </a:rPr>
              <a:t>Input:</a:t>
            </a:r>
            <a:endParaRPr lang="en-US" altLang="en-US" sz="2100" dirty="0">
              <a:solidFill>
                <a:srgbClr val="000000"/>
              </a:solidFill>
            </a:endParaRPr>
          </a:p>
          <a:p>
            <a:pPr marL="1185863" lvl="3" indent="-342900" eaLnBrk="1" fontAlgn="auto" hangingPunct="1">
              <a:spcBef>
                <a:spcPts val="0"/>
              </a:spcBef>
              <a:spcAft>
                <a:spcPts val="0"/>
              </a:spcAft>
              <a:buSzTx/>
              <a:buFont typeface=".AppleSystemUIFont" charset="-120"/>
              <a:buChar char="−"/>
            </a:pPr>
            <a:r>
              <a:rPr lang="en-US" altLang="en-US" sz="2100" dirty="0">
                <a:solidFill>
                  <a:srgbClr val="000000"/>
                </a:solidFill>
              </a:rPr>
              <a:t>HW / OS / PERF Counters Data Features</a:t>
            </a:r>
          </a:p>
          <a:p>
            <a:pPr marL="1185863" lvl="3" indent="-342900" eaLnBrk="1" fontAlgn="auto" hangingPunct="1">
              <a:spcBef>
                <a:spcPts val="0"/>
              </a:spcBef>
              <a:spcAft>
                <a:spcPts val="0"/>
              </a:spcAft>
              <a:buSzTx/>
              <a:buFont typeface=".AppleSystemUIFont" charset="-120"/>
              <a:buChar char="−"/>
            </a:pPr>
            <a:endParaRPr lang="en-US" altLang="en-US" sz="2100" dirty="0">
              <a:solidFill>
                <a:srgbClr val="000000"/>
              </a:solidFill>
            </a:endParaRPr>
          </a:p>
          <a:p>
            <a:pPr marL="733425" lvl="2" indent="-342900" eaLnBrk="1" fontAlgn="auto" hangingPunct="1">
              <a:spcBef>
                <a:spcPts val="0"/>
              </a:spcBef>
              <a:spcAft>
                <a:spcPts val="0"/>
              </a:spcAft>
              <a:buSzTx/>
              <a:buFont typeface="Arial" charset="0"/>
              <a:buChar char="•"/>
            </a:pPr>
            <a:r>
              <a:rPr lang="en-US" altLang="en-US" sz="2100" b="1" dirty="0">
                <a:solidFill>
                  <a:srgbClr val="000000"/>
                </a:solidFill>
              </a:rPr>
              <a:t>Output: </a:t>
            </a:r>
          </a:p>
          <a:p>
            <a:pPr marL="1185863" lvl="3" indent="-342900" eaLnBrk="1" fontAlgn="auto" hangingPunct="1">
              <a:spcBef>
                <a:spcPts val="0"/>
              </a:spcBef>
              <a:spcAft>
                <a:spcPts val="0"/>
              </a:spcAft>
              <a:buSzTx/>
              <a:buFont typeface=".AppleSystemUIFont" charset="-120"/>
              <a:buChar char="−"/>
            </a:pPr>
            <a:r>
              <a:rPr lang="en-US" altLang="en-US" sz="2100" dirty="0">
                <a:solidFill>
                  <a:srgbClr val="000000"/>
                </a:solidFill>
              </a:rPr>
              <a:t>Binary classification of whether a program is malicious or benign based on the features.</a:t>
            </a:r>
          </a:p>
          <a:p>
            <a:pPr marL="1185863" lvl="3" indent="-342900" eaLnBrk="1" fontAlgn="auto" hangingPunct="1">
              <a:spcBef>
                <a:spcPts val="0"/>
              </a:spcBef>
              <a:spcAft>
                <a:spcPts val="0"/>
              </a:spcAft>
              <a:buSzTx/>
              <a:buFont typeface=".AppleSystemUIFont" charset="-120"/>
              <a:buChar char="−"/>
            </a:pPr>
            <a:r>
              <a:rPr lang="en-US" altLang="en-US" sz="2100" dirty="0">
                <a:solidFill>
                  <a:srgbClr val="000000"/>
                </a:solidFill>
              </a:rPr>
              <a:t>Performance parameters: CPU Usage, detection accuracy.  </a:t>
            </a:r>
          </a:p>
          <a:p>
            <a:pPr marL="733425" lvl="2" indent="-342900" eaLnBrk="1" fontAlgn="auto" hangingPunct="1">
              <a:spcBef>
                <a:spcPts val="0"/>
              </a:spcBef>
              <a:spcAft>
                <a:spcPts val="0"/>
              </a:spcAft>
              <a:buSzTx/>
              <a:buFont typeface="Arial" charset="0"/>
              <a:buChar char="•"/>
            </a:pPr>
            <a:endParaRPr lang="en-US" altLang="en-US" sz="2100" b="1" dirty="0">
              <a:solidFill>
                <a:srgbClr val="000000"/>
              </a:solidFill>
            </a:endParaRPr>
          </a:p>
          <a:p>
            <a:pPr marL="733425" lvl="2" indent="-342900" eaLnBrk="1" fontAlgn="auto" hangingPunct="1">
              <a:spcBef>
                <a:spcPts val="0"/>
              </a:spcBef>
              <a:spcAft>
                <a:spcPts val="0"/>
              </a:spcAft>
              <a:buSzTx/>
              <a:buFont typeface="Arial" charset="0"/>
              <a:buChar char="•"/>
            </a:pPr>
            <a:r>
              <a:rPr lang="en-US" altLang="en-US" sz="2100" b="1" dirty="0">
                <a:solidFill>
                  <a:srgbClr val="000000"/>
                </a:solidFill>
              </a:rPr>
              <a:t>Experimental Setup: </a:t>
            </a:r>
            <a:r>
              <a:rPr lang="en-US" altLang="en-US" sz="2100" dirty="0">
                <a:solidFill>
                  <a:srgbClr val="000000"/>
                </a:solidFill>
              </a:rPr>
              <a:t>Kernel drivers will be installed to extract data. Known malwares will be installed and tested.</a:t>
            </a:r>
            <a:endParaRPr lang="en-US" altLang="en-US" sz="2100" b="1" dirty="0">
              <a:solidFill>
                <a:srgbClr val="000000"/>
              </a:solidFill>
            </a:endParaRPr>
          </a:p>
          <a:p>
            <a:pPr marL="733425" lvl="2" indent="-342900" eaLnBrk="1" fontAlgn="auto" hangingPunct="1">
              <a:spcBef>
                <a:spcPts val="0"/>
              </a:spcBef>
              <a:spcAft>
                <a:spcPts val="0"/>
              </a:spcAft>
              <a:buSzTx/>
              <a:buFont typeface=".AppleSystemUIFont" charset="-120"/>
              <a:buChar char="−"/>
            </a:pPr>
            <a:endParaRPr lang="en-US" altLang="en-US" sz="2400" dirty="0">
              <a:solidFill>
                <a:srgbClr val="000000"/>
              </a:solidFill>
            </a:endParaRPr>
          </a:p>
        </p:txBody>
      </p:sp>
    </p:spTree>
    <p:extLst>
      <p:ext uri="{BB962C8B-B14F-4D97-AF65-F5344CB8AC3E}">
        <p14:creationId xmlns:p14="http://schemas.microsoft.com/office/powerpoint/2010/main" val="56139830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28</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Title 1">
            <a:extLst>
              <a:ext uri="{FF2B5EF4-FFF2-40B4-BE49-F238E27FC236}">
                <a16:creationId xmlns="" xmlns:a16="http://schemas.microsoft.com/office/drawing/2014/main" id="{A5F7C7B7-BF67-2545-84D8-85721E1DE692}"/>
              </a:ext>
            </a:extLst>
          </p:cNvPr>
          <p:cNvSpPr txBox="1">
            <a:spLocks/>
          </p:cNvSpPr>
          <p:nvPr/>
        </p:nvSpPr>
        <p:spPr bwMode="auto">
          <a:xfrm>
            <a:off x="228598" y="0"/>
            <a:ext cx="730988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marL="0" lvl="1" algn="l" eaLnBrk="1" fontAlgn="auto" hangingPunct="1">
              <a:spcBef>
                <a:spcPts val="0"/>
              </a:spcBef>
              <a:spcAft>
                <a:spcPts val="0"/>
              </a:spcAft>
            </a:pPr>
            <a:r>
              <a:rPr lang="en-US" altLang="en-US" sz="2800" b="1" kern="0" dirty="0">
                <a:solidFill>
                  <a:schemeClr val="tx1"/>
                </a:solidFill>
              </a:rPr>
              <a:t>Cyber Attribution for Security Through </a:t>
            </a:r>
            <a:br>
              <a:rPr lang="en-US" altLang="en-US" sz="2800" b="1" kern="0" dirty="0">
                <a:solidFill>
                  <a:schemeClr val="tx1"/>
                </a:solidFill>
              </a:rPr>
            </a:br>
            <a:r>
              <a:rPr lang="en-US" altLang="en-US" sz="2800" b="1" kern="0" dirty="0">
                <a:solidFill>
                  <a:schemeClr val="tx1"/>
                </a:solidFill>
              </a:rPr>
              <a:t>ML based Application Profiling</a:t>
            </a:r>
          </a:p>
        </p:txBody>
      </p:sp>
      <p:sp>
        <p:nvSpPr>
          <p:cNvPr id="15" name="Content Placeholder 2">
            <a:extLst>
              <a:ext uri="{FF2B5EF4-FFF2-40B4-BE49-F238E27FC236}">
                <a16:creationId xmlns="" xmlns:a16="http://schemas.microsoft.com/office/drawing/2014/main" id="{A5C777E4-F68A-DC42-8267-595CCC7BBB72}"/>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Light-weight ML Models: Featurization of Opcode Data</a:t>
            </a:r>
          </a:p>
        </p:txBody>
      </p:sp>
      <p:graphicFrame>
        <p:nvGraphicFramePr>
          <p:cNvPr id="16" name="Chart 15">
            <a:extLst>
              <a:ext uri="{FF2B5EF4-FFF2-40B4-BE49-F238E27FC236}">
                <a16:creationId xmlns="" xmlns:a16="http://schemas.microsoft.com/office/drawing/2014/main" id="{BADB3E34-69CE-CA41-AF4C-8E5C89FF95DC}"/>
              </a:ext>
            </a:extLst>
          </p:cNvPr>
          <p:cNvGraphicFramePr>
            <a:graphicFrameLocks/>
          </p:cNvGraphicFramePr>
          <p:nvPr>
            <p:extLst/>
          </p:nvPr>
        </p:nvGraphicFramePr>
        <p:xfrm>
          <a:off x="629875" y="1687128"/>
          <a:ext cx="8209325" cy="42354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347001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29</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Title 1">
            <a:extLst>
              <a:ext uri="{FF2B5EF4-FFF2-40B4-BE49-F238E27FC236}">
                <a16:creationId xmlns="" xmlns:a16="http://schemas.microsoft.com/office/drawing/2014/main" id="{A5F7C7B7-BF67-2545-84D8-85721E1DE692}"/>
              </a:ext>
            </a:extLst>
          </p:cNvPr>
          <p:cNvSpPr txBox="1">
            <a:spLocks/>
          </p:cNvSpPr>
          <p:nvPr/>
        </p:nvSpPr>
        <p:spPr bwMode="auto">
          <a:xfrm>
            <a:off x="228598" y="0"/>
            <a:ext cx="730988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marL="0" lvl="1" algn="l" eaLnBrk="1" fontAlgn="auto" hangingPunct="1">
              <a:spcBef>
                <a:spcPts val="0"/>
              </a:spcBef>
              <a:spcAft>
                <a:spcPts val="0"/>
              </a:spcAft>
            </a:pPr>
            <a:r>
              <a:rPr lang="en-US" altLang="en-US" sz="2800" b="1" kern="0" dirty="0">
                <a:solidFill>
                  <a:schemeClr val="tx1"/>
                </a:solidFill>
              </a:rPr>
              <a:t>Cyber Attribution for Security Through </a:t>
            </a:r>
            <a:br>
              <a:rPr lang="en-US" altLang="en-US" sz="2800" b="1" kern="0" dirty="0">
                <a:solidFill>
                  <a:schemeClr val="tx1"/>
                </a:solidFill>
              </a:rPr>
            </a:br>
            <a:r>
              <a:rPr lang="en-US" altLang="en-US" sz="2800" b="1" kern="0" dirty="0">
                <a:solidFill>
                  <a:schemeClr val="tx1"/>
                </a:solidFill>
              </a:rPr>
              <a:t>ML based Application Profiling</a:t>
            </a:r>
          </a:p>
        </p:txBody>
      </p:sp>
      <p:sp>
        <p:nvSpPr>
          <p:cNvPr id="15" name="Content Placeholder 2">
            <a:extLst>
              <a:ext uri="{FF2B5EF4-FFF2-40B4-BE49-F238E27FC236}">
                <a16:creationId xmlns="" xmlns:a16="http://schemas.microsoft.com/office/drawing/2014/main" id="{A5C777E4-F68A-DC42-8267-595CCC7BBB72}"/>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Light-weight ML Models: Featurization of Opcode Data</a:t>
            </a:r>
          </a:p>
        </p:txBody>
      </p:sp>
      <p:graphicFrame>
        <p:nvGraphicFramePr>
          <p:cNvPr id="8" name="Chart 7">
            <a:extLst>
              <a:ext uri="{FF2B5EF4-FFF2-40B4-BE49-F238E27FC236}">
                <a16:creationId xmlns="" xmlns:a16="http://schemas.microsoft.com/office/drawing/2014/main" id="{5C1235CE-E57A-C74F-A9D4-B14A2C8E8ED6}"/>
              </a:ext>
            </a:extLst>
          </p:cNvPr>
          <p:cNvGraphicFramePr>
            <a:graphicFrameLocks/>
          </p:cNvGraphicFramePr>
          <p:nvPr>
            <p:extLst/>
          </p:nvPr>
        </p:nvGraphicFramePr>
        <p:xfrm>
          <a:off x="782972" y="1776002"/>
          <a:ext cx="7903828" cy="45241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006583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3</a:t>
            </a:r>
            <a:endParaRPr sz="1300" kern="0" dirty="0">
              <a:solidFill>
                <a:sysClr val="windowText" lastClr="000000"/>
              </a:solidFill>
              <a:sym typeface="Tahoma"/>
            </a:endParaRPr>
          </a:p>
        </p:txBody>
      </p:sp>
      <p:sp>
        <p:nvSpPr>
          <p:cNvPr id="1028" name="Title 1"/>
          <p:cNvSpPr>
            <a:spLocks noGrp="1"/>
          </p:cNvSpPr>
          <p:nvPr>
            <p:ph type="title"/>
          </p:nvPr>
        </p:nvSpPr>
        <p:spPr>
          <a:xfrm>
            <a:off x="228600" y="0"/>
            <a:ext cx="6705600" cy="984250"/>
          </a:xfrm>
        </p:spPr>
        <p:txBody>
          <a:bodyPr/>
          <a:lstStyle/>
          <a:p>
            <a:pPr algn="l" eaLnBrk="1" hangingPunct="1"/>
            <a:r>
              <a:rPr lang="en-US" altLang="en-US" sz="2800" b="1" dirty="0">
                <a:solidFill>
                  <a:srgbClr val="000000"/>
                </a:solidFill>
                <a:latin typeface="Arial" charset="0"/>
                <a:ea typeface="Arial" charset="0"/>
                <a:cs typeface="Arial" charset="0"/>
              </a:rPr>
              <a:t>Collaboration with NGC, MIT, and</a:t>
            </a:r>
            <a:br>
              <a:rPr lang="en-US" altLang="en-US" sz="2800" b="1" dirty="0">
                <a:solidFill>
                  <a:srgbClr val="000000"/>
                </a:solidFill>
                <a:latin typeface="Arial" charset="0"/>
                <a:ea typeface="Arial" charset="0"/>
                <a:cs typeface="Arial" charset="0"/>
              </a:rPr>
            </a:br>
            <a:r>
              <a:rPr lang="en-US" altLang="en-US" sz="2800" b="1" dirty="0">
                <a:solidFill>
                  <a:srgbClr val="000000"/>
                </a:solidFill>
                <a:latin typeface="Arial" charset="0"/>
                <a:ea typeface="Arial" charset="0"/>
                <a:cs typeface="Arial" charset="0"/>
              </a:rPr>
              <a:t>Purdue Faculty</a:t>
            </a:r>
          </a:p>
        </p:txBody>
      </p:sp>
      <p:sp>
        <p:nvSpPr>
          <p:cNvPr id="7" name="Content Placeholder 2"/>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altLang="en-US" sz="2400" dirty="0">
                <a:solidFill>
                  <a:srgbClr val="000000"/>
                </a:solidFill>
              </a:rPr>
              <a:t>We are working on developing ML models for Adversarial Machine Learning and </a:t>
            </a:r>
            <a:r>
              <a:rPr lang="en-US" altLang="en-US" sz="2400" dirty="0" err="1">
                <a:solidFill>
                  <a:srgbClr val="000000"/>
                </a:solidFill>
              </a:rPr>
              <a:t>TrojAI</a:t>
            </a:r>
            <a:r>
              <a:rPr lang="en-US" altLang="en-US" sz="2400" dirty="0">
                <a:solidFill>
                  <a:srgbClr val="000000"/>
                </a:solidFill>
              </a:rPr>
              <a:t> that will contribute to NGC research proposals. </a:t>
            </a:r>
          </a:p>
          <a:p>
            <a:pPr marL="342900" lvl="1"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342900" lvl="1" indent="-342900" eaLnBrk="1" fontAlgn="auto" hangingPunct="1">
              <a:spcBef>
                <a:spcPts val="0"/>
              </a:spcBef>
              <a:spcAft>
                <a:spcPts val="0"/>
              </a:spcAft>
              <a:buSzTx/>
              <a:buFont typeface="Arial" charset="0"/>
              <a:buChar char="•"/>
            </a:pPr>
            <a:r>
              <a:rPr lang="en-US" altLang="en-US" sz="2400" dirty="0">
                <a:solidFill>
                  <a:srgbClr val="000000"/>
                </a:solidFill>
              </a:rPr>
              <a:t>This project’s goals are developed based on the discussions with Paul </a:t>
            </a:r>
            <a:r>
              <a:rPr lang="en-US" altLang="en-US" sz="2400" dirty="0" err="1">
                <a:solidFill>
                  <a:srgbClr val="000000"/>
                </a:solidFill>
              </a:rPr>
              <a:t>Conoval</a:t>
            </a:r>
            <a:r>
              <a:rPr lang="en-US" altLang="en-US" sz="2400" dirty="0">
                <a:solidFill>
                  <a:srgbClr val="000000"/>
                </a:solidFill>
              </a:rPr>
              <a:t>, Jason </a:t>
            </a:r>
            <a:r>
              <a:rPr lang="en-US" altLang="en-US" sz="2400" dirty="0" err="1">
                <a:solidFill>
                  <a:srgbClr val="000000"/>
                </a:solidFill>
              </a:rPr>
              <a:t>Kobes</a:t>
            </a:r>
            <a:r>
              <a:rPr lang="en-US" altLang="en-US" sz="2400" dirty="0">
                <a:solidFill>
                  <a:srgbClr val="000000"/>
                </a:solidFill>
              </a:rPr>
              <a:t>, and Justin King. We will continue to update this team on the projects. </a:t>
            </a:r>
          </a:p>
          <a:p>
            <a:pPr marL="342900" lvl="1"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342900" lvl="1" indent="-342900" eaLnBrk="1" fontAlgn="auto" hangingPunct="1">
              <a:spcBef>
                <a:spcPts val="0"/>
              </a:spcBef>
              <a:spcAft>
                <a:spcPts val="0"/>
              </a:spcAft>
              <a:buSzTx/>
              <a:buFont typeface="Arial" charset="0"/>
              <a:buChar char="•"/>
            </a:pPr>
            <a:r>
              <a:rPr lang="en-US" altLang="en-US" sz="2400" dirty="0">
                <a:solidFill>
                  <a:srgbClr val="000000"/>
                </a:solidFill>
              </a:rPr>
              <a:t>We are collaborating with Dr. </a:t>
            </a:r>
            <a:r>
              <a:rPr lang="en-US" altLang="en-US" sz="2400" dirty="0" err="1">
                <a:solidFill>
                  <a:srgbClr val="000000"/>
                </a:solidFill>
              </a:rPr>
              <a:t>Lalana</a:t>
            </a:r>
            <a:r>
              <a:rPr lang="en-US" altLang="en-US" sz="2400" dirty="0">
                <a:solidFill>
                  <a:srgbClr val="000000"/>
                </a:solidFill>
              </a:rPr>
              <a:t> </a:t>
            </a:r>
            <a:r>
              <a:rPr lang="en-US" altLang="en-US" sz="2400" dirty="0" err="1">
                <a:solidFill>
                  <a:srgbClr val="000000"/>
                </a:solidFill>
              </a:rPr>
              <a:t>Kegal</a:t>
            </a:r>
            <a:r>
              <a:rPr lang="en-US" altLang="en-US" sz="2400" dirty="0">
                <a:solidFill>
                  <a:srgbClr val="000000"/>
                </a:solidFill>
              </a:rPr>
              <a:t> from MIT on </a:t>
            </a:r>
            <a:r>
              <a:rPr lang="en-US" sz="2400" dirty="0"/>
              <a:t>explanatory artificial intelligence (XAI) and</a:t>
            </a:r>
            <a:r>
              <a:rPr lang="en-US" altLang="en-US" sz="2400" dirty="0">
                <a:solidFill>
                  <a:srgbClr val="000000"/>
                </a:solidFill>
              </a:rPr>
              <a:t> provenance-based ML models to enhance trustworthiness of IAS. </a:t>
            </a:r>
          </a:p>
          <a:p>
            <a:pPr marL="342900" lvl="1"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342900" lvl="1" indent="-342900" eaLnBrk="1" fontAlgn="auto" hangingPunct="1">
              <a:spcBef>
                <a:spcPts val="0"/>
              </a:spcBef>
              <a:spcAft>
                <a:spcPts val="0"/>
              </a:spcAft>
              <a:buSzTx/>
              <a:buFont typeface="Arial" charset="0"/>
              <a:buChar char="•"/>
            </a:pPr>
            <a:r>
              <a:rPr lang="en-US" altLang="en-US" sz="2400" dirty="0">
                <a:solidFill>
                  <a:srgbClr val="000000"/>
                </a:solidFill>
              </a:rPr>
              <a:t>We are working with Prof. Christopher Clifton on poisoning attacks on ML model—offensive and defensive strategies.</a:t>
            </a:r>
          </a:p>
        </p:txBody>
      </p:sp>
    </p:spTree>
    <p:extLst>
      <p:ext uri="{BB962C8B-B14F-4D97-AF65-F5344CB8AC3E}">
        <p14:creationId xmlns:p14="http://schemas.microsoft.com/office/powerpoint/2010/main" val="82083155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30</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Content Placeholder 2">
            <a:extLst>
              <a:ext uri="{FF2B5EF4-FFF2-40B4-BE49-F238E27FC236}">
                <a16:creationId xmlns="" xmlns:a16="http://schemas.microsoft.com/office/drawing/2014/main" id="{38491FEC-9A5D-E34A-9894-5CCB23B7CF6A}"/>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Light-weight ML Models: PERF Data</a:t>
            </a:r>
          </a:p>
          <a:p>
            <a:pPr marL="733425" lvl="2" indent="-342900" eaLnBrk="1" fontAlgn="auto" hangingPunct="1">
              <a:spcBef>
                <a:spcPts val="0"/>
              </a:spcBef>
              <a:spcAft>
                <a:spcPts val="0"/>
              </a:spcAft>
              <a:buSzTx/>
              <a:buFont typeface="Arial" charset="0"/>
              <a:buChar char="•"/>
            </a:pPr>
            <a:r>
              <a:rPr lang="en-US" altLang="en-US" sz="2100" dirty="0">
                <a:solidFill>
                  <a:srgbClr val="000000"/>
                </a:solidFill>
              </a:rPr>
              <a:t>Data of PERF counters generated through </a:t>
            </a:r>
            <a:r>
              <a:rPr lang="en-US" sz="2100" dirty="0"/>
              <a:t>PowerShell script (3 seconds per sample) to generate a dataset for testing and training. </a:t>
            </a: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390525" lvl="2" indent="0" eaLnBrk="1" fontAlgn="auto" hangingPunct="1">
              <a:spcBef>
                <a:spcPts val="0"/>
              </a:spcBef>
              <a:spcAft>
                <a:spcPts val="0"/>
              </a:spcAft>
              <a:buSzTx/>
              <a:buNone/>
            </a:pPr>
            <a:endParaRPr lang="en-US" altLang="en-US" sz="2400" dirty="0">
              <a:solidFill>
                <a:srgbClr val="000000"/>
              </a:solidFill>
            </a:endParaRP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390525" lvl="2" indent="0" eaLnBrk="1" fontAlgn="auto" hangingPunct="1">
              <a:spcBef>
                <a:spcPts val="0"/>
              </a:spcBef>
              <a:spcAft>
                <a:spcPts val="0"/>
              </a:spcAft>
              <a:buSzTx/>
              <a:buNone/>
            </a:pPr>
            <a:endParaRPr lang="en-US" altLang="en-US" sz="2400" dirty="0">
              <a:solidFill>
                <a:srgbClr val="000000"/>
              </a:solidFill>
            </a:endParaRPr>
          </a:p>
        </p:txBody>
      </p:sp>
      <p:pic>
        <p:nvPicPr>
          <p:cNvPr id="3" name="Picture 2">
            <a:extLst>
              <a:ext uri="{FF2B5EF4-FFF2-40B4-BE49-F238E27FC236}">
                <a16:creationId xmlns="" xmlns:a16="http://schemas.microsoft.com/office/drawing/2014/main" id="{B6A1BD5B-60DE-0740-955E-ECC5BF69DB30}"/>
              </a:ext>
            </a:extLst>
          </p:cNvPr>
          <p:cNvPicPr>
            <a:picLocks noChangeAspect="1"/>
          </p:cNvPicPr>
          <p:nvPr/>
        </p:nvPicPr>
        <p:blipFill>
          <a:blip r:embed="rId2"/>
          <a:stretch>
            <a:fillRect/>
          </a:stretch>
        </p:blipFill>
        <p:spPr>
          <a:xfrm>
            <a:off x="954157" y="3051317"/>
            <a:ext cx="7732643" cy="2440860"/>
          </a:xfrm>
          <a:prstGeom prst="rect">
            <a:avLst/>
          </a:prstGeom>
        </p:spPr>
      </p:pic>
      <p:pic>
        <p:nvPicPr>
          <p:cNvPr id="4" name="Picture 3">
            <a:extLst>
              <a:ext uri="{FF2B5EF4-FFF2-40B4-BE49-F238E27FC236}">
                <a16:creationId xmlns="" xmlns:a16="http://schemas.microsoft.com/office/drawing/2014/main" id="{6CE3982B-E2FD-4343-94B7-350781E4CDD7}"/>
              </a:ext>
            </a:extLst>
          </p:cNvPr>
          <p:cNvPicPr>
            <a:picLocks noChangeAspect="1"/>
          </p:cNvPicPr>
          <p:nvPr/>
        </p:nvPicPr>
        <p:blipFill>
          <a:blip r:embed="rId3"/>
          <a:stretch>
            <a:fillRect/>
          </a:stretch>
        </p:blipFill>
        <p:spPr>
          <a:xfrm>
            <a:off x="1210917" y="2789706"/>
            <a:ext cx="7732643" cy="299631"/>
          </a:xfrm>
          <a:prstGeom prst="rect">
            <a:avLst/>
          </a:prstGeom>
        </p:spPr>
      </p:pic>
      <p:sp>
        <p:nvSpPr>
          <p:cNvPr id="14" name="Title 1">
            <a:extLst>
              <a:ext uri="{FF2B5EF4-FFF2-40B4-BE49-F238E27FC236}">
                <a16:creationId xmlns="" xmlns:a16="http://schemas.microsoft.com/office/drawing/2014/main" id="{A5F7C7B7-BF67-2545-84D8-85721E1DE692}"/>
              </a:ext>
            </a:extLst>
          </p:cNvPr>
          <p:cNvSpPr txBox="1">
            <a:spLocks/>
          </p:cNvSpPr>
          <p:nvPr/>
        </p:nvSpPr>
        <p:spPr bwMode="auto">
          <a:xfrm>
            <a:off x="228598" y="0"/>
            <a:ext cx="730988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marL="0" lvl="1" algn="l" eaLnBrk="1" fontAlgn="auto" hangingPunct="1">
              <a:spcBef>
                <a:spcPts val="0"/>
              </a:spcBef>
              <a:spcAft>
                <a:spcPts val="0"/>
              </a:spcAft>
            </a:pPr>
            <a:r>
              <a:rPr lang="en-US" altLang="en-US" sz="2800" b="1" kern="0" dirty="0">
                <a:solidFill>
                  <a:schemeClr val="tx1"/>
                </a:solidFill>
              </a:rPr>
              <a:t>Cyber Attribution for Security Through </a:t>
            </a:r>
            <a:br>
              <a:rPr lang="en-US" altLang="en-US" sz="2800" b="1" kern="0" dirty="0">
                <a:solidFill>
                  <a:schemeClr val="tx1"/>
                </a:solidFill>
              </a:rPr>
            </a:br>
            <a:r>
              <a:rPr lang="en-US" altLang="en-US" sz="2800" b="1" kern="0" dirty="0">
                <a:solidFill>
                  <a:schemeClr val="tx1"/>
                </a:solidFill>
              </a:rPr>
              <a:t>ML based Application Profiling</a:t>
            </a:r>
          </a:p>
        </p:txBody>
      </p:sp>
      <p:pic>
        <p:nvPicPr>
          <p:cNvPr id="9" name="Picture 8">
            <a:extLst>
              <a:ext uri="{FF2B5EF4-FFF2-40B4-BE49-F238E27FC236}">
                <a16:creationId xmlns="" xmlns:a16="http://schemas.microsoft.com/office/drawing/2014/main" id="{0BFBF2F5-D47D-4146-8F50-CB1BDE715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156" y="2789706"/>
            <a:ext cx="8088373" cy="2950694"/>
          </a:xfrm>
          <a:prstGeom prst="rect">
            <a:avLst/>
          </a:prstGeom>
        </p:spPr>
      </p:pic>
    </p:spTree>
    <p:extLst>
      <p:ext uri="{BB962C8B-B14F-4D97-AF65-F5344CB8AC3E}">
        <p14:creationId xmlns:p14="http://schemas.microsoft.com/office/powerpoint/2010/main" val="34190371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2"/>
          <p:cNvSpPr txBox="1">
            <a:spLocks/>
          </p:cNvSpPr>
          <p:nvPr/>
        </p:nvSpPr>
        <p:spPr bwMode="auto">
          <a:xfrm>
            <a:off x="761999" y="2165350"/>
            <a:ext cx="13254753" cy="8374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31</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Content Placeholder 2">
            <a:extLst>
              <a:ext uri="{FF2B5EF4-FFF2-40B4-BE49-F238E27FC236}">
                <a16:creationId xmlns="" xmlns:a16="http://schemas.microsoft.com/office/drawing/2014/main" id="{38491FEC-9A5D-E34A-9894-5CCB23B7CF6A}"/>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Light-weight Machine Learning Models: Binary Classification</a:t>
            </a:r>
          </a:p>
          <a:p>
            <a:pPr marL="1185863" lvl="3" indent="-342900" eaLnBrk="1" fontAlgn="auto" hangingPunct="1">
              <a:spcBef>
                <a:spcPts val="0"/>
              </a:spcBef>
              <a:spcAft>
                <a:spcPts val="0"/>
              </a:spcAft>
              <a:buSzTx/>
              <a:buFont typeface="System Font Regular"/>
              <a:buChar char="–"/>
            </a:pPr>
            <a:r>
              <a:rPr lang="en-US" altLang="en-US" sz="2200" dirty="0">
                <a:solidFill>
                  <a:srgbClr val="000000"/>
                </a:solidFill>
              </a:rPr>
              <a:t>Multinomial Naive Bayes (MNB)</a:t>
            </a:r>
          </a:p>
          <a:p>
            <a:pPr marL="1185863" lvl="3" indent="-342900" eaLnBrk="1" fontAlgn="auto" hangingPunct="1">
              <a:spcBef>
                <a:spcPts val="0"/>
              </a:spcBef>
              <a:spcAft>
                <a:spcPts val="0"/>
              </a:spcAft>
              <a:buSzTx/>
              <a:buFont typeface="System Font Regular"/>
              <a:buChar char="–"/>
            </a:pPr>
            <a:endParaRPr lang="en-US" altLang="en-US" sz="1000" dirty="0">
              <a:solidFill>
                <a:srgbClr val="000000"/>
              </a:solidFill>
            </a:endParaRPr>
          </a:p>
          <a:p>
            <a:pPr marL="1185863" lvl="3" indent="-342900" eaLnBrk="1" fontAlgn="auto" hangingPunct="1">
              <a:spcBef>
                <a:spcPts val="0"/>
              </a:spcBef>
              <a:spcAft>
                <a:spcPts val="0"/>
              </a:spcAft>
              <a:buSzTx/>
              <a:buFont typeface="System Font Regular"/>
              <a:buChar char="–"/>
            </a:pPr>
            <a:r>
              <a:rPr lang="en-US" altLang="en-US" sz="2200" dirty="0">
                <a:solidFill>
                  <a:srgbClr val="000000"/>
                </a:solidFill>
              </a:rPr>
              <a:t>Gaussian Naive Bayes (GNB)</a:t>
            </a:r>
          </a:p>
          <a:p>
            <a:pPr marL="1185863" lvl="3" indent="-342900" eaLnBrk="1" fontAlgn="auto" hangingPunct="1">
              <a:spcBef>
                <a:spcPts val="0"/>
              </a:spcBef>
              <a:spcAft>
                <a:spcPts val="0"/>
              </a:spcAft>
              <a:buSzTx/>
              <a:buFont typeface="System Font Regular"/>
              <a:buChar char="–"/>
            </a:pPr>
            <a:endParaRPr lang="en-US" altLang="en-US" sz="1000" dirty="0">
              <a:solidFill>
                <a:srgbClr val="000000"/>
              </a:solidFill>
            </a:endParaRPr>
          </a:p>
          <a:p>
            <a:pPr marL="1185863" lvl="3" indent="-342900" eaLnBrk="1" fontAlgn="auto" hangingPunct="1">
              <a:spcBef>
                <a:spcPts val="0"/>
              </a:spcBef>
              <a:spcAft>
                <a:spcPts val="0"/>
              </a:spcAft>
              <a:buSzTx/>
              <a:buFont typeface="System Font Regular"/>
              <a:buChar char="–"/>
            </a:pPr>
            <a:r>
              <a:rPr lang="en-US" altLang="en-US" sz="2200" dirty="0">
                <a:solidFill>
                  <a:srgbClr val="000000"/>
                </a:solidFill>
              </a:rPr>
              <a:t>Bernoulli Naive Bayes (BNB)</a:t>
            </a:r>
          </a:p>
          <a:p>
            <a:pPr marL="1185863" lvl="3" indent="-342900" eaLnBrk="1" fontAlgn="auto" hangingPunct="1">
              <a:spcBef>
                <a:spcPts val="0"/>
              </a:spcBef>
              <a:spcAft>
                <a:spcPts val="0"/>
              </a:spcAft>
              <a:buSzTx/>
              <a:buFont typeface="System Font Regular"/>
              <a:buChar char="–"/>
            </a:pPr>
            <a:endParaRPr lang="en-US" altLang="en-US" sz="1000" dirty="0">
              <a:solidFill>
                <a:srgbClr val="000000"/>
              </a:solidFill>
            </a:endParaRPr>
          </a:p>
          <a:p>
            <a:pPr marL="1185863" lvl="3" indent="-342900" eaLnBrk="1" fontAlgn="auto" hangingPunct="1">
              <a:spcBef>
                <a:spcPts val="0"/>
              </a:spcBef>
              <a:spcAft>
                <a:spcPts val="0"/>
              </a:spcAft>
              <a:buSzTx/>
              <a:buFont typeface="System Font Regular"/>
              <a:buChar char="–"/>
            </a:pPr>
            <a:r>
              <a:rPr lang="en-US" altLang="en-US" sz="2200" dirty="0">
                <a:solidFill>
                  <a:srgbClr val="000000"/>
                </a:solidFill>
              </a:rPr>
              <a:t>Multi-Layer Perceptron (MLP)</a:t>
            </a:r>
          </a:p>
          <a:p>
            <a:pPr marL="1185863" lvl="3" indent="-342900" eaLnBrk="1" fontAlgn="auto" hangingPunct="1">
              <a:spcBef>
                <a:spcPts val="0"/>
              </a:spcBef>
              <a:spcAft>
                <a:spcPts val="0"/>
              </a:spcAft>
              <a:buSzTx/>
              <a:buFont typeface="System Font Regular"/>
              <a:buChar char="–"/>
            </a:pPr>
            <a:endParaRPr lang="en-US" altLang="en-US" sz="1000" dirty="0">
              <a:solidFill>
                <a:srgbClr val="000000"/>
              </a:solidFill>
            </a:endParaRPr>
          </a:p>
          <a:p>
            <a:pPr marL="1185863" lvl="3" indent="-342900" eaLnBrk="1" fontAlgn="auto" hangingPunct="1">
              <a:spcBef>
                <a:spcPts val="0"/>
              </a:spcBef>
              <a:spcAft>
                <a:spcPts val="0"/>
              </a:spcAft>
              <a:buSzTx/>
              <a:buFont typeface="System Font Regular"/>
              <a:buChar char="–"/>
            </a:pPr>
            <a:endParaRPr lang="en-US" altLang="en-US" sz="1000" dirty="0">
              <a:solidFill>
                <a:srgbClr val="000000"/>
              </a:solidFill>
            </a:endParaRPr>
          </a:p>
          <a:p>
            <a:pPr marL="1185863" lvl="3" indent="-342900" eaLnBrk="1" fontAlgn="auto" hangingPunct="1">
              <a:spcBef>
                <a:spcPts val="0"/>
              </a:spcBef>
              <a:spcAft>
                <a:spcPts val="0"/>
              </a:spcAft>
              <a:buSzTx/>
              <a:buFont typeface="System Font Regular"/>
              <a:buChar char="–"/>
            </a:pPr>
            <a:r>
              <a:rPr lang="en-US" altLang="en-US" sz="2200" dirty="0">
                <a:solidFill>
                  <a:srgbClr val="000000"/>
                </a:solidFill>
              </a:rPr>
              <a:t>K Nearest Neighbors (KNN)</a:t>
            </a:r>
          </a:p>
          <a:p>
            <a:pPr marL="1185863" lvl="3" indent="-342900" eaLnBrk="1" fontAlgn="auto" hangingPunct="1">
              <a:spcBef>
                <a:spcPts val="0"/>
              </a:spcBef>
              <a:spcAft>
                <a:spcPts val="0"/>
              </a:spcAft>
              <a:buSzTx/>
              <a:buFont typeface="System Font Regular"/>
              <a:buChar char="–"/>
            </a:pPr>
            <a:endParaRPr lang="en-US" altLang="en-US" sz="2200" dirty="0">
              <a:solidFill>
                <a:srgbClr val="000000"/>
              </a:solidFill>
            </a:endParaRPr>
          </a:p>
          <a:p>
            <a:pPr marL="1185863" lvl="3" indent="-342900" eaLnBrk="1" fontAlgn="auto" hangingPunct="1">
              <a:spcBef>
                <a:spcPts val="0"/>
              </a:spcBef>
              <a:spcAft>
                <a:spcPts val="0"/>
              </a:spcAft>
              <a:buSzTx/>
              <a:buFont typeface="System Font Regular"/>
              <a:buChar char="–"/>
            </a:pPr>
            <a:endParaRPr lang="en-US" altLang="en-US" sz="2200" dirty="0">
              <a:solidFill>
                <a:srgbClr val="000000"/>
              </a:solidFill>
            </a:endParaRPr>
          </a:p>
          <a:p>
            <a:pPr marL="1185863" lvl="3" indent="-342900" eaLnBrk="1" fontAlgn="auto" hangingPunct="1">
              <a:spcBef>
                <a:spcPts val="0"/>
              </a:spcBef>
              <a:spcAft>
                <a:spcPts val="0"/>
              </a:spcAft>
              <a:buSzTx/>
              <a:buFont typeface="System Font Regular"/>
              <a:buChar char="–"/>
            </a:pPr>
            <a:endParaRPr lang="en-US" altLang="en-US" sz="2200" dirty="0">
              <a:solidFill>
                <a:srgbClr val="000000"/>
              </a:solidFill>
            </a:endParaRPr>
          </a:p>
          <a:p>
            <a:pPr marL="1185863" lvl="3" indent="-342900" eaLnBrk="1" fontAlgn="auto" hangingPunct="1">
              <a:spcBef>
                <a:spcPts val="0"/>
              </a:spcBef>
              <a:spcAft>
                <a:spcPts val="0"/>
              </a:spcAft>
              <a:buSzTx/>
              <a:buFont typeface="System Font Regular"/>
              <a:buChar char="–"/>
            </a:pPr>
            <a:endParaRPr lang="en-US" altLang="en-US" sz="1000" dirty="0">
              <a:solidFill>
                <a:srgbClr val="000000"/>
              </a:solidFill>
            </a:endParaRPr>
          </a:p>
          <a:p>
            <a:pPr marL="1185863" lvl="3" indent="-342900" eaLnBrk="1" fontAlgn="auto" hangingPunct="1">
              <a:spcBef>
                <a:spcPts val="0"/>
              </a:spcBef>
              <a:spcAft>
                <a:spcPts val="0"/>
              </a:spcAft>
              <a:buSzTx/>
              <a:buFont typeface="System Font Regular"/>
              <a:buChar char="–"/>
            </a:pPr>
            <a:r>
              <a:rPr lang="en-US" altLang="en-US" sz="2200" dirty="0">
                <a:solidFill>
                  <a:srgbClr val="000000"/>
                </a:solidFill>
              </a:rPr>
              <a:t>Support Vector Machine (SVM)</a:t>
            </a:r>
          </a:p>
          <a:p>
            <a:pPr marL="1185863" lvl="3" indent="-342900" eaLnBrk="1" fontAlgn="auto" hangingPunct="1">
              <a:spcBef>
                <a:spcPts val="0"/>
              </a:spcBef>
              <a:spcAft>
                <a:spcPts val="0"/>
              </a:spcAft>
              <a:buSzTx/>
              <a:buFont typeface="System Font Regular"/>
              <a:buChar char="–"/>
            </a:pPr>
            <a:endParaRPr lang="en-US" altLang="en-US" sz="1000" dirty="0">
              <a:solidFill>
                <a:srgbClr val="000000"/>
              </a:solidFill>
            </a:endParaRPr>
          </a:p>
          <a:p>
            <a:pPr marL="1185863" lvl="3" indent="-342900" eaLnBrk="1" fontAlgn="auto" hangingPunct="1">
              <a:spcBef>
                <a:spcPts val="0"/>
              </a:spcBef>
              <a:spcAft>
                <a:spcPts val="0"/>
              </a:spcAft>
              <a:buSzTx/>
              <a:buFont typeface="System Font Regular"/>
              <a:buChar char="–"/>
            </a:pPr>
            <a:r>
              <a:rPr lang="en-US" altLang="en-US" sz="2200" dirty="0">
                <a:solidFill>
                  <a:srgbClr val="000000"/>
                </a:solidFill>
              </a:rPr>
              <a:t>Random Forests (RF)</a:t>
            </a: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390525" lvl="2" indent="0" eaLnBrk="1" fontAlgn="auto" hangingPunct="1">
              <a:spcBef>
                <a:spcPts val="0"/>
              </a:spcBef>
              <a:spcAft>
                <a:spcPts val="0"/>
              </a:spcAft>
              <a:buSzTx/>
              <a:buNone/>
            </a:pPr>
            <a:endParaRPr lang="en-US" altLang="en-US" sz="2400" dirty="0">
              <a:solidFill>
                <a:srgbClr val="000000"/>
              </a:solidFill>
            </a:endParaRPr>
          </a:p>
        </p:txBody>
      </p:sp>
      <p:sp>
        <p:nvSpPr>
          <p:cNvPr id="14" name="Title 1">
            <a:extLst>
              <a:ext uri="{FF2B5EF4-FFF2-40B4-BE49-F238E27FC236}">
                <a16:creationId xmlns="" xmlns:a16="http://schemas.microsoft.com/office/drawing/2014/main" id="{0E72C5EF-5CA6-2941-8D2A-3FEC046A175F}"/>
              </a:ext>
            </a:extLst>
          </p:cNvPr>
          <p:cNvSpPr txBox="1">
            <a:spLocks/>
          </p:cNvSpPr>
          <p:nvPr/>
        </p:nvSpPr>
        <p:spPr bwMode="auto">
          <a:xfrm>
            <a:off x="228598" y="0"/>
            <a:ext cx="730988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marL="0" lvl="1" algn="l" eaLnBrk="1" fontAlgn="auto" hangingPunct="1">
              <a:spcBef>
                <a:spcPts val="0"/>
              </a:spcBef>
              <a:spcAft>
                <a:spcPts val="0"/>
              </a:spcAft>
            </a:pPr>
            <a:r>
              <a:rPr lang="en-US" altLang="en-US" sz="2800" b="1" kern="0" dirty="0">
                <a:solidFill>
                  <a:schemeClr val="tx1"/>
                </a:solidFill>
              </a:rPr>
              <a:t>Cyber Attribution for Security Through </a:t>
            </a:r>
            <a:br>
              <a:rPr lang="en-US" altLang="en-US" sz="2800" b="1" kern="0" dirty="0">
                <a:solidFill>
                  <a:schemeClr val="tx1"/>
                </a:solidFill>
              </a:rPr>
            </a:br>
            <a:r>
              <a:rPr lang="en-US" altLang="en-US" sz="2800" b="1" kern="0" dirty="0">
                <a:solidFill>
                  <a:schemeClr val="tx1"/>
                </a:solidFill>
              </a:rPr>
              <a:t>ML based Application Profiling</a:t>
            </a:r>
          </a:p>
        </p:txBody>
      </p:sp>
      <p:pic>
        <p:nvPicPr>
          <p:cNvPr id="15" name="Picture 14">
            <a:extLst>
              <a:ext uri="{FF2B5EF4-FFF2-40B4-BE49-F238E27FC236}">
                <a16:creationId xmlns="" xmlns:a16="http://schemas.microsoft.com/office/drawing/2014/main" id="{EAB33E91-DBEA-AC47-9FFC-63509BF68624}"/>
              </a:ext>
            </a:extLst>
          </p:cNvPr>
          <p:cNvPicPr>
            <a:picLocks noChangeAspect="1"/>
          </p:cNvPicPr>
          <p:nvPr/>
        </p:nvPicPr>
        <p:blipFill>
          <a:blip r:embed="rId2"/>
          <a:stretch>
            <a:fillRect/>
          </a:stretch>
        </p:blipFill>
        <p:spPr>
          <a:xfrm>
            <a:off x="1931839" y="4689175"/>
            <a:ext cx="4082451" cy="835325"/>
          </a:xfrm>
          <a:prstGeom prst="rect">
            <a:avLst/>
          </a:prstGeom>
        </p:spPr>
      </p:pic>
    </p:spTree>
    <p:extLst>
      <p:ext uri="{BB962C8B-B14F-4D97-AF65-F5344CB8AC3E}">
        <p14:creationId xmlns:p14="http://schemas.microsoft.com/office/powerpoint/2010/main" val="225617672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2"/>
          <p:cNvSpPr txBox="1">
            <a:spLocks/>
          </p:cNvSpPr>
          <p:nvPr/>
        </p:nvSpPr>
        <p:spPr bwMode="auto">
          <a:xfrm>
            <a:off x="761999" y="2165350"/>
            <a:ext cx="13254753" cy="8374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32</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Content Placeholder 2">
            <a:extLst>
              <a:ext uri="{FF2B5EF4-FFF2-40B4-BE49-F238E27FC236}">
                <a16:creationId xmlns="" xmlns:a16="http://schemas.microsoft.com/office/drawing/2014/main" id="{38491FEC-9A5D-E34A-9894-5CCB23B7CF6A}"/>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Light-weight Machine Learning Models: Accuracy</a:t>
            </a: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390525" lvl="2" indent="0" eaLnBrk="1" fontAlgn="auto" hangingPunct="1">
              <a:spcBef>
                <a:spcPts val="0"/>
              </a:spcBef>
              <a:spcAft>
                <a:spcPts val="0"/>
              </a:spcAft>
              <a:buSzTx/>
              <a:buNone/>
            </a:pPr>
            <a:endParaRPr lang="en-US" altLang="en-US" sz="2400" dirty="0">
              <a:solidFill>
                <a:srgbClr val="000000"/>
              </a:solidFill>
            </a:endParaRPr>
          </a:p>
        </p:txBody>
      </p:sp>
      <p:sp>
        <p:nvSpPr>
          <p:cNvPr id="14" name="Title 1">
            <a:extLst>
              <a:ext uri="{FF2B5EF4-FFF2-40B4-BE49-F238E27FC236}">
                <a16:creationId xmlns="" xmlns:a16="http://schemas.microsoft.com/office/drawing/2014/main" id="{0E72C5EF-5CA6-2941-8D2A-3FEC046A175F}"/>
              </a:ext>
            </a:extLst>
          </p:cNvPr>
          <p:cNvSpPr txBox="1">
            <a:spLocks/>
          </p:cNvSpPr>
          <p:nvPr/>
        </p:nvSpPr>
        <p:spPr bwMode="auto">
          <a:xfrm>
            <a:off x="228598" y="0"/>
            <a:ext cx="730988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marL="0" lvl="1" algn="l" eaLnBrk="1" fontAlgn="auto" hangingPunct="1">
              <a:spcBef>
                <a:spcPts val="0"/>
              </a:spcBef>
              <a:spcAft>
                <a:spcPts val="0"/>
              </a:spcAft>
            </a:pPr>
            <a:r>
              <a:rPr lang="en-US" altLang="en-US" sz="2800" b="1" kern="0" dirty="0">
                <a:solidFill>
                  <a:schemeClr val="tx1"/>
                </a:solidFill>
              </a:rPr>
              <a:t>Cyber Attribution for Security Through </a:t>
            </a:r>
            <a:br>
              <a:rPr lang="en-US" altLang="en-US" sz="2800" b="1" kern="0" dirty="0">
                <a:solidFill>
                  <a:schemeClr val="tx1"/>
                </a:solidFill>
              </a:rPr>
            </a:br>
            <a:r>
              <a:rPr lang="en-US" altLang="en-US" sz="2800" b="1" kern="0" dirty="0">
                <a:solidFill>
                  <a:schemeClr val="tx1"/>
                </a:solidFill>
              </a:rPr>
              <a:t>ML based Application Profiling</a:t>
            </a:r>
          </a:p>
        </p:txBody>
      </p:sp>
      <p:graphicFrame>
        <p:nvGraphicFramePr>
          <p:cNvPr id="11" name="Chart 10">
            <a:extLst>
              <a:ext uri="{FF2B5EF4-FFF2-40B4-BE49-F238E27FC236}">
                <a16:creationId xmlns="" xmlns:a16="http://schemas.microsoft.com/office/drawing/2014/main" id="{E3F97E90-00AF-9449-8375-A11AB0F6AF80}"/>
              </a:ext>
            </a:extLst>
          </p:cNvPr>
          <p:cNvGraphicFramePr>
            <a:graphicFrameLocks/>
          </p:cNvGraphicFramePr>
          <p:nvPr>
            <p:extLst>
              <p:ext uri="{D42A27DB-BD31-4B8C-83A1-F6EECF244321}">
                <p14:modId xmlns:p14="http://schemas.microsoft.com/office/powerpoint/2010/main" val="1570244039"/>
              </p:ext>
            </p:extLst>
          </p:nvPr>
        </p:nvGraphicFramePr>
        <p:xfrm>
          <a:off x="864129" y="2056486"/>
          <a:ext cx="7568142" cy="39925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751254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2"/>
          <p:cNvSpPr txBox="1">
            <a:spLocks/>
          </p:cNvSpPr>
          <p:nvPr/>
        </p:nvSpPr>
        <p:spPr bwMode="auto">
          <a:xfrm>
            <a:off x="761999" y="2165350"/>
            <a:ext cx="13254753" cy="8374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33</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Content Placeholder 2">
            <a:extLst>
              <a:ext uri="{FF2B5EF4-FFF2-40B4-BE49-F238E27FC236}">
                <a16:creationId xmlns="" xmlns:a16="http://schemas.microsoft.com/office/drawing/2014/main" id="{38491FEC-9A5D-E34A-9894-5CCB23B7CF6A}"/>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Light-weight Machine Learning Models: Precision &amp; Recall</a:t>
            </a:r>
          </a:p>
          <a:p>
            <a:pPr marL="733425" lvl="2" indent="-342900" eaLnBrk="1" fontAlgn="auto" hangingPunct="1">
              <a:spcBef>
                <a:spcPts val="0"/>
              </a:spcBef>
              <a:spcAft>
                <a:spcPts val="0"/>
              </a:spcAft>
              <a:buSzTx/>
              <a:buFont typeface="System Font Regular"/>
              <a:buChar char="–"/>
            </a:pPr>
            <a:r>
              <a:rPr lang="en-US" sz="2400" dirty="0"/>
              <a:t>Important application specific metrics. </a:t>
            </a:r>
          </a:p>
          <a:p>
            <a:pPr marL="733425" lvl="2" indent="-342900" eaLnBrk="1" fontAlgn="auto" hangingPunct="1">
              <a:spcBef>
                <a:spcPts val="0"/>
              </a:spcBef>
              <a:spcAft>
                <a:spcPts val="0"/>
              </a:spcAft>
              <a:buSzTx/>
              <a:buFont typeface="System Font Regular"/>
              <a:buChar char="–"/>
            </a:pPr>
            <a:r>
              <a:rPr lang="en-US" sz="2400" dirty="0"/>
              <a:t>Deal with class-imbalanced dataset in binary classification problems. </a:t>
            </a:r>
          </a:p>
          <a:p>
            <a:pPr marL="733425" lvl="2"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390525" lvl="2" indent="0" eaLnBrk="1" fontAlgn="auto" hangingPunct="1">
              <a:spcBef>
                <a:spcPts val="0"/>
              </a:spcBef>
              <a:spcAft>
                <a:spcPts val="0"/>
              </a:spcAft>
              <a:buSzTx/>
              <a:buNone/>
            </a:pPr>
            <a:endParaRPr lang="en-US" altLang="en-US" sz="2400" dirty="0">
              <a:solidFill>
                <a:srgbClr val="000000"/>
              </a:solidFill>
            </a:endParaRPr>
          </a:p>
        </p:txBody>
      </p:sp>
      <p:sp>
        <p:nvSpPr>
          <p:cNvPr id="14" name="Title 1">
            <a:extLst>
              <a:ext uri="{FF2B5EF4-FFF2-40B4-BE49-F238E27FC236}">
                <a16:creationId xmlns="" xmlns:a16="http://schemas.microsoft.com/office/drawing/2014/main" id="{0E72C5EF-5CA6-2941-8D2A-3FEC046A175F}"/>
              </a:ext>
            </a:extLst>
          </p:cNvPr>
          <p:cNvSpPr txBox="1">
            <a:spLocks/>
          </p:cNvSpPr>
          <p:nvPr/>
        </p:nvSpPr>
        <p:spPr bwMode="auto">
          <a:xfrm>
            <a:off x="228598" y="0"/>
            <a:ext cx="730988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marL="0" lvl="1" algn="l" eaLnBrk="1" fontAlgn="auto" hangingPunct="1">
              <a:spcBef>
                <a:spcPts val="0"/>
              </a:spcBef>
              <a:spcAft>
                <a:spcPts val="0"/>
              </a:spcAft>
            </a:pPr>
            <a:r>
              <a:rPr lang="en-US" altLang="en-US" sz="2800" b="1" kern="0" dirty="0">
                <a:solidFill>
                  <a:schemeClr val="tx1"/>
                </a:solidFill>
              </a:rPr>
              <a:t>Cyber Attribution for Security Through </a:t>
            </a:r>
            <a:br>
              <a:rPr lang="en-US" altLang="en-US" sz="2800" b="1" kern="0" dirty="0">
                <a:solidFill>
                  <a:schemeClr val="tx1"/>
                </a:solidFill>
              </a:rPr>
            </a:br>
            <a:r>
              <a:rPr lang="en-US" altLang="en-US" sz="2800" b="1" kern="0" dirty="0">
                <a:solidFill>
                  <a:schemeClr val="tx1"/>
                </a:solidFill>
              </a:rPr>
              <a:t>ML based Application Profiling</a:t>
            </a:r>
          </a:p>
        </p:txBody>
      </p:sp>
      <p:graphicFrame>
        <p:nvGraphicFramePr>
          <p:cNvPr id="9" name="Chart 8">
            <a:extLst>
              <a:ext uri="{FF2B5EF4-FFF2-40B4-BE49-F238E27FC236}">
                <a16:creationId xmlns="" xmlns:a16="http://schemas.microsoft.com/office/drawing/2014/main" id="{84A44073-3D85-B347-A484-4FA75089A616}"/>
              </a:ext>
            </a:extLst>
          </p:cNvPr>
          <p:cNvGraphicFramePr>
            <a:graphicFrameLocks/>
          </p:cNvGraphicFramePr>
          <p:nvPr>
            <p:extLst>
              <p:ext uri="{D42A27DB-BD31-4B8C-83A1-F6EECF244321}">
                <p14:modId xmlns:p14="http://schemas.microsoft.com/office/powerpoint/2010/main" val="15358908"/>
              </p:ext>
            </p:extLst>
          </p:nvPr>
        </p:nvGraphicFramePr>
        <p:xfrm>
          <a:off x="1523999" y="3276601"/>
          <a:ext cx="5672667" cy="32705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0703495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2"/>
          <p:cNvSpPr txBox="1">
            <a:spLocks/>
          </p:cNvSpPr>
          <p:nvPr/>
        </p:nvSpPr>
        <p:spPr bwMode="auto">
          <a:xfrm>
            <a:off x="761999" y="2165350"/>
            <a:ext cx="13254753" cy="8374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34</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Content Placeholder 2">
            <a:extLst>
              <a:ext uri="{FF2B5EF4-FFF2-40B4-BE49-F238E27FC236}">
                <a16:creationId xmlns="" xmlns:a16="http://schemas.microsoft.com/office/drawing/2014/main" id="{38491FEC-9A5D-E34A-9894-5CCB23B7CF6A}"/>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Light-weight Machine Learning Models: F1 Score</a:t>
            </a:r>
          </a:p>
          <a:p>
            <a:pPr marL="733425" lvl="2" indent="-342900" eaLnBrk="1" fontAlgn="auto" hangingPunct="1">
              <a:spcBef>
                <a:spcPts val="0"/>
              </a:spcBef>
              <a:spcAft>
                <a:spcPts val="0"/>
              </a:spcAft>
              <a:buSzTx/>
              <a:buFont typeface="System Font Regular"/>
              <a:buChar char="–"/>
            </a:pPr>
            <a:r>
              <a:rPr lang="en-US" sz="2400" dirty="0"/>
              <a:t>Used when precision and recall do not represent the underlying data in some cases. </a:t>
            </a:r>
            <a:endParaRPr lang="en-US" altLang="en-US" sz="2400" dirty="0">
              <a:solidFill>
                <a:srgbClr val="000000"/>
              </a:solidFill>
            </a:endParaRPr>
          </a:p>
          <a:p>
            <a:pPr marL="390525" lvl="2" indent="0" eaLnBrk="1" fontAlgn="auto" hangingPunct="1">
              <a:spcBef>
                <a:spcPts val="0"/>
              </a:spcBef>
              <a:spcAft>
                <a:spcPts val="0"/>
              </a:spcAft>
              <a:buSzTx/>
              <a:buNone/>
            </a:pPr>
            <a:endParaRPr lang="en-US" altLang="en-US" sz="2400" dirty="0">
              <a:solidFill>
                <a:srgbClr val="000000"/>
              </a:solidFill>
            </a:endParaRPr>
          </a:p>
        </p:txBody>
      </p:sp>
      <p:sp>
        <p:nvSpPr>
          <p:cNvPr id="14" name="Title 1">
            <a:extLst>
              <a:ext uri="{FF2B5EF4-FFF2-40B4-BE49-F238E27FC236}">
                <a16:creationId xmlns="" xmlns:a16="http://schemas.microsoft.com/office/drawing/2014/main" id="{0E72C5EF-5CA6-2941-8D2A-3FEC046A175F}"/>
              </a:ext>
            </a:extLst>
          </p:cNvPr>
          <p:cNvSpPr txBox="1">
            <a:spLocks/>
          </p:cNvSpPr>
          <p:nvPr/>
        </p:nvSpPr>
        <p:spPr bwMode="auto">
          <a:xfrm>
            <a:off x="228598" y="0"/>
            <a:ext cx="730988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marL="0" lvl="1" algn="l" eaLnBrk="1" fontAlgn="auto" hangingPunct="1">
              <a:spcBef>
                <a:spcPts val="0"/>
              </a:spcBef>
              <a:spcAft>
                <a:spcPts val="0"/>
              </a:spcAft>
            </a:pPr>
            <a:r>
              <a:rPr lang="en-US" altLang="en-US" sz="2800" b="1" kern="0" dirty="0">
                <a:solidFill>
                  <a:schemeClr val="tx1"/>
                </a:solidFill>
              </a:rPr>
              <a:t>Cyber Attribution for Security Through </a:t>
            </a:r>
            <a:br>
              <a:rPr lang="en-US" altLang="en-US" sz="2800" b="1" kern="0" dirty="0">
                <a:solidFill>
                  <a:schemeClr val="tx1"/>
                </a:solidFill>
              </a:rPr>
            </a:br>
            <a:r>
              <a:rPr lang="en-US" altLang="en-US" sz="2800" b="1" kern="0" dirty="0">
                <a:solidFill>
                  <a:schemeClr val="tx1"/>
                </a:solidFill>
              </a:rPr>
              <a:t>ML based Application Profiling</a:t>
            </a:r>
          </a:p>
        </p:txBody>
      </p:sp>
      <p:graphicFrame>
        <p:nvGraphicFramePr>
          <p:cNvPr id="10" name="Chart 9">
            <a:extLst>
              <a:ext uri="{FF2B5EF4-FFF2-40B4-BE49-F238E27FC236}">
                <a16:creationId xmlns="" xmlns:a16="http://schemas.microsoft.com/office/drawing/2014/main" id="{FFAADE2B-3580-A340-8BCA-3BDA6F22CCA4}"/>
              </a:ext>
            </a:extLst>
          </p:cNvPr>
          <p:cNvGraphicFramePr>
            <a:graphicFrameLocks/>
          </p:cNvGraphicFramePr>
          <p:nvPr>
            <p:extLst>
              <p:ext uri="{D42A27DB-BD31-4B8C-83A1-F6EECF244321}">
                <p14:modId xmlns:p14="http://schemas.microsoft.com/office/powerpoint/2010/main" val="3490327472"/>
              </p:ext>
            </p:extLst>
          </p:nvPr>
        </p:nvGraphicFramePr>
        <p:xfrm>
          <a:off x="1007626" y="2506133"/>
          <a:ext cx="6946900" cy="375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380545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28598" y="0"/>
            <a:ext cx="7309885" cy="984250"/>
          </a:xfrm>
        </p:spPr>
        <p:txBody>
          <a:bodyPr/>
          <a:lstStyle/>
          <a:p>
            <a:pPr marL="0" lvl="1" indent="0" algn="l" eaLnBrk="1" fontAlgn="auto" hangingPunct="1">
              <a:spcBef>
                <a:spcPts val="0"/>
              </a:spcBef>
              <a:spcAft>
                <a:spcPts val="0"/>
              </a:spcAft>
              <a:buSzTx/>
              <a:buNone/>
            </a:pPr>
            <a:r>
              <a:rPr lang="en-US" altLang="en-US" sz="2800" b="1" dirty="0">
                <a:solidFill>
                  <a:schemeClr val="tx1"/>
                </a:solidFill>
              </a:rPr>
              <a:t>Cyber Attribution for Security Through </a:t>
            </a:r>
            <a:br>
              <a:rPr lang="en-US" altLang="en-US" sz="2800" b="1" dirty="0">
                <a:solidFill>
                  <a:schemeClr val="tx1"/>
                </a:solidFill>
              </a:rPr>
            </a:br>
            <a:r>
              <a:rPr lang="en-US" altLang="en-US" sz="2800" b="1" dirty="0">
                <a:solidFill>
                  <a:schemeClr val="tx1"/>
                </a:solidFill>
              </a:rPr>
              <a:t>ML based Application Profiling</a:t>
            </a:r>
          </a:p>
        </p:txBody>
      </p:sp>
      <p:sp>
        <p:nvSpPr>
          <p:cNvPr id="71683" name="Content Placeholder 2"/>
          <p:cNvSpPr txBox="1">
            <a:spLocks/>
          </p:cNvSpPr>
          <p:nvPr/>
        </p:nvSpPr>
        <p:spPr bwMode="auto">
          <a:xfrm>
            <a:off x="761999" y="2165350"/>
            <a:ext cx="13254753" cy="8374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35</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Content Placeholder 2">
            <a:extLst>
              <a:ext uri="{FF2B5EF4-FFF2-40B4-BE49-F238E27FC236}">
                <a16:creationId xmlns="" xmlns:a16="http://schemas.microsoft.com/office/drawing/2014/main" id="{38491FEC-9A5D-E34A-9894-5CCB23B7CF6A}"/>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Experiment 3: Recurrent Neural Networks (RNN) Model</a:t>
            </a:r>
          </a:p>
          <a:p>
            <a:pPr marL="733425" lvl="2" indent="-342900" eaLnBrk="1" fontAlgn="auto" hangingPunct="1">
              <a:spcBef>
                <a:spcPts val="0"/>
              </a:spcBef>
              <a:spcAft>
                <a:spcPts val="0"/>
              </a:spcAft>
              <a:buSzTx/>
              <a:buFont typeface="Arial" charset="0"/>
              <a:buChar char="•"/>
            </a:pPr>
            <a:r>
              <a:rPr lang="en-US" altLang="en-US" sz="2100" b="1" dirty="0">
                <a:solidFill>
                  <a:srgbClr val="000000"/>
                </a:solidFill>
              </a:rPr>
              <a:t>Objective: </a:t>
            </a:r>
            <a:r>
              <a:rPr lang="en-US" altLang="en-US" sz="2100" dirty="0">
                <a:solidFill>
                  <a:srgbClr val="000000"/>
                </a:solidFill>
              </a:rPr>
              <a:t>To detect malware and anomalous behavior in autonomous cyber systems using Deep Neural Networks: CNN and RNN. </a:t>
            </a:r>
          </a:p>
          <a:p>
            <a:pPr marL="733425" lvl="2" indent="-342900" eaLnBrk="1" fontAlgn="auto" hangingPunct="1">
              <a:spcBef>
                <a:spcPts val="0"/>
              </a:spcBef>
              <a:spcAft>
                <a:spcPts val="0"/>
              </a:spcAft>
              <a:buSzTx/>
              <a:buFont typeface="Arial" charset="0"/>
              <a:buChar char="•"/>
            </a:pPr>
            <a:endParaRPr lang="en-US" altLang="en-US" sz="2100" b="1" dirty="0">
              <a:solidFill>
                <a:srgbClr val="000000"/>
              </a:solidFill>
            </a:endParaRPr>
          </a:p>
          <a:p>
            <a:pPr marL="733425" lvl="2" indent="-342900" eaLnBrk="1" fontAlgn="auto" hangingPunct="1">
              <a:spcBef>
                <a:spcPts val="0"/>
              </a:spcBef>
              <a:spcAft>
                <a:spcPts val="0"/>
              </a:spcAft>
              <a:buSzTx/>
              <a:buFont typeface="Arial" charset="0"/>
              <a:buChar char="•"/>
            </a:pPr>
            <a:r>
              <a:rPr lang="en-US" altLang="en-US" sz="2100" b="1" dirty="0">
                <a:solidFill>
                  <a:srgbClr val="000000"/>
                </a:solidFill>
              </a:rPr>
              <a:t>Input:</a:t>
            </a:r>
            <a:endParaRPr lang="en-US" altLang="en-US" sz="2100" dirty="0">
              <a:solidFill>
                <a:srgbClr val="000000"/>
              </a:solidFill>
            </a:endParaRPr>
          </a:p>
          <a:p>
            <a:pPr marL="1185863" lvl="3" indent="-342900" eaLnBrk="1" fontAlgn="auto" hangingPunct="1">
              <a:spcBef>
                <a:spcPts val="0"/>
              </a:spcBef>
              <a:spcAft>
                <a:spcPts val="0"/>
              </a:spcAft>
              <a:buSzTx/>
              <a:buFont typeface=".AppleSystemUIFont" charset="-120"/>
              <a:buChar char="−"/>
            </a:pPr>
            <a:r>
              <a:rPr lang="en-US" altLang="en-US" sz="2100" dirty="0">
                <a:solidFill>
                  <a:srgbClr val="000000"/>
                </a:solidFill>
              </a:rPr>
              <a:t>Executed instruction and memory bytes sequences </a:t>
            </a:r>
          </a:p>
          <a:p>
            <a:pPr marL="1185863" lvl="3" indent="-342900" eaLnBrk="1" fontAlgn="auto" hangingPunct="1">
              <a:spcBef>
                <a:spcPts val="0"/>
              </a:spcBef>
              <a:spcAft>
                <a:spcPts val="0"/>
              </a:spcAft>
              <a:buSzTx/>
              <a:buFont typeface=".AppleSystemUIFont" charset="-120"/>
              <a:buChar char="−"/>
            </a:pPr>
            <a:endParaRPr lang="en-US" altLang="en-US" sz="2100" dirty="0">
              <a:solidFill>
                <a:srgbClr val="000000"/>
              </a:solidFill>
            </a:endParaRPr>
          </a:p>
          <a:p>
            <a:pPr marL="733425" lvl="2" indent="-342900" eaLnBrk="1" fontAlgn="auto" hangingPunct="1">
              <a:spcBef>
                <a:spcPts val="0"/>
              </a:spcBef>
              <a:spcAft>
                <a:spcPts val="0"/>
              </a:spcAft>
              <a:buSzTx/>
              <a:buFont typeface="Arial" charset="0"/>
              <a:buChar char="•"/>
            </a:pPr>
            <a:r>
              <a:rPr lang="en-US" altLang="en-US" sz="2100" b="1" dirty="0">
                <a:solidFill>
                  <a:srgbClr val="000000"/>
                </a:solidFill>
              </a:rPr>
              <a:t>Output: </a:t>
            </a:r>
          </a:p>
          <a:p>
            <a:pPr marL="1185863" lvl="3" indent="-342900" eaLnBrk="1" fontAlgn="auto" hangingPunct="1">
              <a:spcBef>
                <a:spcPts val="0"/>
              </a:spcBef>
              <a:spcAft>
                <a:spcPts val="0"/>
              </a:spcAft>
              <a:buSzTx/>
              <a:buFont typeface=".AppleSystemUIFont" charset="-120"/>
              <a:buChar char="−"/>
            </a:pPr>
            <a:r>
              <a:rPr lang="en-US" altLang="en-US" sz="2100" dirty="0">
                <a:solidFill>
                  <a:srgbClr val="000000"/>
                </a:solidFill>
              </a:rPr>
              <a:t>Binary classification of whether a program is malicious or benign based on the instruction sequences.</a:t>
            </a:r>
          </a:p>
          <a:p>
            <a:pPr marL="1185863" lvl="3" indent="-342900" eaLnBrk="1" fontAlgn="auto" hangingPunct="1">
              <a:spcBef>
                <a:spcPts val="0"/>
              </a:spcBef>
              <a:spcAft>
                <a:spcPts val="0"/>
              </a:spcAft>
              <a:buSzTx/>
              <a:buFont typeface=".AppleSystemUIFont" charset="-120"/>
              <a:buChar char="−"/>
            </a:pPr>
            <a:r>
              <a:rPr lang="en-US" altLang="en-US" sz="2100" dirty="0">
                <a:solidFill>
                  <a:srgbClr val="000000"/>
                </a:solidFill>
              </a:rPr>
              <a:t>Performance parameters: CPU Usage, detection accuracy.  </a:t>
            </a:r>
          </a:p>
          <a:p>
            <a:pPr marL="733425" lvl="2" indent="-342900" eaLnBrk="1" fontAlgn="auto" hangingPunct="1">
              <a:spcBef>
                <a:spcPts val="0"/>
              </a:spcBef>
              <a:spcAft>
                <a:spcPts val="0"/>
              </a:spcAft>
              <a:buSzTx/>
              <a:buFont typeface="Arial" charset="0"/>
              <a:buChar char="•"/>
            </a:pPr>
            <a:endParaRPr lang="en-US" altLang="en-US" sz="2100" b="1" dirty="0">
              <a:solidFill>
                <a:srgbClr val="000000"/>
              </a:solidFill>
            </a:endParaRPr>
          </a:p>
          <a:p>
            <a:pPr marL="733425" lvl="2" indent="-342900" eaLnBrk="1" fontAlgn="auto" hangingPunct="1">
              <a:spcBef>
                <a:spcPts val="0"/>
              </a:spcBef>
              <a:spcAft>
                <a:spcPts val="0"/>
              </a:spcAft>
              <a:buSzTx/>
              <a:buFont typeface="Arial" charset="0"/>
              <a:buChar char="•"/>
            </a:pPr>
            <a:r>
              <a:rPr lang="en-US" altLang="en-US" sz="2100" b="1" dirty="0">
                <a:solidFill>
                  <a:srgbClr val="000000"/>
                </a:solidFill>
              </a:rPr>
              <a:t>Experimental Setup: </a:t>
            </a:r>
            <a:r>
              <a:rPr lang="en-US" altLang="en-US" sz="2100" dirty="0">
                <a:solidFill>
                  <a:srgbClr val="000000"/>
                </a:solidFill>
              </a:rPr>
              <a:t>Kernel drivers will be installed to extract data. Known malwares will be installed and tested.</a:t>
            </a:r>
            <a:endParaRPr lang="en-US" altLang="en-US" sz="2100" b="1" dirty="0">
              <a:solidFill>
                <a:srgbClr val="000000"/>
              </a:solidFill>
            </a:endParaRPr>
          </a:p>
          <a:p>
            <a:pPr marL="733425" lvl="2" indent="-342900" eaLnBrk="1" fontAlgn="auto" hangingPunct="1">
              <a:spcBef>
                <a:spcPts val="0"/>
              </a:spcBef>
              <a:spcAft>
                <a:spcPts val="0"/>
              </a:spcAft>
              <a:buSzTx/>
              <a:buFont typeface=".AppleSystemUIFont" charset="-120"/>
              <a:buChar char="−"/>
            </a:pPr>
            <a:endParaRPr lang="en-US" altLang="en-US" sz="2400" dirty="0">
              <a:solidFill>
                <a:srgbClr val="000000"/>
              </a:solidFill>
            </a:endParaRPr>
          </a:p>
        </p:txBody>
      </p:sp>
    </p:spTree>
    <p:extLst>
      <p:ext uri="{BB962C8B-B14F-4D97-AF65-F5344CB8AC3E}">
        <p14:creationId xmlns:p14="http://schemas.microsoft.com/office/powerpoint/2010/main" val="323226856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28598" y="0"/>
            <a:ext cx="7309885" cy="984250"/>
          </a:xfrm>
        </p:spPr>
        <p:txBody>
          <a:bodyPr/>
          <a:lstStyle/>
          <a:p>
            <a:pPr marL="0" lvl="1" indent="0" algn="l" eaLnBrk="1" fontAlgn="auto" hangingPunct="1">
              <a:spcBef>
                <a:spcPts val="0"/>
              </a:spcBef>
              <a:spcAft>
                <a:spcPts val="0"/>
              </a:spcAft>
              <a:buSzTx/>
              <a:buNone/>
            </a:pPr>
            <a:r>
              <a:rPr lang="en-US" altLang="en-US" sz="2800" b="1" dirty="0">
                <a:solidFill>
                  <a:schemeClr val="tx1"/>
                </a:solidFill>
              </a:rPr>
              <a:t>Cyber Attribution for Security Through </a:t>
            </a:r>
            <a:br>
              <a:rPr lang="en-US" altLang="en-US" sz="2800" b="1" dirty="0">
                <a:solidFill>
                  <a:schemeClr val="tx1"/>
                </a:solidFill>
              </a:rPr>
            </a:br>
            <a:r>
              <a:rPr lang="en-US" altLang="en-US" sz="2800" b="1" dirty="0">
                <a:solidFill>
                  <a:schemeClr val="tx1"/>
                </a:solidFill>
              </a:rPr>
              <a:t>ML based Application Profiling</a:t>
            </a: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36</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Content Placeholder 2">
            <a:extLst>
              <a:ext uri="{FF2B5EF4-FFF2-40B4-BE49-F238E27FC236}">
                <a16:creationId xmlns="" xmlns:a16="http://schemas.microsoft.com/office/drawing/2014/main" id="{38491FEC-9A5D-E34A-9894-5CCB23B7CF6A}"/>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Recurrent Neural Networks (RNN) Model:</a:t>
            </a:r>
          </a:p>
          <a:p>
            <a:pPr marL="390525" lvl="2" indent="0" eaLnBrk="1" fontAlgn="auto" hangingPunct="1">
              <a:spcBef>
                <a:spcPts val="0"/>
              </a:spcBef>
              <a:spcAft>
                <a:spcPts val="0"/>
              </a:spcAft>
              <a:buSzTx/>
              <a:buNone/>
            </a:pPr>
            <a:endParaRPr lang="en-US" altLang="en-US" sz="2400" dirty="0">
              <a:solidFill>
                <a:srgbClr val="000000"/>
              </a:solidFill>
            </a:endParaRPr>
          </a:p>
        </p:txBody>
      </p:sp>
      <p:pic>
        <p:nvPicPr>
          <p:cNvPr id="1026" name="Picture 2" descr="Image result for recurrent neural network icon">
            <a:extLst>
              <a:ext uri="{FF2B5EF4-FFF2-40B4-BE49-F238E27FC236}">
                <a16:creationId xmlns="" xmlns:a16="http://schemas.microsoft.com/office/drawing/2014/main" id="{68DCD253-5D9B-3C47-8EEA-FBA60DB705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2430" y="3652421"/>
            <a:ext cx="2233303" cy="1536171"/>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Freeform 14">
            <a:extLst>
              <a:ext uri="{FF2B5EF4-FFF2-40B4-BE49-F238E27FC236}">
                <a16:creationId xmlns="" xmlns:a16="http://schemas.microsoft.com/office/drawing/2014/main" id="{3EB9BACA-7A05-F740-BC31-284B1738DBFB}"/>
              </a:ext>
            </a:extLst>
          </p:cNvPr>
          <p:cNvSpPr/>
          <p:nvPr/>
        </p:nvSpPr>
        <p:spPr>
          <a:xfrm>
            <a:off x="4824960" y="3996172"/>
            <a:ext cx="311022" cy="420559"/>
          </a:xfrm>
          <a:custGeom>
            <a:avLst/>
            <a:gdLst>
              <a:gd name="connsiteX0" fmla="*/ 211428 w 347799"/>
              <a:gd name="connsiteY0" fmla="*/ 407252 h 407252"/>
              <a:gd name="connsiteX1" fmla="*/ 346894 w 347799"/>
              <a:gd name="connsiteY1" fmla="*/ 51652 h 407252"/>
              <a:gd name="connsiteX2" fmla="*/ 152161 w 347799"/>
              <a:gd name="connsiteY2" fmla="*/ 17785 h 407252"/>
              <a:gd name="connsiteX3" fmla="*/ 8228 w 347799"/>
              <a:gd name="connsiteY3" fmla="*/ 204052 h 407252"/>
              <a:gd name="connsiteX4" fmla="*/ 16694 w 347799"/>
              <a:gd name="connsiteY4" fmla="*/ 204052 h 407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99" h="407252">
                <a:moveTo>
                  <a:pt x="211428" y="407252"/>
                </a:moveTo>
                <a:cubicBezTo>
                  <a:pt x="284100" y="261907"/>
                  <a:pt x="356772" y="116563"/>
                  <a:pt x="346894" y="51652"/>
                </a:cubicBezTo>
                <a:cubicBezTo>
                  <a:pt x="337016" y="-13259"/>
                  <a:pt x="208605" y="-7615"/>
                  <a:pt x="152161" y="17785"/>
                </a:cubicBezTo>
                <a:cubicBezTo>
                  <a:pt x="95717" y="43185"/>
                  <a:pt x="30806" y="173007"/>
                  <a:pt x="8228" y="204052"/>
                </a:cubicBezTo>
                <a:cubicBezTo>
                  <a:pt x="-14350" y="235096"/>
                  <a:pt x="16694" y="205463"/>
                  <a:pt x="16694" y="204052"/>
                </a:cubicBezTo>
              </a:path>
            </a:pathLst>
          </a:custGeom>
          <a:no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effectLst/>
              <a:uFillTx/>
            </a:endParaRPr>
          </a:p>
        </p:txBody>
      </p:sp>
      <p:cxnSp>
        <p:nvCxnSpPr>
          <p:cNvPr id="13" name="Straight Arrow Connector 12">
            <a:extLst>
              <a:ext uri="{FF2B5EF4-FFF2-40B4-BE49-F238E27FC236}">
                <a16:creationId xmlns="" xmlns:a16="http://schemas.microsoft.com/office/drawing/2014/main" id="{2B07E795-29F0-1B47-9FE8-E16E90D9E7DD}"/>
              </a:ext>
            </a:extLst>
          </p:cNvPr>
          <p:cNvCxnSpPr>
            <a:cxnSpLocks/>
          </p:cNvCxnSpPr>
          <p:nvPr/>
        </p:nvCxnSpPr>
        <p:spPr>
          <a:xfrm flipH="1">
            <a:off x="4786732" y="4216416"/>
            <a:ext cx="36061" cy="28865"/>
          </a:xfrm>
          <a:prstGeom prst="straightConnector1">
            <a:avLst/>
          </a:prstGeom>
          <a:noFill/>
          <a:ln w="25400" cap="flat">
            <a:solidFill>
              <a:schemeClr val="tx1"/>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20" name="Freeform 19">
            <a:extLst>
              <a:ext uri="{FF2B5EF4-FFF2-40B4-BE49-F238E27FC236}">
                <a16:creationId xmlns="" xmlns:a16="http://schemas.microsoft.com/office/drawing/2014/main" id="{6D5F845A-0A2F-DB4D-B837-EBCC0C8D5000}"/>
              </a:ext>
            </a:extLst>
          </p:cNvPr>
          <p:cNvSpPr/>
          <p:nvPr/>
        </p:nvSpPr>
        <p:spPr>
          <a:xfrm>
            <a:off x="4848321" y="3468666"/>
            <a:ext cx="311022" cy="420559"/>
          </a:xfrm>
          <a:custGeom>
            <a:avLst/>
            <a:gdLst>
              <a:gd name="connsiteX0" fmla="*/ 211428 w 347799"/>
              <a:gd name="connsiteY0" fmla="*/ 407252 h 407252"/>
              <a:gd name="connsiteX1" fmla="*/ 346894 w 347799"/>
              <a:gd name="connsiteY1" fmla="*/ 51652 h 407252"/>
              <a:gd name="connsiteX2" fmla="*/ 152161 w 347799"/>
              <a:gd name="connsiteY2" fmla="*/ 17785 h 407252"/>
              <a:gd name="connsiteX3" fmla="*/ 8228 w 347799"/>
              <a:gd name="connsiteY3" fmla="*/ 204052 h 407252"/>
              <a:gd name="connsiteX4" fmla="*/ 16694 w 347799"/>
              <a:gd name="connsiteY4" fmla="*/ 204052 h 407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99" h="407252">
                <a:moveTo>
                  <a:pt x="211428" y="407252"/>
                </a:moveTo>
                <a:cubicBezTo>
                  <a:pt x="284100" y="261907"/>
                  <a:pt x="356772" y="116563"/>
                  <a:pt x="346894" y="51652"/>
                </a:cubicBezTo>
                <a:cubicBezTo>
                  <a:pt x="337016" y="-13259"/>
                  <a:pt x="208605" y="-7615"/>
                  <a:pt x="152161" y="17785"/>
                </a:cubicBezTo>
                <a:cubicBezTo>
                  <a:pt x="95717" y="43185"/>
                  <a:pt x="30806" y="173007"/>
                  <a:pt x="8228" y="204052"/>
                </a:cubicBezTo>
                <a:cubicBezTo>
                  <a:pt x="-14350" y="235096"/>
                  <a:pt x="16694" y="205463"/>
                  <a:pt x="16694" y="204052"/>
                </a:cubicBezTo>
              </a:path>
            </a:pathLst>
          </a:custGeom>
          <a:no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effectLst/>
              <a:uFillTx/>
            </a:endParaRPr>
          </a:p>
        </p:txBody>
      </p:sp>
      <p:cxnSp>
        <p:nvCxnSpPr>
          <p:cNvPr id="21" name="Straight Arrow Connector 20">
            <a:extLst>
              <a:ext uri="{FF2B5EF4-FFF2-40B4-BE49-F238E27FC236}">
                <a16:creationId xmlns="" xmlns:a16="http://schemas.microsoft.com/office/drawing/2014/main" id="{D41759C6-0D5C-0E47-9E23-4C1871C2DD4E}"/>
              </a:ext>
            </a:extLst>
          </p:cNvPr>
          <p:cNvCxnSpPr>
            <a:cxnSpLocks/>
          </p:cNvCxnSpPr>
          <p:nvPr/>
        </p:nvCxnSpPr>
        <p:spPr>
          <a:xfrm flipH="1">
            <a:off x="4810093" y="3688910"/>
            <a:ext cx="36061" cy="28865"/>
          </a:xfrm>
          <a:prstGeom prst="straightConnector1">
            <a:avLst/>
          </a:prstGeom>
          <a:noFill/>
          <a:ln w="25400" cap="flat">
            <a:solidFill>
              <a:schemeClr val="tx1"/>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22" name="Freeform 21">
            <a:extLst>
              <a:ext uri="{FF2B5EF4-FFF2-40B4-BE49-F238E27FC236}">
                <a16:creationId xmlns="" xmlns:a16="http://schemas.microsoft.com/office/drawing/2014/main" id="{25460FBE-36A7-2746-898C-7FFD13F9DEEB}"/>
              </a:ext>
            </a:extLst>
          </p:cNvPr>
          <p:cNvSpPr/>
          <p:nvPr/>
        </p:nvSpPr>
        <p:spPr>
          <a:xfrm>
            <a:off x="4852157" y="4530028"/>
            <a:ext cx="311022" cy="420559"/>
          </a:xfrm>
          <a:custGeom>
            <a:avLst/>
            <a:gdLst>
              <a:gd name="connsiteX0" fmla="*/ 211428 w 347799"/>
              <a:gd name="connsiteY0" fmla="*/ 407252 h 407252"/>
              <a:gd name="connsiteX1" fmla="*/ 346894 w 347799"/>
              <a:gd name="connsiteY1" fmla="*/ 51652 h 407252"/>
              <a:gd name="connsiteX2" fmla="*/ 152161 w 347799"/>
              <a:gd name="connsiteY2" fmla="*/ 17785 h 407252"/>
              <a:gd name="connsiteX3" fmla="*/ 8228 w 347799"/>
              <a:gd name="connsiteY3" fmla="*/ 204052 h 407252"/>
              <a:gd name="connsiteX4" fmla="*/ 16694 w 347799"/>
              <a:gd name="connsiteY4" fmla="*/ 204052 h 407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99" h="407252">
                <a:moveTo>
                  <a:pt x="211428" y="407252"/>
                </a:moveTo>
                <a:cubicBezTo>
                  <a:pt x="284100" y="261907"/>
                  <a:pt x="356772" y="116563"/>
                  <a:pt x="346894" y="51652"/>
                </a:cubicBezTo>
                <a:cubicBezTo>
                  <a:pt x="337016" y="-13259"/>
                  <a:pt x="208605" y="-7615"/>
                  <a:pt x="152161" y="17785"/>
                </a:cubicBezTo>
                <a:cubicBezTo>
                  <a:pt x="95717" y="43185"/>
                  <a:pt x="30806" y="173007"/>
                  <a:pt x="8228" y="204052"/>
                </a:cubicBezTo>
                <a:cubicBezTo>
                  <a:pt x="-14350" y="235096"/>
                  <a:pt x="16694" y="205463"/>
                  <a:pt x="16694" y="204052"/>
                </a:cubicBezTo>
              </a:path>
            </a:pathLst>
          </a:custGeom>
          <a:no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effectLst/>
              <a:uFillTx/>
            </a:endParaRPr>
          </a:p>
        </p:txBody>
      </p:sp>
      <p:cxnSp>
        <p:nvCxnSpPr>
          <p:cNvPr id="23" name="Straight Arrow Connector 22">
            <a:extLst>
              <a:ext uri="{FF2B5EF4-FFF2-40B4-BE49-F238E27FC236}">
                <a16:creationId xmlns="" xmlns:a16="http://schemas.microsoft.com/office/drawing/2014/main" id="{7CDA16BC-1F41-1F45-AF58-D7B02B868E09}"/>
              </a:ext>
            </a:extLst>
          </p:cNvPr>
          <p:cNvCxnSpPr>
            <a:cxnSpLocks/>
          </p:cNvCxnSpPr>
          <p:nvPr/>
        </p:nvCxnSpPr>
        <p:spPr>
          <a:xfrm flipH="1">
            <a:off x="4813929" y="4750272"/>
            <a:ext cx="36061" cy="28865"/>
          </a:xfrm>
          <a:prstGeom prst="straightConnector1">
            <a:avLst/>
          </a:prstGeom>
          <a:noFill/>
          <a:ln w="25400" cap="flat">
            <a:solidFill>
              <a:schemeClr val="tx1"/>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4" name="TextBox 13">
            <a:extLst>
              <a:ext uri="{FF2B5EF4-FFF2-40B4-BE49-F238E27FC236}">
                <a16:creationId xmlns="" xmlns:a16="http://schemas.microsoft.com/office/drawing/2014/main" id="{DF467E9B-5D75-3E4F-8212-4220C9E4DC7E}"/>
              </a:ext>
            </a:extLst>
          </p:cNvPr>
          <p:cNvSpPr txBox="1"/>
          <p:nvPr/>
        </p:nvSpPr>
        <p:spPr>
          <a:xfrm>
            <a:off x="761998" y="1825798"/>
            <a:ext cx="4184547" cy="12464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500" b="0" i="0" u="sng"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Instruction sequences input (</a:t>
            </a:r>
            <a:r>
              <a:rPr kumimoji="0" lang="en-US" sz="1500" b="0" i="0" u="sng" strike="noStrike" cap="none" spc="0" normalizeH="0" baseline="0" dirty="0" err="1">
                <a:ln>
                  <a:noFill/>
                </a:ln>
                <a:solidFill>
                  <a:srgbClr val="000000"/>
                </a:solidFill>
                <a:effectLst/>
                <a:uFillTx/>
                <a:latin typeface="Arial" panose="020B0604020202020204" pitchFamily="34" charset="0"/>
                <a:ea typeface="Tahoma"/>
                <a:cs typeface="Arial" panose="020B0604020202020204" pitchFamily="34" charset="0"/>
                <a:sym typeface="Tahoma"/>
              </a:rPr>
              <a:t>uni</a:t>
            </a:r>
            <a:r>
              <a:rPr kumimoji="0" lang="en-US" sz="1500" b="0" i="0" u="sng"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 bi, or n-grams):</a:t>
            </a:r>
          </a:p>
          <a:p>
            <a:pPr marL="0" marR="0" indent="0" algn="l" defTabSz="914400" rtl="0" fontAlgn="auto" latinLnBrk="1" hangingPunct="0">
              <a:lnSpc>
                <a:spcPct val="100000"/>
              </a:lnSpc>
              <a:spcBef>
                <a:spcPts val="0"/>
              </a:spcBef>
              <a:spcAft>
                <a:spcPts val="0"/>
              </a:spcAft>
              <a:buClrTx/>
              <a:buSzTx/>
              <a:buFontTx/>
              <a:buNone/>
              <a:tabLst/>
            </a:pPr>
            <a:endPar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a:p>
            <a:pPr marL="342900" marR="0" indent="-342900" algn="l" defTabSz="914400" rtl="0" fontAlgn="auto" latinLnBrk="1" hangingPunct="0">
              <a:lnSpc>
                <a:spcPct val="100000"/>
              </a:lnSpc>
              <a:spcBef>
                <a:spcPts val="0"/>
              </a:spcBef>
              <a:spcAft>
                <a:spcPts val="0"/>
              </a:spcAft>
              <a:buClrTx/>
              <a:buSzTx/>
              <a:buFontTx/>
              <a:buAutoNum type="arabicPeriod"/>
              <a:tabLst/>
            </a:pPr>
            <a:r>
              <a:rPr lang="en-US" sz="1500" b="1" dirty="0">
                <a:solidFill>
                  <a:srgbClr val="000000"/>
                </a:solidFill>
                <a:latin typeface="Consolas" panose="020B0609020204030204" pitchFamily="49" charset="0"/>
                <a:ea typeface="Tahoma"/>
                <a:cs typeface="Consolas" panose="020B0609020204030204" pitchFamily="49" charset="0"/>
                <a:sym typeface="Tahoma"/>
              </a:rPr>
              <a:t>AESENC, ADD, JMP, CMP, ..., PUSH</a:t>
            </a:r>
          </a:p>
          <a:p>
            <a:pPr marL="342900" indent="-342900" fontAlgn="auto" latinLnBrk="1">
              <a:spcBef>
                <a:spcPts val="0"/>
              </a:spcBef>
              <a:spcAft>
                <a:spcPts val="0"/>
              </a:spcAft>
              <a:buFontTx/>
              <a:buAutoNum type="arabicPeriod"/>
            </a:pPr>
            <a:r>
              <a:rPr lang="en-US" sz="1500" b="1" dirty="0">
                <a:solidFill>
                  <a:srgbClr val="000000"/>
                </a:solidFill>
                <a:latin typeface="Consolas" panose="020B0609020204030204" pitchFamily="49" charset="0"/>
                <a:ea typeface="Tahoma"/>
                <a:cs typeface="Consolas" panose="020B0609020204030204" pitchFamily="49" charset="0"/>
                <a:sym typeface="Tahoma"/>
              </a:rPr>
              <a:t>XOR, JMP, MOV, SHR, ..., CALL_RET</a:t>
            </a:r>
          </a:p>
          <a:p>
            <a:pPr marL="342900" indent="-342900" fontAlgn="auto" latinLnBrk="1">
              <a:spcBef>
                <a:spcPts val="0"/>
              </a:spcBef>
              <a:spcAft>
                <a:spcPts val="0"/>
              </a:spcAft>
              <a:buFontTx/>
              <a:buAutoNum type="arabicPeriod"/>
            </a:pPr>
            <a:r>
              <a:rPr lang="en-US" sz="1500" b="1" dirty="0">
                <a:solidFill>
                  <a:srgbClr val="000000"/>
                </a:solidFill>
                <a:latin typeface="Consolas" panose="020B0609020204030204" pitchFamily="49" charset="0"/>
                <a:ea typeface="Tahoma"/>
                <a:cs typeface="Consolas" panose="020B0609020204030204" pitchFamily="49" charset="0"/>
                <a:sym typeface="Tahoma"/>
              </a:rPr>
              <a:t>LEA, MOV, MUL, ADD, XOR, ..., XOR</a:t>
            </a:r>
          </a:p>
        </p:txBody>
      </p:sp>
      <p:sp>
        <p:nvSpPr>
          <p:cNvPr id="26" name="TextBox 25">
            <a:extLst>
              <a:ext uri="{FF2B5EF4-FFF2-40B4-BE49-F238E27FC236}">
                <a16:creationId xmlns="" xmlns:a16="http://schemas.microsoft.com/office/drawing/2014/main" id="{8D13551F-D248-AB43-8D9E-7932196F08F8}"/>
              </a:ext>
            </a:extLst>
          </p:cNvPr>
          <p:cNvSpPr txBox="1"/>
          <p:nvPr/>
        </p:nvSpPr>
        <p:spPr>
          <a:xfrm>
            <a:off x="5159343" y="1820533"/>
            <a:ext cx="3892648" cy="8002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500" b="0" i="0" u="sng"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Probabilities </a:t>
            </a:r>
            <a:r>
              <a:rPr lang="en-US" sz="1500" u="sng" dirty="0">
                <a:solidFill>
                  <a:srgbClr val="000000"/>
                </a:solidFill>
                <a:latin typeface="Arial" panose="020B0604020202020204" pitchFamily="34" charset="0"/>
                <a:ea typeface="Tahoma"/>
                <a:cs typeface="Arial" panose="020B0604020202020204" pitchFamily="34" charset="0"/>
                <a:sym typeface="Tahoma"/>
              </a:rPr>
              <a:t>of </a:t>
            </a:r>
            <a:r>
              <a:rPr kumimoji="0" lang="en-US" sz="1500" b="0" i="0" u="sng"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Set of </a:t>
            </a:r>
            <a:r>
              <a:rPr lang="en-US" sz="1500" u="sng" dirty="0">
                <a:solidFill>
                  <a:srgbClr val="000000"/>
                </a:solidFill>
                <a:latin typeface="Arial" panose="020B0604020202020204" pitchFamily="34" charset="0"/>
                <a:ea typeface="Tahoma"/>
                <a:cs typeface="Arial" panose="020B0604020202020204" pitchFamily="34" charset="0"/>
                <a:sym typeface="Tahoma"/>
              </a:rPr>
              <a:t>All </a:t>
            </a:r>
            <a:r>
              <a:rPr kumimoji="0" lang="en-US" sz="1500" b="0" i="0" u="sng"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Sequences (P</a:t>
            </a:r>
            <a:r>
              <a:rPr kumimoji="0" lang="en-US" sz="1500" b="0" i="0" u="sng" strike="noStrike" cap="none" spc="0" normalizeH="0" baseline="-25000" dirty="0">
                <a:ln>
                  <a:noFill/>
                </a:ln>
                <a:solidFill>
                  <a:srgbClr val="000000"/>
                </a:solidFill>
                <a:effectLst/>
                <a:uFillTx/>
                <a:latin typeface="Arial" panose="020B0604020202020204" pitchFamily="34" charset="0"/>
                <a:ea typeface="Tahoma"/>
                <a:cs typeface="Arial" panose="020B0604020202020204" pitchFamily="34" charset="0"/>
                <a:sym typeface="Tahoma"/>
              </a:rPr>
              <a:t>SET</a:t>
            </a:r>
            <a:r>
              <a:rPr kumimoji="0" lang="en-US" sz="1500" b="0" i="0" u="sng" strike="noStrike" cap="none" spc="0" normalizeH="0" dirty="0">
                <a:ln>
                  <a:noFill/>
                </a:ln>
                <a:solidFill>
                  <a:srgbClr val="000000"/>
                </a:solidFill>
                <a:effectLst/>
                <a:uFillTx/>
                <a:latin typeface="Arial" panose="020B0604020202020204" pitchFamily="34" charset="0"/>
                <a:ea typeface="Tahoma"/>
                <a:cs typeface="Arial" panose="020B0604020202020204" pitchFamily="34" charset="0"/>
                <a:sym typeface="Tahoma"/>
              </a:rPr>
              <a:t>)</a:t>
            </a:r>
            <a:r>
              <a:rPr kumimoji="0" lang="en-US" sz="1500" b="0" i="0" u="sng"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a:t>
            </a:r>
          </a:p>
          <a:p>
            <a:pPr marL="0" marR="0" indent="0" algn="l" defTabSz="914400" rtl="0" fontAlgn="auto" latinLnBrk="1" hangingPunct="0">
              <a:lnSpc>
                <a:spcPct val="100000"/>
              </a:lnSpc>
              <a:spcBef>
                <a:spcPts val="0"/>
              </a:spcBef>
              <a:spcAft>
                <a:spcPts val="0"/>
              </a:spcAft>
              <a:buClrTx/>
              <a:buSzTx/>
              <a:buFontTx/>
              <a:buNone/>
              <a:tabLst/>
            </a:pPr>
            <a:endParaRPr kumimoji="0" lang="en-US" sz="1500" b="0"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a:p>
            <a:pPr fontAlgn="auto" latinLnBrk="1">
              <a:spcBef>
                <a:spcPts val="0"/>
              </a:spcBef>
              <a:spcAft>
                <a:spcPts val="0"/>
              </a:spcAft>
            </a:pPr>
            <a:r>
              <a:rPr kumimoji="0" lang="en-US" sz="16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P</a:t>
            </a:r>
            <a:r>
              <a:rPr kumimoji="0" lang="en-US" sz="1600" b="1" i="0" u="none" strike="noStrike" cap="none" spc="0" normalizeH="0" baseline="-25000" dirty="0">
                <a:ln>
                  <a:noFill/>
                </a:ln>
                <a:solidFill>
                  <a:srgbClr val="000000"/>
                </a:solidFill>
                <a:effectLst/>
                <a:uFillTx/>
                <a:latin typeface="Arial" panose="020B0604020202020204" pitchFamily="34" charset="0"/>
                <a:ea typeface="Tahoma"/>
                <a:cs typeface="Arial" panose="020B0604020202020204" pitchFamily="34" charset="0"/>
                <a:sym typeface="Tahoma"/>
              </a:rPr>
              <a:t>S1</a:t>
            </a:r>
            <a:r>
              <a:rPr kumimoji="0" lang="en-US" sz="16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 </a:t>
            </a:r>
            <a:r>
              <a:rPr lang="en-US" sz="1600" b="1" dirty="0">
                <a:solidFill>
                  <a:srgbClr val="000000"/>
                </a:solidFill>
                <a:latin typeface="Arial" panose="020B0604020202020204" pitchFamily="34" charset="0"/>
                <a:ea typeface="Tahoma"/>
                <a:cs typeface="Arial" panose="020B0604020202020204" pitchFamily="34" charset="0"/>
                <a:sym typeface="Tahoma"/>
              </a:rPr>
              <a:t>p</a:t>
            </a:r>
            <a:r>
              <a:rPr lang="en-US" sz="1600" b="1" baseline="-25000" dirty="0">
                <a:solidFill>
                  <a:srgbClr val="000000"/>
                </a:solidFill>
                <a:latin typeface="Arial" panose="020B0604020202020204" pitchFamily="34" charset="0"/>
                <a:ea typeface="Tahoma"/>
                <a:cs typeface="Arial" panose="020B0604020202020204" pitchFamily="34" charset="0"/>
                <a:sym typeface="Tahoma"/>
              </a:rPr>
              <a:t>insS1, </a:t>
            </a:r>
            <a:r>
              <a:rPr lang="en-US" sz="1600" b="1" dirty="0">
                <a:solidFill>
                  <a:srgbClr val="000000"/>
                </a:solidFill>
                <a:latin typeface="Arial" panose="020B0604020202020204" pitchFamily="34" charset="0"/>
                <a:ea typeface="Tahoma"/>
                <a:cs typeface="Arial" panose="020B0604020202020204" pitchFamily="34" charset="0"/>
                <a:sym typeface="Tahoma"/>
              </a:rPr>
              <a:t>p</a:t>
            </a:r>
            <a:r>
              <a:rPr lang="en-US" sz="1600" b="1" baseline="-25000" dirty="0">
                <a:solidFill>
                  <a:srgbClr val="000000"/>
                </a:solidFill>
                <a:latin typeface="Arial" panose="020B0604020202020204" pitchFamily="34" charset="0"/>
                <a:ea typeface="Tahoma"/>
                <a:cs typeface="Arial" panose="020B0604020202020204" pitchFamily="34" charset="0"/>
                <a:sym typeface="Tahoma"/>
              </a:rPr>
              <a:t>insS2</a:t>
            </a:r>
            <a:r>
              <a:rPr lang="en-US" sz="1600" b="1" dirty="0">
                <a:solidFill>
                  <a:srgbClr val="000000"/>
                </a:solidFill>
                <a:latin typeface="Arial" panose="020B0604020202020204" pitchFamily="34" charset="0"/>
                <a:ea typeface="Tahoma"/>
                <a:cs typeface="Arial" panose="020B0604020202020204" pitchFamily="34" charset="0"/>
                <a:sym typeface="Tahoma"/>
              </a:rPr>
              <a:t>, </a:t>
            </a:r>
            <a:r>
              <a:rPr kumimoji="0" lang="en-US" sz="16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 </a:t>
            </a:r>
            <a:r>
              <a:rPr kumimoji="0" lang="en-US" sz="1600" b="1" i="0" u="none" strike="noStrike" cap="none" spc="0" normalizeH="0" baseline="0" dirty="0" err="1">
                <a:ln>
                  <a:noFill/>
                </a:ln>
                <a:solidFill>
                  <a:srgbClr val="000000"/>
                </a:solidFill>
                <a:effectLst/>
                <a:uFillTx/>
                <a:latin typeface="Arial" panose="020B0604020202020204" pitchFamily="34" charset="0"/>
                <a:ea typeface="Tahoma"/>
                <a:cs typeface="Arial" panose="020B0604020202020204" pitchFamily="34" charset="0"/>
                <a:sym typeface="Tahoma"/>
              </a:rPr>
              <a:t>P</a:t>
            </a:r>
            <a:r>
              <a:rPr kumimoji="0" lang="en-US" sz="1600" b="1" i="0" u="none" strike="noStrike" cap="none" spc="0" normalizeH="0" baseline="-25000" dirty="0" err="1">
                <a:ln>
                  <a:noFill/>
                </a:ln>
                <a:solidFill>
                  <a:srgbClr val="000000"/>
                </a:solidFill>
                <a:effectLst/>
                <a:uFillTx/>
                <a:latin typeface="Arial" panose="020B0604020202020204" pitchFamily="34" charset="0"/>
                <a:ea typeface="Tahoma"/>
                <a:cs typeface="Arial" panose="020B0604020202020204" pitchFamily="34" charset="0"/>
                <a:sym typeface="Tahoma"/>
              </a:rPr>
              <a:t>Sn</a:t>
            </a:r>
            <a:r>
              <a:rPr kumimoji="0" lang="en-US" sz="16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 </a:t>
            </a:r>
            <a:r>
              <a:rPr lang="en-US" sz="1600" b="1" dirty="0" err="1">
                <a:solidFill>
                  <a:srgbClr val="000000"/>
                </a:solidFill>
                <a:latin typeface="Arial" panose="020B0604020202020204" pitchFamily="34" charset="0"/>
                <a:ea typeface="Tahoma"/>
                <a:cs typeface="Arial" panose="020B0604020202020204" pitchFamily="34" charset="0"/>
                <a:sym typeface="Tahoma"/>
              </a:rPr>
              <a:t>p</a:t>
            </a:r>
            <a:r>
              <a:rPr lang="en-US" sz="1600" b="1" baseline="-25000" dirty="0" err="1">
                <a:solidFill>
                  <a:srgbClr val="000000"/>
                </a:solidFill>
                <a:latin typeface="Arial" panose="020B0604020202020204" pitchFamily="34" charset="0"/>
                <a:ea typeface="Tahoma"/>
                <a:cs typeface="Arial" panose="020B0604020202020204" pitchFamily="34" charset="0"/>
                <a:sym typeface="Tahoma"/>
              </a:rPr>
              <a:t>insSn</a:t>
            </a:r>
            <a:r>
              <a:rPr lang="en-US" sz="1600" b="1" baseline="-25000" dirty="0">
                <a:solidFill>
                  <a:srgbClr val="000000"/>
                </a:solidFill>
                <a:latin typeface="Arial" panose="020B0604020202020204" pitchFamily="34" charset="0"/>
                <a:ea typeface="Tahoma"/>
                <a:cs typeface="Arial" panose="020B0604020202020204" pitchFamily="34" charset="0"/>
                <a:sym typeface="Tahoma"/>
              </a:rPr>
              <a:t>, </a:t>
            </a:r>
            <a:r>
              <a:rPr lang="en-US" sz="1600" b="1" dirty="0" err="1">
                <a:solidFill>
                  <a:srgbClr val="000000"/>
                </a:solidFill>
                <a:latin typeface="Arial" panose="020B0604020202020204" pitchFamily="34" charset="0"/>
                <a:ea typeface="Tahoma"/>
                <a:cs typeface="Arial" panose="020B0604020202020204" pitchFamily="34" charset="0"/>
                <a:sym typeface="Tahoma"/>
              </a:rPr>
              <a:t>p</a:t>
            </a:r>
            <a:r>
              <a:rPr lang="en-US" sz="1600" b="1" baseline="-25000" dirty="0" err="1">
                <a:solidFill>
                  <a:srgbClr val="000000"/>
                </a:solidFill>
                <a:latin typeface="Arial" panose="020B0604020202020204" pitchFamily="34" charset="0"/>
                <a:ea typeface="Tahoma"/>
                <a:cs typeface="Arial" panose="020B0604020202020204" pitchFamily="34" charset="0"/>
                <a:sym typeface="Tahoma"/>
              </a:rPr>
              <a:t>insSn</a:t>
            </a:r>
            <a:r>
              <a:rPr lang="en-US" sz="1600" b="1" dirty="0">
                <a:solidFill>
                  <a:srgbClr val="000000"/>
                </a:solidFill>
                <a:latin typeface="Arial" panose="020B0604020202020204" pitchFamily="34" charset="0"/>
                <a:ea typeface="Tahoma"/>
                <a:cs typeface="Arial" panose="020B0604020202020204" pitchFamily="34" charset="0"/>
                <a:sym typeface="Tahoma"/>
              </a:rPr>
              <a:t>, …</a:t>
            </a:r>
            <a:endParaRPr kumimoji="0" lang="en-US" sz="16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endParaRPr>
          </a:p>
        </p:txBody>
      </p:sp>
      <p:sp>
        <p:nvSpPr>
          <p:cNvPr id="27" name="TextBox 26">
            <a:extLst>
              <a:ext uri="{FF2B5EF4-FFF2-40B4-BE49-F238E27FC236}">
                <a16:creationId xmlns="" xmlns:a16="http://schemas.microsoft.com/office/drawing/2014/main" id="{9D3A0840-CE7E-4F4F-8A22-2AC257643125}"/>
              </a:ext>
            </a:extLst>
          </p:cNvPr>
          <p:cNvSpPr txBox="1"/>
          <p:nvPr/>
        </p:nvSpPr>
        <p:spPr>
          <a:xfrm>
            <a:off x="4222618" y="5243177"/>
            <a:ext cx="86676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Arial" panose="020B0604020202020204" pitchFamily="34" charset="0"/>
                <a:ea typeface="Tahoma"/>
                <a:cs typeface="Arial" panose="020B0604020202020204" pitchFamily="34" charset="0"/>
                <a:sym typeface="Tahoma"/>
              </a:rPr>
              <a:t>RNN</a:t>
            </a:r>
            <a:endParaRPr kumimoji="0" lang="en-US" sz="2400" b="1" i="0" u="none" strike="noStrike" cap="none" spc="0" normalizeH="0" baseline="0" dirty="0">
              <a:ln>
                <a:noFill/>
              </a:ln>
              <a:solidFill>
                <a:srgbClr val="000000"/>
              </a:solidFill>
              <a:effectLst/>
              <a:uFillTx/>
              <a:latin typeface="Consolas" panose="020B0609020204030204" pitchFamily="49" charset="0"/>
              <a:ea typeface="Tahoma"/>
              <a:cs typeface="Consolas" panose="020B0609020204030204" pitchFamily="49" charset="0"/>
              <a:sym typeface="Tahoma"/>
            </a:endParaRPr>
          </a:p>
        </p:txBody>
      </p:sp>
      <p:cxnSp>
        <p:nvCxnSpPr>
          <p:cNvPr id="17" name="Elbow Connector 16">
            <a:extLst>
              <a:ext uri="{FF2B5EF4-FFF2-40B4-BE49-F238E27FC236}">
                <a16:creationId xmlns="" xmlns:a16="http://schemas.microsoft.com/office/drawing/2014/main" id="{4D316479-A428-4347-BBF2-C57368693171}"/>
              </a:ext>
            </a:extLst>
          </p:cNvPr>
          <p:cNvCxnSpPr>
            <a:cxnSpLocks/>
          </p:cNvCxnSpPr>
          <p:nvPr/>
        </p:nvCxnSpPr>
        <p:spPr>
          <a:xfrm rot="16200000" flipH="1">
            <a:off x="2126910" y="3273610"/>
            <a:ext cx="1113608" cy="1172634"/>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 xmlns:a16="http://schemas.microsoft.com/office/drawing/2014/main" id="{7F1B4A01-034E-F44B-8C37-9C1C6FC1EA18}"/>
              </a:ext>
            </a:extLst>
          </p:cNvPr>
          <p:cNvSpPr txBox="1"/>
          <p:nvPr/>
        </p:nvSpPr>
        <p:spPr>
          <a:xfrm>
            <a:off x="2226402" y="3889225"/>
            <a:ext cx="102775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2400" dirty="0">
                <a:solidFill>
                  <a:srgbClr val="000000"/>
                </a:solidFill>
                <a:latin typeface="Arial" panose="020B0604020202020204" pitchFamily="34" charset="0"/>
                <a:ea typeface="Tahoma"/>
                <a:cs typeface="Arial" panose="020B0604020202020204" pitchFamily="34" charset="0"/>
                <a:sym typeface="Tahoma"/>
              </a:rPr>
              <a:t>Input</a:t>
            </a:r>
            <a:endParaRPr kumimoji="0" lang="en-US" sz="2400" i="0" strike="noStrike" cap="none" spc="0" normalizeH="0" baseline="0" dirty="0">
              <a:ln>
                <a:noFill/>
              </a:ln>
              <a:solidFill>
                <a:srgbClr val="000000"/>
              </a:solidFill>
              <a:effectLst/>
              <a:uFillTx/>
              <a:latin typeface="Consolas" panose="020B0609020204030204" pitchFamily="49" charset="0"/>
              <a:ea typeface="Tahoma"/>
              <a:cs typeface="Consolas" panose="020B0609020204030204" pitchFamily="49" charset="0"/>
              <a:sym typeface="Tahoma"/>
            </a:endParaRPr>
          </a:p>
        </p:txBody>
      </p:sp>
      <p:sp>
        <p:nvSpPr>
          <p:cNvPr id="33" name="TextBox 32">
            <a:extLst>
              <a:ext uri="{FF2B5EF4-FFF2-40B4-BE49-F238E27FC236}">
                <a16:creationId xmlns="" xmlns:a16="http://schemas.microsoft.com/office/drawing/2014/main" id="{912AA045-6C76-CE47-A77D-979AC413A8A5}"/>
              </a:ext>
            </a:extLst>
          </p:cNvPr>
          <p:cNvSpPr txBox="1"/>
          <p:nvPr/>
        </p:nvSpPr>
        <p:spPr>
          <a:xfrm>
            <a:off x="5706534" y="3981924"/>
            <a:ext cx="2980266"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2400" dirty="0">
                <a:solidFill>
                  <a:srgbClr val="000000"/>
                </a:solidFill>
                <a:latin typeface="Arial" panose="020B0604020202020204" pitchFamily="34" charset="0"/>
                <a:ea typeface="Tahoma"/>
                <a:cs typeface="Arial" panose="020B0604020202020204" pitchFamily="34" charset="0"/>
                <a:sym typeface="Tahoma"/>
              </a:rPr>
              <a:t>Output: </a:t>
            </a:r>
            <a:r>
              <a:rPr lang="en-US" sz="2400" b="1" dirty="0" err="1">
                <a:solidFill>
                  <a:srgbClr val="000000"/>
                </a:solidFill>
                <a:latin typeface="Arial" panose="020B0604020202020204" pitchFamily="34" charset="0"/>
                <a:ea typeface="Tahoma"/>
                <a:cs typeface="Arial" panose="020B0604020202020204" pitchFamily="34" charset="0"/>
                <a:sym typeface="Tahoma"/>
              </a:rPr>
              <a:t>p</a:t>
            </a:r>
            <a:r>
              <a:rPr lang="en-US" sz="2400" b="1" baseline="-25000" dirty="0" err="1">
                <a:solidFill>
                  <a:srgbClr val="000000"/>
                </a:solidFill>
                <a:latin typeface="Arial" panose="020B0604020202020204" pitchFamily="34" charset="0"/>
                <a:ea typeface="Tahoma"/>
                <a:cs typeface="Arial" panose="020B0604020202020204" pitchFamily="34" charset="0"/>
                <a:sym typeface="Tahoma"/>
              </a:rPr>
              <a:t>insSi</a:t>
            </a:r>
            <a:r>
              <a:rPr lang="en-US" sz="2400" b="1" baseline="-25000" dirty="0">
                <a:solidFill>
                  <a:srgbClr val="000000"/>
                </a:solidFill>
                <a:latin typeface="Arial" panose="020B0604020202020204" pitchFamily="34" charset="0"/>
                <a:ea typeface="Tahoma"/>
                <a:cs typeface="Arial" panose="020B0604020202020204" pitchFamily="34" charset="0"/>
                <a:sym typeface="Tahoma"/>
              </a:rPr>
              <a:t>, </a:t>
            </a:r>
            <a:r>
              <a:rPr lang="en-US" sz="2400" b="1" dirty="0" err="1">
                <a:solidFill>
                  <a:srgbClr val="000000"/>
                </a:solidFill>
                <a:latin typeface="Arial" panose="020B0604020202020204" pitchFamily="34" charset="0"/>
                <a:ea typeface="Tahoma"/>
                <a:cs typeface="Arial" panose="020B0604020202020204" pitchFamily="34" charset="0"/>
                <a:sym typeface="Tahoma"/>
              </a:rPr>
              <a:t>p</a:t>
            </a:r>
            <a:r>
              <a:rPr lang="en-US" sz="2400" b="1" baseline="-25000" dirty="0" err="1">
                <a:solidFill>
                  <a:srgbClr val="000000"/>
                </a:solidFill>
                <a:latin typeface="Arial" panose="020B0604020202020204" pitchFamily="34" charset="0"/>
                <a:ea typeface="Tahoma"/>
                <a:cs typeface="Arial" panose="020B0604020202020204" pitchFamily="34" charset="0"/>
                <a:sym typeface="Tahoma"/>
              </a:rPr>
              <a:t>insSi</a:t>
            </a:r>
            <a:r>
              <a:rPr lang="en-US" sz="2400" b="1" baseline="-25000" dirty="0">
                <a:solidFill>
                  <a:srgbClr val="000000"/>
                </a:solidFill>
                <a:latin typeface="Arial" panose="020B0604020202020204" pitchFamily="34" charset="0"/>
                <a:ea typeface="Tahoma"/>
                <a:cs typeface="Arial" panose="020B0604020202020204" pitchFamily="34" charset="0"/>
                <a:sym typeface="Tahoma"/>
              </a:rPr>
              <a:t>,…</a:t>
            </a:r>
            <a:endParaRPr kumimoji="0" lang="en-US" sz="2400" b="1" i="0" strike="noStrike" cap="none" spc="0" normalizeH="0" baseline="0" dirty="0">
              <a:ln>
                <a:noFill/>
              </a:ln>
              <a:solidFill>
                <a:srgbClr val="000000"/>
              </a:solidFill>
              <a:effectLst/>
              <a:uFillTx/>
              <a:latin typeface="Consolas" panose="020B0609020204030204" pitchFamily="49" charset="0"/>
              <a:ea typeface="Tahoma"/>
              <a:cs typeface="Consolas" panose="020B0609020204030204" pitchFamily="49" charset="0"/>
              <a:sym typeface="Tahoma"/>
            </a:endParaRPr>
          </a:p>
        </p:txBody>
      </p:sp>
      <p:sp>
        <p:nvSpPr>
          <p:cNvPr id="34" name="TextBox 33">
            <a:extLst>
              <a:ext uri="{FF2B5EF4-FFF2-40B4-BE49-F238E27FC236}">
                <a16:creationId xmlns="" xmlns:a16="http://schemas.microsoft.com/office/drawing/2014/main" id="{A3EE27D0-EF89-964D-8160-C603FD6D6260}"/>
              </a:ext>
            </a:extLst>
          </p:cNvPr>
          <p:cNvSpPr txBox="1"/>
          <p:nvPr/>
        </p:nvSpPr>
        <p:spPr>
          <a:xfrm>
            <a:off x="5251353" y="5873751"/>
            <a:ext cx="3892647"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fontAlgn="auto" latinLnBrk="1">
              <a:spcBef>
                <a:spcPts val="0"/>
              </a:spcBef>
              <a:spcAft>
                <a:spcPts val="0"/>
              </a:spcAft>
              <a:tabLst>
                <a:tab pos="914400" algn="l"/>
              </a:tabLst>
            </a:pPr>
            <a:r>
              <a:rPr lang="en-US" b="1" dirty="0">
                <a:solidFill>
                  <a:srgbClr val="00B050"/>
                </a:solidFill>
                <a:latin typeface="Arial" panose="020B0604020202020204" pitchFamily="34" charset="0"/>
                <a:ea typeface="Tahoma"/>
                <a:cs typeface="Arial" panose="020B0604020202020204" pitchFamily="34" charset="0"/>
                <a:sym typeface="Tahoma"/>
              </a:rPr>
              <a:t>Benign:		Found in the P</a:t>
            </a:r>
            <a:r>
              <a:rPr lang="en-US" b="1" baseline="-25000" dirty="0">
                <a:solidFill>
                  <a:srgbClr val="00B050"/>
                </a:solidFill>
                <a:latin typeface="Arial" panose="020B0604020202020204" pitchFamily="34" charset="0"/>
                <a:ea typeface="Tahoma"/>
                <a:cs typeface="Arial" panose="020B0604020202020204" pitchFamily="34" charset="0"/>
                <a:sym typeface="Tahoma"/>
              </a:rPr>
              <a:t>SET</a:t>
            </a:r>
            <a:endParaRPr lang="en-US" b="1" dirty="0">
              <a:solidFill>
                <a:srgbClr val="00B050"/>
              </a:solidFill>
              <a:latin typeface="Arial" panose="020B0604020202020204" pitchFamily="34" charset="0"/>
              <a:ea typeface="Tahoma"/>
              <a:cs typeface="Arial" panose="020B0604020202020204" pitchFamily="34" charset="0"/>
              <a:sym typeface="Tahoma"/>
            </a:endParaRPr>
          </a:p>
          <a:p>
            <a:pPr marL="0" marR="0" indent="0" algn="l" defTabSz="914400" rtl="0" fontAlgn="auto" latinLnBrk="1" hangingPunct="0">
              <a:lnSpc>
                <a:spcPct val="100000"/>
              </a:lnSpc>
              <a:spcBef>
                <a:spcPts val="0"/>
              </a:spcBef>
              <a:spcAft>
                <a:spcPts val="0"/>
              </a:spcAft>
              <a:buClrTx/>
              <a:buSzTx/>
              <a:buFontTx/>
              <a:buNone/>
              <a:tabLst>
                <a:tab pos="914400" algn="l"/>
              </a:tabLst>
            </a:pPr>
            <a:r>
              <a:rPr lang="en-US" b="1" dirty="0">
                <a:solidFill>
                  <a:srgbClr val="FF0000"/>
                </a:solidFill>
                <a:latin typeface="Arial" panose="020B0604020202020204" pitchFamily="34" charset="0"/>
                <a:ea typeface="Tahoma"/>
                <a:cs typeface="Arial" panose="020B0604020202020204" pitchFamily="34" charset="0"/>
                <a:sym typeface="Tahoma"/>
              </a:rPr>
              <a:t>Malicious</a:t>
            </a:r>
            <a:r>
              <a:rPr kumimoji="0" lang="en-US" b="1" i="0" strike="noStrike" cap="none" spc="0" normalizeH="0" baseline="0" dirty="0">
                <a:ln>
                  <a:noFill/>
                </a:ln>
                <a:solidFill>
                  <a:srgbClr val="FF0000"/>
                </a:solidFill>
                <a:effectLst/>
                <a:uFillTx/>
                <a:latin typeface="Arial" panose="020B0604020202020204" pitchFamily="34" charset="0"/>
                <a:ea typeface="Tahoma"/>
                <a:cs typeface="Arial" panose="020B0604020202020204" pitchFamily="34" charset="0"/>
                <a:sym typeface="Tahoma"/>
              </a:rPr>
              <a:t>:	Otherwise</a:t>
            </a:r>
            <a:endParaRPr kumimoji="0" lang="en-US" b="1" i="0" strike="noStrike" cap="none" spc="0" normalizeH="0" baseline="0" dirty="0">
              <a:ln>
                <a:noFill/>
              </a:ln>
              <a:solidFill>
                <a:srgbClr val="FF0000"/>
              </a:solidFill>
              <a:effectLst/>
              <a:uFillTx/>
              <a:latin typeface="Consolas" panose="020B0609020204030204" pitchFamily="49" charset="0"/>
              <a:ea typeface="Tahoma"/>
              <a:cs typeface="Consolas" panose="020B0609020204030204" pitchFamily="49" charset="0"/>
              <a:sym typeface="Tahoma"/>
            </a:endParaRPr>
          </a:p>
        </p:txBody>
      </p:sp>
      <p:cxnSp>
        <p:nvCxnSpPr>
          <p:cNvPr id="29" name="Straight Arrow Connector 28">
            <a:extLst>
              <a:ext uri="{FF2B5EF4-FFF2-40B4-BE49-F238E27FC236}">
                <a16:creationId xmlns="" xmlns:a16="http://schemas.microsoft.com/office/drawing/2014/main" id="{815073C3-4F31-6C41-B106-92CF44E24786}"/>
              </a:ext>
            </a:extLst>
          </p:cNvPr>
          <p:cNvCxnSpPr>
            <a:stCxn id="33" idx="0"/>
          </p:cNvCxnSpPr>
          <p:nvPr/>
        </p:nvCxnSpPr>
        <p:spPr>
          <a:xfrm flipV="1">
            <a:off x="7196667" y="2713849"/>
            <a:ext cx="0" cy="12680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 xmlns:a16="http://schemas.microsoft.com/office/drawing/2014/main" id="{5577D4E1-6A90-5D4F-B455-71937BB2B231}"/>
              </a:ext>
            </a:extLst>
          </p:cNvPr>
          <p:cNvCxnSpPr>
            <a:stCxn id="33" idx="2"/>
          </p:cNvCxnSpPr>
          <p:nvPr/>
        </p:nvCxnSpPr>
        <p:spPr>
          <a:xfrm>
            <a:off x="7196667" y="4443587"/>
            <a:ext cx="0" cy="135350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 xmlns:a16="http://schemas.microsoft.com/office/drawing/2014/main" id="{208D3ECB-E9C7-A947-BFFC-8301371DB28D}"/>
              </a:ext>
            </a:extLst>
          </p:cNvPr>
          <p:cNvSpPr txBox="1"/>
          <p:nvPr/>
        </p:nvSpPr>
        <p:spPr>
          <a:xfrm>
            <a:off x="7270463" y="4838693"/>
            <a:ext cx="1985391" cy="4308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2200" b="1" dirty="0">
                <a:solidFill>
                  <a:srgbClr val="000000"/>
                </a:solidFill>
                <a:latin typeface="Arial" panose="020B0604020202020204" pitchFamily="34" charset="0"/>
                <a:ea typeface="Tahoma"/>
                <a:cs typeface="Arial" panose="020B0604020202020204" pitchFamily="34" charset="0"/>
                <a:sym typeface="Tahoma"/>
              </a:rPr>
              <a:t>Classification</a:t>
            </a:r>
          </a:p>
        </p:txBody>
      </p:sp>
    </p:spTree>
    <p:extLst>
      <p:ext uri="{BB962C8B-B14F-4D97-AF65-F5344CB8AC3E}">
        <p14:creationId xmlns:p14="http://schemas.microsoft.com/office/powerpoint/2010/main" val="31269475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3" grpId="0"/>
      <p:bldP spid="34" grpId="0"/>
      <p:bldP spid="3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37</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Content Placeholder 2">
            <a:extLst>
              <a:ext uri="{FF2B5EF4-FFF2-40B4-BE49-F238E27FC236}">
                <a16:creationId xmlns="" xmlns:a16="http://schemas.microsoft.com/office/drawing/2014/main" id="{38491FEC-9A5D-E34A-9894-5CCB23B7CF6A}"/>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Research Contributions:</a:t>
            </a:r>
          </a:p>
          <a:p>
            <a:pPr marL="643459"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Research approach relies on fundamental functionalities—memory and hardware data—that are hard to evade.</a:t>
            </a:r>
          </a:p>
          <a:p>
            <a:pPr marL="643459" lvl="1" indent="-3429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643459"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Behavior </a:t>
            </a:r>
            <a:r>
              <a:rPr lang="en-US" sz="2200" dirty="0">
                <a:solidFill>
                  <a:schemeClr val="tx1"/>
                </a:solidFill>
                <a:latin typeface="Arial" panose="020B0604020202020204" pitchFamily="34" charset="0"/>
                <a:cs typeface="Arial" panose="020B0604020202020204" pitchFamily="34" charset="0"/>
              </a:rPr>
              <a:t>telemetry based triggers avoid continuous and unnecessary monitoring. </a:t>
            </a:r>
          </a:p>
          <a:p>
            <a:pPr marL="643459" lvl="1" indent="-34290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marL="643459" lvl="1" indent="-34290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Intrusion detection sampling provides bounded guarantees to </a:t>
            </a:r>
            <a:r>
              <a:rPr lang="en-US" sz="2200" dirty="0">
                <a:latin typeface="Arial" panose="020B0604020202020204" pitchFamily="34" charset="0"/>
                <a:cs typeface="Arial" panose="020B0604020202020204" pitchFamily="34" charset="0"/>
              </a:rPr>
              <a:t>provide high quality samples for accurate prediction and detection.</a:t>
            </a:r>
          </a:p>
          <a:p>
            <a:pPr marL="643459" lvl="1" indent="-34290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marL="643459"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Cyber attribution model provides model selection options based on the operational context (known/unknown) and resource-awareness. </a:t>
            </a:r>
          </a:p>
        </p:txBody>
      </p:sp>
      <p:sp>
        <p:nvSpPr>
          <p:cNvPr id="10" name="Title 1">
            <a:extLst>
              <a:ext uri="{FF2B5EF4-FFF2-40B4-BE49-F238E27FC236}">
                <a16:creationId xmlns="" xmlns:a16="http://schemas.microsoft.com/office/drawing/2014/main" id="{7BBADD15-5BA5-154D-9D61-B1E29A400D8B}"/>
              </a:ext>
            </a:extLst>
          </p:cNvPr>
          <p:cNvSpPr txBox="1">
            <a:spLocks/>
          </p:cNvSpPr>
          <p:nvPr/>
        </p:nvSpPr>
        <p:spPr bwMode="auto">
          <a:xfrm>
            <a:off x="228598" y="0"/>
            <a:ext cx="730988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marL="0" lvl="1" algn="l" eaLnBrk="1" fontAlgn="auto" hangingPunct="1">
              <a:spcBef>
                <a:spcPts val="0"/>
              </a:spcBef>
              <a:spcAft>
                <a:spcPts val="0"/>
              </a:spcAft>
            </a:pPr>
            <a:r>
              <a:rPr lang="en-US" altLang="en-US" sz="2800" b="1" kern="0" dirty="0">
                <a:solidFill>
                  <a:schemeClr val="tx1"/>
                </a:solidFill>
              </a:rPr>
              <a:t>Cyber Attribution for Security Through </a:t>
            </a:r>
            <a:br>
              <a:rPr lang="en-US" altLang="en-US" sz="2800" b="1" kern="0" dirty="0">
                <a:solidFill>
                  <a:schemeClr val="tx1"/>
                </a:solidFill>
              </a:rPr>
            </a:br>
            <a:r>
              <a:rPr lang="en-US" altLang="en-US" sz="2800" b="1" kern="0" dirty="0">
                <a:solidFill>
                  <a:schemeClr val="tx1"/>
                </a:solidFill>
              </a:rPr>
              <a:t>ML based Application Profiling</a:t>
            </a:r>
          </a:p>
        </p:txBody>
      </p:sp>
    </p:spTree>
    <p:extLst>
      <p:ext uri="{BB962C8B-B14F-4D97-AF65-F5344CB8AC3E}">
        <p14:creationId xmlns:p14="http://schemas.microsoft.com/office/powerpoint/2010/main" val="304731280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38</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Content Placeholder 2">
            <a:extLst>
              <a:ext uri="{FF2B5EF4-FFF2-40B4-BE49-F238E27FC236}">
                <a16:creationId xmlns="" xmlns:a16="http://schemas.microsoft.com/office/drawing/2014/main" id="{38491FEC-9A5D-E34A-9894-5CCB23B7CF6A}"/>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Research Contributions:</a:t>
            </a:r>
          </a:p>
          <a:p>
            <a:pPr marL="643459"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Dynamic behaviors are learned by the training model both with malicious and benign applications based on behavior artifacts. </a:t>
            </a:r>
          </a:p>
          <a:p>
            <a:pPr marL="643459" lvl="1" indent="-3429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643459"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Streaming data sensitive classification: Given the instruction sequences, the RNN model computes the probabilities of each instruction in the given sequence—proving high precision. </a:t>
            </a:r>
          </a:p>
          <a:p>
            <a:pPr marL="643459" lvl="1"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643459"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Higher granularity n-gram inputs (instruction sequences) are used for training to enhance the accuracy and robustness of the model . </a:t>
            </a:r>
            <a:endParaRPr lang="en-US" sz="1000" dirty="0">
              <a:latin typeface="Arial" panose="020B0604020202020204" pitchFamily="34" charset="0"/>
              <a:cs typeface="Arial" panose="020B0604020202020204" pitchFamily="34" charset="0"/>
            </a:endParaRPr>
          </a:p>
          <a:p>
            <a:pPr marL="643459" lvl="1" indent="-34290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marL="643459" lvl="1" indent="-342900">
              <a:buFont typeface="Arial" panose="020B0604020202020204" pitchFamily="34" charset="0"/>
              <a:buChar char="•"/>
            </a:pPr>
            <a:endParaRPr lang="en-US" sz="2200" dirty="0">
              <a:solidFill>
                <a:schemeClr val="tx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 xmlns:a16="http://schemas.microsoft.com/office/drawing/2014/main" id="{7BBADD15-5BA5-154D-9D61-B1E29A400D8B}"/>
              </a:ext>
            </a:extLst>
          </p:cNvPr>
          <p:cNvSpPr txBox="1">
            <a:spLocks/>
          </p:cNvSpPr>
          <p:nvPr/>
        </p:nvSpPr>
        <p:spPr bwMode="auto">
          <a:xfrm>
            <a:off x="228598" y="0"/>
            <a:ext cx="730988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marL="0" lvl="1" algn="l" eaLnBrk="1" fontAlgn="auto" hangingPunct="1">
              <a:spcBef>
                <a:spcPts val="0"/>
              </a:spcBef>
              <a:spcAft>
                <a:spcPts val="0"/>
              </a:spcAft>
            </a:pPr>
            <a:r>
              <a:rPr lang="en-US" altLang="en-US" sz="2800" b="1" kern="0" dirty="0">
                <a:solidFill>
                  <a:schemeClr val="tx1"/>
                </a:solidFill>
              </a:rPr>
              <a:t>Cyber Attribution for Security Through </a:t>
            </a:r>
            <a:br>
              <a:rPr lang="en-US" altLang="en-US" sz="2800" b="1" kern="0" dirty="0">
                <a:solidFill>
                  <a:schemeClr val="tx1"/>
                </a:solidFill>
              </a:rPr>
            </a:br>
            <a:r>
              <a:rPr lang="en-US" altLang="en-US" sz="2800" b="1" kern="0" dirty="0">
                <a:solidFill>
                  <a:schemeClr val="tx1"/>
                </a:solidFill>
              </a:rPr>
              <a:t>ML based Application Profiling</a:t>
            </a:r>
          </a:p>
        </p:txBody>
      </p:sp>
    </p:spTree>
    <p:extLst>
      <p:ext uri="{BB962C8B-B14F-4D97-AF65-F5344CB8AC3E}">
        <p14:creationId xmlns:p14="http://schemas.microsoft.com/office/powerpoint/2010/main" val="42960567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39</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Content Placeholder 2">
            <a:extLst>
              <a:ext uri="{FF2B5EF4-FFF2-40B4-BE49-F238E27FC236}">
                <a16:creationId xmlns="" xmlns:a16="http://schemas.microsoft.com/office/drawing/2014/main" id="{38491FEC-9A5D-E34A-9894-5CCB23B7CF6A}"/>
              </a:ext>
            </a:extLst>
          </p:cNvPr>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b="1" dirty="0"/>
              <a:t>Future Work:</a:t>
            </a:r>
          </a:p>
          <a:p>
            <a:pPr marL="643459"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Enhance the cyber attribution model with n-class classification with provenance data’s assistance. </a:t>
            </a:r>
          </a:p>
          <a:p>
            <a:pPr marL="643459" lvl="1" indent="-3429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643459"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Employ cyber attribution model for adversarial machine learning—leveraging source-to-destination knowledge graphs with machine learning. </a:t>
            </a:r>
          </a:p>
          <a:p>
            <a:pPr marL="643459" lvl="1" indent="-3429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643459"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Derive theoretical proofs for input sequence lengths for high accuracy, precision, and recall in deep learning models. </a:t>
            </a:r>
          </a:p>
          <a:p>
            <a:pPr marL="300559" lvl="1" indent="0">
              <a:buNone/>
            </a:pPr>
            <a:endParaRPr lang="en-US" sz="1000" dirty="0">
              <a:latin typeface="Arial" panose="020B0604020202020204" pitchFamily="34" charset="0"/>
              <a:cs typeface="Arial" panose="020B0604020202020204" pitchFamily="34" charset="0"/>
            </a:endParaRPr>
          </a:p>
          <a:p>
            <a:pPr marL="643459"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Collaborate with Dr. </a:t>
            </a:r>
            <a:r>
              <a:rPr lang="en-US" sz="2200" dirty="0" err="1">
                <a:latin typeface="Arial" panose="020B0604020202020204" pitchFamily="34" charset="0"/>
                <a:cs typeface="Arial" panose="020B0604020202020204" pitchFamily="34" charset="0"/>
              </a:rPr>
              <a:t>Lalana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Kagal</a:t>
            </a:r>
            <a:r>
              <a:rPr lang="en-US" sz="2200" dirty="0">
                <a:latin typeface="Arial" panose="020B0604020202020204" pitchFamily="34" charset="0"/>
                <a:cs typeface="Arial" panose="020B0604020202020204" pitchFamily="34" charset="0"/>
              </a:rPr>
              <a:t> in XAI and trustworthiness of secure IAS actions. </a:t>
            </a:r>
          </a:p>
          <a:p>
            <a:pPr marL="643459" lvl="1"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643459" lvl="1" indent="-3429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643459" lvl="1" indent="-342900">
              <a:buFont typeface="Arial" panose="020B0604020202020204" pitchFamily="34" charset="0"/>
              <a:buChar char="•"/>
            </a:pPr>
            <a:endParaRPr lang="en-US" sz="1000" dirty="0">
              <a:solidFill>
                <a:schemeClr val="tx1"/>
              </a:solidFill>
              <a:latin typeface="Arial" panose="020B0604020202020204" pitchFamily="34" charset="0"/>
              <a:cs typeface="Arial" panose="020B0604020202020204" pitchFamily="34" charset="0"/>
            </a:endParaRPr>
          </a:p>
          <a:p>
            <a:pPr marL="643459" lvl="1" indent="-342900">
              <a:buFont typeface="Arial" panose="020B0604020202020204" pitchFamily="34" charset="0"/>
              <a:buChar char="•"/>
            </a:pPr>
            <a:endParaRPr lang="en-US" sz="2200" dirty="0">
              <a:solidFill>
                <a:schemeClr val="tx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 xmlns:a16="http://schemas.microsoft.com/office/drawing/2014/main" id="{7BBADD15-5BA5-154D-9D61-B1E29A400D8B}"/>
              </a:ext>
            </a:extLst>
          </p:cNvPr>
          <p:cNvSpPr txBox="1">
            <a:spLocks/>
          </p:cNvSpPr>
          <p:nvPr/>
        </p:nvSpPr>
        <p:spPr bwMode="auto">
          <a:xfrm>
            <a:off x="228598" y="0"/>
            <a:ext cx="730988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marL="0" lvl="1" algn="l" eaLnBrk="1" fontAlgn="auto" hangingPunct="1">
              <a:spcBef>
                <a:spcPts val="0"/>
              </a:spcBef>
              <a:spcAft>
                <a:spcPts val="0"/>
              </a:spcAft>
            </a:pPr>
            <a:r>
              <a:rPr lang="en-US" altLang="en-US" sz="2800" b="1" kern="0" dirty="0">
                <a:solidFill>
                  <a:schemeClr val="tx1"/>
                </a:solidFill>
              </a:rPr>
              <a:t>Cyber Attribution for Security Through </a:t>
            </a:r>
            <a:br>
              <a:rPr lang="en-US" altLang="en-US" sz="2800" b="1" kern="0" dirty="0">
                <a:solidFill>
                  <a:schemeClr val="tx1"/>
                </a:solidFill>
              </a:rPr>
            </a:br>
            <a:r>
              <a:rPr lang="en-US" altLang="en-US" sz="2800" b="1" kern="0" dirty="0">
                <a:solidFill>
                  <a:schemeClr val="tx1"/>
                </a:solidFill>
              </a:rPr>
              <a:t>ML based Application Profiling</a:t>
            </a:r>
          </a:p>
        </p:txBody>
      </p:sp>
    </p:spTree>
    <p:extLst>
      <p:ext uri="{BB962C8B-B14F-4D97-AF65-F5344CB8AC3E}">
        <p14:creationId xmlns:p14="http://schemas.microsoft.com/office/powerpoint/2010/main" val="173533982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4</a:t>
            </a:r>
            <a:endParaRPr sz="1300" kern="0" dirty="0">
              <a:solidFill>
                <a:sysClr val="windowText" lastClr="000000"/>
              </a:solidFill>
              <a:sym typeface="Tahoma"/>
            </a:endParaRPr>
          </a:p>
        </p:txBody>
      </p:sp>
      <p:sp>
        <p:nvSpPr>
          <p:cNvPr id="1028" name="Title 1"/>
          <p:cNvSpPr>
            <a:spLocks noGrp="1"/>
          </p:cNvSpPr>
          <p:nvPr>
            <p:ph type="title"/>
          </p:nvPr>
        </p:nvSpPr>
        <p:spPr>
          <a:xfrm>
            <a:off x="228600" y="0"/>
            <a:ext cx="6705600" cy="984250"/>
          </a:xfrm>
        </p:spPr>
        <p:txBody>
          <a:bodyPr/>
          <a:lstStyle/>
          <a:p>
            <a:pPr algn="l" eaLnBrk="1" hangingPunct="1"/>
            <a:r>
              <a:rPr lang="en-US" altLang="en-US" sz="2800" b="1" dirty="0">
                <a:solidFill>
                  <a:srgbClr val="000000"/>
                </a:solidFill>
                <a:latin typeface="Arial" charset="0"/>
                <a:ea typeface="Arial" charset="0"/>
                <a:cs typeface="Arial" charset="0"/>
              </a:rPr>
              <a:t>Collaboration with NGC IRADs</a:t>
            </a:r>
          </a:p>
        </p:txBody>
      </p:sp>
      <p:sp>
        <p:nvSpPr>
          <p:cNvPr id="7" name="Content Placeholder 2"/>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algn="just" eaLnBrk="1" fontAlgn="auto" hangingPunct="1">
              <a:spcBef>
                <a:spcPts val="0"/>
              </a:spcBef>
              <a:spcAft>
                <a:spcPts val="0"/>
              </a:spcAft>
              <a:buSzTx/>
              <a:buFont typeface="Arial" charset="0"/>
              <a:buChar char="•"/>
            </a:pPr>
            <a:r>
              <a:rPr lang="en-US" sz="2400" dirty="0"/>
              <a:t>Secure IAS implementations contribute to the following IRADs with machine learning and data analytics to enhance security in autonomous systems.</a:t>
            </a:r>
          </a:p>
          <a:p>
            <a:pPr marL="733425" lvl="2" indent="-342900" algn="just" eaLnBrk="1" fontAlgn="auto" hangingPunct="1">
              <a:spcBef>
                <a:spcPts val="600"/>
              </a:spcBef>
              <a:spcAft>
                <a:spcPts val="600"/>
              </a:spcAft>
              <a:buSzTx/>
              <a:buFont typeface="Arial" charset="0"/>
              <a:buChar char="•"/>
            </a:pPr>
            <a:r>
              <a:rPr lang="en-US" dirty="0"/>
              <a:t>Adaptive Real-Time Detection and Examination Network IRAD</a:t>
            </a:r>
          </a:p>
          <a:p>
            <a:pPr marL="733425" lvl="2" indent="-342900" algn="just" eaLnBrk="1" fontAlgn="auto" hangingPunct="1">
              <a:spcBef>
                <a:spcPts val="600"/>
              </a:spcBef>
              <a:spcAft>
                <a:spcPts val="600"/>
              </a:spcAft>
              <a:buSzTx/>
              <a:buFont typeface="Arial" charset="0"/>
              <a:buChar char="•"/>
            </a:pPr>
            <a:r>
              <a:rPr lang="en-US" dirty="0"/>
              <a:t>Automated Mission Planning for Autonomous Systems IRAD</a:t>
            </a:r>
          </a:p>
          <a:p>
            <a:pPr marL="733425" lvl="2" indent="-342900" algn="just" eaLnBrk="1" fontAlgn="auto" hangingPunct="1">
              <a:spcBef>
                <a:spcPts val="600"/>
              </a:spcBef>
              <a:spcAft>
                <a:spcPts val="600"/>
              </a:spcAft>
              <a:buSzTx/>
              <a:buFont typeface="Arial" charset="0"/>
              <a:buChar char="•"/>
            </a:pPr>
            <a:r>
              <a:rPr lang="en-US" dirty="0"/>
              <a:t>Distributed Data Processing IRAD</a:t>
            </a:r>
          </a:p>
          <a:p>
            <a:pPr marL="733425" lvl="2" indent="-342900" algn="just" eaLnBrk="1" fontAlgn="auto" hangingPunct="1">
              <a:spcBef>
                <a:spcPts val="600"/>
              </a:spcBef>
              <a:spcAft>
                <a:spcPts val="600"/>
              </a:spcAft>
              <a:buSzTx/>
              <a:buFont typeface="Arial" charset="0"/>
              <a:buChar char="•"/>
            </a:pPr>
            <a:r>
              <a:rPr lang="en-US" dirty="0"/>
              <a:t>Enterprise Information Management System and Analytics IRAD</a:t>
            </a:r>
          </a:p>
          <a:p>
            <a:pPr marL="733425" lvl="2" indent="-342900" algn="just" eaLnBrk="1" fontAlgn="auto" hangingPunct="1">
              <a:spcBef>
                <a:spcPts val="600"/>
              </a:spcBef>
              <a:spcAft>
                <a:spcPts val="600"/>
              </a:spcAft>
              <a:buSzTx/>
              <a:buFont typeface="Arial" charset="0"/>
              <a:buChar char="•"/>
            </a:pPr>
            <a:r>
              <a:rPr lang="en-US" dirty="0"/>
              <a:t>Information Analytics IRAD</a:t>
            </a:r>
          </a:p>
          <a:p>
            <a:pPr marL="733425" lvl="2" indent="-342900" algn="just" eaLnBrk="1" fontAlgn="auto" hangingPunct="1">
              <a:spcBef>
                <a:spcPts val="600"/>
              </a:spcBef>
              <a:spcAft>
                <a:spcPts val="600"/>
              </a:spcAft>
              <a:buSzTx/>
              <a:buFont typeface="Arial" charset="0"/>
              <a:buChar char="•"/>
            </a:pPr>
            <a:r>
              <a:rPr lang="en-US" dirty="0"/>
              <a:t>Rapid Autonomy Prototype Implementation &amp; Demonstration IRAD</a:t>
            </a:r>
          </a:p>
          <a:p>
            <a:pPr marL="733425" lvl="2" indent="-342900" algn="just" eaLnBrk="1" fontAlgn="auto" hangingPunct="1">
              <a:spcBef>
                <a:spcPts val="600"/>
              </a:spcBef>
              <a:spcAft>
                <a:spcPts val="600"/>
              </a:spcAft>
              <a:buSzTx/>
              <a:buFont typeface="Arial" charset="0"/>
              <a:buChar char="•"/>
            </a:pPr>
            <a:r>
              <a:rPr lang="en-US" dirty="0"/>
              <a:t>Reliability Analysis Data System IRAD</a:t>
            </a:r>
          </a:p>
          <a:p>
            <a:pPr marL="733425" lvl="2" indent="-342900" algn="just" eaLnBrk="1" fontAlgn="auto" hangingPunct="1">
              <a:spcBef>
                <a:spcPts val="600"/>
              </a:spcBef>
              <a:spcAft>
                <a:spcPts val="600"/>
              </a:spcAft>
              <a:buSzTx/>
              <a:buFont typeface="Arial" charset="0"/>
              <a:buChar char="•"/>
            </a:pPr>
            <a:r>
              <a:rPr lang="en-US" dirty="0"/>
              <a:t>Smart Autonomy IRAD</a:t>
            </a:r>
          </a:p>
          <a:p>
            <a:pPr marL="733425" lvl="2" indent="-342900" algn="just" eaLnBrk="1" fontAlgn="auto" hangingPunct="1">
              <a:spcBef>
                <a:spcPts val="600"/>
              </a:spcBef>
              <a:spcAft>
                <a:spcPts val="600"/>
              </a:spcAft>
              <a:buSzTx/>
              <a:buFont typeface="Arial" charset="0"/>
              <a:buChar char="•"/>
            </a:pPr>
            <a:r>
              <a:rPr lang="en-US" dirty="0"/>
              <a:t>Cyber Resilient DevOps IRAD</a:t>
            </a:r>
          </a:p>
          <a:p>
            <a:pPr marL="342900" lvl="1" indent="-342900" algn="just" eaLnBrk="1" fontAlgn="auto" hangingPunct="1">
              <a:spcBef>
                <a:spcPts val="0"/>
              </a:spcBef>
              <a:spcAft>
                <a:spcPts val="0"/>
              </a:spcAft>
              <a:buSzTx/>
              <a:buFont typeface="Arial" charset="0"/>
              <a:buChar char="•"/>
            </a:pPr>
            <a:endParaRPr lang="en-US" sz="2400" dirty="0"/>
          </a:p>
        </p:txBody>
      </p:sp>
    </p:spTree>
    <p:extLst>
      <p:ext uri="{BB962C8B-B14F-4D97-AF65-F5344CB8AC3E}">
        <p14:creationId xmlns:p14="http://schemas.microsoft.com/office/powerpoint/2010/main" val="78926727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28598" y="0"/>
            <a:ext cx="7309885" cy="984250"/>
          </a:xfrm>
        </p:spPr>
        <p:txBody>
          <a:bodyPr/>
          <a:lstStyle/>
          <a:p>
            <a:pPr marL="0" lvl="1" indent="0" algn="l" eaLnBrk="1" fontAlgn="auto" hangingPunct="1">
              <a:spcBef>
                <a:spcPts val="0"/>
              </a:spcBef>
              <a:spcAft>
                <a:spcPts val="0"/>
              </a:spcAft>
              <a:buSzTx/>
              <a:buNone/>
            </a:pPr>
            <a:r>
              <a:rPr lang="en-US" sz="2800" b="1" dirty="0">
                <a:solidFill>
                  <a:schemeClr val="tx1"/>
                </a:solidFill>
              </a:rPr>
              <a:t>Integration with NGCRC &amp; IRADs</a:t>
            </a:r>
            <a:endParaRPr lang="en-US" altLang="en-US" sz="2800" b="1" dirty="0">
              <a:solidFill>
                <a:schemeClr val="tx1"/>
              </a:solidFill>
            </a:endParaRPr>
          </a:p>
        </p:txBody>
      </p:sp>
      <p:sp>
        <p:nvSpPr>
          <p:cNvPr id="71683" name="Content Placeholder 2"/>
          <p:cNvSpPr txBox="1">
            <a:spLocks/>
          </p:cNvSpPr>
          <p:nvPr/>
        </p:nvSpPr>
        <p:spPr bwMode="auto">
          <a:xfrm>
            <a:off x="761999" y="2165350"/>
            <a:ext cx="13254753" cy="8374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1684" name="Content Placeholder 2"/>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dirty="0"/>
              <a:t>Our research exclusively contributes to the following IRADs: Reliability Analysis Data System, Cyber Resilience, RADS, MINT Enterprise Analytics, RAPID, and Smart Autonomy. </a:t>
            </a:r>
          </a:p>
          <a:p>
            <a:pPr marL="342900" lvl="1"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342900" lvl="1" indent="-342900" eaLnBrk="1" fontAlgn="auto" hangingPunct="1">
              <a:spcBef>
                <a:spcPts val="0"/>
              </a:spcBef>
              <a:spcAft>
                <a:spcPts val="0"/>
              </a:spcAft>
              <a:buSzTx/>
              <a:buFont typeface="Arial" charset="0"/>
              <a:buChar char="•"/>
            </a:pPr>
            <a:r>
              <a:rPr lang="en-US" sz="2400" dirty="0"/>
              <a:t>We have discussed these projects and research with Paul </a:t>
            </a:r>
            <a:r>
              <a:rPr lang="en-US" sz="2400" dirty="0" err="1"/>
              <a:t>Conoval</a:t>
            </a:r>
            <a:r>
              <a:rPr lang="en-US" sz="2400" dirty="0"/>
              <a:t> and obtained feedback from Justin King and Jason </a:t>
            </a:r>
            <a:r>
              <a:rPr lang="en-US" sz="2400" dirty="0" err="1"/>
              <a:t>Kobes</a:t>
            </a:r>
            <a:r>
              <a:rPr lang="en-US" sz="2400" dirty="0"/>
              <a:t> during our monthly meetings. </a:t>
            </a:r>
          </a:p>
          <a:p>
            <a:pPr marL="342900" lvl="1" indent="-342900" eaLnBrk="1" fontAlgn="auto" hangingPunct="1">
              <a:spcBef>
                <a:spcPts val="0"/>
              </a:spcBef>
              <a:spcAft>
                <a:spcPts val="0"/>
              </a:spcAft>
              <a:buSzTx/>
              <a:buFont typeface="Arial" charset="0"/>
              <a:buChar char="•"/>
            </a:pPr>
            <a:endParaRPr lang="en-US" sz="2400" dirty="0"/>
          </a:p>
          <a:p>
            <a:pPr marL="342900" lvl="1" indent="-342900" eaLnBrk="1" fontAlgn="auto" hangingPunct="1">
              <a:spcBef>
                <a:spcPts val="0"/>
              </a:spcBef>
              <a:spcAft>
                <a:spcPts val="0"/>
              </a:spcAft>
              <a:buSzTx/>
              <a:buFont typeface="Arial" charset="0"/>
              <a:buChar char="•"/>
            </a:pPr>
            <a:r>
              <a:rPr lang="en-US" sz="2400" dirty="0"/>
              <a:t>We plan to participate with NGC in the IARPA proposals on Adversarial Machine learning, explainable AI (XAI), and Trojans in Artificial Intelligence (</a:t>
            </a:r>
            <a:r>
              <a:rPr lang="en-US" sz="2400" dirty="0" err="1"/>
              <a:t>TrojAI</a:t>
            </a:r>
            <a:r>
              <a:rPr lang="en-US" sz="2400" dirty="0"/>
              <a:t>).  </a:t>
            </a:r>
          </a:p>
          <a:p>
            <a:pPr marL="342900" lvl="1"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342900" lvl="1"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733425" lvl="2" indent="-342900" eaLnBrk="1" fontAlgn="auto" hangingPunct="1">
              <a:spcBef>
                <a:spcPts val="0"/>
              </a:spcBef>
              <a:spcAft>
                <a:spcPts val="0"/>
              </a:spcAft>
              <a:buSzTx/>
              <a:buFont typeface=".AppleSystemUIFont" charset="-120"/>
              <a:buChar char="−"/>
            </a:pPr>
            <a:endParaRPr lang="en-US" altLang="en-US" sz="2400" dirty="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40</a:t>
            </a:r>
            <a:endParaRPr sz="1300" kern="0" dirty="0">
              <a:solidFill>
                <a:sysClr val="windowText" lastClr="000000"/>
              </a:solidFill>
              <a:sym typeface="Tahoma"/>
            </a:endParaRPr>
          </a:p>
        </p:txBody>
      </p:sp>
      <p:sp>
        <p:nvSpPr>
          <p:cNvPr id="2" name="Rectangle 2"/>
          <p:cNvSpPr>
            <a:spLocks noChangeArrowheads="1"/>
          </p:cNvSpPr>
          <p:nvPr/>
        </p:nvSpPr>
        <p:spPr bwMode="auto">
          <a:xfrm>
            <a:off x="457200" y="984249"/>
            <a:ext cx="14459740" cy="72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1335180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41</a:t>
            </a:fld>
            <a:endParaRPr lang="en-US"/>
          </a:p>
        </p:txBody>
      </p:sp>
      <p:sp>
        <p:nvSpPr>
          <p:cNvPr id="6" name="CustomShape 1"/>
          <p:cNvSpPr/>
          <p:nvPr/>
        </p:nvSpPr>
        <p:spPr>
          <a:xfrm>
            <a:off x="717293" y="2740755"/>
            <a:ext cx="7776256" cy="16685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algn="ctr"/>
            <a:r>
              <a:rPr lang="tr-TR" sz="2400" b="1" dirty="0"/>
              <a:t>Content </a:t>
            </a:r>
            <a:r>
              <a:rPr lang="tr-TR" sz="2400" b="1" dirty="0" err="1"/>
              <a:t>Focus</a:t>
            </a:r>
            <a:r>
              <a:rPr lang="tr-TR" sz="2400" b="1" dirty="0"/>
              <a:t> </a:t>
            </a:r>
            <a:r>
              <a:rPr lang="tr-TR" sz="2400" b="1" dirty="0" err="1"/>
              <a:t>to</a:t>
            </a:r>
            <a:r>
              <a:rPr lang="tr-TR" sz="2400" b="1" dirty="0"/>
              <a:t> </a:t>
            </a:r>
            <a:r>
              <a:rPr lang="tr-TR" sz="2400" b="1" dirty="0" err="1"/>
              <a:t>Protect</a:t>
            </a:r>
            <a:r>
              <a:rPr lang="tr-TR" sz="2400" b="1" dirty="0"/>
              <a:t> </a:t>
            </a:r>
            <a:r>
              <a:rPr lang="tr-TR" sz="2400" b="1" dirty="0" err="1"/>
              <a:t>Against</a:t>
            </a:r>
            <a:r>
              <a:rPr lang="tr-TR" sz="2400" b="1" dirty="0"/>
              <a:t> </a:t>
            </a:r>
            <a:r>
              <a:rPr lang="tr-TR" sz="2400" b="1" dirty="0" err="1"/>
              <a:t>Trojan</a:t>
            </a:r>
            <a:endParaRPr lang="tr-TR" sz="2400" b="1" dirty="0"/>
          </a:p>
          <a:p>
            <a:pPr marL="720" algn="ctr"/>
            <a:r>
              <a:rPr lang="tr-TR" sz="2400" b="1" dirty="0"/>
              <a:t> </a:t>
            </a:r>
            <a:r>
              <a:rPr lang="tr-TR" sz="2400" b="1" dirty="0" err="1"/>
              <a:t>Attacks</a:t>
            </a:r>
            <a:r>
              <a:rPr lang="tr-TR" sz="2400" b="1" dirty="0"/>
              <a:t> on </a:t>
            </a:r>
            <a:r>
              <a:rPr lang="tr-TR" sz="2400" b="1" dirty="0" err="1"/>
              <a:t>Neural</a:t>
            </a:r>
            <a:r>
              <a:rPr lang="tr-TR" sz="2400" b="1" dirty="0"/>
              <a:t> Networks</a:t>
            </a:r>
          </a:p>
          <a:p>
            <a:pPr marL="720" algn="ctr"/>
            <a:r>
              <a:rPr lang="en-US" sz="1600" b="1" spc="-1" dirty="0">
                <a:solidFill>
                  <a:schemeClr val="bg2">
                    <a:lumMod val="60000"/>
                    <a:lumOff val="40000"/>
                  </a:schemeClr>
                </a:solidFill>
                <a:uFill>
                  <a:solidFill>
                    <a:srgbClr val="FFFFFF"/>
                  </a:solidFill>
                </a:uFill>
                <a:latin typeface="Century"/>
                <a:ea typeface="DejaVu Sans"/>
                <a:cs typeface="Century"/>
              </a:rPr>
              <a:t>A   D e e p   L e a r n </a:t>
            </a:r>
            <a:r>
              <a:rPr lang="en-US" sz="1600" b="1" spc="-1" dirty="0" err="1">
                <a:solidFill>
                  <a:schemeClr val="bg2">
                    <a:lumMod val="60000"/>
                    <a:lumOff val="40000"/>
                  </a:schemeClr>
                </a:solidFill>
                <a:uFill>
                  <a:solidFill>
                    <a:srgbClr val="FFFFFF"/>
                  </a:solidFill>
                </a:uFill>
                <a:latin typeface="Century"/>
                <a:ea typeface="DejaVu Sans"/>
                <a:cs typeface="Century"/>
              </a:rPr>
              <a:t>i</a:t>
            </a:r>
            <a:r>
              <a:rPr lang="en-US" sz="1600" b="1" spc="-1" dirty="0">
                <a:solidFill>
                  <a:schemeClr val="bg2">
                    <a:lumMod val="60000"/>
                    <a:lumOff val="40000"/>
                  </a:schemeClr>
                </a:solidFill>
                <a:uFill>
                  <a:solidFill>
                    <a:srgbClr val="FFFFFF"/>
                  </a:solidFill>
                </a:uFill>
                <a:latin typeface="Century"/>
                <a:ea typeface="DejaVu Sans"/>
                <a:cs typeface="Century"/>
              </a:rPr>
              <a:t> n g  B a s e d  S o l u t </a:t>
            </a:r>
            <a:r>
              <a:rPr lang="en-US" sz="1600" b="1" spc="-1" dirty="0" err="1">
                <a:solidFill>
                  <a:schemeClr val="bg2">
                    <a:lumMod val="60000"/>
                    <a:lumOff val="40000"/>
                  </a:schemeClr>
                </a:solidFill>
                <a:uFill>
                  <a:solidFill>
                    <a:srgbClr val="FFFFFF"/>
                  </a:solidFill>
                </a:uFill>
                <a:latin typeface="Century"/>
                <a:ea typeface="DejaVu Sans"/>
                <a:cs typeface="Century"/>
              </a:rPr>
              <a:t>i</a:t>
            </a:r>
            <a:r>
              <a:rPr lang="en-US" sz="1600" b="1" spc="-1" dirty="0">
                <a:solidFill>
                  <a:schemeClr val="bg2">
                    <a:lumMod val="60000"/>
                    <a:lumOff val="40000"/>
                  </a:schemeClr>
                </a:solidFill>
                <a:uFill>
                  <a:solidFill>
                    <a:srgbClr val="FFFFFF"/>
                  </a:solidFill>
                </a:uFill>
                <a:latin typeface="Century"/>
                <a:ea typeface="DejaVu Sans"/>
                <a:cs typeface="Century"/>
              </a:rPr>
              <a:t> o n </a:t>
            </a:r>
            <a:endParaRPr lang="en-US" sz="1600" dirty="0">
              <a:solidFill>
                <a:schemeClr val="bg2">
                  <a:lumMod val="60000"/>
                  <a:lumOff val="40000"/>
                </a:schemeClr>
              </a:solidFill>
              <a:latin typeface="Century"/>
              <a:cs typeface="Century"/>
            </a:endParaRPr>
          </a:p>
        </p:txBody>
      </p:sp>
    </p:spTree>
    <p:extLst>
      <p:ext uri="{BB962C8B-B14F-4D97-AF65-F5344CB8AC3E}">
        <p14:creationId xmlns:p14="http://schemas.microsoft.com/office/powerpoint/2010/main" val="80143585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2800" dirty="0" err="1">
                <a:solidFill>
                  <a:schemeClr val="tx1"/>
                </a:solidFill>
              </a:rPr>
              <a:t>Outline</a:t>
            </a:r>
            <a:endParaRPr lang="tr-TR" sz="2800" dirty="0">
              <a:solidFill>
                <a:schemeClr val="tx1"/>
              </a:solidFill>
            </a:endParaRPr>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42</a:t>
            </a:fld>
            <a:endParaRPr lang="en-US"/>
          </a:p>
        </p:txBody>
      </p:sp>
      <p:sp>
        <p:nvSpPr>
          <p:cNvPr id="13" name="Text Placeholder 11"/>
          <p:cNvSpPr txBox="1">
            <a:spLocks/>
          </p:cNvSpPr>
          <p:nvPr/>
        </p:nvSpPr>
        <p:spPr>
          <a:xfrm>
            <a:off x="1247774" y="5425251"/>
            <a:ext cx="4467041" cy="446087"/>
          </a:xfrm>
          <a:prstGeom prst="rect">
            <a:avLst/>
          </a:prstGeom>
        </p:spPr>
        <p:txBody>
          <a:bodyPr>
            <a:normAutofit lnSpcReduction="10000"/>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marL="0" indent="0">
              <a:buNone/>
            </a:pPr>
            <a:r>
              <a:rPr lang="en-US" sz="2400" dirty="0"/>
              <a:t>Prototype and Demo</a:t>
            </a:r>
          </a:p>
        </p:txBody>
      </p:sp>
      <p:sp>
        <p:nvSpPr>
          <p:cNvPr id="17" name="Text Placeholder 15"/>
          <p:cNvSpPr txBox="1">
            <a:spLocks/>
          </p:cNvSpPr>
          <p:nvPr/>
        </p:nvSpPr>
        <p:spPr>
          <a:xfrm>
            <a:off x="596899" y="5404613"/>
            <a:ext cx="584523" cy="487362"/>
          </a:xfrm>
          <a:prstGeom prst="rect">
            <a:avLst/>
          </a:prstGeom>
        </p:spPr>
        <p:txBody>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marL="0" indent="0">
              <a:buNone/>
            </a:pPr>
            <a:r>
              <a:rPr lang="en-US" sz="2400" dirty="0"/>
              <a:t>7</a:t>
            </a:r>
          </a:p>
        </p:txBody>
      </p:sp>
      <p:sp>
        <p:nvSpPr>
          <p:cNvPr id="21" name="Text Placeholder 3"/>
          <p:cNvSpPr txBox="1">
            <a:spLocks/>
          </p:cNvSpPr>
          <p:nvPr/>
        </p:nvSpPr>
        <p:spPr bwMode="auto">
          <a:xfrm>
            <a:off x="1247775" y="2147937"/>
            <a:ext cx="4006850" cy="446087"/>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no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pPr algn="l"/>
            <a:r>
              <a:rPr lang="en-US" sz="2400" dirty="0"/>
              <a:t>Secure IAS: Architecture</a:t>
            </a:r>
          </a:p>
        </p:txBody>
      </p:sp>
      <p:sp>
        <p:nvSpPr>
          <p:cNvPr id="22" name="Text Placeholder 4"/>
          <p:cNvSpPr txBox="1">
            <a:spLocks/>
          </p:cNvSpPr>
          <p:nvPr/>
        </p:nvSpPr>
        <p:spPr>
          <a:xfrm>
            <a:off x="1247775" y="2831329"/>
            <a:ext cx="4006850" cy="446087"/>
          </a:xfrm>
          <a:prstGeom prst="rect">
            <a:avLst/>
          </a:prstGeom>
        </p:spPr>
        <p:txBody>
          <a:bodyPr>
            <a:normAutofit lnSpcReduction="10000"/>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marL="0" indent="0">
              <a:buNone/>
            </a:pPr>
            <a:r>
              <a:rPr lang="en-US" sz="2400" dirty="0"/>
              <a:t>Problem Statement</a:t>
            </a:r>
          </a:p>
        </p:txBody>
      </p:sp>
      <p:sp>
        <p:nvSpPr>
          <p:cNvPr id="23" name="Text Placeholder 7"/>
          <p:cNvSpPr txBox="1">
            <a:spLocks/>
          </p:cNvSpPr>
          <p:nvPr/>
        </p:nvSpPr>
        <p:spPr>
          <a:xfrm>
            <a:off x="1247774" y="3502963"/>
            <a:ext cx="4992369" cy="446087"/>
          </a:xfrm>
          <a:prstGeom prst="rect">
            <a:avLst/>
          </a:prstGeom>
        </p:spPr>
        <p:txBody>
          <a:bodyPr>
            <a:normAutofit lnSpcReduction="10000"/>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marL="0" indent="0">
              <a:buNone/>
            </a:pPr>
            <a:r>
              <a:rPr lang="en-US" sz="2400" dirty="0"/>
              <a:t>Trojan Attacks on Neural Networks</a:t>
            </a:r>
          </a:p>
        </p:txBody>
      </p:sp>
      <p:sp>
        <p:nvSpPr>
          <p:cNvPr id="24" name="Text Placeholder 9"/>
          <p:cNvSpPr txBox="1">
            <a:spLocks/>
          </p:cNvSpPr>
          <p:nvPr/>
        </p:nvSpPr>
        <p:spPr>
          <a:xfrm>
            <a:off x="1247775" y="4797771"/>
            <a:ext cx="4006850" cy="446087"/>
          </a:xfrm>
          <a:prstGeom prst="rect">
            <a:avLst/>
          </a:prstGeom>
        </p:spPr>
        <p:txBody>
          <a:bodyPr>
            <a:normAutofit lnSpcReduction="10000"/>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marL="0" indent="0">
              <a:buNone/>
            </a:pPr>
            <a:r>
              <a:rPr lang="en-US" sz="2400" dirty="0"/>
              <a:t>Proposed Defense Solution</a:t>
            </a:r>
          </a:p>
        </p:txBody>
      </p:sp>
      <p:sp>
        <p:nvSpPr>
          <p:cNvPr id="25" name="Text Placeholder 2"/>
          <p:cNvSpPr txBox="1">
            <a:spLocks/>
          </p:cNvSpPr>
          <p:nvPr/>
        </p:nvSpPr>
        <p:spPr bwMode="auto">
          <a:xfrm>
            <a:off x="596899" y="2160146"/>
            <a:ext cx="584523" cy="487362"/>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800" kern="1200">
                <a:solidFill>
                  <a:schemeClr val="tx1"/>
                </a:solidFill>
                <a:latin typeface="Arial Narrow" pitchFamily="34"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r>
              <a:rPr lang="en-US" sz="2400" dirty="0">
                <a:latin typeface="Arial"/>
                <a:cs typeface="Arial"/>
              </a:rPr>
              <a:t>2</a:t>
            </a:r>
            <a:r>
              <a:rPr lang="en-US" sz="2400" dirty="0"/>
              <a:t>	</a:t>
            </a:r>
          </a:p>
        </p:txBody>
      </p:sp>
      <p:sp>
        <p:nvSpPr>
          <p:cNvPr id="27" name="Text Placeholder 6"/>
          <p:cNvSpPr txBox="1">
            <a:spLocks/>
          </p:cNvSpPr>
          <p:nvPr/>
        </p:nvSpPr>
        <p:spPr>
          <a:xfrm>
            <a:off x="596899" y="2810691"/>
            <a:ext cx="584523" cy="487362"/>
          </a:xfrm>
          <a:prstGeom prst="rect">
            <a:avLst/>
          </a:prstGeom>
        </p:spPr>
        <p:txBody>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marL="0" indent="0">
              <a:buNone/>
            </a:pPr>
            <a:r>
              <a:rPr lang="en-US" sz="2400" dirty="0"/>
              <a:t>3</a:t>
            </a:r>
          </a:p>
        </p:txBody>
      </p:sp>
      <p:sp>
        <p:nvSpPr>
          <p:cNvPr id="28" name="Text Placeholder 8"/>
          <p:cNvSpPr txBox="1">
            <a:spLocks/>
          </p:cNvSpPr>
          <p:nvPr/>
        </p:nvSpPr>
        <p:spPr>
          <a:xfrm>
            <a:off x="596899" y="3482325"/>
            <a:ext cx="584523" cy="487362"/>
          </a:xfrm>
          <a:prstGeom prst="rect">
            <a:avLst/>
          </a:prstGeom>
        </p:spPr>
        <p:txBody>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marL="0" indent="0">
              <a:buNone/>
            </a:pPr>
            <a:r>
              <a:rPr lang="en-US" sz="2400" dirty="0"/>
              <a:t>4</a:t>
            </a:r>
          </a:p>
        </p:txBody>
      </p:sp>
      <p:sp>
        <p:nvSpPr>
          <p:cNvPr id="29" name="Text Placeholder 10"/>
          <p:cNvSpPr txBox="1">
            <a:spLocks/>
          </p:cNvSpPr>
          <p:nvPr/>
        </p:nvSpPr>
        <p:spPr>
          <a:xfrm>
            <a:off x="596899" y="4777133"/>
            <a:ext cx="584523" cy="487362"/>
          </a:xfrm>
          <a:prstGeom prst="rect">
            <a:avLst/>
          </a:prstGeom>
        </p:spPr>
        <p:txBody>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marL="0" indent="0">
              <a:buNone/>
            </a:pPr>
            <a:r>
              <a:rPr lang="en-US" sz="2400" dirty="0"/>
              <a:t>6</a:t>
            </a:r>
          </a:p>
        </p:txBody>
      </p:sp>
      <p:sp>
        <p:nvSpPr>
          <p:cNvPr id="14" name="Text Placeholder 11"/>
          <p:cNvSpPr txBox="1">
            <a:spLocks/>
          </p:cNvSpPr>
          <p:nvPr/>
        </p:nvSpPr>
        <p:spPr>
          <a:xfrm>
            <a:off x="1246903" y="1536245"/>
            <a:ext cx="4270698" cy="446087"/>
          </a:xfrm>
          <a:prstGeom prst="rect">
            <a:avLst/>
          </a:prstGeom>
        </p:spPr>
        <p:txBody>
          <a:bodyPr>
            <a:normAutofit lnSpcReduction="10000"/>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marL="0" indent="0">
              <a:buNone/>
            </a:pPr>
            <a:r>
              <a:rPr lang="en-US" sz="2400" dirty="0"/>
              <a:t>Collaborations with NGC</a:t>
            </a:r>
          </a:p>
        </p:txBody>
      </p:sp>
      <p:sp>
        <p:nvSpPr>
          <p:cNvPr id="15" name="Text Placeholder 15"/>
          <p:cNvSpPr txBox="1">
            <a:spLocks/>
          </p:cNvSpPr>
          <p:nvPr/>
        </p:nvSpPr>
        <p:spPr>
          <a:xfrm>
            <a:off x="596027" y="1515607"/>
            <a:ext cx="584523" cy="487362"/>
          </a:xfrm>
          <a:prstGeom prst="rect">
            <a:avLst/>
          </a:prstGeom>
        </p:spPr>
        <p:txBody>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marL="0" indent="0">
              <a:buNone/>
            </a:pPr>
            <a:r>
              <a:rPr lang="en-US" sz="2400" dirty="0"/>
              <a:t>1</a:t>
            </a:r>
          </a:p>
        </p:txBody>
      </p:sp>
      <p:sp>
        <p:nvSpPr>
          <p:cNvPr id="18" name="Text Placeholder 9"/>
          <p:cNvSpPr txBox="1">
            <a:spLocks/>
          </p:cNvSpPr>
          <p:nvPr/>
        </p:nvSpPr>
        <p:spPr>
          <a:xfrm>
            <a:off x="1247308" y="4174143"/>
            <a:ext cx="4006850" cy="446087"/>
          </a:xfrm>
          <a:prstGeom prst="rect">
            <a:avLst/>
          </a:prstGeom>
        </p:spPr>
        <p:txBody>
          <a:bodyPr>
            <a:normAutofit lnSpcReduction="10000"/>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marL="0" indent="0">
              <a:buNone/>
            </a:pPr>
            <a:r>
              <a:rPr lang="en-US" sz="2400" dirty="0"/>
              <a:t>Style Transfer</a:t>
            </a:r>
          </a:p>
        </p:txBody>
      </p:sp>
      <p:sp>
        <p:nvSpPr>
          <p:cNvPr id="19" name="Text Placeholder 10"/>
          <p:cNvSpPr txBox="1">
            <a:spLocks/>
          </p:cNvSpPr>
          <p:nvPr/>
        </p:nvSpPr>
        <p:spPr>
          <a:xfrm>
            <a:off x="596432" y="4153505"/>
            <a:ext cx="584523" cy="487362"/>
          </a:xfrm>
          <a:prstGeom prst="rect">
            <a:avLst/>
          </a:prstGeom>
        </p:spPr>
        <p:txBody>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marL="0" indent="0">
              <a:buNone/>
            </a:pPr>
            <a:r>
              <a:rPr lang="en-US" sz="2400" dirty="0"/>
              <a:t>5</a:t>
            </a:r>
          </a:p>
        </p:txBody>
      </p:sp>
    </p:spTree>
    <p:extLst>
      <p:ext uri="{BB962C8B-B14F-4D97-AF65-F5344CB8AC3E}">
        <p14:creationId xmlns:p14="http://schemas.microsoft.com/office/powerpoint/2010/main" val="166901385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2800" dirty="0">
                <a:solidFill>
                  <a:srgbClr val="000000"/>
                </a:solidFill>
              </a:rPr>
              <a:t>Collaboration </a:t>
            </a:r>
            <a:r>
              <a:rPr lang="tr-TR" sz="2800" dirty="0" err="1">
                <a:solidFill>
                  <a:srgbClr val="000000"/>
                </a:solidFill>
              </a:rPr>
              <a:t>with</a:t>
            </a:r>
            <a:r>
              <a:rPr lang="tr-TR" sz="2800" dirty="0">
                <a:solidFill>
                  <a:srgbClr val="000000"/>
                </a:solidFill>
              </a:rPr>
              <a:t> NGC</a:t>
            </a:r>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43</a:t>
            </a:fld>
            <a:endParaRPr lang="en-US"/>
          </a:p>
        </p:txBody>
      </p:sp>
      <p:sp>
        <p:nvSpPr>
          <p:cNvPr id="20" name="CustomShape 1"/>
          <p:cNvSpPr/>
          <p:nvPr/>
        </p:nvSpPr>
        <p:spPr>
          <a:xfrm>
            <a:off x="656080" y="1104312"/>
            <a:ext cx="7343589" cy="17022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algn="just"/>
            <a:r>
              <a:rPr lang="en-US" sz="2200" b="1" spc="-1" dirty="0">
                <a:solidFill>
                  <a:srgbClr val="000000"/>
                </a:solidFill>
                <a:uFill>
                  <a:solidFill>
                    <a:srgbClr val="FFFFFF"/>
                  </a:solidFill>
                </a:uFill>
                <a:latin typeface="Arial"/>
                <a:ea typeface="DejaVu Sans"/>
              </a:rPr>
              <a:t>IRADs and Proposals:</a:t>
            </a:r>
            <a:endParaRPr lang="en-US" sz="2200" b="1" dirty="0">
              <a:solidFill>
                <a:schemeClr val="accent1">
                  <a:lumMod val="50000"/>
                </a:schemeClr>
              </a:solidFill>
            </a:endParaRPr>
          </a:p>
          <a:p>
            <a:pPr marL="343620" indent="-342900" algn="just">
              <a:buFont typeface="Arial"/>
              <a:buChar char="•"/>
            </a:pPr>
            <a:r>
              <a:rPr lang="en-US" sz="2000" dirty="0"/>
              <a:t>Reliability Analysis Data System IRAD</a:t>
            </a:r>
          </a:p>
          <a:p>
            <a:pPr marL="343620" indent="-342900" algn="just">
              <a:buFont typeface="Arial"/>
              <a:buChar char="•"/>
            </a:pPr>
            <a:r>
              <a:rPr lang="en-US" sz="2000" dirty="0"/>
              <a:t>Smart Autonomy IRAD</a:t>
            </a:r>
          </a:p>
          <a:p>
            <a:pPr marL="343620" indent="-342900" algn="just">
              <a:buFont typeface="Arial"/>
              <a:buChar char="•"/>
            </a:pPr>
            <a:r>
              <a:rPr lang="en-US" sz="2000" dirty="0"/>
              <a:t>Cyber Resilient </a:t>
            </a:r>
            <a:r>
              <a:rPr lang="en-US" sz="2000" dirty="0" err="1"/>
              <a:t>DevOps</a:t>
            </a:r>
            <a:r>
              <a:rPr lang="en-US" sz="2000" dirty="0"/>
              <a:t> IRAD</a:t>
            </a:r>
          </a:p>
          <a:p>
            <a:pPr marL="343620" indent="-342900" algn="just">
              <a:buFont typeface="Arial"/>
              <a:buChar char="•"/>
            </a:pPr>
            <a:r>
              <a:rPr lang="en-US" sz="2000" dirty="0"/>
              <a:t>IARPA proposal:</a:t>
            </a:r>
          </a:p>
          <a:p>
            <a:pPr marL="800820" lvl="1" indent="-342900" algn="just">
              <a:buFont typeface="Wingdings" charset="2"/>
              <a:buChar char="ü"/>
            </a:pPr>
            <a:r>
              <a:rPr lang="en-US" dirty="0">
                <a:hlinkClick r:id="rId2"/>
              </a:rPr>
              <a:t>https://www.iarpa.gov/index.php/research-programs/trojai/trojai-proposers-day</a:t>
            </a:r>
            <a:endParaRPr lang="en-US" dirty="0"/>
          </a:p>
          <a:p>
            <a:pPr marL="343620" indent="-342900" algn="just">
              <a:buFont typeface="Arial"/>
              <a:buChar char="•"/>
            </a:pPr>
            <a:endParaRPr lang="en-US" sz="2000" dirty="0">
              <a:solidFill>
                <a:schemeClr val="tx1"/>
              </a:solidFill>
            </a:endParaRPr>
          </a:p>
        </p:txBody>
      </p:sp>
      <p:sp>
        <p:nvSpPr>
          <p:cNvPr id="26" name="TextBox 25"/>
          <p:cNvSpPr txBox="1"/>
          <p:nvPr/>
        </p:nvSpPr>
        <p:spPr>
          <a:xfrm>
            <a:off x="635322" y="3417736"/>
            <a:ext cx="7182465" cy="1969770"/>
          </a:xfrm>
          <a:prstGeom prst="rect">
            <a:avLst/>
          </a:prstGeom>
          <a:noFill/>
        </p:spPr>
        <p:txBody>
          <a:bodyPr wrap="square" rtlCol="0">
            <a:spAutoFit/>
          </a:bodyPr>
          <a:lstStyle/>
          <a:p>
            <a:r>
              <a:rPr lang="en-US" sz="2200" b="1" dirty="0"/>
              <a:t>Researchers:</a:t>
            </a:r>
          </a:p>
          <a:p>
            <a:pPr marL="342900" indent="-342900">
              <a:buFont typeface="Arial"/>
              <a:buChar char="•"/>
            </a:pPr>
            <a:r>
              <a:rPr lang="en-US" sz="2000" dirty="0"/>
              <a:t>Miguel Villarreal-Vasquez</a:t>
            </a:r>
            <a:r>
              <a:rPr lang="en-US" sz="2000" baseline="30000" dirty="0"/>
              <a:t>1</a:t>
            </a:r>
            <a:r>
              <a:rPr lang="en-US" sz="2000" dirty="0"/>
              <a:t> </a:t>
            </a:r>
          </a:p>
          <a:p>
            <a:pPr marL="342900" indent="-342900">
              <a:buFont typeface="Arial"/>
              <a:buChar char="•"/>
            </a:pPr>
            <a:r>
              <a:rPr lang="en-US" sz="2000" dirty="0"/>
              <a:t>Bharat Bhargava</a:t>
            </a:r>
            <a:r>
              <a:rPr lang="en-US" sz="2000" baseline="30000" dirty="0"/>
              <a:t>1</a:t>
            </a:r>
            <a:endParaRPr lang="en-US" sz="2000" dirty="0"/>
          </a:p>
          <a:p>
            <a:pPr marL="342900" indent="-342900">
              <a:buFont typeface="Arial"/>
              <a:buChar char="•"/>
            </a:pPr>
            <a:r>
              <a:rPr lang="en-US" sz="2000" dirty="0"/>
              <a:t>Jason Kobes</a:t>
            </a:r>
            <a:r>
              <a:rPr lang="en-US" sz="2000" baseline="30000" dirty="0"/>
              <a:t>2</a:t>
            </a:r>
            <a:r>
              <a:rPr lang="en-US" sz="2000" dirty="0"/>
              <a:t> </a:t>
            </a:r>
          </a:p>
          <a:p>
            <a:pPr marL="342900" indent="-342900">
              <a:buFont typeface="Arial"/>
              <a:buChar char="•"/>
            </a:pPr>
            <a:r>
              <a:rPr lang="en-US" sz="2000" dirty="0"/>
              <a:t>Paul Conoval</a:t>
            </a:r>
            <a:r>
              <a:rPr lang="en-US" sz="2000" baseline="30000" dirty="0"/>
              <a:t>2</a:t>
            </a:r>
            <a:endParaRPr lang="en-US" sz="2000" dirty="0"/>
          </a:p>
          <a:p>
            <a:pPr marL="342900" indent="-342900">
              <a:buFont typeface="Arial"/>
              <a:buChar char="•"/>
            </a:pPr>
            <a:r>
              <a:rPr lang="en-US" sz="2000" dirty="0"/>
              <a:t>Justin King</a:t>
            </a:r>
            <a:r>
              <a:rPr lang="en-US" sz="2000" baseline="30000" dirty="0"/>
              <a:t>2</a:t>
            </a:r>
            <a:r>
              <a:rPr lang="en-US" sz="2000" dirty="0"/>
              <a:t> </a:t>
            </a:r>
          </a:p>
        </p:txBody>
      </p:sp>
      <p:sp>
        <p:nvSpPr>
          <p:cNvPr id="30" name="TextBox 29"/>
          <p:cNvSpPr txBox="1"/>
          <p:nvPr/>
        </p:nvSpPr>
        <p:spPr>
          <a:xfrm>
            <a:off x="634085" y="5523230"/>
            <a:ext cx="7315197" cy="984885"/>
          </a:xfrm>
          <a:prstGeom prst="rect">
            <a:avLst/>
          </a:prstGeom>
          <a:noFill/>
        </p:spPr>
        <p:txBody>
          <a:bodyPr wrap="square" rtlCol="0">
            <a:spAutoFit/>
          </a:bodyPr>
          <a:lstStyle/>
          <a:p>
            <a:r>
              <a:rPr lang="en-US" sz="2200" b="1" dirty="0"/>
              <a:t>Institutions:</a:t>
            </a:r>
          </a:p>
          <a:p>
            <a:r>
              <a:rPr lang="en-US" i="1" baseline="30000" dirty="0"/>
              <a:t>1</a:t>
            </a:r>
            <a:r>
              <a:rPr lang="en-US" i="1" dirty="0"/>
              <a:t> Purdue University</a:t>
            </a:r>
          </a:p>
          <a:p>
            <a:r>
              <a:rPr lang="en-US" i="1" baseline="30000" dirty="0"/>
              <a:t>2</a:t>
            </a:r>
            <a:r>
              <a:rPr lang="en-US" i="1" dirty="0"/>
              <a:t> Northrop Grumman Corporation</a:t>
            </a:r>
          </a:p>
        </p:txBody>
      </p:sp>
    </p:spTree>
    <p:extLst>
      <p:ext uri="{BB962C8B-B14F-4D97-AF65-F5344CB8AC3E}">
        <p14:creationId xmlns:p14="http://schemas.microsoft.com/office/powerpoint/2010/main" val="34916728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2800" dirty="0" err="1">
                <a:solidFill>
                  <a:srgbClr val="000000"/>
                </a:solidFill>
              </a:rPr>
              <a:t>Secure</a:t>
            </a:r>
            <a:r>
              <a:rPr lang="tr-TR" sz="2800" dirty="0">
                <a:solidFill>
                  <a:srgbClr val="000000"/>
                </a:solidFill>
              </a:rPr>
              <a:t> IAS: Architecture</a:t>
            </a:r>
            <a:endParaRPr lang="en-US" sz="2800" dirty="0">
              <a:solidFill>
                <a:srgbClr val="000000"/>
              </a:solidFill>
            </a:endParaRPr>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44</a:t>
            </a:fld>
            <a:endParaRPr lang="en-US"/>
          </a:p>
        </p:txBody>
      </p:sp>
      <p:sp>
        <p:nvSpPr>
          <p:cNvPr id="3" name="TextBox 2"/>
          <p:cNvSpPr txBox="1"/>
          <p:nvPr/>
        </p:nvSpPr>
        <p:spPr>
          <a:xfrm>
            <a:off x="884496" y="1292787"/>
            <a:ext cx="7234688" cy="323165"/>
          </a:xfrm>
          <a:prstGeom prst="rect">
            <a:avLst/>
          </a:prstGeom>
          <a:noFill/>
        </p:spPr>
        <p:txBody>
          <a:bodyPr wrap="square" rtlCol="0">
            <a:spAutoFit/>
          </a:bodyPr>
          <a:lstStyle/>
          <a:p>
            <a:pPr algn="ctr"/>
            <a:r>
              <a:rPr lang="en-US" sz="1500" b="1" dirty="0"/>
              <a:t>Comprehensive Architecture of Secure Intelligent Autonomous Systems</a:t>
            </a:r>
            <a:endParaRPr lang="en-US" sz="1500" b="1" dirty="0">
              <a:latin typeface="Arial" pitchFamily="34" charset="0"/>
              <a:cs typeface="Arial" pitchFamily="34" charset="0"/>
            </a:endParaRPr>
          </a:p>
        </p:txBody>
      </p:sp>
      <p:pic>
        <p:nvPicPr>
          <p:cNvPr id="5" name="Picture 4"/>
          <p:cNvPicPr>
            <a:picLocks noChangeAspect="1"/>
          </p:cNvPicPr>
          <p:nvPr/>
        </p:nvPicPr>
        <p:blipFill>
          <a:blip r:embed="rId2"/>
          <a:stretch>
            <a:fillRect/>
          </a:stretch>
        </p:blipFill>
        <p:spPr>
          <a:xfrm>
            <a:off x="959554" y="1425222"/>
            <a:ext cx="7020033" cy="4262162"/>
          </a:xfrm>
          <a:prstGeom prst="rect">
            <a:avLst/>
          </a:prstGeom>
        </p:spPr>
      </p:pic>
      <p:sp>
        <p:nvSpPr>
          <p:cNvPr id="10" name="Rectangle 9"/>
          <p:cNvSpPr/>
          <p:nvPr/>
        </p:nvSpPr>
        <p:spPr>
          <a:xfrm>
            <a:off x="4713111" y="2259987"/>
            <a:ext cx="1757644" cy="1757735"/>
          </a:xfrm>
          <a:prstGeom prst="rect">
            <a:avLst/>
          </a:prstGeom>
          <a:noFill/>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Box 8"/>
          <p:cNvSpPr txBox="1"/>
          <p:nvPr/>
        </p:nvSpPr>
        <p:spPr>
          <a:xfrm>
            <a:off x="1141934" y="5559240"/>
            <a:ext cx="6813485" cy="784830"/>
          </a:xfrm>
          <a:prstGeom prst="rect">
            <a:avLst/>
          </a:prstGeom>
          <a:noFill/>
        </p:spPr>
        <p:txBody>
          <a:bodyPr wrap="square" rtlCol="0">
            <a:spAutoFit/>
          </a:bodyPr>
          <a:lstStyle/>
          <a:p>
            <a:r>
              <a:rPr lang="en-US" sz="1500" b="1" dirty="0">
                <a:solidFill>
                  <a:schemeClr val="accent1"/>
                </a:solidFill>
                <a:latin typeface="Arial" pitchFamily="34" charset="0"/>
                <a:cs typeface="Arial" pitchFamily="34" charset="0"/>
              </a:rPr>
              <a:t>Our proposed Secure Intelligent Autonomous Systems solution includes anomaly detection mechanisms based on Neural Network architectures. Neural Network Models need to be protected.</a:t>
            </a:r>
          </a:p>
        </p:txBody>
      </p:sp>
    </p:spTree>
    <p:extLst>
      <p:ext uri="{BB962C8B-B14F-4D97-AF65-F5344CB8AC3E}">
        <p14:creationId xmlns:p14="http://schemas.microsoft.com/office/powerpoint/2010/main" val="24747832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3200" dirty="0">
                <a:solidFill>
                  <a:srgbClr val="000000"/>
                </a:solidFill>
              </a:rPr>
              <a:t>Problem Statement</a:t>
            </a:r>
            <a:endParaRPr lang="en-US" sz="3200" dirty="0">
              <a:solidFill>
                <a:srgbClr val="000000"/>
              </a:solidFill>
            </a:endParaRPr>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45</a:t>
            </a:fld>
            <a:endParaRPr lang="en-US"/>
          </a:p>
        </p:txBody>
      </p:sp>
      <p:pic>
        <p:nvPicPr>
          <p:cNvPr id="11" name="Picture 10" descr="Screen Shot 2019-01-26 at 11.3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730" y="2866159"/>
            <a:ext cx="1082303" cy="1128358"/>
          </a:xfrm>
          <a:prstGeom prst="rect">
            <a:avLst/>
          </a:prstGeom>
        </p:spPr>
      </p:pic>
      <p:pic>
        <p:nvPicPr>
          <p:cNvPr id="12" name="Picture 11" descr="Screen Shot 2019-01-26 at 11.35.0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834" y="1656659"/>
            <a:ext cx="1079500" cy="1130300"/>
          </a:xfrm>
          <a:prstGeom prst="rect">
            <a:avLst/>
          </a:prstGeom>
        </p:spPr>
      </p:pic>
      <p:grpSp>
        <p:nvGrpSpPr>
          <p:cNvPr id="16" name="Group 15"/>
          <p:cNvGrpSpPr/>
          <p:nvPr/>
        </p:nvGrpSpPr>
        <p:grpSpPr>
          <a:xfrm>
            <a:off x="889819" y="5230630"/>
            <a:ext cx="1079500" cy="1130300"/>
            <a:chOff x="560959" y="4586194"/>
            <a:chExt cx="1079500" cy="1130300"/>
          </a:xfrm>
        </p:grpSpPr>
        <p:pic>
          <p:nvPicPr>
            <p:cNvPr id="14" name="Picture 13" descr="Screen Shot 2019-01-26 at 11.35.0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59" y="4586194"/>
              <a:ext cx="1079500" cy="1130300"/>
            </a:xfrm>
            <a:prstGeom prst="rect">
              <a:avLst/>
            </a:prstGeom>
          </p:spPr>
        </p:pic>
        <p:sp>
          <p:nvSpPr>
            <p:cNvPr id="15" name="Rectangle 14"/>
            <p:cNvSpPr/>
            <p:nvPr/>
          </p:nvSpPr>
          <p:spPr>
            <a:xfrm>
              <a:off x="1199607" y="5340979"/>
              <a:ext cx="45719" cy="45719"/>
            </a:xfrm>
            <a:prstGeom prst="rect">
              <a:avLst/>
            </a:prstGeom>
            <a:solidFill>
              <a:srgbClr val="FFFF00"/>
            </a:solidFill>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pic>
        <p:nvPicPr>
          <p:cNvPr id="17" name="Picture 16" descr="Screen Shot 2019-01-26 at 11.40.2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307" y="4062625"/>
            <a:ext cx="1081265" cy="1112607"/>
          </a:xfrm>
          <a:prstGeom prst="rect">
            <a:avLst/>
          </a:prstGeom>
        </p:spPr>
      </p:pic>
      <p:sp>
        <p:nvSpPr>
          <p:cNvPr id="28" name="Rectangle 27"/>
          <p:cNvSpPr/>
          <p:nvPr/>
        </p:nvSpPr>
        <p:spPr>
          <a:xfrm>
            <a:off x="6954794" y="3118766"/>
            <a:ext cx="1477834" cy="473101"/>
          </a:xfrm>
          <a:prstGeom prst="rect">
            <a:avLst/>
          </a:prstGeom>
          <a:solidFill>
            <a:schemeClr val="bg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Pedestrian Crossing</a:t>
            </a:r>
          </a:p>
        </p:txBody>
      </p:sp>
      <p:sp>
        <p:nvSpPr>
          <p:cNvPr id="29" name="Rectangle 28"/>
          <p:cNvSpPr/>
          <p:nvPr/>
        </p:nvSpPr>
        <p:spPr>
          <a:xfrm>
            <a:off x="6955545" y="3811370"/>
            <a:ext cx="1477834" cy="473101"/>
          </a:xfrm>
          <a:prstGeom prst="rect">
            <a:avLst/>
          </a:prstGeom>
          <a:solidFill>
            <a:schemeClr val="bg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Stop Sign</a:t>
            </a:r>
          </a:p>
        </p:txBody>
      </p:sp>
      <p:sp>
        <p:nvSpPr>
          <p:cNvPr id="30" name="Rectangle 29"/>
          <p:cNvSpPr/>
          <p:nvPr/>
        </p:nvSpPr>
        <p:spPr>
          <a:xfrm>
            <a:off x="6956295" y="4485022"/>
            <a:ext cx="1477834" cy="473101"/>
          </a:xfrm>
          <a:prstGeom prst="rect">
            <a:avLst/>
          </a:prstGeom>
          <a:solidFill>
            <a:schemeClr val="bg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Speed Limit</a:t>
            </a:r>
          </a:p>
        </p:txBody>
      </p:sp>
      <p:grpSp>
        <p:nvGrpSpPr>
          <p:cNvPr id="58" name="Group 57"/>
          <p:cNvGrpSpPr/>
          <p:nvPr/>
        </p:nvGrpSpPr>
        <p:grpSpPr>
          <a:xfrm>
            <a:off x="3507482" y="2659918"/>
            <a:ext cx="1997420" cy="2469571"/>
            <a:chOff x="3282880" y="2347177"/>
            <a:chExt cx="1997420" cy="2469571"/>
          </a:xfrm>
        </p:grpSpPr>
        <p:sp>
          <p:nvSpPr>
            <p:cNvPr id="31" name="Oval 30"/>
            <p:cNvSpPr/>
            <p:nvPr/>
          </p:nvSpPr>
          <p:spPr>
            <a:xfrm>
              <a:off x="3406173" y="3111575"/>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32" name="Oval 31"/>
            <p:cNvSpPr/>
            <p:nvPr/>
          </p:nvSpPr>
          <p:spPr>
            <a:xfrm>
              <a:off x="3398283" y="3596858"/>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33" name="Oval 32"/>
            <p:cNvSpPr/>
            <p:nvPr/>
          </p:nvSpPr>
          <p:spPr>
            <a:xfrm>
              <a:off x="3398283" y="4127005"/>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34" name="TextBox 33"/>
            <p:cNvSpPr txBox="1"/>
            <p:nvPr/>
          </p:nvSpPr>
          <p:spPr>
            <a:xfrm>
              <a:off x="3307540" y="2347177"/>
              <a:ext cx="196042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Tahoma"/>
                  <a:ea typeface="Tahoma"/>
                  <a:cs typeface="Tahoma"/>
                  <a:sym typeface="Tahoma"/>
                </a:rPr>
                <a:t>Neural Network</a:t>
              </a:r>
            </a:p>
          </p:txBody>
        </p:sp>
        <p:sp>
          <p:nvSpPr>
            <p:cNvPr id="35" name="Oval 34"/>
            <p:cNvSpPr/>
            <p:nvPr/>
          </p:nvSpPr>
          <p:spPr>
            <a:xfrm>
              <a:off x="4162743" y="3362607"/>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36" name="Oval 35"/>
            <p:cNvSpPr/>
            <p:nvPr/>
          </p:nvSpPr>
          <p:spPr>
            <a:xfrm>
              <a:off x="4154853" y="3847890"/>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37" name="Oval 36"/>
            <p:cNvSpPr/>
            <p:nvPr/>
          </p:nvSpPr>
          <p:spPr>
            <a:xfrm>
              <a:off x="4154853" y="4378037"/>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38" name="Oval 37"/>
            <p:cNvSpPr/>
            <p:nvPr/>
          </p:nvSpPr>
          <p:spPr>
            <a:xfrm>
              <a:off x="4167183" y="2824583"/>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39" name="Oval 38"/>
            <p:cNvSpPr/>
            <p:nvPr/>
          </p:nvSpPr>
          <p:spPr>
            <a:xfrm>
              <a:off x="4857663" y="3576652"/>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cxnSp>
          <p:nvCxnSpPr>
            <p:cNvPr id="40" name="Straight Arrow Connector 39"/>
            <p:cNvCxnSpPr>
              <a:stCxn id="31" idx="6"/>
              <a:endCxn id="38" idx="2"/>
            </p:cNvCxnSpPr>
            <p:nvPr/>
          </p:nvCxnSpPr>
          <p:spPr>
            <a:xfrm flipV="1">
              <a:off x="3739074" y="2984860"/>
              <a:ext cx="428109" cy="28699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1" name="Straight Arrow Connector 40"/>
            <p:cNvCxnSpPr>
              <a:stCxn id="31" idx="6"/>
              <a:endCxn id="35" idx="2"/>
            </p:cNvCxnSpPr>
            <p:nvPr/>
          </p:nvCxnSpPr>
          <p:spPr>
            <a:xfrm>
              <a:off x="3739074" y="3271852"/>
              <a:ext cx="423669" cy="25103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2" name="Straight Arrow Connector 41"/>
            <p:cNvCxnSpPr>
              <a:stCxn id="31" idx="6"/>
              <a:endCxn id="36" idx="2"/>
            </p:cNvCxnSpPr>
            <p:nvPr/>
          </p:nvCxnSpPr>
          <p:spPr>
            <a:xfrm>
              <a:off x="3739074" y="3271852"/>
              <a:ext cx="415779" cy="73631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3" name="Straight Arrow Connector 42"/>
            <p:cNvCxnSpPr>
              <a:stCxn id="31" idx="6"/>
              <a:endCxn id="37" idx="2"/>
            </p:cNvCxnSpPr>
            <p:nvPr/>
          </p:nvCxnSpPr>
          <p:spPr>
            <a:xfrm>
              <a:off x="3739074" y="3271852"/>
              <a:ext cx="415779" cy="126646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4" name="Straight Arrow Connector 43"/>
            <p:cNvCxnSpPr>
              <a:stCxn id="32" idx="6"/>
              <a:endCxn id="38" idx="2"/>
            </p:cNvCxnSpPr>
            <p:nvPr/>
          </p:nvCxnSpPr>
          <p:spPr>
            <a:xfrm flipV="1">
              <a:off x="3731184" y="2984860"/>
              <a:ext cx="435999" cy="77227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5" name="Straight Arrow Connector 44"/>
            <p:cNvCxnSpPr>
              <a:stCxn id="32" idx="6"/>
              <a:endCxn id="35" idx="2"/>
            </p:cNvCxnSpPr>
            <p:nvPr/>
          </p:nvCxnSpPr>
          <p:spPr>
            <a:xfrm flipV="1">
              <a:off x="3731184" y="3522884"/>
              <a:ext cx="431559" cy="234251"/>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6" name="Straight Arrow Connector 45"/>
            <p:cNvCxnSpPr>
              <a:stCxn id="32" idx="6"/>
              <a:endCxn id="36" idx="2"/>
            </p:cNvCxnSpPr>
            <p:nvPr/>
          </p:nvCxnSpPr>
          <p:spPr>
            <a:xfrm>
              <a:off x="3731184" y="3757135"/>
              <a:ext cx="423669" cy="25103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7" name="Straight Arrow Connector 46"/>
            <p:cNvCxnSpPr>
              <a:stCxn id="32" idx="6"/>
              <a:endCxn id="37" idx="2"/>
            </p:cNvCxnSpPr>
            <p:nvPr/>
          </p:nvCxnSpPr>
          <p:spPr>
            <a:xfrm>
              <a:off x="3731184" y="3757135"/>
              <a:ext cx="423669" cy="781179"/>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8" name="Straight Arrow Connector 47"/>
            <p:cNvCxnSpPr>
              <a:stCxn id="33" idx="6"/>
            </p:cNvCxnSpPr>
            <p:nvPr/>
          </p:nvCxnSpPr>
          <p:spPr>
            <a:xfrm flipV="1">
              <a:off x="3731184" y="2984860"/>
              <a:ext cx="423669" cy="130242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9" name="Straight Arrow Connector 48"/>
            <p:cNvCxnSpPr>
              <a:stCxn id="33" idx="6"/>
              <a:endCxn id="35" idx="2"/>
            </p:cNvCxnSpPr>
            <p:nvPr/>
          </p:nvCxnSpPr>
          <p:spPr>
            <a:xfrm flipV="1">
              <a:off x="3731184" y="3522884"/>
              <a:ext cx="431559" cy="764398"/>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50" name="Straight Arrow Connector 49"/>
            <p:cNvCxnSpPr>
              <a:stCxn id="33" idx="6"/>
              <a:endCxn id="36" idx="2"/>
            </p:cNvCxnSpPr>
            <p:nvPr/>
          </p:nvCxnSpPr>
          <p:spPr>
            <a:xfrm flipV="1">
              <a:off x="3731184" y="4008167"/>
              <a:ext cx="423669" cy="27911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51" name="Straight Arrow Connector 50"/>
            <p:cNvCxnSpPr>
              <a:stCxn id="33" idx="6"/>
              <a:endCxn id="37" idx="2"/>
            </p:cNvCxnSpPr>
            <p:nvPr/>
          </p:nvCxnSpPr>
          <p:spPr>
            <a:xfrm>
              <a:off x="3731184" y="4287282"/>
              <a:ext cx="423669" cy="25103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52" name="Straight Arrow Connector 51"/>
            <p:cNvCxnSpPr>
              <a:stCxn id="38" idx="6"/>
              <a:endCxn id="39" idx="2"/>
            </p:cNvCxnSpPr>
            <p:nvPr/>
          </p:nvCxnSpPr>
          <p:spPr>
            <a:xfrm>
              <a:off x="4500084" y="2984860"/>
              <a:ext cx="357579" cy="752069"/>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53" name="Straight Arrow Connector 52"/>
            <p:cNvCxnSpPr>
              <a:stCxn id="35" idx="6"/>
              <a:endCxn id="39" idx="2"/>
            </p:cNvCxnSpPr>
            <p:nvPr/>
          </p:nvCxnSpPr>
          <p:spPr>
            <a:xfrm>
              <a:off x="4495644" y="3522884"/>
              <a:ext cx="362019" cy="21404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54" name="Straight Arrow Connector 53"/>
            <p:cNvCxnSpPr>
              <a:stCxn id="36" idx="6"/>
              <a:endCxn id="39" idx="2"/>
            </p:cNvCxnSpPr>
            <p:nvPr/>
          </p:nvCxnSpPr>
          <p:spPr>
            <a:xfrm flipV="1">
              <a:off x="4487754" y="3736929"/>
              <a:ext cx="369909" cy="271238"/>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55" name="Straight Arrow Connector 54"/>
            <p:cNvCxnSpPr>
              <a:stCxn id="37" idx="6"/>
              <a:endCxn id="39" idx="2"/>
            </p:cNvCxnSpPr>
            <p:nvPr/>
          </p:nvCxnSpPr>
          <p:spPr>
            <a:xfrm flipV="1">
              <a:off x="4487754" y="3736929"/>
              <a:ext cx="369909" cy="80138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sp>
          <p:nvSpPr>
            <p:cNvPr id="56" name="Rectangle 55"/>
            <p:cNvSpPr/>
            <p:nvPr/>
          </p:nvSpPr>
          <p:spPr>
            <a:xfrm>
              <a:off x="3282880" y="2350951"/>
              <a:ext cx="1997420" cy="2465797"/>
            </a:xfrm>
            <a:prstGeom prst="rect">
              <a:avLst/>
            </a:prstGeom>
            <a:no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ahoma"/>
                <a:ea typeface="Tahoma"/>
                <a:cs typeface="Tahoma"/>
                <a:sym typeface="Tahoma"/>
              </a:endParaRPr>
            </a:p>
          </p:txBody>
        </p:sp>
      </p:grpSp>
      <p:sp>
        <p:nvSpPr>
          <p:cNvPr id="57" name="TextBox 56"/>
          <p:cNvSpPr txBox="1"/>
          <p:nvPr/>
        </p:nvSpPr>
        <p:spPr>
          <a:xfrm>
            <a:off x="6916142" y="2622770"/>
            <a:ext cx="151649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Tahoma"/>
                <a:ea typeface="Tahoma"/>
                <a:cs typeface="Tahoma"/>
                <a:sym typeface="Tahoma"/>
              </a:rPr>
              <a:t>Classes</a:t>
            </a:r>
          </a:p>
        </p:txBody>
      </p:sp>
      <p:sp>
        <p:nvSpPr>
          <p:cNvPr id="59" name="TextBox 58"/>
          <p:cNvSpPr txBox="1"/>
          <p:nvPr/>
        </p:nvSpPr>
        <p:spPr>
          <a:xfrm>
            <a:off x="869113" y="1230386"/>
            <a:ext cx="109946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Tahoma"/>
                <a:ea typeface="Tahoma"/>
                <a:cs typeface="Tahoma"/>
                <a:sym typeface="Tahoma"/>
              </a:rPr>
              <a:t>Inputs</a:t>
            </a:r>
          </a:p>
        </p:txBody>
      </p:sp>
      <p:cxnSp>
        <p:nvCxnSpPr>
          <p:cNvPr id="61" name="Curved Connector 60"/>
          <p:cNvCxnSpPr>
            <a:stCxn id="12" idx="3"/>
            <a:endCxn id="56" idx="1"/>
          </p:cNvCxnSpPr>
          <p:nvPr/>
        </p:nvCxnSpPr>
        <p:spPr>
          <a:xfrm>
            <a:off x="1964334" y="2221809"/>
            <a:ext cx="1543148" cy="1674782"/>
          </a:xfrm>
          <a:prstGeom prst="curvedConnector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3" name="Curved Connector 62"/>
          <p:cNvCxnSpPr>
            <a:stCxn id="56" idx="3"/>
            <a:endCxn id="29" idx="1"/>
          </p:cNvCxnSpPr>
          <p:nvPr/>
        </p:nvCxnSpPr>
        <p:spPr>
          <a:xfrm>
            <a:off x="5504902" y="3896591"/>
            <a:ext cx="1450643" cy="151330"/>
          </a:xfrm>
          <a:prstGeom prst="curvedConnector3">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5" name="Curved Connector 64"/>
          <p:cNvCxnSpPr>
            <a:stCxn id="11" idx="3"/>
            <a:endCxn id="56" idx="1"/>
          </p:cNvCxnSpPr>
          <p:nvPr/>
        </p:nvCxnSpPr>
        <p:spPr>
          <a:xfrm>
            <a:off x="1973033" y="3430338"/>
            <a:ext cx="1534449" cy="466253"/>
          </a:xfrm>
          <a:prstGeom prst="curvedConnector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7" name="Curved Connector 66"/>
          <p:cNvCxnSpPr>
            <a:stCxn id="17" idx="3"/>
            <a:endCxn id="56" idx="1"/>
          </p:cNvCxnSpPr>
          <p:nvPr/>
        </p:nvCxnSpPr>
        <p:spPr>
          <a:xfrm flipV="1">
            <a:off x="1968572" y="3896591"/>
            <a:ext cx="1538910" cy="722338"/>
          </a:xfrm>
          <a:prstGeom prst="curvedConnector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9" name="Curved Connector 68"/>
          <p:cNvCxnSpPr>
            <a:stCxn id="14" idx="3"/>
            <a:endCxn id="56" idx="1"/>
          </p:cNvCxnSpPr>
          <p:nvPr/>
        </p:nvCxnSpPr>
        <p:spPr>
          <a:xfrm flipV="1">
            <a:off x="1969319" y="3896591"/>
            <a:ext cx="1538163" cy="1899189"/>
          </a:xfrm>
          <a:prstGeom prst="curvedConnector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5617642" y="3582411"/>
            <a:ext cx="1222675" cy="338554"/>
          </a:xfrm>
          <a:prstGeom prst="rect">
            <a:avLst/>
          </a:prstGeom>
          <a:noFill/>
        </p:spPr>
        <p:txBody>
          <a:bodyPr wrap="square" rtlCol="0">
            <a:spAutoFit/>
          </a:bodyPr>
          <a:lstStyle/>
          <a:p>
            <a:pPr algn="ctr"/>
            <a:r>
              <a:rPr lang="en-US" sz="1600" b="1" dirty="0">
                <a:solidFill>
                  <a:srgbClr val="008000"/>
                </a:solidFill>
                <a:latin typeface="Arial" pitchFamily="34" charset="0"/>
                <a:cs typeface="Arial" pitchFamily="34" charset="0"/>
              </a:rPr>
              <a:t>Correct!</a:t>
            </a:r>
          </a:p>
        </p:txBody>
      </p:sp>
      <p:cxnSp>
        <p:nvCxnSpPr>
          <p:cNvPr id="72" name="Curved Connector 71"/>
          <p:cNvCxnSpPr>
            <a:stCxn id="56" idx="3"/>
            <a:endCxn id="30" idx="1"/>
          </p:cNvCxnSpPr>
          <p:nvPr/>
        </p:nvCxnSpPr>
        <p:spPr>
          <a:xfrm>
            <a:off x="5504902" y="3896591"/>
            <a:ext cx="1451393" cy="824982"/>
          </a:xfrm>
          <a:prstGeom prst="curvedConnector3">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74" name="Curved Connector 73"/>
          <p:cNvCxnSpPr>
            <a:stCxn id="56" idx="3"/>
            <a:endCxn id="28" idx="1"/>
          </p:cNvCxnSpPr>
          <p:nvPr/>
        </p:nvCxnSpPr>
        <p:spPr>
          <a:xfrm flipV="1">
            <a:off x="5504902" y="3355317"/>
            <a:ext cx="1449892" cy="541274"/>
          </a:xfrm>
          <a:prstGeom prst="curvedConnector3">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5656304" y="3042971"/>
            <a:ext cx="1222675" cy="338554"/>
          </a:xfrm>
          <a:prstGeom prst="rect">
            <a:avLst/>
          </a:prstGeom>
          <a:noFill/>
        </p:spPr>
        <p:txBody>
          <a:bodyPr wrap="square" rtlCol="0">
            <a:spAutoFit/>
          </a:bodyPr>
          <a:lstStyle/>
          <a:p>
            <a:pPr algn="ctr"/>
            <a:r>
              <a:rPr lang="en-US" sz="1600" b="1" dirty="0">
                <a:solidFill>
                  <a:srgbClr val="008000"/>
                </a:solidFill>
                <a:latin typeface="Arial" pitchFamily="34" charset="0"/>
                <a:cs typeface="Arial" pitchFamily="34" charset="0"/>
              </a:rPr>
              <a:t>Correct!</a:t>
            </a:r>
          </a:p>
        </p:txBody>
      </p:sp>
      <p:sp>
        <p:nvSpPr>
          <p:cNvPr id="76" name="TextBox 75"/>
          <p:cNvSpPr txBox="1"/>
          <p:nvPr/>
        </p:nvSpPr>
        <p:spPr>
          <a:xfrm>
            <a:off x="5704445" y="4607477"/>
            <a:ext cx="1050569" cy="338554"/>
          </a:xfrm>
          <a:prstGeom prst="rect">
            <a:avLst/>
          </a:prstGeom>
          <a:noFill/>
        </p:spPr>
        <p:txBody>
          <a:bodyPr wrap="square" rtlCol="0">
            <a:spAutoFit/>
          </a:bodyPr>
          <a:lstStyle/>
          <a:p>
            <a:pPr algn="ctr"/>
            <a:r>
              <a:rPr lang="en-US" sz="1600" b="1" dirty="0">
                <a:solidFill>
                  <a:srgbClr val="008000"/>
                </a:solidFill>
                <a:latin typeface="Arial" pitchFamily="34" charset="0"/>
                <a:cs typeface="Arial" pitchFamily="34" charset="0"/>
              </a:rPr>
              <a:t>Correct!</a:t>
            </a:r>
          </a:p>
        </p:txBody>
      </p:sp>
      <p:cxnSp>
        <p:nvCxnSpPr>
          <p:cNvPr id="78" name="Curved Connector 77"/>
          <p:cNvCxnSpPr>
            <a:stCxn id="56" idx="3"/>
            <a:endCxn id="30" idx="1"/>
          </p:cNvCxnSpPr>
          <p:nvPr/>
        </p:nvCxnSpPr>
        <p:spPr>
          <a:xfrm>
            <a:off x="5504902" y="3896591"/>
            <a:ext cx="1451393" cy="824982"/>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5484756" y="4511946"/>
            <a:ext cx="1138552" cy="338554"/>
          </a:xfrm>
          <a:prstGeom prst="rect">
            <a:avLst/>
          </a:prstGeom>
          <a:noFill/>
        </p:spPr>
        <p:txBody>
          <a:bodyPr wrap="square" rtlCol="0">
            <a:spAutoFit/>
          </a:bodyPr>
          <a:lstStyle/>
          <a:p>
            <a:pPr algn="ctr"/>
            <a:r>
              <a:rPr lang="en-US" sz="1600" b="1" dirty="0">
                <a:solidFill>
                  <a:srgbClr val="FF0000"/>
                </a:solidFill>
                <a:latin typeface="Arial" pitchFamily="34" charset="0"/>
                <a:cs typeface="Arial" pitchFamily="34" charset="0"/>
              </a:rPr>
              <a:t>Incorrect!</a:t>
            </a:r>
          </a:p>
        </p:txBody>
      </p:sp>
      <p:sp>
        <p:nvSpPr>
          <p:cNvPr id="3" name="Oval 2"/>
          <p:cNvSpPr/>
          <p:nvPr/>
        </p:nvSpPr>
        <p:spPr>
          <a:xfrm>
            <a:off x="1454647" y="5902663"/>
            <a:ext cx="201414" cy="207013"/>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4"/>
          <p:cNvSpPr txBox="1"/>
          <p:nvPr/>
        </p:nvSpPr>
        <p:spPr>
          <a:xfrm>
            <a:off x="2696693" y="5969803"/>
            <a:ext cx="895168" cy="338554"/>
          </a:xfrm>
          <a:prstGeom prst="rect">
            <a:avLst/>
          </a:prstGeom>
          <a:noFill/>
          <a:ln w="25400">
            <a:solidFill>
              <a:schemeClr val="accent1"/>
            </a:solidFill>
          </a:ln>
        </p:spPr>
        <p:txBody>
          <a:bodyPr wrap="square" rtlCol="0">
            <a:spAutoFit/>
          </a:bodyPr>
          <a:lstStyle/>
          <a:p>
            <a:r>
              <a:rPr lang="en-US" sz="1600" dirty="0">
                <a:latin typeface="Arial" pitchFamily="34" charset="0"/>
                <a:cs typeface="Arial" pitchFamily="34" charset="0"/>
              </a:rPr>
              <a:t>Trigger</a:t>
            </a:r>
          </a:p>
        </p:txBody>
      </p:sp>
      <p:cxnSp>
        <p:nvCxnSpPr>
          <p:cNvPr id="7" name="Curved Connector 6"/>
          <p:cNvCxnSpPr>
            <a:stCxn id="3" idx="6"/>
            <a:endCxn id="5" idx="1"/>
          </p:cNvCxnSpPr>
          <p:nvPr/>
        </p:nvCxnSpPr>
        <p:spPr>
          <a:xfrm>
            <a:off x="1656061" y="6006170"/>
            <a:ext cx="1040632" cy="13291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59022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7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7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par>
                                <p:cTn id="37" presetID="1" presetClass="entr" presetSubtype="0" fill="hold" grpId="2" nodeType="with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par>
                                <p:cTn id="43" presetID="1" presetClass="exit" presetSubtype="0" fill="hold" grpId="3" nodeType="withEffect">
                                  <p:stCondLst>
                                    <p:cond delay="0"/>
                                  </p:stCondLst>
                                  <p:childTnLst>
                                    <p:set>
                                      <p:cBhvr>
                                        <p:cTn id="44" dur="1" fill="hold">
                                          <p:stCondLst>
                                            <p:cond delay="0"/>
                                          </p:stCondLst>
                                        </p:cTn>
                                        <p:tgtEl>
                                          <p:spTgt spid="7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7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par>
                                <p:cTn id="51" presetID="1" presetClass="entr" presetSubtype="0" fill="hold" grpId="2" nodeType="with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67"/>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74"/>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7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par>
                                <p:cTn id="67" presetID="1" presetClass="entr" presetSubtype="0" fill="hold" grpId="2" nodeType="withEffect">
                                  <p:stCondLst>
                                    <p:cond delay="0"/>
                                  </p:stCondLst>
                                  <p:childTnLst>
                                    <p:set>
                                      <p:cBhvr>
                                        <p:cTn id="68" dur="1" fill="hold">
                                          <p:stCondLst>
                                            <p:cond delay="0"/>
                                          </p:stCondLst>
                                        </p:cTn>
                                        <p:tgtEl>
                                          <p:spTgt spid="7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P spid="75" grpId="0"/>
      <p:bldP spid="75" grpId="1"/>
      <p:bldP spid="75" grpId="2"/>
      <p:bldP spid="75" grpId="3"/>
      <p:bldP spid="76" grpId="0"/>
      <p:bldP spid="76" grpId="1"/>
      <p:bldP spid="76" grpId="2"/>
      <p:bldP spid="76" grpId="3"/>
      <p:bldP spid="79" grpId="0"/>
      <p:bldP spid="79" grpId="1"/>
      <p:bldP spid="79" grpId="2"/>
      <p:bldP spid="3"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3200" dirty="0">
                <a:solidFill>
                  <a:srgbClr val="000000"/>
                </a:solidFill>
              </a:rPr>
              <a:t>Problem Statement</a:t>
            </a:r>
            <a:endParaRPr lang="en-US" sz="3200" dirty="0">
              <a:solidFill>
                <a:srgbClr val="000000"/>
              </a:solidFill>
            </a:endParaRPr>
          </a:p>
        </p:txBody>
      </p:sp>
      <p:sp>
        <p:nvSpPr>
          <p:cNvPr id="3" name="Content Placeholder 2"/>
          <p:cNvSpPr>
            <a:spLocks noGrp="1"/>
          </p:cNvSpPr>
          <p:nvPr>
            <p:ph idx="1"/>
          </p:nvPr>
        </p:nvSpPr>
        <p:spPr>
          <a:xfrm>
            <a:off x="166255" y="1183548"/>
            <a:ext cx="8744989" cy="5552899"/>
          </a:xfrm>
        </p:spPr>
        <p:txBody>
          <a:bodyPr>
            <a:normAutofit/>
          </a:bodyPr>
          <a:lstStyle/>
          <a:p>
            <a:pPr algn="just"/>
            <a:r>
              <a:rPr lang="en-US" sz="2200" dirty="0"/>
              <a:t>One of the most recent attacks against these models are Trojan or backdoor attacks, in which the </a:t>
            </a:r>
            <a:r>
              <a:rPr lang="en-US" sz="2200" b="1" dirty="0"/>
              <a:t>adversaries slightly modify </a:t>
            </a:r>
            <a:r>
              <a:rPr lang="en-US" sz="2200" dirty="0"/>
              <a:t>the original </a:t>
            </a:r>
            <a:r>
              <a:rPr lang="en-US" sz="2200" b="1" dirty="0"/>
              <a:t>models</a:t>
            </a:r>
            <a:r>
              <a:rPr lang="en-US" sz="2200" dirty="0"/>
              <a:t> </a:t>
            </a:r>
            <a:r>
              <a:rPr lang="en-US" sz="2200" b="1" dirty="0"/>
              <a:t>by either poisoning</a:t>
            </a:r>
            <a:r>
              <a:rPr lang="en-US" sz="2200" dirty="0"/>
              <a:t> during the training phase </a:t>
            </a:r>
            <a:r>
              <a:rPr lang="en-US" sz="2200" b="1" dirty="0"/>
              <a:t>or retraining </a:t>
            </a:r>
            <a:r>
              <a:rPr lang="en-US" sz="2200" dirty="0"/>
              <a:t>it with </a:t>
            </a:r>
            <a:r>
              <a:rPr lang="en-US" sz="2200" b="1" dirty="0"/>
              <a:t>adversarial data</a:t>
            </a:r>
            <a:r>
              <a:rPr lang="en-US" sz="2200" dirty="0"/>
              <a:t>. </a:t>
            </a:r>
          </a:p>
          <a:p>
            <a:pPr algn="just"/>
            <a:r>
              <a:rPr lang="en-US" sz="2200" b="1" dirty="0"/>
              <a:t>Adversarial training samples include</a:t>
            </a:r>
            <a:r>
              <a:rPr lang="en-US" sz="2200" dirty="0"/>
              <a:t> a mark </a:t>
            </a:r>
            <a:r>
              <a:rPr lang="en-US" sz="2200" b="1" dirty="0"/>
              <a:t>or trigger </a:t>
            </a:r>
            <a:r>
              <a:rPr lang="en-US" sz="2200" dirty="0"/>
              <a:t>to cause the misbehavior (e.g. misclassification). </a:t>
            </a:r>
          </a:p>
          <a:p>
            <a:pPr algn="just"/>
            <a:r>
              <a:rPr lang="en-US" sz="2200" b="1" dirty="0"/>
              <a:t>Adversaries</a:t>
            </a:r>
            <a:r>
              <a:rPr lang="en-US" sz="2200" dirty="0"/>
              <a:t> tend to </a:t>
            </a:r>
            <a:r>
              <a:rPr lang="en-US" sz="2200" b="1" dirty="0"/>
              <a:t>keep the same architecture</a:t>
            </a:r>
            <a:r>
              <a:rPr lang="en-US" sz="2200" dirty="0"/>
              <a:t> </a:t>
            </a:r>
            <a:r>
              <a:rPr lang="en-US" sz="2200" b="1" dirty="0"/>
              <a:t>modifying</a:t>
            </a:r>
            <a:r>
              <a:rPr lang="en-US" sz="2200" dirty="0"/>
              <a:t> only the </a:t>
            </a:r>
            <a:r>
              <a:rPr lang="en-US" sz="2200" b="1" dirty="0"/>
              <a:t>internal weights. </a:t>
            </a:r>
          </a:p>
          <a:p>
            <a:pPr algn="just"/>
            <a:r>
              <a:rPr lang="en-US" sz="2200" b="1" dirty="0"/>
              <a:t>In testing time</a:t>
            </a:r>
            <a:r>
              <a:rPr lang="en-US" sz="2200" dirty="0"/>
              <a:t>, any </a:t>
            </a:r>
            <a:r>
              <a:rPr lang="en-US" sz="2200" b="1" dirty="0"/>
              <a:t>sample with the trigger </a:t>
            </a:r>
            <a:r>
              <a:rPr lang="en-US" sz="2200" dirty="0"/>
              <a:t>in it </a:t>
            </a:r>
            <a:r>
              <a:rPr lang="en-US" sz="2200" b="1" dirty="0"/>
              <a:t>is misclassified </a:t>
            </a:r>
            <a:r>
              <a:rPr lang="en-US" sz="2200" dirty="0"/>
              <a:t>to a predetermined class chosen by the adversary.</a:t>
            </a:r>
          </a:p>
          <a:p>
            <a:pPr algn="just"/>
            <a:r>
              <a:rPr lang="en-US" sz="2200" b="1" dirty="0"/>
              <a:t>Detecting the Trojan </a:t>
            </a:r>
            <a:r>
              <a:rPr lang="en-US" sz="2200" dirty="0"/>
              <a:t>behavior </a:t>
            </a:r>
            <a:r>
              <a:rPr lang="en-US" sz="2200" b="1" dirty="0"/>
              <a:t>is difficult </a:t>
            </a:r>
            <a:r>
              <a:rPr lang="en-US" sz="2200" dirty="0"/>
              <a:t>because </a:t>
            </a:r>
            <a:r>
              <a:rPr lang="en-US" sz="2200" b="1" dirty="0"/>
              <a:t>the models behave as expected </a:t>
            </a:r>
            <a:r>
              <a:rPr lang="en-US" sz="2200" dirty="0"/>
              <a:t>when inputs do not include the trigger.</a:t>
            </a:r>
          </a:p>
          <a:p>
            <a:pPr marL="457200" lvl="1" indent="0" algn="just">
              <a:buNone/>
            </a:pPr>
            <a:endParaRPr lang="en-US" sz="2200" dirty="0"/>
          </a:p>
          <a:p>
            <a:pPr lvl="2"/>
            <a:endParaRPr lang="en-US" sz="1800" dirty="0"/>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46</a:t>
            </a:fld>
            <a:endParaRPr lang="en-US"/>
          </a:p>
        </p:txBody>
      </p:sp>
    </p:spTree>
    <p:extLst>
      <p:ext uri="{BB962C8B-B14F-4D97-AF65-F5344CB8AC3E}">
        <p14:creationId xmlns:p14="http://schemas.microsoft.com/office/powerpoint/2010/main" val="232480838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3200" dirty="0">
                <a:solidFill>
                  <a:srgbClr val="000000"/>
                </a:solidFill>
              </a:rPr>
              <a:t>Problem Statement</a:t>
            </a:r>
            <a:endParaRPr lang="en-US" sz="3200" dirty="0">
              <a:solidFill>
                <a:srgbClr val="000000"/>
              </a:solidFill>
            </a:endParaRPr>
          </a:p>
        </p:txBody>
      </p:sp>
      <p:sp>
        <p:nvSpPr>
          <p:cNvPr id="3" name="Content Placeholder 2"/>
          <p:cNvSpPr>
            <a:spLocks noGrp="1"/>
          </p:cNvSpPr>
          <p:nvPr>
            <p:ph idx="1"/>
          </p:nvPr>
        </p:nvSpPr>
        <p:spPr>
          <a:xfrm>
            <a:off x="166255" y="1183548"/>
            <a:ext cx="8744989" cy="5552899"/>
          </a:xfrm>
        </p:spPr>
        <p:txBody>
          <a:bodyPr>
            <a:normAutofit/>
          </a:bodyPr>
          <a:lstStyle/>
          <a:p>
            <a:pPr marL="0" indent="0" algn="just">
              <a:buNone/>
            </a:pPr>
            <a:r>
              <a:rPr lang="en-US" sz="2400" b="1" dirty="0"/>
              <a:t>Hypotheses (In collaboration with Justin King of NGC):</a:t>
            </a:r>
          </a:p>
          <a:p>
            <a:pPr algn="just"/>
            <a:r>
              <a:rPr lang="en-US" sz="2400" dirty="0"/>
              <a:t>Is it possible to mitigate the influence of triggers at classification time when models are trained to focus on the content (silhouette) of interesting objects?</a:t>
            </a:r>
          </a:p>
          <a:p>
            <a:pPr algn="just"/>
            <a:r>
              <a:rPr lang="en-US" sz="2400" dirty="0"/>
              <a:t>Does adding style to images during the training process increase the robustness of the model? How much?</a:t>
            </a:r>
          </a:p>
          <a:p>
            <a:pPr algn="just"/>
            <a:r>
              <a:rPr lang="en-US" sz="2400" dirty="0"/>
              <a:t>Is it possible to detect adversarial inputs (inputs with a trigger), which lead to misclassification, following the approach described above?</a:t>
            </a:r>
          </a:p>
          <a:p>
            <a:pPr lvl="1" algn="just"/>
            <a:endParaRPr lang="en-US" sz="2400" dirty="0"/>
          </a:p>
          <a:p>
            <a:pPr lvl="2"/>
            <a:endParaRPr lang="en-US" sz="2400" dirty="0"/>
          </a:p>
        </p:txBody>
      </p:sp>
      <p:sp>
        <p:nvSpPr>
          <p:cNvPr id="4" name="Slide Number Placeholder 3"/>
          <p:cNvSpPr>
            <a:spLocks noGrp="1"/>
          </p:cNvSpPr>
          <p:nvPr>
            <p:ph type="sldNum" sz="quarter" idx="4294967295"/>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47</a:t>
            </a:fld>
            <a:endParaRPr lang="en-US"/>
          </a:p>
        </p:txBody>
      </p:sp>
    </p:spTree>
    <p:extLst>
      <p:ext uri="{BB962C8B-B14F-4D97-AF65-F5344CB8AC3E}">
        <p14:creationId xmlns:p14="http://schemas.microsoft.com/office/powerpoint/2010/main" val="172392714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3200" dirty="0" err="1">
                <a:solidFill>
                  <a:srgbClr val="000000"/>
                </a:solidFill>
              </a:rPr>
              <a:t>Trojan</a:t>
            </a:r>
            <a:r>
              <a:rPr lang="tr-TR" sz="3200" dirty="0">
                <a:solidFill>
                  <a:srgbClr val="000000"/>
                </a:solidFill>
              </a:rPr>
              <a:t> </a:t>
            </a:r>
            <a:r>
              <a:rPr lang="tr-TR" sz="3200" dirty="0" err="1">
                <a:solidFill>
                  <a:srgbClr val="000000"/>
                </a:solidFill>
              </a:rPr>
              <a:t>Attacks</a:t>
            </a:r>
            <a:endParaRPr lang="en-US" sz="3200" dirty="0">
              <a:solidFill>
                <a:srgbClr val="000000"/>
              </a:solidFill>
            </a:endParaRPr>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48</a:t>
            </a:fld>
            <a:endParaRPr lang="en-US"/>
          </a:p>
        </p:txBody>
      </p:sp>
      <p:sp>
        <p:nvSpPr>
          <p:cNvPr id="16" name="Oval 15"/>
          <p:cNvSpPr/>
          <p:nvPr/>
        </p:nvSpPr>
        <p:spPr>
          <a:xfrm>
            <a:off x="4331442" y="4475419"/>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21" name="Oval 20"/>
          <p:cNvSpPr/>
          <p:nvPr/>
        </p:nvSpPr>
        <p:spPr>
          <a:xfrm>
            <a:off x="4323552" y="4960702"/>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22" name="Oval 21"/>
          <p:cNvSpPr/>
          <p:nvPr/>
        </p:nvSpPr>
        <p:spPr>
          <a:xfrm>
            <a:off x="4323552" y="5490849"/>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23" name="TextBox 22"/>
          <p:cNvSpPr txBox="1"/>
          <p:nvPr/>
        </p:nvSpPr>
        <p:spPr>
          <a:xfrm>
            <a:off x="4232809" y="3864307"/>
            <a:ext cx="1960423"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400" i="0" u="none" strike="noStrike" cap="none" spc="0" normalizeH="0" baseline="0" dirty="0">
                <a:ln>
                  <a:noFill/>
                </a:ln>
                <a:solidFill>
                  <a:srgbClr val="000000"/>
                </a:solidFill>
                <a:effectLst/>
                <a:uFillTx/>
                <a:latin typeface="Tahoma"/>
                <a:ea typeface="Tahoma"/>
                <a:cs typeface="Tahoma"/>
                <a:sym typeface="Tahoma"/>
              </a:rPr>
              <a:t>Neural Network</a:t>
            </a:r>
          </a:p>
        </p:txBody>
      </p:sp>
      <p:sp>
        <p:nvSpPr>
          <p:cNvPr id="24" name="Oval 23"/>
          <p:cNvSpPr/>
          <p:nvPr/>
        </p:nvSpPr>
        <p:spPr>
          <a:xfrm>
            <a:off x="5088012" y="4726451"/>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25" name="Oval 24"/>
          <p:cNvSpPr/>
          <p:nvPr/>
        </p:nvSpPr>
        <p:spPr>
          <a:xfrm>
            <a:off x="5080122" y="5211734"/>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26" name="Oval 25"/>
          <p:cNvSpPr/>
          <p:nvPr/>
        </p:nvSpPr>
        <p:spPr>
          <a:xfrm>
            <a:off x="5080122" y="5741881"/>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27" name="Oval 26"/>
          <p:cNvSpPr/>
          <p:nvPr/>
        </p:nvSpPr>
        <p:spPr>
          <a:xfrm>
            <a:off x="5092452" y="4188427"/>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28" name="Oval 27"/>
          <p:cNvSpPr/>
          <p:nvPr/>
        </p:nvSpPr>
        <p:spPr>
          <a:xfrm>
            <a:off x="5782932" y="4940496"/>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cxnSp>
        <p:nvCxnSpPr>
          <p:cNvPr id="29" name="Straight Arrow Connector 28"/>
          <p:cNvCxnSpPr>
            <a:stCxn id="16" idx="6"/>
            <a:endCxn id="27" idx="2"/>
          </p:cNvCxnSpPr>
          <p:nvPr/>
        </p:nvCxnSpPr>
        <p:spPr>
          <a:xfrm flipV="1">
            <a:off x="4664343" y="4348704"/>
            <a:ext cx="428109" cy="28699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30" name="Straight Arrow Connector 29"/>
          <p:cNvCxnSpPr>
            <a:stCxn id="16" idx="6"/>
            <a:endCxn id="24" idx="2"/>
          </p:cNvCxnSpPr>
          <p:nvPr/>
        </p:nvCxnSpPr>
        <p:spPr>
          <a:xfrm>
            <a:off x="4664343" y="4635696"/>
            <a:ext cx="423669" cy="25103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31" name="Straight Arrow Connector 30"/>
          <p:cNvCxnSpPr>
            <a:stCxn id="16" idx="6"/>
            <a:endCxn id="25" idx="2"/>
          </p:cNvCxnSpPr>
          <p:nvPr/>
        </p:nvCxnSpPr>
        <p:spPr>
          <a:xfrm>
            <a:off x="4664343" y="4635696"/>
            <a:ext cx="415779" cy="73631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32" name="Straight Arrow Connector 31"/>
          <p:cNvCxnSpPr>
            <a:stCxn id="16" idx="6"/>
            <a:endCxn id="26" idx="2"/>
          </p:cNvCxnSpPr>
          <p:nvPr/>
        </p:nvCxnSpPr>
        <p:spPr>
          <a:xfrm>
            <a:off x="4664343" y="4635696"/>
            <a:ext cx="415779" cy="126646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33" name="Straight Arrow Connector 32"/>
          <p:cNvCxnSpPr>
            <a:stCxn id="21" idx="6"/>
            <a:endCxn id="27" idx="2"/>
          </p:cNvCxnSpPr>
          <p:nvPr/>
        </p:nvCxnSpPr>
        <p:spPr>
          <a:xfrm flipV="1">
            <a:off x="4656453" y="4348704"/>
            <a:ext cx="435999" cy="77227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34" name="Straight Arrow Connector 33"/>
          <p:cNvCxnSpPr>
            <a:stCxn id="21" idx="6"/>
            <a:endCxn id="24" idx="2"/>
          </p:cNvCxnSpPr>
          <p:nvPr/>
        </p:nvCxnSpPr>
        <p:spPr>
          <a:xfrm flipV="1">
            <a:off x="4656453" y="4886728"/>
            <a:ext cx="431559" cy="234251"/>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35" name="Straight Arrow Connector 34"/>
          <p:cNvCxnSpPr>
            <a:stCxn id="21" idx="6"/>
            <a:endCxn id="25" idx="2"/>
          </p:cNvCxnSpPr>
          <p:nvPr/>
        </p:nvCxnSpPr>
        <p:spPr>
          <a:xfrm>
            <a:off x="4656453" y="5120979"/>
            <a:ext cx="423669" cy="25103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36" name="Straight Arrow Connector 35"/>
          <p:cNvCxnSpPr>
            <a:stCxn id="21" idx="6"/>
            <a:endCxn id="26" idx="2"/>
          </p:cNvCxnSpPr>
          <p:nvPr/>
        </p:nvCxnSpPr>
        <p:spPr>
          <a:xfrm>
            <a:off x="4656453" y="5120979"/>
            <a:ext cx="423669" cy="781179"/>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37" name="Straight Arrow Connector 36"/>
          <p:cNvCxnSpPr>
            <a:stCxn id="22" idx="6"/>
          </p:cNvCxnSpPr>
          <p:nvPr/>
        </p:nvCxnSpPr>
        <p:spPr>
          <a:xfrm flipV="1">
            <a:off x="4656453" y="4348704"/>
            <a:ext cx="423669" cy="130242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38" name="Straight Arrow Connector 37"/>
          <p:cNvCxnSpPr>
            <a:stCxn id="22" idx="6"/>
            <a:endCxn id="24" idx="2"/>
          </p:cNvCxnSpPr>
          <p:nvPr/>
        </p:nvCxnSpPr>
        <p:spPr>
          <a:xfrm flipV="1">
            <a:off x="4656453" y="4886728"/>
            <a:ext cx="431559" cy="764398"/>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39" name="Straight Arrow Connector 38"/>
          <p:cNvCxnSpPr>
            <a:stCxn id="22" idx="6"/>
            <a:endCxn id="25" idx="2"/>
          </p:cNvCxnSpPr>
          <p:nvPr/>
        </p:nvCxnSpPr>
        <p:spPr>
          <a:xfrm flipV="1">
            <a:off x="4656453" y="5372011"/>
            <a:ext cx="423669" cy="27911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0" name="Straight Arrow Connector 39"/>
          <p:cNvCxnSpPr>
            <a:stCxn id="22" idx="6"/>
            <a:endCxn id="26" idx="2"/>
          </p:cNvCxnSpPr>
          <p:nvPr/>
        </p:nvCxnSpPr>
        <p:spPr>
          <a:xfrm>
            <a:off x="4656453" y="5651126"/>
            <a:ext cx="423669" cy="25103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1" name="Straight Arrow Connector 40"/>
          <p:cNvCxnSpPr>
            <a:stCxn id="27" idx="6"/>
            <a:endCxn id="28" idx="2"/>
          </p:cNvCxnSpPr>
          <p:nvPr/>
        </p:nvCxnSpPr>
        <p:spPr>
          <a:xfrm>
            <a:off x="5425353" y="4348704"/>
            <a:ext cx="357579" cy="752069"/>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2" name="Straight Arrow Connector 41"/>
          <p:cNvCxnSpPr>
            <a:stCxn id="24" idx="6"/>
            <a:endCxn id="28" idx="2"/>
          </p:cNvCxnSpPr>
          <p:nvPr/>
        </p:nvCxnSpPr>
        <p:spPr>
          <a:xfrm>
            <a:off x="5420913" y="4886728"/>
            <a:ext cx="362019" cy="21404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3" name="Straight Arrow Connector 42"/>
          <p:cNvCxnSpPr>
            <a:stCxn id="25" idx="6"/>
            <a:endCxn id="28" idx="2"/>
          </p:cNvCxnSpPr>
          <p:nvPr/>
        </p:nvCxnSpPr>
        <p:spPr>
          <a:xfrm flipV="1">
            <a:off x="5413023" y="5100773"/>
            <a:ext cx="369909" cy="271238"/>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4" name="Straight Arrow Connector 43"/>
          <p:cNvCxnSpPr>
            <a:stCxn id="26" idx="6"/>
            <a:endCxn id="28" idx="2"/>
          </p:cNvCxnSpPr>
          <p:nvPr/>
        </p:nvCxnSpPr>
        <p:spPr>
          <a:xfrm flipV="1">
            <a:off x="5413023" y="5100773"/>
            <a:ext cx="369909" cy="80138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sp>
        <p:nvSpPr>
          <p:cNvPr id="45" name="Rectangle 44"/>
          <p:cNvSpPr/>
          <p:nvPr/>
        </p:nvSpPr>
        <p:spPr>
          <a:xfrm>
            <a:off x="4251940" y="3879029"/>
            <a:ext cx="1911590" cy="2285128"/>
          </a:xfrm>
          <a:prstGeom prst="rect">
            <a:avLst/>
          </a:prstGeom>
          <a:no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ahoma"/>
              <a:ea typeface="Tahoma"/>
              <a:cs typeface="Tahoma"/>
              <a:sym typeface="Tahoma"/>
            </a:endParaRPr>
          </a:p>
        </p:txBody>
      </p:sp>
      <p:sp>
        <p:nvSpPr>
          <p:cNvPr id="9" name="Rectangle 8"/>
          <p:cNvSpPr/>
          <p:nvPr/>
        </p:nvSpPr>
        <p:spPr>
          <a:xfrm>
            <a:off x="4061584" y="3218926"/>
            <a:ext cx="2288035" cy="3065636"/>
          </a:xfrm>
          <a:prstGeom prst="rect">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3" name="TextBox 72"/>
          <p:cNvSpPr txBox="1"/>
          <p:nvPr/>
        </p:nvSpPr>
        <p:spPr>
          <a:xfrm>
            <a:off x="4166255" y="3305036"/>
            <a:ext cx="2106735"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accent1"/>
                </a:solidFill>
                <a:effectLst/>
                <a:uFillTx/>
                <a:latin typeface="Tahoma"/>
                <a:ea typeface="Tahoma"/>
                <a:cs typeface="Tahoma"/>
                <a:sym typeface="Tahoma"/>
              </a:rPr>
              <a:t>Training /Pre-training</a:t>
            </a:r>
          </a:p>
          <a:p>
            <a:pPr marL="0" marR="0" indent="0" algn="ctr" defTabSz="9144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accent1"/>
                </a:solidFill>
                <a:effectLst/>
                <a:uFillTx/>
                <a:latin typeface="Tahoma"/>
                <a:ea typeface="Tahoma"/>
                <a:cs typeface="Tahoma"/>
                <a:sym typeface="Tahoma"/>
              </a:rPr>
              <a:t>Phase</a:t>
            </a:r>
          </a:p>
        </p:txBody>
      </p:sp>
      <p:pic>
        <p:nvPicPr>
          <p:cNvPr id="74" name="Picture 73" descr="Screen Shot 2019-01-26 at 11.35.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038" y="1711437"/>
            <a:ext cx="1079500" cy="1130300"/>
          </a:xfrm>
          <a:prstGeom prst="rect">
            <a:avLst/>
          </a:prstGeom>
        </p:spPr>
      </p:pic>
      <p:grpSp>
        <p:nvGrpSpPr>
          <p:cNvPr id="75" name="Group 74"/>
          <p:cNvGrpSpPr/>
          <p:nvPr/>
        </p:nvGrpSpPr>
        <p:grpSpPr>
          <a:xfrm>
            <a:off x="1524808" y="4803688"/>
            <a:ext cx="1079500" cy="1130300"/>
            <a:chOff x="560959" y="4586194"/>
            <a:chExt cx="1079500" cy="1130300"/>
          </a:xfrm>
        </p:grpSpPr>
        <p:pic>
          <p:nvPicPr>
            <p:cNvPr id="76" name="Picture 75" descr="Screen Shot 2019-01-26 at 11.35.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59" y="4586194"/>
              <a:ext cx="1079500" cy="1130300"/>
            </a:xfrm>
            <a:prstGeom prst="rect">
              <a:avLst/>
            </a:prstGeom>
          </p:spPr>
        </p:pic>
        <p:sp>
          <p:nvSpPr>
            <p:cNvPr id="77" name="Rectangle 76"/>
            <p:cNvSpPr/>
            <p:nvPr/>
          </p:nvSpPr>
          <p:spPr>
            <a:xfrm>
              <a:off x="1199607" y="5340979"/>
              <a:ext cx="45719" cy="45719"/>
            </a:xfrm>
            <a:prstGeom prst="rect">
              <a:avLst/>
            </a:prstGeom>
            <a:solidFill>
              <a:srgbClr val="FFFF00"/>
            </a:solidFill>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0" name="TextBox 9"/>
          <p:cNvSpPr txBox="1"/>
          <p:nvPr/>
        </p:nvSpPr>
        <p:spPr>
          <a:xfrm>
            <a:off x="810158" y="2781000"/>
            <a:ext cx="5572320" cy="276999"/>
          </a:xfrm>
          <a:prstGeom prst="rect">
            <a:avLst/>
          </a:prstGeom>
          <a:noFill/>
        </p:spPr>
        <p:txBody>
          <a:bodyPr wrap="square" rtlCol="0">
            <a:spAutoFit/>
          </a:bodyPr>
          <a:lstStyle/>
          <a:p>
            <a:r>
              <a:rPr lang="en-US" sz="1200" dirty="0">
                <a:latin typeface="Arial" pitchFamily="34" charset="0"/>
                <a:cs typeface="Arial" pitchFamily="34" charset="0"/>
              </a:rPr>
              <a:t>  Label = Stop Sign             Label = Speed Limit    Label = Pedestrian Crossing</a:t>
            </a:r>
          </a:p>
        </p:txBody>
      </p:sp>
      <p:sp>
        <p:nvSpPr>
          <p:cNvPr id="78" name="TextBox 77"/>
          <p:cNvSpPr txBox="1"/>
          <p:nvPr/>
        </p:nvSpPr>
        <p:spPr>
          <a:xfrm>
            <a:off x="1269076" y="5867677"/>
            <a:ext cx="1599194" cy="276999"/>
          </a:xfrm>
          <a:prstGeom prst="rect">
            <a:avLst/>
          </a:prstGeom>
          <a:noFill/>
        </p:spPr>
        <p:txBody>
          <a:bodyPr wrap="square" rtlCol="0">
            <a:spAutoFit/>
          </a:bodyPr>
          <a:lstStyle/>
          <a:p>
            <a:pPr algn="ctr"/>
            <a:r>
              <a:rPr lang="en-US" sz="1200" dirty="0">
                <a:latin typeface="Arial" pitchFamily="34" charset="0"/>
                <a:cs typeface="Arial" pitchFamily="34" charset="0"/>
              </a:rPr>
              <a:t>Label = Speed Sign</a:t>
            </a:r>
          </a:p>
        </p:txBody>
      </p:sp>
      <p:sp>
        <p:nvSpPr>
          <p:cNvPr id="5" name="Curved Right Arrow 4"/>
          <p:cNvSpPr/>
          <p:nvPr/>
        </p:nvSpPr>
        <p:spPr>
          <a:xfrm>
            <a:off x="394113" y="2364955"/>
            <a:ext cx="481695" cy="3131302"/>
          </a:xfrm>
          <a:prstGeom prst="curvedRightArrow">
            <a:avLst/>
          </a:prstGeom>
          <a:solidFill>
            <a:schemeClr val="accent1"/>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pic>
        <p:nvPicPr>
          <p:cNvPr id="46" name="Picture 45" descr="Screen Shot 2019-01-26 at 11.32.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449" y="1716547"/>
            <a:ext cx="1082303" cy="1128358"/>
          </a:xfrm>
          <a:prstGeom prst="rect">
            <a:avLst/>
          </a:prstGeom>
        </p:spPr>
      </p:pic>
      <p:pic>
        <p:nvPicPr>
          <p:cNvPr id="47" name="Picture 46" descr="Screen Shot 2019-01-26 at 11.40.2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664" y="1741500"/>
            <a:ext cx="1081265" cy="1112607"/>
          </a:xfrm>
          <a:prstGeom prst="rect">
            <a:avLst/>
          </a:prstGeom>
        </p:spPr>
      </p:pic>
      <p:sp>
        <p:nvSpPr>
          <p:cNvPr id="48" name="Rectangle 47"/>
          <p:cNvSpPr/>
          <p:nvPr/>
        </p:nvSpPr>
        <p:spPr>
          <a:xfrm>
            <a:off x="907782" y="1323915"/>
            <a:ext cx="5365197" cy="1807419"/>
          </a:xfrm>
          <a:prstGeom prst="rect">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9" name="TextBox 48"/>
          <p:cNvSpPr txBox="1"/>
          <p:nvPr/>
        </p:nvSpPr>
        <p:spPr>
          <a:xfrm>
            <a:off x="2796928" y="1366240"/>
            <a:ext cx="1960423"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accent1"/>
                </a:solidFill>
                <a:effectLst/>
                <a:uFillTx/>
                <a:latin typeface="Tahoma"/>
                <a:ea typeface="Tahoma"/>
                <a:cs typeface="Tahoma"/>
                <a:sym typeface="Tahoma"/>
              </a:rPr>
              <a:t>Training Samples</a:t>
            </a:r>
          </a:p>
        </p:txBody>
      </p:sp>
      <p:sp>
        <p:nvSpPr>
          <p:cNvPr id="50" name="Rectangle 49"/>
          <p:cNvSpPr/>
          <p:nvPr/>
        </p:nvSpPr>
        <p:spPr>
          <a:xfrm>
            <a:off x="918750" y="4390459"/>
            <a:ext cx="2288877" cy="1850333"/>
          </a:xfrm>
          <a:prstGeom prst="rect">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1" name="TextBox 50"/>
          <p:cNvSpPr txBox="1"/>
          <p:nvPr/>
        </p:nvSpPr>
        <p:spPr>
          <a:xfrm>
            <a:off x="858321" y="4474816"/>
            <a:ext cx="2447836"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US" sz="1600" b="1" dirty="0">
                <a:solidFill>
                  <a:schemeClr val="accent1"/>
                </a:solidFill>
                <a:latin typeface="Tahoma"/>
                <a:ea typeface="Tahoma"/>
                <a:cs typeface="Tahoma"/>
                <a:sym typeface="Tahoma"/>
              </a:rPr>
              <a:t>Adversarial Samples</a:t>
            </a:r>
            <a:endParaRPr kumimoji="0" lang="en-US" sz="1600" b="1" i="0" u="none" strike="noStrike" cap="none" spc="0" normalizeH="0" baseline="0" dirty="0">
              <a:ln>
                <a:noFill/>
              </a:ln>
              <a:solidFill>
                <a:schemeClr val="accent1"/>
              </a:solidFill>
              <a:effectLst/>
              <a:uFillTx/>
              <a:latin typeface="Tahoma"/>
              <a:ea typeface="Tahoma"/>
              <a:cs typeface="Tahoma"/>
              <a:sym typeface="Tahoma"/>
            </a:endParaRPr>
          </a:p>
        </p:txBody>
      </p:sp>
      <p:sp>
        <p:nvSpPr>
          <p:cNvPr id="52" name="Oval 51"/>
          <p:cNvSpPr/>
          <p:nvPr/>
        </p:nvSpPr>
        <p:spPr>
          <a:xfrm>
            <a:off x="6815680" y="4463586"/>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53" name="Oval 52"/>
          <p:cNvSpPr/>
          <p:nvPr/>
        </p:nvSpPr>
        <p:spPr>
          <a:xfrm>
            <a:off x="6807790" y="4948869"/>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54" name="Oval 53"/>
          <p:cNvSpPr/>
          <p:nvPr/>
        </p:nvSpPr>
        <p:spPr>
          <a:xfrm>
            <a:off x="6807790" y="5479016"/>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55" name="TextBox 54"/>
          <p:cNvSpPr txBox="1"/>
          <p:nvPr/>
        </p:nvSpPr>
        <p:spPr>
          <a:xfrm>
            <a:off x="6717047" y="3852474"/>
            <a:ext cx="1960423"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400" i="0" u="none" strike="noStrike" cap="none" spc="0" normalizeH="0" baseline="0" dirty="0">
                <a:ln>
                  <a:noFill/>
                </a:ln>
                <a:solidFill>
                  <a:srgbClr val="000000"/>
                </a:solidFill>
                <a:effectLst/>
                <a:uFillTx/>
                <a:latin typeface="Tahoma"/>
                <a:ea typeface="Tahoma"/>
                <a:cs typeface="Tahoma"/>
                <a:sym typeface="Tahoma"/>
              </a:rPr>
              <a:t>Trojan Neural Network</a:t>
            </a:r>
          </a:p>
        </p:txBody>
      </p:sp>
      <p:sp>
        <p:nvSpPr>
          <p:cNvPr id="56" name="Oval 55"/>
          <p:cNvSpPr/>
          <p:nvPr/>
        </p:nvSpPr>
        <p:spPr>
          <a:xfrm>
            <a:off x="7572250" y="4714618"/>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57" name="Oval 56"/>
          <p:cNvSpPr/>
          <p:nvPr/>
        </p:nvSpPr>
        <p:spPr>
          <a:xfrm>
            <a:off x="7564360" y="5199901"/>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58" name="Oval 57"/>
          <p:cNvSpPr/>
          <p:nvPr/>
        </p:nvSpPr>
        <p:spPr>
          <a:xfrm>
            <a:off x="7564360" y="5730048"/>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59" name="Oval 58"/>
          <p:cNvSpPr/>
          <p:nvPr/>
        </p:nvSpPr>
        <p:spPr>
          <a:xfrm>
            <a:off x="7576690" y="4176594"/>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60" name="Oval 59"/>
          <p:cNvSpPr/>
          <p:nvPr/>
        </p:nvSpPr>
        <p:spPr>
          <a:xfrm>
            <a:off x="8267170" y="4928663"/>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cxnSp>
        <p:nvCxnSpPr>
          <p:cNvPr id="61" name="Straight Arrow Connector 60"/>
          <p:cNvCxnSpPr>
            <a:stCxn id="52" idx="6"/>
            <a:endCxn id="59" idx="2"/>
          </p:cNvCxnSpPr>
          <p:nvPr/>
        </p:nvCxnSpPr>
        <p:spPr>
          <a:xfrm flipV="1">
            <a:off x="7148581" y="4336871"/>
            <a:ext cx="428109" cy="28699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62" name="Straight Arrow Connector 61"/>
          <p:cNvCxnSpPr>
            <a:stCxn id="52" idx="6"/>
            <a:endCxn id="56" idx="2"/>
          </p:cNvCxnSpPr>
          <p:nvPr/>
        </p:nvCxnSpPr>
        <p:spPr>
          <a:xfrm>
            <a:off x="7148581" y="4623863"/>
            <a:ext cx="423669" cy="25103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63" name="Straight Arrow Connector 62"/>
          <p:cNvCxnSpPr>
            <a:stCxn id="52" idx="6"/>
            <a:endCxn id="57" idx="2"/>
          </p:cNvCxnSpPr>
          <p:nvPr/>
        </p:nvCxnSpPr>
        <p:spPr>
          <a:xfrm>
            <a:off x="7148581" y="4623863"/>
            <a:ext cx="415779" cy="73631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64" name="Straight Arrow Connector 63"/>
          <p:cNvCxnSpPr>
            <a:stCxn id="52" idx="6"/>
            <a:endCxn id="58" idx="2"/>
          </p:cNvCxnSpPr>
          <p:nvPr/>
        </p:nvCxnSpPr>
        <p:spPr>
          <a:xfrm>
            <a:off x="7148581" y="4623863"/>
            <a:ext cx="415779" cy="126646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65" name="Straight Arrow Connector 64"/>
          <p:cNvCxnSpPr>
            <a:stCxn id="53" idx="6"/>
            <a:endCxn id="59" idx="2"/>
          </p:cNvCxnSpPr>
          <p:nvPr/>
        </p:nvCxnSpPr>
        <p:spPr>
          <a:xfrm flipV="1">
            <a:off x="7140691" y="4336871"/>
            <a:ext cx="435999" cy="77227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66" name="Straight Arrow Connector 65"/>
          <p:cNvCxnSpPr>
            <a:stCxn id="53" idx="6"/>
            <a:endCxn id="56" idx="2"/>
          </p:cNvCxnSpPr>
          <p:nvPr/>
        </p:nvCxnSpPr>
        <p:spPr>
          <a:xfrm flipV="1">
            <a:off x="7140691" y="4874895"/>
            <a:ext cx="431559" cy="234251"/>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67" name="Straight Arrow Connector 66"/>
          <p:cNvCxnSpPr>
            <a:stCxn id="53" idx="6"/>
            <a:endCxn id="57" idx="2"/>
          </p:cNvCxnSpPr>
          <p:nvPr/>
        </p:nvCxnSpPr>
        <p:spPr>
          <a:xfrm>
            <a:off x="7140691" y="5109146"/>
            <a:ext cx="423669" cy="25103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68" name="Straight Arrow Connector 67"/>
          <p:cNvCxnSpPr>
            <a:stCxn id="53" idx="6"/>
            <a:endCxn id="58" idx="2"/>
          </p:cNvCxnSpPr>
          <p:nvPr/>
        </p:nvCxnSpPr>
        <p:spPr>
          <a:xfrm>
            <a:off x="7140691" y="5109146"/>
            <a:ext cx="423669" cy="781179"/>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69" name="Straight Arrow Connector 68"/>
          <p:cNvCxnSpPr>
            <a:stCxn id="54" idx="6"/>
          </p:cNvCxnSpPr>
          <p:nvPr/>
        </p:nvCxnSpPr>
        <p:spPr>
          <a:xfrm flipV="1">
            <a:off x="7140691" y="4336871"/>
            <a:ext cx="423669" cy="130242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70" name="Straight Arrow Connector 69"/>
          <p:cNvCxnSpPr>
            <a:stCxn id="54" idx="6"/>
            <a:endCxn id="56" idx="2"/>
          </p:cNvCxnSpPr>
          <p:nvPr/>
        </p:nvCxnSpPr>
        <p:spPr>
          <a:xfrm flipV="1">
            <a:off x="7140691" y="4874895"/>
            <a:ext cx="431559" cy="764398"/>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71" name="Straight Arrow Connector 70"/>
          <p:cNvCxnSpPr>
            <a:stCxn id="54" idx="6"/>
            <a:endCxn id="57" idx="2"/>
          </p:cNvCxnSpPr>
          <p:nvPr/>
        </p:nvCxnSpPr>
        <p:spPr>
          <a:xfrm flipV="1">
            <a:off x="7140691" y="5360178"/>
            <a:ext cx="423669" cy="27911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72" name="Straight Arrow Connector 71"/>
          <p:cNvCxnSpPr>
            <a:stCxn id="54" idx="6"/>
            <a:endCxn id="58" idx="2"/>
          </p:cNvCxnSpPr>
          <p:nvPr/>
        </p:nvCxnSpPr>
        <p:spPr>
          <a:xfrm>
            <a:off x="7140691" y="5639293"/>
            <a:ext cx="423669" cy="25103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79" name="Straight Arrow Connector 78"/>
          <p:cNvCxnSpPr>
            <a:stCxn id="59" idx="6"/>
            <a:endCxn id="60" idx="2"/>
          </p:cNvCxnSpPr>
          <p:nvPr/>
        </p:nvCxnSpPr>
        <p:spPr>
          <a:xfrm>
            <a:off x="7909591" y="4336871"/>
            <a:ext cx="357579" cy="752069"/>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80" name="Straight Arrow Connector 79"/>
          <p:cNvCxnSpPr>
            <a:stCxn id="56" idx="6"/>
            <a:endCxn id="60" idx="2"/>
          </p:cNvCxnSpPr>
          <p:nvPr/>
        </p:nvCxnSpPr>
        <p:spPr>
          <a:xfrm>
            <a:off x="7905151" y="4874895"/>
            <a:ext cx="362019" cy="21404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81" name="Straight Arrow Connector 80"/>
          <p:cNvCxnSpPr>
            <a:stCxn id="57" idx="6"/>
            <a:endCxn id="60" idx="2"/>
          </p:cNvCxnSpPr>
          <p:nvPr/>
        </p:nvCxnSpPr>
        <p:spPr>
          <a:xfrm flipV="1">
            <a:off x="7897261" y="5088940"/>
            <a:ext cx="369909" cy="271238"/>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82" name="Straight Arrow Connector 81"/>
          <p:cNvCxnSpPr>
            <a:stCxn id="58" idx="6"/>
            <a:endCxn id="60" idx="2"/>
          </p:cNvCxnSpPr>
          <p:nvPr/>
        </p:nvCxnSpPr>
        <p:spPr>
          <a:xfrm flipV="1">
            <a:off x="7897261" y="5088940"/>
            <a:ext cx="369909" cy="80138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sp>
        <p:nvSpPr>
          <p:cNvPr id="83" name="Rectangle 82"/>
          <p:cNvSpPr/>
          <p:nvPr/>
        </p:nvSpPr>
        <p:spPr>
          <a:xfrm>
            <a:off x="6736178" y="3867196"/>
            <a:ext cx="1911590" cy="2285128"/>
          </a:xfrm>
          <a:prstGeom prst="rect">
            <a:avLst/>
          </a:prstGeom>
          <a:no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ahoma"/>
              <a:ea typeface="Tahoma"/>
              <a:cs typeface="Tahoma"/>
              <a:sym typeface="Tahoma"/>
            </a:endParaRPr>
          </a:p>
        </p:txBody>
      </p:sp>
      <p:sp>
        <p:nvSpPr>
          <p:cNvPr id="6" name="Rectangle 5"/>
          <p:cNvSpPr/>
          <p:nvPr/>
        </p:nvSpPr>
        <p:spPr>
          <a:xfrm>
            <a:off x="512480" y="6398677"/>
            <a:ext cx="8552150" cy="338554"/>
          </a:xfrm>
          <a:prstGeom prst="rect">
            <a:avLst/>
          </a:prstGeom>
        </p:spPr>
        <p:txBody>
          <a:bodyPr wrap="square">
            <a:spAutoFit/>
          </a:bodyPr>
          <a:lstStyle/>
          <a:p>
            <a:r>
              <a:rPr lang="en-US" sz="800" dirty="0"/>
              <a:t>Y. Liu, S. Ma, Y </a:t>
            </a:r>
            <a:r>
              <a:rPr lang="en-US" sz="800" dirty="0" err="1"/>
              <a:t>Aafer</a:t>
            </a:r>
            <a:r>
              <a:rPr lang="en-US" sz="800" dirty="0"/>
              <a:t>, W Lee, J </a:t>
            </a:r>
            <a:r>
              <a:rPr lang="en-US" sz="800" dirty="0" err="1"/>
              <a:t>Zhai</a:t>
            </a:r>
            <a:r>
              <a:rPr lang="en-US" sz="800" dirty="0"/>
              <a:t>, W Wang and  X Zhang. “</a:t>
            </a:r>
            <a:r>
              <a:rPr lang="en-US" sz="800" dirty="0" err="1"/>
              <a:t>Trojanning</a:t>
            </a:r>
            <a:r>
              <a:rPr lang="en-US" sz="800" dirty="0"/>
              <a:t> Attack on Neural Networks.”  NDSS, 2018. (PURDUE)</a:t>
            </a:r>
          </a:p>
          <a:p>
            <a:r>
              <a:rPr lang="en-US" sz="800" dirty="0"/>
              <a:t> X. Chen, C. Liu, B. Li, K. Lu and D. Song. “Targeted Backdoor Attacks on Deep Learning Systems Using Data Poisoning.” </a:t>
            </a:r>
            <a:r>
              <a:rPr lang="en-US" sz="800" dirty="0" err="1"/>
              <a:t>ArXiv</a:t>
            </a:r>
            <a:r>
              <a:rPr lang="en-US" sz="800" dirty="0"/>
              <a:t> e-prints abs/1712.05526. 2017. (UC BERKLEY)</a:t>
            </a:r>
            <a:endParaRPr lang="en-US" sz="800" dirty="0">
              <a:latin typeface="Arial" pitchFamily="34" charset="0"/>
              <a:cs typeface="Arial" pitchFamily="34" charset="0"/>
            </a:endParaRPr>
          </a:p>
        </p:txBody>
      </p:sp>
      <p:sp>
        <p:nvSpPr>
          <p:cNvPr id="7" name="TextBox 6"/>
          <p:cNvSpPr txBox="1"/>
          <p:nvPr/>
        </p:nvSpPr>
        <p:spPr>
          <a:xfrm>
            <a:off x="470750" y="3613077"/>
            <a:ext cx="1828253" cy="461665"/>
          </a:xfrm>
          <a:prstGeom prst="rect">
            <a:avLst/>
          </a:prstGeom>
          <a:noFill/>
          <a:ln>
            <a:solidFill>
              <a:schemeClr val="bg2"/>
            </a:solidFill>
          </a:ln>
        </p:spPr>
        <p:txBody>
          <a:bodyPr wrap="square" rtlCol="0">
            <a:spAutoFit/>
          </a:bodyPr>
          <a:lstStyle/>
          <a:p>
            <a:r>
              <a:rPr lang="en-US" sz="1200" dirty="0">
                <a:latin typeface="Arial" pitchFamily="34" charset="0"/>
                <a:cs typeface="Arial" pitchFamily="34" charset="0"/>
              </a:rPr>
              <a:t>Adversaries add trigger and mislabel sample</a:t>
            </a:r>
          </a:p>
        </p:txBody>
      </p:sp>
      <p:cxnSp>
        <p:nvCxnSpPr>
          <p:cNvPr id="12" name="Curved Connector 11"/>
          <p:cNvCxnSpPr/>
          <p:nvPr/>
        </p:nvCxnSpPr>
        <p:spPr>
          <a:xfrm>
            <a:off x="1981520" y="3131339"/>
            <a:ext cx="2058152" cy="1116765"/>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Curved Connector 13"/>
          <p:cNvCxnSpPr>
            <a:stCxn id="50" idx="3"/>
            <a:endCxn id="9" idx="1"/>
          </p:cNvCxnSpPr>
          <p:nvPr/>
        </p:nvCxnSpPr>
        <p:spPr>
          <a:xfrm flipV="1">
            <a:off x="3207627" y="4751744"/>
            <a:ext cx="853957" cy="563882"/>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152563" y="4981675"/>
            <a:ext cx="59117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46615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8"/>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0"/>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6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6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63"/>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64"/>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6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6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67"/>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68"/>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6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70"/>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71"/>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72"/>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79"/>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80"/>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81"/>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82"/>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83"/>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2" grpId="0" animBg="1"/>
      <p:bldP spid="23" grpId="0"/>
      <p:bldP spid="24" grpId="0" animBg="1"/>
      <p:bldP spid="25" grpId="0" animBg="1"/>
      <p:bldP spid="26" grpId="0" animBg="1"/>
      <p:bldP spid="27" grpId="0" animBg="1"/>
      <p:bldP spid="28" grpId="0" animBg="1"/>
      <p:bldP spid="45" grpId="0" animBg="1"/>
      <p:bldP spid="9" grpId="0" animBg="1"/>
      <p:bldP spid="73" grpId="0"/>
      <p:bldP spid="10" grpId="0"/>
      <p:bldP spid="78" grpId="0"/>
      <p:bldP spid="5" grpId="0" animBg="1"/>
      <p:bldP spid="48" grpId="0" animBg="1"/>
      <p:bldP spid="49" grpId="0"/>
      <p:bldP spid="50" grpId="0" animBg="1"/>
      <p:bldP spid="51" grpId="0"/>
      <p:bldP spid="52" grpId="0" animBg="1"/>
      <p:bldP spid="53" grpId="0" animBg="1"/>
      <p:bldP spid="54" grpId="0" animBg="1"/>
      <p:bldP spid="55" grpId="0"/>
      <p:bldP spid="56" grpId="0" animBg="1"/>
      <p:bldP spid="57" grpId="0" animBg="1"/>
      <p:bldP spid="58" grpId="0" animBg="1"/>
      <p:bldP spid="59" grpId="0" animBg="1"/>
      <p:bldP spid="60" grpId="0" animBg="1"/>
      <p:bldP spid="83"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7448334" cy="838200"/>
          </a:xfrm>
        </p:spPr>
        <p:txBody>
          <a:bodyPr/>
          <a:lstStyle/>
          <a:p>
            <a:pPr marL="0" indent="0" algn="l"/>
            <a:r>
              <a:rPr lang="tr-TR" sz="3200" dirty="0" err="1">
                <a:solidFill>
                  <a:srgbClr val="000000"/>
                </a:solidFill>
              </a:rPr>
              <a:t>Trojan</a:t>
            </a:r>
            <a:r>
              <a:rPr lang="tr-TR" sz="3200" dirty="0">
                <a:solidFill>
                  <a:srgbClr val="000000"/>
                </a:solidFill>
              </a:rPr>
              <a:t> </a:t>
            </a:r>
            <a:r>
              <a:rPr lang="tr-TR" sz="3200" dirty="0" err="1">
                <a:solidFill>
                  <a:srgbClr val="000000"/>
                </a:solidFill>
              </a:rPr>
              <a:t>Attacks</a:t>
            </a:r>
            <a:r>
              <a:rPr lang="tr-TR" sz="3200" dirty="0">
                <a:solidFill>
                  <a:srgbClr val="000000"/>
                </a:solidFill>
              </a:rPr>
              <a:t>: </a:t>
            </a:r>
            <a:r>
              <a:rPr lang="tr-TR" sz="3200" dirty="0" err="1">
                <a:solidFill>
                  <a:srgbClr val="000000"/>
                </a:solidFill>
              </a:rPr>
              <a:t>Considerations</a:t>
            </a:r>
            <a:endParaRPr lang="en-US" sz="3200" b="1" dirty="0">
              <a:solidFill>
                <a:srgbClr val="000000"/>
              </a:solidFill>
            </a:endParaRPr>
          </a:p>
        </p:txBody>
      </p:sp>
      <p:sp>
        <p:nvSpPr>
          <p:cNvPr id="3" name="Content Placeholder 2"/>
          <p:cNvSpPr>
            <a:spLocks noGrp="1"/>
          </p:cNvSpPr>
          <p:nvPr>
            <p:ph idx="1"/>
          </p:nvPr>
        </p:nvSpPr>
        <p:spPr>
          <a:xfrm>
            <a:off x="166255" y="1183548"/>
            <a:ext cx="8744989" cy="5552899"/>
          </a:xfrm>
        </p:spPr>
        <p:txBody>
          <a:bodyPr>
            <a:normAutofit/>
          </a:bodyPr>
          <a:lstStyle/>
          <a:p>
            <a:pPr algn="just"/>
            <a:r>
              <a:rPr lang="en-US" b="1" dirty="0"/>
              <a:t>Why do we need object detection before object classification?</a:t>
            </a:r>
          </a:p>
          <a:p>
            <a:pPr lvl="1" algn="just"/>
            <a:r>
              <a:rPr lang="en-US" sz="1800" dirty="0"/>
              <a:t>Triggers are not necessarily small.</a:t>
            </a:r>
          </a:p>
          <a:p>
            <a:pPr lvl="1" algn="just"/>
            <a:r>
              <a:rPr lang="en-US" sz="1800" dirty="0"/>
              <a:t>Triggers can be moving targets (e.g. human sanding by a road sign).</a:t>
            </a:r>
          </a:p>
          <a:p>
            <a:pPr algn="just"/>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algn="just"/>
            <a:endParaRPr lang="en-US" dirty="0"/>
          </a:p>
          <a:p>
            <a:pPr algn="just"/>
            <a:endParaRPr lang="en-US" dirty="0"/>
          </a:p>
          <a:p>
            <a:pPr marL="0" indent="0" algn="just">
              <a:buNone/>
            </a:pPr>
            <a:endParaRPr lang="en-US" dirty="0"/>
          </a:p>
          <a:p>
            <a:pPr marL="0" indent="0" algn="just">
              <a:buNone/>
            </a:pPr>
            <a:endParaRPr lang="en-US" dirty="0"/>
          </a:p>
          <a:p>
            <a:pPr marL="457200" lvl="1" indent="0" algn="just">
              <a:buNone/>
            </a:pPr>
            <a:endParaRPr lang="en-US" sz="1800" dirty="0"/>
          </a:p>
          <a:p>
            <a:pPr lvl="1" algn="just"/>
            <a:endParaRPr lang="en-US" sz="1800" dirty="0"/>
          </a:p>
          <a:p>
            <a:pPr lvl="2"/>
            <a:endParaRPr lang="en-US" sz="1800" dirty="0"/>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49</a:t>
            </a:fld>
            <a:endParaRPr lang="en-US"/>
          </a:p>
        </p:txBody>
      </p:sp>
      <p:pic>
        <p:nvPicPr>
          <p:cNvPr id="8" name="Picture 7" descr="Screen Shot 2019-01-26 at 2.52.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8374" y="2682668"/>
            <a:ext cx="835447" cy="905068"/>
          </a:xfrm>
          <a:prstGeom prst="rect">
            <a:avLst/>
          </a:prstGeom>
        </p:spPr>
      </p:pic>
      <p:pic>
        <p:nvPicPr>
          <p:cNvPr id="9" name="Picture 8" descr="mov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11" y="2751319"/>
            <a:ext cx="2933334" cy="2200001"/>
          </a:xfrm>
          <a:prstGeom prst="rect">
            <a:avLst/>
          </a:prstGeom>
        </p:spPr>
      </p:pic>
      <p:sp>
        <p:nvSpPr>
          <p:cNvPr id="10" name="Rectangle 9"/>
          <p:cNvSpPr/>
          <p:nvPr/>
        </p:nvSpPr>
        <p:spPr>
          <a:xfrm>
            <a:off x="2633865" y="2846369"/>
            <a:ext cx="486834" cy="517319"/>
          </a:xfrm>
          <a:prstGeom prst="rect">
            <a:avLst/>
          </a:prstGeom>
          <a:noFill/>
          <a:ln w="254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Oval 10"/>
          <p:cNvSpPr/>
          <p:nvPr/>
        </p:nvSpPr>
        <p:spPr>
          <a:xfrm>
            <a:off x="2268801" y="3048270"/>
            <a:ext cx="483820" cy="1278720"/>
          </a:xfrm>
          <a:prstGeom prst="ellipse">
            <a:avLst/>
          </a:prstGeom>
          <a:noFill/>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3" name="Straight Connector 12"/>
          <p:cNvCxnSpPr/>
          <p:nvPr/>
        </p:nvCxnSpPr>
        <p:spPr>
          <a:xfrm>
            <a:off x="394530" y="5227492"/>
            <a:ext cx="406880" cy="0"/>
          </a:xfrm>
          <a:prstGeom prst="line">
            <a:avLst/>
          </a:prstGeom>
          <a:ln w="3175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98974" y="5552498"/>
            <a:ext cx="406880" cy="0"/>
          </a:xfrm>
          <a:prstGeom prst="line">
            <a:avLst/>
          </a:prstGeom>
          <a:ln w="317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50730" y="5042557"/>
            <a:ext cx="1701496" cy="338554"/>
          </a:xfrm>
          <a:prstGeom prst="rect">
            <a:avLst/>
          </a:prstGeom>
          <a:noFill/>
        </p:spPr>
        <p:txBody>
          <a:bodyPr wrap="square" rtlCol="0">
            <a:spAutoFit/>
          </a:bodyPr>
          <a:lstStyle/>
          <a:p>
            <a:r>
              <a:rPr lang="en-US" sz="1600" dirty="0">
                <a:latin typeface="Arial" pitchFamily="34" charset="0"/>
                <a:cs typeface="Arial" pitchFamily="34" charset="0"/>
              </a:rPr>
              <a:t>Moving Trigger</a:t>
            </a:r>
          </a:p>
        </p:txBody>
      </p:sp>
      <p:sp>
        <p:nvSpPr>
          <p:cNvPr id="16" name="TextBox 15"/>
          <p:cNvSpPr txBox="1"/>
          <p:nvPr/>
        </p:nvSpPr>
        <p:spPr>
          <a:xfrm>
            <a:off x="842840" y="5367563"/>
            <a:ext cx="1701496" cy="338554"/>
          </a:xfrm>
          <a:prstGeom prst="rect">
            <a:avLst/>
          </a:prstGeom>
          <a:noFill/>
        </p:spPr>
        <p:txBody>
          <a:bodyPr wrap="square" rtlCol="0">
            <a:spAutoFit/>
          </a:bodyPr>
          <a:lstStyle/>
          <a:p>
            <a:r>
              <a:rPr lang="en-US" sz="1600" dirty="0">
                <a:latin typeface="Arial" pitchFamily="34" charset="0"/>
                <a:cs typeface="Arial" pitchFamily="34" charset="0"/>
              </a:rPr>
              <a:t>Detected Object</a:t>
            </a:r>
          </a:p>
        </p:txBody>
      </p:sp>
      <p:cxnSp>
        <p:nvCxnSpPr>
          <p:cNvPr id="18" name="Straight Arrow Connector 17"/>
          <p:cNvCxnSpPr>
            <a:endCxn id="8" idx="1"/>
          </p:cNvCxnSpPr>
          <p:nvPr/>
        </p:nvCxnSpPr>
        <p:spPr>
          <a:xfrm>
            <a:off x="3205717" y="3131563"/>
            <a:ext cx="442657" cy="363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7497310" y="4635232"/>
            <a:ext cx="1477834" cy="473101"/>
          </a:xfrm>
          <a:prstGeom prst="rect">
            <a:avLst/>
          </a:prstGeom>
          <a:solidFill>
            <a:schemeClr val="bg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Pedestrian Crossing</a:t>
            </a:r>
          </a:p>
        </p:txBody>
      </p:sp>
      <p:sp>
        <p:nvSpPr>
          <p:cNvPr id="20" name="Rectangle 19"/>
          <p:cNvSpPr/>
          <p:nvPr/>
        </p:nvSpPr>
        <p:spPr>
          <a:xfrm>
            <a:off x="7498061" y="5327836"/>
            <a:ext cx="1477834" cy="473101"/>
          </a:xfrm>
          <a:prstGeom prst="rect">
            <a:avLst/>
          </a:prstGeom>
          <a:solidFill>
            <a:schemeClr val="bg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Stop Sign</a:t>
            </a:r>
          </a:p>
        </p:txBody>
      </p:sp>
      <p:sp>
        <p:nvSpPr>
          <p:cNvPr id="21" name="Rectangle 20"/>
          <p:cNvSpPr/>
          <p:nvPr/>
        </p:nvSpPr>
        <p:spPr>
          <a:xfrm>
            <a:off x="7498811" y="6001488"/>
            <a:ext cx="1477834" cy="473101"/>
          </a:xfrm>
          <a:prstGeom prst="rect">
            <a:avLst/>
          </a:prstGeom>
          <a:solidFill>
            <a:schemeClr val="bg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Speed Limit</a:t>
            </a:r>
          </a:p>
        </p:txBody>
      </p:sp>
      <p:grpSp>
        <p:nvGrpSpPr>
          <p:cNvPr id="22" name="Group 21"/>
          <p:cNvGrpSpPr/>
          <p:nvPr/>
        </p:nvGrpSpPr>
        <p:grpSpPr>
          <a:xfrm>
            <a:off x="4728130" y="4139397"/>
            <a:ext cx="1997420" cy="2469571"/>
            <a:chOff x="3282880" y="2347177"/>
            <a:chExt cx="1997420" cy="2469571"/>
          </a:xfrm>
        </p:grpSpPr>
        <p:sp>
          <p:nvSpPr>
            <p:cNvPr id="23" name="Oval 22"/>
            <p:cNvSpPr/>
            <p:nvPr/>
          </p:nvSpPr>
          <p:spPr>
            <a:xfrm>
              <a:off x="3406173" y="3111575"/>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24" name="Oval 23"/>
            <p:cNvSpPr/>
            <p:nvPr/>
          </p:nvSpPr>
          <p:spPr>
            <a:xfrm>
              <a:off x="3398283" y="3596858"/>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25" name="Oval 24"/>
            <p:cNvSpPr/>
            <p:nvPr/>
          </p:nvSpPr>
          <p:spPr>
            <a:xfrm>
              <a:off x="3398283" y="4127005"/>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26" name="TextBox 25"/>
            <p:cNvSpPr txBox="1"/>
            <p:nvPr/>
          </p:nvSpPr>
          <p:spPr>
            <a:xfrm>
              <a:off x="3307540" y="2347177"/>
              <a:ext cx="196042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Tahoma"/>
                  <a:ea typeface="Tahoma"/>
                  <a:cs typeface="Tahoma"/>
                  <a:sym typeface="Tahoma"/>
                </a:rPr>
                <a:t>Neural Network</a:t>
              </a:r>
            </a:p>
          </p:txBody>
        </p:sp>
        <p:sp>
          <p:nvSpPr>
            <p:cNvPr id="27" name="Oval 26"/>
            <p:cNvSpPr/>
            <p:nvPr/>
          </p:nvSpPr>
          <p:spPr>
            <a:xfrm>
              <a:off x="4162743" y="3362607"/>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28" name="Oval 27"/>
            <p:cNvSpPr/>
            <p:nvPr/>
          </p:nvSpPr>
          <p:spPr>
            <a:xfrm>
              <a:off x="4154853" y="3847890"/>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29" name="Oval 28"/>
            <p:cNvSpPr/>
            <p:nvPr/>
          </p:nvSpPr>
          <p:spPr>
            <a:xfrm>
              <a:off x="4154853" y="4378037"/>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30" name="Oval 29"/>
            <p:cNvSpPr/>
            <p:nvPr/>
          </p:nvSpPr>
          <p:spPr>
            <a:xfrm>
              <a:off x="4167183" y="2824583"/>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31" name="Oval 30"/>
            <p:cNvSpPr/>
            <p:nvPr/>
          </p:nvSpPr>
          <p:spPr>
            <a:xfrm>
              <a:off x="4857663" y="3576652"/>
              <a:ext cx="332901" cy="320554"/>
            </a:xfrm>
            <a:prstGeom prst="ellipse">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cxnSp>
          <p:nvCxnSpPr>
            <p:cNvPr id="32" name="Straight Arrow Connector 31"/>
            <p:cNvCxnSpPr>
              <a:stCxn id="23" idx="6"/>
              <a:endCxn id="30" idx="2"/>
            </p:cNvCxnSpPr>
            <p:nvPr/>
          </p:nvCxnSpPr>
          <p:spPr>
            <a:xfrm flipV="1">
              <a:off x="3739074" y="2984860"/>
              <a:ext cx="428109" cy="28699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33" name="Straight Arrow Connector 32"/>
            <p:cNvCxnSpPr>
              <a:stCxn id="23" idx="6"/>
              <a:endCxn id="27" idx="2"/>
            </p:cNvCxnSpPr>
            <p:nvPr/>
          </p:nvCxnSpPr>
          <p:spPr>
            <a:xfrm>
              <a:off x="3739074" y="3271852"/>
              <a:ext cx="423669" cy="25103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34" name="Straight Arrow Connector 33"/>
            <p:cNvCxnSpPr>
              <a:stCxn id="23" idx="6"/>
              <a:endCxn id="28" idx="2"/>
            </p:cNvCxnSpPr>
            <p:nvPr/>
          </p:nvCxnSpPr>
          <p:spPr>
            <a:xfrm>
              <a:off x="3739074" y="3271852"/>
              <a:ext cx="415779" cy="73631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35" name="Straight Arrow Connector 34"/>
            <p:cNvCxnSpPr>
              <a:stCxn id="23" idx="6"/>
              <a:endCxn id="29" idx="2"/>
            </p:cNvCxnSpPr>
            <p:nvPr/>
          </p:nvCxnSpPr>
          <p:spPr>
            <a:xfrm>
              <a:off x="3739074" y="3271852"/>
              <a:ext cx="415779" cy="126646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36" name="Straight Arrow Connector 35"/>
            <p:cNvCxnSpPr>
              <a:stCxn id="24" idx="6"/>
              <a:endCxn id="30" idx="2"/>
            </p:cNvCxnSpPr>
            <p:nvPr/>
          </p:nvCxnSpPr>
          <p:spPr>
            <a:xfrm flipV="1">
              <a:off x="3731184" y="2984860"/>
              <a:ext cx="435999" cy="77227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37" name="Straight Arrow Connector 36"/>
            <p:cNvCxnSpPr>
              <a:stCxn id="24" idx="6"/>
              <a:endCxn id="27" idx="2"/>
            </p:cNvCxnSpPr>
            <p:nvPr/>
          </p:nvCxnSpPr>
          <p:spPr>
            <a:xfrm flipV="1">
              <a:off x="3731184" y="3522884"/>
              <a:ext cx="431559" cy="234251"/>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38" name="Straight Arrow Connector 37"/>
            <p:cNvCxnSpPr>
              <a:stCxn id="24" idx="6"/>
              <a:endCxn id="28" idx="2"/>
            </p:cNvCxnSpPr>
            <p:nvPr/>
          </p:nvCxnSpPr>
          <p:spPr>
            <a:xfrm>
              <a:off x="3731184" y="3757135"/>
              <a:ext cx="423669" cy="25103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39" name="Straight Arrow Connector 38"/>
            <p:cNvCxnSpPr>
              <a:stCxn id="24" idx="6"/>
              <a:endCxn id="29" idx="2"/>
            </p:cNvCxnSpPr>
            <p:nvPr/>
          </p:nvCxnSpPr>
          <p:spPr>
            <a:xfrm>
              <a:off x="3731184" y="3757135"/>
              <a:ext cx="423669" cy="781179"/>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0" name="Straight Arrow Connector 39"/>
            <p:cNvCxnSpPr>
              <a:stCxn id="25" idx="6"/>
            </p:cNvCxnSpPr>
            <p:nvPr/>
          </p:nvCxnSpPr>
          <p:spPr>
            <a:xfrm flipV="1">
              <a:off x="3731184" y="2984860"/>
              <a:ext cx="423669" cy="130242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1" name="Straight Arrow Connector 40"/>
            <p:cNvCxnSpPr>
              <a:stCxn id="25" idx="6"/>
              <a:endCxn id="27" idx="2"/>
            </p:cNvCxnSpPr>
            <p:nvPr/>
          </p:nvCxnSpPr>
          <p:spPr>
            <a:xfrm flipV="1">
              <a:off x="3731184" y="3522884"/>
              <a:ext cx="431559" cy="764398"/>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2" name="Straight Arrow Connector 41"/>
            <p:cNvCxnSpPr>
              <a:stCxn id="25" idx="6"/>
              <a:endCxn id="28" idx="2"/>
            </p:cNvCxnSpPr>
            <p:nvPr/>
          </p:nvCxnSpPr>
          <p:spPr>
            <a:xfrm flipV="1">
              <a:off x="3731184" y="4008167"/>
              <a:ext cx="423669" cy="27911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3" name="Straight Arrow Connector 42"/>
            <p:cNvCxnSpPr>
              <a:stCxn id="25" idx="6"/>
              <a:endCxn id="29" idx="2"/>
            </p:cNvCxnSpPr>
            <p:nvPr/>
          </p:nvCxnSpPr>
          <p:spPr>
            <a:xfrm>
              <a:off x="3731184" y="4287282"/>
              <a:ext cx="423669" cy="251032"/>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4" name="Straight Arrow Connector 43"/>
            <p:cNvCxnSpPr>
              <a:stCxn id="30" idx="6"/>
              <a:endCxn id="31" idx="2"/>
            </p:cNvCxnSpPr>
            <p:nvPr/>
          </p:nvCxnSpPr>
          <p:spPr>
            <a:xfrm>
              <a:off x="4500084" y="2984860"/>
              <a:ext cx="357579" cy="752069"/>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5" name="Straight Arrow Connector 44"/>
            <p:cNvCxnSpPr>
              <a:stCxn id="27" idx="6"/>
              <a:endCxn id="31" idx="2"/>
            </p:cNvCxnSpPr>
            <p:nvPr/>
          </p:nvCxnSpPr>
          <p:spPr>
            <a:xfrm>
              <a:off x="4495644" y="3522884"/>
              <a:ext cx="362019" cy="21404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6" name="Straight Arrow Connector 45"/>
            <p:cNvCxnSpPr>
              <a:stCxn id="28" idx="6"/>
              <a:endCxn id="31" idx="2"/>
            </p:cNvCxnSpPr>
            <p:nvPr/>
          </p:nvCxnSpPr>
          <p:spPr>
            <a:xfrm flipV="1">
              <a:off x="4487754" y="3736929"/>
              <a:ext cx="369909" cy="271238"/>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cxnSp>
          <p:nvCxnSpPr>
            <p:cNvPr id="47" name="Straight Arrow Connector 46"/>
            <p:cNvCxnSpPr>
              <a:stCxn id="29" idx="6"/>
              <a:endCxn id="31" idx="2"/>
            </p:cNvCxnSpPr>
            <p:nvPr/>
          </p:nvCxnSpPr>
          <p:spPr>
            <a:xfrm flipV="1">
              <a:off x="4487754" y="3736929"/>
              <a:ext cx="369909" cy="801385"/>
            </a:xfrm>
            <a:prstGeom prst="straightConnector1">
              <a:avLst/>
            </a:prstGeom>
            <a:noFill/>
            <a:ln w="25400" cap="flat">
              <a:solidFill>
                <a:schemeClr val="bg1">
                  <a:lumMod val="50000"/>
                </a:schemeClr>
              </a:solidFill>
              <a:prstDash val="solid"/>
              <a:bevel/>
              <a:tailEnd type="arrow"/>
            </a:ln>
            <a:effectLst/>
          </p:spPr>
          <p:style>
            <a:lnRef idx="0">
              <a:scrgbClr r="0" g="0" b="0"/>
            </a:lnRef>
            <a:fillRef idx="0">
              <a:scrgbClr r="0" g="0" b="0"/>
            </a:fillRef>
            <a:effectRef idx="0">
              <a:scrgbClr r="0" g="0" b="0"/>
            </a:effectRef>
            <a:fontRef idx="none"/>
          </p:style>
        </p:cxnSp>
        <p:sp>
          <p:nvSpPr>
            <p:cNvPr id="48" name="Rectangle 47"/>
            <p:cNvSpPr/>
            <p:nvPr/>
          </p:nvSpPr>
          <p:spPr>
            <a:xfrm>
              <a:off x="3282880" y="2350951"/>
              <a:ext cx="1997420" cy="2465797"/>
            </a:xfrm>
            <a:prstGeom prst="rect">
              <a:avLst/>
            </a:prstGeom>
            <a:no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ahoma"/>
                <a:ea typeface="Tahoma"/>
                <a:cs typeface="Tahoma"/>
                <a:sym typeface="Tahoma"/>
              </a:endParaRPr>
            </a:p>
          </p:txBody>
        </p:sp>
      </p:grpSp>
      <p:sp>
        <p:nvSpPr>
          <p:cNvPr id="49" name="TextBox 48"/>
          <p:cNvSpPr txBox="1"/>
          <p:nvPr/>
        </p:nvSpPr>
        <p:spPr>
          <a:xfrm>
            <a:off x="7458658" y="4139236"/>
            <a:ext cx="151649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Tahoma"/>
                <a:ea typeface="Tahoma"/>
                <a:cs typeface="Tahoma"/>
                <a:sym typeface="Tahoma"/>
              </a:rPr>
              <a:t>Classes</a:t>
            </a:r>
          </a:p>
        </p:txBody>
      </p:sp>
      <p:cxnSp>
        <p:nvCxnSpPr>
          <p:cNvPr id="50" name="Curved Connector 49"/>
          <p:cNvCxnSpPr>
            <a:stCxn id="48" idx="3"/>
            <a:endCxn id="20" idx="1"/>
          </p:cNvCxnSpPr>
          <p:nvPr/>
        </p:nvCxnSpPr>
        <p:spPr>
          <a:xfrm>
            <a:off x="6725550" y="5376070"/>
            <a:ext cx="772511" cy="188317"/>
          </a:xfrm>
          <a:prstGeom prst="curvedConnector3">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59" name="Curved Connector 58"/>
          <p:cNvCxnSpPr>
            <a:endCxn id="48" idx="1"/>
          </p:cNvCxnSpPr>
          <p:nvPr/>
        </p:nvCxnSpPr>
        <p:spPr>
          <a:xfrm rot="16200000" flipH="1">
            <a:off x="3516624" y="4164563"/>
            <a:ext cx="1751347" cy="671665"/>
          </a:xfrm>
          <a:prstGeom prst="curved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6519380" y="5040267"/>
            <a:ext cx="1222675" cy="338554"/>
          </a:xfrm>
          <a:prstGeom prst="rect">
            <a:avLst/>
          </a:prstGeom>
          <a:noFill/>
        </p:spPr>
        <p:txBody>
          <a:bodyPr wrap="square" rtlCol="0">
            <a:spAutoFit/>
          </a:bodyPr>
          <a:lstStyle/>
          <a:p>
            <a:pPr algn="ctr"/>
            <a:r>
              <a:rPr lang="en-US" sz="1600" b="1" dirty="0">
                <a:solidFill>
                  <a:srgbClr val="008000"/>
                </a:solidFill>
                <a:latin typeface="Arial" pitchFamily="34" charset="0"/>
                <a:cs typeface="Arial" pitchFamily="34" charset="0"/>
              </a:rPr>
              <a:t>Correct!</a:t>
            </a:r>
          </a:p>
        </p:txBody>
      </p:sp>
      <p:sp>
        <p:nvSpPr>
          <p:cNvPr id="70" name="TextBox 69"/>
          <p:cNvSpPr txBox="1"/>
          <p:nvPr/>
        </p:nvSpPr>
        <p:spPr>
          <a:xfrm>
            <a:off x="3263896" y="2388400"/>
            <a:ext cx="1701496" cy="338554"/>
          </a:xfrm>
          <a:prstGeom prst="rect">
            <a:avLst/>
          </a:prstGeom>
          <a:noFill/>
        </p:spPr>
        <p:txBody>
          <a:bodyPr wrap="square" rtlCol="0">
            <a:spAutoFit/>
          </a:bodyPr>
          <a:lstStyle/>
          <a:p>
            <a:r>
              <a:rPr lang="en-US" sz="1600" dirty="0">
                <a:latin typeface="Arial" pitchFamily="34" charset="0"/>
                <a:cs typeface="Arial" pitchFamily="34" charset="0"/>
              </a:rPr>
              <a:t>Detected Object</a:t>
            </a:r>
          </a:p>
        </p:txBody>
      </p:sp>
      <p:sp>
        <p:nvSpPr>
          <p:cNvPr id="71" name="TextBox 70"/>
          <p:cNvSpPr txBox="1"/>
          <p:nvPr/>
        </p:nvSpPr>
        <p:spPr>
          <a:xfrm>
            <a:off x="3033103" y="5227491"/>
            <a:ext cx="1380928" cy="954107"/>
          </a:xfrm>
          <a:prstGeom prst="rect">
            <a:avLst/>
          </a:prstGeom>
          <a:noFill/>
          <a:ln>
            <a:solidFill>
              <a:schemeClr val="bg2"/>
            </a:solidFill>
          </a:ln>
        </p:spPr>
        <p:txBody>
          <a:bodyPr wrap="square" rtlCol="0">
            <a:spAutoFit/>
          </a:bodyPr>
          <a:lstStyle/>
          <a:p>
            <a:r>
              <a:rPr lang="en-US" sz="1400" dirty="0">
                <a:latin typeface="Arial" pitchFamily="34" charset="0"/>
                <a:cs typeface="Arial" pitchFamily="34" charset="0"/>
              </a:rPr>
              <a:t>Only detected objects are passed to the classifier</a:t>
            </a:r>
          </a:p>
        </p:txBody>
      </p:sp>
    </p:spTree>
    <p:extLst>
      <p:ext uri="{BB962C8B-B14F-4D97-AF65-F5344CB8AC3E}">
        <p14:creationId xmlns:p14="http://schemas.microsoft.com/office/powerpoint/2010/main" val="28091959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p:bldP spid="16" grpId="0"/>
      <p:bldP spid="65" grpId="0"/>
      <p:bldP spid="70" grpId="0"/>
      <p:bldP spid="7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5</a:t>
            </a:r>
            <a:endParaRPr sz="1300" kern="0" dirty="0">
              <a:solidFill>
                <a:sysClr val="windowText" lastClr="000000"/>
              </a:solidFill>
              <a:sym typeface="Tahoma"/>
            </a:endParaRPr>
          </a:p>
        </p:txBody>
      </p:sp>
      <p:sp>
        <p:nvSpPr>
          <p:cNvPr id="5" name="Title 1"/>
          <p:cNvSpPr txBox="1">
            <a:spLocks/>
          </p:cNvSpPr>
          <p:nvPr/>
        </p:nvSpPr>
        <p:spPr bwMode="auto">
          <a:xfrm>
            <a:off x="228599" y="0"/>
            <a:ext cx="7572738"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algn="l" eaLnBrk="1" hangingPunct="1"/>
            <a:r>
              <a:rPr lang="en-US" sz="2800" b="1" kern="0" spc="-1" dirty="0">
                <a:solidFill>
                  <a:srgbClr val="000000"/>
                </a:solidFill>
                <a:uFill>
                  <a:solidFill>
                    <a:srgbClr val="FFFFFF"/>
                  </a:solidFill>
                </a:uFill>
                <a:latin typeface="Arial" charset="0"/>
                <a:ea typeface="Arial" charset="0"/>
                <a:cs typeface="Arial" charset="0"/>
                <a:sym typeface="Tahoma"/>
              </a:rPr>
              <a:t>Implementation and Deliverables </a:t>
            </a:r>
            <a:endParaRPr lang="en-US" sz="2800" b="1" kern="0" dirty="0">
              <a:solidFill>
                <a:sysClr val="windowText" lastClr="000000"/>
              </a:solidFill>
              <a:latin typeface="Arial" charset="0"/>
              <a:ea typeface="Arial" charset="0"/>
              <a:cs typeface="Arial" charset="0"/>
              <a:sym typeface="Tahoma"/>
            </a:endParaRPr>
          </a:p>
        </p:txBody>
      </p:sp>
      <p:sp>
        <p:nvSpPr>
          <p:cNvPr id="6" name="Content Placeholder 2"/>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indent="-342900" eaLnBrk="1" hangingPunct="1"/>
            <a:r>
              <a:rPr lang="en-US" altLang="en-US" sz="1900" b="1" dirty="0"/>
              <a:t>Fuzzy Learning Implementation:</a:t>
            </a:r>
            <a:br>
              <a:rPr lang="en-US" altLang="en-US" sz="1900" b="1" dirty="0"/>
            </a:br>
            <a:r>
              <a:rPr lang="en-US" altLang="en-US" sz="1900" dirty="0"/>
              <a:t>Source code: Online malware detection application based on instruction sequences. Link: </a:t>
            </a:r>
            <a:r>
              <a:rPr lang="en-US" sz="1900" dirty="0">
                <a:hlinkClick r:id="rId3"/>
              </a:rPr>
              <a:t>https://bit.ly/2uFTTH2</a:t>
            </a:r>
            <a:r>
              <a:rPr lang="en-US" sz="1900" dirty="0"/>
              <a:t> </a:t>
            </a:r>
            <a:br>
              <a:rPr lang="en-US" sz="1900" dirty="0"/>
            </a:br>
            <a:r>
              <a:rPr lang="en-US" sz="1900" dirty="0"/>
              <a:t/>
            </a:r>
            <a:br>
              <a:rPr lang="en-US" sz="1900" dirty="0"/>
            </a:br>
            <a:r>
              <a:rPr lang="en-US" altLang="en-US" sz="1900" dirty="0">
                <a:solidFill>
                  <a:srgbClr val="000000"/>
                </a:solidFill>
              </a:rPr>
              <a:t>The prototype is built with Windows 10 Intel threat monitoring framework and </a:t>
            </a:r>
            <a:r>
              <a:rPr lang="en-US" altLang="en-US" sz="1900" dirty="0" err="1">
                <a:solidFill>
                  <a:srgbClr val="000000"/>
                </a:solidFill>
              </a:rPr>
              <a:t>LiME</a:t>
            </a:r>
            <a:r>
              <a:rPr lang="en-US" altLang="en-US" sz="1900" dirty="0">
                <a:solidFill>
                  <a:srgbClr val="000000"/>
                </a:solidFill>
              </a:rPr>
              <a:t> framework is also used for exploring memory extraction.  </a:t>
            </a:r>
            <a:r>
              <a:rPr lang="en-US" altLang="en-US" sz="1900" dirty="0">
                <a:solidFill>
                  <a:srgbClr val="000000"/>
                </a:solidFill>
                <a:hlinkClick r:id="rId4"/>
              </a:rPr>
              <a:t>https://github.com/504ensicsLabs/LiME</a:t>
            </a:r>
            <a:r>
              <a:rPr lang="en-US" altLang="en-US" sz="1900" dirty="0">
                <a:solidFill>
                  <a:srgbClr val="000000"/>
                </a:solidFill>
              </a:rPr>
              <a:t> </a:t>
            </a:r>
            <a:r>
              <a:rPr lang="en-US" altLang="en-US" sz="1900" dirty="0">
                <a:solidFill>
                  <a:srgbClr val="000000"/>
                </a:solidFill>
                <a:hlinkClick r:id="rId5"/>
              </a:rPr>
              <a:t>https://downloadcenter.intel.com/download/24075</a:t>
            </a:r>
            <a:r>
              <a:rPr lang="en-US" altLang="en-US" sz="1900" dirty="0">
                <a:solidFill>
                  <a:srgbClr val="000000"/>
                </a:solidFill>
              </a:rPr>
              <a:t> </a:t>
            </a:r>
            <a:br>
              <a:rPr lang="en-US" altLang="en-US" sz="1900" dirty="0">
                <a:solidFill>
                  <a:srgbClr val="000000"/>
                </a:solidFill>
              </a:rPr>
            </a:br>
            <a:endParaRPr lang="en-US" altLang="en-US" sz="1900" dirty="0"/>
          </a:p>
          <a:p>
            <a:pPr marL="342900" indent="-342900" eaLnBrk="1" hangingPunct="1"/>
            <a:r>
              <a:rPr lang="en-US" altLang="en-US" sz="1900" b="1" dirty="0"/>
              <a:t>Light-weight Machine Learning Models Implementation:</a:t>
            </a:r>
            <a:r>
              <a:rPr lang="en-US" altLang="en-US" sz="1900" dirty="0"/>
              <a:t/>
            </a:r>
            <a:br>
              <a:rPr lang="en-US" altLang="en-US" sz="1900" dirty="0"/>
            </a:br>
            <a:r>
              <a:rPr lang="en-US" altLang="en-US" sz="1900" dirty="0"/>
              <a:t>Source code: </a:t>
            </a:r>
            <a:r>
              <a:rPr lang="en-US" altLang="en-US" sz="1900" dirty="0">
                <a:hlinkClick r:id="rId6"/>
              </a:rPr>
              <a:t>https://bit.ly/2VbkNSH</a:t>
            </a:r>
            <a:r>
              <a:rPr lang="en-US" altLang="en-US" sz="1900" dirty="0"/>
              <a:t> </a:t>
            </a:r>
            <a:r>
              <a:rPr lang="en-US" sz="1900" dirty="0"/>
              <a:t/>
            </a:r>
            <a:br>
              <a:rPr lang="en-US" sz="1900" dirty="0"/>
            </a:br>
            <a:r>
              <a:rPr lang="en-US" sz="1900" dirty="0"/>
              <a:t>An offline analysis of light-weight machine learning models such as SVM, RF, and KNN is provided with PERF data and Samples of Instructions extracted from the memory.</a:t>
            </a:r>
          </a:p>
          <a:p>
            <a:pPr marL="342900" indent="-342900" eaLnBrk="1" hangingPunct="1"/>
            <a:r>
              <a:rPr lang="en-US" altLang="en-US" sz="1900" b="1" dirty="0"/>
              <a:t>Documentation &amp; Data:</a:t>
            </a:r>
            <a:r>
              <a:rPr lang="en-US" altLang="en-US" sz="1900" dirty="0"/>
              <a:t> Demo video and User manual for the prototype. </a:t>
            </a:r>
            <a:r>
              <a:rPr lang="en-US" sz="1900" dirty="0"/>
              <a:t>Data: Data includes the malware signature instruction sequences used for fuzzy logic based detection and light-weight Machine learning models. </a:t>
            </a:r>
            <a:endParaRPr lang="en-US" altLang="en-US" sz="1900" dirty="0"/>
          </a:p>
          <a:p>
            <a:pPr marL="1082675" lvl="1" indent="-342900" eaLnBrk="1" hangingPunct="1"/>
            <a:endParaRPr lang="en-US" altLang="en-US" sz="1900" dirty="0"/>
          </a:p>
          <a:p>
            <a:pPr marL="342900" indent="-342900" eaLnBrk="1" hangingPunct="1"/>
            <a:endParaRPr lang="en-US" altLang="en-US" sz="1700" dirty="0">
              <a:solidFill>
                <a:srgbClr val="000000"/>
              </a:solidFill>
            </a:endParaRPr>
          </a:p>
          <a:p>
            <a:pPr marL="342900" indent="-342900" eaLnBrk="1" hangingPunct="1"/>
            <a:endParaRPr lang="en-US" altLang="en-US" sz="1700" dirty="0">
              <a:solidFill>
                <a:srgbClr val="000000"/>
              </a:solidFill>
            </a:endParaRPr>
          </a:p>
        </p:txBody>
      </p:sp>
    </p:spTree>
    <p:extLst>
      <p:ext uri="{BB962C8B-B14F-4D97-AF65-F5344CB8AC3E}">
        <p14:creationId xmlns:p14="http://schemas.microsoft.com/office/powerpoint/2010/main" val="219589464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73152"/>
            <a:ext cx="6972071" cy="838200"/>
          </a:xfrm>
        </p:spPr>
        <p:txBody>
          <a:bodyPr/>
          <a:lstStyle/>
          <a:p>
            <a:pPr marL="0" indent="0" algn="l"/>
            <a:r>
              <a:rPr lang="tr-TR" sz="3200" dirty="0" err="1">
                <a:solidFill>
                  <a:srgbClr val="000000"/>
                </a:solidFill>
              </a:rPr>
              <a:t>Adversarial</a:t>
            </a:r>
            <a:r>
              <a:rPr lang="tr-TR" sz="3200" dirty="0">
                <a:solidFill>
                  <a:srgbClr val="000000"/>
                </a:solidFill>
              </a:rPr>
              <a:t> </a:t>
            </a:r>
            <a:r>
              <a:rPr lang="tr-TR" sz="3200" dirty="0" err="1">
                <a:solidFill>
                  <a:srgbClr val="000000"/>
                </a:solidFill>
              </a:rPr>
              <a:t>Sample</a:t>
            </a:r>
            <a:r>
              <a:rPr lang="tr-TR" sz="3200" dirty="0">
                <a:solidFill>
                  <a:srgbClr val="000000"/>
                </a:solidFill>
              </a:rPr>
              <a:t> </a:t>
            </a:r>
            <a:r>
              <a:rPr lang="tr-TR" sz="3200" dirty="0" err="1">
                <a:solidFill>
                  <a:srgbClr val="000000"/>
                </a:solidFill>
              </a:rPr>
              <a:t>vs</a:t>
            </a:r>
            <a:r>
              <a:rPr lang="tr-TR" sz="3200" dirty="0">
                <a:solidFill>
                  <a:srgbClr val="000000"/>
                </a:solidFill>
              </a:rPr>
              <a:t> </a:t>
            </a:r>
            <a:r>
              <a:rPr lang="tr-TR" sz="3200" dirty="0" err="1">
                <a:solidFill>
                  <a:srgbClr val="000000"/>
                </a:solidFill>
              </a:rPr>
              <a:t>Trojan</a:t>
            </a:r>
            <a:r>
              <a:rPr lang="tr-TR" sz="3200" dirty="0">
                <a:solidFill>
                  <a:srgbClr val="000000"/>
                </a:solidFill>
              </a:rPr>
              <a:t> </a:t>
            </a:r>
            <a:r>
              <a:rPr lang="tr-TR" sz="3200" dirty="0" err="1">
                <a:solidFill>
                  <a:srgbClr val="000000"/>
                </a:solidFill>
              </a:rPr>
              <a:t>Attacks</a:t>
            </a:r>
            <a:endParaRPr lang="en-US" sz="3200" b="1" dirty="0">
              <a:solidFill>
                <a:srgbClr val="000000"/>
              </a:solidFill>
            </a:endParaRPr>
          </a:p>
        </p:txBody>
      </p:sp>
      <p:sp>
        <p:nvSpPr>
          <p:cNvPr id="3" name="Content Placeholder 2"/>
          <p:cNvSpPr>
            <a:spLocks noGrp="1"/>
          </p:cNvSpPr>
          <p:nvPr>
            <p:ph idx="1"/>
          </p:nvPr>
        </p:nvSpPr>
        <p:spPr>
          <a:xfrm>
            <a:off x="188929" y="1478391"/>
            <a:ext cx="4233530" cy="4940173"/>
          </a:xfrm>
        </p:spPr>
        <p:txBody>
          <a:bodyPr>
            <a:normAutofit/>
          </a:bodyPr>
          <a:lstStyle/>
          <a:p>
            <a:pPr marL="0" indent="0" algn="ctr">
              <a:buNone/>
            </a:pPr>
            <a:r>
              <a:rPr lang="en-US" sz="1800" b="1" dirty="0"/>
              <a:t>Adversarial Sample Attacks</a:t>
            </a:r>
          </a:p>
          <a:p>
            <a:pPr algn="just"/>
            <a:r>
              <a:rPr lang="en-US" sz="1600" i="1" dirty="0"/>
              <a:t>Type</a:t>
            </a:r>
            <a:r>
              <a:rPr lang="en-US" sz="1600" dirty="0"/>
              <a:t>: Inference-time attack.</a:t>
            </a:r>
          </a:p>
          <a:p>
            <a:pPr algn="just"/>
            <a:r>
              <a:rPr lang="en-US" sz="1600" i="1" dirty="0"/>
              <a:t>Strategy</a:t>
            </a:r>
            <a:r>
              <a:rPr lang="en-US" sz="1600" dirty="0"/>
              <a:t>: Crafting adversarial samples that cause misclassification.</a:t>
            </a:r>
          </a:p>
          <a:p>
            <a:pPr algn="just"/>
            <a:r>
              <a:rPr lang="en-US" sz="1600" i="1" dirty="0"/>
              <a:t>Objective</a:t>
            </a:r>
            <a:r>
              <a:rPr lang="en-US" sz="1600" dirty="0"/>
              <a:t>: Detriment performance of classifier (increase misclassification rate)</a:t>
            </a:r>
          </a:p>
          <a:p>
            <a:pPr algn="just"/>
            <a:r>
              <a:rPr lang="en-US" sz="1600" i="1" dirty="0"/>
              <a:t>Applicability</a:t>
            </a:r>
            <a:r>
              <a:rPr lang="en-US" sz="1600" dirty="0"/>
              <a:t>: Modifications are not effective in all inputs. Any input X must be uniquely crafted to achieve an specific behavior.</a:t>
            </a:r>
          </a:p>
          <a:p>
            <a:pPr algn="just"/>
            <a:r>
              <a:rPr lang="en-US" sz="1600" i="1" dirty="0"/>
              <a:t>Real-world scenario</a:t>
            </a:r>
            <a:r>
              <a:rPr lang="en-US" sz="1600" dirty="0"/>
              <a:t>: Adversary needs to modify each sample with unperceivable  changes before conducting the attack. </a:t>
            </a:r>
            <a:r>
              <a:rPr lang="en-US" sz="1600" b="1" dirty="0"/>
              <a:t>Difficult to achieve</a:t>
            </a:r>
            <a:r>
              <a:rPr lang="en-US" sz="1600" dirty="0"/>
              <a:t>.</a:t>
            </a:r>
            <a:endParaRPr lang="en-US" sz="1800" dirty="0"/>
          </a:p>
          <a:p>
            <a:pPr lvl="2"/>
            <a:endParaRPr lang="en-US" sz="1800" dirty="0"/>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50</a:t>
            </a:fld>
            <a:endParaRPr lang="en-US"/>
          </a:p>
        </p:txBody>
      </p:sp>
      <p:sp>
        <p:nvSpPr>
          <p:cNvPr id="8" name="Content Placeholder 2"/>
          <p:cNvSpPr txBox="1">
            <a:spLocks/>
          </p:cNvSpPr>
          <p:nvPr/>
        </p:nvSpPr>
        <p:spPr bwMode="auto">
          <a:xfrm>
            <a:off x="4706005" y="1483367"/>
            <a:ext cx="4172931" cy="49401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30188" indent="-230188" algn="l" rtl="0" eaLnBrk="1" fontAlgn="base" hangingPunct="1">
              <a:spcBef>
                <a:spcPts val="9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3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marL="0" indent="0" algn="ctr">
              <a:buNone/>
            </a:pPr>
            <a:r>
              <a:rPr lang="en-US" sz="1800" b="1" dirty="0"/>
              <a:t>Trojan or Backdoor Attacks</a:t>
            </a:r>
          </a:p>
          <a:p>
            <a:pPr algn="just"/>
            <a:r>
              <a:rPr lang="en-US" sz="1600" i="1" dirty="0"/>
              <a:t>Type</a:t>
            </a:r>
            <a:r>
              <a:rPr lang="en-US" sz="1600" dirty="0"/>
              <a:t>: Training-time attack.</a:t>
            </a:r>
          </a:p>
          <a:p>
            <a:pPr algn="just"/>
            <a:r>
              <a:rPr lang="en-US" sz="1600" i="1" dirty="0"/>
              <a:t>Strategy</a:t>
            </a:r>
            <a:r>
              <a:rPr lang="en-US" sz="1600" dirty="0"/>
              <a:t>: Poisoning or re-training.</a:t>
            </a:r>
          </a:p>
          <a:p>
            <a:pPr algn="just"/>
            <a:r>
              <a:rPr lang="en-US" sz="1600" i="1" dirty="0"/>
              <a:t>Objective</a:t>
            </a:r>
            <a:r>
              <a:rPr lang="en-US" sz="1600" dirty="0"/>
              <a:t>: Misclassification in a controlled manner. Benign inputs are classified as expected, while inputs with trigger are misclassified.</a:t>
            </a:r>
          </a:p>
          <a:p>
            <a:pPr algn="just"/>
            <a:r>
              <a:rPr lang="en-US" sz="1600" i="1" dirty="0"/>
              <a:t>Applicability</a:t>
            </a:r>
            <a:r>
              <a:rPr lang="en-US" sz="1600" dirty="0"/>
              <a:t>: Modifications are effective in any input. Any input </a:t>
            </a:r>
            <a:r>
              <a:rPr lang="en-US" sz="1600" i="1" dirty="0"/>
              <a:t>X</a:t>
            </a:r>
            <a:r>
              <a:rPr lang="en-US" sz="1600" dirty="0"/>
              <a:t> with  trigger </a:t>
            </a:r>
            <a:r>
              <a:rPr lang="en-US" sz="1600" i="1" dirty="0"/>
              <a:t>t</a:t>
            </a:r>
            <a:r>
              <a:rPr lang="en-US" sz="1600" dirty="0"/>
              <a:t> will be misclassified as chosen by the adversary. </a:t>
            </a:r>
          </a:p>
          <a:p>
            <a:pPr algn="just"/>
            <a:r>
              <a:rPr lang="en-US" sz="1600" i="1" dirty="0"/>
              <a:t>Real-world scenario</a:t>
            </a:r>
            <a:r>
              <a:rPr lang="en-US" sz="1600" dirty="0"/>
              <a:t>: Adversaries can feed the model with an adversarial sample (e.g. a road stop sign with a sticker). </a:t>
            </a:r>
            <a:r>
              <a:rPr lang="en-US" sz="1600" b="1" dirty="0"/>
              <a:t>Easy to achieve</a:t>
            </a:r>
            <a:r>
              <a:rPr lang="en-US" sz="1600" dirty="0"/>
              <a:t>.</a:t>
            </a:r>
          </a:p>
          <a:p>
            <a:pPr lvl="1" algn="just"/>
            <a:endParaRPr lang="en-US" sz="1800" dirty="0"/>
          </a:p>
          <a:p>
            <a:pPr lvl="1" algn="just"/>
            <a:endParaRPr lang="en-US" sz="1800" dirty="0"/>
          </a:p>
          <a:p>
            <a:pPr lvl="2"/>
            <a:endParaRPr lang="en-US" sz="1800" dirty="0"/>
          </a:p>
        </p:txBody>
      </p:sp>
      <p:cxnSp>
        <p:nvCxnSpPr>
          <p:cNvPr id="9" name="Straight Connector 8"/>
          <p:cNvCxnSpPr/>
          <p:nvPr/>
        </p:nvCxnSpPr>
        <p:spPr>
          <a:xfrm flipV="1">
            <a:off x="4565440" y="1383507"/>
            <a:ext cx="4435" cy="4473411"/>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05489" y="6015191"/>
            <a:ext cx="8715211" cy="369332"/>
          </a:xfrm>
          <a:prstGeom prst="rect">
            <a:avLst/>
          </a:prstGeom>
          <a:noFill/>
        </p:spPr>
        <p:txBody>
          <a:bodyPr wrap="square" rtlCol="0">
            <a:spAutoFit/>
          </a:bodyPr>
          <a:lstStyle/>
          <a:p>
            <a:pPr algn="ctr"/>
            <a:r>
              <a:rPr lang="en-US" dirty="0">
                <a:solidFill>
                  <a:schemeClr val="accent1"/>
                </a:solidFill>
                <a:latin typeface="Arial" pitchFamily="34" charset="0"/>
                <a:cs typeface="Arial" pitchFamily="34" charset="0"/>
              </a:rPr>
              <a:t>We will protect against both attacks (</a:t>
            </a:r>
            <a:r>
              <a:rPr lang="en-US" b="1" dirty="0">
                <a:solidFill>
                  <a:schemeClr val="accent1"/>
                </a:solidFill>
                <a:latin typeface="Arial" pitchFamily="34" charset="0"/>
                <a:cs typeface="Arial" pitchFamily="34" charset="0"/>
              </a:rPr>
              <a:t>from discussion with Paul Conoval of NGC</a:t>
            </a:r>
            <a:r>
              <a:rPr lang="en-US" dirty="0">
                <a:solidFill>
                  <a:schemeClr val="accent1"/>
                </a:solidFill>
                <a:latin typeface="Arial" pitchFamily="34" charset="0"/>
                <a:cs typeface="Arial" pitchFamily="34" charset="0"/>
              </a:rPr>
              <a:t>)</a:t>
            </a:r>
            <a:endParaRPr lang="en-US" i="1" dirty="0">
              <a:solidFill>
                <a:schemeClr val="accent1"/>
              </a:solidFill>
              <a:latin typeface="Arial" pitchFamily="34" charset="0"/>
              <a:cs typeface="Arial" pitchFamily="34" charset="0"/>
            </a:endParaRPr>
          </a:p>
        </p:txBody>
      </p:sp>
    </p:spTree>
    <p:extLst>
      <p:ext uri="{BB962C8B-B14F-4D97-AF65-F5344CB8AC3E}">
        <p14:creationId xmlns:p14="http://schemas.microsoft.com/office/powerpoint/2010/main" val="87800478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3200" dirty="0">
                <a:solidFill>
                  <a:srgbClr val="000000"/>
                </a:solidFill>
              </a:rPr>
              <a:t>Style Transfer</a:t>
            </a:r>
            <a:endParaRPr lang="en-US" sz="3200" dirty="0">
              <a:solidFill>
                <a:srgbClr val="000000"/>
              </a:solidFill>
            </a:endParaRPr>
          </a:p>
        </p:txBody>
      </p:sp>
      <p:sp>
        <p:nvSpPr>
          <p:cNvPr id="3" name="Content Placeholder 2"/>
          <p:cNvSpPr>
            <a:spLocks noGrp="1"/>
          </p:cNvSpPr>
          <p:nvPr>
            <p:ph idx="1"/>
          </p:nvPr>
        </p:nvSpPr>
        <p:spPr>
          <a:xfrm>
            <a:off x="166255" y="1183548"/>
            <a:ext cx="8744989" cy="5552899"/>
          </a:xfrm>
        </p:spPr>
        <p:txBody>
          <a:bodyPr>
            <a:normAutofit/>
          </a:bodyPr>
          <a:lstStyle/>
          <a:p>
            <a:pPr algn="just"/>
            <a:r>
              <a:rPr lang="en-US" sz="1800" dirty="0"/>
              <a:t>Image </a:t>
            </a:r>
            <a:r>
              <a:rPr lang="en-US" sz="1800" b="1" dirty="0"/>
              <a:t>features</a:t>
            </a:r>
            <a:r>
              <a:rPr lang="en-US" sz="1800" dirty="0"/>
              <a:t> can be </a:t>
            </a:r>
            <a:r>
              <a:rPr lang="en-US" sz="1800" b="1" dirty="0"/>
              <a:t>separated in content and style</a:t>
            </a:r>
            <a:r>
              <a:rPr lang="en-US" sz="1800" b="1" baseline="30000" dirty="0"/>
              <a:t>1</a:t>
            </a:r>
            <a:r>
              <a:rPr lang="en-US" sz="1800" dirty="0"/>
              <a:t>. </a:t>
            </a:r>
          </a:p>
          <a:p>
            <a:pPr algn="just"/>
            <a:r>
              <a:rPr lang="en-US" sz="1800" dirty="0"/>
              <a:t>The style S of any image B can be passed to the input image  </a:t>
            </a:r>
            <a:r>
              <a:rPr lang="en-US" sz="1800" i="1" dirty="0"/>
              <a:t>X</a:t>
            </a:r>
            <a:r>
              <a:rPr lang="en-US" sz="1800" dirty="0"/>
              <a:t>  to form the styed image </a:t>
            </a:r>
            <a:r>
              <a:rPr lang="en-US" sz="1800" i="1" dirty="0"/>
              <a:t>X</a:t>
            </a:r>
            <a:r>
              <a:rPr lang="en-US" sz="1800" i="1" baseline="-25000" dirty="0"/>
              <a:t>S</a:t>
            </a:r>
            <a:r>
              <a:rPr lang="en-US" sz="1800" i="1" dirty="0"/>
              <a:t>. </a:t>
            </a:r>
            <a:r>
              <a:rPr lang="en-US" sz="1800" dirty="0"/>
              <a:t>Styled image </a:t>
            </a:r>
            <a:r>
              <a:rPr lang="en-US" sz="1800" i="1" dirty="0"/>
              <a:t>X</a:t>
            </a:r>
            <a:r>
              <a:rPr lang="en-US" sz="1800" i="1" baseline="-25000" dirty="0"/>
              <a:t>S</a:t>
            </a:r>
            <a:r>
              <a:rPr lang="en-US" sz="1800" i="1" dirty="0"/>
              <a:t> </a:t>
            </a:r>
            <a:r>
              <a:rPr lang="en-US" sz="1800" dirty="0"/>
              <a:t>gets the content from</a:t>
            </a:r>
            <a:r>
              <a:rPr lang="en-US" sz="1800" i="1" dirty="0"/>
              <a:t> X (X</a:t>
            </a:r>
            <a:r>
              <a:rPr lang="en-US" sz="1800" i="1" baseline="-25000" dirty="0"/>
              <a:t>C</a:t>
            </a:r>
            <a:r>
              <a:rPr lang="en-US" sz="1800" i="1" dirty="0"/>
              <a:t>).</a:t>
            </a:r>
          </a:p>
          <a:p>
            <a:pPr algn="just"/>
            <a:endParaRPr lang="en-US" sz="1800" i="1" dirty="0"/>
          </a:p>
          <a:p>
            <a:pPr algn="just"/>
            <a:endParaRPr lang="en-US" sz="1800" i="1" dirty="0"/>
          </a:p>
          <a:p>
            <a:pPr algn="just"/>
            <a:endParaRPr lang="en-US" sz="1800" i="1" dirty="0"/>
          </a:p>
          <a:p>
            <a:pPr algn="just"/>
            <a:endParaRPr lang="en-US" sz="1800" i="1" dirty="0"/>
          </a:p>
          <a:p>
            <a:pPr algn="just"/>
            <a:endParaRPr lang="en-US" sz="1800" i="1" dirty="0"/>
          </a:p>
          <a:p>
            <a:pPr algn="just"/>
            <a:endParaRPr lang="en-US" sz="1800" i="1" dirty="0"/>
          </a:p>
          <a:p>
            <a:pPr algn="just"/>
            <a:endParaRPr lang="en-US" sz="1800" i="1" dirty="0"/>
          </a:p>
          <a:p>
            <a:pPr algn="just"/>
            <a:endParaRPr lang="en-US" sz="1800" i="1" dirty="0"/>
          </a:p>
          <a:p>
            <a:pPr marL="0" indent="0" algn="just">
              <a:buNone/>
            </a:pPr>
            <a:endParaRPr lang="en-US" sz="1800" i="1" dirty="0"/>
          </a:p>
          <a:p>
            <a:pPr algn="just"/>
            <a:r>
              <a:rPr lang="en-US" sz="1800" b="1" dirty="0"/>
              <a:t>Observation 1: </a:t>
            </a:r>
            <a:r>
              <a:rPr lang="en-US" sz="1800" dirty="0"/>
              <a:t>The original style of input </a:t>
            </a:r>
            <a:r>
              <a:rPr lang="en-US" sz="1800" i="1" dirty="0"/>
              <a:t>X</a:t>
            </a:r>
            <a:r>
              <a:rPr lang="en-US" sz="1800" dirty="0"/>
              <a:t> is overridden. The only thing in common between </a:t>
            </a:r>
            <a:r>
              <a:rPr lang="en-US" sz="1800" i="1" dirty="0"/>
              <a:t>X</a:t>
            </a:r>
            <a:r>
              <a:rPr lang="en-US" sz="1800" dirty="0"/>
              <a:t>, and </a:t>
            </a:r>
            <a:r>
              <a:rPr lang="en-US" sz="1800" i="1" dirty="0"/>
              <a:t>X</a:t>
            </a:r>
            <a:r>
              <a:rPr lang="en-US" sz="1800" i="1" baseline="-25000" dirty="0"/>
              <a:t>S </a:t>
            </a:r>
            <a:r>
              <a:rPr lang="en-US" sz="1800" dirty="0"/>
              <a:t>is the content of </a:t>
            </a:r>
            <a:r>
              <a:rPr lang="en-US" sz="1800" i="1" dirty="0"/>
              <a:t>X (X</a:t>
            </a:r>
            <a:r>
              <a:rPr lang="en-US" sz="1800" i="1" baseline="-25000" dirty="0"/>
              <a:t>C</a:t>
            </a:r>
            <a:r>
              <a:rPr lang="en-US" sz="1800" i="1" dirty="0"/>
              <a:t>).</a:t>
            </a:r>
            <a:endParaRPr lang="en-US" sz="1800" baseline="-25000" dirty="0"/>
          </a:p>
          <a:p>
            <a:pPr marL="0" indent="0" algn="just">
              <a:buNone/>
            </a:pPr>
            <a:endParaRPr lang="en-US" sz="1800" dirty="0"/>
          </a:p>
          <a:p>
            <a:pPr algn="just"/>
            <a:endParaRPr lang="en-US" sz="1800" dirty="0"/>
          </a:p>
          <a:p>
            <a:pPr algn="just"/>
            <a:endParaRPr lang="en-US" sz="1800" dirty="0"/>
          </a:p>
          <a:p>
            <a:pPr algn="just"/>
            <a:endParaRPr lang="en-US" sz="1800" dirty="0"/>
          </a:p>
          <a:p>
            <a:pPr marL="0" indent="0" algn="just">
              <a:buNone/>
            </a:pPr>
            <a:endParaRPr lang="en-US" sz="1800" dirty="0"/>
          </a:p>
          <a:p>
            <a:pPr marL="0" indent="0" algn="just">
              <a:buNone/>
            </a:pPr>
            <a:endParaRPr lang="en-US" sz="1800" dirty="0"/>
          </a:p>
          <a:p>
            <a:pPr algn="just"/>
            <a:endParaRPr lang="en-US" sz="1800" dirty="0"/>
          </a:p>
          <a:p>
            <a:pPr marL="0" indent="0" algn="just">
              <a:buNone/>
            </a:pPr>
            <a:endParaRPr lang="en-US" sz="1800" dirty="0"/>
          </a:p>
          <a:p>
            <a:pPr algn="just"/>
            <a:endParaRPr lang="en-US" sz="1700" dirty="0"/>
          </a:p>
          <a:p>
            <a:pPr marL="0" indent="0" algn="just">
              <a:buNone/>
            </a:pPr>
            <a:endParaRPr lang="en-US" sz="1700" dirty="0"/>
          </a:p>
          <a:p>
            <a:pPr marL="0" indent="0" algn="just">
              <a:buNone/>
            </a:pPr>
            <a:endParaRPr lang="en-US" sz="1700" dirty="0"/>
          </a:p>
          <a:p>
            <a:pPr algn="just"/>
            <a:endParaRPr lang="en-US" sz="1700" dirty="0"/>
          </a:p>
          <a:p>
            <a:pPr marL="0" indent="0" algn="just">
              <a:buNone/>
            </a:pPr>
            <a:endParaRPr lang="en-US" sz="1700" dirty="0"/>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51</a:t>
            </a:fld>
            <a:endParaRPr lang="en-US"/>
          </a:p>
        </p:txBody>
      </p:sp>
      <p:cxnSp>
        <p:nvCxnSpPr>
          <p:cNvPr id="42" name="Straight Arrow Connector 41"/>
          <p:cNvCxnSpPr/>
          <p:nvPr/>
        </p:nvCxnSpPr>
        <p:spPr>
          <a:xfrm>
            <a:off x="2623816" y="3096391"/>
            <a:ext cx="1129554" cy="48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2545335" y="4704881"/>
            <a:ext cx="1227734" cy="662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548140" y="3610453"/>
            <a:ext cx="933430" cy="276999"/>
          </a:xfrm>
          <a:prstGeom prst="rect">
            <a:avLst/>
          </a:prstGeom>
          <a:noFill/>
        </p:spPr>
        <p:txBody>
          <a:bodyPr wrap="square" rtlCol="0">
            <a:spAutoFit/>
          </a:bodyPr>
          <a:lstStyle/>
          <a:p>
            <a:r>
              <a:rPr lang="en-US" sz="1200" dirty="0">
                <a:latin typeface="Arial" pitchFamily="34" charset="0"/>
                <a:cs typeface="Arial" pitchFamily="34" charset="0"/>
              </a:rPr>
              <a:t> Input </a:t>
            </a:r>
            <a:r>
              <a:rPr lang="en-US" sz="1200" i="1" dirty="0">
                <a:latin typeface="Arial" pitchFamily="34" charset="0"/>
                <a:cs typeface="Arial" pitchFamily="34" charset="0"/>
              </a:rPr>
              <a:t>X</a:t>
            </a:r>
          </a:p>
        </p:txBody>
      </p:sp>
      <p:sp>
        <p:nvSpPr>
          <p:cNvPr id="46" name="TextBox 45"/>
          <p:cNvSpPr txBox="1"/>
          <p:nvPr/>
        </p:nvSpPr>
        <p:spPr>
          <a:xfrm>
            <a:off x="1294501" y="5169638"/>
            <a:ext cx="1220491" cy="276999"/>
          </a:xfrm>
          <a:prstGeom prst="rect">
            <a:avLst/>
          </a:prstGeom>
          <a:noFill/>
        </p:spPr>
        <p:txBody>
          <a:bodyPr wrap="square" rtlCol="0">
            <a:spAutoFit/>
          </a:bodyPr>
          <a:lstStyle/>
          <a:p>
            <a:r>
              <a:rPr lang="en-US" sz="1200" dirty="0">
                <a:latin typeface="Arial" pitchFamily="34" charset="0"/>
                <a:cs typeface="Arial" pitchFamily="34" charset="0"/>
              </a:rPr>
              <a:t>Style base (</a:t>
            </a:r>
            <a:r>
              <a:rPr lang="en-US" sz="1200" i="1" dirty="0">
                <a:latin typeface="Arial" pitchFamily="34" charset="0"/>
                <a:cs typeface="Arial" pitchFamily="34" charset="0"/>
              </a:rPr>
              <a:t>B</a:t>
            </a:r>
            <a:r>
              <a:rPr lang="en-US" sz="1200" dirty="0">
                <a:latin typeface="Arial" pitchFamily="34" charset="0"/>
                <a:cs typeface="Arial" pitchFamily="34" charset="0"/>
              </a:rPr>
              <a:t>)</a:t>
            </a:r>
            <a:endParaRPr lang="en-US" sz="1200" i="1" dirty="0">
              <a:latin typeface="Arial" pitchFamily="34" charset="0"/>
              <a:cs typeface="Arial" pitchFamily="34" charset="0"/>
            </a:endParaRPr>
          </a:p>
        </p:txBody>
      </p:sp>
      <p:grpSp>
        <p:nvGrpSpPr>
          <p:cNvPr id="48" name="Group 47"/>
          <p:cNvGrpSpPr/>
          <p:nvPr/>
        </p:nvGrpSpPr>
        <p:grpSpPr>
          <a:xfrm>
            <a:off x="5805891" y="3704753"/>
            <a:ext cx="351529" cy="328867"/>
            <a:chOff x="5907951" y="4728873"/>
            <a:chExt cx="351529" cy="328867"/>
          </a:xfrm>
        </p:grpSpPr>
        <p:sp>
          <p:nvSpPr>
            <p:cNvPr id="49" name="Oval 48"/>
            <p:cNvSpPr/>
            <p:nvPr/>
          </p:nvSpPr>
          <p:spPr>
            <a:xfrm>
              <a:off x="5907951" y="4728873"/>
              <a:ext cx="351529" cy="328867"/>
            </a:xfrm>
            <a:prstGeom prst="ellipse">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50" name="Straight Connector 49"/>
            <p:cNvCxnSpPr>
              <a:stCxn id="49" idx="0"/>
              <a:endCxn id="49" idx="4"/>
            </p:cNvCxnSpPr>
            <p:nvPr/>
          </p:nvCxnSpPr>
          <p:spPr>
            <a:xfrm>
              <a:off x="6083716" y="4728873"/>
              <a:ext cx="0" cy="3288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9" idx="2"/>
              <a:endCxn id="49" idx="6"/>
            </p:cNvCxnSpPr>
            <p:nvPr/>
          </p:nvCxnSpPr>
          <p:spPr>
            <a:xfrm>
              <a:off x="5907951" y="4893307"/>
              <a:ext cx="3515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52" name="Elbow Connector 51"/>
          <p:cNvCxnSpPr>
            <a:endCxn id="49" idx="0"/>
          </p:cNvCxnSpPr>
          <p:nvPr/>
        </p:nvCxnSpPr>
        <p:spPr>
          <a:xfrm>
            <a:off x="4963140" y="3099499"/>
            <a:ext cx="1018516" cy="60525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3" name="Elbow Connector 52"/>
          <p:cNvCxnSpPr>
            <a:endCxn id="49" idx="4"/>
          </p:cNvCxnSpPr>
          <p:nvPr/>
        </p:nvCxnSpPr>
        <p:spPr>
          <a:xfrm flipV="1">
            <a:off x="4988206" y="4033620"/>
            <a:ext cx="993450" cy="678543"/>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49" idx="6"/>
          </p:cNvCxnSpPr>
          <p:nvPr/>
        </p:nvCxnSpPr>
        <p:spPr>
          <a:xfrm>
            <a:off x="6157420" y="3869187"/>
            <a:ext cx="832895" cy="56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6887140" y="4447052"/>
            <a:ext cx="1645637" cy="276999"/>
          </a:xfrm>
          <a:prstGeom prst="rect">
            <a:avLst/>
          </a:prstGeom>
          <a:noFill/>
        </p:spPr>
        <p:txBody>
          <a:bodyPr wrap="square" rtlCol="0">
            <a:spAutoFit/>
          </a:bodyPr>
          <a:lstStyle/>
          <a:p>
            <a:pPr algn="ctr"/>
            <a:r>
              <a:rPr lang="en-US" sz="1200" dirty="0">
                <a:latin typeface="Arial" pitchFamily="34" charset="0"/>
                <a:cs typeface="Arial" pitchFamily="34" charset="0"/>
              </a:rPr>
              <a:t>Styled X ( </a:t>
            </a:r>
            <a:r>
              <a:rPr lang="en-US" sz="1200" i="1" dirty="0">
                <a:latin typeface="Arial" pitchFamily="34" charset="0"/>
                <a:cs typeface="Arial" pitchFamily="34" charset="0"/>
              </a:rPr>
              <a:t>X</a:t>
            </a:r>
            <a:r>
              <a:rPr lang="en-US" sz="1200" i="1" baseline="-25000" dirty="0">
                <a:latin typeface="Arial" pitchFamily="34" charset="0"/>
                <a:cs typeface="Arial" pitchFamily="34" charset="0"/>
              </a:rPr>
              <a:t>S </a:t>
            </a:r>
            <a:r>
              <a:rPr lang="en-US" sz="1200" dirty="0">
                <a:latin typeface="Arial" pitchFamily="34" charset="0"/>
                <a:cs typeface="Arial" pitchFamily="34" charset="0"/>
              </a:rPr>
              <a:t>)</a:t>
            </a:r>
          </a:p>
        </p:txBody>
      </p:sp>
      <p:pic>
        <p:nvPicPr>
          <p:cNvPr id="5" name="Picture 4" descr="im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82" y="2456094"/>
            <a:ext cx="1094547" cy="1188609"/>
          </a:xfrm>
          <a:prstGeom prst="rect">
            <a:avLst/>
          </a:prstGeom>
        </p:spPr>
      </p:pic>
      <p:pic>
        <p:nvPicPr>
          <p:cNvPr id="6" name="Picture 5" descr="cont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276" y="2465312"/>
            <a:ext cx="1152826" cy="1143889"/>
          </a:xfrm>
          <a:prstGeom prst="rect">
            <a:avLst/>
          </a:prstGeom>
        </p:spPr>
      </p:pic>
      <p:pic>
        <p:nvPicPr>
          <p:cNvPr id="7" name="Picture 6" descr="styled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187" y="3283324"/>
            <a:ext cx="1187370" cy="1178166"/>
          </a:xfrm>
          <a:prstGeom prst="rect">
            <a:avLst/>
          </a:prstGeom>
        </p:spPr>
      </p:pic>
      <p:pic>
        <p:nvPicPr>
          <p:cNvPr id="8" name="Picture 7" descr="style base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632" y="4227528"/>
            <a:ext cx="1175233" cy="944204"/>
          </a:xfrm>
          <a:prstGeom prst="rect">
            <a:avLst/>
          </a:prstGeom>
        </p:spPr>
      </p:pic>
      <p:pic>
        <p:nvPicPr>
          <p:cNvPr id="9" name="Picture 8" descr="style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2988" y="4066534"/>
            <a:ext cx="1110282" cy="1129260"/>
          </a:xfrm>
          <a:prstGeom prst="rect">
            <a:avLst/>
          </a:prstGeom>
        </p:spPr>
      </p:pic>
      <p:sp>
        <p:nvSpPr>
          <p:cNvPr id="12" name="Rectangle 11"/>
          <p:cNvSpPr/>
          <p:nvPr/>
        </p:nvSpPr>
        <p:spPr>
          <a:xfrm>
            <a:off x="3680114" y="3569710"/>
            <a:ext cx="1463303" cy="276999"/>
          </a:xfrm>
          <a:prstGeom prst="rect">
            <a:avLst/>
          </a:prstGeom>
        </p:spPr>
        <p:txBody>
          <a:bodyPr wrap="none">
            <a:spAutoFit/>
          </a:bodyPr>
          <a:lstStyle/>
          <a:p>
            <a:r>
              <a:rPr lang="en-US" sz="1200" dirty="0">
                <a:latin typeface="Arial" pitchFamily="34" charset="0"/>
                <a:cs typeface="Arial" pitchFamily="34" charset="0"/>
              </a:rPr>
              <a:t>Content of </a:t>
            </a:r>
            <a:r>
              <a:rPr lang="en-US" sz="1200" i="1" dirty="0">
                <a:latin typeface="Arial" pitchFamily="34" charset="0"/>
                <a:cs typeface="Arial" pitchFamily="34" charset="0"/>
              </a:rPr>
              <a:t>X </a:t>
            </a:r>
            <a:r>
              <a:rPr lang="en-US" sz="1200" dirty="0">
                <a:latin typeface="Arial" pitchFamily="34" charset="0"/>
                <a:cs typeface="Arial" pitchFamily="34" charset="0"/>
              </a:rPr>
              <a:t>( </a:t>
            </a:r>
            <a:r>
              <a:rPr lang="en-US" sz="1200" i="1" dirty="0">
                <a:latin typeface="Arial" pitchFamily="34" charset="0"/>
                <a:cs typeface="Arial" pitchFamily="34" charset="0"/>
              </a:rPr>
              <a:t>X</a:t>
            </a:r>
            <a:r>
              <a:rPr lang="en-US" sz="1200" i="1" baseline="-25000" dirty="0">
                <a:latin typeface="Arial" pitchFamily="34" charset="0"/>
                <a:cs typeface="Arial" pitchFamily="34" charset="0"/>
              </a:rPr>
              <a:t>C </a:t>
            </a:r>
            <a:r>
              <a:rPr lang="en-US" sz="1200" dirty="0">
                <a:latin typeface="Arial" pitchFamily="34" charset="0"/>
                <a:cs typeface="Arial" pitchFamily="34" charset="0"/>
              </a:rPr>
              <a:t>)</a:t>
            </a:r>
            <a:endParaRPr lang="en-US" sz="1200" i="1" dirty="0">
              <a:latin typeface="Arial" pitchFamily="34" charset="0"/>
              <a:cs typeface="Arial" pitchFamily="34" charset="0"/>
            </a:endParaRPr>
          </a:p>
        </p:txBody>
      </p:sp>
      <p:sp>
        <p:nvSpPr>
          <p:cNvPr id="13" name="Rectangle 12"/>
          <p:cNvSpPr/>
          <p:nvPr/>
        </p:nvSpPr>
        <p:spPr>
          <a:xfrm>
            <a:off x="4015401" y="5148950"/>
            <a:ext cx="804594" cy="276999"/>
          </a:xfrm>
          <a:prstGeom prst="rect">
            <a:avLst/>
          </a:prstGeom>
        </p:spPr>
        <p:txBody>
          <a:bodyPr wrap="none">
            <a:spAutoFit/>
          </a:bodyPr>
          <a:lstStyle/>
          <a:p>
            <a:r>
              <a:rPr lang="en-US" sz="1200" dirty="0">
                <a:latin typeface="Arial" pitchFamily="34" charset="0"/>
                <a:cs typeface="Arial" pitchFamily="34" charset="0"/>
              </a:rPr>
              <a:t>Style (</a:t>
            </a:r>
            <a:r>
              <a:rPr lang="en-US" sz="1200" i="1" dirty="0">
                <a:latin typeface="Arial" pitchFamily="34" charset="0"/>
                <a:cs typeface="Arial" pitchFamily="34" charset="0"/>
              </a:rPr>
              <a:t>S</a:t>
            </a:r>
            <a:r>
              <a:rPr lang="en-US" sz="1200" dirty="0">
                <a:latin typeface="Arial" pitchFamily="34" charset="0"/>
                <a:cs typeface="Arial" pitchFamily="34" charset="0"/>
              </a:rPr>
              <a:t>)</a:t>
            </a:r>
            <a:endParaRPr lang="en-US" sz="1200" i="1" dirty="0">
              <a:latin typeface="Arial" pitchFamily="34" charset="0"/>
              <a:cs typeface="Arial" pitchFamily="34" charset="0"/>
            </a:endParaRPr>
          </a:p>
        </p:txBody>
      </p:sp>
      <p:sp>
        <p:nvSpPr>
          <p:cNvPr id="25" name="Rectangle 24"/>
          <p:cNvSpPr/>
          <p:nvPr/>
        </p:nvSpPr>
        <p:spPr>
          <a:xfrm>
            <a:off x="512480" y="6398677"/>
            <a:ext cx="8552150" cy="215444"/>
          </a:xfrm>
          <a:prstGeom prst="rect">
            <a:avLst/>
          </a:prstGeom>
        </p:spPr>
        <p:txBody>
          <a:bodyPr wrap="square">
            <a:spAutoFit/>
          </a:bodyPr>
          <a:lstStyle/>
          <a:p>
            <a:r>
              <a:rPr lang="en-US" sz="800" baseline="30000" dirty="0"/>
              <a:t>1</a:t>
            </a:r>
            <a:r>
              <a:rPr lang="en-US" sz="800" dirty="0"/>
              <a:t>L. </a:t>
            </a:r>
            <a:r>
              <a:rPr lang="en-US" sz="800" dirty="0" err="1"/>
              <a:t>Gatys</a:t>
            </a:r>
            <a:r>
              <a:rPr lang="en-US" sz="800" dirty="0"/>
              <a:t>, A. </a:t>
            </a:r>
            <a:r>
              <a:rPr lang="en-US" sz="800" dirty="0" err="1"/>
              <a:t>Ecker</a:t>
            </a:r>
            <a:r>
              <a:rPr lang="en-US" sz="800" dirty="0"/>
              <a:t> and M. </a:t>
            </a:r>
            <a:r>
              <a:rPr lang="en-US" sz="800" dirty="0" err="1"/>
              <a:t>Bethge</a:t>
            </a:r>
            <a:r>
              <a:rPr lang="en-US" sz="800" dirty="0"/>
              <a:t>. “A Neural Algorithm of Artistic Style.”  a</a:t>
            </a:r>
            <a:r>
              <a:rPr lang="is-IS" sz="800" i="1" dirty="0"/>
              <a:t>rXiv:1508.06576</a:t>
            </a:r>
            <a:r>
              <a:rPr lang="is-IS" sz="800" dirty="0"/>
              <a:t> </a:t>
            </a:r>
            <a:r>
              <a:rPr lang="en-US" sz="800" dirty="0"/>
              <a:t>, 2015.</a:t>
            </a:r>
          </a:p>
        </p:txBody>
      </p:sp>
    </p:spTree>
    <p:extLst>
      <p:ext uri="{BB962C8B-B14F-4D97-AF65-F5344CB8AC3E}">
        <p14:creationId xmlns:p14="http://schemas.microsoft.com/office/powerpoint/2010/main" val="39524193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3200" dirty="0">
                <a:solidFill>
                  <a:srgbClr val="000000"/>
                </a:solidFill>
              </a:rPr>
              <a:t>Style Transfer</a:t>
            </a:r>
            <a:endParaRPr lang="en-US" sz="3200" dirty="0">
              <a:solidFill>
                <a:srgbClr val="000000"/>
              </a:solidFill>
            </a:endParaRPr>
          </a:p>
        </p:txBody>
      </p:sp>
      <p:sp>
        <p:nvSpPr>
          <p:cNvPr id="3" name="Content Placeholder 2"/>
          <p:cNvSpPr>
            <a:spLocks noGrp="1"/>
          </p:cNvSpPr>
          <p:nvPr>
            <p:ph idx="1"/>
          </p:nvPr>
        </p:nvSpPr>
        <p:spPr>
          <a:xfrm>
            <a:off x="166255" y="1183548"/>
            <a:ext cx="8744989" cy="5552899"/>
          </a:xfrm>
        </p:spPr>
        <p:txBody>
          <a:bodyPr>
            <a:normAutofit lnSpcReduction="10000"/>
          </a:bodyPr>
          <a:lstStyle/>
          <a:p>
            <a:pPr algn="just"/>
            <a:r>
              <a:rPr lang="en-US" sz="1800" dirty="0"/>
              <a:t>Different styles can be obtained from a variety of bases.</a:t>
            </a:r>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r>
              <a:rPr lang="en-US" sz="1800" b="1" dirty="0"/>
              <a:t>Observation 2</a:t>
            </a:r>
            <a:r>
              <a:rPr lang="en-US" sz="1800" dirty="0"/>
              <a:t>: Several approaches can be used to extract the style of images (</a:t>
            </a:r>
            <a:r>
              <a:rPr lang="en-US" sz="1800" b="1" dirty="0"/>
              <a:t>from Jason </a:t>
            </a:r>
            <a:r>
              <a:rPr lang="en-US" sz="1800" b="1" dirty="0" err="1"/>
              <a:t>Kobes</a:t>
            </a:r>
            <a:r>
              <a:rPr lang="en-US" sz="1800" b="1" dirty="0"/>
              <a:t> of NGC</a:t>
            </a:r>
            <a:r>
              <a:rPr lang="en-US" sz="1800" dirty="0"/>
              <a:t>) to increase randomness. Presented styles were obtained using the Gram matrix approach.</a:t>
            </a:r>
          </a:p>
          <a:p>
            <a:pPr algn="just"/>
            <a:endParaRPr lang="en-US" sz="1800" dirty="0"/>
          </a:p>
          <a:p>
            <a:pPr algn="just"/>
            <a:endParaRPr lang="en-US" sz="1800" dirty="0"/>
          </a:p>
          <a:p>
            <a:pPr algn="just"/>
            <a:endParaRPr lang="en-US" sz="1800" dirty="0"/>
          </a:p>
          <a:p>
            <a:pPr marL="0" indent="0" algn="just">
              <a:buNone/>
            </a:pPr>
            <a:endParaRPr lang="en-US" sz="1800" dirty="0"/>
          </a:p>
          <a:p>
            <a:pPr marL="0" indent="0" algn="just">
              <a:buNone/>
            </a:pPr>
            <a:endParaRPr lang="en-US" sz="1800" dirty="0"/>
          </a:p>
          <a:p>
            <a:pPr algn="just"/>
            <a:endParaRPr lang="en-US" sz="1800" dirty="0"/>
          </a:p>
          <a:p>
            <a:pPr marL="0" indent="0" algn="just">
              <a:buNone/>
            </a:pPr>
            <a:endParaRPr lang="en-US" sz="1800" dirty="0"/>
          </a:p>
          <a:p>
            <a:pPr marL="0" indent="0" algn="just">
              <a:buNone/>
            </a:pPr>
            <a:endParaRPr lang="en-US" sz="1700" dirty="0"/>
          </a:p>
          <a:p>
            <a:pPr marL="0" indent="0" algn="just">
              <a:buNone/>
            </a:pPr>
            <a:endParaRPr lang="en-US" sz="1700" dirty="0"/>
          </a:p>
          <a:p>
            <a:pPr marL="0" indent="0" algn="just">
              <a:buNone/>
            </a:pPr>
            <a:endParaRPr lang="en-US" sz="1700" dirty="0"/>
          </a:p>
          <a:p>
            <a:pPr algn="just"/>
            <a:endParaRPr lang="en-US" sz="1700" dirty="0"/>
          </a:p>
          <a:p>
            <a:pPr marL="0" indent="0" algn="just">
              <a:buNone/>
            </a:pPr>
            <a:endParaRPr lang="en-US" sz="1700" dirty="0"/>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52</a:t>
            </a:fld>
            <a:endParaRPr lang="en-US"/>
          </a:p>
        </p:txBody>
      </p:sp>
      <p:sp>
        <p:nvSpPr>
          <p:cNvPr id="12" name="TextBox 11"/>
          <p:cNvSpPr txBox="1"/>
          <p:nvPr/>
        </p:nvSpPr>
        <p:spPr>
          <a:xfrm>
            <a:off x="582051" y="4474740"/>
            <a:ext cx="1761076" cy="307777"/>
          </a:xfrm>
          <a:prstGeom prst="rect">
            <a:avLst/>
          </a:prstGeom>
          <a:noFill/>
        </p:spPr>
        <p:txBody>
          <a:bodyPr wrap="square" rtlCol="0">
            <a:spAutoFit/>
          </a:bodyPr>
          <a:lstStyle/>
          <a:p>
            <a:pPr algn="ctr"/>
            <a:r>
              <a:rPr lang="en-US" sz="1200" dirty="0">
                <a:latin typeface="Arial" pitchFamily="34" charset="0"/>
                <a:cs typeface="Arial" pitchFamily="34" charset="0"/>
              </a:rPr>
              <a:t>  </a:t>
            </a:r>
            <a:r>
              <a:rPr lang="en-US" sz="1400" b="1" dirty="0">
                <a:latin typeface="Arial" pitchFamily="34" charset="0"/>
                <a:cs typeface="Arial" pitchFamily="34" charset="0"/>
              </a:rPr>
              <a:t>Style (</a:t>
            </a:r>
            <a:r>
              <a:rPr lang="en-US" sz="1400" b="1" i="1" dirty="0">
                <a:latin typeface="Arial" pitchFamily="34" charset="0"/>
                <a:cs typeface="Arial" pitchFamily="34" charset="0"/>
              </a:rPr>
              <a:t>S</a:t>
            </a:r>
            <a:r>
              <a:rPr lang="en-US" sz="1400" b="1" dirty="0">
                <a:latin typeface="Arial" pitchFamily="34" charset="0"/>
                <a:cs typeface="Arial" pitchFamily="34" charset="0"/>
              </a:rPr>
              <a:t>)</a:t>
            </a:r>
            <a:endParaRPr lang="en-US" sz="1400" b="1" i="1" dirty="0">
              <a:latin typeface="Arial" pitchFamily="34" charset="0"/>
              <a:cs typeface="Arial" pitchFamily="34" charset="0"/>
            </a:endParaRPr>
          </a:p>
        </p:txBody>
      </p:sp>
      <p:sp>
        <p:nvSpPr>
          <p:cNvPr id="9" name="Down Arrow 8"/>
          <p:cNvSpPr/>
          <p:nvPr/>
        </p:nvSpPr>
        <p:spPr>
          <a:xfrm>
            <a:off x="4911784" y="3190863"/>
            <a:ext cx="305635" cy="699652"/>
          </a:xfrm>
          <a:prstGeom prst="downArrow">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TextBox 15"/>
          <p:cNvSpPr txBox="1"/>
          <p:nvPr/>
        </p:nvSpPr>
        <p:spPr>
          <a:xfrm>
            <a:off x="459290" y="2237215"/>
            <a:ext cx="1503811" cy="307777"/>
          </a:xfrm>
          <a:prstGeom prst="rect">
            <a:avLst/>
          </a:prstGeom>
          <a:noFill/>
        </p:spPr>
        <p:txBody>
          <a:bodyPr wrap="square" rtlCol="0">
            <a:spAutoFit/>
          </a:bodyPr>
          <a:lstStyle/>
          <a:p>
            <a:pPr algn="ctr"/>
            <a:r>
              <a:rPr lang="en-US" sz="1200" dirty="0">
                <a:latin typeface="Arial" pitchFamily="34" charset="0"/>
                <a:cs typeface="Arial" pitchFamily="34" charset="0"/>
              </a:rPr>
              <a:t>  </a:t>
            </a:r>
            <a:r>
              <a:rPr lang="en-US" sz="1400" b="1" dirty="0">
                <a:latin typeface="Arial" pitchFamily="34" charset="0"/>
                <a:cs typeface="Arial" pitchFamily="34" charset="0"/>
              </a:rPr>
              <a:t>Style Base (</a:t>
            </a:r>
            <a:r>
              <a:rPr lang="en-US" sz="1400" b="1" i="1" dirty="0">
                <a:latin typeface="Arial" pitchFamily="34" charset="0"/>
                <a:cs typeface="Arial" pitchFamily="34" charset="0"/>
              </a:rPr>
              <a:t>B</a:t>
            </a:r>
            <a:r>
              <a:rPr lang="en-US" sz="1400" b="1" dirty="0">
                <a:latin typeface="Arial" pitchFamily="34" charset="0"/>
                <a:cs typeface="Arial" pitchFamily="34" charset="0"/>
              </a:rPr>
              <a:t>)</a:t>
            </a:r>
            <a:endParaRPr lang="en-US" sz="1400" b="1" i="1" dirty="0">
              <a:latin typeface="Arial" pitchFamily="34" charset="0"/>
              <a:cs typeface="Arial" pitchFamily="34" charset="0"/>
            </a:endParaRPr>
          </a:p>
        </p:txBody>
      </p:sp>
      <p:pic>
        <p:nvPicPr>
          <p:cNvPr id="20" name="Picture 19" descr="sty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495" y="4087322"/>
            <a:ext cx="6312101" cy="1139167"/>
          </a:xfrm>
          <a:prstGeom prst="rect">
            <a:avLst/>
          </a:prstGeom>
        </p:spPr>
      </p:pic>
      <p:pic>
        <p:nvPicPr>
          <p:cNvPr id="10" name="Picture 9" descr="style bas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136" y="1948347"/>
            <a:ext cx="6220401" cy="884679"/>
          </a:xfrm>
          <a:prstGeom prst="rect">
            <a:avLst/>
          </a:prstGeom>
        </p:spPr>
      </p:pic>
      <p:sp>
        <p:nvSpPr>
          <p:cNvPr id="13" name="Rectangle 12"/>
          <p:cNvSpPr/>
          <p:nvPr/>
        </p:nvSpPr>
        <p:spPr>
          <a:xfrm>
            <a:off x="1921536" y="4068733"/>
            <a:ext cx="6382838" cy="1180819"/>
          </a:xfrm>
          <a:prstGeom prst="rect">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Rectangle 13"/>
          <p:cNvSpPr/>
          <p:nvPr/>
        </p:nvSpPr>
        <p:spPr>
          <a:xfrm>
            <a:off x="1923555" y="1793717"/>
            <a:ext cx="6382838" cy="1180819"/>
          </a:xfrm>
          <a:prstGeom prst="rect">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906719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3200" dirty="0">
                <a:solidFill>
                  <a:srgbClr val="000000"/>
                </a:solidFill>
              </a:rPr>
              <a:t>Style Transfer</a:t>
            </a:r>
            <a:endParaRPr lang="en-US" sz="3200" dirty="0">
              <a:solidFill>
                <a:srgbClr val="000000"/>
              </a:solidFill>
            </a:endParaRPr>
          </a:p>
        </p:txBody>
      </p:sp>
      <p:sp>
        <p:nvSpPr>
          <p:cNvPr id="3" name="Content Placeholder 2"/>
          <p:cNvSpPr>
            <a:spLocks noGrp="1"/>
          </p:cNvSpPr>
          <p:nvPr>
            <p:ph idx="1"/>
          </p:nvPr>
        </p:nvSpPr>
        <p:spPr>
          <a:xfrm>
            <a:off x="166255" y="1183548"/>
            <a:ext cx="8744989" cy="5552899"/>
          </a:xfrm>
        </p:spPr>
        <p:txBody>
          <a:bodyPr>
            <a:normAutofit/>
          </a:bodyPr>
          <a:lstStyle/>
          <a:p>
            <a:pPr algn="just"/>
            <a:r>
              <a:rPr lang="en-US" sz="1800" dirty="0"/>
              <a:t>Given input X and N style bases we generate N styled images.</a:t>
            </a:r>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200" dirty="0"/>
          </a:p>
          <a:p>
            <a:pPr algn="just"/>
            <a:endParaRPr lang="en-US" sz="1800" dirty="0"/>
          </a:p>
          <a:p>
            <a:pPr algn="just"/>
            <a:endParaRPr lang="en-US" sz="1800" dirty="0"/>
          </a:p>
          <a:p>
            <a:pPr algn="just"/>
            <a:endParaRPr lang="en-US" sz="1800" dirty="0"/>
          </a:p>
          <a:p>
            <a:pPr algn="just"/>
            <a:endParaRPr lang="en-US" sz="1800" dirty="0"/>
          </a:p>
          <a:p>
            <a:pPr algn="just"/>
            <a:endParaRPr lang="en-US" sz="800" dirty="0"/>
          </a:p>
          <a:p>
            <a:pPr marL="0" indent="0" algn="just">
              <a:buNone/>
            </a:pPr>
            <a:endParaRPr lang="en-US" sz="1800" dirty="0"/>
          </a:p>
          <a:p>
            <a:pPr algn="just"/>
            <a:endParaRPr lang="en-US" sz="1800" dirty="0"/>
          </a:p>
          <a:p>
            <a:pPr algn="just"/>
            <a:endParaRPr lang="en-US" sz="1800" dirty="0"/>
          </a:p>
          <a:p>
            <a:pPr marL="0" indent="0" algn="just">
              <a:buNone/>
            </a:pPr>
            <a:endParaRPr lang="en-US" sz="1800" dirty="0"/>
          </a:p>
          <a:p>
            <a:pPr marL="0" indent="0" algn="just">
              <a:buNone/>
            </a:pPr>
            <a:endParaRPr lang="en-US" sz="1800" dirty="0"/>
          </a:p>
          <a:p>
            <a:pPr algn="just"/>
            <a:endParaRPr lang="en-US" sz="1800" dirty="0"/>
          </a:p>
          <a:p>
            <a:pPr marL="0" indent="0" algn="just">
              <a:buNone/>
            </a:pPr>
            <a:endParaRPr lang="en-US" sz="1800" dirty="0"/>
          </a:p>
          <a:p>
            <a:pPr marL="0" indent="0" algn="just">
              <a:buNone/>
            </a:pPr>
            <a:endParaRPr lang="en-US" sz="1700" dirty="0"/>
          </a:p>
          <a:p>
            <a:pPr marL="0" indent="0" algn="just">
              <a:buNone/>
            </a:pPr>
            <a:endParaRPr lang="en-US" sz="1700" dirty="0"/>
          </a:p>
          <a:p>
            <a:pPr marL="0" indent="0" algn="just">
              <a:buNone/>
            </a:pPr>
            <a:endParaRPr lang="en-US" sz="1700" dirty="0"/>
          </a:p>
          <a:p>
            <a:pPr algn="just"/>
            <a:endParaRPr lang="en-US" sz="1700" dirty="0"/>
          </a:p>
          <a:p>
            <a:pPr marL="0" indent="0" algn="just">
              <a:buNone/>
            </a:pPr>
            <a:endParaRPr lang="en-US" sz="1700" dirty="0"/>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53</a:t>
            </a:fld>
            <a:endParaRPr lang="en-US"/>
          </a:p>
        </p:txBody>
      </p:sp>
      <p:cxnSp>
        <p:nvCxnSpPr>
          <p:cNvPr id="15" name="Straight Arrow Connector 14"/>
          <p:cNvCxnSpPr>
            <a:stCxn id="36" idx="3"/>
            <a:endCxn id="21" idx="2"/>
          </p:cNvCxnSpPr>
          <p:nvPr/>
        </p:nvCxnSpPr>
        <p:spPr>
          <a:xfrm>
            <a:off x="3041038" y="3917785"/>
            <a:ext cx="1754445" cy="15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954893" y="3803634"/>
            <a:ext cx="849679" cy="307777"/>
          </a:xfrm>
          <a:prstGeom prst="rect">
            <a:avLst/>
          </a:prstGeom>
          <a:noFill/>
        </p:spPr>
        <p:txBody>
          <a:bodyPr wrap="square" rtlCol="0">
            <a:spAutoFit/>
          </a:bodyPr>
          <a:lstStyle/>
          <a:p>
            <a:r>
              <a:rPr lang="en-US" sz="1400" b="1" dirty="0">
                <a:latin typeface="Arial" pitchFamily="34" charset="0"/>
                <a:cs typeface="Arial" pitchFamily="34" charset="0"/>
              </a:rPr>
              <a:t> Input </a:t>
            </a:r>
            <a:r>
              <a:rPr lang="en-US" sz="1400" b="1" i="1" dirty="0">
                <a:latin typeface="Arial" pitchFamily="34" charset="0"/>
                <a:cs typeface="Arial" pitchFamily="34" charset="0"/>
              </a:rPr>
              <a:t>X</a:t>
            </a:r>
          </a:p>
        </p:txBody>
      </p:sp>
      <p:pic>
        <p:nvPicPr>
          <p:cNvPr id="17" name="Picture 16" descr="im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1796" y="3418007"/>
            <a:ext cx="923347" cy="1002696"/>
          </a:xfrm>
          <a:prstGeom prst="rect">
            <a:avLst/>
          </a:prstGeom>
        </p:spPr>
      </p:pic>
      <p:grpSp>
        <p:nvGrpSpPr>
          <p:cNvPr id="20" name="Group 19"/>
          <p:cNvGrpSpPr/>
          <p:nvPr/>
        </p:nvGrpSpPr>
        <p:grpSpPr>
          <a:xfrm>
            <a:off x="4795483" y="3668692"/>
            <a:ext cx="484561" cy="501346"/>
            <a:chOff x="5907951" y="4728873"/>
            <a:chExt cx="351529" cy="328867"/>
          </a:xfrm>
        </p:grpSpPr>
        <p:sp>
          <p:nvSpPr>
            <p:cNvPr id="21" name="Oval 20"/>
            <p:cNvSpPr/>
            <p:nvPr/>
          </p:nvSpPr>
          <p:spPr>
            <a:xfrm>
              <a:off x="5907951" y="4728873"/>
              <a:ext cx="351529" cy="328867"/>
            </a:xfrm>
            <a:prstGeom prst="ellipse">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22" name="Straight Connector 21"/>
            <p:cNvCxnSpPr>
              <a:stCxn id="21" idx="0"/>
              <a:endCxn id="21" idx="4"/>
            </p:cNvCxnSpPr>
            <p:nvPr/>
          </p:nvCxnSpPr>
          <p:spPr>
            <a:xfrm>
              <a:off x="6083716" y="4728873"/>
              <a:ext cx="0" cy="3288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1" idx="2"/>
              <a:endCxn id="21" idx="6"/>
            </p:cNvCxnSpPr>
            <p:nvPr/>
          </p:nvCxnSpPr>
          <p:spPr>
            <a:xfrm>
              <a:off x="5907951" y="4893307"/>
              <a:ext cx="3515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0" name="Picture 29" descr="style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369" y="4835734"/>
            <a:ext cx="1069473" cy="1061183"/>
          </a:xfrm>
          <a:prstGeom prst="rect">
            <a:avLst/>
          </a:prstGeom>
        </p:spPr>
      </p:pic>
      <p:pic>
        <p:nvPicPr>
          <p:cNvPr id="31" name="Picture 30" descr="style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242" y="4827380"/>
            <a:ext cx="1087805" cy="1087805"/>
          </a:xfrm>
          <a:prstGeom prst="rect">
            <a:avLst/>
          </a:prstGeom>
        </p:spPr>
      </p:pic>
      <p:pic>
        <p:nvPicPr>
          <p:cNvPr id="32" name="Picture 31" descr="styled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3929" y="4837313"/>
            <a:ext cx="1065029" cy="1065029"/>
          </a:xfrm>
          <a:prstGeom prst="rect">
            <a:avLst/>
          </a:prstGeom>
        </p:spPr>
      </p:pic>
      <p:pic>
        <p:nvPicPr>
          <p:cNvPr id="33" name="Picture 32" descr="styled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5606" y="4832842"/>
            <a:ext cx="1069499" cy="1069499"/>
          </a:xfrm>
          <a:prstGeom prst="rect">
            <a:avLst/>
          </a:prstGeom>
        </p:spPr>
      </p:pic>
      <p:pic>
        <p:nvPicPr>
          <p:cNvPr id="34" name="Picture 33" descr="styled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2419" y="4819023"/>
            <a:ext cx="1074963" cy="1074963"/>
          </a:xfrm>
          <a:prstGeom prst="rect">
            <a:avLst/>
          </a:prstGeom>
        </p:spPr>
      </p:pic>
      <p:sp>
        <p:nvSpPr>
          <p:cNvPr id="38" name="TextBox 37"/>
          <p:cNvSpPr txBox="1"/>
          <p:nvPr/>
        </p:nvSpPr>
        <p:spPr>
          <a:xfrm>
            <a:off x="252569" y="5168935"/>
            <a:ext cx="1687608" cy="307777"/>
          </a:xfrm>
          <a:prstGeom prst="rect">
            <a:avLst/>
          </a:prstGeom>
          <a:noFill/>
        </p:spPr>
        <p:txBody>
          <a:bodyPr wrap="square" rtlCol="0">
            <a:spAutoFit/>
          </a:bodyPr>
          <a:lstStyle/>
          <a:p>
            <a:r>
              <a:rPr lang="en-US" sz="1400" b="1" dirty="0">
                <a:latin typeface="Arial" pitchFamily="34" charset="0"/>
                <a:cs typeface="Arial" pitchFamily="34" charset="0"/>
              </a:rPr>
              <a:t> Styled Input (</a:t>
            </a:r>
            <a:r>
              <a:rPr lang="en-US" sz="1400" b="1" i="1" dirty="0">
                <a:latin typeface="Arial" pitchFamily="34" charset="0"/>
                <a:cs typeface="Arial" pitchFamily="34" charset="0"/>
              </a:rPr>
              <a:t>X</a:t>
            </a:r>
            <a:r>
              <a:rPr lang="en-US" sz="1400" b="1" i="1" baseline="-25000" dirty="0">
                <a:latin typeface="Arial" pitchFamily="34" charset="0"/>
                <a:cs typeface="Arial" pitchFamily="34" charset="0"/>
              </a:rPr>
              <a:t>S</a:t>
            </a:r>
            <a:r>
              <a:rPr lang="en-US" sz="1400" b="1" i="1" dirty="0">
                <a:latin typeface="Arial" pitchFamily="34" charset="0"/>
                <a:cs typeface="Arial" pitchFamily="34" charset="0"/>
              </a:rPr>
              <a:t>)</a:t>
            </a:r>
          </a:p>
        </p:txBody>
      </p:sp>
      <p:sp>
        <p:nvSpPr>
          <p:cNvPr id="26" name="TextBox 25"/>
          <p:cNvSpPr txBox="1"/>
          <p:nvPr/>
        </p:nvSpPr>
        <p:spPr>
          <a:xfrm>
            <a:off x="396735" y="2379174"/>
            <a:ext cx="1503811" cy="307777"/>
          </a:xfrm>
          <a:prstGeom prst="rect">
            <a:avLst/>
          </a:prstGeom>
          <a:noFill/>
        </p:spPr>
        <p:txBody>
          <a:bodyPr wrap="square" rtlCol="0">
            <a:spAutoFit/>
          </a:bodyPr>
          <a:lstStyle/>
          <a:p>
            <a:pPr algn="ctr"/>
            <a:r>
              <a:rPr lang="en-US" sz="1200" dirty="0">
                <a:latin typeface="Arial" pitchFamily="34" charset="0"/>
                <a:cs typeface="Arial" pitchFamily="34" charset="0"/>
              </a:rPr>
              <a:t>  </a:t>
            </a:r>
            <a:r>
              <a:rPr lang="en-US" sz="1400" b="1" dirty="0">
                <a:latin typeface="Arial" pitchFamily="34" charset="0"/>
                <a:cs typeface="Arial" pitchFamily="34" charset="0"/>
              </a:rPr>
              <a:t>Style Base (</a:t>
            </a:r>
            <a:r>
              <a:rPr lang="en-US" sz="1400" b="1" i="1" dirty="0">
                <a:latin typeface="Arial" pitchFamily="34" charset="0"/>
                <a:cs typeface="Arial" pitchFamily="34" charset="0"/>
              </a:rPr>
              <a:t>S</a:t>
            </a:r>
            <a:r>
              <a:rPr lang="en-US" sz="1400" b="1" dirty="0">
                <a:latin typeface="Arial" pitchFamily="34" charset="0"/>
                <a:cs typeface="Arial" pitchFamily="34" charset="0"/>
              </a:rPr>
              <a:t>)</a:t>
            </a:r>
            <a:endParaRPr lang="en-US" sz="1400" b="1" i="1" dirty="0">
              <a:latin typeface="Arial" pitchFamily="34" charset="0"/>
              <a:cs typeface="Arial" pitchFamily="34" charset="0"/>
            </a:endParaRPr>
          </a:p>
        </p:txBody>
      </p:sp>
      <p:pic>
        <p:nvPicPr>
          <p:cNvPr id="28" name="Picture 27" descr="style base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33591" y="2058818"/>
            <a:ext cx="6220401" cy="884679"/>
          </a:xfrm>
          <a:prstGeom prst="rect">
            <a:avLst/>
          </a:prstGeom>
        </p:spPr>
      </p:pic>
      <p:sp>
        <p:nvSpPr>
          <p:cNvPr id="29" name="Rectangle 28"/>
          <p:cNvSpPr/>
          <p:nvPr/>
        </p:nvSpPr>
        <p:spPr>
          <a:xfrm>
            <a:off x="1840010" y="1904188"/>
            <a:ext cx="6382838" cy="1180819"/>
          </a:xfrm>
          <a:prstGeom prst="rect">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6" name="Rectangle 35"/>
          <p:cNvSpPr/>
          <p:nvPr/>
        </p:nvSpPr>
        <p:spPr>
          <a:xfrm>
            <a:off x="1842029" y="3327375"/>
            <a:ext cx="1199009" cy="1180819"/>
          </a:xfrm>
          <a:prstGeom prst="rect">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9" name="Rectangle 38"/>
          <p:cNvSpPr/>
          <p:nvPr/>
        </p:nvSpPr>
        <p:spPr>
          <a:xfrm>
            <a:off x="1827253" y="4778518"/>
            <a:ext cx="6382838" cy="1180819"/>
          </a:xfrm>
          <a:prstGeom prst="rect">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40" name="Straight Arrow Connector 39"/>
          <p:cNvCxnSpPr>
            <a:stCxn id="29" idx="2"/>
            <a:endCxn id="21" idx="0"/>
          </p:cNvCxnSpPr>
          <p:nvPr/>
        </p:nvCxnSpPr>
        <p:spPr>
          <a:xfrm>
            <a:off x="5031429" y="3085007"/>
            <a:ext cx="6335" cy="5836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21" idx="4"/>
            <a:endCxn id="39" idx="0"/>
          </p:cNvCxnSpPr>
          <p:nvPr/>
        </p:nvCxnSpPr>
        <p:spPr>
          <a:xfrm flipH="1">
            <a:off x="5018672" y="4170038"/>
            <a:ext cx="19092" cy="6084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5271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3200" dirty="0" err="1">
                <a:solidFill>
                  <a:srgbClr val="000000"/>
                </a:solidFill>
              </a:rPr>
              <a:t>Proposed</a:t>
            </a:r>
            <a:r>
              <a:rPr lang="tr-TR" sz="3200" dirty="0">
                <a:solidFill>
                  <a:srgbClr val="000000"/>
                </a:solidFill>
              </a:rPr>
              <a:t> Solution</a:t>
            </a:r>
            <a:endParaRPr lang="en-US" sz="3200" dirty="0">
              <a:solidFill>
                <a:srgbClr val="000000"/>
              </a:solidFill>
            </a:endParaRPr>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54</a:t>
            </a:fld>
            <a:endParaRPr lang="en-US"/>
          </a:p>
        </p:txBody>
      </p:sp>
      <p:sp>
        <p:nvSpPr>
          <p:cNvPr id="7" name="Content Placeholder 1">
            <a:extLst>
              <a:ext uri="{FF2B5EF4-FFF2-40B4-BE49-F238E27FC236}">
                <a16:creationId xmlns="" xmlns:a16="http://schemas.microsoft.com/office/drawing/2014/main" id="{2E5E3CF2-19A3-4749-B30B-F985FD059FA3}"/>
              </a:ext>
            </a:extLst>
          </p:cNvPr>
          <p:cNvSpPr>
            <a:spLocks noGrp="1"/>
          </p:cNvSpPr>
          <p:nvPr>
            <p:ph idx="1"/>
          </p:nvPr>
        </p:nvSpPr>
        <p:spPr>
          <a:xfrm>
            <a:off x="158756" y="1240892"/>
            <a:ext cx="8616838" cy="5293472"/>
          </a:xfrm>
        </p:spPr>
        <p:txBody>
          <a:bodyPr>
            <a:normAutofit/>
          </a:bodyPr>
          <a:lstStyle/>
          <a:p>
            <a:pPr algn="just"/>
            <a:r>
              <a:rPr lang="en-US" sz="1800" b="1" dirty="0"/>
              <a:t>Approach</a:t>
            </a:r>
            <a:r>
              <a:rPr lang="en-US" sz="1800" dirty="0"/>
              <a:t>: Given the original Model </a:t>
            </a:r>
            <a:r>
              <a:rPr lang="en-US" sz="1800" i="1" dirty="0"/>
              <a:t>M</a:t>
            </a:r>
            <a:r>
              <a:rPr lang="en-US" sz="1800" i="1" baseline="-25000" dirty="0"/>
              <a:t>O</a:t>
            </a:r>
            <a:r>
              <a:rPr lang="en-US" sz="1800" i="1" dirty="0"/>
              <a:t>, </a:t>
            </a:r>
            <a:r>
              <a:rPr lang="en-US" sz="1800" dirty="0"/>
              <a:t>create a new model </a:t>
            </a:r>
            <a:r>
              <a:rPr lang="en-US" sz="1800" i="1" dirty="0"/>
              <a:t>M</a:t>
            </a:r>
            <a:r>
              <a:rPr lang="en-US" sz="1800" i="1" baseline="-25000" dirty="0"/>
              <a:t>R</a:t>
            </a:r>
            <a:r>
              <a:rPr lang="en-US" sz="1800" i="1" dirty="0"/>
              <a:t> </a:t>
            </a:r>
            <a:r>
              <a:rPr lang="en-US" sz="1800" dirty="0"/>
              <a:t>by retraining </a:t>
            </a:r>
            <a:r>
              <a:rPr lang="en-US" sz="1800" i="1" dirty="0"/>
              <a:t>M</a:t>
            </a:r>
            <a:r>
              <a:rPr lang="en-US" sz="1800" i="1" baseline="-25000" dirty="0"/>
              <a:t>O</a:t>
            </a:r>
            <a:r>
              <a:rPr lang="en-US" sz="1800" i="1" dirty="0"/>
              <a:t> </a:t>
            </a:r>
            <a:r>
              <a:rPr lang="en-US" sz="1800" dirty="0"/>
              <a:t>with clean training data with a variety of styles to mitigate the effects of the trigger. </a:t>
            </a:r>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r>
              <a:rPr lang="en-US" sz="1800" b="1" dirty="0"/>
              <a:t>Intuition:</a:t>
            </a:r>
            <a:r>
              <a:rPr lang="en-US" sz="1800" dirty="0"/>
              <a:t> Model will focus on the content or silhouette of the object instead surrounding shapes and colors.</a:t>
            </a:r>
          </a:p>
          <a:p>
            <a:pPr algn="just"/>
            <a:endParaRPr lang="en-US" sz="1800" dirty="0"/>
          </a:p>
          <a:p>
            <a:pPr algn="just"/>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algn="just"/>
            <a:endParaRPr lang="en-US" sz="1800" i="1" dirty="0"/>
          </a:p>
        </p:txBody>
      </p:sp>
      <p:sp>
        <p:nvSpPr>
          <p:cNvPr id="43" name="TextBox 42"/>
          <p:cNvSpPr txBox="1"/>
          <p:nvPr/>
        </p:nvSpPr>
        <p:spPr>
          <a:xfrm>
            <a:off x="948856" y="4915643"/>
            <a:ext cx="1172967" cy="461665"/>
          </a:xfrm>
          <a:prstGeom prst="rect">
            <a:avLst/>
          </a:prstGeom>
          <a:noFill/>
        </p:spPr>
        <p:txBody>
          <a:bodyPr wrap="square" rtlCol="0">
            <a:spAutoFit/>
          </a:bodyPr>
          <a:lstStyle/>
          <a:p>
            <a:pPr algn="ctr"/>
            <a:r>
              <a:rPr lang="en-US" sz="1200" dirty="0">
                <a:latin typeface="Arial" pitchFamily="34" charset="0"/>
                <a:cs typeface="Arial" pitchFamily="34" charset="0"/>
              </a:rPr>
              <a:t>Original</a:t>
            </a:r>
          </a:p>
          <a:p>
            <a:pPr algn="ctr"/>
            <a:r>
              <a:rPr lang="en-US" sz="1200" dirty="0">
                <a:latin typeface="Arial" pitchFamily="34" charset="0"/>
                <a:cs typeface="Arial" pitchFamily="34" charset="0"/>
              </a:rPr>
              <a:t>Model</a:t>
            </a:r>
            <a:endParaRPr lang="en-US" sz="1200" i="1" dirty="0">
              <a:latin typeface="Arial" pitchFamily="34" charset="0"/>
              <a:cs typeface="Arial" pitchFamily="34" charset="0"/>
            </a:endParaRPr>
          </a:p>
        </p:txBody>
      </p:sp>
      <p:sp>
        <p:nvSpPr>
          <p:cNvPr id="44" name="TextBox 43"/>
          <p:cNvSpPr txBox="1"/>
          <p:nvPr/>
        </p:nvSpPr>
        <p:spPr>
          <a:xfrm>
            <a:off x="978966" y="4039223"/>
            <a:ext cx="2354971" cy="461665"/>
          </a:xfrm>
          <a:prstGeom prst="rect">
            <a:avLst/>
          </a:prstGeom>
          <a:noFill/>
        </p:spPr>
        <p:txBody>
          <a:bodyPr wrap="square" rtlCol="0">
            <a:spAutoFit/>
          </a:bodyPr>
          <a:lstStyle/>
          <a:p>
            <a:pPr algn="ctr"/>
            <a:r>
              <a:rPr lang="en-US" sz="1200" dirty="0">
                <a:latin typeface="Arial" pitchFamily="34" charset="0"/>
                <a:cs typeface="Arial" pitchFamily="34" charset="0"/>
              </a:rPr>
              <a:t>Set of Clean Content (X</a:t>
            </a:r>
            <a:r>
              <a:rPr lang="en-US" sz="1200" baseline="-25000" dirty="0">
                <a:latin typeface="Arial" pitchFamily="34" charset="0"/>
                <a:cs typeface="Arial" pitchFamily="34" charset="0"/>
              </a:rPr>
              <a:t>C</a:t>
            </a:r>
            <a:r>
              <a:rPr lang="en-US" sz="1200" dirty="0">
                <a:latin typeface="Arial" pitchFamily="34" charset="0"/>
                <a:cs typeface="Arial" pitchFamily="34" charset="0"/>
              </a:rPr>
              <a:t>) and Styled Inputs</a:t>
            </a:r>
            <a:r>
              <a:rPr lang="en-US" sz="1200" i="1" dirty="0">
                <a:latin typeface="Arial" pitchFamily="34" charset="0"/>
                <a:cs typeface="Arial" pitchFamily="34" charset="0"/>
              </a:rPr>
              <a:t> </a:t>
            </a:r>
            <a:r>
              <a:rPr lang="en-US" sz="1200" dirty="0">
                <a:latin typeface="Arial" pitchFamily="34" charset="0"/>
                <a:cs typeface="Arial" pitchFamily="34" charset="0"/>
              </a:rPr>
              <a:t>( </a:t>
            </a:r>
            <a:r>
              <a:rPr lang="en-US" sz="1200" i="1" dirty="0">
                <a:latin typeface="Arial" pitchFamily="34" charset="0"/>
                <a:cs typeface="Arial" pitchFamily="34" charset="0"/>
              </a:rPr>
              <a:t>X</a:t>
            </a:r>
            <a:r>
              <a:rPr lang="en-US" sz="1200" i="1" baseline="-25000" dirty="0">
                <a:latin typeface="Arial" pitchFamily="34" charset="0"/>
                <a:cs typeface="Arial" pitchFamily="34" charset="0"/>
              </a:rPr>
              <a:t>S </a:t>
            </a:r>
            <a:r>
              <a:rPr lang="en-US" sz="1200" dirty="0">
                <a:latin typeface="Arial" pitchFamily="34" charset="0"/>
                <a:cs typeface="Arial" pitchFamily="34" charset="0"/>
              </a:rPr>
              <a:t>)</a:t>
            </a:r>
          </a:p>
        </p:txBody>
      </p:sp>
      <p:sp>
        <p:nvSpPr>
          <p:cNvPr id="15" name="Rectangle 14"/>
          <p:cNvSpPr/>
          <p:nvPr/>
        </p:nvSpPr>
        <p:spPr>
          <a:xfrm>
            <a:off x="1947792" y="4681693"/>
            <a:ext cx="739781" cy="826042"/>
          </a:xfrm>
          <a:prstGeom prst="rect">
            <a:avLst/>
          </a:prstGeom>
          <a:solidFill>
            <a:srgbClr val="FF9933"/>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i="1" dirty="0"/>
              <a:t>M</a:t>
            </a:r>
            <a:r>
              <a:rPr lang="en-US" i="1" baseline="-25000" dirty="0"/>
              <a:t>O</a:t>
            </a:r>
          </a:p>
        </p:txBody>
      </p:sp>
      <p:sp>
        <p:nvSpPr>
          <p:cNvPr id="6" name="Rectangle 5"/>
          <p:cNvSpPr/>
          <p:nvPr/>
        </p:nvSpPr>
        <p:spPr>
          <a:xfrm>
            <a:off x="4323703" y="2794767"/>
            <a:ext cx="2157694" cy="1874007"/>
          </a:xfrm>
          <a:prstGeom prst="rect">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Box 7"/>
          <p:cNvSpPr txBox="1"/>
          <p:nvPr/>
        </p:nvSpPr>
        <p:spPr>
          <a:xfrm>
            <a:off x="4434671" y="2918057"/>
            <a:ext cx="1960419" cy="338554"/>
          </a:xfrm>
          <a:prstGeom prst="rect">
            <a:avLst/>
          </a:prstGeom>
          <a:noFill/>
        </p:spPr>
        <p:txBody>
          <a:bodyPr wrap="square" rtlCol="0">
            <a:spAutoFit/>
          </a:bodyPr>
          <a:lstStyle/>
          <a:p>
            <a:r>
              <a:rPr lang="en-US" sz="1600" dirty="0">
                <a:latin typeface="Arial" pitchFamily="34" charset="0"/>
                <a:cs typeface="Arial" pitchFamily="34" charset="0"/>
              </a:rPr>
              <a:t>Retraining Process</a:t>
            </a:r>
          </a:p>
        </p:txBody>
      </p:sp>
      <p:sp>
        <p:nvSpPr>
          <p:cNvPr id="21" name="TextBox 20"/>
          <p:cNvSpPr txBox="1"/>
          <p:nvPr/>
        </p:nvSpPr>
        <p:spPr>
          <a:xfrm>
            <a:off x="7215568" y="4114905"/>
            <a:ext cx="1172967" cy="461665"/>
          </a:xfrm>
          <a:prstGeom prst="rect">
            <a:avLst/>
          </a:prstGeom>
          <a:noFill/>
        </p:spPr>
        <p:txBody>
          <a:bodyPr wrap="square" rtlCol="0">
            <a:spAutoFit/>
          </a:bodyPr>
          <a:lstStyle/>
          <a:p>
            <a:pPr algn="ctr"/>
            <a:r>
              <a:rPr lang="en-US" sz="1200" dirty="0">
                <a:latin typeface="Arial" pitchFamily="34" charset="0"/>
                <a:cs typeface="Arial" pitchFamily="34" charset="0"/>
              </a:rPr>
              <a:t>Retrained Model</a:t>
            </a:r>
            <a:endParaRPr lang="en-US" sz="1200" i="1" dirty="0">
              <a:latin typeface="Arial" pitchFamily="34" charset="0"/>
              <a:cs typeface="Arial" pitchFamily="34" charset="0"/>
            </a:endParaRPr>
          </a:p>
        </p:txBody>
      </p:sp>
      <p:sp>
        <p:nvSpPr>
          <p:cNvPr id="22" name="Rectangle 21"/>
          <p:cNvSpPr/>
          <p:nvPr/>
        </p:nvSpPr>
        <p:spPr>
          <a:xfrm>
            <a:off x="7427357" y="3321488"/>
            <a:ext cx="739781" cy="826042"/>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i="1" dirty="0"/>
              <a:t>M</a:t>
            </a:r>
            <a:r>
              <a:rPr lang="en-US" i="1" baseline="-25000" dirty="0"/>
              <a:t>R</a:t>
            </a:r>
          </a:p>
        </p:txBody>
      </p:sp>
      <p:sp>
        <p:nvSpPr>
          <p:cNvPr id="10" name="Oval 9"/>
          <p:cNvSpPr/>
          <p:nvPr/>
        </p:nvSpPr>
        <p:spPr>
          <a:xfrm>
            <a:off x="4520978" y="3411217"/>
            <a:ext cx="419209" cy="394527"/>
          </a:xfrm>
          <a:prstGeom prst="ellipse">
            <a:avLst/>
          </a:prstGeom>
          <a:no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Oval 24"/>
          <p:cNvSpPr/>
          <p:nvPr/>
        </p:nvSpPr>
        <p:spPr>
          <a:xfrm>
            <a:off x="5881687" y="3970474"/>
            <a:ext cx="419209" cy="394527"/>
          </a:xfrm>
          <a:prstGeom prst="ellipse">
            <a:avLst/>
          </a:prstGeom>
          <a:no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2" name="Elbow Connector 11"/>
          <p:cNvCxnSpPr>
            <a:stCxn id="10" idx="6"/>
            <a:endCxn id="25" idx="0"/>
          </p:cNvCxnSpPr>
          <p:nvPr/>
        </p:nvCxnSpPr>
        <p:spPr>
          <a:xfrm>
            <a:off x="4940187" y="3608481"/>
            <a:ext cx="1151105" cy="361993"/>
          </a:xfrm>
          <a:prstGeom prst="bentConnector2">
            <a:avLst/>
          </a:prstGeom>
          <a:ln>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25" idx="2"/>
            <a:endCxn id="10" idx="4"/>
          </p:cNvCxnSpPr>
          <p:nvPr/>
        </p:nvCxnSpPr>
        <p:spPr>
          <a:xfrm rot="10800000">
            <a:off x="4730583" y="3805744"/>
            <a:ext cx="1151104" cy="361994"/>
          </a:xfrm>
          <a:prstGeom prst="bentConnector2">
            <a:avLst/>
          </a:prstGeom>
          <a:ln>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0" name="Curved Connector 19"/>
          <p:cNvCxnSpPr/>
          <p:nvPr/>
        </p:nvCxnSpPr>
        <p:spPr>
          <a:xfrm>
            <a:off x="3191013" y="3258785"/>
            <a:ext cx="1133297" cy="336060"/>
          </a:xfrm>
          <a:prstGeom prst="curvedConnector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flipV="1">
            <a:off x="2697736" y="3956153"/>
            <a:ext cx="1615626" cy="1233947"/>
          </a:xfrm>
          <a:prstGeom prst="curvedConnector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6" idx="3"/>
            <a:endCxn id="22" idx="1"/>
          </p:cNvCxnSpPr>
          <p:nvPr/>
        </p:nvCxnSpPr>
        <p:spPr>
          <a:xfrm>
            <a:off x="6481397" y="3731771"/>
            <a:ext cx="945960" cy="27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1" name="Picture 30" descr="styled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608" y="2934650"/>
            <a:ext cx="1074963" cy="1074963"/>
          </a:xfrm>
          <a:prstGeom prst="rect">
            <a:avLst/>
          </a:prstGeom>
        </p:spPr>
      </p:pic>
      <p:pic>
        <p:nvPicPr>
          <p:cNvPr id="30" name="Picture 29" descr="styled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816" y="2801520"/>
            <a:ext cx="1069499" cy="1069499"/>
          </a:xfrm>
          <a:prstGeom prst="rect">
            <a:avLst/>
          </a:prstGeom>
        </p:spPr>
      </p:pic>
      <p:pic>
        <p:nvPicPr>
          <p:cNvPr id="29" name="Picture 28" descr="styled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140" y="2680036"/>
            <a:ext cx="1065029" cy="1065029"/>
          </a:xfrm>
          <a:prstGeom prst="rect">
            <a:avLst/>
          </a:prstGeom>
        </p:spPr>
      </p:pic>
      <p:pic>
        <p:nvPicPr>
          <p:cNvPr id="28" name="Picture 27" descr="styled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4970" y="2523155"/>
            <a:ext cx="1087805" cy="1087805"/>
          </a:xfrm>
          <a:prstGeom prst="rect">
            <a:avLst/>
          </a:prstGeom>
        </p:spPr>
      </p:pic>
      <p:pic>
        <p:nvPicPr>
          <p:cNvPr id="26" name="Picture 25" descr="styled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6573" y="2395058"/>
            <a:ext cx="1069473" cy="1061183"/>
          </a:xfrm>
          <a:prstGeom prst="rect">
            <a:avLst/>
          </a:prstGeom>
        </p:spPr>
      </p:pic>
      <p:pic>
        <p:nvPicPr>
          <p:cNvPr id="23" name="Picture 22" descr="conten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343" y="2260332"/>
            <a:ext cx="1037990" cy="1029943"/>
          </a:xfrm>
          <a:prstGeom prst="rect">
            <a:avLst/>
          </a:prstGeom>
        </p:spPr>
      </p:pic>
      <p:sp>
        <p:nvSpPr>
          <p:cNvPr id="11" name="TextBox 10"/>
          <p:cNvSpPr txBox="1"/>
          <p:nvPr/>
        </p:nvSpPr>
        <p:spPr>
          <a:xfrm>
            <a:off x="3411950" y="4970214"/>
            <a:ext cx="4876050" cy="523220"/>
          </a:xfrm>
          <a:prstGeom prst="rect">
            <a:avLst/>
          </a:prstGeom>
          <a:noFill/>
          <a:ln>
            <a:solidFill>
              <a:schemeClr val="tx1"/>
            </a:solidFill>
          </a:ln>
        </p:spPr>
        <p:txBody>
          <a:bodyPr wrap="square" rtlCol="0">
            <a:spAutoFit/>
          </a:bodyPr>
          <a:lstStyle/>
          <a:p>
            <a:pPr algn="just"/>
            <a:r>
              <a:rPr lang="en-US" sz="1400" dirty="0"/>
              <a:t>Given N style bases, a set of N+1 training images is generated for each training input </a:t>
            </a:r>
            <a:r>
              <a:rPr lang="en-US" sz="1400" i="1" dirty="0"/>
              <a:t>X</a:t>
            </a:r>
            <a:r>
              <a:rPr lang="en-US" sz="1400" dirty="0"/>
              <a:t>: {</a:t>
            </a:r>
            <a:r>
              <a:rPr lang="en-US" sz="1400" i="1" dirty="0"/>
              <a:t>X</a:t>
            </a:r>
            <a:r>
              <a:rPr lang="en-US" sz="1400" i="1" baseline="-25000" dirty="0"/>
              <a:t>C</a:t>
            </a:r>
            <a:r>
              <a:rPr lang="en-US" sz="1400" i="1" dirty="0"/>
              <a:t>, X</a:t>
            </a:r>
            <a:r>
              <a:rPr lang="en-US" sz="1400" i="1" baseline="-25000" dirty="0"/>
              <a:t>S1, </a:t>
            </a:r>
            <a:r>
              <a:rPr lang="en-US" sz="1400" i="1" dirty="0"/>
              <a:t>X</a:t>
            </a:r>
            <a:r>
              <a:rPr lang="en-US" sz="1400" i="1" baseline="-25000" dirty="0"/>
              <a:t>S2</a:t>
            </a:r>
            <a:r>
              <a:rPr lang="en-US" sz="1400" i="1" dirty="0"/>
              <a:t>,</a:t>
            </a:r>
            <a:r>
              <a:rPr lang="mr-IN" sz="1400" i="1" dirty="0"/>
              <a:t>…</a:t>
            </a:r>
            <a:r>
              <a:rPr lang="en-US" sz="1400" i="1" dirty="0"/>
              <a:t>, X</a:t>
            </a:r>
            <a:r>
              <a:rPr lang="en-US" sz="1400" i="1" baseline="-25000" dirty="0"/>
              <a:t>SN</a:t>
            </a:r>
            <a:r>
              <a:rPr lang="en-US" sz="1400" dirty="0"/>
              <a:t>}.</a:t>
            </a:r>
          </a:p>
        </p:txBody>
      </p:sp>
    </p:spTree>
    <p:extLst>
      <p:ext uri="{BB962C8B-B14F-4D97-AF65-F5344CB8AC3E}">
        <p14:creationId xmlns:p14="http://schemas.microsoft.com/office/powerpoint/2010/main" val="376305323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3200" dirty="0" err="1">
                <a:solidFill>
                  <a:srgbClr val="000000"/>
                </a:solidFill>
              </a:rPr>
              <a:t>Proposed</a:t>
            </a:r>
            <a:r>
              <a:rPr lang="tr-TR" sz="3200" dirty="0">
                <a:solidFill>
                  <a:srgbClr val="000000"/>
                </a:solidFill>
              </a:rPr>
              <a:t> Solution</a:t>
            </a:r>
            <a:endParaRPr lang="en-US" sz="3200" dirty="0">
              <a:solidFill>
                <a:srgbClr val="000000"/>
              </a:solidFill>
            </a:endParaRPr>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55</a:t>
            </a:fld>
            <a:endParaRPr lang="en-US"/>
          </a:p>
        </p:txBody>
      </p:sp>
      <p:sp>
        <p:nvSpPr>
          <p:cNvPr id="7" name="Content Placeholder 1">
            <a:extLst>
              <a:ext uri="{FF2B5EF4-FFF2-40B4-BE49-F238E27FC236}">
                <a16:creationId xmlns="" xmlns:a16="http://schemas.microsoft.com/office/drawing/2014/main" id="{2E5E3CF2-19A3-4749-B30B-F985FD059FA3}"/>
              </a:ext>
            </a:extLst>
          </p:cNvPr>
          <p:cNvSpPr>
            <a:spLocks noGrp="1"/>
          </p:cNvSpPr>
          <p:nvPr>
            <p:ph idx="1"/>
          </p:nvPr>
        </p:nvSpPr>
        <p:spPr>
          <a:xfrm>
            <a:off x="158756" y="1240892"/>
            <a:ext cx="8616838" cy="5293472"/>
          </a:xfrm>
        </p:spPr>
        <p:txBody>
          <a:bodyPr>
            <a:normAutofit/>
          </a:bodyPr>
          <a:lstStyle/>
          <a:p>
            <a:pPr algn="just"/>
            <a:r>
              <a:rPr lang="en-US" sz="1800" b="1" dirty="0"/>
              <a:t>An styled image generator </a:t>
            </a:r>
            <a:r>
              <a:rPr lang="en-US" sz="1800" b="1" i="1" dirty="0"/>
              <a:t>G</a:t>
            </a:r>
            <a:r>
              <a:rPr lang="en-US" sz="1800" b="1" i="1" baseline="-25000" dirty="0"/>
              <a:t>SI</a:t>
            </a:r>
            <a:r>
              <a:rPr lang="en-US" sz="1800" b="1" i="1" dirty="0"/>
              <a:t> </a:t>
            </a:r>
            <a:r>
              <a:rPr lang="en-US" sz="1800" b="1" dirty="0"/>
              <a:t>has been implemented</a:t>
            </a:r>
            <a:r>
              <a:rPr lang="en-US" sz="1800" dirty="0"/>
              <a:t>: This generator takes an image </a:t>
            </a:r>
            <a:r>
              <a:rPr lang="en-US" sz="1800" i="1" dirty="0"/>
              <a:t>X</a:t>
            </a:r>
            <a:r>
              <a:rPr lang="en-US" sz="1800" dirty="0"/>
              <a:t> and a chosen style base </a:t>
            </a:r>
            <a:r>
              <a:rPr lang="en-US" sz="1800" i="1" dirty="0"/>
              <a:t>B</a:t>
            </a:r>
            <a:r>
              <a:rPr lang="en-US" sz="1800" dirty="0"/>
              <a:t> and produces both an the content of </a:t>
            </a:r>
            <a:r>
              <a:rPr lang="en-US" sz="1800" i="1" dirty="0"/>
              <a:t>X (X</a:t>
            </a:r>
            <a:r>
              <a:rPr lang="en-US" sz="1800" i="1" baseline="-25000" dirty="0"/>
              <a:t>C</a:t>
            </a:r>
            <a:r>
              <a:rPr lang="en-US" sz="1800" i="1" dirty="0"/>
              <a:t>) and the </a:t>
            </a:r>
            <a:r>
              <a:rPr lang="en-US" sz="1800" dirty="0"/>
              <a:t>styled image </a:t>
            </a:r>
            <a:r>
              <a:rPr lang="en-US" sz="1800" i="1" dirty="0"/>
              <a:t>X</a:t>
            </a:r>
            <a:r>
              <a:rPr lang="en-US" sz="1800" i="1" baseline="-25000" dirty="0"/>
              <a:t>S </a:t>
            </a:r>
            <a:r>
              <a:rPr lang="en-US" sz="1800" dirty="0"/>
              <a:t>.</a:t>
            </a:r>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algn="just"/>
            <a:r>
              <a:rPr lang="en-US" sz="1800" dirty="0"/>
              <a:t>The styled image generator </a:t>
            </a:r>
            <a:r>
              <a:rPr lang="en-US" sz="1800" i="1" dirty="0"/>
              <a:t>G</a:t>
            </a:r>
            <a:r>
              <a:rPr lang="en-US" sz="1800" i="1" baseline="-25000" dirty="0"/>
              <a:t>SI</a:t>
            </a:r>
            <a:r>
              <a:rPr lang="en-US" sz="1800" i="1" dirty="0"/>
              <a:t> </a:t>
            </a:r>
            <a:r>
              <a:rPr lang="en-US" sz="1800" dirty="0"/>
              <a:t>is used in both the training and testing phase.</a:t>
            </a:r>
          </a:p>
          <a:p>
            <a:pPr algn="just"/>
            <a:endParaRPr lang="en-US" sz="1800" i="1" dirty="0"/>
          </a:p>
        </p:txBody>
      </p:sp>
      <p:sp>
        <p:nvSpPr>
          <p:cNvPr id="42" name="TextBox 41"/>
          <p:cNvSpPr txBox="1"/>
          <p:nvPr/>
        </p:nvSpPr>
        <p:spPr>
          <a:xfrm>
            <a:off x="2094680" y="3470162"/>
            <a:ext cx="782435" cy="276999"/>
          </a:xfrm>
          <a:prstGeom prst="rect">
            <a:avLst/>
          </a:prstGeom>
          <a:noFill/>
        </p:spPr>
        <p:txBody>
          <a:bodyPr wrap="square" rtlCol="0">
            <a:spAutoFit/>
          </a:bodyPr>
          <a:lstStyle/>
          <a:p>
            <a:pPr algn="ctr"/>
            <a:r>
              <a:rPr lang="en-US" sz="1200" dirty="0">
                <a:latin typeface="Arial" pitchFamily="34" charset="0"/>
                <a:cs typeface="Arial" pitchFamily="34" charset="0"/>
              </a:rPr>
              <a:t>Input </a:t>
            </a:r>
            <a:r>
              <a:rPr lang="en-US" sz="1200" i="1" dirty="0">
                <a:latin typeface="Arial" pitchFamily="34" charset="0"/>
                <a:cs typeface="Arial" pitchFamily="34" charset="0"/>
              </a:rPr>
              <a:t>X</a:t>
            </a:r>
          </a:p>
        </p:txBody>
      </p:sp>
      <p:sp>
        <p:nvSpPr>
          <p:cNvPr id="43" name="TextBox 42"/>
          <p:cNvSpPr txBox="1"/>
          <p:nvPr/>
        </p:nvSpPr>
        <p:spPr>
          <a:xfrm>
            <a:off x="1909933" y="5375448"/>
            <a:ext cx="1172967" cy="276999"/>
          </a:xfrm>
          <a:prstGeom prst="rect">
            <a:avLst/>
          </a:prstGeom>
          <a:noFill/>
        </p:spPr>
        <p:txBody>
          <a:bodyPr wrap="square" rtlCol="0">
            <a:spAutoFit/>
          </a:bodyPr>
          <a:lstStyle/>
          <a:p>
            <a:pPr algn="ctr"/>
            <a:r>
              <a:rPr lang="en-US" sz="1200" dirty="0">
                <a:latin typeface="Arial" pitchFamily="34" charset="0"/>
                <a:cs typeface="Arial" pitchFamily="34" charset="0"/>
              </a:rPr>
              <a:t>Style Base (B)</a:t>
            </a:r>
            <a:endParaRPr lang="en-US" sz="1200" i="1" dirty="0">
              <a:latin typeface="Arial" pitchFamily="34" charset="0"/>
              <a:cs typeface="Arial" pitchFamily="34" charset="0"/>
            </a:endParaRPr>
          </a:p>
        </p:txBody>
      </p:sp>
      <p:sp>
        <p:nvSpPr>
          <p:cNvPr id="3" name="Rectangle 2"/>
          <p:cNvSpPr/>
          <p:nvPr/>
        </p:nvSpPr>
        <p:spPr>
          <a:xfrm>
            <a:off x="4311961" y="3529615"/>
            <a:ext cx="739781" cy="826042"/>
          </a:xfrm>
          <a:prstGeom prst="rect">
            <a:avLst/>
          </a:prstGeom>
          <a:solidFill>
            <a:srgbClr val="008000"/>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i="1" dirty="0"/>
              <a:t>G</a:t>
            </a:r>
            <a:r>
              <a:rPr lang="en-US" i="1" baseline="-25000" dirty="0"/>
              <a:t>SI</a:t>
            </a:r>
          </a:p>
        </p:txBody>
      </p:sp>
      <p:cxnSp>
        <p:nvCxnSpPr>
          <p:cNvPr id="46" name="Curved Connector 45"/>
          <p:cNvCxnSpPr>
            <a:stCxn id="25" idx="3"/>
          </p:cNvCxnSpPr>
          <p:nvPr/>
        </p:nvCxnSpPr>
        <p:spPr>
          <a:xfrm>
            <a:off x="3027105" y="2945436"/>
            <a:ext cx="1272525" cy="769114"/>
          </a:xfrm>
          <a:prstGeom prst="curvedConnector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5" idx="3"/>
          </p:cNvCxnSpPr>
          <p:nvPr/>
        </p:nvCxnSpPr>
        <p:spPr>
          <a:xfrm flipV="1">
            <a:off x="3143842" y="4109078"/>
            <a:ext cx="1180448" cy="778902"/>
          </a:xfrm>
          <a:prstGeom prst="curvedConnector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3" idx="3"/>
            <a:endCxn id="20" idx="1"/>
          </p:cNvCxnSpPr>
          <p:nvPr/>
        </p:nvCxnSpPr>
        <p:spPr>
          <a:xfrm>
            <a:off x="5051742" y="3942636"/>
            <a:ext cx="980399" cy="25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096730" y="4331936"/>
            <a:ext cx="1172967" cy="461665"/>
          </a:xfrm>
          <a:prstGeom prst="rect">
            <a:avLst/>
          </a:prstGeom>
          <a:noFill/>
        </p:spPr>
        <p:txBody>
          <a:bodyPr wrap="square" rtlCol="0">
            <a:spAutoFit/>
          </a:bodyPr>
          <a:lstStyle/>
          <a:p>
            <a:pPr algn="ctr"/>
            <a:r>
              <a:rPr lang="en-US" sz="1200" dirty="0">
                <a:latin typeface="Arial" pitchFamily="34" charset="0"/>
                <a:cs typeface="Arial" pitchFamily="34" charset="0"/>
              </a:rPr>
              <a:t>Styled Image Generator</a:t>
            </a:r>
            <a:endParaRPr lang="en-US" sz="1200" i="1" dirty="0">
              <a:latin typeface="Arial" pitchFamily="34" charset="0"/>
              <a:cs typeface="Arial" pitchFamily="34" charset="0"/>
            </a:endParaRPr>
          </a:p>
        </p:txBody>
      </p:sp>
      <p:sp>
        <p:nvSpPr>
          <p:cNvPr id="17" name="TextBox 16"/>
          <p:cNvSpPr txBox="1"/>
          <p:nvPr/>
        </p:nvSpPr>
        <p:spPr>
          <a:xfrm>
            <a:off x="5979011" y="5154616"/>
            <a:ext cx="1645637" cy="276999"/>
          </a:xfrm>
          <a:prstGeom prst="rect">
            <a:avLst/>
          </a:prstGeom>
          <a:noFill/>
        </p:spPr>
        <p:txBody>
          <a:bodyPr wrap="square" rtlCol="0">
            <a:spAutoFit/>
          </a:bodyPr>
          <a:lstStyle/>
          <a:p>
            <a:pPr algn="ctr"/>
            <a:r>
              <a:rPr lang="en-US" sz="1200" dirty="0">
                <a:latin typeface="Arial" pitchFamily="34" charset="0"/>
                <a:cs typeface="Arial" pitchFamily="34" charset="0"/>
              </a:rPr>
              <a:t>Styled Input</a:t>
            </a:r>
            <a:r>
              <a:rPr lang="en-US" sz="1200" i="1" dirty="0">
                <a:latin typeface="Arial" pitchFamily="34" charset="0"/>
                <a:cs typeface="Arial" pitchFamily="34" charset="0"/>
              </a:rPr>
              <a:t> </a:t>
            </a:r>
            <a:r>
              <a:rPr lang="en-US" sz="1200" dirty="0">
                <a:latin typeface="Arial" pitchFamily="34" charset="0"/>
                <a:cs typeface="Arial" pitchFamily="34" charset="0"/>
              </a:rPr>
              <a:t>( </a:t>
            </a:r>
            <a:r>
              <a:rPr lang="en-US" sz="1200" i="1" dirty="0">
                <a:latin typeface="Arial" pitchFamily="34" charset="0"/>
                <a:cs typeface="Arial" pitchFamily="34" charset="0"/>
              </a:rPr>
              <a:t>X</a:t>
            </a:r>
            <a:r>
              <a:rPr lang="en-US" sz="1200" i="1" baseline="-25000" dirty="0">
                <a:latin typeface="Arial" pitchFamily="34" charset="0"/>
                <a:cs typeface="Arial" pitchFamily="34" charset="0"/>
              </a:rPr>
              <a:t>S </a:t>
            </a:r>
            <a:r>
              <a:rPr lang="en-US" sz="1200" dirty="0">
                <a:latin typeface="Arial" pitchFamily="34" charset="0"/>
                <a:cs typeface="Arial" pitchFamily="34" charset="0"/>
              </a:rPr>
              <a:t>)</a:t>
            </a:r>
          </a:p>
        </p:txBody>
      </p:sp>
      <p:sp>
        <p:nvSpPr>
          <p:cNvPr id="19" name="TextBox 18"/>
          <p:cNvSpPr txBox="1"/>
          <p:nvPr/>
        </p:nvSpPr>
        <p:spPr>
          <a:xfrm>
            <a:off x="5967069" y="3494403"/>
            <a:ext cx="1582563" cy="276999"/>
          </a:xfrm>
          <a:prstGeom prst="rect">
            <a:avLst/>
          </a:prstGeom>
          <a:noFill/>
        </p:spPr>
        <p:txBody>
          <a:bodyPr wrap="square" rtlCol="0">
            <a:spAutoFit/>
          </a:bodyPr>
          <a:lstStyle/>
          <a:p>
            <a:pPr algn="ctr"/>
            <a:r>
              <a:rPr lang="en-US" sz="1200" dirty="0">
                <a:latin typeface="Arial" pitchFamily="34" charset="0"/>
                <a:cs typeface="Arial" pitchFamily="34" charset="0"/>
              </a:rPr>
              <a:t> Content of </a:t>
            </a:r>
            <a:r>
              <a:rPr lang="en-US" sz="1200" i="1" dirty="0">
                <a:latin typeface="Arial" pitchFamily="34" charset="0"/>
                <a:cs typeface="Arial" pitchFamily="34" charset="0"/>
              </a:rPr>
              <a:t>X </a:t>
            </a:r>
            <a:r>
              <a:rPr lang="en-US" sz="1200" dirty="0">
                <a:latin typeface="Arial" pitchFamily="34" charset="0"/>
                <a:cs typeface="Arial" pitchFamily="34" charset="0"/>
              </a:rPr>
              <a:t>( </a:t>
            </a:r>
            <a:r>
              <a:rPr lang="en-US" sz="1200" i="1" dirty="0">
                <a:latin typeface="Arial" pitchFamily="34" charset="0"/>
                <a:cs typeface="Arial" pitchFamily="34" charset="0"/>
              </a:rPr>
              <a:t>X</a:t>
            </a:r>
            <a:r>
              <a:rPr lang="en-US" sz="1200" i="1" baseline="-25000" dirty="0">
                <a:latin typeface="Arial" pitchFamily="34" charset="0"/>
                <a:cs typeface="Arial" pitchFamily="34" charset="0"/>
              </a:rPr>
              <a:t>C </a:t>
            </a:r>
            <a:r>
              <a:rPr lang="en-US" sz="1200" dirty="0">
                <a:latin typeface="Arial" pitchFamily="34" charset="0"/>
                <a:cs typeface="Arial" pitchFamily="34" charset="0"/>
              </a:rPr>
              <a:t>)</a:t>
            </a:r>
          </a:p>
        </p:txBody>
      </p:sp>
      <p:sp>
        <p:nvSpPr>
          <p:cNvPr id="20" name="Rectangle 19"/>
          <p:cNvSpPr/>
          <p:nvPr/>
        </p:nvSpPr>
        <p:spPr>
          <a:xfrm>
            <a:off x="6032141" y="2439754"/>
            <a:ext cx="1521719" cy="3010896"/>
          </a:xfrm>
          <a:prstGeom prst="rect">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TextBox 23"/>
          <p:cNvSpPr txBox="1"/>
          <p:nvPr/>
        </p:nvSpPr>
        <p:spPr>
          <a:xfrm>
            <a:off x="6229193" y="3808346"/>
            <a:ext cx="1050971" cy="338554"/>
          </a:xfrm>
          <a:prstGeom prst="rect">
            <a:avLst/>
          </a:prstGeom>
          <a:noFill/>
        </p:spPr>
        <p:txBody>
          <a:bodyPr wrap="square" rtlCol="0">
            <a:spAutoFit/>
          </a:bodyPr>
          <a:lstStyle/>
          <a:p>
            <a:pPr algn="ctr"/>
            <a:r>
              <a:rPr lang="en-US" sz="1600" dirty="0">
                <a:latin typeface="Arial" pitchFamily="34" charset="0"/>
                <a:cs typeface="Arial" pitchFamily="34" charset="0"/>
              </a:rPr>
              <a:t>AND</a:t>
            </a:r>
          </a:p>
        </p:txBody>
      </p:sp>
      <p:pic>
        <p:nvPicPr>
          <p:cNvPr id="22" name="Picture 21" descr="styled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3543" y="4198507"/>
            <a:ext cx="992238" cy="992238"/>
          </a:xfrm>
          <a:prstGeom prst="rect">
            <a:avLst/>
          </a:prstGeom>
        </p:spPr>
      </p:pic>
      <p:pic>
        <p:nvPicPr>
          <p:cNvPr id="23" name="Picture 22" descr="cont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169" y="2517316"/>
            <a:ext cx="1028535" cy="1020561"/>
          </a:xfrm>
          <a:prstGeom prst="rect">
            <a:avLst/>
          </a:prstGeom>
        </p:spPr>
      </p:pic>
      <p:pic>
        <p:nvPicPr>
          <p:cNvPr id="25" name="Picture 24" descr="im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2558" y="2351131"/>
            <a:ext cx="1094547" cy="1188609"/>
          </a:xfrm>
          <a:prstGeom prst="rect">
            <a:avLst/>
          </a:prstGeom>
        </p:spPr>
      </p:pic>
      <p:pic>
        <p:nvPicPr>
          <p:cNvPr id="5" name="Picture 4" descr="style base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3042" y="4379980"/>
            <a:ext cx="1320800" cy="1016000"/>
          </a:xfrm>
          <a:prstGeom prst="rect">
            <a:avLst/>
          </a:prstGeom>
        </p:spPr>
      </p:pic>
    </p:spTree>
    <p:extLst>
      <p:ext uri="{BB962C8B-B14F-4D97-AF65-F5344CB8AC3E}">
        <p14:creationId xmlns:p14="http://schemas.microsoft.com/office/powerpoint/2010/main" val="295833883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l"/>
            <a:r>
              <a:rPr lang="tr-TR" sz="3200" dirty="0" err="1">
                <a:solidFill>
                  <a:srgbClr val="000000"/>
                </a:solidFill>
              </a:rPr>
              <a:t>Proposed</a:t>
            </a:r>
            <a:r>
              <a:rPr lang="tr-TR" sz="3200" dirty="0">
                <a:solidFill>
                  <a:srgbClr val="000000"/>
                </a:solidFill>
              </a:rPr>
              <a:t> Solution</a:t>
            </a:r>
            <a:endParaRPr lang="en-US" sz="3200" b="1" dirty="0">
              <a:solidFill>
                <a:srgbClr val="000000"/>
              </a:solidFill>
            </a:endParaRPr>
          </a:p>
        </p:txBody>
      </p:sp>
      <p:sp>
        <p:nvSpPr>
          <p:cNvPr id="3" name="Content Placeholder 2"/>
          <p:cNvSpPr>
            <a:spLocks noGrp="1"/>
          </p:cNvSpPr>
          <p:nvPr>
            <p:ph idx="1"/>
          </p:nvPr>
        </p:nvSpPr>
        <p:spPr>
          <a:xfrm>
            <a:off x="166255" y="1183548"/>
            <a:ext cx="8744989" cy="5552899"/>
          </a:xfrm>
        </p:spPr>
        <p:txBody>
          <a:bodyPr>
            <a:normAutofit/>
          </a:bodyPr>
          <a:lstStyle/>
          <a:p>
            <a:pPr marL="0" indent="0" algn="ctr">
              <a:buNone/>
            </a:pPr>
            <a:r>
              <a:rPr lang="tr-TR" sz="2200" b="1" dirty="0" err="1"/>
              <a:t>Trojan</a:t>
            </a:r>
            <a:r>
              <a:rPr lang="tr-TR" sz="2200" b="1" dirty="0"/>
              <a:t> Attack </a:t>
            </a:r>
            <a:r>
              <a:rPr lang="tr-TR" sz="2200" b="1" dirty="0" err="1"/>
              <a:t>Defense</a:t>
            </a:r>
            <a:r>
              <a:rPr lang="tr-TR" sz="2200" b="1" dirty="0"/>
              <a:t> </a:t>
            </a:r>
            <a:r>
              <a:rPr lang="tr-TR" sz="2200" b="1" dirty="0" err="1"/>
              <a:t>Categories</a:t>
            </a:r>
            <a:r>
              <a:rPr lang="tr-TR" sz="2200" b="1" dirty="0"/>
              <a:t>:</a:t>
            </a:r>
            <a:endParaRPr lang="en-US" sz="2200" b="1" dirty="0"/>
          </a:p>
          <a:p>
            <a:pPr algn="just"/>
            <a:r>
              <a:rPr lang="en-US" b="1" dirty="0"/>
              <a:t>Model Hardening: </a:t>
            </a:r>
            <a:r>
              <a:rPr lang="en-US" dirty="0"/>
              <a:t>Intended to improve the robustness of DNNs, which is to prevent adversarial samples from causing DNN misbehaviors</a:t>
            </a:r>
            <a:r>
              <a:rPr lang="en-US" b="1" dirty="0"/>
              <a:t>.</a:t>
            </a:r>
          </a:p>
          <a:p>
            <a:pPr algn="just"/>
            <a:r>
              <a:rPr lang="en-US" b="1" dirty="0"/>
              <a:t>Adversarial input detection: </a:t>
            </a:r>
            <a:r>
              <a:rPr lang="en-US" dirty="0"/>
              <a:t>Identifies adversarial samples during execution.</a:t>
            </a:r>
          </a:p>
          <a:p>
            <a:pPr algn="just"/>
            <a:r>
              <a:rPr lang="en-US" b="1" dirty="0"/>
              <a:t>We propose a solution for both categories.</a:t>
            </a:r>
          </a:p>
          <a:p>
            <a:pPr marL="457200" lvl="1" indent="0" algn="just">
              <a:buNone/>
            </a:pPr>
            <a:endParaRPr lang="en-US" sz="2400" dirty="0"/>
          </a:p>
          <a:p>
            <a:pPr lvl="1" algn="just"/>
            <a:endParaRPr lang="en-US" sz="2400" dirty="0"/>
          </a:p>
          <a:p>
            <a:pPr lvl="2"/>
            <a:endParaRPr lang="en-US" sz="1800" dirty="0"/>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56</a:t>
            </a:fld>
            <a:endParaRPr lang="en-US"/>
          </a:p>
        </p:txBody>
      </p:sp>
    </p:spTree>
    <p:extLst>
      <p:ext uri="{BB962C8B-B14F-4D97-AF65-F5344CB8AC3E}">
        <p14:creationId xmlns:p14="http://schemas.microsoft.com/office/powerpoint/2010/main" val="112762327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3200" dirty="0" err="1">
                <a:solidFill>
                  <a:srgbClr val="000000"/>
                </a:solidFill>
              </a:rPr>
              <a:t>Proposed</a:t>
            </a:r>
            <a:r>
              <a:rPr lang="tr-TR" sz="3200" dirty="0">
                <a:solidFill>
                  <a:srgbClr val="000000"/>
                </a:solidFill>
              </a:rPr>
              <a:t> Solution</a:t>
            </a:r>
            <a:endParaRPr lang="en-US" sz="3200" dirty="0">
              <a:solidFill>
                <a:srgbClr val="000000"/>
              </a:solidFill>
            </a:endParaRPr>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57</a:t>
            </a:fld>
            <a:endParaRPr lang="en-US"/>
          </a:p>
        </p:txBody>
      </p:sp>
      <p:sp>
        <p:nvSpPr>
          <p:cNvPr id="7" name="Content Placeholder 1">
            <a:extLst>
              <a:ext uri="{FF2B5EF4-FFF2-40B4-BE49-F238E27FC236}">
                <a16:creationId xmlns="" xmlns:a16="http://schemas.microsoft.com/office/drawing/2014/main" id="{2E5E3CF2-19A3-4749-B30B-F985FD059FA3}"/>
              </a:ext>
            </a:extLst>
          </p:cNvPr>
          <p:cNvSpPr>
            <a:spLocks noGrp="1"/>
          </p:cNvSpPr>
          <p:nvPr>
            <p:ph idx="1"/>
          </p:nvPr>
        </p:nvSpPr>
        <p:spPr>
          <a:xfrm>
            <a:off x="158756" y="1240892"/>
            <a:ext cx="8616838" cy="5293472"/>
          </a:xfrm>
        </p:spPr>
        <p:txBody>
          <a:bodyPr>
            <a:normAutofit/>
          </a:bodyPr>
          <a:lstStyle/>
          <a:p>
            <a:pPr marL="0" indent="0" algn="ctr">
              <a:buNone/>
            </a:pPr>
            <a:r>
              <a:rPr lang="en-US" b="1" dirty="0"/>
              <a:t>Model Hardening Solution (testing phase):</a:t>
            </a:r>
          </a:p>
          <a:p>
            <a:pPr algn="just"/>
            <a:endParaRPr lang="en-US"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algn="just"/>
            <a:endParaRPr lang="en-US" sz="1800" dirty="0"/>
          </a:p>
          <a:p>
            <a:pPr algn="just"/>
            <a:endParaRPr lang="en-US" sz="1800" dirty="0"/>
          </a:p>
          <a:p>
            <a:pPr algn="just"/>
            <a:endParaRPr lang="en-US" sz="1800" dirty="0"/>
          </a:p>
          <a:p>
            <a:pPr marL="0" indent="0" algn="just">
              <a:buNone/>
            </a:pPr>
            <a:endParaRPr lang="en-US" sz="1800" dirty="0"/>
          </a:p>
          <a:p>
            <a:pPr algn="just"/>
            <a:r>
              <a:rPr lang="en-US" sz="1800" dirty="0"/>
              <a:t>Every input </a:t>
            </a:r>
            <a:r>
              <a:rPr lang="en-US" sz="1800" i="1" dirty="0"/>
              <a:t>X </a:t>
            </a:r>
            <a:r>
              <a:rPr lang="en-US" sz="1800" dirty="0"/>
              <a:t>is transformed to either its content  (X</a:t>
            </a:r>
            <a:r>
              <a:rPr lang="en-US" sz="1800" baseline="-25000" dirty="0"/>
              <a:t>C</a:t>
            </a:r>
            <a:r>
              <a:rPr lang="en-US" sz="1800" dirty="0"/>
              <a:t>) or styled (X</a:t>
            </a:r>
            <a:r>
              <a:rPr lang="en-US" sz="1800" baseline="-25000" dirty="0"/>
              <a:t>S</a:t>
            </a:r>
            <a:r>
              <a:rPr lang="en-US" sz="1800" dirty="0"/>
              <a:t>)  version. </a:t>
            </a:r>
          </a:p>
          <a:p>
            <a:pPr algn="just"/>
            <a:r>
              <a:rPr lang="en-US" sz="1800" dirty="0"/>
              <a:t>The retrained model </a:t>
            </a:r>
            <a:r>
              <a:rPr lang="en-US" sz="1800" i="1" dirty="0"/>
              <a:t>M</a:t>
            </a:r>
            <a:r>
              <a:rPr lang="en-US" sz="1800" i="1" baseline="-25000" dirty="0"/>
              <a:t>R </a:t>
            </a:r>
            <a:r>
              <a:rPr lang="en-US" sz="1800" dirty="0"/>
              <a:t>is used to do the classification after the transformation of input </a:t>
            </a:r>
            <a:r>
              <a:rPr lang="en-US" sz="1800" i="1" dirty="0"/>
              <a:t>X</a:t>
            </a:r>
            <a:r>
              <a:rPr lang="en-US" sz="1800" dirty="0"/>
              <a:t>.</a:t>
            </a:r>
            <a:endParaRPr lang="en-US" sz="1800" i="1" baseline="-250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algn="just"/>
            <a:endParaRPr lang="en-US" sz="1800" i="1" dirty="0"/>
          </a:p>
        </p:txBody>
      </p:sp>
      <p:sp>
        <p:nvSpPr>
          <p:cNvPr id="29" name="TextBox 28"/>
          <p:cNvSpPr txBox="1"/>
          <p:nvPr/>
        </p:nvSpPr>
        <p:spPr>
          <a:xfrm>
            <a:off x="3844223" y="4696583"/>
            <a:ext cx="1645637" cy="276999"/>
          </a:xfrm>
          <a:prstGeom prst="rect">
            <a:avLst/>
          </a:prstGeom>
          <a:noFill/>
        </p:spPr>
        <p:txBody>
          <a:bodyPr wrap="square" rtlCol="0">
            <a:spAutoFit/>
          </a:bodyPr>
          <a:lstStyle/>
          <a:p>
            <a:pPr algn="ctr"/>
            <a:r>
              <a:rPr lang="en-US" sz="1200" dirty="0">
                <a:latin typeface="Arial" pitchFamily="34" charset="0"/>
                <a:cs typeface="Arial" pitchFamily="34" charset="0"/>
              </a:rPr>
              <a:t>Styled Input</a:t>
            </a:r>
            <a:r>
              <a:rPr lang="en-US" sz="1200" i="1" dirty="0">
                <a:latin typeface="Arial" pitchFamily="34" charset="0"/>
                <a:cs typeface="Arial" pitchFamily="34" charset="0"/>
              </a:rPr>
              <a:t> </a:t>
            </a:r>
            <a:r>
              <a:rPr lang="en-US" sz="1200" dirty="0">
                <a:latin typeface="Arial" pitchFamily="34" charset="0"/>
                <a:cs typeface="Arial" pitchFamily="34" charset="0"/>
              </a:rPr>
              <a:t>( </a:t>
            </a:r>
            <a:r>
              <a:rPr lang="en-US" sz="1200" i="1" dirty="0">
                <a:latin typeface="Arial" pitchFamily="34" charset="0"/>
                <a:cs typeface="Arial" pitchFamily="34" charset="0"/>
              </a:rPr>
              <a:t>X</a:t>
            </a:r>
            <a:r>
              <a:rPr lang="en-US" sz="1200" i="1" baseline="-25000" dirty="0">
                <a:latin typeface="Arial" pitchFamily="34" charset="0"/>
                <a:cs typeface="Arial" pitchFamily="34" charset="0"/>
              </a:rPr>
              <a:t>S </a:t>
            </a:r>
            <a:r>
              <a:rPr lang="en-US" sz="1200" dirty="0">
                <a:latin typeface="Arial" pitchFamily="34" charset="0"/>
                <a:cs typeface="Arial" pitchFamily="34" charset="0"/>
              </a:rPr>
              <a:t>)</a:t>
            </a:r>
          </a:p>
        </p:txBody>
      </p:sp>
      <p:sp>
        <p:nvSpPr>
          <p:cNvPr id="30" name="Rectangle 29"/>
          <p:cNvSpPr/>
          <p:nvPr/>
        </p:nvSpPr>
        <p:spPr>
          <a:xfrm>
            <a:off x="2749501" y="3075999"/>
            <a:ext cx="739781" cy="826042"/>
          </a:xfrm>
          <a:prstGeom prst="rect">
            <a:avLst/>
          </a:prstGeom>
          <a:solidFill>
            <a:srgbClr val="008000"/>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i="1" dirty="0"/>
              <a:t>G</a:t>
            </a:r>
            <a:r>
              <a:rPr lang="en-US" i="1" baseline="-25000" dirty="0"/>
              <a:t>SI</a:t>
            </a:r>
          </a:p>
        </p:txBody>
      </p:sp>
      <p:cxnSp>
        <p:nvCxnSpPr>
          <p:cNvPr id="31" name="Straight Arrow Connector 30"/>
          <p:cNvCxnSpPr>
            <a:stCxn id="30" idx="3"/>
            <a:endCxn id="13" idx="1"/>
          </p:cNvCxnSpPr>
          <p:nvPr/>
        </p:nvCxnSpPr>
        <p:spPr>
          <a:xfrm flipV="1">
            <a:off x="3489282" y="3487169"/>
            <a:ext cx="408071" cy="185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826324" y="3890649"/>
            <a:ext cx="1172967" cy="461665"/>
          </a:xfrm>
          <a:prstGeom prst="rect">
            <a:avLst/>
          </a:prstGeom>
          <a:noFill/>
        </p:spPr>
        <p:txBody>
          <a:bodyPr wrap="square" rtlCol="0">
            <a:spAutoFit/>
          </a:bodyPr>
          <a:lstStyle/>
          <a:p>
            <a:pPr algn="ctr"/>
            <a:r>
              <a:rPr lang="en-US" sz="1200" dirty="0">
                <a:latin typeface="Arial" pitchFamily="34" charset="0"/>
                <a:cs typeface="Arial" pitchFamily="34" charset="0"/>
              </a:rPr>
              <a:t>Retrained Model</a:t>
            </a:r>
            <a:endParaRPr lang="en-US" sz="1200" i="1" dirty="0">
              <a:latin typeface="Arial" pitchFamily="34" charset="0"/>
              <a:cs typeface="Arial" pitchFamily="34" charset="0"/>
            </a:endParaRPr>
          </a:p>
        </p:txBody>
      </p:sp>
      <p:sp>
        <p:nvSpPr>
          <p:cNvPr id="33" name="Rectangle 32"/>
          <p:cNvSpPr/>
          <p:nvPr/>
        </p:nvSpPr>
        <p:spPr>
          <a:xfrm>
            <a:off x="6013453" y="3072574"/>
            <a:ext cx="739781" cy="826042"/>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i="1" dirty="0"/>
              <a:t>M</a:t>
            </a:r>
            <a:r>
              <a:rPr lang="en-US" i="1" baseline="-25000" dirty="0"/>
              <a:t>R</a:t>
            </a:r>
          </a:p>
        </p:txBody>
      </p:sp>
      <p:cxnSp>
        <p:nvCxnSpPr>
          <p:cNvPr id="34" name="Straight Arrow Connector 33"/>
          <p:cNvCxnSpPr>
            <a:stCxn id="13" idx="3"/>
            <a:endCxn id="33" idx="1"/>
          </p:cNvCxnSpPr>
          <p:nvPr/>
        </p:nvCxnSpPr>
        <p:spPr>
          <a:xfrm flipV="1">
            <a:off x="5419072" y="3485595"/>
            <a:ext cx="594381" cy="15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33" idx="3"/>
            <a:endCxn id="41" idx="1"/>
          </p:cNvCxnSpPr>
          <p:nvPr/>
        </p:nvCxnSpPr>
        <p:spPr>
          <a:xfrm flipV="1">
            <a:off x="6753234" y="3484826"/>
            <a:ext cx="631076" cy="7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7384310" y="3253993"/>
            <a:ext cx="1172967" cy="461665"/>
          </a:xfrm>
          <a:prstGeom prst="rect">
            <a:avLst/>
          </a:prstGeom>
          <a:solidFill>
            <a:schemeClr val="bg2">
              <a:lumMod val="40000"/>
              <a:lumOff val="60000"/>
            </a:schemeClr>
          </a:solidFill>
          <a:ln>
            <a:solidFill>
              <a:schemeClr val="tx1"/>
            </a:solidFill>
          </a:ln>
        </p:spPr>
        <p:txBody>
          <a:bodyPr wrap="square" rtlCol="0">
            <a:spAutoFit/>
          </a:bodyPr>
          <a:lstStyle/>
          <a:p>
            <a:pPr algn="ctr"/>
            <a:r>
              <a:rPr lang="en-US" sz="1200" dirty="0">
                <a:latin typeface="Arial" pitchFamily="34" charset="0"/>
                <a:cs typeface="Arial" pitchFamily="34" charset="0"/>
              </a:rPr>
              <a:t>Classification Output</a:t>
            </a:r>
            <a:endParaRPr lang="en-US" sz="1200" i="1" dirty="0">
              <a:latin typeface="Arial" pitchFamily="34" charset="0"/>
              <a:cs typeface="Arial" pitchFamily="34" charset="0"/>
            </a:endParaRPr>
          </a:p>
        </p:txBody>
      </p:sp>
      <p:sp>
        <p:nvSpPr>
          <p:cNvPr id="45" name="TextBox 44"/>
          <p:cNvSpPr txBox="1"/>
          <p:nvPr/>
        </p:nvSpPr>
        <p:spPr>
          <a:xfrm>
            <a:off x="2558960" y="3853663"/>
            <a:ext cx="1172967" cy="461665"/>
          </a:xfrm>
          <a:prstGeom prst="rect">
            <a:avLst/>
          </a:prstGeom>
          <a:noFill/>
        </p:spPr>
        <p:txBody>
          <a:bodyPr wrap="square" rtlCol="0">
            <a:spAutoFit/>
          </a:bodyPr>
          <a:lstStyle/>
          <a:p>
            <a:pPr algn="ctr"/>
            <a:r>
              <a:rPr lang="en-US" sz="1200" dirty="0">
                <a:latin typeface="Arial" pitchFamily="34" charset="0"/>
                <a:cs typeface="Arial" pitchFamily="34" charset="0"/>
              </a:rPr>
              <a:t>Styled Image Generator</a:t>
            </a:r>
            <a:endParaRPr lang="en-US" sz="1200" i="1" dirty="0">
              <a:latin typeface="Arial" pitchFamily="34" charset="0"/>
              <a:cs typeface="Arial" pitchFamily="34" charset="0"/>
            </a:endParaRPr>
          </a:p>
        </p:txBody>
      </p:sp>
      <p:sp>
        <p:nvSpPr>
          <p:cNvPr id="19" name="TextBox 18"/>
          <p:cNvSpPr txBox="1"/>
          <p:nvPr/>
        </p:nvSpPr>
        <p:spPr>
          <a:xfrm>
            <a:off x="3832281" y="3036370"/>
            <a:ext cx="1582563" cy="276999"/>
          </a:xfrm>
          <a:prstGeom prst="rect">
            <a:avLst/>
          </a:prstGeom>
          <a:noFill/>
        </p:spPr>
        <p:txBody>
          <a:bodyPr wrap="square" rtlCol="0">
            <a:spAutoFit/>
          </a:bodyPr>
          <a:lstStyle/>
          <a:p>
            <a:pPr algn="ctr"/>
            <a:r>
              <a:rPr lang="en-US" sz="1200" dirty="0">
                <a:latin typeface="Arial" pitchFamily="34" charset="0"/>
                <a:cs typeface="Arial" pitchFamily="34" charset="0"/>
              </a:rPr>
              <a:t> Content of </a:t>
            </a:r>
            <a:r>
              <a:rPr lang="en-US" sz="1200" i="1" dirty="0">
                <a:latin typeface="Arial" pitchFamily="34" charset="0"/>
                <a:cs typeface="Arial" pitchFamily="34" charset="0"/>
              </a:rPr>
              <a:t>X </a:t>
            </a:r>
            <a:r>
              <a:rPr lang="en-US" sz="1200" dirty="0">
                <a:latin typeface="Arial" pitchFamily="34" charset="0"/>
                <a:cs typeface="Arial" pitchFamily="34" charset="0"/>
              </a:rPr>
              <a:t>( </a:t>
            </a:r>
            <a:r>
              <a:rPr lang="en-US" sz="1200" i="1" dirty="0">
                <a:latin typeface="Arial" pitchFamily="34" charset="0"/>
                <a:cs typeface="Arial" pitchFamily="34" charset="0"/>
              </a:rPr>
              <a:t>X</a:t>
            </a:r>
            <a:r>
              <a:rPr lang="en-US" sz="1200" i="1" baseline="-25000" dirty="0">
                <a:latin typeface="Arial" pitchFamily="34" charset="0"/>
                <a:cs typeface="Arial" pitchFamily="34" charset="0"/>
              </a:rPr>
              <a:t>C </a:t>
            </a:r>
            <a:r>
              <a:rPr lang="en-US" sz="1200" dirty="0">
                <a:latin typeface="Arial" pitchFamily="34" charset="0"/>
                <a:cs typeface="Arial" pitchFamily="34" charset="0"/>
              </a:rPr>
              <a:t>)</a:t>
            </a:r>
          </a:p>
        </p:txBody>
      </p:sp>
      <p:sp>
        <p:nvSpPr>
          <p:cNvPr id="12" name="TextBox 11"/>
          <p:cNvSpPr txBox="1"/>
          <p:nvPr/>
        </p:nvSpPr>
        <p:spPr>
          <a:xfrm>
            <a:off x="4094407" y="3339361"/>
            <a:ext cx="1050971" cy="338554"/>
          </a:xfrm>
          <a:prstGeom prst="rect">
            <a:avLst/>
          </a:prstGeom>
          <a:noFill/>
        </p:spPr>
        <p:txBody>
          <a:bodyPr wrap="square" rtlCol="0">
            <a:spAutoFit/>
          </a:bodyPr>
          <a:lstStyle/>
          <a:p>
            <a:pPr algn="ctr"/>
            <a:r>
              <a:rPr lang="en-US" sz="1600" dirty="0">
                <a:latin typeface="Arial" pitchFamily="34" charset="0"/>
                <a:cs typeface="Arial" pitchFamily="34" charset="0"/>
              </a:rPr>
              <a:t>OR</a:t>
            </a:r>
          </a:p>
        </p:txBody>
      </p:sp>
      <p:sp>
        <p:nvSpPr>
          <p:cNvPr id="13" name="Rectangle 12"/>
          <p:cNvSpPr/>
          <p:nvPr/>
        </p:nvSpPr>
        <p:spPr>
          <a:xfrm>
            <a:off x="3897353" y="1981721"/>
            <a:ext cx="1521719" cy="3010896"/>
          </a:xfrm>
          <a:prstGeom prst="rect">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2" name="Picture 21" descr="styled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1518" y="3705183"/>
            <a:ext cx="992238" cy="992238"/>
          </a:xfrm>
          <a:prstGeom prst="rect">
            <a:avLst/>
          </a:prstGeom>
        </p:spPr>
      </p:pic>
      <p:pic>
        <p:nvPicPr>
          <p:cNvPr id="24" name="Picture 23" descr="cont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144" y="2023992"/>
            <a:ext cx="1028535" cy="1020561"/>
          </a:xfrm>
          <a:prstGeom prst="rect">
            <a:avLst/>
          </a:prstGeom>
        </p:spPr>
      </p:pic>
      <p:sp>
        <p:nvSpPr>
          <p:cNvPr id="36" name="TextBox 35"/>
          <p:cNvSpPr txBox="1"/>
          <p:nvPr/>
        </p:nvSpPr>
        <p:spPr>
          <a:xfrm>
            <a:off x="845743" y="3208664"/>
            <a:ext cx="782435" cy="276999"/>
          </a:xfrm>
          <a:prstGeom prst="rect">
            <a:avLst/>
          </a:prstGeom>
          <a:noFill/>
        </p:spPr>
        <p:txBody>
          <a:bodyPr wrap="square" rtlCol="0">
            <a:spAutoFit/>
          </a:bodyPr>
          <a:lstStyle/>
          <a:p>
            <a:pPr algn="ctr"/>
            <a:r>
              <a:rPr lang="en-US" sz="1200" dirty="0">
                <a:latin typeface="Arial" pitchFamily="34" charset="0"/>
                <a:cs typeface="Arial" pitchFamily="34" charset="0"/>
              </a:rPr>
              <a:t>Input </a:t>
            </a:r>
            <a:r>
              <a:rPr lang="en-US" sz="1200" i="1" dirty="0">
                <a:latin typeface="Arial" pitchFamily="34" charset="0"/>
                <a:cs typeface="Arial" pitchFamily="34" charset="0"/>
              </a:rPr>
              <a:t>X</a:t>
            </a:r>
          </a:p>
        </p:txBody>
      </p:sp>
      <p:sp>
        <p:nvSpPr>
          <p:cNvPr id="37" name="TextBox 36"/>
          <p:cNvSpPr txBox="1"/>
          <p:nvPr/>
        </p:nvSpPr>
        <p:spPr>
          <a:xfrm>
            <a:off x="608521" y="4511118"/>
            <a:ext cx="1172967" cy="461665"/>
          </a:xfrm>
          <a:prstGeom prst="rect">
            <a:avLst/>
          </a:prstGeom>
          <a:noFill/>
        </p:spPr>
        <p:txBody>
          <a:bodyPr wrap="square" rtlCol="0">
            <a:spAutoFit/>
          </a:bodyPr>
          <a:lstStyle/>
          <a:p>
            <a:pPr algn="ctr"/>
            <a:r>
              <a:rPr lang="en-US" sz="1200" dirty="0">
                <a:latin typeface="Arial" pitchFamily="34" charset="0"/>
                <a:cs typeface="Arial" pitchFamily="34" charset="0"/>
              </a:rPr>
              <a:t>Chosen Style Base (</a:t>
            </a:r>
            <a:r>
              <a:rPr lang="en-US" sz="1200" i="1" dirty="0">
                <a:latin typeface="Arial" pitchFamily="34" charset="0"/>
                <a:cs typeface="Arial" pitchFamily="34" charset="0"/>
              </a:rPr>
              <a:t>B</a:t>
            </a:r>
            <a:r>
              <a:rPr lang="en-US" sz="1200" dirty="0">
                <a:latin typeface="Arial" pitchFamily="34" charset="0"/>
                <a:cs typeface="Arial" pitchFamily="34" charset="0"/>
              </a:rPr>
              <a:t>)</a:t>
            </a:r>
            <a:endParaRPr lang="en-US" sz="1200" i="1" dirty="0">
              <a:latin typeface="Arial" pitchFamily="34" charset="0"/>
              <a:cs typeface="Arial" pitchFamily="34" charset="0"/>
            </a:endParaRPr>
          </a:p>
        </p:txBody>
      </p:sp>
      <p:pic>
        <p:nvPicPr>
          <p:cNvPr id="42" name="Picture 41" descr="im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621" y="2089633"/>
            <a:ext cx="1094547" cy="1188609"/>
          </a:xfrm>
          <a:prstGeom prst="rect">
            <a:avLst/>
          </a:prstGeom>
        </p:spPr>
      </p:pic>
      <p:pic>
        <p:nvPicPr>
          <p:cNvPr id="43" name="Picture 42" descr="style base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600" y="3557634"/>
            <a:ext cx="1320800" cy="1016000"/>
          </a:xfrm>
          <a:prstGeom prst="rect">
            <a:avLst/>
          </a:prstGeom>
        </p:spPr>
      </p:pic>
      <p:cxnSp>
        <p:nvCxnSpPr>
          <p:cNvPr id="47" name="Curved Connector 46"/>
          <p:cNvCxnSpPr/>
          <p:nvPr/>
        </p:nvCxnSpPr>
        <p:spPr>
          <a:xfrm>
            <a:off x="1773515" y="2660537"/>
            <a:ext cx="985285" cy="656923"/>
          </a:xfrm>
          <a:prstGeom prst="curvedConnector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8" name="Curved Connector 47"/>
          <p:cNvCxnSpPr/>
          <p:nvPr/>
        </p:nvCxnSpPr>
        <p:spPr>
          <a:xfrm flipV="1">
            <a:off x="1915834" y="3631581"/>
            <a:ext cx="849112" cy="517982"/>
          </a:xfrm>
          <a:prstGeom prst="curvedConnector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5424372"/>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3200" dirty="0" err="1">
                <a:solidFill>
                  <a:srgbClr val="000000"/>
                </a:solidFill>
              </a:rPr>
              <a:t>Proposed</a:t>
            </a:r>
            <a:r>
              <a:rPr lang="tr-TR" sz="3200" dirty="0">
                <a:solidFill>
                  <a:srgbClr val="000000"/>
                </a:solidFill>
              </a:rPr>
              <a:t> Solution</a:t>
            </a:r>
            <a:endParaRPr lang="en-US" sz="3200" dirty="0">
              <a:solidFill>
                <a:srgbClr val="000000"/>
              </a:solidFill>
            </a:endParaRPr>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58</a:t>
            </a:fld>
            <a:endParaRPr lang="en-US"/>
          </a:p>
        </p:txBody>
      </p:sp>
      <p:sp>
        <p:nvSpPr>
          <p:cNvPr id="7" name="Content Placeholder 1">
            <a:extLst>
              <a:ext uri="{FF2B5EF4-FFF2-40B4-BE49-F238E27FC236}">
                <a16:creationId xmlns="" xmlns:a16="http://schemas.microsoft.com/office/drawing/2014/main" id="{2E5E3CF2-19A3-4749-B30B-F985FD059FA3}"/>
              </a:ext>
            </a:extLst>
          </p:cNvPr>
          <p:cNvSpPr>
            <a:spLocks noGrp="1"/>
          </p:cNvSpPr>
          <p:nvPr>
            <p:ph idx="1"/>
          </p:nvPr>
        </p:nvSpPr>
        <p:spPr>
          <a:xfrm>
            <a:off x="158756" y="1240892"/>
            <a:ext cx="8616838" cy="5293472"/>
          </a:xfrm>
        </p:spPr>
        <p:txBody>
          <a:bodyPr>
            <a:normAutofit lnSpcReduction="10000"/>
          </a:bodyPr>
          <a:lstStyle/>
          <a:p>
            <a:pPr marL="0" indent="0" algn="ctr">
              <a:buNone/>
            </a:pPr>
            <a:r>
              <a:rPr lang="en-US" b="1" dirty="0"/>
              <a:t>Adversarial Input Detection (testing phase):</a:t>
            </a:r>
          </a:p>
          <a:p>
            <a:pPr algn="just"/>
            <a:endParaRPr lang="en-US"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algn="just"/>
            <a:endParaRPr lang="en-US" sz="1800" dirty="0"/>
          </a:p>
          <a:p>
            <a:pPr algn="just"/>
            <a:r>
              <a:rPr lang="en-US" sz="1800" dirty="0"/>
              <a:t>Input </a:t>
            </a:r>
            <a:r>
              <a:rPr lang="en-US" sz="1800" i="1" dirty="0"/>
              <a:t>X </a:t>
            </a:r>
            <a:r>
              <a:rPr lang="en-US" sz="1800" dirty="0"/>
              <a:t>is classified by the original model </a:t>
            </a:r>
            <a:r>
              <a:rPr lang="en-US" sz="1800" i="1" dirty="0"/>
              <a:t>M</a:t>
            </a:r>
            <a:r>
              <a:rPr lang="en-US" sz="1800" i="1" baseline="-25000" dirty="0"/>
              <a:t>O</a:t>
            </a:r>
            <a:r>
              <a:rPr lang="en-US" sz="1800" dirty="0"/>
              <a:t>.</a:t>
            </a:r>
            <a:endParaRPr lang="en-US" sz="1800" baseline="-25000" dirty="0"/>
          </a:p>
          <a:p>
            <a:pPr algn="just"/>
            <a:r>
              <a:rPr lang="en-US" sz="1800" dirty="0"/>
              <a:t>The content (X</a:t>
            </a:r>
            <a:r>
              <a:rPr lang="en-US" sz="1800" baseline="-25000" dirty="0"/>
              <a:t>C</a:t>
            </a:r>
            <a:r>
              <a:rPr lang="en-US" sz="1800" dirty="0"/>
              <a:t>) or styled (X</a:t>
            </a:r>
            <a:r>
              <a:rPr lang="en-US" sz="1800" baseline="-25000" dirty="0"/>
              <a:t>S</a:t>
            </a:r>
            <a:r>
              <a:rPr lang="en-US" sz="1800" dirty="0"/>
              <a:t>)  version of the input </a:t>
            </a:r>
            <a:r>
              <a:rPr lang="en-US" sz="1800" i="1" dirty="0"/>
              <a:t>X</a:t>
            </a:r>
            <a:r>
              <a:rPr lang="en-US" sz="1800" i="1" baseline="-25000" dirty="0"/>
              <a:t> </a:t>
            </a:r>
            <a:r>
              <a:rPr lang="en-US" sz="1800" dirty="0"/>
              <a:t>is classified by the retrained model </a:t>
            </a:r>
            <a:r>
              <a:rPr lang="en-US" sz="1800" i="1" dirty="0"/>
              <a:t>M</a:t>
            </a:r>
            <a:r>
              <a:rPr lang="en-US" sz="1800" i="1" baseline="-25000" dirty="0"/>
              <a:t>R</a:t>
            </a:r>
            <a:r>
              <a:rPr lang="en-US" sz="1800" dirty="0"/>
              <a:t>.</a:t>
            </a:r>
          </a:p>
          <a:p>
            <a:pPr algn="just"/>
            <a:r>
              <a:rPr lang="en-US" sz="1800" dirty="0"/>
              <a:t>Input </a:t>
            </a:r>
            <a:r>
              <a:rPr lang="en-US" sz="1800" i="1" dirty="0"/>
              <a:t>X</a:t>
            </a:r>
            <a:r>
              <a:rPr lang="en-US" sz="1800" dirty="0"/>
              <a:t> is considered adversarial if there is a mismatch in the classification.</a:t>
            </a:r>
            <a:endParaRPr lang="en-US" sz="1800" i="1" baseline="-250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algn="just"/>
            <a:endParaRPr lang="en-US" sz="1800" i="1" dirty="0"/>
          </a:p>
        </p:txBody>
      </p:sp>
      <p:sp>
        <p:nvSpPr>
          <p:cNvPr id="30" name="Rectangle 29"/>
          <p:cNvSpPr/>
          <p:nvPr/>
        </p:nvSpPr>
        <p:spPr>
          <a:xfrm>
            <a:off x="2490571" y="3454786"/>
            <a:ext cx="739781" cy="826042"/>
          </a:xfrm>
          <a:prstGeom prst="rect">
            <a:avLst/>
          </a:prstGeom>
          <a:solidFill>
            <a:srgbClr val="008000"/>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i="1" dirty="0"/>
              <a:t>G</a:t>
            </a:r>
            <a:r>
              <a:rPr lang="en-US" i="1" baseline="-25000" dirty="0"/>
              <a:t>SI</a:t>
            </a:r>
          </a:p>
        </p:txBody>
      </p:sp>
      <p:cxnSp>
        <p:nvCxnSpPr>
          <p:cNvPr id="31" name="Straight Arrow Connector 30"/>
          <p:cNvCxnSpPr>
            <a:stCxn id="30" idx="3"/>
            <a:endCxn id="44" idx="1"/>
          </p:cNvCxnSpPr>
          <p:nvPr/>
        </p:nvCxnSpPr>
        <p:spPr>
          <a:xfrm flipV="1">
            <a:off x="3230352" y="3864902"/>
            <a:ext cx="327625" cy="29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593344" y="4232449"/>
            <a:ext cx="1172967" cy="461665"/>
          </a:xfrm>
          <a:prstGeom prst="rect">
            <a:avLst/>
          </a:prstGeom>
          <a:noFill/>
        </p:spPr>
        <p:txBody>
          <a:bodyPr wrap="square" rtlCol="0">
            <a:spAutoFit/>
          </a:bodyPr>
          <a:lstStyle/>
          <a:p>
            <a:pPr algn="ctr"/>
            <a:r>
              <a:rPr lang="en-US" sz="1200" dirty="0">
                <a:latin typeface="Arial" pitchFamily="34" charset="0"/>
                <a:cs typeface="Arial" pitchFamily="34" charset="0"/>
              </a:rPr>
              <a:t>Retrained Model</a:t>
            </a:r>
            <a:endParaRPr lang="en-US" sz="1200" i="1" dirty="0">
              <a:latin typeface="Arial" pitchFamily="34" charset="0"/>
              <a:cs typeface="Arial" pitchFamily="34" charset="0"/>
            </a:endParaRPr>
          </a:p>
        </p:txBody>
      </p:sp>
      <p:sp>
        <p:nvSpPr>
          <p:cNvPr id="33" name="Rectangle 32"/>
          <p:cNvSpPr/>
          <p:nvPr/>
        </p:nvSpPr>
        <p:spPr>
          <a:xfrm>
            <a:off x="4780473" y="3439032"/>
            <a:ext cx="739781" cy="826042"/>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i="1" dirty="0"/>
              <a:t>M</a:t>
            </a:r>
            <a:r>
              <a:rPr lang="en-US" i="1" baseline="-25000" dirty="0"/>
              <a:t>R</a:t>
            </a:r>
          </a:p>
        </p:txBody>
      </p:sp>
      <p:cxnSp>
        <p:nvCxnSpPr>
          <p:cNvPr id="34" name="Straight Arrow Connector 33"/>
          <p:cNvCxnSpPr>
            <a:stCxn id="44" idx="3"/>
            <a:endCxn id="33" idx="1"/>
          </p:cNvCxnSpPr>
          <p:nvPr/>
        </p:nvCxnSpPr>
        <p:spPr>
          <a:xfrm flipV="1">
            <a:off x="4422839" y="3852053"/>
            <a:ext cx="357634" cy="128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613560" y="2674544"/>
            <a:ext cx="1172967" cy="461665"/>
          </a:xfrm>
          <a:prstGeom prst="rect">
            <a:avLst/>
          </a:prstGeom>
          <a:noFill/>
        </p:spPr>
        <p:txBody>
          <a:bodyPr wrap="square" rtlCol="0">
            <a:spAutoFit/>
          </a:bodyPr>
          <a:lstStyle/>
          <a:p>
            <a:pPr algn="ctr"/>
            <a:r>
              <a:rPr lang="en-US" sz="1200" dirty="0">
                <a:latin typeface="Arial" pitchFamily="34" charset="0"/>
                <a:cs typeface="Arial" pitchFamily="34" charset="0"/>
              </a:rPr>
              <a:t>Original </a:t>
            </a:r>
          </a:p>
          <a:p>
            <a:pPr algn="ctr"/>
            <a:r>
              <a:rPr lang="en-US" sz="1200" dirty="0">
                <a:latin typeface="Arial" pitchFamily="34" charset="0"/>
                <a:cs typeface="Arial" pitchFamily="34" charset="0"/>
              </a:rPr>
              <a:t>Model</a:t>
            </a:r>
            <a:endParaRPr lang="en-US" sz="1200" i="1" dirty="0">
              <a:latin typeface="Arial" pitchFamily="34" charset="0"/>
              <a:cs typeface="Arial" pitchFamily="34" charset="0"/>
            </a:endParaRPr>
          </a:p>
        </p:txBody>
      </p:sp>
      <p:sp>
        <p:nvSpPr>
          <p:cNvPr id="18" name="Rectangle 17"/>
          <p:cNvSpPr/>
          <p:nvPr/>
        </p:nvSpPr>
        <p:spPr>
          <a:xfrm>
            <a:off x="4813023" y="1881127"/>
            <a:ext cx="739781" cy="826042"/>
          </a:xfrm>
          <a:prstGeom prst="rect">
            <a:avLst/>
          </a:prstGeom>
          <a:solidFill>
            <a:srgbClr val="FF9933"/>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i="1" dirty="0"/>
              <a:t>M</a:t>
            </a:r>
            <a:r>
              <a:rPr lang="en-US" i="1" baseline="-25000" dirty="0"/>
              <a:t>O</a:t>
            </a:r>
          </a:p>
        </p:txBody>
      </p:sp>
      <p:sp>
        <p:nvSpPr>
          <p:cNvPr id="22" name="TextBox 21"/>
          <p:cNvSpPr txBox="1"/>
          <p:nvPr/>
        </p:nvSpPr>
        <p:spPr>
          <a:xfrm>
            <a:off x="2300038" y="4244779"/>
            <a:ext cx="1172967" cy="461665"/>
          </a:xfrm>
          <a:prstGeom prst="rect">
            <a:avLst/>
          </a:prstGeom>
          <a:noFill/>
        </p:spPr>
        <p:txBody>
          <a:bodyPr wrap="square" rtlCol="0">
            <a:spAutoFit/>
          </a:bodyPr>
          <a:lstStyle/>
          <a:p>
            <a:pPr algn="ctr"/>
            <a:r>
              <a:rPr lang="en-US" sz="1200" dirty="0">
                <a:latin typeface="Arial" pitchFamily="34" charset="0"/>
                <a:cs typeface="Arial" pitchFamily="34" charset="0"/>
              </a:rPr>
              <a:t>Styled Image Generator</a:t>
            </a:r>
            <a:endParaRPr lang="en-US" sz="1200" i="1" dirty="0">
              <a:latin typeface="Arial" pitchFamily="34" charset="0"/>
              <a:cs typeface="Arial" pitchFamily="34" charset="0"/>
            </a:endParaRPr>
          </a:p>
        </p:txBody>
      </p:sp>
      <p:sp>
        <p:nvSpPr>
          <p:cNvPr id="37" name="Diamond 36"/>
          <p:cNvSpPr/>
          <p:nvPr/>
        </p:nvSpPr>
        <p:spPr>
          <a:xfrm>
            <a:off x="5868928" y="2702719"/>
            <a:ext cx="1430243" cy="776726"/>
          </a:xfrm>
          <a:prstGeom prst="diamond">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40" name="Elbow Connector 39"/>
          <p:cNvCxnSpPr>
            <a:stCxn id="18" idx="3"/>
            <a:endCxn id="37" idx="0"/>
          </p:cNvCxnSpPr>
          <p:nvPr/>
        </p:nvCxnSpPr>
        <p:spPr>
          <a:xfrm>
            <a:off x="5552804" y="2294148"/>
            <a:ext cx="1031246" cy="408571"/>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Elbow Connector 42"/>
          <p:cNvCxnSpPr>
            <a:stCxn id="33" idx="3"/>
            <a:endCxn id="37" idx="2"/>
          </p:cNvCxnSpPr>
          <p:nvPr/>
        </p:nvCxnSpPr>
        <p:spPr>
          <a:xfrm flipV="1">
            <a:off x="5520254" y="3479445"/>
            <a:ext cx="1063796" cy="372608"/>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5560687" y="1962978"/>
            <a:ext cx="456198" cy="338554"/>
          </a:xfrm>
          <a:prstGeom prst="rect">
            <a:avLst/>
          </a:prstGeom>
          <a:noFill/>
        </p:spPr>
        <p:txBody>
          <a:bodyPr wrap="square" rtlCol="0">
            <a:spAutoFit/>
          </a:bodyPr>
          <a:lstStyle/>
          <a:p>
            <a:r>
              <a:rPr lang="en-US" sz="1600" dirty="0">
                <a:latin typeface="Arial" pitchFamily="34" charset="0"/>
                <a:cs typeface="Arial" pitchFamily="34" charset="0"/>
              </a:rPr>
              <a:t>Y</a:t>
            </a:r>
            <a:r>
              <a:rPr lang="en-US" sz="1600" baseline="-25000" dirty="0">
                <a:latin typeface="Arial" pitchFamily="34" charset="0"/>
                <a:cs typeface="Arial" pitchFamily="34" charset="0"/>
              </a:rPr>
              <a:t>O</a:t>
            </a:r>
          </a:p>
        </p:txBody>
      </p:sp>
      <p:sp>
        <p:nvSpPr>
          <p:cNvPr id="47" name="TextBox 46"/>
          <p:cNvSpPr txBox="1"/>
          <p:nvPr/>
        </p:nvSpPr>
        <p:spPr>
          <a:xfrm>
            <a:off x="5614447" y="3533212"/>
            <a:ext cx="550393" cy="338554"/>
          </a:xfrm>
          <a:prstGeom prst="rect">
            <a:avLst/>
          </a:prstGeom>
          <a:noFill/>
        </p:spPr>
        <p:txBody>
          <a:bodyPr wrap="square" rtlCol="0">
            <a:spAutoFit/>
          </a:bodyPr>
          <a:lstStyle/>
          <a:p>
            <a:r>
              <a:rPr lang="en-US" sz="1600" dirty="0">
                <a:latin typeface="Arial" pitchFamily="34" charset="0"/>
                <a:cs typeface="Arial" pitchFamily="34" charset="0"/>
              </a:rPr>
              <a:t>Y</a:t>
            </a:r>
            <a:r>
              <a:rPr lang="en-US" sz="1600" baseline="-25000" dirty="0">
                <a:latin typeface="Arial" pitchFamily="34" charset="0"/>
                <a:cs typeface="Arial" pitchFamily="34" charset="0"/>
              </a:rPr>
              <a:t>R</a:t>
            </a:r>
          </a:p>
        </p:txBody>
      </p:sp>
      <p:sp>
        <p:nvSpPr>
          <p:cNvPr id="50" name="TextBox 49"/>
          <p:cNvSpPr txBox="1"/>
          <p:nvPr/>
        </p:nvSpPr>
        <p:spPr>
          <a:xfrm>
            <a:off x="6008995" y="2916762"/>
            <a:ext cx="1228528" cy="338554"/>
          </a:xfrm>
          <a:prstGeom prst="rect">
            <a:avLst/>
          </a:prstGeom>
          <a:noFill/>
        </p:spPr>
        <p:txBody>
          <a:bodyPr wrap="square" rtlCol="0">
            <a:spAutoFit/>
          </a:bodyPr>
          <a:lstStyle/>
          <a:p>
            <a:r>
              <a:rPr lang="en-US" sz="1600" dirty="0">
                <a:latin typeface="Arial" pitchFamily="34" charset="0"/>
                <a:cs typeface="Arial" pitchFamily="34" charset="0"/>
              </a:rPr>
              <a:t>Y</a:t>
            </a:r>
            <a:r>
              <a:rPr lang="en-US" sz="1600" baseline="-25000" dirty="0">
                <a:latin typeface="Arial" pitchFamily="34" charset="0"/>
                <a:cs typeface="Arial" pitchFamily="34" charset="0"/>
              </a:rPr>
              <a:t>O </a:t>
            </a:r>
            <a:r>
              <a:rPr lang="en-US" sz="1600" dirty="0">
                <a:latin typeface="Arial" pitchFamily="34" charset="0"/>
                <a:cs typeface="Arial" pitchFamily="34" charset="0"/>
              </a:rPr>
              <a:t>== Y</a:t>
            </a:r>
            <a:r>
              <a:rPr lang="en-US" sz="1600" baseline="-25000" dirty="0">
                <a:latin typeface="Arial" pitchFamily="34" charset="0"/>
                <a:cs typeface="Arial" pitchFamily="34" charset="0"/>
              </a:rPr>
              <a:t>R </a:t>
            </a:r>
            <a:r>
              <a:rPr lang="en-US" sz="1600" dirty="0">
                <a:latin typeface="Arial" pitchFamily="34" charset="0"/>
                <a:cs typeface="Arial" pitchFamily="34" charset="0"/>
              </a:rPr>
              <a:t>?</a:t>
            </a:r>
          </a:p>
        </p:txBody>
      </p:sp>
      <p:cxnSp>
        <p:nvCxnSpPr>
          <p:cNvPr id="60" name="Straight Arrow Connector 59"/>
          <p:cNvCxnSpPr>
            <a:endCxn id="66" idx="1"/>
          </p:cNvCxnSpPr>
          <p:nvPr/>
        </p:nvCxnSpPr>
        <p:spPr>
          <a:xfrm flipV="1">
            <a:off x="6879962" y="2341669"/>
            <a:ext cx="727453" cy="5336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endCxn id="68" idx="1"/>
          </p:cNvCxnSpPr>
          <p:nvPr/>
        </p:nvCxnSpPr>
        <p:spPr>
          <a:xfrm>
            <a:off x="6855303" y="3319167"/>
            <a:ext cx="694908" cy="59273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6761106" y="2312642"/>
            <a:ext cx="698347" cy="338554"/>
          </a:xfrm>
          <a:prstGeom prst="rect">
            <a:avLst/>
          </a:prstGeom>
          <a:noFill/>
        </p:spPr>
        <p:txBody>
          <a:bodyPr wrap="square" rtlCol="0">
            <a:spAutoFit/>
          </a:bodyPr>
          <a:lstStyle/>
          <a:p>
            <a:r>
              <a:rPr lang="en-US" sz="1600" dirty="0">
                <a:latin typeface="Arial" pitchFamily="34" charset="0"/>
                <a:cs typeface="Arial" pitchFamily="34" charset="0"/>
              </a:rPr>
              <a:t>Yes</a:t>
            </a:r>
            <a:endParaRPr lang="en-US" sz="1600" baseline="-25000" dirty="0">
              <a:latin typeface="Arial" pitchFamily="34" charset="0"/>
              <a:cs typeface="Arial" pitchFamily="34" charset="0"/>
            </a:endParaRPr>
          </a:p>
        </p:txBody>
      </p:sp>
      <p:sp>
        <p:nvSpPr>
          <p:cNvPr id="64" name="TextBox 63"/>
          <p:cNvSpPr txBox="1"/>
          <p:nvPr/>
        </p:nvSpPr>
        <p:spPr>
          <a:xfrm>
            <a:off x="6876515" y="3562322"/>
            <a:ext cx="698347" cy="338554"/>
          </a:xfrm>
          <a:prstGeom prst="rect">
            <a:avLst/>
          </a:prstGeom>
          <a:noFill/>
        </p:spPr>
        <p:txBody>
          <a:bodyPr wrap="square" rtlCol="0">
            <a:spAutoFit/>
          </a:bodyPr>
          <a:lstStyle/>
          <a:p>
            <a:r>
              <a:rPr lang="en-US" sz="1600" dirty="0">
                <a:latin typeface="Arial" pitchFamily="34" charset="0"/>
                <a:cs typeface="Arial" pitchFamily="34" charset="0"/>
              </a:rPr>
              <a:t>No</a:t>
            </a:r>
            <a:endParaRPr lang="en-US" sz="1600" baseline="-25000" dirty="0">
              <a:latin typeface="Arial" pitchFamily="34" charset="0"/>
              <a:cs typeface="Arial" pitchFamily="34" charset="0"/>
            </a:endParaRPr>
          </a:p>
        </p:txBody>
      </p:sp>
      <p:sp>
        <p:nvSpPr>
          <p:cNvPr id="66" name="TextBox 65"/>
          <p:cNvSpPr txBox="1"/>
          <p:nvPr/>
        </p:nvSpPr>
        <p:spPr>
          <a:xfrm>
            <a:off x="7607415" y="2049281"/>
            <a:ext cx="1282286" cy="584776"/>
          </a:xfrm>
          <a:prstGeom prst="rect">
            <a:avLst/>
          </a:prstGeom>
          <a:solidFill>
            <a:schemeClr val="bg2">
              <a:lumMod val="60000"/>
              <a:lumOff val="40000"/>
            </a:schemeClr>
          </a:solidFill>
          <a:ln>
            <a:solidFill>
              <a:schemeClr val="tx1"/>
            </a:solidFill>
          </a:ln>
        </p:spPr>
        <p:txBody>
          <a:bodyPr wrap="square" rtlCol="0">
            <a:spAutoFit/>
          </a:bodyPr>
          <a:lstStyle/>
          <a:p>
            <a:pPr algn="ctr"/>
            <a:r>
              <a:rPr lang="en-US" sz="1600" dirty="0">
                <a:latin typeface="Arial" pitchFamily="34" charset="0"/>
                <a:cs typeface="Arial" pitchFamily="34" charset="0"/>
              </a:rPr>
              <a:t>Adversarial Input</a:t>
            </a:r>
          </a:p>
        </p:txBody>
      </p:sp>
      <p:sp>
        <p:nvSpPr>
          <p:cNvPr id="68" name="TextBox 67"/>
          <p:cNvSpPr txBox="1"/>
          <p:nvPr/>
        </p:nvSpPr>
        <p:spPr>
          <a:xfrm>
            <a:off x="7550211" y="3619514"/>
            <a:ext cx="1282286" cy="584776"/>
          </a:xfrm>
          <a:prstGeom prst="rect">
            <a:avLst/>
          </a:prstGeom>
          <a:solidFill>
            <a:schemeClr val="bg2">
              <a:lumMod val="60000"/>
              <a:lumOff val="40000"/>
            </a:schemeClr>
          </a:solidFill>
          <a:ln>
            <a:solidFill>
              <a:schemeClr val="tx1"/>
            </a:solidFill>
          </a:ln>
        </p:spPr>
        <p:txBody>
          <a:bodyPr wrap="square" rtlCol="0">
            <a:spAutoFit/>
          </a:bodyPr>
          <a:lstStyle/>
          <a:p>
            <a:pPr algn="ctr"/>
            <a:r>
              <a:rPr lang="en-US" sz="1600" dirty="0">
                <a:latin typeface="Arial" pitchFamily="34" charset="0"/>
                <a:cs typeface="Arial" pitchFamily="34" charset="0"/>
              </a:rPr>
              <a:t>Benign</a:t>
            </a:r>
          </a:p>
          <a:p>
            <a:pPr algn="ctr"/>
            <a:r>
              <a:rPr lang="en-US" sz="1600" dirty="0">
                <a:latin typeface="Arial" pitchFamily="34" charset="0"/>
                <a:cs typeface="Arial" pitchFamily="34" charset="0"/>
              </a:rPr>
              <a:t>Input</a:t>
            </a:r>
          </a:p>
        </p:txBody>
      </p:sp>
      <p:sp>
        <p:nvSpPr>
          <p:cNvPr id="42" name="TextBox 41"/>
          <p:cNvSpPr txBox="1"/>
          <p:nvPr/>
        </p:nvSpPr>
        <p:spPr>
          <a:xfrm>
            <a:off x="3437551" y="3722572"/>
            <a:ext cx="1050971" cy="276999"/>
          </a:xfrm>
          <a:prstGeom prst="rect">
            <a:avLst/>
          </a:prstGeom>
          <a:noFill/>
        </p:spPr>
        <p:txBody>
          <a:bodyPr wrap="square" rtlCol="0">
            <a:spAutoFit/>
          </a:bodyPr>
          <a:lstStyle/>
          <a:p>
            <a:pPr algn="ctr"/>
            <a:r>
              <a:rPr lang="en-US" sz="1200" dirty="0">
                <a:latin typeface="Arial" pitchFamily="34" charset="0"/>
                <a:cs typeface="Arial" pitchFamily="34" charset="0"/>
              </a:rPr>
              <a:t>OR</a:t>
            </a:r>
          </a:p>
        </p:txBody>
      </p:sp>
      <p:sp>
        <p:nvSpPr>
          <p:cNvPr id="44" name="Rectangle 43"/>
          <p:cNvSpPr/>
          <p:nvPr/>
        </p:nvSpPr>
        <p:spPr>
          <a:xfrm>
            <a:off x="3557977" y="2978056"/>
            <a:ext cx="864862" cy="1773691"/>
          </a:xfrm>
          <a:prstGeom prst="rect">
            <a:avLst/>
          </a:prstGeom>
          <a:no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 name="TextBox 34"/>
          <p:cNvSpPr txBox="1"/>
          <p:nvPr/>
        </p:nvSpPr>
        <p:spPr>
          <a:xfrm>
            <a:off x="811414" y="2903361"/>
            <a:ext cx="782435" cy="276999"/>
          </a:xfrm>
          <a:prstGeom prst="rect">
            <a:avLst/>
          </a:prstGeom>
          <a:noFill/>
        </p:spPr>
        <p:txBody>
          <a:bodyPr wrap="square" rtlCol="0">
            <a:spAutoFit/>
          </a:bodyPr>
          <a:lstStyle/>
          <a:p>
            <a:pPr algn="ctr"/>
            <a:r>
              <a:rPr lang="en-US" sz="1200" dirty="0">
                <a:latin typeface="Arial" pitchFamily="34" charset="0"/>
                <a:cs typeface="Arial" pitchFamily="34" charset="0"/>
              </a:rPr>
              <a:t>Input </a:t>
            </a:r>
            <a:r>
              <a:rPr lang="en-US" sz="1200" i="1" dirty="0">
                <a:latin typeface="Arial" pitchFamily="34" charset="0"/>
                <a:cs typeface="Arial" pitchFamily="34" charset="0"/>
              </a:rPr>
              <a:t>X</a:t>
            </a:r>
          </a:p>
        </p:txBody>
      </p:sp>
      <p:sp>
        <p:nvSpPr>
          <p:cNvPr id="36" name="TextBox 35"/>
          <p:cNvSpPr txBox="1"/>
          <p:nvPr/>
        </p:nvSpPr>
        <p:spPr>
          <a:xfrm>
            <a:off x="561234" y="4056775"/>
            <a:ext cx="1172967" cy="461665"/>
          </a:xfrm>
          <a:prstGeom prst="rect">
            <a:avLst/>
          </a:prstGeom>
          <a:noFill/>
        </p:spPr>
        <p:txBody>
          <a:bodyPr wrap="square" rtlCol="0">
            <a:spAutoFit/>
          </a:bodyPr>
          <a:lstStyle/>
          <a:p>
            <a:pPr algn="ctr"/>
            <a:r>
              <a:rPr lang="en-US" sz="1200" dirty="0">
                <a:latin typeface="Arial" pitchFamily="34" charset="0"/>
                <a:cs typeface="Arial" pitchFamily="34" charset="0"/>
              </a:rPr>
              <a:t>Chosen Style Base (</a:t>
            </a:r>
            <a:r>
              <a:rPr lang="en-US" sz="1200" i="1" dirty="0">
                <a:latin typeface="Arial" pitchFamily="34" charset="0"/>
                <a:cs typeface="Arial" pitchFamily="34" charset="0"/>
              </a:rPr>
              <a:t>B</a:t>
            </a:r>
            <a:r>
              <a:rPr lang="en-US" sz="1200" dirty="0">
                <a:latin typeface="Arial" pitchFamily="34" charset="0"/>
                <a:cs typeface="Arial" pitchFamily="34" charset="0"/>
              </a:rPr>
              <a:t>)</a:t>
            </a:r>
            <a:endParaRPr lang="en-US" sz="1200" i="1" dirty="0">
              <a:latin typeface="Arial" pitchFamily="34" charset="0"/>
              <a:cs typeface="Arial" pitchFamily="34" charset="0"/>
            </a:endParaRPr>
          </a:p>
        </p:txBody>
      </p:sp>
      <p:pic>
        <p:nvPicPr>
          <p:cNvPr id="38" name="Picture 37" descr="im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670" y="1957502"/>
            <a:ext cx="935079" cy="1015437"/>
          </a:xfrm>
          <a:prstGeom prst="rect">
            <a:avLst/>
          </a:prstGeom>
        </p:spPr>
      </p:pic>
      <p:pic>
        <p:nvPicPr>
          <p:cNvPr id="41" name="Picture 40" descr="style base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84" y="3330090"/>
            <a:ext cx="1045184" cy="803987"/>
          </a:xfrm>
          <a:prstGeom prst="rect">
            <a:avLst/>
          </a:prstGeom>
        </p:spPr>
      </p:pic>
      <p:pic>
        <p:nvPicPr>
          <p:cNvPr id="56" name="Picture 55" descr="cont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5860" y="3064921"/>
            <a:ext cx="678832" cy="673569"/>
          </a:xfrm>
          <a:prstGeom prst="rect">
            <a:avLst/>
          </a:prstGeom>
        </p:spPr>
      </p:pic>
      <p:pic>
        <p:nvPicPr>
          <p:cNvPr id="57" name="Picture 56" descr="styled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9087" y="3977336"/>
            <a:ext cx="701044" cy="701044"/>
          </a:xfrm>
          <a:prstGeom prst="rect">
            <a:avLst/>
          </a:prstGeom>
        </p:spPr>
      </p:pic>
      <p:cxnSp>
        <p:nvCxnSpPr>
          <p:cNvPr id="77" name="Straight Arrow Connector 76"/>
          <p:cNvCxnSpPr>
            <a:endCxn id="18" idx="1"/>
          </p:cNvCxnSpPr>
          <p:nvPr/>
        </p:nvCxnSpPr>
        <p:spPr>
          <a:xfrm flipV="1">
            <a:off x="1622726" y="2294148"/>
            <a:ext cx="3190297" cy="2222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9" name="Curved Connector 78"/>
          <p:cNvCxnSpPr>
            <a:stCxn id="41" idx="3"/>
          </p:cNvCxnSpPr>
          <p:nvPr/>
        </p:nvCxnSpPr>
        <p:spPr>
          <a:xfrm>
            <a:off x="1686168" y="3732084"/>
            <a:ext cx="827419" cy="329466"/>
          </a:xfrm>
          <a:prstGeom prst="curvedConnector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1637997" y="2628962"/>
            <a:ext cx="848672" cy="107413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201241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255" y="1183548"/>
            <a:ext cx="8744989" cy="5552899"/>
          </a:xfrm>
        </p:spPr>
        <p:txBody>
          <a:bodyPr>
            <a:normAutofit/>
          </a:bodyPr>
          <a:lstStyle/>
          <a:p>
            <a:pPr marL="0" indent="0" algn="ctr">
              <a:buNone/>
            </a:pPr>
            <a:r>
              <a:rPr lang="en-US" sz="2200" b="1" dirty="0"/>
              <a:t>Architecture Implementation</a:t>
            </a:r>
          </a:p>
          <a:p>
            <a:pPr marL="457200" lvl="1" indent="0" algn="just">
              <a:buNone/>
            </a:pPr>
            <a:endParaRPr lang="en-US" dirty="0"/>
          </a:p>
          <a:p>
            <a:pPr marL="914400" lvl="2" indent="0">
              <a:buNone/>
            </a:pPr>
            <a:endParaRPr lang="en-US" dirty="0"/>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59</a:t>
            </a:fld>
            <a:endParaRPr lang="en-US"/>
          </a:p>
        </p:txBody>
      </p:sp>
      <p:grpSp>
        <p:nvGrpSpPr>
          <p:cNvPr id="6" name="Group 5"/>
          <p:cNvGrpSpPr/>
          <p:nvPr/>
        </p:nvGrpSpPr>
        <p:grpSpPr>
          <a:xfrm>
            <a:off x="752248" y="1769344"/>
            <a:ext cx="2451687" cy="4172984"/>
            <a:chOff x="15240000" y="20187971"/>
            <a:chExt cx="3810000" cy="8760853"/>
          </a:xfrm>
        </p:grpSpPr>
        <p:grpSp>
          <p:nvGrpSpPr>
            <p:cNvPr id="7" name="Group 6"/>
            <p:cNvGrpSpPr/>
            <p:nvPr/>
          </p:nvGrpSpPr>
          <p:grpSpPr>
            <a:xfrm>
              <a:off x="15240000" y="23140569"/>
              <a:ext cx="3810000" cy="1277046"/>
              <a:chOff x="15240000" y="23140569"/>
              <a:chExt cx="3810000" cy="1277046"/>
            </a:xfrm>
          </p:grpSpPr>
          <p:pic>
            <p:nvPicPr>
              <p:cNvPr id="19" name="Picture 18" descr="pytho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24866" y="23140569"/>
                <a:ext cx="2944135" cy="1277046"/>
              </a:xfrm>
              <a:prstGeom prst="rect">
                <a:avLst/>
              </a:prstGeom>
            </p:spPr>
          </p:pic>
          <p:sp>
            <p:nvSpPr>
              <p:cNvPr id="20" name="Rectangle 19"/>
              <p:cNvSpPr/>
              <p:nvPr/>
            </p:nvSpPr>
            <p:spPr>
              <a:xfrm>
                <a:off x="15240000" y="23274615"/>
                <a:ext cx="3810000" cy="8382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5240000" y="24792397"/>
              <a:ext cx="3810000" cy="1209590"/>
              <a:chOff x="15240000" y="24792397"/>
              <a:chExt cx="3810000" cy="1209590"/>
            </a:xfrm>
          </p:grpSpPr>
          <p:pic>
            <p:nvPicPr>
              <p:cNvPr id="16" name="Picture 15" descr="pytorch.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1706" y="25010065"/>
                <a:ext cx="3125833" cy="851790"/>
              </a:xfrm>
              <a:prstGeom prst="rect">
                <a:avLst/>
              </a:prstGeom>
            </p:spPr>
          </p:pic>
          <p:sp>
            <p:nvSpPr>
              <p:cNvPr id="18" name="Rectangle 17"/>
              <p:cNvSpPr/>
              <p:nvPr/>
            </p:nvSpPr>
            <p:spPr>
              <a:xfrm>
                <a:off x="15240000" y="24792397"/>
                <a:ext cx="3810000" cy="120959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15240000" y="26669259"/>
              <a:ext cx="3810000" cy="838200"/>
            </a:xfrm>
            <a:prstGeom prst="rect">
              <a:avLst/>
            </a:prstGeom>
            <a:solidFill>
              <a:schemeClr val="accent3">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CUDA</a:t>
              </a:r>
            </a:p>
          </p:txBody>
        </p:sp>
        <p:sp>
          <p:nvSpPr>
            <p:cNvPr id="10" name="Rectangle 9"/>
            <p:cNvSpPr/>
            <p:nvPr/>
          </p:nvSpPr>
          <p:spPr>
            <a:xfrm>
              <a:off x="15240000" y="28110624"/>
              <a:ext cx="3810000" cy="838200"/>
            </a:xfrm>
            <a:prstGeom prst="rect">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GPU</a:t>
              </a:r>
            </a:p>
          </p:txBody>
        </p:sp>
        <p:grpSp>
          <p:nvGrpSpPr>
            <p:cNvPr id="11" name="Group 10"/>
            <p:cNvGrpSpPr/>
            <p:nvPr/>
          </p:nvGrpSpPr>
          <p:grpSpPr>
            <a:xfrm>
              <a:off x="15240000" y="20187971"/>
              <a:ext cx="3810000" cy="2362199"/>
              <a:chOff x="15240000" y="20187971"/>
              <a:chExt cx="3810000" cy="2362199"/>
            </a:xfrm>
          </p:grpSpPr>
          <p:sp>
            <p:nvSpPr>
              <p:cNvPr id="12" name="Rectangle 11"/>
              <p:cNvSpPr/>
              <p:nvPr/>
            </p:nvSpPr>
            <p:spPr>
              <a:xfrm>
                <a:off x="15240000" y="20187971"/>
                <a:ext cx="3810000" cy="236219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mod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16200" y="21127055"/>
                <a:ext cx="3506549" cy="1219201"/>
              </a:xfrm>
              <a:prstGeom prst="rect">
                <a:avLst/>
              </a:prstGeom>
            </p:spPr>
          </p:pic>
          <p:sp>
            <p:nvSpPr>
              <p:cNvPr id="14" name="TextBox 13"/>
              <p:cNvSpPr txBox="1"/>
              <p:nvPr/>
            </p:nvSpPr>
            <p:spPr>
              <a:xfrm>
                <a:off x="15697201" y="20327150"/>
                <a:ext cx="2895600" cy="437765"/>
              </a:xfrm>
              <a:prstGeom prst="rect">
                <a:avLst/>
              </a:prstGeom>
              <a:noFill/>
            </p:spPr>
            <p:txBody>
              <a:bodyPr wrap="square" rtlCol="0">
                <a:spAutoFit/>
              </a:bodyPr>
              <a:lstStyle/>
              <a:p>
                <a:pPr algn="ctr"/>
                <a:r>
                  <a:rPr lang="en-US" sz="1600" b="1" dirty="0"/>
                  <a:t>MODEL</a:t>
                </a:r>
              </a:p>
            </p:txBody>
          </p:sp>
        </p:grpSp>
      </p:grpSp>
      <p:sp>
        <p:nvSpPr>
          <p:cNvPr id="21" name="TextBox 20"/>
          <p:cNvSpPr txBox="1"/>
          <p:nvPr/>
        </p:nvSpPr>
        <p:spPr>
          <a:xfrm>
            <a:off x="3706420" y="1796020"/>
            <a:ext cx="5014010" cy="4185761"/>
          </a:xfrm>
          <a:prstGeom prst="rect">
            <a:avLst/>
          </a:prstGeom>
          <a:noFill/>
          <a:ln>
            <a:solidFill>
              <a:schemeClr val="tx1"/>
            </a:solidFill>
          </a:ln>
        </p:spPr>
        <p:txBody>
          <a:bodyPr wrap="square" rtlCol="0">
            <a:spAutoFit/>
          </a:bodyPr>
          <a:lstStyle/>
          <a:p>
            <a:pPr marL="457200" indent="-457200">
              <a:buFont typeface="Wingdings" charset="2"/>
              <a:buChar char="q"/>
            </a:pPr>
            <a:r>
              <a:rPr lang="en-US" sz="1400" b="1" dirty="0"/>
              <a:t>Model</a:t>
            </a:r>
          </a:p>
          <a:p>
            <a:pPr marL="457200" indent="-457200">
              <a:buFont typeface="Wingdings" charset="2"/>
              <a:buChar char="ü"/>
            </a:pPr>
            <a:r>
              <a:rPr lang="en-US" sz="1400" dirty="0"/>
              <a:t>Based </a:t>
            </a:r>
            <a:r>
              <a:rPr lang="en-US" sz="1400" dirty="0" err="1"/>
              <a:t>ConvolutionalNeural</a:t>
            </a:r>
            <a:r>
              <a:rPr lang="en-US" sz="1400" dirty="0"/>
              <a:t> Networks (CNN): VGG16 and Resnet34.</a:t>
            </a:r>
          </a:p>
          <a:p>
            <a:endParaRPr lang="en-US" sz="1400" dirty="0"/>
          </a:p>
          <a:p>
            <a:pPr marL="457200" indent="-457200">
              <a:buFont typeface="Wingdings" charset="2"/>
              <a:buChar char="q"/>
            </a:pPr>
            <a:r>
              <a:rPr lang="en-US" sz="1400" b="1" dirty="0"/>
              <a:t>Programming Language: Python</a:t>
            </a:r>
          </a:p>
          <a:p>
            <a:pPr marL="457200" indent="-457200">
              <a:buFont typeface="Wingdings" charset="2"/>
              <a:buChar char="ü"/>
            </a:pPr>
            <a:r>
              <a:rPr lang="en-US" sz="1400" dirty="0"/>
              <a:t>Compatible with several numerical computing libraries suitable for the use of GPUs (e.g. </a:t>
            </a:r>
            <a:r>
              <a:rPr lang="en-US" sz="1400" dirty="0" err="1"/>
              <a:t>Pytorch</a:t>
            </a:r>
            <a:r>
              <a:rPr lang="en-US" sz="1400" dirty="0"/>
              <a:t>) </a:t>
            </a:r>
          </a:p>
          <a:p>
            <a:pPr marL="457200" indent="-457200">
              <a:buFont typeface="Wingdings" charset="2"/>
              <a:buChar char="ü"/>
            </a:pPr>
            <a:endParaRPr lang="en-US" sz="1400" b="1" dirty="0"/>
          </a:p>
          <a:p>
            <a:pPr marL="457200" indent="-457200">
              <a:buFont typeface="Wingdings" charset="2"/>
              <a:buChar char="q"/>
            </a:pPr>
            <a:r>
              <a:rPr lang="en-US" sz="1400" b="1" dirty="0"/>
              <a:t>Computing Library: </a:t>
            </a:r>
            <a:r>
              <a:rPr lang="en-US" sz="1400" b="1" dirty="0" err="1"/>
              <a:t>PyTorch</a:t>
            </a:r>
            <a:endParaRPr lang="en-US" sz="1400" b="1" dirty="0"/>
          </a:p>
          <a:p>
            <a:pPr marL="457200" indent="-457200">
              <a:buFont typeface="Wingdings" charset="2"/>
              <a:buChar char="ü"/>
            </a:pPr>
            <a:r>
              <a:rPr lang="en-US" sz="1400" dirty="0"/>
              <a:t>Scientific computing package</a:t>
            </a:r>
          </a:p>
          <a:p>
            <a:pPr marL="457200" indent="-457200">
              <a:buFont typeface="Wingdings" charset="2"/>
              <a:buChar char="ü"/>
            </a:pPr>
            <a:r>
              <a:rPr lang="en-US" sz="1400" dirty="0"/>
              <a:t>Replacement of </a:t>
            </a:r>
            <a:r>
              <a:rPr lang="en-US" sz="1400" dirty="0" err="1"/>
              <a:t>Numpy</a:t>
            </a:r>
            <a:r>
              <a:rPr lang="en-US" sz="1400" dirty="0"/>
              <a:t> to take advantage of the power of GPUs</a:t>
            </a:r>
          </a:p>
          <a:p>
            <a:pPr marL="457200" indent="-457200">
              <a:buFont typeface="Wingdings" charset="2"/>
              <a:buChar char="ü"/>
            </a:pPr>
            <a:r>
              <a:rPr lang="en-US" sz="1400" dirty="0"/>
              <a:t>Python-friendly platform for neural networks (Deep Learning) </a:t>
            </a:r>
          </a:p>
          <a:p>
            <a:endParaRPr lang="en-US" sz="1400" dirty="0"/>
          </a:p>
          <a:p>
            <a:pPr marL="457200" indent="-457200">
              <a:buFont typeface="Wingdings" charset="2"/>
              <a:buChar char="q"/>
            </a:pPr>
            <a:r>
              <a:rPr lang="en-US" sz="1400" b="1" dirty="0"/>
              <a:t>Parallel Computing Platform: CUDA</a:t>
            </a:r>
          </a:p>
          <a:p>
            <a:pPr marL="457200" indent="-457200">
              <a:buFont typeface="Wingdings" charset="2"/>
              <a:buChar char="ü"/>
            </a:pPr>
            <a:r>
              <a:rPr lang="en-US" sz="1400" dirty="0"/>
              <a:t>Programming model to use GPUs for general purpose computing</a:t>
            </a:r>
          </a:p>
          <a:p>
            <a:endParaRPr lang="en-US" sz="1400" dirty="0"/>
          </a:p>
        </p:txBody>
      </p:sp>
      <p:sp>
        <p:nvSpPr>
          <p:cNvPr id="22" name="Title 1"/>
          <p:cNvSpPr>
            <a:spLocks noGrp="1"/>
          </p:cNvSpPr>
          <p:nvPr>
            <p:ph type="title"/>
          </p:nvPr>
        </p:nvSpPr>
        <p:spPr>
          <a:xfrm>
            <a:off x="228600" y="73152"/>
            <a:ext cx="6705600" cy="838200"/>
          </a:xfrm>
        </p:spPr>
        <p:txBody>
          <a:bodyPr/>
          <a:lstStyle/>
          <a:p>
            <a:pPr algn="l"/>
            <a:r>
              <a:rPr lang="tr-TR" sz="3200" dirty="0" err="1">
                <a:solidFill>
                  <a:srgbClr val="000000"/>
                </a:solidFill>
              </a:rPr>
              <a:t>Prototype</a:t>
            </a:r>
            <a:r>
              <a:rPr lang="tr-TR" sz="3200" dirty="0">
                <a:solidFill>
                  <a:srgbClr val="000000"/>
                </a:solidFill>
              </a:rPr>
              <a:t> </a:t>
            </a:r>
            <a:r>
              <a:rPr lang="tr-TR" sz="3200" dirty="0" err="1">
                <a:solidFill>
                  <a:srgbClr val="000000"/>
                </a:solidFill>
              </a:rPr>
              <a:t>and</a:t>
            </a:r>
            <a:r>
              <a:rPr lang="tr-TR" sz="3200" dirty="0">
                <a:solidFill>
                  <a:srgbClr val="000000"/>
                </a:solidFill>
              </a:rPr>
              <a:t> Demo</a:t>
            </a:r>
            <a:endParaRPr lang="en-US" sz="3200" dirty="0">
              <a:solidFill>
                <a:srgbClr val="000000"/>
              </a:solidFill>
            </a:endParaRPr>
          </a:p>
        </p:txBody>
      </p:sp>
    </p:spTree>
    <p:extLst>
      <p:ext uri="{BB962C8B-B14F-4D97-AF65-F5344CB8AC3E}">
        <p14:creationId xmlns:p14="http://schemas.microsoft.com/office/powerpoint/2010/main" val="102007239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6</a:t>
            </a:r>
            <a:endParaRPr sz="1300" kern="0" dirty="0">
              <a:solidFill>
                <a:sysClr val="windowText" lastClr="000000"/>
              </a:solidFill>
              <a:sym typeface="Tahoma"/>
            </a:endParaRPr>
          </a:p>
        </p:txBody>
      </p:sp>
      <p:sp>
        <p:nvSpPr>
          <p:cNvPr id="5" name="Title 1"/>
          <p:cNvSpPr txBox="1">
            <a:spLocks/>
          </p:cNvSpPr>
          <p:nvPr/>
        </p:nvSpPr>
        <p:spPr bwMode="auto">
          <a:xfrm>
            <a:off x="228599" y="0"/>
            <a:ext cx="7572738"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a:solidFill>
                  <a:schemeClr val="tx2"/>
                </a:solidFill>
                <a:latin typeface="Arial"/>
                <a:ea typeface="Arial"/>
                <a:cs typeface="Arial"/>
                <a:sym typeface="Arial" charset="0"/>
              </a:defRPr>
            </a:lvl1pPr>
            <a:lvl2pPr algn="ctr" rtl="0" eaLnBrk="0" fontAlgn="base" hangingPunct="0">
              <a:spcBef>
                <a:spcPct val="0"/>
              </a:spcBef>
              <a:spcAft>
                <a:spcPct val="0"/>
              </a:spcAft>
              <a:defRPr sz="2400">
                <a:solidFill>
                  <a:schemeClr val="tx2"/>
                </a:solidFill>
                <a:latin typeface="Arial"/>
                <a:ea typeface="Arial"/>
                <a:cs typeface="Arial"/>
                <a:sym typeface="Arial" charset="0"/>
              </a:defRPr>
            </a:lvl2pPr>
            <a:lvl3pPr algn="ctr" rtl="0" eaLnBrk="0" fontAlgn="base" hangingPunct="0">
              <a:spcBef>
                <a:spcPct val="0"/>
              </a:spcBef>
              <a:spcAft>
                <a:spcPct val="0"/>
              </a:spcAft>
              <a:defRPr sz="2400">
                <a:solidFill>
                  <a:schemeClr val="tx2"/>
                </a:solidFill>
                <a:latin typeface="Arial"/>
                <a:ea typeface="Arial"/>
                <a:cs typeface="Arial"/>
                <a:sym typeface="Arial" charset="0"/>
              </a:defRPr>
            </a:lvl3pPr>
            <a:lvl4pPr algn="ctr" rtl="0" eaLnBrk="0" fontAlgn="base" hangingPunct="0">
              <a:spcBef>
                <a:spcPct val="0"/>
              </a:spcBef>
              <a:spcAft>
                <a:spcPct val="0"/>
              </a:spcAft>
              <a:defRPr sz="2400">
                <a:solidFill>
                  <a:schemeClr val="tx2"/>
                </a:solidFill>
                <a:latin typeface="Arial"/>
                <a:ea typeface="Arial"/>
                <a:cs typeface="Arial"/>
                <a:sym typeface="Arial" charset="0"/>
              </a:defRPr>
            </a:lvl4pPr>
            <a:lvl5pPr algn="ctr" rtl="0" eaLnBrk="0" fontAlgn="base" hangingPunct="0">
              <a:spcBef>
                <a:spcPct val="0"/>
              </a:spcBef>
              <a:spcAft>
                <a:spcPct val="0"/>
              </a:spcAft>
              <a:defRPr sz="2400">
                <a:solidFill>
                  <a:schemeClr val="tx2"/>
                </a:solidFill>
                <a:latin typeface="Arial"/>
                <a:ea typeface="Arial"/>
                <a:cs typeface="Arial"/>
                <a:sym typeface="Arial" charset="0"/>
              </a:defRPr>
            </a:lvl5pPr>
            <a:lvl6pPr indent="457200">
              <a:defRPr sz="2400">
                <a:latin typeface="Arial"/>
                <a:ea typeface="Arial"/>
                <a:cs typeface="Arial"/>
                <a:sym typeface="Arial"/>
              </a:defRPr>
            </a:lvl6pPr>
            <a:lvl7pPr indent="914400">
              <a:defRPr sz="2400">
                <a:latin typeface="Arial"/>
                <a:ea typeface="Arial"/>
                <a:cs typeface="Arial"/>
                <a:sym typeface="Arial"/>
              </a:defRPr>
            </a:lvl7pPr>
            <a:lvl8pPr indent="1371600">
              <a:defRPr sz="2400">
                <a:latin typeface="Arial"/>
                <a:ea typeface="Arial"/>
                <a:cs typeface="Arial"/>
                <a:sym typeface="Arial"/>
              </a:defRPr>
            </a:lvl8pPr>
            <a:lvl9pPr indent="1828800">
              <a:defRPr sz="2400">
                <a:latin typeface="Arial"/>
                <a:ea typeface="Arial"/>
                <a:cs typeface="Arial"/>
                <a:sym typeface="Arial"/>
              </a:defRPr>
            </a:lvl9pPr>
          </a:lstStyle>
          <a:p>
            <a:pPr algn="l" eaLnBrk="1" fontAlgn="auto" hangingPunct="1">
              <a:spcBef>
                <a:spcPts val="0"/>
              </a:spcBef>
              <a:spcAft>
                <a:spcPts val="0"/>
              </a:spcAft>
              <a:defRPr/>
            </a:pPr>
            <a:endParaRPr lang="en-US" sz="2800" b="1" kern="0" spc="-1" dirty="0">
              <a:solidFill>
                <a:srgbClr val="000000"/>
              </a:solidFill>
              <a:uFill>
                <a:solidFill>
                  <a:srgbClr val="FFFFFF"/>
                </a:solidFill>
              </a:uFill>
              <a:latin typeface="Arial" charset="0"/>
              <a:ea typeface="Arial" charset="0"/>
              <a:cs typeface="Arial" charset="0"/>
              <a:sym typeface="Tahoma"/>
            </a:endParaRPr>
          </a:p>
          <a:p>
            <a:pPr algn="l" eaLnBrk="1" fontAlgn="auto" hangingPunct="1">
              <a:spcBef>
                <a:spcPts val="0"/>
              </a:spcBef>
              <a:spcAft>
                <a:spcPts val="0"/>
              </a:spcAft>
              <a:defRPr/>
            </a:pPr>
            <a:r>
              <a:rPr lang="en-US" sz="2800" b="1" kern="0" spc="-1" dirty="0">
                <a:solidFill>
                  <a:srgbClr val="000000"/>
                </a:solidFill>
                <a:uFill>
                  <a:solidFill>
                    <a:srgbClr val="FFFFFF"/>
                  </a:solidFill>
                </a:uFill>
                <a:latin typeface="Arial" charset="0"/>
                <a:ea typeface="Arial" charset="0"/>
                <a:cs typeface="Arial" charset="0"/>
                <a:sym typeface="Tahoma"/>
              </a:rPr>
              <a:t>Publications</a:t>
            </a:r>
          </a:p>
          <a:p>
            <a:pPr algn="l" eaLnBrk="1" fontAlgn="auto" hangingPunct="1">
              <a:spcBef>
                <a:spcPts val="0"/>
              </a:spcBef>
              <a:spcAft>
                <a:spcPts val="0"/>
              </a:spcAft>
              <a:defRPr/>
            </a:pPr>
            <a:r>
              <a:rPr lang="en-US" sz="1500" u="sng" kern="0" spc="-1" dirty="0">
                <a:solidFill>
                  <a:srgbClr val="0000FF"/>
                </a:solidFill>
                <a:uFill>
                  <a:solidFill>
                    <a:srgbClr val="FFFFFF"/>
                  </a:solidFill>
                </a:uFill>
                <a:sym typeface="Tahoma"/>
                <a:hlinkClick r:id="rId3"/>
              </a:rPr>
              <a:t>https://www.cs.purdue.edu/homes/bb/#research</a:t>
            </a:r>
            <a:r>
              <a:rPr lang="en-US" sz="1500" u="sng" kern="0" spc="-1" dirty="0">
                <a:solidFill>
                  <a:srgbClr val="0000FF"/>
                </a:solidFill>
                <a:uFill>
                  <a:solidFill>
                    <a:srgbClr val="FFFFFF"/>
                  </a:solidFill>
                </a:uFill>
                <a:sym typeface="Tahoma"/>
              </a:rPr>
              <a:t> </a:t>
            </a:r>
          </a:p>
          <a:p>
            <a:pPr algn="l" eaLnBrk="1" fontAlgn="auto" hangingPunct="1">
              <a:spcBef>
                <a:spcPts val="0"/>
              </a:spcBef>
              <a:spcAft>
                <a:spcPts val="0"/>
              </a:spcAft>
              <a:defRPr/>
            </a:pPr>
            <a:r>
              <a:rPr lang="en-US" sz="1500" kern="0" dirty="0">
                <a:solidFill>
                  <a:srgbClr val="0000FF"/>
                </a:solidFill>
                <a:sym typeface="Tahoma"/>
              </a:rPr>
              <a:t>https://www.cs.purdue.edu/homes/bb/#colloquia</a:t>
            </a:r>
            <a:r>
              <a:rPr lang="en-US" sz="1500" u="sng" kern="0" spc="-1" dirty="0">
                <a:solidFill>
                  <a:srgbClr val="0000FF"/>
                </a:solidFill>
                <a:uFill>
                  <a:solidFill>
                    <a:srgbClr val="FFFFFF"/>
                  </a:solidFill>
                </a:uFill>
                <a:sym typeface="Tahoma"/>
              </a:rPr>
              <a:t> </a:t>
            </a:r>
          </a:p>
          <a:p>
            <a:pPr algn="l" eaLnBrk="1" fontAlgn="auto" hangingPunct="1">
              <a:spcBef>
                <a:spcPts val="0"/>
              </a:spcBef>
              <a:spcAft>
                <a:spcPts val="0"/>
              </a:spcAft>
              <a:defRPr/>
            </a:pPr>
            <a:r>
              <a:rPr lang="en-US" sz="2800" b="1" kern="0" spc="-1" dirty="0">
                <a:solidFill>
                  <a:srgbClr val="000000"/>
                </a:solidFill>
                <a:uFill>
                  <a:solidFill>
                    <a:srgbClr val="FFFFFF"/>
                  </a:solidFill>
                </a:uFill>
                <a:latin typeface="Arial" charset="0"/>
                <a:ea typeface="Arial" charset="0"/>
                <a:cs typeface="Arial" charset="0"/>
                <a:sym typeface="Tahoma"/>
              </a:rPr>
              <a:t> </a:t>
            </a:r>
          </a:p>
        </p:txBody>
      </p:sp>
      <p:sp>
        <p:nvSpPr>
          <p:cNvPr id="6" name="Content Placeholder 2"/>
          <p:cNvSpPr txBox="1">
            <a:spLocks/>
          </p:cNvSpPr>
          <p:nvPr/>
        </p:nvSpPr>
        <p:spPr bwMode="auto">
          <a:xfrm>
            <a:off x="457200" y="1197419"/>
            <a:ext cx="8382000" cy="5368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indent="-342900">
              <a:buFont typeface="+mj-lt"/>
              <a:buAutoNum type="arabicPeriod"/>
            </a:pPr>
            <a:r>
              <a:rPr lang="en-US" sz="1700" dirty="0"/>
              <a:t>G. Mani, B. Bhargava, J. </a:t>
            </a:r>
            <a:r>
              <a:rPr lang="en-US" sz="1700" dirty="0" err="1"/>
              <a:t>Kobes</a:t>
            </a:r>
            <a:r>
              <a:rPr lang="en-US" sz="1700" dirty="0"/>
              <a:t>, J. King. “Hardware Data based Behavior Profiling of Evasive Application Through Cyber Attribution”, in preparation. </a:t>
            </a:r>
          </a:p>
          <a:p>
            <a:pPr marL="342900" indent="-342900">
              <a:buFont typeface="+mj-lt"/>
              <a:buAutoNum type="arabicPeriod"/>
            </a:pPr>
            <a:r>
              <a:rPr lang="en-US" sz="1700" dirty="0"/>
              <a:t>G. Mani, B. Bhargava, J. </a:t>
            </a:r>
            <a:r>
              <a:rPr lang="en-US" sz="1700" dirty="0" err="1"/>
              <a:t>Kobes</a:t>
            </a:r>
            <a:r>
              <a:rPr lang="en-US" sz="1700" dirty="0"/>
              <a:t>, J. King. “Deep Learning Model for Intrusion Detection based on Instruction Sequences in Memory”, In preparation. </a:t>
            </a:r>
          </a:p>
          <a:p>
            <a:pPr marL="342900" indent="-342900">
              <a:buFont typeface="+mj-lt"/>
              <a:buAutoNum type="arabicPeriod"/>
            </a:pPr>
            <a:r>
              <a:rPr lang="en-US" sz="1700" dirty="0"/>
              <a:t>G. Mani, B. Bhargava, P. </a:t>
            </a:r>
            <a:r>
              <a:rPr lang="en-US" sz="1700" dirty="0" err="1"/>
              <a:t>Angin</a:t>
            </a:r>
            <a:r>
              <a:rPr lang="en-US" sz="1700" dirty="0"/>
              <a:t>, M. Villarreal-Vasquez, D. </a:t>
            </a:r>
            <a:r>
              <a:rPr lang="en-US" sz="1700" dirty="0" err="1"/>
              <a:t>Ulybyshev</a:t>
            </a:r>
            <a:r>
              <a:rPr lang="en-US" sz="1700" dirty="0"/>
              <a:t>, D. Steiner, J. </a:t>
            </a:r>
            <a:r>
              <a:rPr lang="en-US" sz="1700" dirty="0" err="1"/>
              <a:t>Kobes</a:t>
            </a:r>
            <a:r>
              <a:rPr lang="en-US" sz="1700" dirty="0"/>
              <a:t>. “Machine Learning Models to Enhance the Science of Cognitive Autonomy.” In </a:t>
            </a:r>
            <a:r>
              <a:rPr lang="en-US" sz="1700" i="1" dirty="0"/>
              <a:t>IEEE International Conference on Artificial Intelligence and Knowledge Engineering (AIKE), </a:t>
            </a:r>
            <a:r>
              <a:rPr lang="en-US" sz="1700" dirty="0"/>
              <a:t>Laguna Hills, 2018</a:t>
            </a:r>
            <a:endParaRPr lang="en-US" sz="1700" i="1" dirty="0"/>
          </a:p>
          <a:p>
            <a:pPr marL="342900" indent="-342900">
              <a:buFont typeface="+mj-lt"/>
              <a:buAutoNum type="arabicPeriod"/>
            </a:pPr>
            <a:r>
              <a:rPr lang="en-US" sz="1700" dirty="0"/>
              <a:t>G. Mani, B. Bhargava, B. </a:t>
            </a:r>
            <a:r>
              <a:rPr lang="en-US" sz="1700" dirty="0" err="1"/>
              <a:t>Shivakumar</a:t>
            </a:r>
            <a:r>
              <a:rPr lang="en-US" sz="1700" dirty="0"/>
              <a:t>, J. </a:t>
            </a:r>
            <a:r>
              <a:rPr lang="en-US" sz="1700" dirty="0" err="1"/>
              <a:t>Kobes</a:t>
            </a:r>
            <a:r>
              <a:rPr lang="en-US" sz="1700" dirty="0"/>
              <a:t>. “Incremental Learning Through Graceful Degradations in Autonomous Systems.” In </a:t>
            </a:r>
            <a:r>
              <a:rPr lang="en-US" sz="1700" i="1" dirty="0"/>
              <a:t>IEEE International Conference on Cognitive Computing (ICCC), </a:t>
            </a:r>
            <a:r>
              <a:rPr lang="en-US" sz="1700" dirty="0"/>
              <a:t>San Francisco, 2018.</a:t>
            </a:r>
          </a:p>
          <a:p>
            <a:pPr marL="342900" indent="-342900">
              <a:buFont typeface="+mj-lt"/>
              <a:buAutoNum type="arabicPeriod"/>
            </a:pPr>
            <a:r>
              <a:rPr lang="en-US" sz="1700" dirty="0"/>
              <a:t>G. Mani, B. Bhargava, J. </a:t>
            </a:r>
            <a:r>
              <a:rPr lang="en-US" sz="1700" dirty="0" err="1"/>
              <a:t>Kobes</a:t>
            </a:r>
            <a:r>
              <a:rPr lang="en-US" sz="1700" dirty="0"/>
              <a:t>. “Scalable Deep Learning Through Fuzzy-based Clustering in Autonomous Systems.” In </a:t>
            </a:r>
            <a:r>
              <a:rPr lang="en-US" sz="1700" i="1" dirty="0"/>
              <a:t>IEEE International Conference on Artificial Intelligence and Knowledge Engineering (AIKE), </a:t>
            </a:r>
            <a:r>
              <a:rPr lang="en-US" sz="1700" dirty="0"/>
              <a:t>Laguna Hills, 2018</a:t>
            </a:r>
            <a:r>
              <a:rPr lang="en-US" sz="1700" i="1" dirty="0"/>
              <a:t> </a:t>
            </a:r>
          </a:p>
          <a:p>
            <a:pPr marL="342900" indent="-342900">
              <a:buFont typeface="+mj-lt"/>
              <a:buAutoNum type="arabicPeriod"/>
            </a:pPr>
            <a:r>
              <a:rPr lang="en-US" sz="1700" dirty="0"/>
              <a:t>G. Mani, D. </a:t>
            </a:r>
            <a:r>
              <a:rPr lang="en-US" sz="1700" dirty="0" err="1"/>
              <a:t>Ulybyshev</a:t>
            </a:r>
            <a:r>
              <a:rPr lang="en-US" sz="1700" dirty="0"/>
              <a:t>, B. Bhargava, J. </a:t>
            </a:r>
            <a:r>
              <a:rPr lang="en-US" sz="1700" dirty="0" err="1"/>
              <a:t>Kobes</a:t>
            </a:r>
            <a:r>
              <a:rPr lang="en-US" sz="1700" dirty="0"/>
              <a:t>, P. Goyal. “Autonomous Aggregate Data Analytics in Untrusted Cloud.” In </a:t>
            </a:r>
            <a:r>
              <a:rPr lang="en-US" sz="1700" i="1" dirty="0"/>
              <a:t>IEEE International Conference on Artificial Intelligence and Knowledge Engineering (AIKE), </a:t>
            </a:r>
            <a:r>
              <a:rPr lang="en-US" sz="1700" dirty="0"/>
              <a:t>Laguna Hills, 2018</a:t>
            </a:r>
            <a:endParaRPr lang="en-US" sz="1700" i="1" dirty="0"/>
          </a:p>
        </p:txBody>
      </p:sp>
    </p:spTree>
    <p:extLst>
      <p:ext uri="{BB962C8B-B14F-4D97-AF65-F5344CB8AC3E}">
        <p14:creationId xmlns:p14="http://schemas.microsoft.com/office/powerpoint/2010/main" val="3578695057"/>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3200" dirty="0" err="1">
                <a:solidFill>
                  <a:srgbClr val="000000"/>
                </a:solidFill>
              </a:rPr>
              <a:t>Prototype</a:t>
            </a:r>
            <a:r>
              <a:rPr lang="tr-TR" sz="3200" dirty="0">
                <a:solidFill>
                  <a:srgbClr val="000000"/>
                </a:solidFill>
              </a:rPr>
              <a:t> </a:t>
            </a:r>
            <a:r>
              <a:rPr lang="tr-TR" sz="3200" dirty="0" err="1">
                <a:solidFill>
                  <a:srgbClr val="000000"/>
                </a:solidFill>
              </a:rPr>
              <a:t>and</a:t>
            </a:r>
            <a:r>
              <a:rPr lang="tr-TR" sz="3200" dirty="0">
                <a:solidFill>
                  <a:srgbClr val="000000"/>
                </a:solidFill>
              </a:rPr>
              <a:t> Demo</a:t>
            </a:r>
            <a:endParaRPr lang="en-US" sz="3200" dirty="0">
              <a:solidFill>
                <a:srgbClr val="000000"/>
              </a:solidFill>
            </a:endParaRPr>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60</a:t>
            </a:fld>
            <a:endParaRPr lang="en-US"/>
          </a:p>
        </p:txBody>
      </p:sp>
      <p:sp>
        <p:nvSpPr>
          <p:cNvPr id="6" name="TextBox 5"/>
          <p:cNvSpPr txBox="1"/>
          <p:nvPr/>
        </p:nvSpPr>
        <p:spPr>
          <a:xfrm>
            <a:off x="845630" y="1767420"/>
            <a:ext cx="6865810" cy="369332"/>
          </a:xfrm>
          <a:prstGeom prst="rect">
            <a:avLst/>
          </a:prstGeom>
          <a:noFill/>
        </p:spPr>
        <p:txBody>
          <a:bodyPr wrap="square" rtlCol="0">
            <a:spAutoFit/>
          </a:bodyPr>
          <a:lstStyle/>
          <a:p>
            <a:r>
              <a:rPr lang="en-US" dirty="0"/>
              <a:t> Data Collection           Model Retraining       Defense Techniques</a:t>
            </a:r>
          </a:p>
        </p:txBody>
      </p:sp>
      <p:sp>
        <p:nvSpPr>
          <p:cNvPr id="7" name="Rectangle 6"/>
          <p:cNvSpPr/>
          <p:nvPr/>
        </p:nvSpPr>
        <p:spPr>
          <a:xfrm>
            <a:off x="3173467" y="2146976"/>
            <a:ext cx="1922473" cy="243179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a:t>
            </a:r>
          </a:p>
        </p:txBody>
      </p:sp>
      <p:sp>
        <p:nvSpPr>
          <p:cNvPr id="8" name="Can 7"/>
          <p:cNvSpPr/>
          <p:nvPr/>
        </p:nvSpPr>
        <p:spPr>
          <a:xfrm>
            <a:off x="1619621" y="2994315"/>
            <a:ext cx="1107957" cy="669570"/>
          </a:xfrm>
          <a:prstGeom prst="can">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0000"/>
              </a:solidFill>
            </a:endParaRPr>
          </a:p>
        </p:txBody>
      </p:sp>
      <p:sp>
        <p:nvSpPr>
          <p:cNvPr id="9" name="Rectangle 8"/>
          <p:cNvSpPr/>
          <p:nvPr/>
        </p:nvSpPr>
        <p:spPr>
          <a:xfrm>
            <a:off x="989650" y="2397513"/>
            <a:ext cx="1237995" cy="40529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Repository 1</a:t>
            </a:r>
          </a:p>
        </p:txBody>
      </p:sp>
      <p:sp>
        <p:nvSpPr>
          <p:cNvPr id="10" name="Rectangle 9"/>
          <p:cNvSpPr/>
          <p:nvPr/>
        </p:nvSpPr>
        <p:spPr>
          <a:xfrm>
            <a:off x="1026640" y="3967034"/>
            <a:ext cx="1201006" cy="40529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Repository N</a:t>
            </a:r>
          </a:p>
        </p:txBody>
      </p:sp>
      <p:sp>
        <p:nvSpPr>
          <p:cNvPr id="11" name="Oval 10"/>
          <p:cNvSpPr/>
          <p:nvPr/>
        </p:nvSpPr>
        <p:spPr>
          <a:xfrm>
            <a:off x="1376272" y="3115905"/>
            <a:ext cx="54047" cy="54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380040" y="3416915"/>
            <a:ext cx="54047" cy="54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383808" y="3717925"/>
            <a:ext cx="54047" cy="5404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457473" y="3134279"/>
            <a:ext cx="1447374" cy="523220"/>
          </a:xfrm>
          <a:prstGeom prst="rect">
            <a:avLst/>
          </a:prstGeom>
          <a:noFill/>
        </p:spPr>
        <p:txBody>
          <a:bodyPr wrap="square" rtlCol="0">
            <a:spAutoFit/>
          </a:bodyPr>
          <a:lstStyle/>
          <a:p>
            <a:pPr algn="ctr"/>
            <a:r>
              <a:rPr lang="en-US" sz="1400" dirty="0"/>
              <a:t>Image </a:t>
            </a:r>
          </a:p>
          <a:p>
            <a:pPr algn="ctr"/>
            <a:r>
              <a:rPr lang="en-US" sz="1400" dirty="0"/>
              <a:t>Dataset</a:t>
            </a:r>
          </a:p>
        </p:txBody>
      </p:sp>
      <p:cxnSp>
        <p:nvCxnSpPr>
          <p:cNvPr id="15" name="Elbow Connector 14"/>
          <p:cNvCxnSpPr>
            <a:stCxn id="9" idx="3"/>
          </p:cNvCxnSpPr>
          <p:nvPr/>
        </p:nvCxnSpPr>
        <p:spPr>
          <a:xfrm>
            <a:off x="2227645" y="2600163"/>
            <a:ext cx="216186" cy="418810"/>
          </a:xfrm>
          <a:prstGeom prst="bentConnector2">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10" idx="3"/>
          </p:cNvCxnSpPr>
          <p:nvPr/>
        </p:nvCxnSpPr>
        <p:spPr>
          <a:xfrm flipV="1">
            <a:off x="2227646" y="3657500"/>
            <a:ext cx="216185" cy="512184"/>
          </a:xfrm>
          <a:prstGeom prst="bentConnector2">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3565299" y="2251265"/>
            <a:ext cx="1337652" cy="49987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rPr>
              <a:t>Styled Image Generator</a:t>
            </a:r>
          </a:p>
        </p:txBody>
      </p:sp>
      <p:sp>
        <p:nvSpPr>
          <p:cNvPr id="18" name="Rectangle 17"/>
          <p:cNvSpPr/>
          <p:nvPr/>
        </p:nvSpPr>
        <p:spPr>
          <a:xfrm>
            <a:off x="3578812" y="3079164"/>
            <a:ext cx="1337652" cy="58472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Model Retraining</a:t>
            </a:r>
          </a:p>
        </p:txBody>
      </p:sp>
      <p:cxnSp>
        <p:nvCxnSpPr>
          <p:cNvPr id="19" name="Straight Arrow Connector 18"/>
          <p:cNvCxnSpPr>
            <a:endCxn id="18" idx="0"/>
          </p:cNvCxnSpPr>
          <p:nvPr/>
        </p:nvCxnSpPr>
        <p:spPr>
          <a:xfrm>
            <a:off x="4247638" y="2751135"/>
            <a:ext cx="0" cy="32802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a:xfrm>
            <a:off x="3569067" y="3983154"/>
            <a:ext cx="1337652" cy="49987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a:solidFill>
                  <a:srgbClr val="000000"/>
                </a:solidFill>
              </a:rPr>
              <a:t>Original Model (Trojan)</a:t>
            </a:r>
          </a:p>
        </p:txBody>
      </p:sp>
      <p:cxnSp>
        <p:nvCxnSpPr>
          <p:cNvPr id="21" name="Straight Arrow Connector 20"/>
          <p:cNvCxnSpPr>
            <a:stCxn id="20" idx="0"/>
            <a:endCxn id="18" idx="2"/>
          </p:cNvCxnSpPr>
          <p:nvPr/>
        </p:nvCxnSpPr>
        <p:spPr>
          <a:xfrm flipV="1">
            <a:off x="4237893" y="3663885"/>
            <a:ext cx="9745" cy="31926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Elbow Connector 22"/>
          <p:cNvCxnSpPr/>
          <p:nvPr/>
        </p:nvCxnSpPr>
        <p:spPr>
          <a:xfrm rot="5400000" flipH="1" flipV="1">
            <a:off x="2894622" y="2408488"/>
            <a:ext cx="733328" cy="608024"/>
          </a:xfrm>
          <a:prstGeom prst="bentConnector3">
            <a:avLst>
              <a:gd name="adj1" fmla="val 9825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Elbow Connector 23"/>
          <p:cNvCxnSpPr/>
          <p:nvPr/>
        </p:nvCxnSpPr>
        <p:spPr>
          <a:xfrm flipV="1">
            <a:off x="2727578" y="3079164"/>
            <a:ext cx="229696" cy="225881"/>
          </a:xfrm>
          <a:prstGeom prst="bentConnector3">
            <a:avLst>
              <a:gd name="adj1" fmla="val 99512"/>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886171" y="2143990"/>
            <a:ext cx="1922473" cy="243179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p:nvSpPr>
        <p:spPr>
          <a:xfrm>
            <a:off x="5582257" y="2139099"/>
            <a:ext cx="1922473" cy="243179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a:t>
            </a:r>
          </a:p>
        </p:txBody>
      </p:sp>
      <p:sp>
        <p:nvSpPr>
          <p:cNvPr id="28" name="Rounded Rectangle 27"/>
          <p:cNvSpPr/>
          <p:nvPr/>
        </p:nvSpPr>
        <p:spPr>
          <a:xfrm>
            <a:off x="5974089" y="2243388"/>
            <a:ext cx="1337652" cy="49987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Hardening/Detection Architecture</a:t>
            </a:r>
          </a:p>
        </p:txBody>
      </p:sp>
      <p:sp>
        <p:nvSpPr>
          <p:cNvPr id="29" name="Rectangle 28"/>
          <p:cNvSpPr/>
          <p:nvPr/>
        </p:nvSpPr>
        <p:spPr>
          <a:xfrm>
            <a:off x="5987602" y="3071287"/>
            <a:ext cx="1337652" cy="58472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Testing of Architecture</a:t>
            </a:r>
          </a:p>
        </p:txBody>
      </p:sp>
      <p:cxnSp>
        <p:nvCxnSpPr>
          <p:cNvPr id="30" name="Straight Arrow Connector 29"/>
          <p:cNvCxnSpPr>
            <a:endCxn id="29" idx="0"/>
          </p:cNvCxnSpPr>
          <p:nvPr/>
        </p:nvCxnSpPr>
        <p:spPr>
          <a:xfrm>
            <a:off x="6656428" y="2743258"/>
            <a:ext cx="0" cy="32802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ounded Rectangle 30"/>
          <p:cNvSpPr/>
          <p:nvPr/>
        </p:nvSpPr>
        <p:spPr>
          <a:xfrm>
            <a:off x="5977857" y="3962948"/>
            <a:ext cx="1337652" cy="49987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Adversarial Input Generator</a:t>
            </a:r>
          </a:p>
        </p:txBody>
      </p:sp>
      <p:cxnSp>
        <p:nvCxnSpPr>
          <p:cNvPr id="32" name="Straight Arrow Connector 31"/>
          <p:cNvCxnSpPr>
            <a:stCxn id="31" idx="0"/>
            <a:endCxn id="29" idx="2"/>
          </p:cNvCxnSpPr>
          <p:nvPr/>
        </p:nvCxnSpPr>
        <p:spPr>
          <a:xfrm flipV="1">
            <a:off x="6646683" y="3656008"/>
            <a:ext cx="9745" cy="30694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Elbow Connector 32"/>
          <p:cNvCxnSpPr/>
          <p:nvPr/>
        </p:nvCxnSpPr>
        <p:spPr>
          <a:xfrm rot="5400000" flipH="1" flipV="1">
            <a:off x="5303412" y="2400611"/>
            <a:ext cx="733328" cy="608024"/>
          </a:xfrm>
          <a:prstGeom prst="bentConnector3">
            <a:avLst>
              <a:gd name="adj1" fmla="val 9825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Elbow Connector 33"/>
          <p:cNvCxnSpPr>
            <a:endCxn id="18" idx="3"/>
          </p:cNvCxnSpPr>
          <p:nvPr/>
        </p:nvCxnSpPr>
        <p:spPr>
          <a:xfrm rot="10800000" flipV="1">
            <a:off x="4916464" y="2994315"/>
            <a:ext cx="449600" cy="377210"/>
          </a:xfrm>
          <a:prstGeom prst="bentConnector3">
            <a:avLst>
              <a:gd name="adj1" fmla="val 151"/>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29" idx="3"/>
            <a:endCxn id="37" idx="1"/>
          </p:cNvCxnSpPr>
          <p:nvPr/>
        </p:nvCxnSpPr>
        <p:spPr>
          <a:xfrm>
            <a:off x="7325254" y="3363648"/>
            <a:ext cx="602576" cy="423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927830" y="3213990"/>
            <a:ext cx="840249" cy="307777"/>
          </a:xfrm>
          <a:prstGeom prst="rect">
            <a:avLst/>
          </a:prstGeom>
          <a:noFill/>
          <a:ln w="25400">
            <a:solidFill>
              <a:schemeClr val="tx1"/>
            </a:solidFill>
          </a:ln>
        </p:spPr>
        <p:txBody>
          <a:bodyPr wrap="square" rtlCol="0">
            <a:spAutoFit/>
          </a:bodyPr>
          <a:lstStyle/>
          <a:p>
            <a:pPr algn="ctr"/>
            <a:r>
              <a:rPr lang="en-US" sz="1400" dirty="0"/>
              <a:t>Solution</a:t>
            </a:r>
          </a:p>
        </p:txBody>
      </p:sp>
      <p:cxnSp>
        <p:nvCxnSpPr>
          <p:cNvPr id="43" name="Elbow Connector 42"/>
          <p:cNvCxnSpPr>
            <a:stCxn id="18" idx="3"/>
            <a:endCxn id="31" idx="1"/>
          </p:cNvCxnSpPr>
          <p:nvPr/>
        </p:nvCxnSpPr>
        <p:spPr>
          <a:xfrm>
            <a:off x="4916464" y="3371525"/>
            <a:ext cx="1061393" cy="841358"/>
          </a:xfrm>
          <a:prstGeom prst="bentConnector3">
            <a:avLst>
              <a:gd name="adj1" fmla="val 42494"/>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8378871"/>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3200" dirty="0" err="1">
                <a:solidFill>
                  <a:srgbClr val="000000"/>
                </a:solidFill>
              </a:rPr>
              <a:t>Prototype</a:t>
            </a:r>
            <a:r>
              <a:rPr lang="tr-TR" sz="3200" dirty="0">
                <a:solidFill>
                  <a:srgbClr val="000000"/>
                </a:solidFill>
              </a:rPr>
              <a:t> </a:t>
            </a:r>
            <a:r>
              <a:rPr lang="tr-TR" sz="3200" dirty="0" err="1">
                <a:solidFill>
                  <a:srgbClr val="000000"/>
                </a:solidFill>
              </a:rPr>
              <a:t>and</a:t>
            </a:r>
            <a:r>
              <a:rPr lang="tr-TR" sz="3200" dirty="0">
                <a:solidFill>
                  <a:srgbClr val="000000"/>
                </a:solidFill>
              </a:rPr>
              <a:t> Demo</a:t>
            </a:r>
            <a:endParaRPr lang="en-US" sz="3200" dirty="0">
              <a:solidFill>
                <a:srgbClr val="000000"/>
              </a:solidFill>
            </a:endParaRPr>
          </a:p>
        </p:txBody>
      </p:sp>
      <p:sp>
        <p:nvSpPr>
          <p:cNvPr id="3" name="Content Placeholder 2"/>
          <p:cNvSpPr>
            <a:spLocks noGrp="1"/>
          </p:cNvSpPr>
          <p:nvPr>
            <p:ph idx="1"/>
          </p:nvPr>
        </p:nvSpPr>
        <p:spPr>
          <a:xfrm>
            <a:off x="166255" y="1183548"/>
            <a:ext cx="8744989" cy="5552899"/>
          </a:xfrm>
        </p:spPr>
        <p:txBody>
          <a:bodyPr>
            <a:normAutofit/>
          </a:bodyPr>
          <a:lstStyle/>
          <a:p>
            <a:pPr marL="0" indent="0">
              <a:buNone/>
            </a:pPr>
            <a:r>
              <a:rPr lang="en-US" sz="2200" b="1" dirty="0"/>
              <a:t>Data Collection:</a:t>
            </a:r>
          </a:p>
          <a:p>
            <a:pPr algn="just"/>
            <a:r>
              <a:rPr lang="en-US" sz="2200" dirty="0"/>
              <a:t>Selected datasets:</a:t>
            </a:r>
            <a:endParaRPr lang="en-US" sz="1800" dirty="0"/>
          </a:p>
          <a:p>
            <a:pPr lvl="1" algn="just"/>
            <a:r>
              <a:rPr lang="en-US" sz="1500" u="sng" dirty="0"/>
              <a:t>The German Traffic Sign Recognition Benchmark (GTSRB)</a:t>
            </a:r>
            <a:r>
              <a:rPr lang="en-US" sz="1500" dirty="0"/>
              <a:t>: Includes single-image and  multi-class images, with 43 classes and more than 50,000 images.</a:t>
            </a:r>
            <a:br>
              <a:rPr lang="en-US" sz="1500" dirty="0"/>
            </a:br>
            <a:r>
              <a:rPr lang="en-US" sz="1500" dirty="0"/>
              <a:t>Link: </a:t>
            </a:r>
            <a:r>
              <a:rPr lang="en-US" sz="1500" dirty="0">
                <a:hlinkClick r:id="rId2"/>
              </a:rPr>
              <a:t>http://benchmark.ini.rub.de/?section=gtsrb&amp;subsection=news</a:t>
            </a:r>
            <a:endParaRPr lang="en-US" sz="1500" dirty="0"/>
          </a:p>
          <a:p>
            <a:pPr marL="457200" lvl="1" indent="0" algn="just">
              <a:buNone/>
            </a:pPr>
            <a:endParaRPr lang="en-US" sz="1500" dirty="0"/>
          </a:p>
          <a:p>
            <a:pPr lvl="1" algn="just"/>
            <a:r>
              <a:rPr lang="en-US" sz="1500" u="sng" dirty="0"/>
              <a:t>Traffic Sign Recognition</a:t>
            </a:r>
            <a:r>
              <a:rPr lang="en-US" sz="1500" dirty="0"/>
              <a:t>: The data are RGB traffic sign images of various sizes, cropped out of photos taken in real life scenarios. In total, there are 81 classes, each class belonging to one of 12 super classes. </a:t>
            </a:r>
            <a:br>
              <a:rPr lang="en-US" sz="1500" dirty="0"/>
            </a:br>
            <a:r>
              <a:rPr lang="en-US" sz="1500" dirty="0"/>
              <a:t>Link: </a:t>
            </a:r>
            <a:r>
              <a:rPr lang="en-US" sz="1500" dirty="0">
                <a:hlinkClick r:id="rId3"/>
              </a:rPr>
              <a:t>https://www.kaggle.com/c/traffic-sign-recognition/data</a:t>
            </a:r>
            <a:r>
              <a:rPr lang="en-US" sz="1500" dirty="0"/>
              <a:t> )</a:t>
            </a:r>
          </a:p>
          <a:p>
            <a:pPr marL="457200" lvl="1" indent="0" algn="just">
              <a:buNone/>
            </a:pPr>
            <a:endParaRPr lang="en-US" sz="1500" dirty="0"/>
          </a:p>
          <a:p>
            <a:pPr lvl="1"/>
            <a:r>
              <a:rPr lang="en-US" sz="1500" u="sng" dirty="0"/>
              <a:t>LISA Traffic Sign Dataset</a:t>
            </a:r>
            <a:r>
              <a:rPr lang="en-US" sz="1500" dirty="0"/>
              <a:t>:  Set of videos and annotated frames containing US traffic signs. It is released in two stages, one with only the pictures and one with both pictures and videos. Includes: 47 US sign types, 7855 annotations on 6610 frames, sign sizes from 6x6 to 167x168 pixels and images obtained from different cameras  with sizes that vary from 640x480 to 1024x522 pixels.</a:t>
            </a:r>
            <a:br>
              <a:rPr lang="en-US" sz="1500" dirty="0"/>
            </a:br>
            <a:r>
              <a:rPr lang="en-US" sz="1500" dirty="0"/>
              <a:t>Link: </a:t>
            </a:r>
            <a:r>
              <a:rPr lang="en-US" sz="1500" dirty="0">
                <a:hlinkClick r:id="rId4"/>
              </a:rPr>
              <a:t>http://cvrr.ucsd.edu/LISA/lisa-traffic-sign-dataset.html</a:t>
            </a:r>
            <a:endParaRPr lang="en-US" sz="1500" dirty="0"/>
          </a:p>
          <a:p>
            <a:pPr lvl="1"/>
            <a:endParaRPr lang="en-US" dirty="0"/>
          </a:p>
          <a:p>
            <a:pPr algn="just"/>
            <a:endParaRPr lang="en-US" sz="2200" i="1" baseline="-25000" dirty="0"/>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61</a:t>
            </a:fld>
            <a:endParaRPr lang="en-US"/>
          </a:p>
        </p:txBody>
      </p:sp>
    </p:spTree>
    <p:extLst>
      <p:ext uri="{BB962C8B-B14F-4D97-AF65-F5344CB8AC3E}">
        <p14:creationId xmlns:p14="http://schemas.microsoft.com/office/powerpoint/2010/main" val="3154011123"/>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3200" dirty="0" err="1">
                <a:solidFill>
                  <a:srgbClr val="000000"/>
                </a:solidFill>
              </a:rPr>
              <a:t>Prototype</a:t>
            </a:r>
            <a:r>
              <a:rPr lang="tr-TR" sz="3200" dirty="0">
                <a:solidFill>
                  <a:srgbClr val="000000"/>
                </a:solidFill>
              </a:rPr>
              <a:t> </a:t>
            </a:r>
            <a:r>
              <a:rPr lang="tr-TR" sz="3200" dirty="0" err="1">
                <a:solidFill>
                  <a:srgbClr val="000000"/>
                </a:solidFill>
              </a:rPr>
              <a:t>and</a:t>
            </a:r>
            <a:r>
              <a:rPr lang="tr-TR" sz="3200" dirty="0">
                <a:solidFill>
                  <a:srgbClr val="000000"/>
                </a:solidFill>
              </a:rPr>
              <a:t> Demo</a:t>
            </a:r>
            <a:endParaRPr lang="en-US" sz="3200" dirty="0">
              <a:solidFill>
                <a:srgbClr val="000000"/>
              </a:solidFill>
            </a:endParaRPr>
          </a:p>
        </p:txBody>
      </p:sp>
      <p:sp>
        <p:nvSpPr>
          <p:cNvPr id="3" name="Content Placeholder 2"/>
          <p:cNvSpPr>
            <a:spLocks noGrp="1"/>
          </p:cNvSpPr>
          <p:nvPr>
            <p:ph idx="1"/>
          </p:nvPr>
        </p:nvSpPr>
        <p:spPr>
          <a:xfrm>
            <a:off x="166255" y="1183548"/>
            <a:ext cx="8744989" cy="4989534"/>
          </a:xfrm>
        </p:spPr>
        <p:txBody>
          <a:bodyPr>
            <a:normAutofit fontScale="92500" lnSpcReduction="20000"/>
          </a:bodyPr>
          <a:lstStyle/>
          <a:p>
            <a:pPr marL="0" indent="0">
              <a:buNone/>
            </a:pPr>
            <a:r>
              <a:rPr lang="en-US" sz="2200" b="1" dirty="0"/>
              <a:t>Model Retraining:</a:t>
            </a:r>
          </a:p>
          <a:p>
            <a:r>
              <a:rPr lang="en-US" sz="1700" dirty="0"/>
              <a:t>Styled Image Generator </a:t>
            </a:r>
            <a:r>
              <a:rPr lang="en-US" sz="1700" i="1" dirty="0"/>
              <a:t>G</a:t>
            </a:r>
            <a:r>
              <a:rPr lang="en-US" sz="1700" i="1" baseline="-25000" dirty="0"/>
              <a:t>SI</a:t>
            </a:r>
            <a:r>
              <a:rPr lang="en-US" sz="1700" dirty="0"/>
              <a:t> already implemented</a:t>
            </a:r>
          </a:p>
          <a:p>
            <a:pPr lvl="1"/>
            <a:r>
              <a:rPr lang="en-US" sz="1700" dirty="0"/>
              <a:t> VGG-XX based</a:t>
            </a:r>
          </a:p>
          <a:p>
            <a:r>
              <a:rPr lang="en-US" sz="1700" dirty="0"/>
              <a:t>Traffic Sign Classifier also implemented</a:t>
            </a:r>
          </a:p>
          <a:p>
            <a:pPr lvl="1" algn="just"/>
            <a:r>
              <a:rPr lang="en-US" sz="1700" dirty="0"/>
              <a:t> Resnet34 based</a:t>
            </a:r>
          </a:p>
          <a:p>
            <a:pPr algn="just"/>
            <a:r>
              <a:rPr lang="en-US" sz="1700" dirty="0"/>
              <a:t>Replication of Trojan attacks (in progress)</a:t>
            </a:r>
          </a:p>
          <a:p>
            <a:pPr lvl="1" algn="just"/>
            <a:r>
              <a:rPr lang="en-US" sz="1700" dirty="0"/>
              <a:t>A Trojan sample generator is being implemented to create adversarial images (images with a trigger) in an efficient way.</a:t>
            </a:r>
          </a:p>
          <a:p>
            <a:pPr lvl="1" algn="just"/>
            <a:r>
              <a:rPr lang="en-US" sz="1700" dirty="0"/>
              <a:t>Triggers are inserted using a Deep Neural Network to customize them to be more efficient in activating the neurons related to the output label as suggested by Liu et al.</a:t>
            </a:r>
            <a:r>
              <a:rPr lang="en-US" sz="1700" baseline="30000" dirty="0"/>
              <a:t>1</a:t>
            </a:r>
          </a:p>
          <a:p>
            <a:pPr lvl="1" algn="just"/>
            <a:r>
              <a:rPr lang="en-US" sz="1700" dirty="0"/>
              <a:t>Triggers are also generated by blending two images as suggested by X. Chen et al.</a:t>
            </a:r>
            <a:r>
              <a:rPr lang="en-US" sz="1700" baseline="30000" dirty="0"/>
              <a:t>2</a:t>
            </a:r>
          </a:p>
          <a:p>
            <a:pPr lvl="1" algn="just"/>
            <a:r>
              <a:rPr lang="en-US" sz="1700" dirty="0"/>
              <a:t>The insertion of triggers to clean images is crucial to replicate experiments of the state-of-the-art work. </a:t>
            </a:r>
            <a:endParaRPr lang="en-US" sz="1700" i="1" dirty="0"/>
          </a:p>
          <a:p>
            <a:pPr algn="just"/>
            <a:r>
              <a:rPr lang="en-US" sz="1700" dirty="0"/>
              <a:t>Replication of Adversarial Sample attacks (in progress)</a:t>
            </a:r>
          </a:p>
          <a:p>
            <a:pPr lvl="1" algn="just"/>
            <a:r>
              <a:rPr lang="en-US" sz="1700" dirty="0"/>
              <a:t>Creation of adversarial sample generator</a:t>
            </a:r>
          </a:p>
          <a:p>
            <a:pPr lvl="1" algn="just"/>
            <a:r>
              <a:rPr lang="en-US" sz="1700" dirty="0"/>
              <a:t> Main library </a:t>
            </a:r>
            <a:r>
              <a:rPr lang="en-US" sz="1700" b="1" dirty="0" err="1"/>
              <a:t>advertorch</a:t>
            </a:r>
            <a:r>
              <a:rPr lang="en-US" sz="1700" dirty="0"/>
              <a:t>.</a:t>
            </a:r>
          </a:p>
          <a:p>
            <a:pPr algn="just"/>
            <a:endParaRPr lang="en-US" sz="2200" dirty="0"/>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62</a:t>
            </a:fld>
            <a:endParaRPr lang="en-US"/>
          </a:p>
        </p:txBody>
      </p:sp>
      <p:sp>
        <p:nvSpPr>
          <p:cNvPr id="5" name="TextBox 4"/>
          <p:cNvSpPr txBox="1"/>
          <p:nvPr/>
        </p:nvSpPr>
        <p:spPr>
          <a:xfrm>
            <a:off x="422954" y="6117033"/>
            <a:ext cx="6844035" cy="553998"/>
          </a:xfrm>
          <a:prstGeom prst="rect">
            <a:avLst/>
          </a:prstGeom>
          <a:noFill/>
        </p:spPr>
        <p:txBody>
          <a:bodyPr wrap="square" rtlCol="0">
            <a:spAutoFit/>
          </a:bodyPr>
          <a:lstStyle/>
          <a:p>
            <a:r>
              <a:rPr lang="en-US" sz="1000" baseline="30000" dirty="0"/>
              <a:t>1</a:t>
            </a:r>
            <a:r>
              <a:rPr lang="en-US" sz="1000" dirty="0"/>
              <a:t>Y. Liu, S. Ma, Y </a:t>
            </a:r>
            <a:r>
              <a:rPr lang="en-US" sz="1000" dirty="0" err="1"/>
              <a:t>Aafer</a:t>
            </a:r>
            <a:r>
              <a:rPr lang="en-US" sz="1000" dirty="0"/>
              <a:t>, W Lee, J </a:t>
            </a:r>
            <a:r>
              <a:rPr lang="en-US" sz="1000" dirty="0" err="1"/>
              <a:t>Zhai</a:t>
            </a:r>
            <a:r>
              <a:rPr lang="en-US" sz="1000" dirty="0"/>
              <a:t>, W Wang and  X Zhang. “</a:t>
            </a:r>
            <a:r>
              <a:rPr lang="en-US" sz="1000" dirty="0" err="1"/>
              <a:t>Trojanning</a:t>
            </a:r>
            <a:r>
              <a:rPr lang="en-US" sz="1000" dirty="0"/>
              <a:t> Attack on Neural Networks.”  NDSS, 2018.</a:t>
            </a:r>
          </a:p>
          <a:p>
            <a:r>
              <a:rPr lang="en-US" sz="1000" baseline="30000" dirty="0"/>
              <a:t>2</a:t>
            </a:r>
            <a:r>
              <a:rPr lang="en-US" sz="1000" dirty="0"/>
              <a:t>X. Chen, C. Liu, B. Li, K. Lu and D. Song. “Targeted Backdoor Attacks on Deep Learning Systems Using Data Poisoning.” </a:t>
            </a:r>
            <a:r>
              <a:rPr lang="en-US" sz="1000" dirty="0" err="1"/>
              <a:t>ArXiv</a:t>
            </a:r>
            <a:r>
              <a:rPr lang="en-US" sz="1000" dirty="0"/>
              <a:t> e-prints abs/1712.05526. 2017.</a:t>
            </a:r>
            <a:endParaRPr lang="en-US" sz="1000" dirty="0">
              <a:latin typeface="Arial" pitchFamily="34" charset="0"/>
              <a:cs typeface="Arial" pitchFamily="34" charset="0"/>
            </a:endParaRPr>
          </a:p>
        </p:txBody>
      </p:sp>
    </p:spTree>
    <p:extLst>
      <p:ext uri="{BB962C8B-B14F-4D97-AF65-F5344CB8AC3E}">
        <p14:creationId xmlns:p14="http://schemas.microsoft.com/office/powerpoint/2010/main" val="350076761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sz="3200" dirty="0" err="1">
                <a:solidFill>
                  <a:srgbClr val="000000"/>
                </a:solidFill>
              </a:rPr>
              <a:t>Prototype</a:t>
            </a:r>
            <a:r>
              <a:rPr lang="tr-TR" sz="3200" dirty="0">
                <a:solidFill>
                  <a:srgbClr val="000000"/>
                </a:solidFill>
              </a:rPr>
              <a:t> </a:t>
            </a:r>
            <a:r>
              <a:rPr lang="tr-TR" sz="3200" dirty="0" err="1">
                <a:solidFill>
                  <a:srgbClr val="000000"/>
                </a:solidFill>
              </a:rPr>
              <a:t>and</a:t>
            </a:r>
            <a:r>
              <a:rPr lang="tr-TR" sz="3200" dirty="0">
                <a:solidFill>
                  <a:srgbClr val="000000"/>
                </a:solidFill>
              </a:rPr>
              <a:t> Demo</a:t>
            </a:r>
            <a:endParaRPr lang="en-US" sz="3200" dirty="0">
              <a:solidFill>
                <a:srgbClr val="000000"/>
              </a:solidFill>
            </a:endParaRPr>
          </a:p>
        </p:txBody>
      </p:sp>
      <p:sp>
        <p:nvSpPr>
          <p:cNvPr id="3" name="Content Placeholder 2"/>
          <p:cNvSpPr>
            <a:spLocks noGrp="1"/>
          </p:cNvSpPr>
          <p:nvPr>
            <p:ph idx="1"/>
          </p:nvPr>
        </p:nvSpPr>
        <p:spPr>
          <a:xfrm>
            <a:off x="166255" y="1183549"/>
            <a:ext cx="8744989" cy="4154698"/>
          </a:xfrm>
        </p:spPr>
        <p:txBody>
          <a:bodyPr>
            <a:normAutofit fontScale="92500" lnSpcReduction="10000"/>
          </a:bodyPr>
          <a:lstStyle/>
          <a:p>
            <a:pPr marL="0" indent="0">
              <a:buNone/>
            </a:pPr>
            <a:r>
              <a:rPr lang="en-US" sz="2200" b="1" dirty="0"/>
              <a:t>Defense Techniques:</a:t>
            </a:r>
          </a:p>
          <a:p>
            <a:r>
              <a:rPr lang="en-US" sz="2200" dirty="0"/>
              <a:t>Two architectures are being implemented: </a:t>
            </a:r>
          </a:p>
          <a:p>
            <a:pPr lvl="1"/>
            <a:r>
              <a:rPr lang="en-US" sz="2200" dirty="0"/>
              <a:t>Model Hardening </a:t>
            </a:r>
          </a:p>
          <a:p>
            <a:pPr lvl="1"/>
            <a:r>
              <a:rPr lang="en-US" sz="2200" dirty="0"/>
              <a:t>Adversarial Input Detection.</a:t>
            </a:r>
          </a:p>
          <a:p>
            <a:r>
              <a:rPr lang="en-US" sz="2200" dirty="0"/>
              <a:t>For both architectures a series of experiments are being conducted to test the following metrics:</a:t>
            </a:r>
          </a:p>
          <a:p>
            <a:pPr lvl="1"/>
            <a:r>
              <a:rPr lang="en-US" sz="2000" dirty="0"/>
              <a:t>Model accuracy of model without our solution</a:t>
            </a:r>
          </a:p>
          <a:p>
            <a:pPr lvl="1"/>
            <a:r>
              <a:rPr lang="en-US" sz="2000" dirty="0"/>
              <a:t>Model accuracy of model with our solution</a:t>
            </a:r>
          </a:p>
          <a:p>
            <a:pPr lvl="1"/>
            <a:r>
              <a:rPr lang="en-US" sz="2000" dirty="0"/>
              <a:t>Attack success in model without our solution</a:t>
            </a:r>
          </a:p>
          <a:p>
            <a:pPr lvl="1"/>
            <a:r>
              <a:rPr lang="en-US" sz="2000" dirty="0"/>
              <a:t>Attack success in model with our solution</a:t>
            </a:r>
          </a:p>
          <a:p>
            <a:pPr lvl="1"/>
            <a:r>
              <a:rPr lang="en-US" sz="2000" b="1" dirty="0"/>
              <a:t>Even more important: Precision and Recall analysis</a:t>
            </a:r>
          </a:p>
        </p:txBody>
      </p:sp>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63</a:t>
            </a:fld>
            <a:endParaRPr lang="en-US"/>
          </a:p>
        </p:txBody>
      </p:sp>
    </p:spTree>
    <p:extLst>
      <p:ext uri="{BB962C8B-B14F-4D97-AF65-F5344CB8AC3E}">
        <p14:creationId xmlns:p14="http://schemas.microsoft.com/office/powerpoint/2010/main" val="39033927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64</a:t>
            </a:fld>
            <a:endParaRPr lang="en-US"/>
          </a:p>
        </p:txBody>
      </p:sp>
      <p:sp>
        <p:nvSpPr>
          <p:cNvPr id="6" name="Rectangle 5"/>
          <p:cNvSpPr/>
          <p:nvPr/>
        </p:nvSpPr>
        <p:spPr>
          <a:xfrm>
            <a:off x="670254" y="2321005"/>
            <a:ext cx="7784379" cy="1846659"/>
          </a:xfrm>
          <a:prstGeom prst="rect">
            <a:avLst/>
          </a:prstGeom>
        </p:spPr>
        <p:txBody>
          <a:bodyPr wrap="square">
            <a:spAutoFit/>
          </a:bodyPr>
          <a:lstStyle/>
          <a:p>
            <a:pPr marL="720" algn="ctr"/>
            <a:r>
              <a:rPr lang="tr-TR" sz="3200" kern="0" spc="-1" dirty="0">
                <a:solidFill>
                  <a:srgbClr val="000000"/>
                </a:solidFill>
                <a:uFill>
                  <a:solidFill>
                    <a:srgbClr val="FFFFFF"/>
                  </a:solidFill>
                </a:uFill>
                <a:latin typeface="Arial"/>
                <a:ea typeface="DejaVu Sans"/>
              </a:rPr>
              <a:t>Content </a:t>
            </a:r>
            <a:r>
              <a:rPr lang="tr-TR" sz="3200" kern="0" spc="-1" dirty="0" err="1">
                <a:solidFill>
                  <a:srgbClr val="000000"/>
                </a:solidFill>
                <a:uFill>
                  <a:solidFill>
                    <a:srgbClr val="FFFFFF"/>
                  </a:solidFill>
                </a:uFill>
                <a:latin typeface="Arial"/>
                <a:ea typeface="DejaVu Sans"/>
              </a:rPr>
              <a:t>Focus</a:t>
            </a:r>
            <a:r>
              <a:rPr lang="tr-TR" sz="3200" kern="0" spc="-1" dirty="0">
                <a:solidFill>
                  <a:srgbClr val="000000"/>
                </a:solidFill>
                <a:uFill>
                  <a:solidFill>
                    <a:srgbClr val="FFFFFF"/>
                  </a:solidFill>
                </a:uFill>
                <a:latin typeface="Arial"/>
                <a:ea typeface="DejaVu Sans"/>
              </a:rPr>
              <a:t> </a:t>
            </a:r>
            <a:r>
              <a:rPr lang="tr-TR" sz="3200" kern="0" spc="-1" dirty="0" err="1">
                <a:solidFill>
                  <a:srgbClr val="000000"/>
                </a:solidFill>
                <a:uFill>
                  <a:solidFill>
                    <a:srgbClr val="FFFFFF"/>
                  </a:solidFill>
                </a:uFill>
                <a:latin typeface="Arial"/>
                <a:ea typeface="DejaVu Sans"/>
              </a:rPr>
              <a:t>to</a:t>
            </a:r>
            <a:r>
              <a:rPr lang="tr-TR" sz="3200" kern="0" spc="-1" dirty="0">
                <a:solidFill>
                  <a:srgbClr val="000000"/>
                </a:solidFill>
                <a:uFill>
                  <a:solidFill>
                    <a:srgbClr val="FFFFFF"/>
                  </a:solidFill>
                </a:uFill>
                <a:latin typeface="Arial"/>
                <a:ea typeface="DejaVu Sans"/>
              </a:rPr>
              <a:t> </a:t>
            </a:r>
            <a:r>
              <a:rPr lang="tr-TR" sz="3200" kern="0" spc="-1" dirty="0" err="1">
                <a:solidFill>
                  <a:srgbClr val="000000"/>
                </a:solidFill>
                <a:uFill>
                  <a:solidFill>
                    <a:srgbClr val="FFFFFF"/>
                  </a:solidFill>
                </a:uFill>
                <a:latin typeface="Arial"/>
                <a:ea typeface="DejaVu Sans"/>
              </a:rPr>
              <a:t>Protect</a:t>
            </a:r>
            <a:r>
              <a:rPr lang="tr-TR" sz="3200" kern="0" spc="-1" dirty="0">
                <a:solidFill>
                  <a:srgbClr val="000000"/>
                </a:solidFill>
                <a:uFill>
                  <a:solidFill>
                    <a:srgbClr val="FFFFFF"/>
                  </a:solidFill>
                </a:uFill>
                <a:latin typeface="Arial"/>
                <a:ea typeface="DejaVu Sans"/>
              </a:rPr>
              <a:t> </a:t>
            </a:r>
            <a:r>
              <a:rPr lang="tr-TR" sz="3200" kern="0" spc="-1" dirty="0" err="1">
                <a:solidFill>
                  <a:srgbClr val="000000"/>
                </a:solidFill>
                <a:uFill>
                  <a:solidFill>
                    <a:srgbClr val="FFFFFF"/>
                  </a:solidFill>
                </a:uFill>
                <a:latin typeface="Arial"/>
                <a:ea typeface="DejaVu Sans"/>
              </a:rPr>
              <a:t>Against</a:t>
            </a:r>
            <a:r>
              <a:rPr lang="tr-TR" sz="3200" kern="0" spc="-1" dirty="0">
                <a:solidFill>
                  <a:srgbClr val="000000"/>
                </a:solidFill>
                <a:uFill>
                  <a:solidFill>
                    <a:srgbClr val="FFFFFF"/>
                  </a:solidFill>
                </a:uFill>
                <a:latin typeface="Arial"/>
                <a:ea typeface="DejaVu Sans"/>
              </a:rPr>
              <a:t> </a:t>
            </a:r>
            <a:r>
              <a:rPr lang="tr-TR" sz="3200" kern="0" spc="-1" dirty="0" err="1">
                <a:solidFill>
                  <a:srgbClr val="000000"/>
                </a:solidFill>
                <a:uFill>
                  <a:solidFill>
                    <a:srgbClr val="FFFFFF"/>
                  </a:solidFill>
                </a:uFill>
                <a:latin typeface="Arial"/>
                <a:ea typeface="DejaVu Sans"/>
              </a:rPr>
              <a:t>Trojan</a:t>
            </a:r>
            <a:r>
              <a:rPr lang="tr-TR" sz="3200" kern="0" spc="-1" dirty="0">
                <a:solidFill>
                  <a:srgbClr val="000000"/>
                </a:solidFill>
                <a:uFill>
                  <a:solidFill>
                    <a:srgbClr val="FFFFFF"/>
                  </a:solidFill>
                </a:uFill>
                <a:latin typeface="Arial"/>
                <a:ea typeface="DejaVu Sans"/>
              </a:rPr>
              <a:t> </a:t>
            </a:r>
            <a:r>
              <a:rPr lang="tr-TR" sz="3200" kern="0" spc="-1" dirty="0" err="1">
                <a:solidFill>
                  <a:srgbClr val="000000"/>
                </a:solidFill>
                <a:uFill>
                  <a:solidFill>
                    <a:srgbClr val="FFFFFF"/>
                  </a:solidFill>
                </a:uFill>
                <a:latin typeface="Arial"/>
                <a:ea typeface="DejaVu Sans"/>
              </a:rPr>
              <a:t>Attacks</a:t>
            </a:r>
            <a:r>
              <a:rPr lang="tr-TR" sz="3200" kern="0" spc="-1" dirty="0">
                <a:solidFill>
                  <a:srgbClr val="000000"/>
                </a:solidFill>
                <a:uFill>
                  <a:solidFill>
                    <a:srgbClr val="FFFFFF"/>
                  </a:solidFill>
                </a:uFill>
                <a:latin typeface="Arial"/>
                <a:ea typeface="DejaVu Sans"/>
              </a:rPr>
              <a:t> on </a:t>
            </a:r>
            <a:r>
              <a:rPr lang="tr-TR" sz="3200" kern="0" spc="-1" dirty="0" err="1">
                <a:solidFill>
                  <a:srgbClr val="000000"/>
                </a:solidFill>
                <a:uFill>
                  <a:solidFill>
                    <a:srgbClr val="FFFFFF"/>
                  </a:solidFill>
                </a:uFill>
                <a:latin typeface="Arial"/>
                <a:ea typeface="DejaVu Sans"/>
              </a:rPr>
              <a:t>Neural</a:t>
            </a:r>
            <a:r>
              <a:rPr lang="tr-TR" sz="3200" kern="0" spc="-1" dirty="0">
                <a:solidFill>
                  <a:srgbClr val="000000"/>
                </a:solidFill>
                <a:uFill>
                  <a:solidFill>
                    <a:srgbClr val="FFFFFF"/>
                  </a:solidFill>
                </a:uFill>
                <a:latin typeface="Arial"/>
                <a:ea typeface="DejaVu Sans"/>
              </a:rPr>
              <a:t> Networks</a:t>
            </a:r>
            <a:r>
              <a:rPr lang="en-US" sz="3200" kern="0" spc="-1" dirty="0">
                <a:solidFill>
                  <a:srgbClr val="000000"/>
                </a:solidFill>
                <a:uFill>
                  <a:solidFill>
                    <a:srgbClr val="FFFFFF"/>
                  </a:solidFill>
                </a:uFill>
                <a:latin typeface="Arial"/>
                <a:ea typeface="DejaVu Sans"/>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spc="-1" dirty="0">
                <a:solidFill>
                  <a:schemeClr val="accent1">
                    <a:lumMod val="75000"/>
                  </a:schemeClr>
                </a:solidFill>
                <a:uFill>
                  <a:solidFill>
                    <a:srgbClr val="FFFFFF"/>
                  </a:solidFill>
                </a:uFill>
                <a:latin typeface="Arial"/>
                <a:ea typeface="DejaVu Sans"/>
              </a:rPr>
              <a:t>DEMO</a:t>
            </a:r>
          </a:p>
          <a:p>
            <a:pPr lvl="0" algn="ctr">
              <a:defRPr/>
            </a:pPr>
            <a:r>
              <a:rPr lang="en-US" kern="0" dirty="0">
                <a:solidFill>
                  <a:sysClr val="windowText" lastClr="000000"/>
                </a:solidFill>
              </a:rPr>
              <a:t>File: NGCRC-2019-Bhargava-DEMO2.mp4</a:t>
            </a:r>
          </a:p>
        </p:txBody>
      </p:sp>
    </p:spTree>
    <p:extLst>
      <p:ext uri="{BB962C8B-B14F-4D97-AF65-F5344CB8AC3E}">
        <p14:creationId xmlns:p14="http://schemas.microsoft.com/office/powerpoint/2010/main" val="4263210037"/>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90F4095-1E3D-8547-A134-DFA99C166585}" type="slidenum">
              <a:rPr lang="en-US" altLang="en-US" smtClean="0"/>
              <a:pPr/>
              <a:t>65</a:t>
            </a:fld>
            <a:endParaRPr lang="en-US" altLang="en-US"/>
          </a:p>
        </p:txBody>
      </p:sp>
      <p:sp>
        <p:nvSpPr>
          <p:cNvPr id="5" name="Title 1"/>
          <p:cNvSpPr>
            <a:spLocks noGrp="1"/>
          </p:cNvSpPr>
          <p:nvPr>
            <p:ph type="title"/>
          </p:nvPr>
        </p:nvSpPr>
        <p:spPr>
          <a:xfrm>
            <a:off x="715837" y="2944883"/>
            <a:ext cx="7968953" cy="1144800"/>
          </a:xfrm>
        </p:spPr>
        <p:txBody>
          <a:bodyPr/>
          <a:lstStyle/>
          <a:p>
            <a:r>
              <a:rPr lang="en-US" sz="4000" dirty="0">
                <a:solidFill>
                  <a:schemeClr val="tx1"/>
                </a:solidFill>
              </a:rPr>
              <a:t>Thanks!</a:t>
            </a:r>
          </a:p>
        </p:txBody>
      </p:sp>
    </p:spTree>
    <p:extLst>
      <p:ext uri="{BB962C8B-B14F-4D97-AF65-F5344CB8AC3E}">
        <p14:creationId xmlns:p14="http://schemas.microsoft.com/office/powerpoint/2010/main" val="335459383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28598" y="0"/>
            <a:ext cx="7171661" cy="984250"/>
          </a:xfrm>
        </p:spPr>
        <p:txBody>
          <a:bodyPr/>
          <a:lstStyle/>
          <a:p>
            <a:pPr marL="0" lvl="1" indent="0" algn="l" eaLnBrk="1" fontAlgn="auto" hangingPunct="1">
              <a:spcBef>
                <a:spcPts val="0"/>
              </a:spcBef>
              <a:spcAft>
                <a:spcPts val="0"/>
              </a:spcAft>
              <a:buSzTx/>
              <a:buNone/>
            </a:pPr>
            <a:r>
              <a:rPr lang="en-US" altLang="en-US" sz="2800" b="1" dirty="0">
                <a:solidFill>
                  <a:srgbClr val="000000"/>
                </a:solidFill>
              </a:rPr>
              <a:t>Secure Intelligent Autonomous Systems</a:t>
            </a:r>
          </a:p>
        </p:txBody>
      </p:sp>
      <p:sp>
        <p:nvSpPr>
          <p:cNvPr id="71683" name="Content Placeholder 2"/>
          <p:cNvSpPr txBox="1">
            <a:spLocks/>
          </p:cNvSpPr>
          <p:nvPr/>
        </p:nvSpPr>
        <p:spPr bwMode="auto">
          <a:xfrm>
            <a:off x="304800" y="11811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1684" name="Content Placeholder 2"/>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altLang="en-US" sz="2400" dirty="0">
                <a:solidFill>
                  <a:srgbClr val="000000"/>
                </a:solidFill>
              </a:rPr>
              <a:t>Autonomous Systems should be </a:t>
            </a:r>
          </a:p>
          <a:p>
            <a:pPr lvl="1" eaLnBrk="1" hangingPunct="1"/>
            <a:r>
              <a:rPr lang="en-US" altLang="en-US" sz="2100" dirty="0">
                <a:solidFill>
                  <a:srgbClr val="000000"/>
                </a:solidFill>
              </a:rPr>
              <a:t>Able to continually perform complex tasks under attacks without or with limited ongoing connection to humans.</a:t>
            </a:r>
          </a:p>
          <a:p>
            <a:pPr lvl="1" eaLnBrk="1" hangingPunct="1"/>
            <a:r>
              <a:rPr lang="en-US" altLang="en-US" sz="2100" dirty="0">
                <a:solidFill>
                  <a:srgbClr val="000000"/>
                </a:solidFill>
              </a:rPr>
              <a:t>Cognitive enough </a:t>
            </a:r>
            <a:r>
              <a:rPr lang="en-US" sz="2100" dirty="0"/>
              <a:t>to act without a human’s judgment lapses or execution inadequacies.</a:t>
            </a:r>
            <a:endParaRPr lang="en-US" altLang="en-US" sz="2100" dirty="0"/>
          </a:p>
          <a:p>
            <a:pPr lvl="1" eaLnBrk="1" hangingPunct="1">
              <a:buFontTx/>
              <a:buNone/>
            </a:pPr>
            <a:endParaRPr lang="en-US" altLang="en-US" sz="1100" dirty="0">
              <a:solidFill>
                <a:srgbClr val="000000"/>
              </a:solidFill>
            </a:endParaRPr>
          </a:p>
          <a:p>
            <a:pPr marL="342900" lvl="1" indent="-342900" eaLnBrk="1" fontAlgn="auto" hangingPunct="1">
              <a:spcBef>
                <a:spcPts val="0"/>
              </a:spcBef>
              <a:spcAft>
                <a:spcPts val="0"/>
              </a:spcAft>
              <a:buSzTx/>
              <a:buFont typeface="Arial" charset="0"/>
              <a:buChar char="•"/>
            </a:pPr>
            <a:r>
              <a:rPr lang="en-US" altLang="en-US" sz="2400" dirty="0">
                <a:solidFill>
                  <a:srgbClr val="000000"/>
                </a:solidFill>
              </a:rPr>
              <a:t>Intelligent Autonomous Systems (IAS) are highly </a:t>
            </a:r>
            <a:r>
              <a:rPr lang="en-US" altLang="en-US" sz="2400" b="1" dirty="0">
                <a:solidFill>
                  <a:srgbClr val="000000"/>
                </a:solidFill>
              </a:rPr>
              <a:t>Cognitive</a:t>
            </a:r>
            <a:r>
              <a:rPr lang="en-US" altLang="en-US" sz="2400" dirty="0">
                <a:solidFill>
                  <a:srgbClr val="000000"/>
                </a:solidFill>
              </a:rPr>
              <a:t> to predict attackers next steps,</a:t>
            </a:r>
            <a:r>
              <a:rPr lang="en-US" altLang="en-US" sz="2400" b="1" dirty="0">
                <a:solidFill>
                  <a:srgbClr val="000000"/>
                </a:solidFill>
              </a:rPr>
              <a:t> </a:t>
            </a:r>
            <a:r>
              <a:rPr lang="en-US" altLang="en-US" sz="2400" dirty="0">
                <a:solidFill>
                  <a:srgbClr val="000000"/>
                </a:solidFill>
              </a:rPr>
              <a:t>effective in </a:t>
            </a:r>
            <a:r>
              <a:rPr lang="en-US" altLang="en-US" sz="2400" b="1" dirty="0">
                <a:solidFill>
                  <a:srgbClr val="000000"/>
                </a:solidFill>
              </a:rPr>
              <a:t>Knowledge Discovery</a:t>
            </a:r>
            <a:r>
              <a:rPr lang="en-US" altLang="en-US" sz="2400" dirty="0">
                <a:solidFill>
                  <a:srgbClr val="000000"/>
                </a:solidFill>
              </a:rPr>
              <a:t> for attack patterns, </a:t>
            </a:r>
            <a:r>
              <a:rPr lang="en-US" altLang="en-US" sz="2400" b="1" dirty="0">
                <a:solidFill>
                  <a:srgbClr val="000000"/>
                </a:solidFill>
              </a:rPr>
              <a:t>Reflexive </a:t>
            </a:r>
            <a:r>
              <a:rPr lang="en-US" altLang="en-US" sz="2400" dirty="0">
                <a:solidFill>
                  <a:srgbClr val="000000"/>
                </a:solidFill>
              </a:rPr>
              <a:t>to adapt and self-heal, and </a:t>
            </a:r>
            <a:r>
              <a:rPr lang="en-US" altLang="en-US" sz="2400" b="1" dirty="0">
                <a:solidFill>
                  <a:srgbClr val="000000"/>
                </a:solidFill>
              </a:rPr>
              <a:t>Trusted</a:t>
            </a:r>
            <a:r>
              <a:rPr lang="en-US" altLang="en-US" sz="2400" dirty="0">
                <a:solidFill>
                  <a:srgbClr val="000000"/>
                </a:solidFill>
              </a:rPr>
              <a:t>. </a:t>
            </a:r>
          </a:p>
          <a:p>
            <a:pPr marL="342900" lvl="1" indent="-342900" eaLnBrk="1" fontAlgn="auto" hangingPunct="1">
              <a:spcBef>
                <a:spcPts val="0"/>
              </a:spcBef>
              <a:spcAft>
                <a:spcPts val="0"/>
              </a:spcAft>
              <a:buSzTx/>
              <a:buFont typeface="Arial" charset="0"/>
              <a:buChar char="•"/>
            </a:pPr>
            <a:endParaRPr lang="en-US" altLang="en-US" sz="1100" dirty="0">
              <a:solidFill>
                <a:srgbClr val="000000"/>
              </a:solidFill>
            </a:endParaRPr>
          </a:p>
          <a:p>
            <a:pPr marL="342900" lvl="1" indent="-342900" eaLnBrk="1" fontAlgn="auto" hangingPunct="1">
              <a:spcBef>
                <a:spcPts val="0"/>
              </a:spcBef>
              <a:spcAft>
                <a:spcPts val="0"/>
              </a:spcAft>
              <a:buSzTx/>
              <a:buFont typeface="Arial" charset="0"/>
              <a:buChar char="•"/>
            </a:pPr>
            <a:r>
              <a:rPr lang="en-US" sz="2400" dirty="0"/>
              <a:t>We are leveraging convergence of advanced analytics, cyber security, and AI, presenting new opportunities, issues, and threats, impacting mission deployable systems. </a:t>
            </a:r>
            <a:endParaRPr lang="en-US" altLang="en-US" sz="1500" dirty="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7</a:t>
            </a:r>
            <a:endParaRPr sz="1300" kern="0" dirty="0">
              <a:solidFill>
                <a:sysClr val="windowText" lastClr="000000"/>
              </a:solidFill>
              <a:sym typeface="Tahoma"/>
            </a:endParaRPr>
          </a:p>
        </p:txBody>
      </p:sp>
    </p:spTree>
    <p:extLst>
      <p:ext uri="{BB962C8B-B14F-4D97-AF65-F5344CB8AC3E}">
        <p14:creationId xmlns:p14="http://schemas.microsoft.com/office/powerpoint/2010/main" val="131563907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8</a:t>
            </a:r>
            <a:endParaRPr sz="1300" kern="0" dirty="0">
              <a:solidFill>
                <a:sysClr val="windowText" lastClr="000000"/>
              </a:solidFill>
              <a:sym typeface="Tahoma"/>
            </a:endParaRPr>
          </a:p>
        </p:txBody>
      </p:sp>
      <p:sp>
        <p:nvSpPr>
          <p:cNvPr id="1028" name="Title 1"/>
          <p:cNvSpPr>
            <a:spLocks noGrp="1"/>
          </p:cNvSpPr>
          <p:nvPr>
            <p:ph type="title"/>
          </p:nvPr>
        </p:nvSpPr>
        <p:spPr>
          <a:xfrm>
            <a:off x="228600" y="0"/>
            <a:ext cx="6705600" cy="984250"/>
          </a:xfrm>
        </p:spPr>
        <p:txBody>
          <a:bodyPr/>
          <a:lstStyle/>
          <a:p>
            <a:pPr algn="l" eaLnBrk="1" hangingPunct="1"/>
            <a:r>
              <a:rPr lang="en-US" altLang="en-US" sz="2800" b="1" dirty="0">
                <a:solidFill>
                  <a:srgbClr val="000000"/>
                </a:solidFill>
                <a:latin typeface="Arial" charset="0"/>
                <a:ea typeface="Arial" charset="0"/>
                <a:cs typeface="Arial" charset="0"/>
              </a:rPr>
              <a:t>Comprehensive Secure IAS with Cyber Attribution Architecture</a:t>
            </a:r>
          </a:p>
        </p:txBody>
      </p:sp>
      <p:sp>
        <p:nvSpPr>
          <p:cNvPr id="3" name="Rectangle 4"/>
          <p:cNvSpPr>
            <a:spLocks noChangeArrowheads="1"/>
          </p:cNvSpPr>
          <p:nvPr/>
        </p:nvSpPr>
        <p:spPr bwMode="auto">
          <a:xfrm>
            <a:off x="966487" y="984250"/>
            <a:ext cx="16301360" cy="8150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3"/>
          <p:cNvSpPr/>
          <p:nvPr/>
        </p:nvSpPr>
        <p:spPr>
          <a:xfrm>
            <a:off x="4215740" y="1799318"/>
            <a:ext cx="1793174" cy="183861"/>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ahoma"/>
              <a:ea typeface="Tahoma"/>
              <a:cs typeface="Tahoma"/>
              <a:sym typeface="Tahoma"/>
            </a:endParaRPr>
          </a:p>
        </p:txBody>
      </p:sp>
      <p:sp>
        <p:nvSpPr>
          <p:cNvPr id="5" name="Rectangle 2"/>
          <p:cNvSpPr>
            <a:spLocks noChangeArrowheads="1"/>
          </p:cNvSpPr>
          <p:nvPr/>
        </p:nvSpPr>
        <p:spPr bwMode="auto">
          <a:xfrm>
            <a:off x="616688" y="1158949"/>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3256"/>
            <a:ext cx="8921240" cy="54137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7740180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28598" y="0"/>
            <a:ext cx="7309885" cy="984250"/>
          </a:xfrm>
        </p:spPr>
        <p:txBody>
          <a:bodyPr/>
          <a:lstStyle/>
          <a:p>
            <a:pPr marL="0" lvl="1" indent="0" algn="l" eaLnBrk="1" fontAlgn="auto" hangingPunct="1">
              <a:spcBef>
                <a:spcPts val="0"/>
              </a:spcBef>
              <a:spcAft>
                <a:spcPts val="0"/>
              </a:spcAft>
              <a:buSzTx/>
              <a:buNone/>
            </a:pPr>
            <a:r>
              <a:rPr lang="en-US" altLang="en-US" sz="2800" b="1" dirty="0">
                <a:solidFill>
                  <a:srgbClr val="000000"/>
                </a:solidFill>
              </a:rPr>
              <a:t>Secure IAS: Overview</a:t>
            </a:r>
          </a:p>
        </p:txBody>
      </p:sp>
      <p:sp>
        <p:nvSpPr>
          <p:cNvPr id="71683" name="Content Placeholder 2"/>
          <p:cNvSpPr txBox="1">
            <a:spLocks/>
          </p:cNvSpPr>
          <p:nvPr/>
        </p:nvSpPr>
        <p:spPr bwMode="auto">
          <a:xfrm>
            <a:off x="304800" y="11811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marL="230188" indent="-230188">
              <a:spcBef>
                <a:spcPts val="900"/>
              </a:spcBef>
              <a:buSzPct val="100000"/>
              <a:buChar char="•"/>
              <a:defRPr sz="2000">
                <a:solidFill>
                  <a:schemeClr val="tx1"/>
                </a:solidFill>
                <a:latin typeface="Arial" charset="0"/>
                <a:ea typeface="Arial" charset="0"/>
                <a:cs typeface="Arial" charset="0"/>
                <a:sym typeface="Arial" charset="0"/>
              </a:defRPr>
            </a:lvl1pPr>
            <a:lvl2pPr>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lvl="1" algn="just" eaLnBrk="1" hangingPunct="1">
              <a:buFontTx/>
              <a:buNone/>
            </a:pPr>
            <a:endParaRPr lang="en-US" altLang="en-US" sz="1500">
              <a:solidFill>
                <a:srgbClr val="000000"/>
              </a:solidFill>
            </a:endParaRPr>
          </a:p>
        </p:txBody>
      </p:sp>
      <p:sp>
        <p:nvSpPr>
          <p:cNvPr id="71684" name="Content Placeholder 2"/>
          <p:cNvSpPr txBox="1">
            <a:spLocks/>
          </p:cNvSpPr>
          <p:nvPr/>
        </p:nvSpPr>
        <p:spPr bwMode="auto">
          <a:xfrm>
            <a:off x="457200" y="1333500"/>
            <a:ext cx="8382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lstStyle>
            <a:lvl1pPr>
              <a:spcBef>
                <a:spcPts val="900"/>
              </a:spcBef>
              <a:buSzPct val="100000"/>
              <a:buChar char="•"/>
              <a:defRPr sz="2000">
                <a:solidFill>
                  <a:schemeClr val="tx1"/>
                </a:solidFill>
                <a:latin typeface="Arial" charset="0"/>
                <a:ea typeface="Arial" charset="0"/>
                <a:cs typeface="Arial" charset="0"/>
                <a:sym typeface="Arial" charset="0"/>
              </a:defRPr>
            </a:lvl1pPr>
            <a:lvl2pPr marL="739775" indent="-282575">
              <a:spcBef>
                <a:spcPts val="900"/>
              </a:spcBef>
              <a:buSzPct val="100000"/>
              <a:buChar char="–"/>
              <a:defRPr sz="2000">
                <a:solidFill>
                  <a:schemeClr val="tx1"/>
                </a:solidFill>
                <a:latin typeface="Arial" charset="0"/>
                <a:ea typeface="Arial" charset="0"/>
                <a:cs typeface="Arial" charset="0"/>
                <a:sym typeface="Arial" charset="0"/>
              </a:defRPr>
            </a:lvl2pPr>
            <a:lvl3pPr marL="1130300" indent="-215900">
              <a:spcBef>
                <a:spcPts val="900"/>
              </a:spcBef>
              <a:buSzPct val="100000"/>
              <a:buChar char="•"/>
              <a:defRPr sz="2000">
                <a:solidFill>
                  <a:schemeClr val="tx1"/>
                </a:solidFill>
                <a:latin typeface="Arial" charset="0"/>
                <a:ea typeface="Arial" charset="0"/>
                <a:cs typeface="Arial" charset="0"/>
                <a:sym typeface="Arial" charset="0"/>
              </a:defRPr>
            </a:lvl3pPr>
            <a:lvl4pPr marL="1582738" indent="-211138">
              <a:spcBef>
                <a:spcPts val="900"/>
              </a:spcBef>
              <a:buSzPct val="100000"/>
              <a:buChar char="–"/>
              <a:defRPr sz="2000">
                <a:solidFill>
                  <a:schemeClr val="tx1"/>
                </a:solidFill>
                <a:latin typeface="Arial" charset="0"/>
                <a:ea typeface="Arial" charset="0"/>
                <a:cs typeface="Arial" charset="0"/>
                <a:sym typeface="Arial" charset="0"/>
              </a:defRPr>
            </a:lvl4pPr>
            <a:lvl5pPr marL="2044700" indent="-215900">
              <a:spcBef>
                <a:spcPts val="900"/>
              </a:spcBef>
              <a:buSzPct val="100000"/>
              <a:buChar char="»"/>
              <a:defRPr sz="2000">
                <a:solidFill>
                  <a:schemeClr val="tx1"/>
                </a:solidFill>
                <a:latin typeface="Arial" charset="0"/>
                <a:ea typeface="Arial" charset="0"/>
                <a:cs typeface="Arial" charset="0"/>
                <a:sym typeface="Arial" charset="0"/>
              </a:defRPr>
            </a:lvl5pPr>
            <a:lvl6pPr marL="25019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6pPr>
            <a:lvl7pPr marL="29591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7pPr>
            <a:lvl8pPr marL="34163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8pPr>
            <a:lvl9pPr marL="3873500" indent="-215900" eaLnBrk="0" fontAlgn="base" hangingPunct="0">
              <a:spcBef>
                <a:spcPts val="900"/>
              </a:spcBef>
              <a:spcAft>
                <a:spcPct val="0"/>
              </a:spcAft>
              <a:buSzPct val="100000"/>
              <a:buChar char="»"/>
              <a:defRPr sz="2000">
                <a:solidFill>
                  <a:schemeClr val="tx1"/>
                </a:solidFill>
                <a:latin typeface="Arial" charset="0"/>
                <a:ea typeface="Arial" charset="0"/>
                <a:cs typeface="Arial" charset="0"/>
                <a:sym typeface="Arial" charset="0"/>
              </a:defRPr>
            </a:lvl9pPr>
          </a:lstStyle>
          <a:p>
            <a:pPr marL="342900" lvl="1" indent="-342900" eaLnBrk="1" fontAlgn="auto" hangingPunct="1">
              <a:spcBef>
                <a:spcPts val="0"/>
              </a:spcBef>
              <a:spcAft>
                <a:spcPts val="0"/>
              </a:spcAft>
              <a:buSzTx/>
              <a:buFont typeface="Arial" charset="0"/>
              <a:buChar char="•"/>
            </a:pPr>
            <a:r>
              <a:rPr lang="en-US" sz="2400" dirty="0"/>
              <a:t>This project will advance science of security in IAS through multifaceted advanced analytics, cognitive computing, adversarial machine learning, and cyber attribution.</a:t>
            </a:r>
          </a:p>
          <a:p>
            <a:pPr marL="342900" lvl="1" indent="-342900" eaLnBrk="1" fontAlgn="auto" hangingPunct="1">
              <a:spcBef>
                <a:spcPts val="0"/>
              </a:spcBef>
              <a:spcAft>
                <a:spcPts val="0"/>
              </a:spcAft>
              <a:buSzTx/>
              <a:buFont typeface="Arial" charset="0"/>
              <a:buChar char="•"/>
            </a:pPr>
            <a:endParaRPr lang="en-US" altLang="en-US" sz="2400" dirty="0">
              <a:solidFill>
                <a:srgbClr val="000000"/>
              </a:solidFill>
            </a:endParaRPr>
          </a:p>
          <a:p>
            <a:pPr marL="342900" lvl="1" indent="-342900" eaLnBrk="1" fontAlgn="auto" hangingPunct="1">
              <a:spcBef>
                <a:spcPts val="0"/>
              </a:spcBef>
              <a:spcAft>
                <a:spcPts val="0"/>
              </a:spcAft>
              <a:buSzTx/>
              <a:buFont typeface="Arial" charset="0"/>
              <a:buChar char="•"/>
            </a:pPr>
            <a:r>
              <a:rPr lang="en-US" altLang="en-US" sz="2400" dirty="0">
                <a:solidFill>
                  <a:srgbClr val="000000"/>
                </a:solidFill>
              </a:rPr>
              <a:t>We are developing</a:t>
            </a:r>
          </a:p>
          <a:p>
            <a:pPr marL="733425" lvl="2" indent="-342900" eaLnBrk="1" fontAlgn="auto" hangingPunct="1">
              <a:spcBef>
                <a:spcPts val="0"/>
              </a:spcBef>
              <a:spcAft>
                <a:spcPts val="0"/>
              </a:spcAft>
              <a:buSzTx/>
              <a:buFont typeface=".AppleSystemUIFont" charset="-120"/>
              <a:buChar char="−"/>
            </a:pPr>
            <a:r>
              <a:rPr lang="en-US" altLang="en-US" sz="2200" dirty="0">
                <a:solidFill>
                  <a:srgbClr val="000000"/>
                </a:solidFill>
              </a:rPr>
              <a:t>A cyber attribution module that monitors threats and performs intrusion detection sampling on system data.</a:t>
            </a:r>
          </a:p>
          <a:p>
            <a:pPr marL="733425" lvl="2" indent="-342900" eaLnBrk="1" fontAlgn="auto" hangingPunct="1">
              <a:spcBef>
                <a:spcPts val="0"/>
              </a:spcBef>
              <a:spcAft>
                <a:spcPts val="0"/>
              </a:spcAft>
              <a:buSzTx/>
              <a:buFont typeface=".AppleSystemUIFont" charset="-120"/>
              <a:buChar char="−"/>
            </a:pPr>
            <a:endParaRPr lang="en-US" altLang="en-US" sz="1100" dirty="0">
              <a:solidFill>
                <a:srgbClr val="000000"/>
              </a:solidFill>
            </a:endParaRPr>
          </a:p>
          <a:p>
            <a:pPr marL="733425" lvl="2" indent="-342900" eaLnBrk="1" fontAlgn="auto" hangingPunct="1">
              <a:spcBef>
                <a:spcPts val="0"/>
              </a:spcBef>
              <a:spcAft>
                <a:spcPts val="0"/>
              </a:spcAft>
              <a:buSzTx/>
              <a:buFont typeface=".AppleSystemUIFont" charset="-120"/>
              <a:buChar char="−"/>
            </a:pPr>
            <a:r>
              <a:rPr lang="en-US" altLang="en-US" sz="2200" dirty="0">
                <a:solidFill>
                  <a:srgbClr val="000000"/>
                </a:solidFill>
              </a:rPr>
              <a:t>Adversarial machine learning model to deal with Trojans in Machine learning models (</a:t>
            </a:r>
            <a:r>
              <a:rPr lang="en-US" altLang="en-US" sz="2200" dirty="0" err="1">
                <a:solidFill>
                  <a:srgbClr val="000000"/>
                </a:solidFill>
              </a:rPr>
              <a:t>TrojanAI</a:t>
            </a:r>
            <a:r>
              <a:rPr lang="en-US" altLang="en-US" sz="2200" dirty="0">
                <a:solidFill>
                  <a:srgbClr val="000000"/>
                </a:solidFill>
              </a:rPr>
              <a:t>).</a:t>
            </a:r>
          </a:p>
          <a:p>
            <a:pPr marL="733425" lvl="2" indent="-342900" eaLnBrk="1" fontAlgn="auto" hangingPunct="1">
              <a:spcBef>
                <a:spcPts val="0"/>
              </a:spcBef>
              <a:spcAft>
                <a:spcPts val="0"/>
              </a:spcAft>
              <a:buSzTx/>
              <a:buFont typeface=".AppleSystemUIFont" charset="-120"/>
              <a:buChar char="−"/>
            </a:pPr>
            <a:endParaRPr lang="en-US" altLang="en-US" sz="1100" dirty="0">
              <a:solidFill>
                <a:srgbClr val="000000"/>
              </a:solidFill>
            </a:endParaRPr>
          </a:p>
          <a:p>
            <a:pPr marL="733425" lvl="2" indent="-342900" eaLnBrk="1" fontAlgn="auto" hangingPunct="1">
              <a:spcBef>
                <a:spcPts val="0"/>
              </a:spcBef>
              <a:spcAft>
                <a:spcPts val="0"/>
              </a:spcAft>
              <a:buSzTx/>
              <a:buFont typeface=".AppleSystemUIFont" charset="-120"/>
              <a:buChar char="−"/>
            </a:pPr>
            <a:r>
              <a:rPr lang="en-US" altLang="en-US" sz="2200" dirty="0">
                <a:solidFill>
                  <a:srgbClr val="000000"/>
                </a:solidFill>
              </a:rPr>
              <a:t>A cognitive computing module with reasoning engine &amp; anomaly / malware detection through light-weight ML algorithms and LSTM deep neural networks.</a:t>
            </a:r>
          </a:p>
          <a:p>
            <a:pPr marL="733425" lvl="2" indent="-342900" eaLnBrk="1" fontAlgn="auto" hangingPunct="1">
              <a:spcBef>
                <a:spcPts val="0"/>
              </a:spcBef>
              <a:spcAft>
                <a:spcPts val="0"/>
              </a:spcAft>
              <a:buSzTx/>
              <a:buFont typeface=".AppleSystemUIFont" charset="-120"/>
              <a:buChar char="−"/>
            </a:pPr>
            <a:endParaRPr lang="en-US" altLang="en-US" sz="1100" dirty="0">
              <a:solidFill>
                <a:srgbClr val="000000"/>
              </a:solidFill>
            </a:endParaRPr>
          </a:p>
          <a:p>
            <a:pPr marL="733425" lvl="2" indent="-342900" eaLnBrk="1" fontAlgn="auto" hangingPunct="1">
              <a:spcBef>
                <a:spcPts val="0"/>
              </a:spcBef>
              <a:spcAft>
                <a:spcPts val="0"/>
              </a:spcAft>
              <a:buSzTx/>
              <a:buFont typeface=".AppleSystemUIFont" charset="-120"/>
              <a:buChar char="−"/>
            </a:pPr>
            <a:r>
              <a:rPr lang="en-US" altLang="en-US" sz="2200" dirty="0">
                <a:solidFill>
                  <a:srgbClr val="000000"/>
                </a:solidFill>
              </a:rPr>
              <a:t>Reflexive module to adapt and self-heal during attacks.</a:t>
            </a:r>
          </a:p>
          <a:p>
            <a:pPr marL="733425" lvl="2" indent="-342900" eaLnBrk="1" fontAlgn="auto" hangingPunct="1">
              <a:spcBef>
                <a:spcPts val="0"/>
              </a:spcBef>
              <a:spcAft>
                <a:spcPts val="0"/>
              </a:spcAft>
              <a:buSzTx/>
              <a:buFont typeface=".AppleSystemUIFont" charset="-120"/>
              <a:buChar char="−"/>
            </a:pPr>
            <a:endParaRPr lang="en-US" altLang="en-US" sz="2400" dirty="0">
              <a:solidFill>
                <a:srgbClr val="000000"/>
              </a:solidFill>
            </a:endParaRPr>
          </a:p>
        </p:txBody>
      </p:sp>
      <p:sp>
        <p:nvSpPr>
          <p:cNvPr id="7" name="CustomShape 3"/>
          <p:cNvSpPr/>
          <p:nvPr/>
        </p:nvSpPr>
        <p:spPr>
          <a:xfrm>
            <a:off x="38100" y="6477000"/>
            <a:ext cx="381000" cy="296863"/>
          </a:xfrm>
          <a:prstGeom prst="rect">
            <a:avLst/>
          </a:prstGeom>
          <a:noFill/>
          <a:ln>
            <a:noFill/>
          </a:ln>
        </p:spPr>
        <p:style>
          <a:lnRef idx="0">
            <a:scrgbClr r="0" g="0" b="0"/>
          </a:lnRef>
          <a:fillRef idx="0">
            <a:scrgbClr r="0" g="0" b="0"/>
          </a:fillRef>
          <a:effectRef idx="0">
            <a:scrgbClr r="0" g="0" b="0"/>
          </a:effectRef>
          <a:fontRef idx="minor"/>
        </p:style>
        <p:txBody>
          <a:bodyPr lIns="96480" tIns="48240" rIns="96480" bIns="48240"/>
          <a:lstStyle/>
          <a:p>
            <a:pPr algn="ctr" eaLnBrk="1" fontAlgn="auto" hangingPunct="1">
              <a:spcBef>
                <a:spcPts val="0"/>
              </a:spcBef>
              <a:spcAft>
                <a:spcPts val="0"/>
              </a:spcAft>
              <a:defRPr/>
            </a:pPr>
            <a:r>
              <a:rPr lang="en-US" sz="1300" kern="0" spc="-1" dirty="0">
                <a:solidFill>
                  <a:srgbClr val="000000"/>
                </a:solidFill>
                <a:uFill>
                  <a:solidFill>
                    <a:srgbClr val="FFFFFF"/>
                  </a:solidFill>
                </a:uFill>
                <a:latin typeface="Arial"/>
                <a:sym typeface="Tahoma"/>
              </a:rPr>
              <a:t>9</a:t>
            </a:r>
            <a:endParaRPr sz="1300" kern="0" dirty="0">
              <a:solidFill>
                <a:sysClr val="windowText" lastClr="000000"/>
              </a:solidFill>
              <a:sym typeface="Tahoma"/>
            </a:endParaRPr>
          </a:p>
        </p:txBody>
      </p:sp>
    </p:spTree>
    <p:extLst>
      <p:ext uri="{BB962C8B-B14F-4D97-AF65-F5344CB8AC3E}">
        <p14:creationId xmlns:p14="http://schemas.microsoft.com/office/powerpoint/2010/main" val="1765656053"/>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05DAA"/>
      </a:accent1>
      <a:accent2>
        <a:srgbClr val="CC0000"/>
      </a:accent2>
      <a:accent3>
        <a:srgbClr val="8F8F8F"/>
      </a:accent3>
      <a:accent4>
        <a:srgbClr val="707070"/>
      </a:accent4>
      <a:accent5>
        <a:srgbClr val="AAB6D2"/>
      </a:accent5>
      <a:accent6>
        <a:srgbClr val="B90000"/>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5DAA"/>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5DAA"/>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05DAA"/>
      </a:accent1>
      <a:accent2>
        <a:srgbClr val="CC0000"/>
      </a:accent2>
      <a:accent3>
        <a:srgbClr val="8F8F8F"/>
      </a:accent3>
      <a:accent4>
        <a:srgbClr val="707070"/>
      </a:accent4>
      <a:accent5>
        <a:srgbClr val="AAB6D2"/>
      </a:accent5>
      <a:accent6>
        <a:srgbClr val="B90000"/>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5DAA"/>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5DAA"/>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60650</TotalTime>
  <Words>4372</Words>
  <Application>Microsoft Office PowerPoint</Application>
  <PresentationFormat>On-screen Show (4:3)</PresentationFormat>
  <Paragraphs>858</Paragraphs>
  <Slides>65</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65</vt:i4>
      </vt:variant>
    </vt:vector>
  </HeadingPairs>
  <TitlesOfParts>
    <vt:vector size="78" baseType="lpstr">
      <vt:lpstr>.AppleSystemUIFont</vt:lpstr>
      <vt:lpstr>Arial</vt:lpstr>
      <vt:lpstr>Arial Narrow</vt:lpstr>
      <vt:lpstr>Cambria Math</vt:lpstr>
      <vt:lpstr>Century</vt:lpstr>
      <vt:lpstr>Consolas</vt:lpstr>
      <vt:lpstr>DejaVu Sans</vt:lpstr>
      <vt:lpstr>Helvetica Light</vt:lpstr>
      <vt:lpstr>Helvetica Neue</vt:lpstr>
      <vt:lpstr>System Font Regular</vt:lpstr>
      <vt:lpstr>Tahoma</vt:lpstr>
      <vt:lpstr>Wingdings</vt:lpstr>
      <vt:lpstr>Default</vt:lpstr>
      <vt:lpstr>Northrop Grumman Cybersecurity Research Consortium (NGCRC) </vt:lpstr>
      <vt:lpstr>Motivation from NGC:  Securing Intelligent Autonomous Systems</vt:lpstr>
      <vt:lpstr>Collaboration with NGC, MIT, and Purdue Faculty</vt:lpstr>
      <vt:lpstr>Collaboration with NGC IRADs</vt:lpstr>
      <vt:lpstr>PowerPoint Presentation</vt:lpstr>
      <vt:lpstr>PowerPoint Presentation</vt:lpstr>
      <vt:lpstr>Secure Intelligent Autonomous Systems</vt:lpstr>
      <vt:lpstr>Comprehensive Secure IAS with Cyber Attribution Architecture</vt:lpstr>
      <vt:lpstr>Secure IAS: Overview</vt:lpstr>
      <vt:lpstr>Secure Cognitive Computing</vt:lpstr>
      <vt:lpstr>Cyber Attribution for Security Through  ML based Application Profiling</vt:lpstr>
      <vt:lpstr>Cyber Attribution for Security Through  ML based Application Profiling</vt:lpstr>
      <vt:lpstr>Cyber Attribution for Security Through  ML based Application Profiling</vt:lpstr>
      <vt:lpstr> </vt:lpstr>
      <vt:lpstr> </vt:lpstr>
      <vt:lpstr>Cyber Attribution for Security Through  ML based Application Profiling</vt:lpstr>
      <vt:lpstr>Cyber Attribution for Security Through  ML based Application Profiling</vt:lpstr>
      <vt:lpstr>Cyber Attribution for Security Through  ML based Application Profiling</vt:lpstr>
      <vt:lpstr>Cyber Attribution for Security Through  ML based Application Profiling</vt:lpstr>
      <vt:lpstr>Cyber Attribution for Security Through  ML based Application Profiling</vt:lpstr>
      <vt:lpstr>Cyber Attribution for Security Through  ML based Application Profiling</vt:lpstr>
      <vt:lpstr>Cyber Attribution for Security Through  ML based Application Profiling</vt:lpstr>
      <vt:lpstr>PowerPoint Presentation</vt:lpstr>
      <vt:lpstr>PowerPoint Presentation</vt:lpstr>
      <vt:lpstr>PowerPoint Presentation</vt:lpstr>
      <vt:lpstr>PowerPoint Presentation</vt:lpstr>
      <vt:lpstr>Cyber Attribution for Security Through  ML based Application Profiling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Cyber Attribution for Security Through  ML based Application Profiling</vt:lpstr>
      <vt:lpstr>Cyber Attribution for Security Through  ML based Application Profiling</vt:lpstr>
      <vt:lpstr>PowerPoint Presentation</vt:lpstr>
      <vt:lpstr>PowerPoint Presentation</vt:lpstr>
      <vt:lpstr>PowerPoint Presentation</vt:lpstr>
      <vt:lpstr>Integration with NGCRC &amp; IRADs</vt:lpstr>
      <vt:lpstr>PowerPoint Presentation</vt:lpstr>
      <vt:lpstr>Outline</vt:lpstr>
      <vt:lpstr>Collaboration with NGC</vt:lpstr>
      <vt:lpstr>Secure IAS: Architecture</vt:lpstr>
      <vt:lpstr>Problem Statement</vt:lpstr>
      <vt:lpstr>Problem Statement</vt:lpstr>
      <vt:lpstr>Problem Statement</vt:lpstr>
      <vt:lpstr>Trojan Attacks</vt:lpstr>
      <vt:lpstr>Trojan Attacks: Considerations</vt:lpstr>
      <vt:lpstr>Adversarial Sample vs Trojan Attacks</vt:lpstr>
      <vt:lpstr>Style Transfer</vt:lpstr>
      <vt:lpstr>Style Transfer</vt:lpstr>
      <vt:lpstr>Style Transfer</vt:lpstr>
      <vt:lpstr>Proposed Solution</vt:lpstr>
      <vt:lpstr>Proposed Solution</vt:lpstr>
      <vt:lpstr>Proposed Solution</vt:lpstr>
      <vt:lpstr>Proposed Solution</vt:lpstr>
      <vt:lpstr>Proposed Solution</vt:lpstr>
      <vt:lpstr>Prototype and Demo</vt:lpstr>
      <vt:lpstr>Prototype and Demo</vt:lpstr>
      <vt:lpstr>Prototype and Demo</vt:lpstr>
      <vt:lpstr>Prototype and Demo</vt:lpstr>
      <vt:lpstr>Prototype and Demo</vt:lpstr>
      <vt:lpstr>PowerPoint Presentation</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Northrop Grumman Cybersecurity Research Consortium (NGCRC) 2014 Fall Symposium</dc:title>
  <dc:creator>BB-User</dc:creator>
  <cp:lastModifiedBy>BB-User</cp:lastModifiedBy>
  <cp:revision>1732</cp:revision>
  <cp:lastPrinted>2018-11-07T06:35:28Z</cp:lastPrinted>
  <dcterms:modified xsi:type="dcterms:W3CDTF">2020-07-02T15:54:02Z</dcterms:modified>
</cp:coreProperties>
</file>