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diagrams/colors1.xml" ContentType="application/vnd.openxmlformats-officedocument.drawingml.diagramColors+xml"/>
  <Override PartName="/ppt/notesSlides/notesSlide1.xml" ContentType="application/vnd.openxmlformats-officedocument.presentationml.notesSlide+xml"/>
  <Override PartName="/ppt/slides/slide28.xml" ContentType="application/vnd.openxmlformats-officedocument.presentationml.slide+xml"/>
  <Override PartName="/ppt/charts/chart5.xml" ContentType="application/vnd.openxmlformats-officedocument.drawingml.chart+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diagrams/layout1.xml" ContentType="application/vnd.openxmlformats-officedocument.drawingml.diagramLayout+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61.xml" ContentType="application/vnd.openxmlformats-officedocument.presentationml.slide+xml"/>
  <Override PartName="/ppt/slides/slide44.xml" ContentType="application/vnd.openxmlformats-officedocument.presentationml.slide+xml"/>
  <Override PartName="/ppt/slides/slide27.xml" ContentType="application/vnd.openxmlformats-officedocument.presentationml.slide+xml"/>
  <Override PartName="/ppt/charts/chart4.xml" ContentType="application/vnd.openxmlformats-officedocument.drawingml.chart+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Default Extension="emf" ContentType="image/x-emf"/>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slides/slide60.xml" ContentType="application/vnd.openxmlformats-officedocument.presentationml.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charts/chart3.xml" ContentType="application/vnd.openxmlformats-officedocument.drawingml.chart+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charts/chart2.xml" ContentType="application/vnd.openxmlformats-officedocument.drawingml.chart+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tags/tag1.xml" ContentType="application/vnd.openxmlformats-officedocument.presentationml.tags+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diagrams/data1.xml" ContentType="application/vnd.openxmlformats-officedocument.drawingml.diagramData+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diagrams/quickStyle1.xml" ContentType="application/vnd.openxmlformats-officedocument.drawingml.diagramStyle+xml"/>
  <Override PartName="/ppt/notesSlides/notesSlide4.xml" ContentType="application/vnd.openxmlformats-officedocument.presentationml.notesSlide+xml"/>
  <Override PartName="/ppt/slides/slide41.xml" ContentType="application/vnd.openxmlformats-officedocument.presentationml.slide+xml"/>
  <Override PartName="/ppt/slides/slide57.xml" ContentType="application/vnd.openxmlformats-officedocument.presentationml.slide+xml"/>
  <Override PartName="/ppt/slides/slide24.xml" ContentType="application/vnd.openxmlformats-officedocument.presentationml.slide+xml"/>
  <Override PartName="/ppt/charts/chart1.xml" ContentType="application/vnd.openxmlformats-officedocument.drawingml.chart+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s/slide56.xml" ContentType="application/vnd.openxmlformats-officedocument.presentationml.slide+xml"/>
  <Override PartName="/ppt/slides/slide23.xml" ContentType="application/vnd.openxmlformats-officedocument.presentationml.slide+xml"/>
  <Override PartName="/ppt/slides/slide39.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slides/slide31.xml" ContentType="application/vnd.openxmlformats-officedocument.presentationml.slid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63"/>
  </p:notesMasterIdLst>
  <p:sldIdLst>
    <p:sldId id="390" r:id="rId2"/>
    <p:sldId id="399" r:id="rId3"/>
    <p:sldId id="404" r:id="rId4"/>
    <p:sldId id="484" r:id="rId5"/>
    <p:sldId id="482" r:id="rId6"/>
    <p:sldId id="483" r:id="rId7"/>
    <p:sldId id="401" r:id="rId8"/>
    <p:sldId id="405" r:id="rId9"/>
    <p:sldId id="490" r:id="rId10"/>
    <p:sldId id="449" r:id="rId11"/>
    <p:sldId id="450" r:id="rId12"/>
    <p:sldId id="451" r:id="rId13"/>
    <p:sldId id="452" r:id="rId14"/>
    <p:sldId id="454" r:id="rId15"/>
    <p:sldId id="473" r:id="rId16"/>
    <p:sldId id="455" r:id="rId17"/>
    <p:sldId id="474" r:id="rId18"/>
    <p:sldId id="457" r:id="rId19"/>
    <p:sldId id="458" r:id="rId20"/>
    <p:sldId id="475" r:id="rId21"/>
    <p:sldId id="476" r:id="rId22"/>
    <p:sldId id="461" r:id="rId23"/>
    <p:sldId id="462" r:id="rId24"/>
    <p:sldId id="463" r:id="rId25"/>
    <p:sldId id="477" r:id="rId26"/>
    <p:sldId id="478" r:id="rId27"/>
    <p:sldId id="466" r:id="rId28"/>
    <p:sldId id="479" r:id="rId29"/>
    <p:sldId id="480" r:id="rId30"/>
    <p:sldId id="481" r:id="rId31"/>
    <p:sldId id="406" r:id="rId32"/>
    <p:sldId id="408" r:id="rId33"/>
    <p:sldId id="407" r:id="rId34"/>
    <p:sldId id="409" r:id="rId35"/>
    <p:sldId id="472" r:id="rId36"/>
    <p:sldId id="411" r:id="rId37"/>
    <p:sldId id="412" r:id="rId38"/>
    <p:sldId id="413" r:id="rId39"/>
    <p:sldId id="414" r:id="rId40"/>
    <p:sldId id="440" r:id="rId41"/>
    <p:sldId id="441" r:id="rId42"/>
    <p:sldId id="442" r:id="rId43"/>
    <p:sldId id="447" r:id="rId44"/>
    <p:sldId id="443" r:id="rId45"/>
    <p:sldId id="419" r:id="rId46"/>
    <p:sldId id="420" r:id="rId47"/>
    <p:sldId id="421" r:id="rId48"/>
    <p:sldId id="436" r:id="rId49"/>
    <p:sldId id="485" r:id="rId50"/>
    <p:sldId id="422" r:id="rId51"/>
    <p:sldId id="423" r:id="rId52"/>
    <p:sldId id="424" r:id="rId53"/>
    <p:sldId id="425" r:id="rId54"/>
    <p:sldId id="426" r:id="rId55"/>
    <p:sldId id="488" r:id="rId56"/>
    <p:sldId id="427" r:id="rId57"/>
    <p:sldId id="437" r:id="rId58"/>
    <p:sldId id="438" r:id="rId59"/>
    <p:sldId id="433" r:id="rId60"/>
    <p:sldId id="439" r:id="rId61"/>
    <p:sldId id="434" r:id="rId62"/>
  </p:sldIdLst>
  <p:sldSz cx="9144000" cy="6858000" type="screen4x3"/>
  <p:notesSz cx="6858000" cy="9144000"/>
  <p:custDataLst>
    <p:tags r:id="rId65"/>
  </p:custDataLst>
  <p:defaultTextStyle>
    <a:defPPr>
      <a:defRPr lang="en-US"/>
    </a:defPPr>
    <a:lvl1pPr algn="l" rtl="0" fontAlgn="base">
      <a:spcBef>
        <a:spcPct val="0"/>
      </a:spcBef>
      <a:spcAft>
        <a:spcPct val="0"/>
      </a:spcAft>
      <a:defRPr kern="1200">
        <a:solidFill>
          <a:schemeClr val="tx1"/>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p:defaultTextStyle>
  <p:extLst>
    <p:ext uri="{EFAFB233-063F-42B5-8137-9DF3F51BA10A}">
      <p15:sldGuideLst xmlns="" xmlns:p15="http://schemas.microsoft.com/office/powerpoint/2012/main" xmlns:mv="urn:schemas-microsoft-com:mac:vml" xmlns:mc="http://schemas.openxmlformats.org/markup-compatibility/2006" xmlns:p="http://schemas.openxmlformats.org/presentationml/2006/main" xmlns:r="http://schemas.openxmlformats.org/officeDocument/2006/relationships" xmlns:a="http://schemas.openxmlformats.org/drawingml/2006/main">
        <p15:guide id="1" orient="horz" pos="3132">
          <p15:clr>
            <a:srgbClr val="A4A3A4"/>
          </p15:clr>
        </p15:guide>
        <p15:guide id="2" orient="horz" pos="3455">
          <p15:clr>
            <a:srgbClr val="A4A3A4"/>
          </p15:clr>
        </p15:guide>
        <p15:guide id="3" orient="horz" pos="3530">
          <p15:clr>
            <a:srgbClr val="A4A3A4"/>
          </p15:clr>
        </p15:guide>
        <p15:guide id="4" orient="horz" pos="3854">
          <p15:clr>
            <a:srgbClr val="A4A3A4"/>
          </p15:clr>
        </p15:guide>
        <p15:guide id="5" orient="horz" pos="3921">
          <p15:clr>
            <a:srgbClr val="A4A3A4"/>
          </p15:clr>
        </p15:guide>
        <p15:guide id="6" orient="horz" pos="4244">
          <p15:clr>
            <a:srgbClr val="A4A3A4"/>
          </p15:clr>
        </p15:guide>
        <p15:guide id="7" orient="horz" pos="296">
          <p15:clr>
            <a:srgbClr val="A4A3A4"/>
          </p15:clr>
        </p15:guide>
        <p15:guide id="8" pos="4507">
          <p15:clr>
            <a:srgbClr val="A4A3A4"/>
          </p15:clr>
        </p15:guide>
        <p15:guide id="9" pos="5553">
          <p15:clr>
            <a:srgbClr val="A4A3A4"/>
          </p15:clr>
        </p15:guide>
      </p15:sldGuideLst>
    </p:ext>
    <p:ext uri="{2D200454-40CA-4A62-9FC3-DE9A4176ACB9}">
      <p15:notesGuideLst xmlns="" xmlns:p15="http://schemas.microsoft.com/office/powerpoint/2012/main" xmlns:mv="urn:schemas-microsoft-com:mac:vml" xmlns:mc="http://schemas.openxmlformats.org/markup-compatibility/2006" xmlns:p="http://schemas.openxmlformats.org/presentationml/2006/main" xmlns:r="http://schemas.openxmlformats.org/officeDocument/2006/relationships" xmlns:a="http://schemas.openxmlformats.org/drawingml/2006/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prstClr val="red"/>
    </p:penClr>
    <p:extLst>
      <p:ext uri="{EC167BDD-8182-4AB7-AECC-EB403E3ABB37}">
        <p14:laserClr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5DAA00"/>
    <a:srgbClr val="005DAA"/>
    <a:srgbClr val="003E6A"/>
    <a:srgbClr val="575F6D"/>
    <a:srgbClr val="FF9933"/>
    <a:srgbClr val="4FAFFF"/>
    <a:srgbClr val="0099FF"/>
    <a:srgbClr val="CCECFF"/>
    <a:srgbClr val="99CCFF"/>
    <a:srgbClr val="66CCFF"/>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 xmlns:p15="http://schemas.microsoft.com/office/powerpoint/2012/main" xmlns:mv="urn:schemas-microsoft-com:mac:vml" xmlns:mc="http://schemas.openxmlformats.org/markup-compatibility/2006" xmlns:p="http://schemas.openxmlformats.org/presentationml/2006/main" xmlns:r="http://schemas.openxmlformats.org/officeDocument/2006/relationships" xmlns:a="http://schemas.openxmlformats.org/drawingml/2006/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4606" autoAdjust="0"/>
    <p:restoredTop sz="86676" autoAdjust="0"/>
  </p:normalViewPr>
  <p:slideViewPr>
    <p:cSldViewPr snapToGrid="0">
      <p:cViewPr varScale="1">
        <p:scale>
          <a:sx n="100" d="100"/>
          <a:sy n="100" d="100"/>
        </p:scale>
        <p:origin x="-1072" y="-104"/>
      </p:cViewPr>
      <p:guideLst>
        <p:guide orient="horz" pos="3132"/>
        <p:guide orient="horz" pos="3455"/>
        <p:guide orient="horz" pos="3530"/>
        <p:guide orient="horz" pos="3854"/>
        <p:guide orient="horz" pos="3921"/>
        <p:guide orient="horz" pos="4244"/>
        <p:guide orient="horz" pos="296"/>
        <p:guide pos="4507"/>
        <p:guide pos="5553"/>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9" d="100"/>
          <a:sy n="89" d="100"/>
        </p:scale>
        <p:origin x="-2776"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printerSettings" Target="printerSettings/printerSettings1.bin"/><Relationship Id="rId65" Type="http://schemas.openxmlformats.org/officeDocument/2006/relationships/tags" Target="tags/tag1.xml"/><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Pelin:Desktop:compositionr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3"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Workbook3"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Pelin:Desktop:compositionr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Pelin:Desktop:compositionr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lineChart>
        <c:grouping val="standard"/>
        <c:ser>
          <c:idx val="0"/>
          <c:order val="0"/>
          <c:marker>
            <c:symbol val="none"/>
          </c:marker>
          <c:val>
            <c:numRef>
              <c:f>Sheet1!$A$40:$A$71</c:f>
              <c:numCache>
                <c:formatCode>General</c:formatCode>
                <c:ptCount val="32"/>
                <c:pt idx="0">
                  <c:v>100.0</c:v>
                </c:pt>
                <c:pt idx="1">
                  <c:v>104.0</c:v>
                </c:pt>
                <c:pt idx="2">
                  <c:v>103.0</c:v>
                </c:pt>
                <c:pt idx="3">
                  <c:v>100.0</c:v>
                </c:pt>
                <c:pt idx="4">
                  <c:v>95.0</c:v>
                </c:pt>
                <c:pt idx="5">
                  <c:v>100.0</c:v>
                </c:pt>
                <c:pt idx="6">
                  <c:v>104.0</c:v>
                </c:pt>
                <c:pt idx="7">
                  <c:v>103.0</c:v>
                </c:pt>
                <c:pt idx="8">
                  <c:v>100.0</c:v>
                </c:pt>
                <c:pt idx="9">
                  <c:v>95.0</c:v>
                </c:pt>
                <c:pt idx="10">
                  <c:v>100.0</c:v>
                </c:pt>
                <c:pt idx="11">
                  <c:v>104.0</c:v>
                </c:pt>
                <c:pt idx="12">
                  <c:v>103.0</c:v>
                </c:pt>
                <c:pt idx="13">
                  <c:v>100.0</c:v>
                </c:pt>
                <c:pt idx="14">
                  <c:v>95.0</c:v>
                </c:pt>
                <c:pt idx="15">
                  <c:v>300.0</c:v>
                </c:pt>
                <c:pt idx="16">
                  <c:v>100.0</c:v>
                </c:pt>
                <c:pt idx="17">
                  <c:v>103.0</c:v>
                </c:pt>
                <c:pt idx="18">
                  <c:v>108.0</c:v>
                </c:pt>
                <c:pt idx="19">
                  <c:v>110.0</c:v>
                </c:pt>
                <c:pt idx="20">
                  <c:v>300.0</c:v>
                </c:pt>
                <c:pt idx="21">
                  <c:v>304.0</c:v>
                </c:pt>
                <c:pt idx="22">
                  <c:v>308.0</c:v>
                </c:pt>
                <c:pt idx="23">
                  <c:v>310.0</c:v>
                </c:pt>
                <c:pt idx="24">
                  <c:v>320.0</c:v>
                </c:pt>
                <c:pt idx="25">
                  <c:v>100.0</c:v>
                </c:pt>
                <c:pt idx="26">
                  <c:v>105.0</c:v>
                </c:pt>
                <c:pt idx="27">
                  <c:v>100.0</c:v>
                </c:pt>
                <c:pt idx="28">
                  <c:v>90.0</c:v>
                </c:pt>
                <c:pt idx="29">
                  <c:v>105.0</c:v>
                </c:pt>
                <c:pt idx="30">
                  <c:v>94.0</c:v>
                </c:pt>
                <c:pt idx="31">
                  <c:v>106.0</c:v>
                </c:pt>
              </c:numCache>
            </c:numRef>
          </c:val>
        </c:ser>
        <c:marker val="1"/>
        <c:axId val="278175800"/>
        <c:axId val="278185848"/>
      </c:lineChart>
      <c:catAx>
        <c:axId val="278175800"/>
        <c:scaling>
          <c:orientation val="minMax"/>
        </c:scaling>
        <c:delete val="1"/>
        <c:axPos val="b"/>
        <c:title>
          <c:tx>
            <c:rich>
              <a:bodyPr/>
              <a:lstStyle/>
              <a:p>
                <a:pPr>
                  <a:defRPr sz="1400"/>
                </a:pPr>
                <a:r>
                  <a:rPr lang="en-US" sz="1400"/>
                  <a:t>Time</a:t>
                </a:r>
                <a:r>
                  <a:rPr lang="en-US" sz="1400" baseline="0"/>
                  <a:t> (--&gt;) </a:t>
                </a:r>
                <a:endParaRPr lang="en-US" sz="1400"/>
              </a:p>
            </c:rich>
          </c:tx>
          <c:layout>
            <c:manualLayout>
              <c:xMode val="edge"/>
              <c:yMode val="edge"/>
              <c:x val="0.430660955278421"/>
              <c:y val="0.881866282705197"/>
            </c:manualLayout>
          </c:layout>
        </c:title>
        <c:tickLblPos val="nextTo"/>
        <c:crossAx val="278185848"/>
        <c:crosses val="autoZero"/>
        <c:auto val="1"/>
        <c:lblAlgn val="ctr"/>
        <c:lblOffset val="100"/>
      </c:catAx>
      <c:valAx>
        <c:axId val="278185848"/>
        <c:scaling>
          <c:orientation val="minMax"/>
        </c:scaling>
        <c:axPos val="l"/>
        <c:majorGridlines/>
        <c:title>
          <c:tx>
            <c:rich>
              <a:bodyPr rot="-5400000" vert="horz"/>
              <a:lstStyle/>
              <a:p>
                <a:pPr>
                  <a:defRPr sz="1400"/>
                </a:pPr>
                <a:r>
                  <a:rPr lang="en-US" sz="1400"/>
                  <a:t>Service response</a:t>
                </a:r>
                <a:r>
                  <a:rPr lang="en-US" sz="1400" baseline="0"/>
                  <a:t> time (ms)</a:t>
                </a:r>
                <a:endParaRPr lang="en-US" sz="1400"/>
              </a:p>
            </c:rich>
          </c:tx>
          <c:layout/>
        </c:title>
        <c:numFmt formatCode="General" sourceLinked="1"/>
        <c:tickLblPos val="nextTo"/>
        <c:crossAx val="278175800"/>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lineChart>
        <c:grouping val="standard"/>
        <c:ser>
          <c:idx val="0"/>
          <c:order val="0"/>
          <c:tx>
            <c:v>S1</c:v>
          </c:tx>
          <c:marker>
            <c:symbol val="none"/>
          </c:marker>
          <c:val>
            <c:numRef>
              <c:f>Sheet1!$A$2:$A$15</c:f>
              <c:numCache>
                <c:formatCode>General</c:formatCode>
                <c:ptCount val="14"/>
                <c:pt idx="0">
                  <c:v>10.0</c:v>
                </c:pt>
                <c:pt idx="1">
                  <c:v>12.0</c:v>
                </c:pt>
                <c:pt idx="2">
                  <c:v>15.0</c:v>
                </c:pt>
                <c:pt idx="3">
                  <c:v>10.0</c:v>
                </c:pt>
                <c:pt idx="4">
                  <c:v>13.0</c:v>
                </c:pt>
                <c:pt idx="5">
                  <c:v>12.0</c:v>
                </c:pt>
                <c:pt idx="6">
                  <c:v>5.0</c:v>
                </c:pt>
                <c:pt idx="7">
                  <c:v>7.0</c:v>
                </c:pt>
                <c:pt idx="8">
                  <c:v>10.0</c:v>
                </c:pt>
                <c:pt idx="9">
                  <c:v>14.0</c:v>
                </c:pt>
                <c:pt idx="10">
                  <c:v>100.0</c:v>
                </c:pt>
                <c:pt idx="11">
                  <c:v>104.0</c:v>
                </c:pt>
                <c:pt idx="12">
                  <c:v>108.0</c:v>
                </c:pt>
                <c:pt idx="13">
                  <c:v>120.0</c:v>
                </c:pt>
              </c:numCache>
            </c:numRef>
          </c:val>
        </c:ser>
        <c:ser>
          <c:idx val="1"/>
          <c:order val="1"/>
          <c:tx>
            <c:v>S2</c:v>
          </c:tx>
          <c:marker>
            <c:symbol val="none"/>
          </c:marker>
          <c:val>
            <c:numRef>
              <c:f>Sheet1!$B$2:$B$15</c:f>
              <c:numCache>
                <c:formatCode>General</c:formatCode>
                <c:ptCount val="14"/>
                <c:pt idx="0">
                  <c:v>8.0</c:v>
                </c:pt>
                <c:pt idx="1">
                  <c:v>10.0</c:v>
                </c:pt>
                <c:pt idx="2">
                  <c:v>13.0</c:v>
                </c:pt>
                <c:pt idx="3">
                  <c:v>8.0</c:v>
                </c:pt>
                <c:pt idx="4">
                  <c:v>12.0</c:v>
                </c:pt>
                <c:pt idx="5">
                  <c:v>14.0</c:v>
                </c:pt>
                <c:pt idx="6">
                  <c:v>17.0</c:v>
                </c:pt>
                <c:pt idx="7">
                  <c:v>12.0</c:v>
                </c:pt>
                <c:pt idx="8">
                  <c:v>15.0</c:v>
                </c:pt>
                <c:pt idx="9">
                  <c:v>14.0</c:v>
                </c:pt>
                <c:pt idx="10">
                  <c:v>7.0</c:v>
                </c:pt>
                <c:pt idx="11">
                  <c:v>9.0</c:v>
                </c:pt>
                <c:pt idx="12">
                  <c:v>12.0</c:v>
                </c:pt>
                <c:pt idx="13">
                  <c:v>16.0</c:v>
                </c:pt>
              </c:numCache>
            </c:numRef>
          </c:val>
        </c:ser>
        <c:ser>
          <c:idx val="2"/>
          <c:order val="2"/>
          <c:tx>
            <c:v>S3</c:v>
          </c:tx>
          <c:spPr>
            <a:ln>
              <a:solidFill>
                <a:srgbClr val="FFFF00"/>
              </a:solidFill>
            </a:ln>
          </c:spPr>
          <c:marker>
            <c:symbol val="none"/>
          </c:marker>
          <c:val>
            <c:numRef>
              <c:f>Sheet1!$C$2:$C$15</c:f>
              <c:numCache>
                <c:formatCode>General</c:formatCode>
                <c:ptCount val="14"/>
                <c:pt idx="0">
                  <c:v>13.0</c:v>
                </c:pt>
                <c:pt idx="1">
                  <c:v>15.0</c:v>
                </c:pt>
                <c:pt idx="2">
                  <c:v>18.0</c:v>
                </c:pt>
                <c:pt idx="3">
                  <c:v>13.0</c:v>
                </c:pt>
                <c:pt idx="4">
                  <c:v>16.0</c:v>
                </c:pt>
                <c:pt idx="5">
                  <c:v>15.0</c:v>
                </c:pt>
                <c:pt idx="6">
                  <c:v>8.0</c:v>
                </c:pt>
                <c:pt idx="7">
                  <c:v>10.0</c:v>
                </c:pt>
                <c:pt idx="8">
                  <c:v>13.0</c:v>
                </c:pt>
                <c:pt idx="9">
                  <c:v>17.0</c:v>
                </c:pt>
                <c:pt idx="10">
                  <c:v>13.0</c:v>
                </c:pt>
                <c:pt idx="11">
                  <c:v>7.0</c:v>
                </c:pt>
                <c:pt idx="12">
                  <c:v>10.0</c:v>
                </c:pt>
                <c:pt idx="13">
                  <c:v>11.0</c:v>
                </c:pt>
              </c:numCache>
            </c:numRef>
          </c:val>
        </c:ser>
        <c:marker val="1"/>
        <c:axId val="278361176"/>
        <c:axId val="278368376"/>
      </c:lineChart>
      <c:catAx>
        <c:axId val="278361176"/>
        <c:scaling>
          <c:orientation val="minMax"/>
        </c:scaling>
        <c:delete val="1"/>
        <c:axPos val="b"/>
        <c:title>
          <c:tx>
            <c:rich>
              <a:bodyPr/>
              <a:lstStyle/>
              <a:p>
                <a:pPr>
                  <a:defRPr sz="1400"/>
                </a:pPr>
                <a:r>
                  <a:rPr lang="en-US" sz="1400"/>
                  <a:t>time (--&gt;)</a:t>
                </a:r>
              </a:p>
            </c:rich>
          </c:tx>
          <c:layout/>
        </c:title>
        <c:tickLblPos val="nextTo"/>
        <c:crossAx val="278368376"/>
        <c:crosses val="autoZero"/>
        <c:auto val="1"/>
        <c:lblAlgn val="ctr"/>
        <c:lblOffset val="100"/>
      </c:catAx>
      <c:valAx>
        <c:axId val="278368376"/>
        <c:scaling>
          <c:orientation val="minMax"/>
        </c:scaling>
        <c:axPos val="l"/>
        <c:majorGridlines/>
        <c:title>
          <c:tx>
            <c:rich>
              <a:bodyPr rot="-5400000" vert="horz"/>
              <a:lstStyle/>
              <a:p>
                <a:pPr>
                  <a:defRPr sz="1400"/>
                </a:pPr>
                <a:r>
                  <a:rPr lang="en-US" sz="1400"/>
                  <a:t># of authentication</a:t>
                </a:r>
                <a:r>
                  <a:rPr lang="en-US" sz="1400" baseline="0"/>
                  <a:t> failures</a:t>
                </a:r>
                <a:endParaRPr lang="en-US" sz="1400"/>
              </a:p>
            </c:rich>
          </c:tx>
          <c:layout/>
        </c:title>
        <c:numFmt formatCode="General" sourceLinked="1"/>
        <c:tickLblPos val="nextTo"/>
        <c:txPr>
          <a:bodyPr/>
          <a:lstStyle/>
          <a:p>
            <a:pPr>
              <a:defRPr sz="1200"/>
            </a:pPr>
            <a:endParaRPr lang="en-US"/>
          </a:p>
        </c:txPr>
        <c:crossAx val="278361176"/>
        <c:crosses val="autoZero"/>
        <c:crossBetween val="between"/>
      </c:valAx>
    </c:plotArea>
    <c:legend>
      <c:legendPos val="r"/>
      <c:layout/>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lineChart>
        <c:grouping val="standard"/>
        <c:ser>
          <c:idx val="0"/>
          <c:order val="0"/>
          <c:tx>
            <c:v>S1</c:v>
          </c:tx>
          <c:marker>
            <c:symbol val="none"/>
          </c:marker>
          <c:val>
            <c:numRef>
              <c:f>Sheet1!$A$21:$A$32</c:f>
              <c:numCache>
                <c:formatCode>General</c:formatCode>
                <c:ptCount val="12"/>
                <c:pt idx="0">
                  <c:v>10.0</c:v>
                </c:pt>
                <c:pt idx="1">
                  <c:v>11.0</c:v>
                </c:pt>
                <c:pt idx="2">
                  <c:v>12.0</c:v>
                </c:pt>
                <c:pt idx="3">
                  <c:v>10.0</c:v>
                </c:pt>
                <c:pt idx="4">
                  <c:v>11.0</c:v>
                </c:pt>
                <c:pt idx="5">
                  <c:v>12.0</c:v>
                </c:pt>
                <c:pt idx="6">
                  <c:v>10.0</c:v>
                </c:pt>
                <c:pt idx="7">
                  <c:v>11.0</c:v>
                </c:pt>
                <c:pt idx="8">
                  <c:v>40.0</c:v>
                </c:pt>
                <c:pt idx="9">
                  <c:v>41.0</c:v>
                </c:pt>
                <c:pt idx="10">
                  <c:v>42.0</c:v>
                </c:pt>
                <c:pt idx="11">
                  <c:v>43.0</c:v>
                </c:pt>
              </c:numCache>
            </c:numRef>
          </c:val>
        </c:ser>
        <c:ser>
          <c:idx val="1"/>
          <c:order val="1"/>
          <c:tx>
            <c:v>S2</c:v>
          </c:tx>
          <c:marker>
            <c:symbol val="none"/>
          </c:marker>
          <c:val>
            <c:numRef>
              <c:f>Sheet1!$B$21:$B$32</c:f>
              <c:numCache>
                <c:formatCode>General</c:formatCode>
                <c:ptCount val="12"/>
                <c:pt idx="0">
                  <c:v>5.0</c:v>
                </c:pt>
                <c:pt idx="1">
                  <c:v>4.0</c:v>
                </c:pt>
                <c:pt idx="2">
                  <c:v>5.0</c:v>
                </c:pt>
                <c:pt idx="3">
                  <c:v>4.0</c:v>
                </c:pt>
                <c:pt idx="4">
                  <c:v>10.0</c:v>
                </c:pt>
                <c:pt idx="5">
                  <c:v>8.0</c:v>
                </c:pt>
                <c:pt idx="6">
                  <c:v>9.0</c:v>
                </c:pt>
                <c:pt idx="7">
                  <c:v>8.0</c:v>
                </c:pt>
                <c:pt idx="8">
                  <c:v>50.0</c:v>
                </c:pt>
                <c:pt idx="9">
                  <c:v>51.0</c:v>
                </c:pt>
                <c:pt idx="10">
                  <c:v>52.0</c:v>
                </c:pt>
                <c:pt idx="11">
                  <c:v>52.0</c:v>
                </c:pt>
              </c:numCache>
            </c:numRef>
          </c:val>
        </c:ser>
        <c:ser>
          <c:idx val="2"/>
          <c:order val="2"/>
          <c:tx>
            <c:v>S3</c:v>
          </c:tx>
          <c:spPr>
            <a:ln>
              <a:solidFill>
                <a:srgbClr val="FFFF00"/>
              </a:solidFill>
            </a:ln>
          </c:spPr>
          <c:marker>
            <c:symbol val="none"/>
          </c:marker>
          <c:val>
            <c:numRef>
              <c:f>Sheet1!$C$21:$C$32</c:f>
              <c:numCache>
                <c:formatCode>General</c:formatCode>
                <c:ptCount val="12"/>
                <c:pt idx="0">
                  <c:v>20.0</c:v>
                </c:pt>
                <c:pt idx="1">
                  <c:v>20.0</c:v>
                </c:pt>
                <c:pt idx="2">
                  <c:v>21.0</c:v>
                </c:pt>
                <c:pt idx="3">
                  <c:v>22.0</c:v>
                </c:pt>
                <c:pt idx="4">
                  <c:v>25.0</c:v>
                </c:pt>
                <c:pt idx="5">
                  <c:v>23.0</c:v>
                </c:pt>
                <c:pt idx="6">
                  <c:v>25.0</c:v>
                </c:pt>
                <c:pt idx="7">
                  <c:v>26.0</c:v>
                </c:pt>
                <c:pt idx="8">
                  <c:v>24.0</c:v>
                </c:pt>
                <c:pt idx="9">
                  <c:v>0.0</c:v>
                </c:pt>
                <c:pt idx="10">
                  <c:v>0.0</c:v>
                </c:pt>
                <c:pt idx="11">
                  <c:v>0.0</c:v>
                </c:pt>
              </c:numCache>
            </c:numRef>
          </c:val>
        </c:ser>
        <c:marker val="1"/>
        <c:axId val="278398568"/>
        <c:axId val="278405688"/>
      </c:lineChart>
      <c:catAx>
        <c:axId val="278398568"/>
        <c:scaling>
          <c:orientation val="minMax"/>
        </c:scaling>
        <c:delete val="1"/>
        <c:axPos val="b"/>
        <c:title>
          <c:tx>
            <c:rich>
              <a:bodyPr/>
              <a:lstStyle/>
              <a:p>
                <a:pPr>
                  <a:defRPr sz="1400"/>
                </a:pPr>
                <a:r>
                  <a:rPr lang="en-US" sz="1400"/>
                  <a:t>time (--&gt;)</a:t>
                </a:r>
              </a:p>
            </c:rich>
          </c:tx>
          <c:layout/>
        </c:title>
        <c:tickLblPos val="nextTo"/>
        <c:crossAx val="278405688"/>
        <c:crosses val="autoZero"/>
        <c:auto val="1"/>
        <c:lblAlgn val="ctr"/>
        <c:lblOffset val="100"/>
      </c:catAx>
      <c:valAx>
        <c:axId val="278405688"/>
        <c:scaling>
          <c:orientation val="minMax"/>
        </c:scaling>
        <c:axPos val="l"/>
        <c:majorGridlines/>
        <c:title>
          <c:tx>
            <c:rich>
              <a:bodyPr rot="-5400000" vert="horz"/>
              <a:lstStyle/>
              <a:p>
                <a:pPr>
                  <a:defRPr sz="1400"/>
                </a:pPr>
                <a:r>
                  <a:rPr lang="en-US" sz="1400"/>
                  <a:t>CPU usage (%)</a:t>
                </a:r>
              </a:p>
            </c:rich>
          </c:tx>
          <c:layout/>
        </c:title>
        <c:numFmt formatCode="General" sourceLinked="1"/>
        <c:tickLblPos val="nextTo"/>
        <c:txPr>
          <a:bodyPr/>
          <a:lstStyle/>
          <a:p>
            <a:pPr>
              <a:defRPr sz="1200"/>
            </a:pPr>
            <a:endParaRPr lang="en-US"/>
          </a:p>
        </c:txPr>
        <c:crossAx val="278398568"/>
        <c:crosses val="autoZero"/>
        <c:crossBetween val="between"/>
      </c:valAx>
    </c:plotArea>
    <c:legend>
      <c:legendPos val="r"/>
      <c:layout/>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plotArea>
      <c:layout/>
      <c:barChart>
        <c:barDir val="col"/>
        <c:grouping val="clustered"/>
        <c:ser>
          <c:idx val="0"/>
          <c:order val="0"/>
          <c:tx>
            <c:v>Worst-case</c:v>
          </c:tx>
          <c:cat>
            <c:numRef>
              <c:f>Sheet1!$A$2:$A$5</c:f>
              <c:numCache>
                <c:formatCode>General</c:formatCode>
                <c:ptCount val="4"/>
                <c:pt idx="0">
                  <c:v>3.0</c:v>
                </c:pt>
                <c:pt idx="1">
                  <c:v>5.0</c:v>
                </c:pt>
                <c:pt idx="2">
                  <c:v>10.0</c:v>
                </c:pt>
                <c:pt idx="3">
                  <c:v>20.0</c:v>
                </c:pt>
              </c:numCache>
            </c:numRef>
          </c:cat>
          <c:val>
            <c:numRef>
              <c:f>Sheet1!$B$2:$B$5</c:f>
              <c:numCache>
                <c:formatCode>General</c:formatCode>
                <c:ptCount val="4"/>
                <c:pt idx="0">
                  <c:v>653.0</c:v>
                </c:pt>
                <c:pt idx="1">
                  <c:v>668.0</c:v>
                </c:pt>
                <c:pt idx="2">
                  <c:v>681.0</c:v>
                </c:pt>
                <c:pt idx="3">
                  <c:v>732.0</c:v>
                </c:pt>
              </c:numCache>
            </c:numRef>
          </c:val>
        </c:ser>
        <c:axId val="278303656"/>
        <c:axId val="278298232"/>
      </c:barChart>
      <c:catAx>
        <c:axId val="278303656"/>
        <c:scaling>
          <c:orientation val="minMax"/>
        </c:scaling>
        <c:axPos val="b"/>
        <c:title>
          <c:tx>
            <c:rich>
              <a:bodyPr/>
              <a:lstStyle/>
              <a:p>
                <a:pPr>
                  <a:defRPr sz="1400"/>
                </a:pPr>
                <a:r>
                  <a:rPr lang="en-US" sz="1400"/>
                  <a:t>number of</a:t>
                </a:r>
                <a:r>
                  <a:rPr lang="en-US" sz="1400" baseline="0"/>
                  <a:t> service categories</a:t>
                </a:r>
              </a:p>
            </c:rich>
          </c:tx>
          <c:layout/>
        </c:title>
        <c:numFmt formatCode="General" sourceLinked="1"/>
        <c:tickLblPos val="nextTo"/>
        <c:crossAx val="278298232"/>
        <c:crosses val="autoZero"/>
        <c:auto val="1"/>
        <c:lblAlgn val="ctr"/>
        <c:lblOffset val="100"/>
      </c:catAx>
      <c:valAx>
        <c:axId val="278298232"/>
        <c:scaling>
          <c:orientation val="minMax"/>
          <c:min val="0.0"/>
        </c:scaling>
        <c:axPos val="l"/>
        <c:majorGridlines/>
        <c:title>
          <c:tx>
            <c:rich>
              <a:bodyPr rot="-5400000" vert="horz"/>
              <a:lstStyle/>
              <a:p>
                <a:pPr>
                  <a:defRPr sz="1400"/>
                </a:pPr>
                <a:r>
                  <a:rPr lang="en-US" sz="1400"/>
                  <a:t>Composition time (ms)</a:t>
                </a:r>
              </a:p>
            </c:rich>
          </c:tx>
          <c:layout/>
        </c:title>
        <c:numFmt formatCode="General" sourceLinked="1"/>
        <c:tickLblPos val="nextTo"/>
        <c:crossAx val="278303656"/>
        <c:crosses val="autoZero"/>
        <c:crossBetween val="between"/>
      </c:valAx>
    </c:plotArea>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barChart>
        <c:barDir val="col"/>
        <c:grouping val="clustered"/>
        <c:ser>
          <c:idx val="0"/>
          <c:order val="0"/>
          <c:cat>
            <c:numRef>
              <c:f>Sheet1!$A$9:$A$12</c:f>
              <c:numCache>
                <c:formatCode>General</c:formatCode>
                <c:ptCount val="4"/>
                <c:pt idx="0">
                  <c:v>3.0</c:v>
                </c:pt>
                <c:pt idx="1">
                  <c:v>5.0</c:v>
                </c:pt>
                <c:pt idx="2">
                  <c:v>10.0</c:v>
                </c:pt>
                <c:pt idx="3">
                  <c:v>20.0</c:v>
                </c:pt>
              </c:numCache>
            </c:numRef>
          </c:cat>
          <c:val>
            <c:numRef>
              <c:f>Sheet1!$B$9:$B$12</c:f>
              <c:numCache>
                <c:formatCode>General</c:formatCode>
                <c:ptCount val="4"/>
                <c:pt idx="0">
                  <c:v>653.0</c:v>
                </c:pt>
                <c:pt idx="1">
                  <c:v>680.0</c:v>
                </c:pt>
                <c:pt idx="2">
                  <c:v>705.0</c:v>
                </c:pt>
                <c:pt idx="3">
                  <c:v>717.0</c:v>
                </c:pt>
              </c:numCache>
            </c:numRef>
          </c:val>
        </c:ser>
        <c:axId val="278499144"/>
        <c:axId val="278345160"/>
      </c:barChart>
      <c:catAx>
        <c:axId val="278499144"/>
        <c:scaling>
          <c:orientation val="minMax"/>
        </c:scaling>
        <c:axPos val="b"/>
        <c:title>
          <c:tx>
            <c:rich>
              <a:bodyPr/>
              <a:lstStyle/>
              <a:p>
                <a:pPr>
                  <a:defRPr sz="1400"/>
                </a:pPr>
                <a:r>
                  <a:rPr lang="en-US" sz="1400"/>
                  <a:t>number of services per category</a:t>
                </a:r>
              </a:p>
            </c:rich>
          </c:tx>
          <c:layout/>
        </c:title>
        <c:numFmt formatCode="General" sourceLinked="1"/>
        <c:tickLblPos val="nextTo"/>
        <c:crossAx val="278345160"/>
        <c:crosses val="autoZero"/>
        <c:auto val="1"/>
        <c:lblAlgn val="ctr"/>
        <c:lblOffset val="100"/>
      </c:catAx>
      <c:valAx>
        <c:axId val="278345160"/>
        <c:scaling>
          <c:orientation val="minMax"/>
          <c:min val="0.0"/>
        </c:scaling>
        <c:axPos val="l"/>
        <c:majorGridlines/>
        <c:title>
          <c:tx>
            <c:rich>
              <a:bodyPr rot="-5400000" vert="horz"/>
              <a:lstStyle/>
              <a:p>
                <a:pPr>
                  <a:defRPr sz="1400"/>
                </a:pPr>
                <a:r>
                  <a:rPr lang="en-US" sz="1400"/>
                  <a:t>Composition</a:t>
                </a:r>
                <a:r>
                  <a:rPr lang="en-US" sz="1400" baseline="0"/>
                  <a:t> time (ms)</a:t>
                </a:r>
                <a:endParaRPr lang="en-US" sz="1400"/>
              </a:p>
            </c:rich>
          </c:tx>
          <c:layout/>
        </c:title>
        <c:numFmt formatCode="General" sourceLinked="1"/>
        <c:tickLblPos val="nextTo"/>
        <c:crossAx val="278499144"/>
        <c:crosses val="autoZero"/>
        <c:crossBetween val="between"/>
      </c:valAx>
    </c:plotArea>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3C965E-5EDE-9A4D-81B6-360F5B1B98CA}" type="doc">
      <dgm:prSet loTypeId="urn:microsoft.com/office/officeart/2005/8/layout/cycle1" loCatId="" qsTypeId="urn:microsoft.com/office/officeart/2005/8/quickstyle/simple4" qsCatId="simple" csTypeId="urn:microsoft.com/office/officeart/2005/8/colors/colorful2" csCatId="colorful" phldr="1"/>
      <dgm:spPr/>
      <dgm:t>
        <a:bodyPr/>
        <a:lstStyle/>
        <a:p>
          <a:endParaRPr lang="en-US"/>
        </a:p>
      </dgm:t>
    </dgm:pt>
    <dgm:pt modelId="{90E38BB6-4C73-494A-B0D4-AA3BDD9247F8}">
      <dgm:prSet phldrT="[Text]" custT="1"/>
      <dgm:spPr>
        <a:xfrm>
          <a:off x="3086291" y="24876"/>
          <a:ext cx="840335" cy="840335"/>
        </a:xfrm>
        <a:noFill/>
        <a:ln>
          <a:noFill/>
        </a:ln>
        <a:effectLst/>
      </dgm:spPr>
      <dgm:t>
        <a:bodyPr/>
        <a:lstStyle/>
        <a:p>
          <a:r>
            <a:rPr lang="en-US" sz="2000" dirty="0" smtClean="0">
              <a:solidFill>
                <a:sysClr val="windowText" lastClr="000000">
                  <a:hueOff val="0"/>
                  <a:satOff val="0"/>
                  <a:lumOff val="0"/>
                  <a:alphaOff val="0"/>
                </a:sysClr>
              </a:solidFill>
              <a:latin typeface="Calibri"/>
              <a:ea typeface="+mn-ea"/>
              <a:cs typeface="+mn-cs"/>
            </a:rPr>
            <a:t>Log</a:t>
          </a:r>
          <a:endParaRPr lang="en-US" sz="2000" dirty="0">
            <a:solidFill>
              <a:sysClr val="windowText" lastClr="000000">
                <a:hueOff val="0"/>
                <a:satOff val="0"/>
                <a:lumOff val="0"/>
                <a:alphaOff val="0"/>
              </a:sysClr>
            </a:solidFill>
            <a:latin typeface="Calibri"/>
            <a:ea typeface="+mn-ea"/>
            <a:cs typeface="+mn-cs"/>
          </a:endParaRPr>
        </a:p>
      </dgm:t>
    </dgm:pt>
    <dgm:pt modelId="{7D973700-540B-FB48-9414-81D883FA75A7}" type="parTrans" cxnId="{685333F3-3FB1-D84D-9510-64DEF1DF2181}">
      <dgm:prSet/>
      <dgm:spPr/>
      <dgm:t>
        <a:bodyPr/>
        <a:lstStyle/>
        <a:p>
          <a:endParaRPr lang="en-US"/>
        </a:p>
      </dgm:t>
    </dgm:pt>
    <dgm:pt modelId="{5EAC6C8A-6683-9545-BCD0-167CDAF5AC56}" type="sibTrans" cxnId="{685333F3-3FB1-D84D-9510-64DEF1DF2181}">
      <dgm:prSet/>
      <dgm:spPr>
        <a:xfrm>
          <a:off x="1109604" y="575"/>
          <a:ext cx="3150551" cy="3150551"/>
        </a:xfrm>
        <a:gradFill rotWithShape="0">
          <a:gsLst>
            <a:gs pos="0">
              <a:srgbClr val="C0504D">
                <a:hueOff val="0"/>
                <a:satOff val="0"/>
                <a:lumOff val="0"/>
                <a:alphaOff val="0"/>
                <a:tint val="100000"/>
                <a:shade val="100000"/>
                <a:satMod val="130000"/>
              </a:srgbClr>
            </a:gs>
            <a:gs pos="100000">
              <a:srgbClr val="C0504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B155FF60-24DB-B540-9D27-32042CCD2A3E}">
      <dgm:prSet phldrT="[Text]"/>
      <dgm:spPr>
        <a:xfrm>
          <a:off x="2264712" y="2553438"/>
          <a:ext cx="840335" cy="840335"/>
        </a:xfrm>
        <a:noFill/>
        <a:ln>
          <a:noFill/>
        </a:ln>
        <a:effectLst/>
      </dgm:spPr>
      <dgm:t>
        <a:bodyPr/>
        <a:lstStyle/>
        <a:p>
          <a:r>
            <a:rPr lang="en-US" dirty="0" smtClean="0">
              <a:solidFill>
                <a:sysClr val="windowText" lastClr="000000">
                  <a:hueOff val="0"/>
                  <a:satOff val="0"/>
                  <a:lumOff val="0"/>
                  <a:alphaOff val="0"/>
                </a:sysClr>
              </a:solidFill>
              <a:latin typeface="Calibri"/>
              <a:ea typeface="+mn-ea"/>
              <a:cs typeface="+mn-cs"/>
            </a:rPr>
            <a:t>Detect</a:t>
          </a:r>
          <a:endParaRPr lang="en-US" dirty="0">
            <a:solidFill>
              <a:sysClr val="windowText" lastClr="000000">
                <a:hueOff val="0"/>
                <a:satOff val="0"/>
                <a:lumOff val="0"/>
                <a:alphaOff val="0"/>
              </a:sysClr>
            </a:solidFill>
            <a:latin typeface="Calibri"/>
            <a:ea typeface="+mn-ea"/>
            <a:cs typeface="+mn-cs"/>
          </a:endParaRPr>
        </a:p>
      </dgm:t>
    </dgm:pt>
    <dgm:pt modelId="{55903E48-BEF1-3B4F-8857-36A08C61B67A}" type="parTrans" cxnId="{1DBC9911-900D-FD4D-BCA9-CD2C85E71ECB}">
      <dgm:prSet/>
      <dgm:spPr/>
      <dgm:t>
        <a:bodyPr/>
        <a:lstStyle/>
        <a:p>
          <a:endParaRPr lang="en-US"/>
        </a:p>
      </dgm:t>
    </dgm:pt>
    <dgm:pt modelId="{4950D1D5-E4A3-C046-9834-A1430CBE1454}" type="sibTrans" cxnId="{1DBC9911-900D-FD4D-BCA9-CD2C85E71ECB}">
      <dgm:prSet/>
      <dgm:spPr>
        <a:xfrm>
          <a:off x="1109604" y="575"/>
          <a:ext cx="3150551" cy="3150551"/>
        </a:xfrm>
        <a:gradFill rotWithShape="0">
          <a:gsLst>
            <a:gs pos="0">
              <a:srgbClr val="C0504D">
                <a:hueOff val="2340760"/>
                <a:satOff val="-2919"/>
                <a:lumOff val="686"/>
                <a:alphaOff val="0"/>
                <a:tint val="100000"/>
                <a:shade val="100000"/>
                <a:satMod val="130000"/>
              </a:srgbClr>
            </a:gs>
            <a:gs pos="100000">
              <a:srgbClr val="C0504D">
                <a:hueOff val="2340760"/>
                <a:satOff val="-2919"/>
                <a:lumOff val="686"/>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3C386BAD-6429-1143-B1FE-E79B96553B2B}">
      <dgm:prSet phldrT="[Text]"/>
      <dgm:spPr>
        <a:xfrm>
          <a:off x="935368" y="1587613"/>
          <a:ext cx="840335" cy="840335"/>
        </a:xfrm>
        <a:noFill/>
        <a:ln>
          <a:noFill/>
        </a:ln>
        <a:effectLst/>
      </dgm:spPr>
      <dgm:t>
        <a:bodyPr/>
        <a:lstStyle/>
        <a:p>
          <a:r>
            <a:rPr lang="en-US" dirty="0" smtClean="0">
              <a:solidFill>
                <a:sysClr val="windowText" lastClr="000000">
                  <a:hueOff val="0"/>
                  <a:satOff val="0"/>
                  <a:lumOff val="0"/>
                  <a:alphaOff val="0"/>
                </a:sysClr>
              </a:solidFill>
              <a:latin typeface="Calibri"/>
              <a:ea typeface="+mn-ea"/>
              <a:cs typeface="+mn-cs"/>
            </a:rPr>
            <a:t>React</a:t>
          </a:r>
          <a:endParaRPr lang="en-US" dirty="0">
            <a:solidFill>
              <a:sysClr val="windowText" lastClr="000000">
                <a:hueOff val="0"/>
                <a:satOff val="0"/>
                <a:lumOff val="0"/>
                <a:alphaOff val="0"/>
              </a:sysClr>
            </a:solidFill>
            <a:latin typeface="Calibri"/>
            <a:ea typeface="+mn-ea"/>
            <a:cs typeface="+mn-cs"/>
          </a:endParaRPr>
        </a:p>
      </dgm:t>
    </dgm:pt>
    <dgm:pt modelId="{F62B7CE6-B261-9948-BADC-4A562E9E4DB1}" type="parTrans" cxnId="{4DE174B9-1933-D148-82DF-4964328105ED}">
      <dgm:prSet/>
      <dgm:spPr/>
      <dgm:t>
        <a:bodyPr/>
        <a:lstStyle/>
        <a:p>
          <a:endParaRPr lang="en-US"/>
        </a:p>
      </dgm:t>
    </dgm:pt>
    <dgm:pt modelId="{31BB2A75-D3A7-244B-8665-7163D03B0842}" type="sibTrans" cxnId="{4DE174B9-1933-D148-82DF-4964328105ED}">
      <dgm:prSet/>
      <dgm:spPr>
        <a:xfrm>
          <a:off x="1109604" y="575"/>
          <a:ext cx="3150551" cy="3150551"/>
        </a:xfrm>
        <a:gradFill rotWithShape="0">
          <a:gsLst>
            <a:gs pos="0">
              <a:srgbClr val="C0504D">
                <a:hueOff val="3511140"/>
                <a:satOff val="-4379"/>
                <a:lumOff val="1030"/>
                <a:alphaOff val="0"/>
                <a:tint val="100000"/>
                <a:shade val="100000"/>
                <a:satMod val="130000"/>
              </a:srgbClr>
            </a:gs>
            <a:gs pos="100000">
              <a:srgbClr val="C0504D">
                <a:hueOff val="3511140"/>
                <a:satOff val="-4379"/>
                <a:lumOff val="103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35181450-96A9-6C4A-84A3-1632CC53CCB3}">
      <dgm:prSet phldrT="[Text]" custT="1"/>
      <dgm:spPr>
        <a:xfrm>
          <a:off x="1315296" y="24876"/>
          <a:ext cx="1096008" cy="840335"/>
        </a:xfrm>
        <a:noFill/>
        <a:ln>
          <a:noFill/>
        </a:ln>
        <a:effectLst/>
      </dgm:spPr>
      <dgm:t>
        <a:bodyPr/>
        <a:lstStyle/>
        <a:p>
          <a:r>
            <a:rPr lang="en-US" sz="2000" dirty="0" smtClean="0">
              <a:solidFill>
                <a:sysClr val="windowText" lastClr="000000">
                  <a:hueOff val="0"/>
                  <a:satOff val="0"/>
                  <a:lumOff val="0"/>
                  <a:alphaOff val="0"/>
                </a:sysClr>
              </a:solidFill>
              <a:latin typeface="Calibri"/>
              <a:ea typeface="+mn-ea"/>
              <a:cs typeface="+mn-cs"/>
            </a:rPr>
            <a:t>Authorize</a:t>
          </a:r>
          <a:endParaRPr lang="en-US" sz="2000" dirty="0">
            <a:solidFill>
              <a:sysClr val="windowText" lastClr="000000">
                <a:hueOff val="0"/>
                <a:satOff val="0"/>
                <a:lumOff val="0"/>
                <a:alphaOff val="0"/>
              </a:sysClr>
            </a:solidFill>
            <a:latin typeface="Calibri"/>
            <a:ea typeface="+mn-ea"/>
            <a:cs typeface="+mn-cs"/>
          </a:endParaRPr>
        </a:p>
      </dgm:t>
    </dgm:pt>
    <dgm:pt modelId="{70B1544B-136E-2847-B3BD-6620DA0DE979}" type="parTrans" cxnId="{05747C72-BD64-694A-816A-7E5098A1850A}">
      <dgm:prSet/>
      <dgm:spPr/>
      <dgm:t>
        <a:bodyPr/>
        <a:lstStyle/>
        <a:p>
          <a:endParaRPr lang="en-US"/>
        </a:p>
      </dgm:t>
    </dgm:pt>
    <dgm:pt modelId="{884A090A-BECD-814B-96A3-CFA6974C09B3}" type="sibTrans" cxnId="{05747C72-BD64-694A-816A-7E5098A1850A}">
      <dgm:prSet/>
      <dgm:spPr>
        <a:xfrm>
          <a:off x="1109604" y="575"/>
          <a:ext cx="3150551" cy="3150551"/>
        </a:xfrm>
        <a:gradFill rotWithShape="0">
          <a:gsLst>
            <a:gs pos="0">
              <a:srgbClr val="C0504D">
                <a:hueOff val="4681520"/>
                <a:satOff val="-5839"/>
                <a:lumOff val="1373"/>
                <a:alphaOff val="0"/>
                <a:tint val="100000"/>
                <a:shade val="100000"/>
                <a:satMod val="130000"/>
              </a:srgbClr>
            </a:gs>
            <a:gs pos="100000">
              <a:srgbClr val="C0504D">
                <a:hueOff val="4681520"/>
                <a:satOff val="-5839"/>
                <a:lumOff val="1373"/>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E6B5B03A-348E-0B45-8C6D-B523534F8759}">
      <dgm:prSet/>
      <dgm:spPr>
        <a:xfrm>
          <a:off x="3594055" y="1587613"/>
          <a:ext cx="840335" cy="840335"/>
        </a:xfrm>
        <a:noFill/>
        <a:ln>
          <a:noFill/>
        </a:ln>
        <a:effectLst/>
      </dgm:spPr>
      <dgm:t>
        <a:bodyPr/>
        <a:lstStyle/>
        <a:p>
          <a:r>
            <a:rPr lang="en-US" dirty="0" smtClean="0">
              <a:solidFill>
                <a:sysClr val="windowText" lastClr="000000">
                  <a:hueOff val="0"/>
                  <a:satOff val="0"/>
                  <a:lumOff val="0"/>
                  <a:alphaOff val="0"/>
                </a:sysClr>
              </a:solidFill>
              <a:latin typeface="Calibri"/>
              <a:ea typeface="+mn-ea"/>
              <a:cs typeface="+mn-cs"/>
            </a:rPr>
            <a:t>Analyze</a:t>
          </a:r>
          <a:endParaRPr lang="en-US" dirty="0">
            <a:solidFill>
              <a:sysClr val="windowText" lastClr="000000">
                <a:hueOff val="0"/>
                <a:satOff val="0"/>
                <a:lumOff val="0"/>
                <a:alphaOff val="0"/>
              </a:sysClr>
            </a:solidFill>
            <a:latin typeface="Calibri"/>
            <a:ea typeface="+mn-ea"/>
            <a:cs typeface="+mn-cs"/>
          </a:endParaRPr>
        </a:p>
      </dgm:t>
    </dgm:pt>
    <dgm:pt modelId="{8ED2FB2A-803A-2741-8337-1A156751734D}" type="parTrans" cxnId="{35BC4EBF-B05D-2F4C-9CA4-2977D61D54F4}">
      <dgm:prSet/>
      <dgm:spPr/>
      <dgm:t>
        <a:bodyPr/>
        <a:lstStyle/>
        <a:p>
          <a:endParaRPr lang="en-US"/>
        </a:p>
      </dgm:t>
    </dgm:pt>
    <dgm:pt modelId="{EA57ACDE-C470-9F44-B6B6-30A9AA1C3EA3}" type="sibTrans" cxnId="{35BC4EBF-B05D-2F4C-9CA4-2977D61D54F4}">
      <dgm:prSet/>
      <dgm:spPr>
        <a:xfrm>
          <a:off x="1109604" y="575"/>
          <a:ext cx="3150551" cy="3150551"/>
        </a:xfrm>
        <a:gradFill rotWithShape="0">
          <a:gsLst>
            <a:gs pos="0">
              <a:srgbClr val="C0504D">
                <a:hueOff val="1170380"/>
                <a:satOff val="-1460"/>
                <a:lumOff val="343"/>
                <a:alphaOff val="0"/>
                <a:tint val="100000"/>
                <a:shade val="100000"/>
                <a:satMod val="130000"/>
              </a:srgbClr>
            </a:gs>
            <a:gs pos="100000">
              <a:srgbClr val="C0504D">
                <a:hueOff val="1170380"/>
                <a:satOff val="-1460"/>
                <a:lumOff val="343"/>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AE38717-DA6C-D845-8D4E-F4456B8C0863}" type="pres">
      <dgm:prSet presAssocID="{0A3C965E-5EDE-9A4D-81B6-360F5B1B98CA}" presName="cycle" presStyleCnt="0">
        <dgm:presLayoutVars>
          <dgm:dir/>
          <dgm:resizeHandles val="exact"/>
        </dgm:presLayoutVars>
      </dgm:prSet>
      <dgm:spPr/>
      <dgm:t>
        <a:bodyPr/>
        <a:lstStyle/>
        <a:p>
          <a:endParaRPr lang="en-US"/>
        </a:p>
      </dgm:t>
    </dgm:pt>
    <dgm:pt modelId="{F9B9C63B-3A70-BD4B-9615-E6F7290ABC2E}" type="pres">
      <dgm:prSet presAssocID="{90E38BB6-4C73-494A-B0D4-AA3BDD9247F8}" presName="dummy" presStyleCnt="0"/>
      <dgm:spPr/>
    </dgm:pt>
    <dgm:pt modelId="{92EB942F-30FD-A148-BE8E-E482CBC69B75}" type="pres">
      <dgm:prSet presAssocID="{90E38BB6-4C73-494A-B0D4-AA3BDD9247F8}" presName="node" presStyleLbl="revTx" presStyleIdx="0" presStyleCnt="5">
        <dgm:presLayoutVars>
          <dgm:bulletEnabled val="1"/>
        </dgm:presLayoutVars>
      </dgm:prSet>
      <dgm:spPr>
        <a:prstGeom prst="rect">
          <a:avLst/>
        </a:prstGeom>
      </dgm:spPr>
      <dgm:t>
        <a:bodyPr/>
        <a:lstStyle/>
        <a:p>
          <a:endParaRPr lang="en-US"/>
        </a:p>
      </dgm:t>
    </dgm:pt>
    <dgm:pt modelId="{EA5679D2-0F3C-764D-A5FF-86ED2BB7DDFA}" type="pres">
      <dgm:prSet presAssocID="{5EAC6C8A-6683-9545-BCD0-167CDAF5AC56}" presName="sibTrans" presStyleLbl="node1" presStyleIdx="0" presStyleCnt="5"/>
      <dgm:spPr>
        <a:prstGeom prst="circularArrow">
          <a:avLst>
            <a:gd name="adj1" fmla="val 5201"/>
            <a:gd name="adj2" fmla="val 335987"/>
            <a:gd name="adj3" fmla="val 21292942"/>
            <a:gd name="adj4" fmla="val 19766502"/>
            <a:gd name="adj5" fmla="val 6068"/>
          </a:avLst>
        </a:prstGeom>
      </dgm:spPr>
      <dgm:t>
        <a:bodyPr/>
        <a:lstStyle/>
        <a:p>
          <a:endParaRPr lang="en-US"/>
        </a:p>
      </dgm:t>
    </dgm:pt>
    <dgm:pt modelId="{69038BC3-8F11-1841-A6F1-4056DE204837}" type="pres">
      <dgm:prSet presAssocID="{E6B5B03A-348E-0B45-8C6D-B523534F8759}" presName="dummy" presStyleCnt="0"/>
      <dgm:spPr/>
    </dgm:pt>
    <dgm:pt modelId="{7AEF4ADA-5119-E045-A004-5AAD70FEB168}" type="pres">
      <dgm:prSet presAssocID="{E6B5B03A-348E-0B45-8C6D-B523534F8759}" presName="node" presStyleLbl="revTx" presStyleIdx="1" presStyleCnt="5">
        <dgm:presLayoutVars>
          <dgm:bulletEnabled val="1"/>
        </dgm:presLayoutVars>
      </dgm:prSet>
      <dgm:spPr>
        <a:prstGeom prst="rect">
          <a:avLst/>
        </a:prstGeom>
      </dgm:spPr>
      <dgm:t>
        <a:bodyPr/>
        <a:lstStyle/>
        <a:p>
          <a:endParaRPr lang="en-US"/>
        </a:p>
      </dgm:t>
    </dgm:pt>
    <dgm:pt modelId="{35074109-D2B5-6040-9947-249456487869}" type="pres">
      <dgm:prSet presAssocID="{EA57ACDE-C470-9F44-B6B6-30A9AA1C3EA3}" presName="sibTrans" presStyleLbl="node1" presStyleIdx="1" presStyleCnt="5"/>
      <dgm:spPr>
        <a:prstGeom prst="circularArrow">
          <a:avLst>
            <a:gd name="adj1" fmla="val 5201"/>
            <a:gd name="adj2" fmla="val 335987"/>
            <a:gd name="adj3" fmla="val 4014387"/>
            <a:gd name="adj4" fmla="val 2253718"/>
            <a:gd name="adj5" fmla="val 6068"/>
          </a:avLst>
        </a:prstGeom>
      </dgm:spPr>
      <dgm:t>
        <a:bodyPr/>
        <a:lstStyle/>
        <a:p>
          <a:endParaRPr lang="en-US"/>
        </a:p>
      </dgm:t>
    </dgm:pt>
    <dgm:pt modelId="{A4FE369B-D381-0442-8605-E4E9C87255E5}" type="pres">
      <dgm:prSet presAssocID="{B155FF60-24DB-B540-9D27-32042CCD2A3E}" presName="dummy" presStyleCnt="0"/>
      <dgm:spPr/>
    </dgm:pt>
    <dgm:pt modelId="{FB819077-5697-7741-9CF2-F2B025836AC5}" type="pres">
      <dgm:prSet presAssocID="{B155FF60-24DB-B540-9D27-32042CCD2A3E}" presName="node" presStyleLbl="revTx" presStyleIdx="2" presStyleCnt="5">
        <dgm:presLayoutVars>
          <dgm:bulletEnabled val="1"/>
        </dgm:presLayoutVars>
      </dgm:prSet>
      <dgm:spPr>
        <a:prstGeom prst="rect">
          <a:avLst/>
        </a:prstGeom>
      </dgm:spPr>
      <dgm:t>
        <a:bodyPr/>
        <a:lstStyle/>
        <a:p>
          <a:endParaRPr lang="en-US"/>
        </a:p>
      </dgm:t>
    </dgm:pt>
    <dgm:pt modelId="{B43289E6-D7A2-D440-A943-BF26FEF34CAD}" type="pres">
      <dgm:prSet presAssocID="{4950D1D5-E4A3-C046-9834-A1430CBE1454}" presName="sibTrans" presStyleLbl="node1" presStyleIdx="2" presStyleCnt="5"/>
      <dgm:spPr>
        <a:prstGeom prst="circularArrow">
          <a:avLst>
            <a:gd name="adj1" fmla="val 5201"/>
            <a:gd name="adj2" fmla="val 335987"/>
            <a:gd name="adj3" fmla="val 8210295"/>
            <a:gd name="adj4" fmla="val 6449626"/>
            <a:gd name="adj5" fmla="val 6068"/>
          </a:avLst>
        </a:prstGeom>
      </dgm:spPr>
      <dgm:t>
        <a:bodyPr/>
        <a:lstStyle/>
        <a:p>
          <a:endParaRPr lang="en-US"/>
        </a:p>
      </dgm:t>
    </dgm:pt>
    <dgm:pt modelId="{A299C551-9EA1-EF48-88D9-BB4503459CAC}" type="pres">
      <dgm:prSet presAssocID="{3C386BAD-6429-1143-B1FE-E79B96553B2B}" presName="dummy" presStyleCnt="0"/>
      <dgm:spPr/>
    </dgm:pt>
    <dgm:pt modelId="{148D9EAF-19FB-964D-873F-0B8F1DEF7A92}" type="pres">
      <dgm:prSet presAssocID="{3C386BAD-6429-1143-B1FE-E79B96553B2B}" presName="node" presStyleLbl="revTx" presStyleIdx="3" presStyleCnt="5">
        <dgm:presLayoutVars>
          <dgm:bulletEnabled val="1"/>
        </dgm:presLayoutVars>
      </dgm:prSet>
      <dgm:spPr>
        <a:prstGeom prst="rect">
          <a:avLst/>
        </a:prstGeom>
      </dgm:spPr>
      <dgm:t>
        <a:bodyPr/>
        <a:lstStyle/>
        <a:p>
          <a:endParaRPr lang="en-US"/>
        </a:p>
      </dgm:t>
    </dgm:pt>
    <dgm:pt modelId="{5EFF3F06-DD34-BE43-BC5A-20CE1A183DAC}" type="pres">
      <dgm:prSet presAssocID="{31BB2A75-D3A7-244B-8665-7163D03B0842}" presName="sibTrans" presStyleLbl="node1" presStyleIdx="3" presStyleCnt="5"/>
      <dgm:spPr>
        <a:prstGeom prst="circularArrow">
          <a:avLst>
            <a:gd name="adj1" fmla="val 5201"/>
            <a:gd name="adj2" fmla="val 335987"/>
            <a:gd name="adj3" fmla="val 12297512"/>
            <a:gd name="adj4" fmla="val 10771071"/>
            <a:gd name="adj5" fmla="val 6068"/>
          </a:avLst>
        </a:prstGeom>
      </dgm:spPr>
      <dgm:t>
        <a:bodyPr/>
        <a:lstStyle/>
        <a:p>
          <a:endParaRPr lang="en-US"/>
        </a:p>
      </dgm:t>
    </dgm:pt>
    <dgm:pt modelId="{6CA6ABC0-FB73-8A45-BF10-D663352F09C4}" type="pres">
      <dgm:prSet presAssocID="{35181450-96A9-6C4A-84A3-1632CC53CCB3}" presName="dummy" presStyleCnt="0"/>
      <dgm:spPr/>
    </dgm:pt>
    <dgm:pt modelId="{E1D3CCD9-040A-FC45-B887-8B2282E4C501}" type="pres">
      <dgm:prSet presAssocID="{35181450-96A9-6C4A-84A3-1632CC53CCB3}" presName="node" presStyleLbl="revTx" presStyleIdx="4" presStyleCnt="5" custScaleX="156345" custRadScaleRad="102048" custRadScaleInc="3464">
        <dgm:presLayoutVars>
          <dgm:bulletEnabled val="1"/>
        </dgm:presLayoutVars>
      </dgm:prSet>
      <dgm:spPr>
        <a:prstGeom prst="rect">
          <a:avLst/>
        </a:prstGeom>
      </dgm:spPr>
      <dgm:t>
        <a:bodyPr/>
        <a:lstStyle/>
        <a:p>
          <a:endParaRPr lang="en-US"/>
        </a:p>
      </dgm:t>
    </dgm:pt>
    <dgm:pt modelId="{6A29AE9B-307D-C04D-8B62-7217E212954E}" type="pres">
      <dgm:prSet presAssocID="{884A090A-BECD-814B-96A3-CFA6974C09B3}" presName="sibTrans" presStyleLbl="node1" presStyleIdx="4" presStyleCnt="5"/>
      <dgm:spPr>
        <a:prstGeom prst="circularArrow">
          <a:avLst>
            <a:gd name="adj1" fmla="val 5201"/>
            <a:gd name="adj2" fmla="val 335987"/>
            <a:gd name="adj3" fmla="val 16865377"/>
            <a:gd name="adj4" fmla="val 15522775"/>
            <a:gd name="adj5" fmla="val 6068"/>
          </a:avLst>
        </a:prstGeom>
      </dgm:spPr>
      <dgm:t>
        <a:bodyPr/>
        <a:lstStyle/>
        <a:p>
          <a:endParaRPr lang="en-US"/>
        </a:p>
      </dgm:t>
    </dgm:pt>
  </dgm:ptLst>
  <dgm:cxnLst>
    <dgm:cxn modelId="{B26EDEA8-3407-4FF2-88D9-FABCAE001A6C}" type="presOf" srcId="{EA57ACDE-C470-9F44-B6B6-30A9AA1C3EA3}" destId="{35074109-D2B5-6040-9947-249456487869}" srcOrd="0" destOrd="0" presId="urn:microsoft.com/office/officeart/2005/8/layout/cycle1"/>
    <dgm:cxn modelId="{119DAD0B-9EEE-46E7-8022-5D9465BAE211}" type="presOf" srcId="{5EAC6C8A-6683-9545-BCD0-167CDAF5AC56}" destId="{EA5679D2-0F3C-764D-A5FF-86ED2BB7DDFA}" srcOrd="0" destOrd="0" presId="urn:microsoft.com/office/officeart/2005/8/layout/cycle1"/>
    <dgm:cxn modelId="{3224D456-2084-4F92-8E3B-F4463B57892E}" type="presOf" srcId="{4950D1D5-E4A3-C046-9834-A1430CBE1454}" destId="{B43289E6-D7A2-D440-A943-BF26FEF34CAD}" srcOrd="0" destOrd="0" presId="urn:microsoft.com/office/officeart/2005/8/layout/cycle1"/>
    <dgm:cxn modelId="{0D4DC03D-3C36-45DE-8D6C-D374FCC6D39A}" type="presOf" srcId="{0A3C965E-5EDE-9A4D-81B6-360F5B1B98CA}" destId="{5AE38717-DA6C-D845-8D4E-F4456B8C0863}" srcOrd="0" destOrd="0" presId="urn:microsoft.com/office/officeart/2005/8/layout/cycle1"/>
    <dgm:cxn modelId="{5448825C-8852-49F0-81B3-C0A715E712A6}" type="presOf" srcId="{B155FF60-24DB-B540-9D27-32042CCD2A3E}" destId="{FB819077-5697-7741-9CF2-F2B025836AC5}" srcOrd="0" destOrd="0" presId="urn:microsoft.com/office/officeart/2005/8/layout/cycle1"/>
    <dgm:cxn modelId="{685333F3-3FB1-D84D-9510-64DEF1DF2181}" srcId="{0A3C965E-5EDE-9A4D-81B6-360F5B1B98CA}" destId="{90E38BB6-4C73-494A-B0D4-AA3BDD9247F8}" srcOrd="0" destOrd="0" parTransId="{7D973700-540B-FB48-9414-81D883FA75A7}" sibTransId="{5EAC6C8A-6683-9545-BCD0-167CDAF5AC56}"/>
    <dgm:cxn modelId="{26AEC722-0A1C-4111-8142-F9EA56FB3678}" type="presOf" srcId="{35181450-96A9-6C4A-84A3-1632CC53CCB3}" destId="{E1D3CCD9-040A-FC45-B887-8B2282E4C501}" srcOrd="0" destOrd="0" presId="urn:microsoft.com/office/officeart/2005/8/layout/cycle1"/>
    <dgm:cxn modelId="{1DBC9911-900D-FD4D-BCA9-CD2C85E71ECB}" srcId="{0A3C965E-5EDE-9A4D-81B6-360F5B1B98CA}" destId="{B155FF60-24DB-B540-9D27-32042CCD2A3E}" srcOrd="2" destOrd="0" parTransId="{55903E48-BEF1-3B4F-8857-36A08C61B67A}" sibTransId="{4950D1D5-E4A3-C046-9834-A1430CBE1454}"/>
    <dgm:cxn modelId="{4DE174B9-1933-D148-82DF-4964328105ED}" srcId="{0A3C965E-5EDE-9A4D-81B6-360F5B1B98CA}" destId="{3C386BAD-6429-1143-B1FE-E79B96553B2B}" srcOrd="3" destOrd="0" parTransId="{F62B7CE6-B261-9948-BADC-4A562E9E4DB1}" sibTransId="{31BB2A75-D3A7-244B-8665-7163D03B0842}"/>
    <dgm:cxn modelId="{B6BADD81-C0BA-4283-A1A7-2A03AAAEFB16}" type="presOf" srcId="{3C386BAD-6429-1143-B1FE-E79B96553B2B}" destId="{148D9EAF-19FB-964D-873F-0B8F1DEF7A92}" srcOrd="0" destOrd="0" presId="urn:microsoft.com/office/officeart/2005/8/layout/cycle1"/>
    <dgm:cxn modelId="{C1B9FE0D-139D-4C36-B93B-EE3FBB0649FB}" type="presOf" srcId="{E6B5B03A-348E-0B45-8C6D-B523534F8759}" destId="{7AEF4ADA-5119-E045-A004-5AAD70FEB168}" srcOrd="0" destOrd="0" presId="urn:microsoft.com/office/officeart/2005/8/layout/cycle1"/>
    <dgm:cxn modelId="{B9A78DCC-E704-4EEF-AE0F-EC004A05EE9D}" type="presOf" srcId="{884A090A-BECD-814B-96A3-CFA6974C09B3}" destId="{6A29AE9B-307D-C04D-8B62-7217E212954E}" srcOrd="0" destOrd="0" presId="urn:microsoft.com/office/officeart/2005/8/layout/cycle1"/>
    <dgm:cxn modelId="{8BB41F2C-C7A4-4767-9B56-834743F3773B}" type="presOf" srcId="{31BB2A75-D3A7-244B-8665-7163D03B0842}" destId="{5EFF3F06-DD34-BE43-BC5A-20CE1A183DAC}" srcOrd="0" destOrd="0" presId="urn:microsoft.com/office/officeart/2005/8/layout/cycle1"/>
    <dgm:cxn modelId="{05747C72-BD64-694A-816A-7E5098A1850A}" srcId="{0A3C965E-5EDE-9A4D-81B6-360F5B1B98CA}" destId="{35181450-96A9-6C4A-84A3-1632CC53CCB3}" srcOrd="4" destOrd="0" parTransId="{70B1544B-136E-2847-B3BD-6620DA0DE979}" sibTransId="{884A090A-BECD-814B-96A3-CFA6974C09B3}"/>
    <dgm:cxn modelId="{35BC4EBF-B05D-2F4C-9CA4-2977D61D54F4}" srcId="{0A3C965E-5EDE-9A4D-81B6-360F5B1B98CA}" destId="{E6B5B03A-348E-0B45-8C6D-B523534F8759}" srcOrd="1" destOrd="0" parTransId="{8ED2FB2A-803A-2741-8337-1A156751734D}" sibTransId="{EA57ACDE-C470-9F44-B6B6-30A9AA1C3EA3}"/>
    <dgm:cxn modelId="{145A6E49-9A52-4BBE-8A28-8BAAF150255D}" type="presOf" srcId="{90E38BB6-4C73-494A-B0D4-AA3BDD9247F8}" destId="{92EB942F-30FD-A148-BE8E-E482CBC69B75}" srcOrd="0" destOrd="0" presId="urn:microsoft.com/office/officeart/2005/8/layout/cycle1"/>
    <dgm:cxn modelId="{4D528BE9-7576-4E44-A21B-1008C59B20FA}" type="presParOf" srcId="{5AE38717-DA6C-D845-8D4E-F4456B8C0863}" destId="{F9B9C63B-3A70-BD4B-9615-E6F7290ABC2E}" srcOrd="0" destOrd="0" presId="urn:microsoft.com/office/officeart/2005/8/layout/cycle1"/>
    <dgm:cxn modelId="{07A1D66F-39C0-457C-8463-C004E0E8D9BF}" type="presParOf" srcId="{5AE38717-DA6C-D845-8D4E-F4456B8C0863}" destId="{92EB942F-30FD-A148-BE8E-E482CBC69B75}" srcOrd="1" destOrd="0" presId="urn:microsoft.com/office/officeart/2005/8/layout/cycle1"/>
    <dgm:cxn modelId="{72AAD641-3FA7-4FFD-85A2-CC946F372F58}" type="presParOf" srcId="{5AE38717-DA6C-D845-8D4E-F4456B8C0863}" destId="{EA5679D2-0F3C-764D-A5FF-86ED2BB7DDFA}" srcOrd="2" destOrd="0" presId="urn:microsoft.com/office/officeart/2005/8/layout/cycle1"/>
    <dgm:cxn modelId="{509DF41C-4FDC-4F67-8D23-50ABFB9AB4BD}" type="presParOf" srcId="{5AE38717-DA6C-D845-8D4E-F4456B8C0863}" destId="{69038BC3-8F11-1841-A6F1-4056DE204837}" srcOrd="3" destOrd="0" presId="urn:microsoft.com/office/officeart/2005/8/layout/cycle1"/>
    <dgm:cxn modelId="{23412AEC-CFB9-41C2-97A6-19B9BCCB64ED}" type="presParOf" srcId="{5AE38717-DA6C-D845-8D4E-F4456B8C0863}" destId="{7AEF4ADA-5119-E045-A004-5AAD70FEB168}" srcOrd="4" destOrd="0" presId="urn:microsoft.com/office/officeart/2005/8/layout/cycle1"/>
    <dgm:cxn modelId="{567418F1-7C16-4AD3-8767-7F819959984B}" type="presParOf" srcId="{5AE38717-DA6C-D845-8D4E-F4456B8C0863}" destId="{35074109-D2B5-6040-9947-249456487869}" srcOrd="5" destOrd="0" presId="urn:microsoft.com/office/officeart/2005/8/layout/cycle1"/>
    <dgm:cxn modelId="{052DAF9D-4A44-4503-92A0-8184D611F489}" type="presParOf" srcId="{5AE38717-DA6C-D845-8D4E-F4456B8C0863}" destId="{A4FE369B-D381-0442-8605-E4E9C87255E5}" srcOrd="6" destOrd="0" presId="urn:microsoft.com/office/officeart/2005/8/layout/cycle1"/>
    <dgm:cxn modelId="{A22915B6-F1FD-41C9-B5F3-EC0E66D9D627}" type="presParOf" srcId="{5AE38717-DA6C-D845-8D4E-F4456B8C0863}" destId="{FB819077-5697-7741-9CF2-F2B025836AC5}" srcOrd="7" destOrd="0" presId="urn:microsoft.com/office/officeart/2005/8/layout/cycle1"/>
    <dgm:cxn modelId="{34069319-FB2A-4025-9C59-CC6D5FE2A742}" type="presParOf" srcId="{5AE38717-DA6C-D845-8D4E-F4456B8C0863}" destId="{B43289E6-D7A2-D440-A943-BF26FEF34CAD}" srcOrd="8" destOrd="0" presId="urn:microsoft.com/office/officeart/2005/8/layout/cycle1"/>
    <dgm:cxn modelId="{E215A61A-455B-4601-ABFF-D7C048400C68}" type="presParOf" srcId="{5AE38717-DA6C-D845-8D4E-F4456B8C0863}" destId="{A299C551-9EA1-EF48-88D9-BB4503459CAC}" srcOrd="9" destOrd="0" presId="urn:microsoft.com/office/officeart/2005/8/layout/cycle1"/>
    <dgm:cxn modelId="{B43C2CDE-338C-4873-9ED6-C47C7E67886D}" type="presParOf" srcId="{5AE38717-DA6C-D845-8D4E-F4456B8C0863}" destId="{148D9EAF-19FB-964D-873F-0B8F1DEF7A92}" srcOrd="10" destOrd="0" presId="urn:microsoft.com/office/officeart/2005/8/layout/cycle1"/>
    <dgm:cxn modelId="{D7F73A94-D483-462D-A09E-7E7F81612F86}" type="presParOf" srcId="{5AE38717-DA6C-D845-8D4E-F4456B8C0863}" destId="{5EFF3F06-DD34-BE43-BC5A-20CE1A183DAC}" srcOrd="11" destOrd="0" presId="urn:microsoft.com/office/officeart/2005/8/layout/cycle1"/>
    <dgm:cxn modelId="{3D4CA310-D37A-4068-98A1-274643B7C015}" type="presParOf" srcId="{5AE38717-DA6C-D845-8D4E-F4456B8C0863}" destId="{6CA6ABC0-FB73-8A45-BF10-D663352F09C4}" srcOrd="12" destOrd="0" presId="urn:microsoft.com/office/officeart/2005/8/layout/cycle1"/>
    <dgm:cxn modelId="{ACB39963-40CC-4BED-999D-510596343382}" type="presParOf" srcId="{5AE38717-DA6C-D845-8D4E-F4456B8C0863}" destId="{E1D3CCD9-040A-FC45-B887-8B2282E4C501}" srcOrd="13" destOrd="0" presId="urn:microsoft.com/office/officeart/2005/8/layout/cycle1"/>
    <dgm:cxn modelId="{FDAB6A64-A2F4-4B7B-865D-A77C7B593267}" type="presParOf" srcId="{5AE38717-DA6C-D845-8D4E-F4456B8C0863}" destId="{6A29AE9B-307D-C04D-8B62-7217E212954E}" srcOrd="14" destOrd="0" presId="urn:microsoft.com/office/officeart/2005/8/layout/cycle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2EB942F-30FD-A148-BE8E-E482CBC69B75}">
      <dsp:nvSpPr>
        <dsp:cNvPr id="0" name=""/>
        <dsp:cNvSpPr/>
      </dsp:nvSpPr>
      <dsp:spPr>
        <a:xfrm>
          <a:off x="3086291" y="24876"/>
          <a:ext cx="840335" cy="84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ysClr val="windowText" lastClr="000000">
                  <a:hueOff val="0"/>
                  <a:satOff val="0"/>
                  <a:lumOff val="0"/>
                  <a:alphaOff val="0"/>
                </a:sysClr>
              </a:solidFill>
              <a:latin typeface="Calibri"/>
              <a:ea typeface="+mn-ea"/>
              <a:cs typeface="+mn-cs"/>
            </a:rPr>
            <a:t>Log</a:t>
          </a:r>
          <a:endParaRPr lang="en-US" sz="2000" kern="1200" dirty="0">
            <a:solidFill>
              <a:sysClr val="windowText" lastClr="000000">
                <a:hueOff val="0"/>
                <a:satOff val="0"/>
                <a:lumOff val="0"/>
                <a:alphaOff val="0"/>
              </a:sysClr>
            </a:solidFill>
            <a:latin typeface="Calibri"/>
            <a:ea typeface="+mn-ea"/>
            <a:cs typeface="+mn-cs"/>
          </a:endParaRPr>
        </a:p>
      </dsp:txBody>
      <dsp:txXfrm>
        <a:off x="3086291" y="24876"/>
        <a:ext cx="840335" cy="840335"/>
      </dsp:txXfrm>
    </dsp:sp>
    <dsp:sp modelId="{EA5679D2-0F3C-764D-A5FF-86ED2BB7DDFA}">
      <dsp:nvSpPr>
        <dsp:cNvPr id="0" name=""/>
        <dsp:cNvSpPr/>
      </dsp:nvSpPr>
      <dsp:spPr>
        <a:xfrm>
          <a:off x="1109604" y="575"/>
          <a:ext cx="3150551" cy="3150551"/>
        </a:xfrm>
        <a:prstGeom prst="circularArrow">
          <a:avLst>
            <a:gd name="adj1" fmla="val 5201"/>
            <a:gd name="adj2" fmla="val 335987"/>
            <a:gd name="adj3" fmla="val 21292942"/>
            <a:gd name="adj4" fmla="val 19766502"/>
            <a:gd name="adj5" fmla="val 6068"/>
          </a:avLst>
        </a:prstGeom>
        <a:gradFill rotWithShape="0">
          <a:gsLst>
            <a:gs pos="0">
              <a:srgbClr val="C0504D">
                <a:hueOff val="0"/>
                <a:satOff val="0"/>
                <a:lumOff val="0"/>
                <a:alphaOff val="0"/>
                <a:tint val="100000"/>
                <a:shade val="100000"/>
                <a:satMod val="130000"/>
              </a:srgbClr>
            </a:gs>
            <a:gs pos="100000">
              <a:srgbClr val="C0504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AEF4ADA-5119-E045-A004-5AAD70FEB168}">
      <dsp:nvSpPr>
        <dsp:cNvPr id="0" name=""/>
        <dsp:cNvSpPr/>
      </dsp:nvSpPr>
      <dsp:spPr>
        <a:xfrm>
          <a:off x="3594055" y="1587613"/>
          <a:ext cx="840335" cy="84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solidFill>
                <a:sysClr val="windowText" lastClr="000000">
                  <a:hueOff val="0"/>
                  <a:satOff val="0"/>
                  <a:lumOff val="0"/>
                  <a:alphaOff val="0"/>
                </a:sysClr>
              </a:solidFill>
              <a:latin typeface="Calibri"/>
              <a:ea typeface="+mn-ea"/>
              <a:cs typeface="+mn-cs"/>
            </a:rPr>
            <a:t>Analyze</a:t>
          </a:r>
          <a:endParaRPr lang="en-US" sz="1700" kern="1200" dirty="0">
            <a:solidFill>
              <a:sysClr val="windowText" lastClr="000000">
                <a:hueOff val="0"/>
                <a:satOff val="0"/>
                <a:lumOff val="0"/>
                <a:alphaOff val="0"/>
              </a:sysClr>
            </a:solidFill>
            <a:latin typeface="Calibri"/>
            <a:ea typeface="+mn-ea"/>
            <a:cs typeface="+mn-cs"/>
          </a:endParaRPr>
        </a:p>
      </dsp:txBody>
      <dsp:txXfrm>
        <a:off x="3594055" y="1587613"/>
        <a:ext cx="840335" cy="840335"/>
      </dsp:txXfrm>
    </dsp:sp>
    <dsp:sp modelId="{35074109-D2B5-6040-9947-249456487869}">
      <dsp:nvSpPr>
        <dsp:cNvPr id="0" name=""/>
        <dsp:cNvSpPr/>
      </dsp:nvSpPr>
      <dsp:spPr>
        <a:xfrm>
          <a:off x="1109604" y="575"/>
          <a:ext cx="3150551" cy="3150551"/>
        </a:xfrm>
        <a:prstGeom prst="circularArrow">
          <a:avLst>
            <a:gd name="adj1" fmla="val 5201"/>
            <a:gd name="adj2" fmla="val 335987"/>
            <a:gd name="adj3" fmla="val 4014387"/>
            <a:gd name="adj4" fmla="val 2253718"/>
            <a:gd name="adj5" fmla="val 6068"/>
          </a:avLst>
        </a:prstGeom>
        <a:gradFill rotWithShape="0">
          <a:gsLst>
            <a:gs pos="0">
              <a:srgbClr val="C0504D">
                <a:hueOff val="1170380"/>
                <a:satOff val="-1460"/>
                <a:lumOff val="343"/>
                <a:alphaOff val="0"/>
                <a:tint val="100000"/>
                <a:shade val="100000"/>
                <a:satMod val="130000"/>
              </a:srgbClr>
            </a:gs>
            <a:gs pos="100000">
              <a:srgbClr val="C0504D">
                <a:hueOff val="1170380"/>
                <a:satOff val="-1460"/>
                <a:lumOff val="343"/>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B819077-5697-7741-9CF2-F2B025836AC5}">
      <dsp:nvSpPr>
        <dsp:cNvPr id="0" name=""/>
        <dsp:cNvSpPr/>
      </dsp:nvSpPr>
      <dsp:spPr>
        <a:xfrm>
          <a:off x="2264712" y="2553438"/>
          <a:ext cx="840335" cy="84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solidFill>
                <a:sysClr val="windowText" lastClr="000000">
                  <a:hueOff val="0"/>
                  <a:satOff val="0"/>
                  <a:lumOff val="0"/>
                  <a:alphaOff val="0"/>
                </a:sysClr>
              </a:solidFill>
              <a:latin typeface="Calibri"/>
              <a:ea typeface="+mn-ea"/>
              <a:cs typeface="+mn-cs"/>
            </a:rPr>
            <a:t>Detect</a:t>
          </a:r>
          <a:endParaRPr lang="en-US" sz="1700" kern="1200" dirty="0">
            <a:solidFill>
              <a:sysClr val="windowText" lastClr="000000">
                <a:hueOff val="0"/>
                <a:satOff val="0"/>
                <a:lumOff val="0"/>
                <a:alphaOff val="0"/>
              </a:sysClr>
            </a:solidFill>
            <a:latin typeface="Calibri"/>
            <a:ea typeface="+mn-ea"/>
            <a:cs typeface="+mn-cs"/>
          </a:endParaRPr>
        </a:p>
      </dsp:txBody>
      <dsp:txXfrm>
        <a:off x="2264712" y="2553438"/>
        <a:ext cx="840335" cy="840335"/>
      </dsp:txXfrm>
    </dsp:sp>
    <dsp:sp modelId="{B43289E6-D7A2-D440-A943-BF26FEF34CAD}">
      <dsp:nvSpPr>
        <dsp:cNvPr id="0" name=""/>
        <dsp:cNvSpPr/>
      </dsp:nvSpPr>
      <dsp:spPr>
        <a:xfrm>
          <a:off x="1109604" y="575"/>
          <a:ext cx="3150551" cy="3150551"/>
        </a:xfrm>
        <a:prstGeom prst="circularArrow">
          <a:avLst>
            <a:gd name="adj1" fmla="val 5201"/>
            <a:gd name="adj2" fmla="val 335987"/>
            <a:gd name="adj3" fmla="val 8210295"/>
            <a:gd name="adj4" fmla="val 6449626"/>
            <a:gd name="adj5" fmla="val 6068"/>
          </a:avLst>
        </a:prstGeom>
        <a:gradFill rotWithShape="0">
          <a:gsLst>
            <a:gs pos="0">
              <a:srgbClr val="C0504D">
                <a:hueOff val="2340760"/>
                <a:satOff val="-2919"/>
                <a:lumOff val="686"/>
                <a:alphaOff val="0"/>
                <a:tint val="100000"/>
                <a:shade val="100000"/>
                <a:satMod val="130000"/>
              </a:srgbClr>
            </a:gs>
            <a:gs pos="100000">
              <a:srgbClr val="C0504D">
                <a:hueOff val="2340760"/>
                <a:satOff val="-2919"/>
                <a:lumOff val="686"/>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48D9EAF-19FB-964D-873F-0B8F1DEF7A92}">
      <dsp:nvSpPr>
        <dsp:cNvPr id="0" name=""/>
        <dsp:cNvSpPr/>
      </dsp:nvSpPr>
      <dsp:spPr>
        <a:xfrm>
          <a:off x="935368" y="1587613"/>
          <a:ext cx="840335" cy="84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solidFill>
                <a:sysClr val="windowText" lastClr="000000">
                  <a:hueOff val="0"/>
                  <a:satOff val="0"/>
                  <a:lumOff val="0"/>
                  <a:alphaOff val="0"/>
                </a:sysClr>
              </a:solidFill>
              <a:latin typeface="Calibri"/>
              <a:ea typeface="+mn-ea"/>
              <a:cs typeface="+mn-cs"/>
            </a:rPr>
            <a:t>React</a:t>
          </a:r>
          <a:endParaRPr lang="en-US" sz="1700" kern="1200" dirty="0">
            <a:solidFill>
              <a:sysClr val="windowText" lastClr="000000">
                <a:hueOff val="0"/>
                <a:satOff val="0"/>
                <a:lumOff val="0"/>
                <a:alphaOff val="0"/>
              </a:sysClr>
            </a:solidFill>
            <a:latin typeface="Calibri"/>
            <a:ea typeface="+mn-ea"/>
            <a:cs typeface="+mn-cs"/>
          </a:endParaRPr>
        </a:p>
      </dsp:txBody>
      <dsp:txXfrm>
        <a:off x="935368" y="1587613"/>
        <a:ext cx="840335" cy="840335"/>
      </dsp:txXfrm>
    </dsp:sp>
    <dsp:sp modelId="{5EFF3F06-DD34-BE43-BC5A-20CE1A183DAC}">
      <dsp:nvSpPr>
        <dsp:cNvPr id="0" name=""/>
        <dsp:cNvSpPr/>
      </dsp:nvSpPr>
      <dsp:spPr>
        <a:xfrm>
          <a:off x="1108758" y="-37685"/>
          <a:ext cx="3150551" cy="3150551"/>
        </a:xfrm>
        <a:prstGeom prst="circularArrow">
          <a:avLst>
            <a:gd name="adj1" fmla="val 5201"/>
            <a:gd name="adj2" fmla="val 335987"/>
            <a:gd name="adj3" fmla="val 12297512"/>
            <a:gd name="adj4" fmla="val 10771071"/>
            <a:gd name="adj5" fmla="val 6068"/>
          </a:avLst>
        </a:prstGeom>
        <a:gradFill rotWithShape="0">
          <a:gsLst>
            <a:gs pos="0">
              <a:srgbClr val="C0504D">
                <a:hueOff val="3511140"/>
                <a:satOff val="-4379"/>
                <a:lumOff val="1030"/>
                <a:alphaOff val="0"/>
                <a:tint val="100000"/>
                <a:shade val="100000"/>
                <a:satMod val="130000"/>
              </a:srgbClr>
            </a:gs>
            <a:gs pos="100000">
              <a:srgbClr val="C0504D">
                <a:hueOff val="3511140"/>
                <a:satOff val="-4379"/>
                <a:lumOff val="103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1D3CCD9-040A-FC45-B887-8B2282E4C501}">
      <dsp:nvSpPr>
        <dsp:cNvPr id="0" name=""/>
        <dsp:cNvSpPr/>
      </dsp:nvSpPr>
      <dsp:spPr>
        <a:xfrm>
          <a:off x="1206394" y="0"/>
          <a:ext cx="1313823" cy="84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ysClr val="windowText" lastClr="000000">
                  <a:hueOff val="0"/>
                  <a:satOff val="0"/>
                  <a:lumOff val="0"/>
                  <a:alphaOff val="0"/>
                </a:sysClr>
              </a:solidFill>
              <a:latin typeface="Calibri"/>
              <a:ea typeface="+mn-ea"/>
              <a:cs typeface="+mn-cs"/>
            </a:rPr>
            <a:t>Authorize</a:t>
          </a:r>
          <a:endParaRPr lang="en-US" sz="2000" kern="1200" dirty="0">
            <a:solidFill>
              <a:sysClr val="windowText" lastClr="000000">
                <a:hueOff val="0"/>
                <a:satOff val="0"/>
                <a:lumOff val="0"/>
                <a:alphaOff val="0"/>
              </a:sysClr>
            </a:solidFill>
            <a:latin typeface="Calibri"/>
            <a:ea typeface="+mn-ea"/>
            <a:cs typeface="+mn-cs"/>
          </a:endParaRPr>
        </a:p>
      </dsp:txBody>
      <dsp:txXfrm>
        <a:off x="1206394" y="0"/>
        <a:ext cx="1313823" cy="840335"/>
      </dsp:txXfrm>
    </dsp:sp>
    <dsp:sp modelId="{6A29AE9B-307D-C04D-8B62-7217E212954E}">
      <dsp:nvSpPr>
        <dsp:cNvPr id="0" name=""/>
        <dsp:cNvSpPr/>
      </dsp:nvSpPr>
      <dsp:spPr>
        <a:xfrm>
          <a:off x="1061268" y="-14877"/>
          <a:ext cx="3150551" cy="3150551"/>
        </a:xfrm>
        <a:prstGeom prst="circularArrow">
          <a:avLst>
            <a:gd name="adj1" fmla="val 5201"/>
            <a:gd name="adj2" fmla="val 335987"/>
            <a:gd name="adj3" fmla="val 16865377"/>
            <a:gd name="adj4" fmla="val 15522775"/>
            <a:gd name="adj5" fmla="val 6068"/>
          </a:avLst>
        </a:prstGeom>
        <a:gradFill rotWithShape="0">
          <a:gsLst>
            <a:gs pos="0">
              <a:srgbClr val="C0504D">
                <a:hueOff val="4681520"/>
                <a:satOff val="-5839"/>
                <a:lumOff val="1373"/>
                <a:alphaOff val="0"/>
                <a:tint val="100000"/>
                <a:shade val="100000"/>
                <a:satMod val="130000"/>
              </a:srgbClr>
            </a:gs>
            <a:gs pos="100000">
              <a:srgbClr val="C0504D">
                <a:hueOff val="4681520"/>
                <a:satOff val="-5839"/>
                <a:lumOff val="1373"/>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1259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59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59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1259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6C2B205D-311F-449C-BC2F-DB011333AA54}"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936566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1</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03015183"/>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Flow-chart for tamper resistance</a:t>
            </a:r>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38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108" indent="-457108">
              <a:buAutoNum type="arabicPeriod"/>
            </a:pPr>
            <a:r>
              <a:rPr lang="en-US" dirty="0" smtClean="0"/>
              <a:t>Data is coming from many sources to a central data storage (central server, e.g. Hospital Information System). Then AB is created with these data at a central server and then AB is sent to many subscribers (of the same classification)</a:t>
            </a:r>
          </a:p>
          <a:p>
            <a:pPr marL="457108" indent="-457108">
              <a:buAutoNum type="arabicPeriod"/>
            </a:pPr>
            <a:r>
              <a:rPr lang="en-US" sz="2400" dirty="0"/>
              <a:t>It involves both client-server data exchange and peer-to-peer communications between sites</a:t>
            </a:r>
          </a:p>
          <a:p>
            <a:pPr marL="457108" indent="-457108">
              <a:buAutoNum type="arabicPeriod"/>
            </a:pPr>
            <a:r>
              <a:rPr lang="en-US" sz="2400" dirty="0"/>
              <a:t>Data (AB) goes to a chain of subscribers. AB can't be updated by other parties once it has been created</a:t>
            </a:r>
          </a:p>
          <a:p>
            <a:pPr marL="457108" indent="-457108">
              <a:buAutoNum type="arabicPeriod"/>
            </a:pPr>
            <a:r>
              <a:rPr lang="en-US" sz="2400" dirty="0"/>
              <a:t>AB can be updated by different parties. Every new AB incorporates all the previous ABs</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63637269"/>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Different hospitals</a:t>
            </a:r>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41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43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41664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itle Slide [Opt 1]">
    <p:spTree>
      <p:nvGrpSpPr>
        <p:cNvPr id="1" name=""/>
        <p:cNvGrpSpPr/>
        <p:nvPr/>
      </p:nvGrpSpPr>
      <p:grpSpPr>
        <a:xfrm>
          <a:off x="0" y="0"/>
          <a:ext cx="0" cy="0"/>
          <a:chOff x="0" y="0"/>
          <a:chExt cx="0" cy="0"/>
        </a:xfrm>
      </p:grpSpPr>
      <p:pic>
        <p:nvPicPr>
          <p:cNvPr id="24" name="Picture 23" descr="noc_performance_graphic[3].png"/>
          <p:cNvPicPr>
            <a:picLocks noChangeAspect="1"/>
          </p:cNvPicPr>
          <p:nvPr userDrawn="1"/>
        </p:nvPicPr>
        <p:blipFill>
          <a:blip r:embed="rId2" cstate="print"/>
          <a:stretch>
            <a:fillRect/>
          </a:stretch>
        </p:blipFill>
        <p:spPr>
          <a:xfrm>
            <a:off x="0" y="0"/>
            <a:ext cx="4190666" cy="6858000"/>
          </a:xfrm>
          <a:prstGeom prst="rect">
            <a:avLst/>
          </a:prstGeom>
        </p:spPr>
      </p:pic>
      <p:sp>
        <p:nvSpPr>
          <p:cNvPr id="26" name="Title 4"/>
          <p:cNvSpPr>
            <a:spLocks noGrp="1"/>
          </p:cNvSpPr>
          <p:nvPr>
            <p:ph type="ctrTitle" hasCustomPrompt="1"/>
          </p:nvPr>
        </p:nvSpPr>
        <p:spPr>
          <a:xfrm>
            <a:off x="3992881" y="1231163"/>
            <a:ext cx="4864588" cy="2011094"/>
          </a:xfrm>
        </p:spPr>
        <p:txBody>
          <a:bodyPr tIns="457200" bIns="548640"/>
          <a:lstStyle>
            <a:lvl1pPr algn="r">
              <a:defRPr sz="3200" b="1" spc="40" baseline="0">
                <a:solidFill>
                  <a:schemeClr val="tx1"/>
                </a:solidFill>
                <a:latin typeface="Arial" pitchFamily="34" charset="0"/>
                <a:cs typeface="Arial" pitchFamily="34" charset="0"/>
              </a:defRPr>
            </a:lvl1pPr>
          </a:lstStyle>
          <a:p>
            <a:r>
              <a:rPr lang="en-US" dirty="0" smtClean="0"/>
              <a:t>Main Title, Font: </a:t>
            </a:r>
            <a:br>
              <a:rPr lang="en-US" dirty="0" smtClean="0"/>
            </a:br>
            <a:r>
              <a:rPr lang="en-US" dirty="0" smtClean="0"/>
              <a:t>Arial Bold 32pt.</a:t>
            </a:r>
            <a:endParaRPr lang="en-US" dirty="0"/>
          </a:p>
        </p:txBody>
      </p:sp>
      <p:sp>
        <p:nvSpPr>
          <p:cNvPr id="27" name="Text Placeholder 32"/>
          <p:cNvSpPr>
            <a:spLocks noGrp="1"/>
          </p:cNvSpPr>
          <p:nvPr>
            <p:ph type="body" sz="quarter" idx="14" hasCustomPrompt="1"/>
          </p:nvPr>
        </p:nvSpPr>
        <p:spPr>
          <a:xfrm>
            <a:off x="3885634" y="4263457"/>
            <a:ext cx="4968114" cy="457200"/>
          </a:xfrm>
        </p:spPr>
        <p:txBody>
          <a:bodyPr wrap="none" tIns="0"/>
          <a:lstStyle>
            <a:lvl1pPr algn="r">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dirty="0" smtClean="0"/>
              <a:t>Meeting date(s), Arial 20pt.</a:t>
            </a:r>
            <a:endParaRPr lang="en-US" dirty="0"/>
          </a:p>
        </p:txBody>
      </p:sp>
      <p:sp>
        <p:nvSpPr>
          <p:cNvPr id="28" name="Text Placeholder 37"/>
          <p:cNvSpPr>
            <a:spLocks noGrp="1"/>
          </p:cNvSpPr>
          <p:nvPr>
            <p:ph type="body" sz="quarter" idx="15" hasCustomPrompt="1"/>
          </p:nvPr>
        </p:nvSpPr>
        <p:spPr>
          <a:xfrm>
            <a:off x="3886164" y="4722131"/>
            <a:ext cx="4972728" cy="457200"/>
          </a:xfrm>
        </p:spPr>
        <p:txBody>
          <a:bodyPr wrap="none" bIns="18288" anchor="b" anchorCtr="0"/>
          <a:lstStyle>
            <a:lvl1pPr algn="r">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Speaker’s name, Arial 20pt.</a:t>
            </a:r>
            <a:endParaRPr lang="en-US" dirty="0"/>
          </a:p>
        </p:txBody>
      </p:sp>
      <p:sp>
        <p:nvSpPr>
          <p:cNvPr id="29" name="Text Placeholder 40"/>
          <p:cNvSpPr>
            <a:spLocks noGrp="1"/>
          </p:cNvSpPr>
          <p:nvPr>
            <p:ph type="body" sz="quarter" idx="16" hasCustomPrompt="1"/>
          </p:nvPr>
        </p:nvSpPr>
        <p:spPr>
          <a:xfrm>
            <a:off x="3886164" y="5222875"/>
            <a:ext cx="4972726" cy="381000"/>
          </a:xfrm>
        </p:spPr>
        <p:txBody>
          <a:bodyPr wrap="none" tIns="0" bIns="438912">
            <a:noAutofit/>
          </a:bodyPr>
          <a:lstStyle>
            <a:lvl1pPr algn="r">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dirty="0" smtClean="0"/>
              <a:t>Speaker’s title, Arial 16pt.</a:t>
            </a:r>
            <a:endParaRPr lang="en-US" dirty="0"/>
          </a:p>
        </p:txBody>
      </p:sp>
      <p:sp>
        <p:nvSpPr>
          <p:cNvPr id="30" name="Text Placeholder 43"/>
          <p:cNvSpPr>
            <a:spLocks noGrp="1"/>
          </p:cNvSpPr>
          <p:nvPr>
            <p:ph type="body" sz="quarter" idx="17" hasCustomPrompt="1"/>
          </p:nvPr>
        </p:nvSpPr>
        <p:spPr>
          <a:xfrm>
            <a:off x="3894625" y="3760788"/>
            <a:ext cx="4959912"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Sub-title, Arial Bold 24pt.</a:t>
            </a:r>
            <a:endParaRPr lang="en-US" dirty="0"/>
          </a:p>
        </p:txBody>
      </p:sp>
      <p:pic>
        <p:nvPicPr>
          <p:cNvPr id="31" name="Picture 30" descr="noc_white_PNG.png"/>
          <p:cNvPicPr>
            <a:picLocks noChangeAspect="1"/>
          </p:cNvPicPr>
          <p:nvPr userDrawn="1"/>
        </p:nvPicPr>
        <p:blipFill>
          <a:blip r:embed="rId3" cstate="print"/>
          <a:srcRect l="2146" r="3456"/>
          <a:stretch>
            <a:fillRect/>
          </a:stretch>
        </p:blipFill>
        <p:spPr>
          <a:xfrm>
            <a:off x="1119188" y="3209769"/>
            <a:ext cx="1928683" cy="569855"/>
          </a:xfrm>
          <a:prstGeom prst="rect">
            <a:avLst/>
          </a:prstGeom>
        </p:spPr>
      </p:pic>
      <p:sp>
        <p:nvSpPr>
          <p:cNvPr id="32" name="Text Placeholder 27"/>
          <p:cNvSpPr>
            <a:spLocks noGrp="1"/>
          </p:cNvSpPr>
          <p:nvPr>
            <p:ph type="body" sz="quarter" idx="19" hasCustomPrompt="1"/>
          </p:nvPr>
        </p:nvSpPr>
        <p:spPr>
          <a:xfrm>
            <a:off x="4748213" y="0"/>
            <a:ext cx="4059237" cy="118872"/>
          </a:xfrm>
        </p:spPr>
        <p:txBody>
          <a:bodyPr tIns="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33" name="Text Placeholder 37"/>
          <p:cNvSpPr>
            <a:spLocks noGrp="1"/>
          </p:cNvSpPr>
          <p:nvPr>
            <p:ph type="body" sz="quarter" idx="21" hasCustomPrompt="1"/>
          </p:nvPr>
        </p:nvSpPr>
        <p:spPr>
          <a:xfrm>
            <a:off x="4748213" y="6737350"/>
            <a:ext cx="4059237" cy="120650"/>
          </a:xfrm>
        </p:spPr>
        <p:txBody>
          <a:bodyPr bIns="0" anchor="b" anchorCtr="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15" name="Text Placeholder 14"/>
          <p:cNvSpPr>
            <a:spLocks noGrp="1"/>
          </p:cNvSpPr>
          <p:nvPr>
            <p:ph type="body" sz="quarter" idx="22" hasCustomPrompt="1"/>
          </p:nvPr>
        </p:nvSpPr>
        <p:spPr>
          <a:xfrm>
            <a:off x="0" y="4972050"/>
            <a:ext cx="3282950" cy="512763"/>
          </a:xfrm>
          <a:solidFill>
            <a:schemeClr val="bg1">
              <a:alpha val="50000"/>
            </a:schemeClr>
          </a:solidFill>
          <a:ln w="12700">
            <a:solidFill>
              <a:schemeClr val="bg1">
                <a:lumMod val="85000"/>
              </a:schemeClr>
            </a:solidFill>
          </a:ln>
        </p:spPr>
        <p:txBody>
          <a:bodyPr>
            <a:noAutofit/>
          </a:bodyPr>
          <a:lstStyle>
            <a:lvl1pPr marL="0" indent="0" algn="just">
              <a:buNone/>
              <a:defRPr sz="900" baseline="0">
                <a:latin typeface="Arial Narrow" pitchFamily="34" charset="0"/>
              </a:defRPr>
            </a:lvl1pPr>
            <a:lvl2pPr algn="just">
              <a:buNone/>
              <a:defRPr sz="900">
                <a:latin typeface="Arial Narrow" pitchFamily="34" charset="0"/>
              </a:defRPr>
            </a:lvl2pPr>
            <a:lvl3pPr algn="just">
              <a:buNone/>
              <a:defRPr sz="900">
                <a:latin typeface="Arial Narrow" pitchFamily="34" charset="0"/>
              </a:defRPr>
            </a:lvl3pPr>
            <a:lvl4pPr algn="just">
              <a:buNone/>
              <a:defRPr sz="900">
                <a:latin typeface="Arial Narrow" pitchFamily="34" charset="0"/>
              </a:defRPr>
            </a:lvl4pPr>
            <a:lvl5pPr algn="just">
              <a:buNone/>
              <a:defRPr sz="900">
                <a:latin typeface="Arial Narrow" pitchFamily="34" charset="0"/>
              </a:defRPr>
            </a:lvl5pPr>
          </a:lstStyle>
          <a:p>
            <a:pPr lvl="0"/>
            <a:r>
              <a:rPr lang="en-US" dirty="0" smtClean="0"/>
              <a:t>Insert Government required information here or delete this text box. Insert Government required information here or delete this text box. Insert Government required information here or delete this text box.</a:t>
            </a:r>
            <a:endParaRPr lang="en-US" dirty="0"/>
          </a:p>
        </p:txBody>
      </p:sp>
      <p:sp>
        <p:nvSpPr>
          <p:cNvPr id="17" name="Text Placeholder 16"/>
          <p:cNvSpPr>
            <a:spLocks noGrp="1"/>
          </p:cNvSpPr>
          <p:nvPr>
            <p:ph type="body" sz="quarter" idx="23" hasCustomPrompt="1"/>
          </p:nvPr>
        </p:nvSpPr>
        <p:spPr>
          <a:xfrm>
            <a:off x="0" y="5603875"/>
            <a:ext cx="6416675" cy="514350"/>
          </a:xfrm>
          <a:solidFill>
            <a:schemeClr val="bg1">
              <a:alpha val="50000"/>
            </a:schemeClr>
          </a:solidFill>
        </p:spPr>
        <p:txBody>
          <a:bodyPr>
            <a:normAutofit/>
          </a:bodyPr>
          <a:lstStyle>
            <a:lvl1pPr marL="0" indent="0" algn="just">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sp>
        <p:nvSpPr>
          <p:cNvPr id="19" name="Text Placeholder 18"/>
          <p:cNvSpPr>
            <a:spLocks noGrp="1"/>
          </p:cNvSpPr>
          <p:nvPr>
            <p:ph type="body" sz="quarter" idx="24" hasCustomPrompt="1"/>
          </p:nvPr>
        </p:nvSpPr>
        <p:spPr>
          <a:xfrm>
            <a:off x="0" y="6224588"/>
            <a:ext cx="6416675" cy="512762"/>
          </a:xfrm>
          <a:solidFill>
            <a:schemeClr val="bg1">
              <a:alpha val="50000"/>
            </a:schemeClr>
          </a:solidFill>
        </p:spPr>
        <p:txBody>
          <a:bodyPr>
            <a:normAutofit/>
          </a:bodyPr>
          <a:lstStyle>
            <a:lvl1pPr marL="0" indent="0">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itle Slide [Opt 2]">
    <p:spTree>
      <p:nvGrpSpPr>
        <p:cNvPr id="1" name=""/>
        <p:cNvGrpSpPr/>
        <p:nvPr/>
      </p:nvGrpSpPr>
      <p:grpSpPr>
        <a:xfrm>
          <a:off x="0" y="0"/>
          <a:ext cx="0" cy="0"/>
          <a:chOff x="0" y="0"/>
          <a:chExt cx="0" cy="0"/>
        </a:xfrm>
      </p:grpSpPr>
      <p:pic>
        <p:nvPicPr>
          <p:cNvPr id="11" name="Picture 10" descr="noc_performance_graphic[3].png"/>
          <p:cNvPicPr>
            <a:picLocks noChangeAspect="1"/>
          </p:cNvPicPr>
          <p:nvPr userDrawn="1"/>
        </p:nvPicPr>
        <p:blipFill>
          <a:blip r:embed="rId2" cstate="print"/>
          <a:srcRect l="66733"/>
          <a:stretch>
            <a:fillRect/>
          </a:stretch>
        </p:blipFill>
        <p:spPr>
          <a:xfrm>
            <a:off x="0" y="0"/>
            <a:ext cx="1394126" cy="6858000"/>
          </a:xfrm>
          <a:prstGeom prst="rect">
            <a:avLst/>
          </a:prstGeom>
        </p:spPr>
      </p:pic>
      <p:sp>
        <p:nvSpPr>
          <p:cNvPr id="13" name="Title 4"/>
          <p:cNvSpPr>
            <a:spLocks noGrp="1"/>
          </p:cNvSpPr>
          <p:nvPr>
            <p:ph type="ctrTitle" hasCustomPrompt="1"/>
          </p:nvPr>
        </p:nvSpPr>
        <p:spPr>
          <a:xfrm>
            <a:off x="1562100" y="1231163"/>
            <a:ext cx="7295369" cy="2011094"/>
          </a:xfrm>
        </p:spPr>
        <p:txBody>
          <a:bodyPr tIns="457200" bIns="548640"/>
          <a:lstStyle>
            <a:lvl1pPr algn="r">
              <a:defRPr sz="3200" b="1" spc="40" baseline="0">
                <a:solidFill>
                  <a:schemeClr val="tx1"/>
                </a:solidFill>
                <a:latin typeface="Arial" pitchFamily="34" charset="0"/>
                <a:cs typeface="Arial" pitchFamily="34" charset="0"/>
              </a:defRPr>
            </a:lvl1pPr>
          </a:lstStyle>
          <a:p>
            <a:r>
              <a:rPr lang="en-US" dirty="0" smtClean="0"/>
              <a:t>Main Title, Font: </a:t>
            </a:r>
            <a:br>
              <a:rPr lang="en-US" dirty="0" smtClean="0"/>
            </a:br>
            <a:r>
              <a:rPr lang="en-US" dirty="0" smtClean="0"/>
              <a:t>Arial Bold 32pt.</a:t>
            </a:r>
            <a:endParaRPr lang="en-US" dirty="0"/>
          </a:p>
        </p:txBody>
      </p:sp>
      <p:sp>
        <p:nvSpPr>
          <p:cNvPr id="14" name="Text Placeholder 32"/>
          <p:cNvSpPr>
            <a:spLocks noGrp="1"/>
          </p:cNvSpPr>
          <p:nvPr>
            <p:ph type="body" sz="quarter" idx="14" hasCustomPrompt="1"/>
          </p:nvPr>
        </p:nvSpPr>
        <p:spPr>
          <a:xfrm>
            <a:off x="3885634" y="4263457"/>
            <a:ext cx="4968114" cy="457200"/>
          </a:xfrm>
        </p:spPr>
        <p:txBody>
          <a:bodyPr wrap="none" tIns="0"/>
          <a:lstStyle>
            <a:lvl1pPr algn="r">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dirty="0" smtClean="0"/>
              <a:t>Meeting date(s), Arial 20pt.</a:t>
            </a:r>
            <a:endParaRPr lang="en-US" dirty="0"/>
          </a:p>
        </p:txBody>
      </p:sp>
      <p:sp>
        <p:nvSpPr>
          <p:cNvPr id="15" name="Text Placeholder 37"/>
          <p:cNvSpPr>
            <a:spLocks noGrp="1"/>
          </p:cNvSpPr>
          <p:nvPr>
            <p:ph type="body" sz="quarter" idx="15" hasCustomPrompt="1"/>
          </p:nvPr>
        </p:nvSpPr>
        <p:spPr>
          <a:xfrm>
            <a:off x="3886164" y="4722131"/>
            <a:ext cx="4972728" cy="457200"/>
          </a:xfrm>
        </p:spPr>
        <p:txBody>
          <a:bodyPr wrap="none" bIns="18288" anchor="b" anchorCtr="0"/>
          <a:lstStyle>
            <a:lvl1pPr algn="r">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Speaker’s name, Arial 20pt.</a:t>
            </a:r>
            <a:endParaRPr lang="en-US" dirty="0"/>
          </a:p>
        </p:txBody>
      </p:sp>
      <p:sp>
        <p:nvSpPr>
          <p:cNvPr id="16" name="Text Placeholder 40"/>
          <p:cNvSpPr>
            <a:spLocks noGrp="1"/>
          </p:cNvSpPr>
          <p:nvPr>
            <p:ph type="body" sz="quarter" idx="16" hasCustomPrompt="1"/>
          </p:nvPr>
        </p:nvSpPr>
        <p:spPr>
          <a:xfrm>
            <a:off x="3886164" y="5222875"/>
            <a:ext cx="4972726" cy="381000"/>
          </a:xfrm>
        </p:spPr>
        <p:txBody>
          <a:bodyPr wrap="none" tIns="0" bIns="438912">
            <a:noAutofit/>
          </a:bodyPr>
          <a:lstStyle>
            <a:lvl1pPr algn="r">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dirty="0" smtClean="0"/>
              <a:t>Speaker’s title, Arial 16pt.</a:t>
            </a:r>
            <a:endParaRPr lang="en-US" dirty="0"/>
          </a:p>
        </p:txBody>
      </p:sp>
      <p:sp>
        <p:nvSpPr>
          <p:cNvPr id="17" name="Text Placeholder 43"/>
          <p:cNvSpPr>
            <a:spLocks noGrp="1"/>
          </p:cNvSpPr>
          <p:nvPr>
            <p:ph type="body" sz="quarter" idx="17" hasCustomPrompt="1"/>
          </p:nvPr>
        </p:nvSpPr>
        <p:spPr>
          <a:xfrm>
            <a:off x="3894625" y="3760788"/>
            <a:ext cx="4959912"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Sub-title, Arial Bold 24pt.</a:t>
            </a:r>
            <a:endParaRPr lang="en-US" dirty="0"/>
          </a:p>
        </p:txBody>
      </p:sp>
      <p:pic>
        <p:nvPicPr>
          <p:cNvPr id="18" name="Picture 17" descr="noc_white_PNG.png"/>
          <p:cNvPicPr>
            <a:picLocks noChangeAspect="1"/>
          </p:cNvPicPr>
          <p:nvPr userDrawn="1"/>
        </p:nvPicPr>
        <p:blipFill>
          <a:blip r:embed="rId3" cstate="print"/>
          <a:srcRect l="2146" r="3456"/>
          <a:stretch>
            <a:fillRect/>
          </a:stretch>
        </p:blipFill>
        <p:spPr>
          <a:xfrm>
            <a:off x="1119188" y="3209769"/>
            <a:ext cx="1928683" cy="569855"/>
          </a:xfrm>
          <a:prstGeom prst="rect">
            <a:avLst/>
          </a:prstGeom>
        </p:spPr>
      </p:pic>
      <p:sp>
        <p:nvSpPr>
          <p:cNvPr id="19" name="Text Placeholder 27"/>
          <p:cNvSpPr>
            <a:spLocks noGrp="1"/>
          </p:cNvSpPr>
          <p:nvPr>
            <p:ph type="body" sz="quarter" idx="19" hasCustomPrompt="1"/>
          </p:nvPr>
        </p:nvSpPr>
        <p:spPr>
          <a:xfrm>
            <a:off x="4748213" y="0"/>
            <a:ext cx="4059237" cy="118872"/>
          </a:xfrm>
        </p:spPr>
        <p:txBody>
          <a:bodyPr tIns="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20" name="Text Placeholder 37"/>
          <p:cNvSpPr>
            <a:spLocks noGrp="1"/>
          </p:cNvSpPr>
          <p:nvPr>
            <p:ph type="body" sz="quarter" idx="21" hasCustomPrompt="1"/>
          </p:nvPr>
        </p:nvSpPr>
        <p:spPr>
          <a:xfrm>
            <a:off x="4748213" y="6737350"/>
            <a:ext cx="4059237" cy="120650"/>
          </a:xfrm>
        </p:spPr>
        <p:txBody>
          <a:bodyPr bIns="0" anchor="b" anchorCtr="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21" name="Text Placeholder 14"/>
          <p:cNvSpPr>
            <a:spLocks noGrp="1"/>
          </p:cNvSpPr>
          <p:nvPr>
            <p:ph type="body" sz="quarter" idx="22" hasCustomPrompt="1"/>
          </p:nvPr>
        </p:nvSpPr>
        <p:spPr>
          <a:xfrm>
            <a:off x="0" y="4972050"/>
            <a:ext cx="3282950" cy="512763"/>
          </a:xfrm>
          <a:solidFill>
            <a:schemeClr val="bg1">
              <a:alpha val="50000"/>
            </a:schemeClr>
          </a:solidFill>
          <a:ln w="12700">
            <a:solidFill>
              <a:schemeClr val="bg1">
                <a:lumMod val="85000"/>
              </a:schemeClr>
            </a:solidFill>
          </a:ln>
        </p:spPr>
        <p:txBody>
          <a:bodyPr>
            <a:noAutofit/>
          </a:bodyPr>
          <a:lstStyle>
            <a:lvl1pPr marL="0" indent="0" algn="just">
              <a:buNone/>
              <a:defRPr sz="900" baseline="0">
                <a:latin typeface="Arial Narrow" pitchFamily="34" charset="0"/>
              </a:defRPr>
            </a:lvl1pPr>
            <a:lvl2pPr algn="just">
              <a:buNone/>
              <a:defRPr sz="900">
                <a:latin typeface="Arial Narrow" pitchFamily="34" charset="0"/>
              </a:defRPr>
            </a:lvl2pPr>
            <a:lvl3pPr algn="just">
              <a:buNone/>
              <a:defRPr sz="900">
                <a:latin typeface="Arial Narrow" pitchFamily="34" charset="0"/>
              </a:defRPr>
            </a:lvl3pPr>
            <a:lvl4pPr algn="just">
              <a:buNone/>
              <a:defRPr sz="900">
                <a:latin typeface="Arial Narrow" pitchFamily="34" charset="0"/>
              </a:defRPr>
            </a:lvl4pPr>
            <a:lvl5pPr algn="just">
              <a:buNone/>
              <a:defRPr sz="900">
                <a:latin typeface="Arial Narrow" pitchFamily="34" charset="0"/>
              </a:defRPr>
            </a:lvl5pPr>
          </a:lstStyle>
          <a:p>
            <a:pPr lvl="0"/>
            <a:r>
              <a:rPr lang="en-US" dirty="0" smtClean="0"/>
              <a:t>Insert Government required information here or delete this text box. Insert Government required information here or delete this text box. Insert Government required information here or delete this text box.</a:t>
            </a:r>
            <a:endParaRPr lang="en-US" dirty="0"/>
          </a:p>
        </p:txBody>
      </p:sp>
      <p:sp>
        <p:nvSpPr>
          <p:cNvPr id="22" name="Text Placeholder 16"/>
          <p:cNvSpPr>
            <a:spLocks noGrp="1"/>
          </p:cNvSpPr>
          <p:nvPr>
            <p:ph type="body" sz="quarter" idx="23" hasCustomPrompt="1"/>
          </p:nvPr>
        </p:nvSpPr>
        <p:spPr>
          <a:xfrm>
            <a:off x="0" y="5603875"/>
            <a:ext cx="6416675" cy="514350"/>
          </a:xfrm>
          <a:solidFill>
            <a:schemeClr val="bg1">
              <a:alpha val="50000"/>
            </a:schemeClr>
          </a:solidFill>
        </p:spPr>
        <p:txBody>
          <a:bodyPr>
            <a:normAutofit/>
          </a:bodyPr>
          <a:lstStyle>
            <a:lvl1pPr marL="0" indent="0" algn="just">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sp>
        <p:nvSpPr>
          <p:cNvPr id="23" name="Text Placeholder 18"/>
          <p:cNvSpPr>
            <a:spLocks noGrp="1"/>
          </p:cNvSpPr>
          <p:nvPr>
            <p:ph type="body" sz="quarter" idx="24" hasCustomPrompt="1"/>
          </p:nvPr>
        </p:nvSpPr>
        <p:spPr>
          <a:xfrm>
            <a:off x="0" y="6224588"/>
            <a:ext cx="6416675" cy="512762"/>
          </a:xfrm>
          <a:solidFill>
            <a:schemeClr val="bg1">
              <a:alpha val="50000"/>
            </a:schemeClr>
          </a:solidFill>
        </p:spPr>
        <p:txBody>
          <a:bodyPr>
            <a:normAutofit/>
          </a:bodyPr>
          <a:lstStyle>
            <a:lvl1pPr marL="0" indent="0">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pic>
        <p:nvPicPr>
          <p:cNvPr id="24" name="Picture 23" descr="noc_blue_AI-01.png"/>
          <p:cNvPicPr>
            <a:picLocks noChangeAspect="1"/>
          </p:cNvPicPr>
          <p:nvPr userDrawn="1"/>
        </p:nvPicPr>
        <p:blipFill>
          <a:blip r:embed="rId4" cstate="print"/>
          <a:stretch>
            <a:fillRect/>
          </a:stretch>
        </p:blipFill>
        <p:spPr>
          <a:xfrm>
            <a:off x="1350259" y="469391"/>
            <a:ext cx="2169250" cy="60502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Section Break Slide">
    <p:spTree>
      <p:nvGrpSpPr>
        <p:cNvPr id="1" name=""/>
        <p:cNvGrpSpPr/>
        <p:nvPr/>
      </p:nvGrpSpPr>
      <p:grpSpPr>
        <a:xfrm>
          <a:off x="0" y="0"/>
          <a:ext cx="0" cy="0"/>
          <a:chOff x="0" y="0"/>
          <a:chExt cx="0" cy="0"/>
        </a:xfrm>
      </p:grpSpPr>
      <p:pic>
        <p:nvPicPr>
          <p:cNvPr id="24" name="Picture 23" descr="noc_performance_graphic[3].png"/>
          <p:cNvPicPr>
            <a:picLocks noChangeAspect="1"/>
          </p:cNvPicPr>
          <p:nvPr userDrawn="1"/>
        </p:nvPicPr>
        <p:blipFill>
          <a:blip r:embed="rId2" cstate="print"/>
          <a:stretch>
            <a:fillRect/>
          </a:stretch>
        </p:blipFill>
        <p:spPr>
          <a:xfrm>
            <a:off x="0" y="0"/>
            <a:ext cx="4190666" cy="6858000"/>
          </a:xfrm>
          <a:prstGeom prst="rect">
            <a:avLst/>
          </a:prstGeom>
        </p:spPr>
      </p:pic>
      <p:sp>
        <p:nvSpPr>
          <p:cNvPr id="14" name="Rectangle 13"/>
          <p:cNvSpPr/>
          <p:nvPr userDrawn="1"/>
        </p:nvSpPr>
        <p:spPr>
          <a:xfrm>
            <a:off x="0" y="0"/>
            <a:ext cx="9144000" cy="68580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0" name="Text Placeholder 43"/>
          <p:cNvSpPr>
            <a:spLocks noGrp="1"/>
          </p:cNvSpPr>
          <p:nvPr>
            <p:ph type="body" sz="quarter" idx="17" hasCustomPrompt="1"/>
          </p:nvPr>
        </p:nvSpPr>
        <p:spPr>
          <a:xfrm>
            <a:off x="3444240" y="3200400"/>
            <a:ext cx="5410297"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Section Break (Click to Add Title)</a:t>
            </a:r>
            <a:endParaRPr lang="en-US" dirty="0"/>
          </a:p>
        </p:txBody>
      </p:sp>
      <p:pic>
        <p:nvPicPr>
          <p:cNvPr id="31" name="Picture 30" descr="noc_white_PNG.png"/>
          <p:cNvPicPr>
            <a:picLocks noChangeAspect="1"/>
          </p:cNvPicPr>
          <p:nvPr userDrawn="1"/>
        </p:nvPicPr>
        <p:blipFill>
          <a:blip r:embed="rId3" cstate="print"/>
          <a:srcRect l="2146" r="3456"/>
          <a:stretch>
            <a:fillRect/>
          </a:stretch>
        </p:blipFill>
        <p:spPr>
          <a:xfrm>
            <a:off x="1119188" y="3209769"/>
            <a:ext cx="1928683" cy="569855"/>
          </a:xfrm>
          <a:prstGeom prst="rect">
            <a:avLst/>
          </a:prstGeom>
        </p:spPr>
      </p:pic>
      <p:sp>
        <p:nvSpPr>
          <p:cNvPr id="32" name="Text Placeholder 27"/>
          <p:cNvSpPr>
            <a:spLocks noGrp="1"/>
          </p:cNvSpPr>
          <p:nvPr>
            <p:ph type="body" sz="quarter" idx="19" hasCustomPrompt="1"/>
          </p:nvPr>
        </p:nvSpPr>
        <p:spPr>
          <a:xfrm>
            <a:off x="4748213" y="0"/>
            <a:ext cx="4059237" cy="118872"/>
          </a:xfrm>
        </p:spPr>
        <p:txBody>
          <a:bodyPr tIns="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33" name="Text Placeholder 37"/>
          <p:cNvSpPr>
            <a:spLocks noGrp="1"/>
          </p:cNvSpPr>
          <p:nvPr>
            <p:ph type="body" sz="quarter" idx="21" hasCustomPrompt="1"/>
          </p:nvPr>
        </p:nvSpPr>
        <p:spPr>
          <a:xfrm>
            <a:off x="4748213" y="6737350"/>
            <a:ext cx="4059237" cy="120650"/>
          </a:xfrm>
        </p:spPr>
        <p:txBody>
          <a:bodyPr bIns="0" anchor="b" anchorCtr="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04800" y="1402080"/>
            <a:ext cx="8382000" cy="4524333"/>
          </a:xfrm>
        </p:spPr>
        <p:txBody>
          <a:bodyPr/>
          <a:lstStyle>
            <a:lvl1pPr>
              <a:spcBef>
                <a:spcPts val="900"/>
              </a:spcBef>
              <a:defRPr/>
            </a:lvl1pPr>
            <a:lvl2pPr>
              <a:spcBef>
                <a:spcPts val="600"/>
              </a:spcBef>
              <a:defRPr/>
            </a:lvl2pPr>
            <a:lvl3pPr>
              <a:spcBef>
                <a:spcPts val="300"/>
              </a:spcBef>
              <a:defRPr/>
            </a:lvl3pPr>
            <a:lvl4pPr>
              <a:spcBef>
                <a:spcPts val="600"/>
              </a:spcBef>
              <a:defRPr/>
            </a:lvl4pPr>
            <a:lvl5pPr>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89"/>
          <p:cNvSpPr>
            <a:spLocks noGrp="1" noChangeArrowheads="1"/>
          </p:cNvSpPr>
          <p:nvPr>
            <p:ph type="sldNum" sz="quarter" idx="11"/>
          </p:nvPr>
        </p:nvSpPr>
        <p:spPr>
          <a:ln/>
        </p:spPr>
        <p:txBody>
          <a:bodyPr/>
          <a:lstStyle>
            <a:lvl1pPr>
              <a:defRPr/>
            </a:lvl1pPr>
          </a:lstStyle>
          <a:p>
            <a:fld id="{F6EFC63E-F8D9-44BB-A462-AC735E845F95}" type="slidenum">
              <a:rPr lang="en-US"/>
              <a:pPr/>
              <a:t>‹#›</a:t>
            </a:fld>
            <a:endParaRPr lang="en-US"/>
          </a:p>
        </p:txBody>
      </p:sp>
      <p:sp>
        <p:nvSpPr>
          <p:cNvPr id="6"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r>
              <a:rPr lang="en-US" smtClean="0"/>
              <a:t>NORTHROP GRUMMAN PRIVATE / PROPRIETARY LEVEL I</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4800"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0545"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89"/>
          <p:cNvSpPr>
            <a:spLocks noGrp="1" noChangeArrowheads="1"/>
          </p:cNvSpPr>
          <p:nvPr>
            <p:ph type="sldNum" sz="quarter" idx="11"/>
          </p:nvPr>
        </p:nvSpPr>
        <p:spPr>
          <a:ln/>
        </p:spPr>
        <p:txBody>
          <a:bodyPr/>
          <a:lstStyle>
            <a:lvl1pPr>
              <a:defRPr/>
            </a:lvl1pPr>
          </a:lstStyle>
          <a:p>
            <a:fld id="{BE6D4B03-E339-4C9D-AC39-0BD7C921B5B0}" type="slidenum">
              <a:rPr lang="en-US"/>
              <a:pPr/>
              <a:t>‹#›</a:t>
            </a:fld>
            <a:endParaRPr lang="en-US"/>
          </a:p>
        </p:txBody>
      </p:sp>
      <p:sp>
        <p:nvSpPr>
          <p:cNvPr id="7"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r>
              <a:rPr lang="en-US" smtClean="0"/>
              <a:t>NORTHROP GRUMMAN PRIVATE / PROPRIETARY LEVEL I</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End Slide">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r>
              <a:rPr lang="en-US" smtClean="0"/>
              <a:t>NORTHROP GRUMMAN PRIVATE / PROPRIETARY LEVEL I</a:t>
            </a:r>
            <a:endParaRPr lang="en-US" dirty="0"/>
          </a:p>
        </p:txBody>
      </p:sp>
      <p:pic>
        <p:nvPicPr>
          <p:cNvPr id="5" name="Picture 4" descr="noc_blue_AI-01.png"/>
          <p:cNvPicPr>
            <a:picLocks noChangeAspect="1"/>
          </p:cNvPicPr>
          <p:nvPr userDrawn="1"/>
        </p:nvPicPr>
        <p:blipFill>
          <a:blip r:embed="rId2" cstate="print"/>
          <a:stretch>
            <a:fillRect/>
          </a:stretch>
        </p:blipFill>
        <p:spPr>
          <a:xfrm>
            <a:off x="774452" y="2369821"/>
            <a:ext cx="7595096" cy="211835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userDrawn="1">
  <p:cSld name="Title Slide">
    <p:spTree>
      <p:nvGrpSpPr>
        <p:cNvPr id="1" name=""/>
        <p:cNvGrpSpPr/>
        <p:nvPr/>
      </p:nvGrpSpPr>
      <p:grpSpPr>
        <a:xfrm>
          <a:off x="0" y="0"/>
          <a:ext cx="0" cy="0"/>
          <a:chOff x="0" y="0"/>
          <a:chExt cx="0" cy="0"/>
        </a:xfrm>
      </p:grpSpPr>
      <p:pic>
        <p:nvPicPr>
          <p:cNvPr id="10" name="Picture 9" descr="Canada.jpg"/>
          <p:cNvPicPr>
            <a:picLocks noChangeAspect="1"/>
          </p:cNvPicPr>
          <p:nvPr userDrawn="1"/>
        </p:nvPicPr>
        <p:blipFill>
          <a:blip r:embed="rId2" cstate="screen"/>
          <a:stretch>
            <a:fillRect/>
          </a:stretch>
        </p:blipFill>
        <p:spPr>
          <a:xfrm>
            <a:off x="0" y="0"/>
            <a:ext cx="9144000" cy="6858000"/>
          </a:xfrm>
          <a:prstGeom prst="rect">
            <a:avLst/>
          </a:prstGeom>
        </p:spPr>
      </p:pic>
      <p:sp>
        <p:nvSpPr>
          <p:cNvPr id="9" name="Footer Placeholder 8"/>
          <p:cNvSpPr>
            <a:spLocks noGrp="1"/>
          </p:cNvSpPr>
          <p:nvPr>
            <p:ph type="ftr" sz="quarter" idx="12"/>
          </p:nvPr>
        </p:nvSpPr>
        <p:spPr>
          <a:xfrm>
            <a:off x="2590800" y="6657945"/>
            <a:ext cx="3962400" cy="215444"/>
          </a:xfrm>
          <a:prstGeom prst="rect">
            <a:avLst/>
          </a:prstGeom>
        </p:spPr>
        <p:txBody>
          <a:bodyPr>
            <a:spAutoFit/>
          </a:bodyPr>
          <a:lstStyle/>
          <a:p>
            <a:r>
              <a:rPr lang="en-US" dirty="0" smtClean="0"/>
              <a:t>NORTHROP GRUMMAN PRIVATE / </a:t>
            </a:r>
            <a:r>
              <a:rPr lang="en-US" smtClean="0"/>
              <a:t>PROPRIETARY LEVEL </a:t>
            </a:r>
            <a:r>
              <a:rPr lang="en-US" dirty="0" smtClean="0"/>
              <a:t>I</a:t>
            </a:r>
            <a:endParaRPr lang="en-US" dirty="0"/>
          </a:p>
        </p:txBody>
      </p:sp>
      <p:sp>
        <p:nvSpPr>
          <p:cNvPr id="25" name="Title 4"/>
          <p:cNvSpPr>
            <a:spLocks noGrp="1"/>
          </p:cNvSpPr>
          <p:nvPr>
            <p:ph type="ctrTitle" hasCustomPrompt="1"/>
          </p:nvPr>
        </p:nvSpPr>
        <p:spPr>
          <a:xfrm>
            <a:off x="2305050" y="1927860"/>
            <a:ext cx="6385730" cy="1219200"/>
          </a:xfrm>
        </p:spPr>
        <p:txBody>
          <a:bodyPr tIns="457200" bIns="548640"/>
          <a:lstStyle>
            <a:lvl1pPr algn="r">
              <a:defRPr sz="2800" b="1" spc="40" baseline="0">
                <a:solidFill>
                  <a:schemeClr val="tx1"/>
                </a:solidFill>
                <a:effectLst>
                  <a:outerShdw blurRad="38100" dist="38100" dir="2700000" algn="tl">
                    <a:srgbClr val="000000">
                      <a:alpha val="43137"/>
                    </a:srgbClr>
                  </a:outerShdw>
                </a:effectLst>
                <a:latin typeface="Arial" pitchFamily="34" charset="0"/>
                <a:cs typeface="Arial" pitchFamily="34" charset="0"/>
              </a:defRPr>
            </a:lvl1pPr>
          </a:lstStyle>
          <a:p>
            <a:r>
              <a:rPr lang="en-US" dirty="0" smtClean="0"/>
              <a:t>Main Title, Font: Arial Bold 28pt.</a:t>
            </a:r>
            <a:endParaRPr lang="en-US" dirty="0"/>
          </a:p>
        </p:txBody>
      </p:sp>
      <p:sp>
        <p:nvSpPr>
          <p:cNvPr id="34" name="Text Placeholder 32"/>
          <p:cNvSpPr>
            <a:spLocks noGrp="1"/>
          </p:cNvSpPr>
          <p:nvPr>
            <p:ph type="body" sz="quarter" idx="14" hasCustomPrompt="1"/>
          </p:nvPr>
        </p:nvSpPr>
        <p:spPr>
          <a:xfrm>
            <a:off x="3718947" y="4030729"/>
            <a:ext cx="4968114" cy="457200"/>
          </a:xfrm>
        </p:spPr>
        <p:txBody>
          <a:bodyPr wrap="none" tIns="0"/>
          <a:lstStyle>
            <a:lvl1pPr algn="r">
              <a:spcBef>
                <a:spcPts val="0"/>
              </a:spcBef>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dirty="0" smtClean="0"/>
              <a:t>Meeting date(s), Arial 20pt.</a:t>
            </a:r>
            <a:endParaRPr lang="en-US" dirty="0"/>
          </a:p>
        </p:txBody>
      </p:sp>
      <p:sp>
        <p:nvSpPr>
          <p:cNvPr id="39" name="Text Placeholder 37"/>
          <p:cNvSpPr>
            <a:spLocks noGrp="1"/>
          </p:cNvSpPr>
          <p:nvPr>
            <p:ph type="body" sz="quarter" idx="15" hasCustomPrompt="1"/>
          </p:nvPr>
        </p:nvSpPr>
        <p:spPr>
          <a:xfrm>
            <a:off x="3719477" y="5038996"/>
            <a:ext cx="4972728" cy="457200"/>
          </a:xfrm>
        </p:spPr>
        <p:txBody>
          <a:bodyPr wrap="none" bIns="18288" anchor="b" anchorCtr="0"/>
          <a:lstStyle>
            <a:lvl1pPr algn="r">
              <a:spcBef>
                <a:spcPts val="0"/>
              </a:spcBef>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Speaker’s name, Arial 20pt.</a:t>
            </a:r>
            <a:endParaRPr lang="en-US" dirty="0"/>
          </a:p>
        </p:txBody>
      </p:sp>
      <p:sp>
        <p:nvSpPr>
          <p:cNvPr id="42" name="Text Placeholder 40"/>
          <p:cNvSpPr>
            <a:spLocks noGrp="1"/>
          </p:cNvSpPr>
          <p:nvPr>
            <p:ph type="body" sz="quarter" idx="16" hasCustomPrompt="1"/>
          </p:nvPr>
        </p:nvSpPr>
        <p:spPr>
          <a:xfrm>
            <a:off x="3719477" y="5539740"/>
            <a:ext cx="4972726" cy="381000"/>
          </a:xfrm>
        </p:spPr>
        <p:txBody>
          <a:bodyPr wrap="none" tIns="0" bIns="438912">
            <a:noAutofit/>
          </a:bodyPr>
          <a:lstStyle>
            <a:lvl1pPr algn="r">
              <a:spcBef>
                <a:spcPts val="0"/>
              </a:spcBef>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dirty="0" smtClean="0"/>
              <a:t>Speaker’s title, Arial 16pt.</a:t>
            </a:r>
            <a:endParaRPr lang="en-US" dirty="0"/>
          </a:p>
        </p:txBody>
      </p:sp>
      <p:sp>
        <p:nvSpPr>
          <p:cNvPr id="45" name="Text Placeholder 43"/>
          <p:cNvSpPr>
            <a:spLocks noGrp="1"/>
          </p:cNvSpPr>
          <p:nvPr>
            <p:ph type="body" sz="quarter" idx="17" hasCustomPrompt="1"/>
          </p:nvPr>
        </p:nvSpPr>
        <p:spPr>
          <a:xfrm>
            <a:off x="2293034" y="3528060"/>
            <a:ext cx="6394816" cy="457200"/>
          </a:xfrm>
        </p:spPr>
        <p:txBody>
          <a:bodyPr wrap="square" anchor="ctr" anchorCtr="0">
            <a:noAutofit/>
          </a:bodyPr>
          <a:lstStyle>
            <a:lvl1pPr algn="r">
              <a:spcBef>
                <a:spcPts val="0"/>
              </a:spcBef>
              <a:buNone/>
              <a:defRPr sz="2400" b="1" spc="20" baseline="0">
                <a:solidFill>
                  <a:schemeClr val="tx1"/>
                </a:solidFill>
                <a:effectLst>
                  <a:outerShdw blurRad="38100" dist="38100" dir="2700000" algn="tl">
                    <a:srgbClr val="000000">
                      <a:alpha val="43137"/>
                    </a:srgbClr>
                  </a:outerShdw>
                </a:effectLst>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Sub-title, Arial Bold 24pt.</a:t>
            </a:r>
            <a:endParaRPr lang="en-US" dirty="0"/>
          </a:p>
        </p:txBody>
      </p:sp>
      <p:pic>
        <p:nvPicPr>
          <p:cNvPr id="22" name="Picture 93" descr="noc_logo blue"/>
          <p:cNvPicPr>
            <a:picLocks noChangeAspect="1" noChangeArrowheads="1"/>
          </p:cNvPicPr>
          <p:nvPr userDrawn="1"/>
        </p:nvPicPr>
        <p:blipFill>
          <a:blip r:embed="rId3" cstate="print"/>
          <a:srcRect/>
          <a:stretch>
            <a:fillRect/>
          </a:stretch>
        </p:blipFill>
        <p:spPr bwMode="auto">
          <a:xfrm>
            <a:off x="6212963" y="623089"/>
            <a:ext cx="2382644" cy="415889"/>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userDrawn="1">
  <p:cSld name="2_Title Slide">
    <p:spTree>
      <p:nvGrpSpPr>
        <p:cNvPr id="1" name=""/>
        <p:cNvGrpSpPr/>
        <p:nvPr/>
      </p:nvGrpSpPr>
      <p:grpSpPr>
        <a:xfrm>
          <a:off x="0" y="0"/>
          <a:ext cx="0" cy="0"/>
          <a:chOff x="0" y="0"/>
          <a:chExt cx="0" cy="0"/>
        </a:xfrm>
      </p:grpSpPr>
      <p:pic>
        <p:nvPicPr>
          <p:cNvPr id="10" name="Picture 9" descr="Canada.jpg"/>
          <p:cNvPicPr>
            <a:picLocks noChangeAspect="1"/>
          </p:cNvPicPr>
          <p:nvPr userDrawn="1"/>
        </p:nvPicPr>
        <p:blipFill>
          <a:blip r:embed="rId2" cstate="screen"/>
          <a:stretch>
            <a:fillRect/>
          </a:stretch>
        </p:blipFill>
        <p:spPr>
          <a:xfrm>
            <a:off x="0" y="0"/>
            <a:ext cx="9144000" cy="6858000"/>
          </a:xfrm>
          <a:prstGeom prst="rect">
            <a:avLst/>
          </a:prstGeom>
        </p:spPr>
      </p:pic>
      <p:sp>
        <p:nvSpPr>
          <p:cNvPr id="9" name="Footer Placeholder 8"/>
          <p:cNvSpPr>
            <a:spLocks noGrp="1"/>
          </p:cNvSpPr>
          <p:nvPr>
            <p:ph type="ftr" sz="quarter" idx="12"/>
          </p:nvPr>
        </p:nvSpPr>
        <p:spPr>
          <a:xfrm>
            <a:off x="4580031" y="6657945"/>
            <a:ext cx="4057521" cy="200055"/>
          </a:xfrm>
          <a:prstGeom prst="rect">
            <a:avLst/>
          </a:prstGeom>
        </p:spPr>
        <p:txBody>
          <a:bodyPr wrap="square" anchor="b" anchorCtr="0">
            <a:spAutoFit/>
          </a:bodyPr>
          <a:lstStyle/>
          <a:p>
            <a:r>
              <a:rPr lang="en-US" smtClean="0"/>
              <a:t>NORTHROP GRUMMAN PRIVATE / PROPRIETARY LEVEL I</a:t>
            </a:r>
            <a:endParaRPr lang="en-US" dirty="0"/>
          </a:p>
        </p:txBody>
      </p:sp>
      <p:sp>
        <p:nvSpPr>
          <p:cNvPr id="25" name="Title 4"/>
          <p:cNvSpPr>
            <a:spLocks noGrp="1"/>
          </p:cNvSpPr>
          <p:nvPr>
            <p:ph type="ctrTitle" hasCustomPrompt="1"/>
          </p:nvPr>
        </p:nvSpPr>
        <p:spPr>
          <a:xfrm>
            <a:off x="2305050" y="1927860"/>
            <a:ext cx="6385730" cy="1219200"/>
          </a:xfrm>
        </p:spPr>
        <p:txBody>
          <a:bodyPr tIns="457200" bIns="548640"/>
          <a:lstStyle>
            <a:lvl1pPr algn="r">
              <a:defRPr sz="2800" b="1" spc="40" baseline="0">
                <a:solidFill>
                  <a:schemeClr val="tx1"/>
                </a:solidFill>
                <a:latin typeface="Arial" pitchFamily="34" charset="0"/>
                <a:cs typeface="Arial" pitchFamily="34" charset="0"/>
              </a:defRPr>
            </a:lvl1pPr>
          </a:lstStyle>
          <a:p>
            <a:r>
              <a:rPr lang="en-US" dirty="0" smtClean="0"/>
              <a:t>Main Title, Font: Arial Bold 28pt.</a:t>
            </a:r>
            <a:endParaRPr lang="en-US" dirty="0"/>
          </a:p>
        </p:txBody>
      </p:sp>
      <p:sp>
        <p:nvSpPr>
          <p:cNvPr id="34" name="Text Placeholder 32"/>
          <p:cNvSpPr>
            <a:spLocks noGrp="1"/>
          </p:cNvSpPr>
          <p:nvPr>
            <p:ph type="body" sz="quarter" idx="14" hasCustomPrompt="1"/>
          </p:nvPr>
        </p:nvSpPr>
        <p:spPr>
          <a:xfrm>
            <a:off x="3718947" y="4030729"/>
            <a:ext cx="4968114" cy="457200"/>
          </a:xfrm>
        </p:spPr>
        <p:txBody>
          <a:bodyPr wrap="none" tIns="0"/>
          <a:lstStyle>
            <a:lvl1pPr algn="r">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dirty="0" smtClean="0"/>
              <a:t>Meeting date(s), Arial 20pt.</a:t>
            </a:r>
            <a:endParaRPr lang="en-US" dirty="0"/>
          </a:p>
        </p:txBody>
      </p:sp>
      <p:sp>
        <p:nvSpPr>
          <p:cNvPr id="39" name="Text Placeholder 37"/>
          <p:cNvSpPr>
            <a:spLocks noGrp="1"/>
          </p:cNvSpPr>
          <p:nvPr>
            <p:ph type="body" sz="quarter" idx="15" hasCustomPrompt="1"/>
          </p:nvPr>
        </p:nvSpPr>
        <p:spPr>
          <a:xfrm>
            <a:off x="3719477" y="5038996"/>
            <a:ext cx="4972728" cy="457200"/>
          </a:xfrm>
        </p:spPr>
        <p:txBody>
          <a:bodyPr wrap="none" bIns="18288" anchor="b" anchorCtr="0"/>
          <a:lstStyle>
            <a:lvl1pPr algn="r">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Speaker’s name, Arial 20pt.</a:t>
            </a:r>
            <a:endParaRPr lang="en-US" dirty="0"/>
          </a:p>
        </p:txBody>
      </p:sp>
      <p:sp>
        <p:nvSpPr>
          <p:cNvPr id="42" name="Text Placeholder 40"/>
          <p:cNvSpPr>
            <a:spLocks noGrp="1"/>
          </p:cNvSpPr>
          <p:nvPr>
            <p:ph type="body" sz="quarter" idx="16" hasCustomPrompt="1"/>
          </p:nvPr>
        </p:nvSpPr>
        <p:spPr>
          <a:xfrm>
            <a:off x="3719477" y="5539740"/>
            <a:ext cx="4972726" cy="381000"/>
          </a:xfrm>
        </p:spPr>
        <p:txBody>
          <a:bodyPr wrap="none" tIns="0" bIns="438912">
            <a:noAutofit/>
          </a:bodyPr>
          <a:lstStyle>
            <a:lvl1pPr algn="r">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dirty="0" smtClean="0"/>
              <a:t>Speaker’s title, Arial 16pt.</a:t>
            </a:r>
            <a:endParaRPr lang="en-US" dirty="0"/>
          </a:p>
        </p:txBody>
      </p:sp>
      <p:sp>
        <p:nvSpPr>
          <p:cNvPr id="45" name="Text Placeholder 43"/>
          <p:cNvSpPr>
            <a:spLocks noGrp="1"/>
          </p:cNvSpPr>
          <p:nvPr>
            <p:ph type="body" sz="quarter" idx="17" hasCustomPrompt="1"/>
          </p:nvPr>
        </p:nvSpPr>
        <p:spPr>
          <a:xfrm>
            <a:off x="2293034" y="3528060"/>
            <a:ext cx="6394816"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Sub-title, Arial Bold 24pt.</a:t>
            </a:r>
            <a:endParaRPr lang="en-US" dirty="0"/>
          </a:p>
        </p:txBody>
      </p:sp>
      <p:pic>
        <p:nvPicPr>
          <p:cNvPr id="22" name="Picture 93" descr="noc_logo blue"/>
          <p:cNvPicPr>
            <a:picLocks noChangeAspect="1" noChangeArrowheads="1"/>
          </p:cNvPicPr>
          <p:nvPr userDrawn="1"/>
        </p:nvPicPr>
        <p:blipFill>
          <a:blip r:embed="rId3" cstate="screen"/>
          <a:srcRect/>
          <a:stretch>
            <a:fillRect/>
          </a:stretch>
        </p:blipFill>
        <p:spPr bwMode="auto">
          <a:xfrm>
            <a:off x="6212963" y="623089"/>
            <a:ext cx="2382644" cy="415889"/>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6764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04800" y="1259279"/>
            <a:ext cx="8389034" cy="51971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609600" y="6661150"/>
            <a:ext cx="1828800" cy="1524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sz="800" smtClean="0">
                <a:latin typeface="Arial Narrow" pitchFamily="34" charset="0"/>
              </a:defRPr>
            </a:lvl1pPr>
          </a:lstStyle>
          <a:p>
            <a:pPr>
              <a:defRPr/>
            </a:pPr>
            <a:endParaRPr lang="en-US" dirty="0"/>
          </a:p>
        </p:txBody>
      </p:sp>
      <p:sp>
        <p:nvSpPr>
          <p:cNvPr id="1113" name="Rectangle 89"/>
          <p:cNvSpPr>
            <a:spLocks noGrp="1" noChangeArrowheads="1"/>
          </p:cNvSpPr>
          <p:nvPr>
            <p:ph type="sldNum" sz="quarter" idx="4"/>
          </p:nvPr>
        </p:nvSpPr>
        <p:spPr bwMode="auto">
          <a:xfrm>
            <a:off x="28411" y="6477000"/>
            <a:ext cx="400378" cy="297651"/>
          </a:xfrm>
          <a:prstGeom prst="rect">
            <a:avLst/>
          </a:prstGeom>
          <a:noFill/>
          <a:ln w="9525">
            <a:noFill/>
            <a:miter lim="800000"/>
            <a:headEnd/>
            <a:tailEnd/>
          </a:ln>
          <a:effectLst/>
        </p:spPr>
        <p:txBody>
          <a:bodyPr vert="horz" wrap="none" lIns="96653" tIns="48326" rIns="96653" bIns="48326" numCol="1" anchor="t" anchorCtr="0" compatLnSpc="1">
            <a:prstTxWarp prst="textNoShape">
              <a:avLst/>
            </a:prstTxWarp>
            <a:spAutoFit/>
          </a:bodyPr>
          <a:lstStyle>
            <a:lvl1pPr algn="ctr">
              <a:defRPr sz="1300">
                <a:solidFill>
                  <a:srgbClr val="000000"/>
                </a:solidFill>
                <a:latin typeface="Arial" charset="0"/>
              </a:defRPr>
            </a:lvl1pPr>
          </a:lstStyle>
          <a:p>
            <a:fld id="{8E41F33A-8A61-4937-A58C-46521EFFC1C2}" type="slidenum">
              <a:rPr lang="en-US"/>
              <a:pPr/>
              <a:t>‹#›</a:t>
            </a:fld>
            <a:endParaRPr lang="en-US" dirty="0"/>
          </a:p>
        </p:txBody>
      </p:sp>
      <p:cxnSp>
        <p:nvCxnSpPr>
          <p:cNvPr id="12" name="Straight Connector 11"/>
          <p:cNvCxnSpPr/>
          <p:nvPr/>
        </p:nvCxnSpPr>
        <p:spPr>
          <a:xfrm>
            <a:off x="0" y="1026938"/>
            <a:ext cx="9144000" cy="0"/>
          </a:xfrm>
          <a:prstGeom prst="line">
            <a:avLst/>
          </a:prstGeom>
          <a:ln w="47625">
            <a:solidFill>
              <a:srgbClr val="005DAA"/>
            </a:solidFill>
          </a:ln>
        </p:spPr>
        <p:style>
          <a:lnRef idx="1">
            <a:schemeClr val="accent1"/>
          </a:lnRef>
          <a:fillRef idx="0">
            <a:schemeClr val="accent1"/>
          </a:fillRef>
          <a:effectRef idx="0">
            <a:schemeClr val="accent1"/>
          </a:effectRef>
          <a:fontRef idx="minor">
            <a:schemeClr val="tx1"/>
          </a:fontRef>
        </p:style>
      </p:cxnSp>
      <p:pic>
        <p:nvPicPr>
          <p:cNvPr id="9" name="Picture 109" descr="noc_logo blue"/>
          <p:cNvPicPr>
            <a:picLocks noChangeAspect="1" noChangeArrowheads="1"/>
          </p:cNvPicPr>
          <p:nvPr userDrawn="1"/>
        </p:nvPicPr>
        <p:blipFill>
          <a:blip r:embed="rId11" cstate="screen"/>
          <a:srcRect/>
          <a:stretch>
            <a:fillRect/>
          </a:stretch>
        </p:blipFill>
        <p:spPr bwMode="auto">
          <a:xfrm>
            <a:off x="7146925" y="381000"/>
            <a:ext cx="1768475" cy="307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1" r:id="rId1"/>
    <p:sldLayoutId id="2147483673" r:id="rId2"/>
    <p:sldLayoutId id="2147483674" r:id="rId3"/>
    <p:sldLayoutId id="2147483661" r:id="rId4"/>
    <p:sldLayoutId id="2147483663" r:id="rId5"/>
    <p:sldLayoutId id="2147483672" r:id="rId6"/>
    <p:sldLayoutId id="2147483666" r:id="rId7"/>
    <p:sldLayoutId id="2147483675" r:id="rId8"/>
    <p:sldLayoutId id="2147483676" r:id="rId9"/>
  </p:sldLayoutIdLst>
  <p:hf hdr="0" dt="0"/>
  <p:txStyles>
    <p:titleStyle>
      <a:lvl1pPr algn="l" rtl="0" eaLnBrk="1" fontAlgn="base" hangingPunct="1">
        <a:spcBef>
          <a:spcPct val="0"/>
        </a:spcBef>
        <a:spcAft>
          <a:spcPct val="0"/>
        </a:spcAft>
        <a:defRPr sz="24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a:solidFill>
            <a:schemeClr val="tx1"/>
          </a:solidFill>
          <a:latin typeface="Tahoma" charset="0"/>
          <a:cs typeface="Arial" charset="0"/>
        </a:defRPr>
      </a:lvl2pPr>
      <a:lvl3pPr algn="l" rtl="0" eaLnBrk="1" fontAlgn="base" hangingPunct="1">
        <a:spcBef>
          <a:spcPct val="0"/>
        </a:spcBef>
        <a:spcAft>
          <a:spcPct val="0"/>
        </a:spcAft>
        <a:defRPr sz="2600">
          <a:solidFill>
            <a:schemeClr val="tx1"/>
          </a:solidFill>
          <a:latin typeface="Tahoma" charset="0"/>
          <a:cs typeface="Arial" charset="0"/>
        </a:defRPr>
      </a:lvl3pPr>
      <a:lvl4pPr algn="l" rtl="0" eaLnBrk="1" fontAlgn="base" hangingPunct="1">
        <a:spcBef>
          <a:spcPct val="0"/>
        </a:spcBef>
        <a:spcAft>
          <a:spcPct val="0"/>
        </a:spcAft>
        <a:defRPr sz="2600">
          <a:solidFill>
            <a:schemeClr val="tx1"/>
          </a:solidFill>
          <a:latin typeface="Tahoma" charset="0"/>
          <a:cs typeface="Arial" charset="0"/>
        </a:defRPr>
      </a:lvl4pPr>
      <a:lvl5pPr algn="l" rtl="0" eaLnBrk="1" fontAlgn="base" hangingPunct="1">
        <a:spcBef>
          <a:spcPct val="0"/>
        </a:spcBef>
        <a:spcAft>
          <a:spcPct val="0"/>
        </a:spcAft>
        <a:defRPr sz="2600">
          <a:solidFill>
            <a:schemeClr val="tx1"/>
          </a:solidFill>
          <a:latin typeface="Tahoma" charset="0"/>
          <a:cs typeface="Arial" charset="0"/>
        </a:defRPr>
      </a:lvl5pPr>
      <a:lvl6pPr marL="457200" algn="l" rtl="0" eaLnBrk="1" fontAlgn="base" hangingPunct="1">
        <a:spcBef>
          <a:spcPct val="0"/>
        </a:spcBef>
        <a:spcAft>
          <a:spcPct val="0"/>
        </a:spcAft>
        <a:defRPr sz="2600">
          <a:solidFill>
            <a:schemeClr val="tx1"/>
          </a:solidFill>
          <a:latin typeface="Tahoma" charset="0"/>
          <a:cs typeface="Arial" charset="0"/>
        </a:defRPr>
      </a:lvl6pPr>
      <a:lvl7pPr marL="914400" algn="l" rtl="0" eaLnBrk="1" fontAlgn="base" hangingPunct="1">
        <a:spcBef>
          <a:spcPct val="0"/>
        </a:spcBef>
        <a:spcAft>
          <a:spcPct val="0"/>
        </a:spcAft>
        <a:defRPr sz="2600">
          <a:solidFill>
            <a:schemeClr val="tx1"/>
          </a:solidFill>
          <a:latin typeface="Tahoma" charset="0"/>
          <a:cs typeface="Arial" charset="0"/>
        </a:defRPr>
      </a:lvl7pPr>
      <a:lvl8pPr marL="1371600" algn="l" rtl="0" eaLnBrk="1" fontAlgn="base" hangingPunct="1">
        <a:spcBef>
          <a:spcPct val="0"/>
        </a:spcBef>
        <a:spcAft>
          <a:spcPct val="0"/>
        </a:spcAft>
        <a:defRPr sz="2600">
          <a:solidFill>
            <a:schemeClr val="tx1"/>
          </a:solidFill>
          <a:latin typeface="Tahoma" charset="0"/>
          <a:cs typeface="Arial" charset="0"/>
        </a:defRPr>
      </a:lvl8pPr>
      <a:lvl9pPr marL="1828800" algn="l" rtl="0" eaLnBrk="1" fontAlgn="base" hangingPunct="1">
        <a:spcBef>
          <a:spcPct val="0"/>
        </a:spcBef>
        <a:spcAft>
          <a:spcPct val="0"/>
        </a:spcAft>
        <a:defRPr sz="2600">
          <a:solidFill>
            <a:schemeClr val="tx1"/>
          </a:solidFill>
          <a:latin typeface="Tahoma" charset="0"/>
          <a:cs typeface="Arial" charset="0"/>
        </a:defRPr>
      </a:lvl9pPr>
    </p:titleStyle>
    <p:bodyStyle>
      <a:lvl1pPr marL="230188" indent="-230188" algn="l" rtl="0" eaLnBrk="1" fontAlgn="base" hangingPunct="1">
        <a:spcBef>
          <a:spcPts val="2400"/>
        </a:spcBef>
        <a:spcAft>
          <a:spcPct val="0"/>
        </a:spcAft>
        <a:buChar char="•"/>
        <a:defRPr sz="2000">
          <a:solidFill>
            <a:schemeClr val="tx1"/>
          </a:solidFill>
          <a:latin typeface="Arial" pitchFamily="34" charset="0"/>
          <a:ea typeface="+mn-ea"/>
          <a:cs typeface="Arial" pitchFamily="34" charset="0"/>
        </a:defRPr>
      </a:lvl1pPr>
      <a:lvl2pPr marL="684213" indent="-227013" algn="l" rtl="0" eaLnBrk="1" fontAlgn="base" hangingPunct="1">
        <a:spcBef>
          <a:spcPts val="600"/>
        </a:spcBef>
        <a:spcAft>
          <a:spcPct val="0"/>
        </a:spcAft>
        <a:buChar char="–"/>
        <a:defRPr sz="1600">
          <a:solidFill>
            <a:schemeClr val="tx1"/>
          </a:solidFill>
          <a:latin typeface="Arial" pitchFamily="34" charset="0"/>
          <a:cs typeface="Arial" pitchFamily="34" charset="0"/>
        </a:defRPr>
      </a:lvl2pPr>
      <a:lvl3pPr marL="10874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3pPr>
      <a:lvl4pPr marL="1541463" indent="-169863" algn="l" rtl="0" eaLnBrk="1" fontAlgn="base" hangingPunct="1">
        <a:spcBef>
          <a:spcPts val="600"/>
        </a:spcBef>
        <a:spcAft>
          <a:spcPct val="0"/>
        </a:spcAft>
        <a:buChar char="–"/>
        <a:defRPr sz="1600">
          <a:solidFill>
            <a:schemeClr val="tx1"/>
          </a:solidFill>
          <a:latin typeface="Arial" pitchFamily="34" charset="0"/>
          <a:cs typeface="Arial" pitchFamily="34" charset="0"/>
        </a:defRPr>
      </a:lvl4pPr>
      <a:lvl5pPr marL="20018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700">
          <a:solidFill>
            <a:schemeClr val="tx1"/>
          </a:solidFill>
          <a:latin typeface="+mn-lt"/>
          <a:cs typeface="+mn-cs"/>
        </a:defRPr>
      </a:lvl6pPr>
      <a:lvl7pPr marL="2971800" indent="-228600" algn="l" rtl="0" eaLnBrk="1" fontAlgn="base" hangingPunct="1">
        <a:spcBef>
          <a:spcPct val="20000"/>
        </a:spcBef>
        <a:spcAft>
          <a:spcPct val="0"/>
        </a:spcAft>
        <a:buChar char="»"/>
        <a:defRPr sz="1700">
          <a:solidFill>
            <a:schemeClr val="tx1"/>
          </a:solidFill>
          <a:latin typeface="+mn-lt"/>
          <a:cs typeface="+mn-cs"/>
        </a:defRPr>
      </a:lvl7pPr>
      <a:lvl8pPr marL="3429000" indent="-228600" algn="l" rtl="0" eaLnBrk="1" fontAlgn="base" hangingPunct="1">
        <a:spcBef>
          <a:spcPct val="20000"/>
        </a:spcBef>
        <a:spcAft>
          <a:spcPct val="0"/>
        </a:spcAft>
        <a:buChar char="»"/>
        <a:defRPr sz="1700">
          <a:solidFill>
            <a:schemeClr val="tx1"/>
          </a:solidFill>
          <a:latin typeface="+mn-lt"/>
          <a:cs typeface="+mn-cs"/>
        </a:defRPr>
      </a:lvl8pPr>
      <a:lvl9pPr marL="3886200" indent="-228600" algn="l" rtl="0" eaLnBrk="1" fontAlgn="base" hangingPunct="1">
        <a:spcBef>
          <a:spcPct val="20000"/>
        </a:spcBef>
        <a:spcAft>
          <a:spcPct val="0"/>
        </a:spcAft>
        <a:buChar char="»"/>
        <a:defRPr sz="17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2.xml"/><Relationship Id="rId3" Type="http://schemas.openxmlformats.org/officeDocument/2006/relationships/chart" Target="../charts/char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4.xml"/><Relationship Id="rId3" Type="http://schemas.openxmlformats.org/officeDocument/2006/relationships/chart" Target="../charts/char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 Id="rId3"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 Id="rId3" Type="http://schemas.openxmlformats.org/officeDocument/2006/relationships/image" Target="../media/image2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 Id="rId3" Type="http://schemas.openxmlformats.org/officeDocument/2006/relationships/image" Target="../media/image2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 Id="rId3" Type="http://schemas.openxmlformats.org/officeDocument/2006/relationships/image" Target="../media/image2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 Id="rId3" Type="http://schemas.openxmlformats.org/officeDocument/2006/relationships/image" Target="../media/image1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ext Placeholder 12"/>
          <p:cNvSpPr>
            <a:spLocks noGrp="1"/>
          </p:cNvSpPr>
          <p:nvPr>
            <p:ph type="body" sz="quarter" idx="17"/>
          </p:nvPr>
        </p:nvSpPr>
        <p:spPr>
          <a:xfrm>
            <a:off x="3444766" y="3184632"/>
            <a:ext cx="5441304" cy="1269124"/>
          </a:xfrm>
        </p:spPr>
        <p:txBody>
          <a:bodyPr anchor="ctr" anchorCtr="1"/>
          <a:lstStyle/>
          <a:p>
            <a:pPr lvl="0" algn="l"/>
            <a:endParaRPr lang="en-US" dirty="0" smtClean="0"/>
          </a:p>
          <a:p>
            <a:pPr marL="0" lvl="0" indent="0" algn="l"/>
            <a:r>
              <a:rPr lang="en-US" dirty="0" smtClean="0"/>
              <a:t>Monitoring-based </a:t>
            </a:r>
            <a:r>
              <a:rPr lang="en-US" dirty="0"/>
              <a:t>System for </a:t>
            </a:r>
            <a:r>
              <a:rPr lang="en-US" dirty="0" smtClean="0"/>
              <a:t>E2E Security </a:t>
            </a:r>
            <a:r>
              <a:rPr lang="en-US" dirty="0"/>
              <a:t>Auditing and </a:t>
            </a:r>
            <a:r>
              <a:rPr lang="en-US" dirty="0" smtClean="0"/>
              <a:t>Enforcement </a:t>
            </a:r>
            <a:r>
              <a:rPr lang="en-US" dirty="0"/>
              <a:t>in Trusted and Untrusted SOA</a:t>
            </a:r>
          </a:p>
          <a:p>
            <a:pPr algn="l"/>
            <a:endParaRPr lang="en-US" dirty="0"/>
          </a:p>
        </p:txBody>
      </p:sp>
      <p:sp>
        <p:nvSpPr>
          <p:cNvPr id="8" name="Title 7"/>
          <p:cNvSpPr>
            <a:spLocks noGrp="1"/>
          </p:cNvSpPr>
          <p:nvPr>
            <p:ph type="ctrTitle"/>
          </p:nvPr>
        </p:nvSpPr>
        <p:spPr/>
        <p:txBody>
          <a:bodyPr/>
          <a:lstStyle/>
          <a:p>
            <a:pPr lvl="0"/>
            <a:r>
              <a:rPr lang="en-US" dirty="0" smtClean="0"/>
              <a:t>Northrop Grumman Cybersecurity</a:t>
            </a:r>
            <a:br>
              <a:rPr lang="en-US" dirty="0" smtClean="0"/>
            </a:br>
            <a:r>
              <a:rPr lang="en-US" dirty="0" smtClean="0"/>
              <a:t>Research Consortium (NGCRC)</a:t>
            </a:r>
            <a:br>
              <a:rPr lang="en-US" dirty="0" smtClean="0"/>
            </a:br>
            <a:r>
              <a:rPr lang="en-US" sz="2800" i="1" dirty="0" smtClean="0">
                <a:solidFill>
                  <a:schemeClr val="accent1">
                    <a:lumMod val="75000"/>
                  </a:schemeClr>
                </a:solidFill>
              </a:rPr>
              <a:t>Spring 2015 Symposium</a:t>
            </a:r>
            <a:endParaRPr lang="en-US" i="1" dirty="0">
              <a:solidFill>
                <a:schemeClr val="accent1">
                  <a:lumMod val="75000"/>
                </a:schemeClr>
              </a:solidFill>
            </a:endParaRPr>
          </a:p>
        </p:txBody>
      </p:sp>
      <p:sp>
        <p:nvSpPr>
          <p:cNvPr id="9" name="Text Placeholder 8"/>
          <p:cNvSpPr>
            <a:spLocks noGrp="1"/>
          </p:cNvSpPr>
          <p:nvPr>
            <p:ph type="body" sz="quarter" idx="14"/>
          </p:nvPr>
        </p:nvSpPr>
        <p:spPr>
          <a:xfrm>
            <a:off x="3885634" y="4397468"/>
            <a:ext cx="4968114" cy="457200"/>
          </a:xfrm>
        </p:spPr>
        <p:txBody>
          <a:bodyPr/>
          <a:lstStyle/>
          <a:p>
            <a:r>
              <a:rPr lang="en-US" dirty="0" smtClean="0"/>
              <a:t>29/30 April 2015</a:t>
            </a:r>
          </a:p>
        </p:txBody>
      </p:sp>
      <p:sp>
        <p:nvSpPr>
          <p:cNvPr id="10" name="Text Placeholder 9"/>
          <p:cNvSpPr>
            <a:spLocks noGrp="1"/>
          </p:cNvSpPr>
          <p:nvPr>
            <p:ph type="body" sz="quarter" idx="15"/>
          </p:nvPr>
        </p:nvSpPr>
        <p:spPr>
          <a:xfrm>
            <a:off x="5817473" y="4722131"/>
            <a:ext cx="2986237" cy="653910"/>
          </a:xfrm>
        </p:spPr>
        <p:txBody>
          <a:bodyPr anchor="ctr" anchorCtr="1"/>
          <a:lstStyle/>
          <a:p>
            <a:pPr algn="l"/>
            <a:r>
              <a:rPr lang="en-US" dirty="0" smtClean="0"/>
              <a:t>PI: Prof. Bharat Bhargava</a:t>
            </a:r>
            <a:endParaRPr lang="en-US" dirty="0"/>
          </a:p>
        </p:txBody>
      </p:sp>
      <p:sp>
        <p:nvSpPr>
          <p:cNvPr id="11" name="Text Placeholder 10"/>
          <p:cNvSpPr>
            <a:spLocks noGrp="1"/>
          </p:cNvSpPr>
          <p:nvPr>
            <p:ph type="body" sz="quarter" idx="16"/>
          </p:nvPr>
        </p:nvSpPr>
        <p:spPr>
          <a:xfrm>
            <a:off x="7055069" y="5287738"/>
            <a:ext cx="1803820" cy="340546"/>
          </a:xfrm>
        </p:spPr>
        <p:txBody>
          <a:bodyPr anchor="t" anchorCtr="1"/>
          <a:lstStyle/>
          <a:p>
            <a:pPr algn="l"/>
            <a:r>
              <a:rPr lang="en-US" dirty="0" smtClean="0"/>
              <a:t>Purdue University</a:t>
            </a:r>
            <a:endParaRPr lang="en-US" dirty="0"/>
          </a:p>
        </p:txBody>
      </p:sp>
      <p:pic>
        <p:nvPicPr>
          <p:cNvPr id="7" name="Picture 2" descr="C:\Documents and Settings\s261757\Desktop\University Relationships\Consortium\Strategies\Branding\NGCRC_Logo.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1409" y="3535707"/>
            <a:ext cx="2905760" cy="1499150"/>
          </a:xfrm>
          <a:prstGeom prst="rect">
            <a:avLst/>
          </a:prstGeom>
          <a:noFill/>
          <a:ln w="9525">
            <a:noFill/>
            <a:miter lim="800000"/>
            <a:headEnd/>
            <a:tailEnd/>
          </a:ln>
        </p:spPr>
      </p:pic>
      <p:sp>
        <p:nvSpPr>
          <p:cNvPr id="12" name="Text Placeholder 9"/>
          <p:cNvSpPr>
            <a:spLocks noGrp="1"/>
          </p:cNvSpPr>
          <p:nvPr>
            <p:ph type="body" sz="quarter" idx="15"/>
          </p:nvPr>
        </p:nvSpPr>
        <p:spPr>
          <a:xfrm>
            <a:off x="3883005" y="6053550"/>
            <a:ext cx="4972728" cy="457200"/>
          </a:xfrm>
        </p:spPr>
        <p:txBody>
          <a:bodyPr/>
          <a:lstStyle/>
          <a:p>
            <a:r>
              <a:rPr lang="en-US" dirty="0" smtClean="0"/>
              <a:t>Technical Champion(s): Dr. Sunil </a:t>
            </a:r>
            <a:r>
              <a:rPr lang="en-US" dirty="0" err="1" smtClean="0"/>
              <a:t>Lingayat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Defense</a:t>
            </a:r>
            <a:endParaRPr lang="en-US" dirty="0"/>
          </a:p>
        </p:txBody>
      </p:sp>
      <p:sp>
        <p:nvSpPr>
          <p:cNvPr id="3" name="Text Placeholder 2"/>
          <p:cNvSpPr>
            <a:spLocks noGrp="1"/>
          </p:cNvSpPr>
          <p:nvPr>
            <p:ph type="body" idx="1"/>
          </p:nvPr>
        </p:nvSpPr>
        <p:spPr/>
        <p:txBody>
          <a:bodyPr/>
          <a:lstStyle/>
          <a:p>
            <a:pPr marL="0" indent="0">
              <a:buNone/>
            </a:pPr>
            <a:r>
              <a:rPr lang="en-US" dirty="0" smtClean="0"/>
              <a:t>Goals:</a:t>
            </a:r>
          </a:p>
          <a:p>
            <a:pPr lvl="1"/>
            <a:r>
              <a:rPr lang="en-US" dirty="0"/>
              <a:t>R</a:t>
            </a:r>
            <a:r>
              <a:rPr lang="en-US" dirty="0" smtClean="0"/>
              <a:t>eplace anomalous services with reliable versions</a:t>
            </a:r>
          </a:p>
          <a:p>
            <a:pPr lvl="1"/>
            <a:r>
              <a:rPr lang="en-US" dirty="0"/>
              <a:t>R</a:t>
            </a:r>
            <a:r>
              <a:rPr lang="en-US" dirty="0" smtClean="0"/>
              <a:t>econfigure </a:t>
            </a:r>
            <a:r>
              <a:rPr lang="en-US" dirty="0"/>
              <a:t>system service orchestrations to respond to anomalous service behavior</a:t>
            </a:r>
          </a:p>
          <a:p>
            <a:pPr lvl="1"/>
            <a:r>
              <a:rPr lang="en-US" dirty="0"/>
              <a:t>Swiftly self-adapt to changes in context</a:t>
            </a:r>
          </a:p>
          <a:p>
            <a:pPr lvl="1"/>
            <a:r>
              <a:rPr lang="en-US" dirty="0"/>
              <a:t>E</a:t>
            </a:r>
            <a:r>
              <a:rPr lang="en-US" dirty="0" smtClean="0"/>
              <a:t>nforce </a:t>
            </a:r>
            <a:r>
              <a:rPr lang="en-US" dirty="0"/>
              <a:t>proactive and reactive response policies to achieve system security goals</a:t>
            </a:r>
          </a:p>
          <a:p>
            <a:pPr lvl="1"/>
            <a:r>
              <a:rPr lang="en-US" dirty="0"/>
              <a:t>Continuous </a:t>
            </a:r>
            <a:r>
              <a:rPr lang="en-US" dirty="0" smtClean="0"/>
              <a:t>availability </a:t>
            </a:r>
            <a:r>
              <a:rPr lang="en-US" dirty="0"/>
              <a:t>even under attacks</a:t>
            </a:r>
          </a:p>
          <a:p>
            <a:endParaRPr lang="en-US" dirty="0" smtClean="0"/>
          </a:p>
          <a:p>
            <a:pPr marL="0" indent="0">
              <a:buNone/>
            </a:pPr>
            <a:r>
              <a:rPr lang="en-US" dirty="0" smtClean="0"/>
              <a:t>Components:</a:t>
            </a:r>
          </a:p>
          <a:p>
            <a:pPr lvl="1"/>
            <a:r>
              <a:rPr lang="en-US" dirty="0" smtClean="0"/>
              <a:t>Detection of anomalies</a:t>
            </a:r>
          </a:p>
          <a:p>
            <a:pPr lvl="1"/>
            <a:r>
              <a:rPr lang="en-US" dirty="0" smtClean="0"/>
              <a:t>Hot re-deployment of anomalous (failed/attacked) services</a:t>
            </a:r>
          </a:p>
          <a:p>
            <a:pPr lvl="1"/>
            <a:r>
              <a:rPr lang="en-US" dirty="0" smtClean="0"/>
              <a:t>Dynamic service composition</a:t>
            </a:r>
            <a:endParaRPr lang="en-US" dirty="0"/>
          </a:p>
        </p:txBody>
      </p:sp>
      <p:sp>
        <p:nvSpPr>
          <p:cNvPr id="4"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10</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9883243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Adaptability for Increased Resilience </a:t>
            </a:r>
            <a:endParaRPr lang="en-US" dirty="0"/>
          </a:p>
        </p:txBody>
      </p:sp>
      <p:sp>
        <p:nvSpPr>
          <p:cNvPr id="3" name="Text Placeholder 2"/>
          <p:cNvSpPr>
            <a:spLocks noGrp="1"/>
          </p:cNvSpPr>
          <p:nvPr>
            <p:ph type="body" idx="1"/>
          </p:nvPr>
        </p:nvSpPr>
        <p:spPr>
          <a:xfrm>
            <a:off x="304800" y="1167320"/>
            <a:ext cx="8382000" cy="5690682"/>
          </a:xfrm>
        </p:spPr>
        <p:txBody>
          <a:bodyPr>
            <a:normAutofit lnSpcReduction="10000"/>
          </a:bodyPr>
          <a:lstStyle/>
          <a:p>
            <a:r>
              <a:rPr lang="en-US" dirty="0" smtClean="0"/>
              <a:t>Dynamic service reconfiguration based on changes in context:</a:t>
            </a:r>
          </a:p>
          <a:p>
            <a:pPr lvl="1"/>
            <a:r>
              <a:rPr lang="en-US" dirty="0" smtClean="0"/>
              <a:t>Updated priorities (e.g. response time vs. level of detail/accuracy)</a:t>
            </a:r>
          </a:p>
          <a:p>
            <a:pPr lvl="1"/>
            <a:r>
              <a:rPr lang="en-US" dirty="0" smtClean="0"/>
              <a:t>Updated constraints (e.g. need to have trust levels of all services &gt; x for critical mission)</a:t>
            </a:r>
          </a:p>
          <a:p>
            <a:pPr lvl="1"/>
            <a:r>
              <a:rPr lang="en-US" dirty="0" smtClean="0"/>
              <a:t>Replacing failed services in composition with healthy ones dynamically to avoid complete restart of process</a:t>
            </a:r>
          </a:p>
          <a:p>
            <a:pPr lvl="1"/>
            <a:endParaRPr lang="en-US" dirty="0" smtClean="0"/>
          </a:p>
          <a:p>
            <a:r>
              <a:rPr lang="en-US" dirty="0" smtClean="0"/>
              <a:t>Monitor services status and determine action</a:t>
            </a:r>
          </a:p>
          <a:p>
            <a:pPr lvl="1"/>
            <a:r>
              <a:rPr lang="en-US" dirty="0" smtClean="0"/>
              <a:t>Adapt services in a domain in response to attacks/failure</a:t>
            </a:r>
          </a:p>
          <a:p>
            <a:pPr lvl="1"/>
            <a:r>
              <a:rPr lang="en-US" dirty="0" smtClean="0"/>
              <a:t>Update service health status in case of significant deviations from normal behavior</a:t>
            </a:r>
          </a:p>
          <a:p>
            <a:pPr lvl="1"/>
            <a:r>
              <a:rPr lang="en-US" dirty="0" smtClean="0"/>
              <a:t>Create service backup in case of suspicion of anomaly</a:t>
            </a:r>
          </a:p>
          <a:p>
            <a:pPr lvl="1"/>
            <a:r>
              <a:rPr lang="en-US" dirty="0"/>
              <a:t>Re-deploy service in case of complete </a:t>
            </a:r>
            <a:r>
              <a:rPr lang="en-US" dirty="0" smtClean="0"/>
              <a:t>failure</a:t>
            </a:r>
          </a:p>
          <a:p>
            <a:pPr lvl="1"/>
            <a:endParaRPr lang="en-US" dirty="0" smtClean="0"/>
          </a:p>
          <a:p>
            <a:r>
              <a:rPr lang="en-US" dirty="0" smtClean="0"/>
              <a:t>Controlled sharing of data:</a:t>
            </a:r>
          </a:p>
          <a:p>
            <a:pPr lvl="1"/>
            <a:r>
              <a:rPr lang="en-US" dirty="0" smtClean="0"/>
              <a:t>Determine sharing of data based on the requirements and authorization level of the subscriber</a:t>
            </a:r>
          </a:p>
          <a:p>
            <a:pPr lvl="1"/>
            <a:r>
              <a:rPr lang="en-US" dirty="0" smtClean="0"/>
              <a:t>Limit data shared based on trust level of subscriber </a:t>
            </a:r>
          </a:p>
          <a:p>
            <a:pPr lvl="1"/>
            <a:r>
              <a:rPr lang="en-US" dirty="0" smtClean="0"/>
              <a:t>Controlled dissemination based on contexts such as safe environment, attack scenario</a:t>
            </a:r>
          </a:p>
          <a:p>
            <a:pPr lvl="1"/>
            <a:endParaRPr lang="en-US" dirty="0"/>
          </a:p>
        </p:txBody>
      </p:sp>
      <p:sp>
        <p:nvSpPr>
          <p:cNvPr id="4"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11</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417463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Defense Research Problems</a:t>
            </a:r>
            <a:endParaRPr lang="en-US" dirty="0"/>
          </a:p>
        </p:txBody>
      </p:sp>
      <p:sp>
        <p:nvSpPr>
          <p:cNvPr id="3" name="Text Placeholder 2"/>
          <p:cNvSpPr>
            <a:spLocks noGrp="1"/>
          </p:cNvSpPr>
          <p:nvPr>
            <p:ph type="body" idx="1"/>
          </p:nvPr>
        </p:nvSpPr>
        <p:spPr>
          <a:xfrm>
            <a:off x="304800" y="1209660"/>
            <a:ext cx="8382000" cy="5648340"/>
          </a:xfrm>
        </p:spPr>
        <p:txBody>
          <a:bodyPr/>
          <a:lstStyle/>
          <a:p>
            <a:r>
              <a:rPr lang="en-US" dirty="0" smtClean="0"/>
              <a:t>How to detect changes in service context</a:t>
            </a:r>
          </a:p>
          <a:p>
            <a:pPr lvl="1"/>
            <a:r>
              <a:rPr lang="en-US" dirty="0" smtClean="0"/>
              <a:t>Centralized or distributed monitoring?</a:t>
            </a:r>
          </a:p>
          <a:p>
            <a:pPr lvl="1"/>
            <a:r>
              <a:rPr lang="en-US" dirty="0" smtClean="0"/>
              <a:t>What service behavior constitutes context change?</a:t>
            </a:r>
          </a:p>
          <a:p>
            <a:pPr lvl="1"/>
            <a:r>
              <a:rPr lang="en-US" dirty="0" smtClean="0"/>
              <a:t>What is the most effective and efficient way to detect anomalies?</a:t>
            </a:r>
          </a:p>
          <a:p>
            <a:pPr marL="457200" lvl="1" indent="0">
              <a:buNone/>
            </a:pPr>
            <a:endParaRPr lang="en-US" dirty="0" smtClean="0"/>
          </a:p>
          <a:p>
            <a:pPr marL="289322" indent="-342900"/>
            <a:r>
              <a:rPr lang="en-US" dirty="0" smtClean="0"/>
              <a:t>How to react to changes in context across domains</a:t>
            </a:r>
          </a:p>
          <a:p>
            <a:pPr marL="800100" lvl="1" indent="-342900"/>
            <a:r>
              <a:rPr lang="en-US" dirty="0" smtClean="0"/>
              <a:t>What is the most effective way to create fail-safe service orchestrations?</a:t>
            </a:r>
          </a:p>
          <a:p>
            <a:pPr marL="800100" lvl="1" indent="-342900"/>
            <a:r>
              <a:rPr lang="en-US" dirty="0" smtClean="0"/>
              <a:t>How can we efficiently reconfigure an orchestration to take into account the new context?</a:t>
            </a:r>
          </a:p>
          <a:p>
            <a:pPr marL="800100" lvl="1" indent="-342900"/>
            <a:r>
              <a:rPr lang="en-US" dirty="0" smtClean="0"/>
              <a:t>How can we tailor the response based on the extent, duration and type of anomalies?</a:t>
            </a:r>
          </a:p>
          <a:p>
            <a:endParaRPr lang="en-US" dirty="0"/>
          </a:p>
          <a:p>
            <a:r>
              <a:rPr lang="en-US" dirty="0" smtClean="0"/>
              <a:t>How to balance costs and benefits of adaptability</a:t>
            </a:r>
          </a:p>
          <a:p>
            <a:endParaRPr lang="en-US" dirty="0"/>
          </a:p>
          <a:p>
            <a:endParaRPr lang="en-US" dirty="0"/>
          </a:p>
        </p:txBody>
      </p:sp>
      <p:sp>
        <p:nvSpPr>
          <p:cNvPr id="4"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12</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974039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Anomaly Detection by Service Monitoring</a:t>
            </a:r>
            <a:endParaRPr lang="en-US" dirty="0"/>
          </a:p>
        </p:txBody>
      </p:sp>
      <p:sp>
        <p:nvSpPr>
          <p:cNvPr id="3" name="Text Placeholder 2"/>
          <p:cNvSpPr>
            <a:spLocks noGrp="1"/>
          </p:cNvSpPr>
          <p:nvPr>
            <p:ph type="body" idx="1"/>
          </p:nvPr>
        </p:nvSpPr>
        <p:spPr/>
        <p:txBody>
          <a:bodyPr/>
          <a:lstStyle/>
          <a:p>
            <a:r>
              <a:rPr lang="en-US" dirty="0" smtClean="0"/>
              <a:t>Service monitor in each domain tracks all incoming requests to service domain, which allows gathering of the following data:</a:t>
            </a:r>
          </a:p>
          <a:p>
            <a:pPr lvl="1"/>
            <a:r>
              <a:rPr lang="en-US" dirty="0"/>
              <a:t>Service response time (excluding network delay) (increased delay in service response can be the sign of an attack)</a:t>
            </a:r>
          </a:p>
          <a:p>
            <a:pPr lvl="1"/>
            <a:r>
              <a:rPr lang="en-US" dirty="0"/>
              <a:t>Service heartbeat data (each served request is a sign that the service is up and running)</a:t>
            </a:r>
          </a:p>
          <a:p>
            <a:pPr lvl="1"/>
            <a:r>
              <a:rPr lang="en-US" dirty="0"/>
              <a:t>Service response status (particular response codes signify problems in the service)</a:t>
            </a:r>
          </a:p>
          <a:p>
            <a:pPr lvl="1"/>
            <a:r>
              <a:rPr lang="en-US" dirty="0"/>
              <a:t>Service authorization/authentication failure data (consecutive authorization/authentication failures can signify attacks)</a:t>
            </a:r>
          </a:p>
          <a:p>
            <a:r>
              <a:rPr lang="en-US" dirty="0" smtClean="0"/>
              <a:t>Active bundle interaction logs are also utilized to detect service anomalies (unauthorized data interactions, active bundle integrity violations etc.)</a:t>
            </a:r>
            <a:endParaRPr lang="en-US" dirty="0"/>
          </a:p>
        </p:txBody>
      </p:sp>
      <p:sp>
        <p:nvSpPr>
          <p:cNvPr id="4"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13</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267582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Service Monitoring </a:t>
            </a:r>
            <a:r>
              <a:rPr lang="en-US" dirty="0"/>
              <a:t>for Cross-domain Anomaly Detection and Adaptability</a:t>
            </a:r>
          </a:p>
        </p:txBody>
      </p:sp>
      <p:sp>
        <p:nvSpPr>
          <p:cNvPr id="6" name="Magnetic Disk 5"/>
          <p:cNvSpPr/>
          <p:nvPr/>
        </p:nvSpPr>
        <p:spPr>
          <a:xfrm>
            <a:off x="4054972" y="4810378"/>
            <a:ext cx="1256313" cy="1267957"/>
          </a:xfrm>
          <a:prstGeom prst="flowChartMagneticDisk">
            <a:avLst/>
          </a:prstGeom>
          <a:solidFill>
            <a:srgbClr val="FFFFFF"/>
          </a:solid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a:lstStyle/>
          <a:p>
            <a:endParaRPr lang="en-US"/>
          </a:p>
        </p:txBody>
      </p:sp>
      <p:sp>
        <p:nvSpPr>
          <p:cNvPr id="7" name="Process 6"/>
          <p:cNvSpPr/>
          <p:nvPr/>
        </p:nvSpPr>
        <p:spPr>
          <a:xfrm>
            <a:off x="3222021" y="4361412"/>
            <a:ext cx="2769212" cy="2169867"/>
          </a:xfrm>
          <a:prstGeom prst="flowChartProcess">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a:lstStyle/>
          <a:p>
            <a:endParaRPr lang="en-US"/>
          </a:p>
        </p:txBody>
      </p:sp>
      <p:sp>
        <p:nvSpPr>
          <p:cNvPr id="9" name="Process 8"/>
          <p:cNvSpPr/>
          <p:nvPr/>
        </p:nvSpPr>
        <p:spPr>
          <a:xfrm>
            <a:off x="228600" y="2182254"/>
            <a:ext cx="1965189" cy="1473652"/>
          </a:xfrm>
          <a:prstGeom prst="flowChartProcess">
            <a:avLst/>
          </a:prstGeom>
          <a:no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a:lstStyle/>
          <a:p>
            <a:endParaRPr lang="en-US"/>
          </a:p>
        </p:txBody>
      </p:sp>
      <p:sp>
        <p:nvSpPr>
          <p:cNvPr id="10" name="Process 9"/>
          <p:cNvSpPr/>
          <p:nvPr/>
        </p:nvSpPr>
        <p:spPr>
          <a:xfrm>
            <a:off x="6934200" y="2130941"/>
            <a:ext cx="1965189" cy="1473652"/>
          </a:xfrm>
          <a:prstGeom prst="flowChartProcess">
            <a:avLst/>
          </a:prstGeom>
          <a:no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a:lstStyle/>
          <a:p>
            <a:endParaRPr lang="en-US"/>
          </a:p>
        </p:txBody>
      </p:sp>
      <p:sp>
        <p:nvSpPr>
          <p:cNvPr id="11" name="Process 10"/>
          <p:cNvSpPr/>
          <p:nvPr/>
        </p:nvSpPr>
        <p:spPr>
          <a:xfrm>
            <a:off x="3642540" y="1218629"/>
            <a:ext cx="1965189" cy="1473652"/>
          </a:xfrm>
          <a:prstGeom prst="flowChartProcess">
            <a:avLst/>
          </a:prstGeom>
          <a:no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a:lstStyle/>
          <a:p>
            <a:endParaRPr lang="en-US"/>
          </a:p>
        </p:txBody>
      </p:sp>
      <p:sp>
        <p:nvSpPr>
          <p:cNvPr id="12" name="Process 11"/>
          <p:cNvSpPr/>
          <p:nvPr/>
        </p:nvSpPr>
        <p:spPr>
          <a:xfrm>
            <a:off x="241428" y="4720135"/>
            <a:ext cx="1965189" cy="1473652"/>
          </a:xfrm>
          <a:prstGeom prst="flowChartProcess">
            <a:avLst/>
          </a:prstGeom>
          <a:no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a:lstStyle/>
          <a:p>
            <a:endParaRPr lang="en-US"/>
          </a:p>
        </p:txBody>
      </p:sp>
      <p:sp>
        <p:nvSpPr>
          <p:cNvPr id="13" name="Process 12"/>
          <p:cNvSpPr/>
          <p:nvPr/>
        </p:nvSpPr>
        <p:spPr>
          <a:xfrm>
            <a:off x="6934200" y="4720135"/>
            <a:ext cx="1965189" cy="1473652"/>
          </a:xfrm>
          <a:prstGeom prst="flowChartProcess">
            <a:avLst/>
          </a:prstGeom>
          <a:no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a:lstStyle/>
          <a:p>
            <a:endParaRPr lang="en-US"/>
          </a:p>
        </p:txBody>
      </p:sp>
      <p:sp>
        <p:nvSpPr>
          <p:cNvPr id="19" name="TextBox 18"/>
          <p:cNvSpPr txBox="1"/>
          <p:nvPr/>
        </p:nvSpPr>
        <p:spPr>
          <a:xfrm>
            <a:off x="3899120" y="6168131"/>
            <a:ext cx="165800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Tahoma"/>
                <a:ea typeface="Tahoma"/>
                <a:cs typeface="Tahoma"/>
                <a:sym typeface="Tahoma"/>
              </a:rPr>
              <a:t>Central Monitor</a:t>
            </a: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20" name="TextBox 19"/>
          <p:cNvSpPr txBox="1"/>
          <p:nvPr/>
        </p:nvSpPr>
        <p:spPr>
          <a:xfrm>
            <a:off x="1244418" y="3372853"/>
            <a:ext cx="990013"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Domain A</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21" name="TextBox 20"/>
          <p:cNvSpPr txBox="1"/>
          <p:nvPr/>
        </p:nvSpPr>
        <p:spPr>
          <a:xfrm>
            <a:off x="4656046" y="2405061"/>
            <a:ext cx="969274"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Domain B</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22" name="TextBox 21"/>
          <p:cNvSpPr txBox="1"/>
          <p:nvPr/>
        </p:nvSpPr>
        <p:spPr>
          <a:xfrm>
            <a:off x="7928591" y="3305513"/>
            <a:ext cx="971578"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Domain C</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23" name="TextBox 22"/>
          <p:cNvSpPr txBox="1"/>
          <p:nvPr/>
        </p:nvSpPr>
        <p:spPr>
          <a:xfrm>
            <a:off x="1218773" y="5905596"/>
            <a:ext cx="987508"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Domain D</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24" name="TextBox 23"/>
          <p:cNvSpPr txBox="1"/>
          <p:nvPr/>
        </p:nvSpPr>
        <p:spPr>
          <a:xfrm>
            <a:off x="7923321" y="5896751"/>
            <a:ext cx="963463"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Domain E</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26" name="TextBox 25"/>
          <p:cNvSpPr txBox="1"/>
          <p:nvPr/>
        </p:nvSpPr>
        <p:spPr>
          <a:xfrm>
            <a:off x="1167457" y="2276761"/>
            <a:ext cx="641459" cy="338552"/>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S1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27" name="TextBox 26"/>
          <p:cNvSpPr txBox="1"/>
          <p:nvPr/>
        </p:nvSpPr>
        <p:spPr>
          <a:xfrm>
            <a:off x="1448147" y="2672893"/>
            <a:ext cx="641459" cy="338552"/>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S2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28" name="TextBox 27"/>
          <p:cNvSpPr txBox="1"/>
          <p:nvPr/>
        </p:nvSpPr>
        <p:spPr>
          <a:xfrm>
            <a:off x="1180286" y="3072097"/>
            <a:ext cx="641459" cy="338552"/>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S3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29" name="TextBox 28"/>
          <p:cNvSpPr txBox="1"/>
          <p:nvPr/>
        </p:nvSpPr>
        <p:spPr>
          <a:xfrm>
            <a:off x="4859624" y="1371044"/>
            <a:ext cx="641459" cy="338552"/>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S4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30" name="TextBox 29"/>
          <p:cNvSpPr txBox="1"/>
          <p:nvPr/>
        </p:nvSpPr>
        <p:spPr>
          <a:xfrm>
            <a:off x="4656998" y="1943272"/>
            <a:ext cx="641459" cy="338552"/>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S5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31" name="TextBox 30"/>
          <p:cNvSpPr txBox="1"/>
          <p:nvPr/>
        </p:nvSpPr>
        <p:spPr>
          <a:xfrm>
            <a:off x="8146254" y="2195745"/>
            <a:ext cx="641459" cy="338552"/>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S6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32" name="TextBox 31"/>
          <p:cNvSpPr txBox="1"/>
          <p:nvPr/>
        </p:nvSpPr>
        <p:spPr>
          <a:xfrm>
            <a:off x="8146254" y="2607214"/>
            <a:ext cx="641459" cy="338552"/>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S7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34" name="TextBox 33"/>
          <p:cNvSpPr txBox="1"/>
          <p:nvPr/>
        </p:nvSpPr>
        <p:spPr>
          <a:xfrm>
            <a:off x="8146254" y="3017436"/>
            <a:ext cx="641459" cy="338552"/>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S9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35" name="TextBox 34"/>
          <p:cNvSpPr txBox="1"/>
          <p:nvPr/>
        </p:nvSpPr>
        <p:spPr>
          <a:xfrm>
            <a:off x="1167457" y="4822441"/>
            <a:ext cx="641459" cy="338552"/>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S10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36" name="TextBox 35"/>
          <p:cNvSpPr txBox="1"/>
          <p:nvPr/>
        </p:nvSpPr>
        <p:spPr>
          <a:xfrm>
            <a:off x="7899508" y="4840316"/>
            <a:ext cx="641459" cy="338552"/>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S11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37" name="TextBox 36"/>
          <p:cNvSpPr txBox="1"/>
          <p:nvPr/>
        </p:nvSpPr>
        <p:spPr>
          <a:xfrm>
            <a:off x="7907223" y="5369752"/>
            <a:ext cx="641459" cy="338552"/>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S12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cxnSp>
        <p:nvCxnSpPr>
          <p:cNvPr id="39" name="Straight Arrow Connector 38"/>
          <p:cNvCxnSpPr>
            <a:stCxn id="26" idx="1"/>
          </p:cNvCxnSpPr>
          <p:nvPr/>
        </p:nvCxnSpPr>
        <p:spPr>
          <a:xfrm flipH="1">
            <a:off x="628630" y="2446037"/>
            <a:ext cx="538827" cy="589525"/>
          </a:xfrm>
          <a:prstGeom prst="straightConnector1">
            <a:avLst/>
          </a:prstGeom>
          <a:noFill/>
          <a:ln w="25400" cap="flat">
            <a:solidFill>
              <a:srgbClr val="005DAA"/>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41" name="Straight Arrow Connector 40"/>
          <p:cNvCxnSpPr>
            <a:stCxn id="27" idx="1"/>
            <a:endCxn id="86" idx="3"/>
          </p:cNvCxnSpPr>
          <p:nvPr/>
        </p:nvCxnSpPr>
        <p:spPr>
          <a:xfrm flipH="1">
            <a:off x="628630" y="2842169"/>
            <a:ext cx="819517" cy="364263"/>
          </a:xfrm>
          <a:prstGeom prst="straightConnector1">
            <a:avLst/>
          </a:prstGeom>
          <a:noFill/>
          <a:ln w="25400" cap="flat">
            <a:solidFill>
              <a:srgbClr val="005DAA"/>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43" name="Straight Arrow Connector 42"/>
          <p:cNvCxnSpPr>
            <a:stCxn id="28" idx="1"/>
          </p:cNvCxnSpPr>
          <p:nvPr/>
        </p:nvCxnSpPr>
        <p:spPr>
          <a:xfrm flipH="1">
            <a:off x="628630" y="3241373"/>
            <a:ext cx="551656" cy="131480"/>
          </a:xfrm>
          <a:prstGeom prst="straightConnector1">
            <a:avLst/>
          </a:prstGeom>
          <a:noFill/>
          <a:ln w="25400" cap="flat">
            <a:solidFill>
              <a:srgbClr val="005DAA"/>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49" name="Straight Arrow Connector 48"/>
          <p:cNvCxnSpPr>
            <a:stCxn id="29" idx="1"/>
          </p:cNvCxnSpPr>
          <p:nvPr/>
        </p:nvCxnSpPr>
        <p:spPr>
          <a:xfrm flipH="1">
            <a:off x="4054972" y="1540320"/>
            <a:ext cx="804652" cy="572228"/>
          </a:xfrm>
          <a:prstGeom prst="straightConnector1">
            <a:avLst/>
          </a:prstGeom>
          <a:noFill/>
          <a:ln w="25400" cap="flat">
            <a:solidFill>
              <a:srgbClr val="005DAA"/>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51" name="Straight Arrow Connector 50"/>
          <p:cNvCxnSpPr>
            <a:stCxn id="30" idx="1"/>
            <a:endCxn id="108" idx="3"/>
          </p:cNvCxnSpPr>
          <p:nvPr/>
        </p:nvCxnSpPr>
        <p:spPr>
          <a:xfrm flipH="1">
            <a:off x="4060651" y="2112548"/>
            <a:ext cx="596347" cy="119192"/>
          </a:xfrm>
          <a:prstGeom prst="straightConnector1">
            <a:avLst/>
          </a:prstGeom>
          <a:noFill/>
          <a:ln w="25400" cap="flat">
            <a:solidFill>
              <a:srgbClr val="005DAA"/>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53" name="Straight Arrow Connector 52"/>
          <p:cNvCxnSpPr>
            <a:stCxn id="35" idx="1"/>
            <a:endCxn id="127" idx="3"/>
          </p:cNvCxnSpPr>
          <p:nvPr/>
        </p:nvCxnSpPr>
        <p:spPr>
          <a:xfrm flipH="1">
            <a:off x="795409" y="4991717"/>
            <a:ext cx="372048" cy="739162"/>
          </a:xfrm>
          <a:prstGeom prst="straightConnector1">
            <a:avLst/>
          </a:prstGeom>
          <a:noFill/>
          <a:ln w="25400" cap="flat">
            <a:solidFill>
              <a:srgbClr val="005DAA"/>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55" name="Straight Arrow Connector 54"/>
          <p:cNvCxnSpPr>
            <a:stCxn id="31" idx="1"/>
          </p:cNvCxnSpPr>
          <p:nvPr/>
        </p:nvCxnSpPr>
        <p:spPr>
          <a:xfrm flipH="1">
            <a:off x="7378935" y="2365021"/>
            <a:ext cx="767319" cy="501869"/>
          </a:xfrm>
          <a:prstGeom prst="straightConnector1">
            <a:avLst/>
          </a:prstGeom>
          <a:noFill/>
          <a:ln w="25400" cap="flat">
            <a:solidFill>
              <a:srgbClr val="005DAA"/>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57" name="Straight Arrow Connector 56"/>
          <p:cNvCxnSpPr/>
          <p:nvPr/>
        </p:nvCxnSpPr>
        <p:spPr>
          <a:xfrm flipH="1">
            <a:off x="7378935" y="2866890"/>
            <a:ext cx="738837" cy="150546"/>
          </a:xfrm>
          <a:prstGeom prst="straightConnector1">
            <a:avLst/>
          </a:prstGeom>
          <a:noFill/>
          <a:ln w="25400" cap="flat">
            <a:solidFill>
              <a:srgbClr val="005DAA"/>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58" name="Straight Arrow Connector 57"/>
          <p:cNvCxnSpPr>
            <a:stCxn id="34" idx="1"/>
            <a:endCxn id="119" idx="3"/>
          </p:cNvCxnSpPr>
          <p:nvPr/>
        </p:nvCxnSpPr>
        <p:spPr>
          <a:xfrm flipH="1" flipV="1">
            <a:off x="7371357" y="3155996"/>
            <a:ext cx="774897" cy="30716"/>
          </a:xfrm>
          <a:prstGeom prst="straightConnector1">
            <a:avLst/>
          </a:prstGeom>
          <a:noFill/>
          <a:ln w="25400" cap="flat">
            <a:solidFill>
              <a:srgbClr val="005DAA"/>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63" name="Straight Arrow Connector 62"/>
          <p:cNvCxnSpPr>
            <a:stCxn id="36" idx="1"/>
          </p:cNvCxnSpPr>
          <p:nvPr/>
        </p:nvCxnSpPr>
        <p:spPr>
          <a:xfrm flipH="1">
            <a:off x="7382420" y="5009592"/>
            <a:ext cx="517088" cy="447369"/>
          </a:xfrm>
          <a:prstGeom prst="straightConnector1">
            <a:avLst/>
          </a:prstGeom>
          <a:noFill/>
          <a:ln w="25400" cap="flat">
            <a:solidFill>
              <a:srgbClr val="005DAA"/>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65" name="Straight Arrow Connector 64"/>
          <p:cNvCxnSpPr>
            <a:stCxn id="37" idx="1"/>
            <a:endCxn id="114" idx="3"/>
          </p:cNvCxnSpPr>
          <p:nvPr/>
        </p:nvCxnSpPr>
        <p:spPr>
          <a:xfrm flipH="1">
            <a:off x="7378935" y="5539028"/>
            <a:ext cx="528288" cy="191465"/>
          </a:xfrm>
          <a:prstGeom prst="straightConnector1">
            <a:avLst/>
          </a:prstGeom>
          <a:noFill/>
          <a:ln w="25400" cap="flat">
            <a:solidFill>
              <a:srgbClr val="005DAA"/>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69" name="Straight Arrow Connector 68"/>
          <p:cNvCxnSpPr/>
          <p:nvPr/>
        </p:nvCxnSpPr>
        <p:spPr>
          <a:xfrm>
            <a:off x="397704" y="3458612"/>
            <a:ext cx="4131427" cy="1381704"/>
          </a:xfrm>
          <a:prstGeom prst="straightConnector1">
            <a:avLst/>
          </a:prstGeom>
          <a:noFill/>
          <a:ln w="25400" cap="flat">
            <a:solidFill>
              <a:schemeClr val="tx2"/>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70" name="Straight Arrow Connector 69"/>
          <p:cNvCxnSpPr>
            <a:endCxn id="6" idx="1"/>
          </p:cNvCxnSpPr>
          <p:nvPr/>
        </p:nvCxnSpPr>
        <p:spPr>
          <a:xfrm>
            <a:off x="3899120" y="2534297"/>
            <a:ext cx="784009" cy="2276081"/>
          </a:xfrm>
          <a:prstGeom prst="straightConnector1">
            <a:avLst/>
          </a:prstGeom>
          <a:noFill/>
          <a:ln w="25400" cap="flat">
            <a:solidFill>
              <a:schemeClr val="tx2"/>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72" name="Straight Arrow Connector 71"/>
          <p:cNvCxnSpPr/>
          <p:nvPr/>
        </p:nvCxnSpPr>
        <p:spPr>
          <a:xfrm flipH="1">
            <a:off x="5041870" y="3355988"/>
            <a:ext cx="2129468" cy="1484328"/>
          </a:xfrm>
          <a:prstGeom prst="straightConnector1">
            <a:avLst/>
          </a:prstGeom>
          <a:noFill/>
          <a:ln w="25400" cap="flat">
            <a:solidFill>
              <a:schemeClr val="tx2"/>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75" name="Straight Arrow Connector 74"/>
          <p:cNvCxnSpPr>
            <a:endCxn id="6" idx="2"/>
          </p:cNvCxnSpPr>
          <p:nvPr/>
        </p:nvCxnSpPr>
        <p:spPr>
          <a:xfrm flipV="1">
            <a:off x="628630" y="5444357"/>
            <a:ext cx="3426342" cy="461239"/>
          </a:xfrm>
          <a:prstGeom prst="straightConnector1">
            <a:avLst/>
          </a:prstGeom>
          <a:noFill/>
          <a:ln w="25400" cap="flat">
            <a:solidFill>
              <a:schemeClr val="tx2"/>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78" name="Straight Arrow Connector 77"/>
          <p:cNvCxnSpPr>
            <a:endCxn id="6" idx="4"/>
          </p:cNvCxnSpPr>
          <p:nvPr/>
        </p:nvCxnSpPr>
        <p:spPr>
          <a:xfrm flipH="1" flipV="1">
            <a:off x="5311285" y="5444357"/>
            <a:ext cx="1860053" cy="94671"/>
          </a:xfrm>
          <a:prstGeom prst="straightConnector1">
            <a:avLst/>
          </a:prstGeom>
          <a:noFill/>
          <a:ln w="25400" cap="flat">
            <a:solidFill>
              <a:schemeClr val="tx2"/>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83" name="TextBox 82"/>
          <p:cNvSpPr txBox="1"/>
          <p:nvPr/>
        </p:nvSpPr>
        <p:spPr>
          <a:xfrm>
            <a:off x="885215" y="2373137"/>
            <a:ext cx="21834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Tahoma"/>
                <a:ea typeface="Tahoma"/>
                <a:cs typeface="Tahoma"/>
                <a:sym typeface="Tahoma"/>
              </a:rPr>
              <a:t>*</a:t>
            </a: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84" name="TextBox 83"/>
          <p:cNvSpPr txBox="1"/>
          <p:nvPr/>
        </p:nvSpPr>
        <p:spPr>
          <a:xfrm>
            <a:off x="1037615" y="2730785"/>
            <a:ext cx="21834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Tahoma"/>
                <a:ea typeface="Tahoma"/>
                <a:cs typeface="Tahoma"/>
                <a:sym typeface="Tahoma"/>
              </a:rPr>
              <a:t>*</a:t>
            </a: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85" name="TextBox 84"/>
          <p:cNvSpPr txBox="1"/>
          <p:nvPr/>
        </p:nvSpPr>
        <p:spPr>
          <a:xfrm>
            <a:off x="830803" y="3062777"/>
            <a:ext cx="21834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Tahoma"/>
                <a:ea typeface="Tahoma"/>
                <a:cs typeface="Tahoma"/>
                <a:sym typeface="Tahoma"/>
              </a:rPr>
              <a:t>*</a:t>
            </a: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86" name="TextBox 85"/>
          <p:cNvSpPr txBox="1"/>
          <p:nvPr/>
        </p:nvSpPr>
        <p:spPr>
          <a:xfrm>
            <a:off x="254257" y="2790934"/>
            <a:ext cx="374373" cy="830995"/>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a:t>
            </a:r>
          </a:p>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MA</a:t>
            </a:r>
          </a:p>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91" name="Magnetic Disk 90"/>
          <p:cNvSpPr/>
          <p:nvPr/>
        </p:nvSpPr>
        <p:spPr>
          <a:xfrm>
            <a:off x="292744" y="2210737"/>
            <a:ext cx="297398" cy="336701"/>
          </a:xfrm>
          <a:prstGeom prst="flowChartMagneticDisk">
            <a:avLst/>
          </a:prstGeom>
          <a:solidFill>
            <a:srgbClr val="FFFFFF"/>
          </a:solidFill>
          <a:ln w="25400" cap="flat">
            <a:solidFill>
              <a:schemeClr val="accent1"/>
            </a:solidFill>
            <a:prstDash val="solid"/>
            <a:bevel/>
          </a:ln>
          <a:effectLst/>
        </p:spPr>
        <p:style>
          <a:lnRef idx="0">
            <a:scrgbClr r="0" g="0" b="0"/>
          </a:lnRef>
          <a:fillRef idx="0">
            <a:scrgbClr r="0" g="0" b="0"/>
          </a:fillRef>
          <a:effectRef idx="0">
            <a:scrgbClr r="0" g="0" b="0"/>
          </a:effectRef>
          <a:fontRef idx="none"/>
        </p:style>
        <p:txBody>
          <a:bodyPr/>
          <a:lstStyle/>
          <a:p>
            <a:endParaRPr lang="en-US"/>
          </a:p>
        </p:txBody>
      </p:sp>
      <p:cxnSp>
        <p:nvCxnSpPr>
          <p:cNvPr id="101" name="Straight Arrow Connector 100"/>
          <p:cNvCxnSpPr>
            <a:stCxn id="91" idx="3"/>
            <a:endCxn id="86" idx="0"/>
          </p:cNvCxnSpPr>
          <p:nvPr/>
        </p:nvCxnSpPr>
        <p:spPr>
          <a:xfrm>
            <a:off x="441443" y="2547438"/>
            <a:ext cx="1" cy="243496"/>
          </a:xfrm>
          <a:prstGeom prst="straightConnector1">
            <a:avLst/>
          </a:prstGeom>
          <a:noFill/>
          <a:ln w="25400" cap="flat">
            <a:solidFill>
              <a:srgbClr val="005DAA"/>
            </a:solidFill>
            <a:prstDash val="solid"/>
            <a:bevel/>
            <a:headEnd type="arrow"/>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03" name="Magnetic Disk 102"/>
          <p:cNvSpPr/>
          <p:nvPr/>
        </p:nvSpPr>
        <p:spPr>
          <a:xfrm>
            <a:off x="3693856" y="1258996"/>
            <a:ext cx="297398" cy="336701"/>
          </a:xfrm>
          <a:prstGeom prst="flowChartMagneticDisk">
            <a:avLst/>
          </a:prstGeom>
          <a:solidFill>
            <a:srgbClr val="FFFFFF"/>
          </a:solidFill>
          <a:ln w="25400" cap="flat">
            <a:solidFill>
              <a:schemeClr val="accent1"/>
            </a:solidFill>
            <a:prstDash val="solid"/>
            <a:bevel/>
          </a:ln>
          <a:effectLst/>
        </p:spPr>
        <p:style>
          <a:lnRef idx="0">
            <a:scrgbClr r="0" g="0" b="0"/>
          </a:lnRef>
          <a:fillRef idx="0">
            <a:scrgbClr r="0" g="0" b="0"/>
          </a:fillRef>
          <a:effectRef idx="0">
            <a:scrgbClr r="0" g="0" b="0"/>
          </a:effectRef>
          <a:fontRef idx="none"/>
        </p:style>
        <p:txBody>
          <a:bodyPr/>
          <a:lstStyle/>
          <a:p>
            <a:endParaRPr lang="en-US"/>
          </a:p>
        </p:txBody>
      </p:sp>
      <p:sp>
        <p:nvSpPr>
          <p:cNvPr id="108" name="TextBox 107"/>
          <p:cNvSpPr txBox="1"/>
          <p:nvPr/>
        </p:nvSpPr>
        <p:spPr>
          <a:xfrm>
            <a:off x="3686278" y="1816242"/>
            <a:ext cx="374373" cy="830995"/>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a:t>
            </a:r>
          </a:p>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MB</a:t>
            </a:r>
          </a:p>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cxnSp>
        <p:nvCxnSpPr>
          <p:cNvPr id="109" name="Straight Arrow Connector 108"/>
          <p:cNvCxnSpPr/>
          <p:nvPr/>
        </p:nvCxnSpPr>
        <p:spPr>
          <a:xfrm>
            <a:off x="3860632" y="1595697"/>
            <a:ext cx="1" cy="243496"/>
          </a:xfrm>
          <a:prstGeom prst="straightConnector1">
            <a:avLst/>
          </a:prstGeom>
          <a:noFill/>
          <a:ln w="25400" cap="flat">
            <a:solidFill>
              <a:srgbClr val="005DAA"/>
            </a:solidFill>
            <a:prstDash val="solid"/>
            <a:bevel/>
            <a:headEnd type="arrow"/>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13" name="Magnetic Disk 112"/>
          <p:cNvSpPr/>
          <p:nvPr/>
        </p:nvSpPr>
        <p:spPr>
          <a:xfrm>
            <a:off x="7012140" y="4757749"/>
            <a:ext cx="297398" cy="336701"/>
          </a:xfrm>
          <a:prstGeom prst="flowChartMagneticDisk">
            <a:avLst/>
          </a:prstGeom>
          <a:solidFill>
            <a:srgbClr val="FFFFFF"/>
          </a:solidFill>
          <a:ln w="25400" cap="flat">
            <a:solidFill>
              <a:schemeClr val="accent1"/>
            </a:solidFill>
            <a:prstDash val="solid"/>
            <a:bevel/>
          </a:ln>
          <a:effectLst/>
        </p:spPr>
        <p:style>
          <a:lnRef idx="0">
            <a:scrgbClr r="0" g="0" b="0"/>
          </a:lnRef>
          <a:fillRef idx="0">
            <a:scrgbClr r="0" g="0" b="0"/>
          </a:fillRef>
          <a:effectRef idx="0">
            <a:scrgbClr r="0" g="0" b="0"/>
          </a:effectRef>
          <a:fontRef idx="none"/>
        </p:style>
        <p:txBody>
          <a:bodyPr/>
          <a:lstStyle/>
          <a:p>
            <a:endParaRPr lang="en-US"/>
          </a:p>
        </p:txBody>
      </p:sp>
      <p:sp>
        <p:nvSpPr>
          <p:cNvPr id="114" name="TextBox 113"/>
          <p:cNvSpPr txBox="1"/>
          <p:nvPr/>
        </p:nvSpPr>
        <p:spPr>
          <a:xfrm>
            <a:off x="7004562" y="5314995"/>
            <a:ext cx="374373" cy="830995"/>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a:t>
            </a:r>
          </a:p>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ME</a:t>
            </a:r>
          </a:p>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cxnSp>
        <p:nvCxnSpPr>
          <p:cNvPr id="115" name="Straight Arrow Connector 114"/>
          <p:cNvCxnSpPr/>
          <p:nvPr/>
        </p:nvCxnSpPr>
        <p:spPr>
          <a:xfrm>
            <a:off x="7178916" y="5094450"/>
            <a:ext cx="1" cy="243496"/>
          </a:xfrm>
          <a:prstGeom prst="straightConnector1">
            <a:avLst/>
          </a:prstGeom>
          <a:noFill/>
          <a:ln w="25400" cap="flat">
            <a:solidFill>
              <a:srgbClr val="005DAA"/>
            </a:solidFill>
            <a:prstDash val="solid"/>
            <a:bevel/>
            <a:headEnd type="arrow"/>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18" name="Magnetic Disk 117"/>
          <p:cNvSpPr/>
          <p:nvPr/>
        </p:nvSpPr>
        <p:spPr>
          <a:xfrm>
            <a:off x="7004562" y="2183252"/>
            <a:ext cx="297398" cy="336701"/>
          </a:xfrm>
          <a:prstGeom prst="flowChartMagneticDisk">
            <a:avLst/>
          </a:prstGeom>
          <a:solidFill>
            <a:srgbClr val="FFFFFF"/>
          </a:solidFill>
          <a:ln w="25400" cap="flat">
            <a:solidFill>
              <a:schemeClr val="accent1"/>
            </a:solidFill>
            <a:prstDash val="solid"/>
            <a:bevel/>
          </a:ln>
          <a:effectLst/>
        </p:spPr>
        <p:style>
          <a:lnRef idx="0">
            <a:scrgbClr r="0" g="0" b="0"/>
          </a:lnRef>
          <a:fillRef idx="0">
            <a:scrgbClr r="0" g="0" b="0"/>
          </a:fillRef>
          <a:effectRef idx="0">
            <a:scrgbClr r="0" g="0" b="0"/>
          </a:effectRef>
          <a:fontRef idx="none"/>
        </p:style>
        <p:txBody>
          <a:bodyPr/>
          <a:lstStyle/>
          <a:p>
            <a:endParaRPr lang="en-US"/>
          </a:p>
        </p:txBody>
      </p:sp>
      <p:sp>
        <p:nvSpPr>
          <p:cNvPr id="119" name="TextBox 118"/>
          <p:cNvSpPr txBox="1"/>
          <p:nvPr/>
        </p:nvSpPr>
        <p:spPr>
          <a:xfrm>
            <a:off x="6996984" y="2740498"/>
            <a:ext cx="374373" cy="830995"/>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a:t>
            </a:r>
          </a:p>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MC</a:t>
            </a:r>
          </a:p>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cxnSp>
        <p:nvCxnSpPr>
          <p:cNvPr id="120" name="Straight Arrow Connector 119"/>
          <p:cNvCxnSpPr/>
          <p:nvPr/>
        </p:nvCxnSpPr>
        <p:spPr>
          <a:xfrm>
            <a:off x="7171338" y="2519953"/>
            <a:ext cx="1" cy="243496"/>
          </a:xfrm>
          <a:prstGeom prst="straightConnector1">
            <a:avLst/>
          </a:prstGeom>
          <a:noFill/>
          <a:ln w="25400" cap="flat">
            <a:solidFill>
              <a:srgbClr val="005DAA"/>
            </a:solidFill>
            <a:prstDash val="solid"/>
            <a:bevel/>
            <a:headEnd type="arrow"/>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26" name="Magnetic Disk 125"/>
          <p:cNvSpPr/>
          <p:nvPr/>
        </p:nvSpPr>
        <p:spPr>
          <a:xfrm>
            <a:off x="285768" y="4758135"/>
            <a:ext cx="297398" cy="336701"/>
          </a:xfrm>
          <a:prstGeom prst="flowChartMagneticDisk">
            <a:avLst/>
          </a:prstGeom>
          <a:solidFill>
            <a:srgbClr val="FFFFFF"/>
          </a:solidFill>
          <a:ln w="25400" cap="flat">
            <a:solidFill>
              <a:schemeClr val="accent1"/>
            </a:solidFill>
            <a:prstDash val="solid"/>
            <a:bevel/>
          </a:ln>
          <a:effectLst/>
        </p:spPr>
        <p:style>
          <a:lnRef idx="0">
            <a:scrgbClr r="0" g="0" b="0"/>
          </a:lnRef>
          <a:fillRef idx="0">
            <a:scrgbClr r="0" g="0" b="0"/>
          </a:fillRef>
          <a:effectRef idx="0">
            <a:scrgbClr r="0" g="0" b="0"/>
          </a:effectRef>
          <a:fontRef idx="none"/>
        </p:style>
        <p:txBody>
          <a:bodyPr/>
          <a:lstStyle/>
          <a:p>
            <a:endParaRPr lang="en-US"/>
          </a:p>
        </p:txBody>
      </p:sp>
      <p:sp>
        <p:nvSpPr>
          <p:cNvPr id="127" name="TextBox 126"/>
          <p:cNvSpPr txBox="1"/>
          <p:nvPr/>
        </p:nvSpPr>
        <p:spPr>
          <a:xfrm>
            <a:off x="278191" y="5315381"/>
            <a:ext cx="517218" cy="830995"/>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a:t>
            </a:r>
          </a:p>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MD</a:t>
            </a:r>
          </a:p>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cxnSp>
        <p:nvCxnSpPr>
          <p:cNvPr id="128" name="Straight Arrow Connector 127"/>
          <p:cNvCxnSpPr/>
          <p:nvPr/>
        </p:nvCxnSpPr>
        <p:spPr>
          <a:xfrm>
            <a:off x="452544" y="5094836"/>
            <a:ext cx="1" cy="243496"/>
          </a:xfrm>
          <a:prstGeom prst="straightConnector1">
            <a:avLst/>
          </a:prstGeom>
          <a:noFill/>
          <a:ln w="25400" cap="flat">
            <a:solidFill>
              <a:srgbClr val="005DAA"/>
            </a:solidFill>
            <a:prstDash val="solid"/>
            <a:bevel/>
            <a:headEnd type="arrow"/>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33" name="TextBox 132"/>
          <p:cNvSpPr txBox="1"/>
          <p:nvPr/>
        </p:nvSpPr>
        <p:spPr>
          <a:xfrm>
            <a:off x="819273" y="5069443"/>
            <a:ext cx="21834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Tahoma"/>
                <a:ea typeface="Tahoma"/>
                <a:cs typeface="Tahoma"/>
                <a:sym typeface="Tahoma"/>
              </a:rPr>
              <a:t>*</a:t>
            </a: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134" name="TextBox 133"/>
          <p:cNvSpPr txBox="1"/>
          <p:nvPr/>
        </p:nvSpPr>
        <p:spPr>
          <a:xfrm>
            <a:off x="4323620" y="1524931"/>
            <a:ext cx="21834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Tahoma"/>
                <a:ea typeface="Tahoma"/>
                <a:cs typeface="Tahoma"/>
                <a:sym typeface="Tahoma"/>
              </a:rPr>
              <a:t>*</a:t>
            </a: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135" name="TextBox 134"/>
          <p:cNvSpPr txBox="1"/>
          <p:nvPr/>
        </p:nvSpPr>
        <p:spPr>
          <a:xfrm>
            <a:off x="4411875" y="1869751"/>
            <a:ext cx="21834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Tahoma"/>
                <a:ea typeface="Tahoma"/>
                <a:cs typeface="Tahoma"/>
                <a:sym typeface="Tahoma"/>
              </a:rPr>
              <a:t>*</a:t>
            </a: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136" name="TextBox 135"/>
          <p:cNvSpPr txBox="1"/>
          <p:nvPr/>
        </p:nvSpPr>
        <p:spPr>
          <a:xfrm>
            <a:off x="7566304" y="2371168"/>
            <a:ext cx="21834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Tahoma"/>
                <a:ea typeface="Tahoma"/>
                <a:cs typeface="Tahoma"/>
                <a:sym typeface="Tahoma"/>
              </a:rPr>
              <a:t>*</a:t>
            </a: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137" name="TextBox 136"/>
          <p:cNvSpPr txBox="1"/>
          <p:nvPr/>
        </p:nvSpPr>
        <p:spPr>
          <a:xfrm>
            <a:off x="7718704" y="2664676"/>
            <a:ext cx="21834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Tahoma"/>
                <a:ea typeface="Tahoma"/>
                <a:cs typeface="Tahoma"/>
                <a:sym typeface="Tahoma"/>
              </a:rPr>
              <a:t>*</a:t>
            </a: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138" name="TextBox 137"/>
          <p:cNvSpPr txBox="1"/>
          <p:nvPr/>
        </p:nvSpPr>
        <p:spPr>
          <a:xfrm>
            <a:off x="7871104" y="2945356"/>
            <a:ext cx="21834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Tahoma"/>
                <a:ea typeface="Tahoma"/>
                <a:cs typeface="Tahoma"/>
                <a:sym typeface="Tahoma"/>
              </a:rPr>
              <a:t>*</a:t>
            </a: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139" name="TextBox 138"/>
          <p:cNvSpPr txBox="1"/>
          <p:nvPr/>
        </p:nvSpPr>
        <p:spPr>
          <a:xfrm>
            <a:off x="7497261" y="4929039"/>
            <a:ext cx="21834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Tahoma"/>
                <a:ea typeface="Tahoma"/>
                <a:cs typeface="Tahoma"/>
                <a:sym typeface="Tahoma"/>
              </a:rPr>
              <a:t>*</a:t>
            </a: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140" name="TextBox 139"/>
          <p:cNvSpPr txBox="1"/>
          <p:nvPr/>
        </p:nvSpPr>
        <p:spPr>
          <a:xfrm>
            <a:off x="7624003" y="5325171"/>
            <a:ext cx="21834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Tahoma"/>
                <a:ea typeface="Tahoma"/>
                <a:cs typeface="Tahoma"/>
                <a:sym typeface="Tahoma"/>
              </a:rPr>
              <a:t>*</a:t>
            </a: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141" name="TextBox 140"/>
          <p:cNvSpPr txBox="1"/>
          <p:nvPr/>
        </p:nvSpPr>
        <p:spPr>
          <a:xfrm>
            <a:off x="6539283" y="6383573"/>
            <a:ext cx="2593304"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rgbClr val="000000"/>
                </a:solidFill>
                <a:effectLst/>
                <a:uFillTx/>
                <a:sym typeface="Tahoma"/>
              </a:rPr>
              <a:t>*: service </a:t>
            </a:r>
            <a:r>
              <a:rPr lang="en-US" sz="1400" dirty="0" smtClean="0">
                <a:solidFill>
                  <a:srgbClr val="000000"/>
                </a:solidFill>
              </a:rPr>
              <a:t>request data</a:t>
            </a:r>
          </a:p>
          <a:p>
            <a:pPr marL="0" marR="0" indent="0" algn="l" defTabSz="9144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rgbClr val="FF0000"/>
                </a:solidFill>
                <a:effectLst/>
                <a:uFillTx/>
                <a:sym typeface="Tahoma"/>
              </a:rPr>
              <a:t>*: summary</a:t>
            </a:r>
            <a:r>
              <a:rPr kumimoji="0" lang="en-US" sz="1400" b="0" i="0" u="none" strike="noStrike" cap="none" spc="0" normalizeH="0" dirty="0" smtClean="0">
                <a:ln>
                  <a:noFill/>
                </a:ln>
                <a:solidFill>
                  <a:srgbClr val="FF0000"/>
                </a:solidFill>
                <a:effectLst/>
                <a:uFillTx/>
                <a:sym typeface="Tahoma"/>
              </a:rPr>
              <a:t> service</a:t>
            </a:r>
            <a:r>
              <a:rPr kumimoji="0" lang="en-US" sz="1400" b="0" i="0" u="none" strike="noStrike" cap="none" spc="0" normalizeH="0" baseline="0" dirty="0" smtClean="0">
                <a:ln>
                  <a:noFill/>
                </a:ln>
                <a:solidFill>
                  <a:srgbClr val="FF0000"/>
                </a:solidFill>
                <a:effectLst/>
                <a:uFillTx/>
                <a:sym typeface="Tahoma"/>
              </a:rPr>
              <a:t> health</a:t>
            </a:r>
            <a:r>
              <a:rPr kumimoji="0" lang="en-US" sz="1400" b="0" i="0" u="none" strike="noStrike" cap="none" spc="0" normalizeH="0" dirty="0" smtClean="0">
                <a:ln>
                  <a:noFill/>
                </a:ln>
                <a:solidFill>
                  <a:srgbClr val="FF0000"/>
                </a:solidFill>
                <a:effectLst/>
                <a:uFillTx/>
                <a:sym typeface="Tahoma"/>
              </a:rPr>
              <a:t> data</a:t>
            </a:r>
            <a:endParaRPr kumimoji="0" lang="en-US" sz="1400" b="0" i="0" u="none" strike="noStrike" cap="none" spc="0" normalizeH="0" baseline="0" dirty="0">
              <a:ln>
                <a:noFill/>
              </a:ln>
              <a:solidFill>
                <a:srgbClr val="FF0000"/>
              </a:solidFill>
              <a:effectLst/>
              <a:uFillTx/>
              <a:sym typeface="Tahoma"/>
            </a:endParaRPr>
          </a:p>
        </p:txBody>
      </p:sp>
      <p:sp>
        <p:nvSpPr>
          <p:cNvPr id="142" name="Rectangle 141"/>
          <p:cNvSpPr/>
          <p:nvPr/>
        </p:nvSpPr>
        <p:spPr>
          <a:xfrm>
            <a:off x="4198568" y="3359786"/>
            <a:ext cx="310677" cy="369332"/>
          </a:xfrm>
          <a:prstGeom prst="rect">
            <a:avLst/>
          </a:prstGeom>
        </p:spPr>
        <p:txBody>
          <a:bodyPr wrap="none">
            <a:spAutoFit/>
          </a:bodyPr>
          <a:lstStyle/>
          <a:p>
            <a:r>
              <a:rPr lang="en-US" dirty="0">
                <a:solidFill>
                  <a:srgbClr val="FF0000"/>
                </a:solidFill>
              </a:rPr>
              <a:t>*</a:t>
            </a:r>
            <a:endParaRPr lang="en-US" dirty="0"/>
          </a:p>
        </p:txBody>
      </p:sp>
      <p:sp>
        <p:nvSpPr>
          <p:cNvPr id="143" name="Rectangle 142"/>
          <p:cNvSpPr/>
          <p:nvPr/>
        </p:nvSpPr>
        <p:spPr>
          <a:xfrm>
            <a:off x="5991664" y="3772945"/>
            <a:ext cx="310677" cy="369332"/>
          </a:xfrm>
          <a:prstGeom prst="rect">
            <a:avLst/>
          </a:prstGeom>
        </p:spPr>
        <p:txBody>
          <a:bodyPr wrap="none">
            <a:spAutoFit/>
          </a:bodyPr>
          <a:lstStyle/>
          <a:p>
            <a:r>
              <a:rPr lang="en-US" dirty="0">
                <a:solidFill>
                  <a:srgbClr val="FF0000"/>
                </a:solidFill>
              </a:rPr>
              <a:t>*</a:t>
            </a:r>
            <a:endParaRPr lang="en-US" dirty="0"/>
          </a:p>
        </p:txBody>
      </p:sp>
      <p:sp>
        <p:nvSpPr>
          <p:cNvPr id="144" name="Rectangle 143"/>
          <p:cNvSpPr/>
          <p:nvPr/>
        </p:nvSpPr>
        <p:spPr>
          <a:xfrm>
            <a:off x="2551893" y="3966424"/>
            <a:ext cx="310677" cy="369332"/>
          </a:xfrm>
          <a:prstGeom prst="rect">
            <a:avLst/>
          </a:prstGeom>
        </p:spPr>
        <p:txBody>
          <a:bodyPr wrap="none">
            <a:spAutoFit/>
          </a:bodyPr>
          <a:lstStyle/>
          <a:p>
            <a:r>
              <a:rPr lang="en-US" dirty="0">
                <a:solidFill>
                  <a:srgbClr val="FF0000"/>
                </a:solidFill>
              </a:rPr>
              <a:t>*</a:t>
            </a:r>
            <a:endParaRPr lang="en-US" dirty="0"/>
          </a:p>
        </p:txBody>
      </p:sp>
      <p:sp>
        <p:nvSpPr>
          <p:cNvPr id="145" name="Rectangle 144"/>
          <p:cNvSpPr/>
          <p:nvPr/>
        </p:nvSpPr>
        <p:spPr>
          <a:xfrm>
            <a:off x="2527897" y="5365765"/>
            <a:ext cx="310677" cy="369332"/>
          </a:xfrm>
          <a:prstGeom prst="rect">
            <a:avLst/>
          </a:prstGeom>
        </p:spPr>
        <p:txBody>
          <a:bodyPr wrap="none">
            <a:spAutoFit/>
          </a:bodyPr>
          <a:lstStyle/>
          <a:p>
            <a:r>
              <a:rPr lang="en-US" dirty="0">
                <a:solidFill>
                  <a:srgbClr val="FF0000"/>
                </a:solidFill>
              </a:rPr>
              <a:t>*</a:t>
            </a:r>
            <a:endParaRPr lang="en-US" dirty="0"/>
          </a:p>
        </p:txBody>
      </p:sp>
      <p:sp>
        <p:nvSpPr>
          <p:cNvPr id="146" name="Rectangle 145"/>
          <p:cNvSpPr/>
          <p:nvPr/>
        </p:nvSpPr>
        <p:spPr>
          <a:xfrm>
            <a:off x="6228606" y="5259691"/>
            <a:ext cx="310677" cy="369332"/>
          </a:xfrm>
          <a:prstGeom prst="rect">
            <a:avLst/>
          </a:prstGeom>
        </p:spPr>
        <p:txBody>
          <a:bodyPr wrap="none">
            <a:spAutoFit/>
          </a:bodyPr>
          <a:lstStyle/>
          <a:p>
            <a:r>
              <a:rPr lang="en-US" dirty="0">
                <a:solidFill>
                  <a:srgbClr val="FF0000"/>
                </a:solidFill>
              </a:rPr>
              <a:t>*</a:t>
            </a:r>
            <a:endParaRPr lang="en-US" dirty="0"/>
          </a:p>
        </p:txBody>
      </p:sp>
      <p:sp>
        <p:nvSpPr>
          <p:cNvPr id="76"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14</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50614207"/>
      </p:ext>
    </p:extLst>
  </p:cSld>
  <p:clrMapOvr>
    <a:masterClrMapping/>
  </p:clrMapOvr>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Service Monitoring for Cross-domain Anomaly </a:t>
            </a:r>
            <a:r>
              <a:rPr lang="en-US" dirty="0"/>
              <a:t>Detection and Adaptability</a:t>
            </a:r>
          </a:p>
        </p:txBody>
      </p:sp>
      <p:sp>
        <p:nvSpPr>
          <p:cNvPr id="3" name="Text Placeholder 2"/>
          <p:cNvSpPr>
            <a:spLocks noGrp="1"/>
          </p:cNvSpPr>
          <p:nvPr>
            <p:ph type="body" idx="1"/>
          </p:nvPr>
        </p:nvSpPr>
        <p:spPr>
          <a:xfrm>
            <a:off x="202168" y="1196832"/>
            <a:ext cx="8382000" cy="5438917"/>
          </a:xfrm>
        </p:spPr>
        <p:txBody>
          <a:bodyPr>
            <a:normAutofit lnSpcReduction="10000"/>
          </a:bodyPr>
          <a:lstStyle/>
          <a:p>
            <a:r>
              <a:rPr lang="en-US" dirty="0"/>
              <a:t>Distributed service monitoring allows for the </a:t>
            </a:r>
            <a:r>
              <a:rPr lang="en-US" b="1" dirty="0"/>
              <a:t>collection</a:t>
            </a:r>
            <a:r>
              <a:rPr lang="en-US" dirty="0"/>
              <a:t>, </a:t>
            </a:r>
            <a:r>
              <a:rPr lang="en-US" b="1" dirty="0"/>
              <a:t>analysis </a:t>
            </a:r>
            <a:r>
              <a:rPr lang="en-US" dirty="0"/>
              <a:t>and </a:t>
            </a:r>
            <a:r>
              <a:rPr lang="en-US" b="1" dirty="0"/>
              <a:t>reaction</a:t>
            </a:r>
            <a:r>
              <a:rPr lang="en-US" dirty="0"/>
              <a:t> to dynamic cyber events across all domains involved, and </a:t>
            </a:r>
            <a:r>
              <a:rPr lang="en-US" b="1" dirty="0"/>
              <a:t>prevents propagation of threats </a:t>
            </a:r>
            <a:r>
              <a:rPr lang="en-US" dirty="0"/>
              <a:t>within or outside the domain of the anomalous service by taking proactive measures (service isolation, replication).</a:t>
            </a:r>
          </a:p>
          <a:p>
            <a:r>
              <a:rPr lang="en-US" dirty="0" smtClean="0"/>
              <a:t>The data (service requests, service performance data etc.) </a:t>
            </a:r>
            <a:r>
              <a:rPr lang="en-US" dirty="0"/>
              <a:t>gathered by the </a:t>
            </a:r>
            <a:r>
              <a:rPr lang="en-US" dirty="0" smtClean="0"/>
              <a:t>monitor </a:t>
            </a:r>
            <a:r>
              <a:rPr lang="en-US" i="1" dirty="0" err="1" smtClean="0"/>
              <a:t>M</a:t>
            </a:r>
            <a:r>
              <a:rPr lang="en-US" i="1" baseline="-25000" dirty="0" err="1" smtClean="0"/>
              <a:t>x</a:t>
            </a:r>
            <a:r>
              <a:rPr lang="en-US" dirty="0" smtClean="0"/>
              <a:t> </a:t>
            </a:r>
            <a:r>
              <a:rPr lang="en-US" dirty="0"/>
              <a:t>of each service </a:t>
            </a:r>
            <a:r>
              <a:rPr lang="en-US" dirty="0" smtClean="0"/>
              <a:t>domain </a:t>
            </a:r>
            <a:r>
              <a:rPr lang="en-US" i="1" dirty="0" smtClean="0"/>
              <a:t>x</a:t>
            </a:r>
            <a:r>
              <a:rPr lang="en-US" dirty="0" smtClean="0"/>
              <a:t> is stored </a:t>
            </a:r>
            <a:r>
              <a:rPr lang="en-US" dirty="0"/>
              <a:t>in </a:t>
            </a:r>
            <a:r>
              <a:rPr lang="en-US" dirty="0" smtClean="0"/>
              <a:t>the monitoring database of the domain.  </a:t>
            </a:r>
          </a:p>
          <a:p>
            <a:r>
              <a:rPr lang="en-US" dirty="0"/>
              <a:t>Service monitoring is distributed across domains, with one monitor for each domain. Each monitor is responsible for reporting the health status of the services in its own </a:t>
            </a:r>
            <a:r>
              <a:rPr lang="en-US" dirty="0" smtClean="0"/>
              <a:t>domain to the central monitor. </a:t>
            </a:r>
          </a:p>
          <a:p>
            <a:r>
              <a:rPr lang="en-US" dirty="0" smtClean="0"/>
              <a:t>Service monitor of each domain mines the data stored in its database to detect anomalies with services in the domain and takes measures accordingly (re-deployment, backup service creation).</a:t>
            </a:r>
          </a:p>
          <a:p>
            <a:r>
              <a:rPr lang="en-US" dirty="0" smtClean="0"/>
              <a:t>Service monitor of each domain sends summary health status data of services to the central monitor, which is utilized for dynamic service composition. </a:t>
            </a:r>
          </a:p>
          <a:p>
            <a:endParaRPr lang="en-US" dirty="0"/>
          </a:p>
        </p:txBody>
      </p:sp>
      <p:sp>
        <p:nvSpPr>
          <p:cNvPr id="4"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15</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94109222"/>
      </p:ext>
    </p:extLst>
  </p:cSld>
  <p:clrMapOvr>
    <a:masterClrMapping/>
  </p:clrMapOvr>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Anomaly Detection Approach</a:t>
            </a:r>
            <a:endParaRPr lang="en-US" dirty="0"/>
          </a:p>
        </p:txBody>
      </p:sp>
      <p:sp>
        <p:nvSpPr>
          <p:cNvPr id="3" name="Text Placeholder 2"/>
          <p:cNvSpPr>
            <a:spLocks noGrp="1"/>
          </p:cNvSpPr>
          <p:nvPr>
            <p:ph type="body" idx="1"/>
          </p:nvPr>
        </p:nvSpPr>
        <p:spPr>
          <a:xfrm>
            <a:off x="25659" y="1055724"/>
            <a:ext cx="9054196" cy="2317957"/>
          </a:xfrm>
        </p:spPr>
        <p:txBody>
          <a:bodyPr>
            <a:normAutofit/>
          </a:bodyPr>
          <a:lstStyle/>
          <a:p>
            <a:r>
              <a:rPr lang="en-US" dirty="0"/>
              <a:t>Statistical analysis of </a:t>
            </a:r>
            <a:r>
              <a:rPr lang="en-US" dirty="0" smtClean="0"/>
              <a:t>multivariate time</a:t>
            </a:r>
            <a:r>
              <a:rPr lang="en-US" dirty="0"/>
              <a:t>-series data collected by service </a:t>
            </a:r>
            <a:r>
              <a:rPr lang="en-US" dirty="0" smtClean="0"/>
              <a:t>monitors </a:t>
            </a:r>
            <a:r>
              <a:rPr lang="en-US" dirty="0"/>
              <a:t>to detect significant deviations from normal </a:t>
            </a:r>
            <a:r>
              <a:rPr lang="en-US" dirty="0" smtClean="0"/>
              <a:t>behavior</a:t>
            </a:r>
          </a:p>
          <a:p>
            <a:r>
              <a:rPr lang="en-US" dirty="0"/>
              <a:t>Adjusts service threat </a:t>
            </a:r>
            <a:r>
              <a:rPr lang="en-US" dirty="0" smtClean="0"/>
              <a:t>levels based </a:t>
            </a:r>
            <a:r>
              <a:rPr lang="en-US" dirty="0"/>
              <a:t>on </a:t>
            </a:r>
            <a:r>
              <a:rPr lang="en-US" b="1" dirty="0" smtClean="0"/>
              <a:t>duration</a:t>
            </a:r>
            <a:r>
              <a:rPr lang="en-US" dirty="0"/>
              <a:t>, </a:t>
            </a:r>
            <a:r>
              <a:rPr lang="en-US" b="1" dirty="0" smtClean="0"/>
              <a:t>extent</a:t>
            </a:r>
            <a:r>
              <a:rPr lang="en-US" dirty="0"/>
              <a:t> </a:t>
            </a:r>
            <a:r>
              <a:rPr lang="en-US" dirty="0" smtClean="0"/>
              <a:t>&amp; </a:t>
            </a:r>
            <a:r>
              <a:rPr lang="en-US" b="1" dirty="0" smtClean="0"/>
              <a:t>type</a:t>
            </a:r>
            <a:r>
              <a:rPr lang="en-US" dirty="0" smtClean="0"/>
              <a:t> </a:t>
            </a:r>
            <a:r>
              <a:rPr lang="en-US" dirty="0"/>
              <a:t>of anomalies </a:t>
            </a:r>
          </a:p>
          <a:p>
            <a:r>
              <a:rPr lang="en-US" dirty="0"/>
              <a:t>Correlation of time-series data from multiple services allows for detection of bigger threats </a:t>
            </a:r>
            <a:r>
              <a:rPr lang="en-US" dirty="0" smtClean="0"/>
              <a:t>(affecting </a:t>
            </a:r>
            <a:r>
              <a:rPr lang="en-US" dirty="0"/>
              <a:t>the whole domain, collaborative </a:t>
            </a:r>
            <a:r>
              <a:rPr lang="en-US" dirty="0" smtClean="0"/>
              <a:t>attacks etc.)</a:t>
            </a:r>
          </a:p>
          <a:p>
            <a:r>
              <a:rPr lang="en-US" dirty="0" smtClean="0"/>
              <a:t>Detecting previously unseen attacks as opposed to signature-based models</a:t>
            </a:r>
            <a:endParaRPr lang="en-US" dirty="0"/>
          </a:p>
          <a:p>
            <a:endParaRPr lang="en-US" dirty="0"/>
          </a:p>
        </p:txBody>
      </p:sp>
      <p:graphicFrame>
        <p:nvGraphicFramePr>
          <p:cNvPr id="4" name="Chart 3"/>
          <p:cNvGraphicFramePr>
            <a:graphicFrameLocks/>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05903806"/>
              </p:ext>
            </p:extLst>
          </p:nvPr>
        </p:nvGraphicFramePr>
        <p:xfrm>
          <a:off x="1312216" y="3261577"/>
          <a:ext cx="5621984" cy="309614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142475" y="6356221"/>
            <a:ext cx="1381020"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rgbClr val="000000"/>
                </a:solidFill>
                <a:effectLst/>
                <a:uFillTx/>
                <a:latin typeface="Tahoma"/>
                <a:ea typeface="Tahoma"/>
                <a:cs typeface="Tahoma"/>
                <a:sym typeface="Tahoma"/>
              </a:rPr>
              <a:t>Threat</a:t>
            </a:r>
            <a:r>
              <a:rPr kumimoji="0" lang="en-US" sz="1400" b="0" i="0" u="none" strike="noStrike" cap="none" spc="0" normalizeH="0" dirty="0" smtClean="0">
                <a:ln>
                  <a:noFill/>
                </a:ln>
                <a:solidFill>
                  <a:srgbClr val="000000"/>
                </a:solidFill>
                <a:effectLst/>
                <a:uFillTx/>
                <a:latin typeface="Tahoma"/>
                <a:ea typeface="Tahoma"/>
                <a:cs typeface="Tahoma"/>
                <a:sym typeface="Tahoma"/>
              </a:rPr>
              <a:t> level = 0</a:t>
            </a:r>
            <a:endParaRPr kumimoji="0" lang="en-US" sz="1400" b="0" i="0" u="none" strike="noStrike" cap="none" spc="0" normalizeH="0" baseline="0" dirty="0">
              <a:ln>
                <a:noFill/>
              </a:ln>
              <a:solidFill>
                <a:srgbClr val="000000"/>
              </a:solidFill>
              <a:effectLst/>
              <a:uFillTx/>
              <a:latin typeface="Tahoma"/>
              <a:ea typeface="Tahoma"/>
              <a:cs typeface="Tahoma"/>
              <a:sym typeface="Tahoma"/>
            </a:endParaRPr>
          </a:p>
        </p:txBody>
      </p:sp>
      <p:sp>
        <p:nvSpPr>
          <p:cNvPr id="6" name="TextBox 5"/>
          <p:cNvSpPr txBox="1"/>
          <p:nvPr/>
        </p:nvSpPr>
        <p:spPr>
          <a:xfrm>
            <a:off x="4907499" y="6510109"/>
            <a:ext cx="1381020"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rgbClr val="000000"/>
                </a:solidFill>
                <a:effectLst/>
                <a:uFillTx/>
                <a:latin typeface="Tahoma"/>
                <a:ea typeface="Tahoma"/>
                <a:cs typeface="Tahoma"/>
                <a:sym typeface="Tahoma"/>
              </a:rPr>
              <a:t>Threat</a:t>
            </a:r>
            <a:r>
              <a:rPr kumimoji="0" lang="en-US" sz="1400" b="0" i="0" u="none" strike="noStrike" cap="none" spc="0" normalizeH="0" dirty="0" smtClean="0">
                <a:ln>
                  <a:noFill/>
                </a:ln>
                <a:solidFill>
                  <a:srgbClr val="000000"/>
                </a:solidFill>
                <a:effectLst/>
                <a:uFillTx/>
                <a:latin typeface="Tahoma"/>
                <a:ea typeface="Tahoma"/>
                <a:cs typeface="Tahoma"/>
                <a:sym typeface="Tahoma"/>
              </a:rPr>
              <a:t> level = 1</a:t>
            </a:r>
            <a:endParaRPr kumimoji="0" lang="en-US" sz="1400" b="0" i="0" u="none" strike="noStrike" cap="none" spc="0" normalizeH="0" baseline="0" dirty="0">
              <a:ln>
                <a:noFill/>
              </a:ln>
              <a:solidFill>
                <a:srgbClr val="000000"/>
              </a:solidFill>
              <a:effectLst/>
              <a:uFillTx/>
              <a:latin typeface="Tahoma"/>
              <a:ea typeface="Tahoma"/>
              <a:cs typeface="Tahoma"/>
              <a:sym typeface="Tahoma"/>
            </a:endParaRPr>
          </a:p>
        </p:txBody>
      </p:sp>
      <p:sp>
        <p:nvSpPr>
          <p:cNvPr id="7" name="TextBox 6"/>
          <p:cNvSpPr txBox="1"/>
          <p:nvPr/>
        </p:nvSpPr>
        <p:spPr>
          <a:xfrm>
            <a:off x="6397640" y="6203870"/>
            <a:ext cx="1381020"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rgbClr val="000000"/>
                </a:solidFill>
                <a:effectLst/>
                <a:uFillTx/>
                <a:latin typeface="Tahoma"/>
                <a:ea typeface="Tahoma"/>
                <a:cs typeface="Tahoma"/>
                <a:sym typeface="Tahoma"/>
              </a:rPr>
              <a:t>Threat</a:t>
            </a:r>
            <a:r>
              <a:rPr kumimoji="0" lang="en-US" sz="1400" b="0" i="0" u="none" strike="noStrike" cap="none" spc="0" normalizeH="0" dirty="0" smtClean="0">
                <a:ln>
                  <a:noFill/>
                </a:ln>
                <a:solidFill>
                  <a:srgbClr val="000000"/>
                </a:solidFill>
                <a:effectLst/>
                <a:uFillTx/>
                <a:latin typeface="Tahoma"/>
                <a:ea typeface="Tahoma"/>
                <a:cs typeface="Tahoma"/>
                <a:sym typeface="Tahoma"/>
              </a:rPr>
              <a:t> level = 3</a:t>
            </a:r>
            <a:endParaRPr kumimoji="0" lang="en-US" sz="1400" b="0" i="0" u="none" strike="noStrike" cap="none" spc="0" normalizeH="0" baseline="0" dirty="0">
              <a:ln>
                <a:noFill/>
              </a:ln>
              <a:solidFill>
                <a:srgbClr val="000000"/>
              </a:solidFill>
              <a:effectLst/>
              <a:uFillTx/>
              <a:latin typeface="Tahoma"/>
              <a:ea typeface="Tahoma"/>
              <a:cs typeface="Tahoma"/>
              <a:sym typeface="Tahoma"/>
            </a:endParaRPr>
          </a:p>
        </p:txBody>
      </p:sp>
      <p:cxnSp>
        <p:nvCxnSpPr>
          <p:cNvPr id="9" name="Straight Arrow Connector 8"/>
          <p:cNvCxnSpPr>
            <a:stCxn id="5" idx="0"/>
          </p:cNvCxnSpPr>
          <p:nvPr/>
        </p:nvCxnSpPr>
        <p:spPr>
          <a:xfrm flipV="1">
            <a:off x="2832985" y="5297834"/>
            <a:ext cx="344002" cy="1058387"/>
          </a:xfrm>
          <a:prstGeom prst="straightConnector1">
            <a:avLst/>
          </a:prstGeom>
          <a:noFill/>
          <a:ln w="25400" cap="flat">
            <a:solidFill>
              <a:srgbClr val="FF0000"/>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2" name="Straight Arrow Connector 11"/>
          <p:cNvCxnSpPr/>
          <p:nvPr/>
        </p:nvCxnSpPr>
        <p:spPr>
          <a:xfrm flipH="1" flipV="1">
            <a:off x="4327943" y="5105418"/>
            <a:ext cx="1159112" cy="1404692"/>
          </a:xfrm>
          <a:prstGeom prst="straightConnector1">
            <a:avLst/>
          </a:prstGeom>
          <a:noFill/>
          <a:ln w="25400" cap="flat">
            <a:solidFill>
              <a:srgbClr val="FF0000"/>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8" name="Straight Arrow Connector 17"/>
          <p:cNvCxnSpPr/>
          <p:nvPr/>
        </p:nvCxnSpPr>
        <p:spPr>
          <a:xfrm flipH="1" flipV="1">
            <a:off x="5487055" y="5105418"/>
            <a:ext cx="1338313" cy="1190611"/>
          </a:xfrm>
          <a:prstGeom prst="straightConnector1">
            <a:avLst/>
          </a:prstGeom>
          <a:noFill/>
          <a:ln w="25400" cap="flat">
            <a:solidFill>
              <a:srgbClr val="FF0000"/>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1"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16</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59868563"/>
      </p:ext>
    </p:extLst>
  </p:cSld>
  <p:clrMapOvr>
    <a:masterClrMapping/>
  </p:clrMapOvr>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Anomaly Detection Approach</a:t>
            </a:r>
            <a:endParaRPr lang="en-US" dirty="0"/>
          </a:p>
        </p:txBody>
      </p:sp>
      <p:graphicFrame>
        <p:nvGraphicFramePr>
          <p:cNvPr id="4" name="Chart 3"/>
          <p:cNvGraphicFramePr>
            <a:graphicFrameLocks/>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48119821"/>
              </p:ext>
            </p:extLst>
          </p:nvPr>
        </p:nvGraphicFramePr>
        <p:xfrm>
          <a:off x="256583" y="1172289"/>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84108139"/>
              </p:ext>
            </p:extLst>
          </p:nvPr>
        </p:nvGraphicFramePr>
        <p:xfrm>
          <a:off x="256583" y="3994539"/>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9" name="Right Brace 8"/>
          <p:cNvSpPr/>
          <p:nvPr/>
        </p:nvSpPr>
        <p:spPr>
          <a:xfrm rot="16200000">
            <a:off x="3419011" y="993476"/>
            <a:ext cx="436769" cy="781941"/>
          </a:xfrm>
          <a:prstGeom prst="rightBrace">
            <a:avLst/>
          </a:prstGeom>
          <a:noFill/>
          <a:ln w="25400" cap="flat">
            <a:solidFill>
              <a:srgbClr val="00800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 name="Right Brace 9"/>
          <p:cNvSpPr/>
          <p:nvPr/>
        </p:nvSpPr>
        <p:spPr>
          <a:xfrm rot="16200000">
            <a:off x="3289169" y="3652400"/>
            <a:ext cx="436769" cy="781941"/>
          </a:xfrm>
          <a:prstGeom prst="rightBrace">
            <a:avLst/>
          </a:prstGeom>
          <a:noFill/>
          <a:ln w="25400" cap="flat">
            <a:solidFill>
              <a:srgbClr val="00800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cxnSp>
        <p:nvCxnSpPr>
          <p:cNvPr id="12" name="Straight Arrow Connector 11"/>
          <p:cNvCxnSpPr>
            <a:stCxn id="9" idx="2"/>
          </p:cNvCxnSpPr>
          <p:nvPr/>
        </p:nvCxnSpPr>
        <p:spPr>
          <a:xfrm>
            <a:off x="4028366" y="1602831"/>
            <a:ext cx="1719108" cy="0"/>
          </a:xfrm>
          <a:prstGeom prst="straightConnector1">
            <a:avLst/>
          </a:prstGeom>
          <a:noFill/>
          <a:ln w="25400" cap="flat">
            <a:solidFill>
              <a:srgbClr val="008000"/>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3" name="Straight Arrow Connector 12"/>
          <p:cNvCxnSpPr/>
          <p:nvPr/>
        </p:nvCxnSpPr>
        <p:spPr>
          <a:xfrm>
            <a:off x="3898524" y="4261755"/>
            <a:ext cx="1719108" cy="0"/>
          </a:xfrm>
          <a:prstGeom prst="straightConnector1">
            <a:avLst/>
          </a:prstGeom>
          <a:noFill/>
          <a:ln w="25400" cap="flat">
            <a:solidFill>
              <a:srgbClr val="008000"/>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4" name="TextBox 13"/>
          <p:cNvSpPr txBox="1"/>
          <p:nvPr/>
        </p:nvSpPr>
        <p:spPr>
          <a:xfrm>
            <a:off x="5747474" y="1341198"/>
            <a:ext cx="3008895"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sz="1600" dirty="0" smtClean="0">
                <a:solidFill>
                  <a:srgbClr val="000000"/>
                </a:solidFill>
              </a:rPr>
              <a:t>Diagnosis: Anomaly affecting S1</a:t>
            </a:r>
          </a:p>
          <a:p>
            <a:pPr marL="0" marR="0" indent="0" algn="l" defTabSz="914400" rtl="0" fontAlgn="auto" latinLnBrk="1" hangingPunct="0">
              <a:lnSpc>
                <a:spcPct val="100000"/>
              </a:lnSpc>
              <a:spcBef>
                <a:spcPts val="0"/>
              </a:spcBef>
              <a:spcAft>
                <a:spcPts val="0"/>
              </a:spcAft>
              <a:buClrTx/>
              <a:buSzTx/>
              <a:buFontTx/>
              <a:buNone/>
              <a:tabLst/>
            </a:pPr>
            <a:r>
              <a:rPr lang="en-US" sz="1600" dirty="0" smtClean="0">
                <a:solidFill>
                  <a:srgbClr val="000000"/>
                </a:solidFill>
              </a:rPr>
              <a:t>Response: replace S1 </a:t>
            </a:r>
            <a:endParaRPr kumimoji="0" lang="en-US" sz="1600" b="0" i="0" u="none" strike="noStrike" cap="none" spc="0" normalizeH="0" baseline="0" dirty="0">
              <a:ln>
                <a:noFill/>
              </a:ln>
              <a:solidFill>
                <a:srgbClr val="000000"/>
              </a:solidFill>
              <a:effectLst/>
              <a:uFillTx/>
              <a:sym typeface="Tahoma"/>
            </a:endParaRPr>
          </a:p>
        </p:txBody>
      </p:sp>
      <p:sp>
        <p:nvSpPr>
          <p:cNvPr id="15" name="TextBox 14"/>
          <p:cNvSpPr txBox="1"/>
          <p:nvPr/>
        </p:nvSpPr>
        <p:spPr>
          <a:xfrm>
            <a:off x="5617632" y="3969368"/>
            <a:ext cx="3315769" cy="132343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sz="1600" dirty="0" smtClean="0">
                <a:solidFill>
                  <a:srgbClr val="000000"/>
                </a:solidFill>
              </a:rPr>
              <a:t>Diagnosis: Anomaly affecting whole </a:t>
            </a:r>
          </a:p>
          <a:p>
            <a:pPr marL="0" marR="0" indent="0" algn="l" defTabSz="914400" rtl="0" fontAlgn="auto" latinLnBrk="1" hangingPunct="0">
              <a:lnSpc>
                <a:spcPct val="100000"/>
              </a:lnSpc>
              <a:spcBef>
                <a:spcPts val="0"/>
              </a:spcBef>
              <a:spcAft>
                <a:spcPts val="0"/>
              </a:spcAft>
              <a:buClrTx/>
              <a:buSzTx/>
              <a:buFontTx/>
              <a:buNone/>
              <a:tabLst/>
            </a:pPr>
            <a:r>
              <a:rPr lang="en-US" sz="1600" dirty="0" smtClean="0">
                <a:solidFill>
                  <a:srgbClr val="000000"/>
                </a:solidFill>
              </a:rPr>
              <a:t>domain</a:t>
            </a:r>
          </a:p>
          <a:p>
            <a:pPr marL="0" marR="0" indent="0" algn="l" defTabSz="914400" rtl="0" fontAlgn="auto" latinLnBrk="1" hangingPunct="0">
              <a:lnSpc>
                <a:spcPct val="100000"/>
              </a:lnSpc>
              <a:spcBef>
                <a:spcPts val="0"/>
              </a:spcBef>
              <a:spcAft>
                <a:spcPts val="0"/>
              </a:spcAft>
              <a:buClrTx/>
              <a:buSzTx/>
              <a:buFontTx/>
              <a:buNone/>
              <a:tabLst/>
            </a:pPr>
            <a:r>
              <a:rPr lang="en-US" sz="1600" dirty="0" smtClean="0">
                <a:solidFill>
                  <a:srgbClr val="000000"/>
                </a:solidFill>
              </a:rPr>
              <a:t>Response: re-deploy all services in </a:t>
            </a:r>
          </a:p>
          <a:p>
            <a:pPr marL="0" marR="0" indent="0" algn="l" defTabSz="914400" rtl="0" fontAlgn="auto" latinLnBrk="1" hangingPunct="0">
              <a:lnSpc>
                <a:spcPct val="100000"/>
              </a:lnSpc>
              <a:spcBef>
                <a:spcPts val="0"/>
              </a:spcBef>
              <a:spcAft>
                <a:spcPts val="0"/>
              </a:spcAft>
              <a:buClrTx/>
              <a:buSzTx/>
              <a:buFontTx/>
              <a:buNone/>
              <a:tabLst/>
            </a:pPr>
            <a:r>
              <a:rPr lang="en-US" sz="1600" dirty="0" smtClean="0">
                <a:solidFill>
                  <a:srgbClr val="000000"/>
                </a:solidFill>
              </a:rPr>
              <a:t>different domain / switch to backup </a:t>
            </a:r>
          </a:p>
          <a:p>
            <a:pPr marL="0" marR="0" indent="0" algn="l" defTabSz="914400" rtl="0" fontAlgn="auto" latinLnBrk="1" hangingPunct="0">
              <a:lnSpc>
                <a:spcPct val="100000"/>
              </a:lnSpc>
              <a:spcBef>
                <a:spcPts val="0"/>
              </a:spcBef>
              <a:spcAft>
                <a:spcPts val="0"/>
              </a:spcAft>
              <a:buClrTx/>
              <a:buSzTx/>
              <a:buFontTx/>
              <a:buNone/>
              <a:tabLst/>
            </a:pPr>
            <a:r>
              <a:rPr lang="en-US" sz="1600" dirty="0" smtClean="0">
                <a:solidFill>
                  <a:srgbClr val="000000"/>
                </a:solidFill>
              </a:rPr>
              <a:t>versions in different domain </a:t>
            </a:r>
            <a:endParaRPr kumimoji="0" lang="en-US" sz="1600" b="0" i="0" u="none" strike="noStrike" cap="none" spc="0" normalizeH="0" baseline="0" dirty="0">
              <a:ln>
                <a:noFill/>
              </a:ln>
              <a:solidFill>
                <a:srgbClr val="000000"/>
              </a:solidFill>
              <a:effectLst/>
              <a:uFillTx/>
              <a:sym typeface="Tahoma"/>
            </a:endParaRPr>
          </a:p>
        </p:txBody>
      </p:sp>
      <p:sp>
        <p:nvSpPr>
          <p:cNvPr id="11"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17</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88584214"/>
      </p:ext>
    </p:extLst>
  </p:cSld>
  <p:clrMapOvr>
    <a:masterClrMapping/>
  </p:clrMapOvr>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Hidden Markov Models for Anomaly Detection</a:t>
            </a:r>
            <a:endParaRPr lang="en-US" dirty="0"/>
          </a:p>
        </p:txBody>
      </p:sp>
      <p:sp>
        <p:nvSpPr>
          <p:cNvPr id="3" name="Text Placeholder 2"/>
          <p:cNvSpPr>
            <a:spLocks noGrp="1"/>
          </p:cNvSpPr>
          <p:nvPr>
            <p:ph type="body" idx="1"/>
          </p:nvPr>
        </p:nvSpPr>
        <p:spPr>
          <a:xfrm>
            <a:off x="304800" y="1222488"/>
            <a:ext cx="8382000" cy="5455921"/>
          </a:xfrm>
        </p:spPr>
        <p:txBody>
          <a:bodyPr/>
          <a:lstStyle/>
          <a:p>
            <a:pPr marL="0" indent="0">
              <a:buNone/>
            </a:pPr>
            <a:r>
              <a:rPr lang="en-US" dirty="0" smtClean="0"/>
              <a:t>Investigating </a:t>
            </a:r>
            <a:r>
              <a:rPr lang="en-US" dirty="0"/>
              <a:t>Hidden Markov </a:t>
            </a:r>
            <a:r>
              <a:rPr lang="en-US" dirty="0" smtClean="0"/>
              <a:t>Models (HMMs) </a:t>
            </a:r>
            <a:r>
              <a:rPr lang="en-US" dirty="0"/>
              <a:t>for detection of anomalies in time series </a:t>
            </a:r>
            <a:r>
              <a:rPr lang="en-US" dirty="0" smtClean="0"/>
              <a:t>data </a:t>
            </a:r>
          </a:p>
          <a:p>
            <a:r>
              <a:rPr lang="en-US" dirty="0" smtClean="0"/>
              <a:t>HMM: The simplest dynamic Bayesian network</a:t>
            </a:r>
          </a:p>
          <a:p>
            <a:r>
              <a:rPr lang="en-US" dirty="0" smtClean="0"/>
              <a:t>Model consists of states </a:t>
            </a:r>
            <a:r>
              <a:rPr lang="en-US" i="1" dirty="0" smtClean="0"/>
              <a:t>X</a:t>
            </a:r>
            <a:r>
              <a:rPr lang="en-US" dirty="0" smtClean="0"/>
              <a:t> and an observation sequence (output tokens) </a:t>
            </a:r>
            <a:r>
              <a:rPr lang="en-US" i="1" dirty="0" smtClean="0"/>
              <a:t>Y, </a:t>
            </a:r>
            <a:r>
              <a:rPr lang="en-US" dirty="0" smtClean="0"/>
              <a:t>whose probability of occurrence depends on the state</a:t>
            </a:r>
          </a:p>
          <a:p>
            <a:r>
              <a:rPr lang="en-US" dirty="0" smtClean="0"/>
              <a:t>States are hidden, but outputs of each state is observed</a:t>
            </a:r>
          </a:p>
          <a:p>
            <a:r>
              <a:rPr lang="en-US" dirty="0" smtClean="0"/>
              <a:t>Sequence of observations are related to each other rather than independent</a:t>
            </a:r>
          </a:p>
          <a:p>
            <a:r>
              <a:rPr lang="en-US" dirty="0" smtClean="0"/>
              <a:t>Each state has a probability for generating certain output and probability of transition to another state</a:t>
            </a:r>
          </a:p>
          <a:p>
            <a:r>
              <a:rPr lang="en-US" b="1" dirty="0" smtClean="0"/>
              <a:t>Task</a:t>
            </a:r>
            <a:r>
              <a:rPr lang="en-US" dirty="0" smtClean="0"/>
              <a:t>: Given the model’s parameters and a sequence of observations, compute the distribution over the hidden states of the last variable in the sequence</a:t>
            </a:r>
          </a:p>
        </p:txBody>
      </p:sp>
      <p:sp>
        <p:nvSpPr>
          <p:cNvPr id="4"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18</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24407499"/>
      </p:ext>
    </p:extLst>
  </p:cSld>
  <p:clrMapOvr>
    <a:masterClrMapping/>
  </p:clrMapOvr>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Hidden Markov Models for Anomaly Detection</a:t>
            </a:r>
            <a:endParaRPr lang="en-US" dirty="0"/>
          </a:p>
        </p:txBody>
      </p:sp>
      <p:pic>
        <p:nvPicPr>
          <p:cNvPr id="4" name="Picture 3"/>
          <p:cNvPicPr>
            <a:picLocks noChangeAspect="1"/>
          </p:cNvPicPr>
          <p:nvPr/>
        </p:nvPicPr>
        <p:blipFill>
          <a:blip r:embed="rId2"/>
          <a:stretch>
            <a:fillRect/>
          </a:stretch>
        </p:blipFill>
        <p:spPr>
          <a:xfrm>
            <a:off x="2116823" y="910624"/>
            <a:ext cx="4563589" cy="3650872"/>
          </a:xfrm>
          <a:prstGeom prst="rect">
            <a:avLst/>
          </a:prstGeom>
        </p:spPr>
      </p:pic>
      <p:sp>
        <p:nvSpPr>
          <p:cNvPr id="5" name="TextBox 4"/>
          <p:cNvSpPr txBox="1"/>
          <p:nvPr/>
        </p:nvSpPr>
        <p:spPr>
          <a:xfrm>
            <a:off x="228600" y="4116325"/>
            <a:ext cx="8915400" cy="163121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dirty="0" err="1" smtClean="0">
                <a:solidFill>
                  <a:srgbClr val="000000"/>
                </a:solidFill>
              </a:rPr>
              <a:t>a</a:t>
            </a:r>
            <a:r>
              <a:rPr kumimoji="0" lang="en-US" sz="1800" b="0" i="0" u="none" strike="noStrike" cap="none" spc="0" normalizeH="0" baseline="-25000" dirty="0" err="1" smtClean="0">
                <a:ln>
                  <a:noFill/>
                </a:ln>
                <a:solidFill>
                  <a:srgbClr val="000000"/>
                </a:solidFill>
                <a:effectLst/>
                <a:uFillTx/>
                <a:latin typeface="Tahoma"/>
                <a:ea typeface="Tahoma"/>
                <a:cs typeface="Tahoma"/>
                <a:sym typeface="Tahoma"/>
              </a:rPr>
              <a:t>ij</a:t>
            </a:r>
            <a:r>
              <a:rPr kumimoji="0" lang="en-US" sz="1800" b="0" i="0" u="none" strike="noStrike" cap="none" spc="0" normalizeH="0" baseline="0" dirty="0" smtClean="0">
                <a:ln>
                  <a:noFill/>
                </a:ln>
                <a:solidFill>
                  <a:srgbClr val="000000"/>
                </a:solidFill>
                <a:effectLst/>
                <a:uFillTx/>
                <a:latin typeface="Tahoma"/>
                <a:ea typeface="Tahoma"/>
                <a:cs typeface="Tahoma"/>
                <a:sym typeface="Tahoma"/>
              </a:rPr>
              <a:t>: State transition</a:t>
            </a:r>
            <a:r>
              <a:rPr kumimoji="0" lang="en-US" sz="1800" b="0" i="0" u="none" strike="noStrike" cap="none" spc="0" normalizeH="0" dirty="0" smtClean="0">
                <a:ln>
                  <a:noFill/>
                </a:ln>
                <a:solidFill>
                  <a:srgbClr val="000000"/>
                </a:solidFill>
                <a:effectLst/>
                <a:uFillTx/>
                <a:latin typeface="Tahoma"/>
                <a:ea typeface="Tahoma"/>
                <a:cs typeface="Tahoma"/>
                <a:sym typeface="Tahoma"/>
              </a:rPr>
              <a:t> probabilities</a:t>
            </a:r>
          </a:p>
          <a:p>
            <a:pPr marL="0" marR="0" indent="0" algn="l" defTabSz="914400" rtl="0" fontAlgn="auto" latinLnBrk="1" hangingPunct="0">
              <a:lnSpc>
                <a:spcPct val="100000"/>
              </a:lnSpc>
              <a:spcBef>
                <a:spcPts val="0"/>
              </a:spcBef>
              <a:spcAft>
                <a:spcPts val="0"/>
              </a:spcAft>
              <a:buClrTx/>
              <a:buSzTx/>
              <a:buFontTx/>
              <a:buNone/>
              <a:tabLst/>
            </a:pPr>
            <a:r>
              <a:rPr lang="en-US" dirty="0" err="1">
                <a:solidFill>
                  <a:srgbClr val="000000"/>
                </a:solidFill>
              </a:rPr>
              <a:t>b</a:t>
            </a:r>
            <a:r>
              <a:rPr lang="en-US" baseline="-25000" dirty="0" err="1" smtClean="0">
                <a:solidFill>
                  <a:srgbClr val="000000"/>
                </a:solidFill>
              </a:rPr>
              <a:t>ij</a:t>
            </a:r>
            <a:r>
              <a:rPr lang="en-US" dirty="0" smtClean="0">
                <a:solidFill>
                  <a:srgbClr val="000000"/>
                </a:solidFill>
              </a:rPr>
              <a:t>: Output probabilities</a:t>
            </a:r>
          </a:p>
          <a:p>
            <a:pPr marL="0" marR="0" indent="0" algn="l" defTabSz="914400" rtl="0" fontAlgn="auto" latinLnBrk="1" hangingPunct="0">
              <a:lnSpc>
                <a:spcPct val="100000"/>
              </a:lnSpc>
              <a:spcBef>
                <a:spcPts val="0"/>
              </a:spcBef>
              <a:spcAft>
                <a:spcPts val="0"/>
              </a:spcAft>
              <a:buClrTx/>
              <a:buSzTx/>
              <a:buFontTx/>
              <a:buNone/>
              <a:tabLst/>
            </a:pPr>
            <a:endParaRPr lang="en-US" sz="800" dirty="0" smtClean="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r>
              <a:rPr lang="en-US" dirty="0" smtClean="0">
                <a:solidFill>
                  <a:srgbClr val="000000"/>
                </a:solidFill>
              </a:rPr>
              <a:t>X</a:t>
            </a:r>
            <a:r>
              <a:rPr lang="en-US" baseline="-25000" dirty="0" smtClean="0">
                <a:solidFill>
                  <a:srgbClr val="000000"/>
                </a:solidFill>
              </a:rPr>
              <a:t>i</a:t>
            </a:r>
            <a:r>
              <a:rPr lang="en-US" dirty="0" smtClean="0">
                <a:solidFill>
                  <a:srgbClr val="000000"/>
                </a:solidFill>
              </a:rPr>
              <a:t>: States (normal, attack, high load, failure etc.)</a:t>
            </a:r>
          </a:p>
          <a:p>
            <a:pPr marL="0" marR="0" indent="0" algn="l" defTabSz="914400" rtl="0" fontAlgn="auto" latinLnBrk="1" hangingPunct="0">
              <a:lnSpc>
                <a:spcPct val="100000"/>
              </a:lnSpc>
              <a:spcBef>
                <a:spcPts val="0"/>
              </a:spcBef>
              <a:spcAft>
                <a:spcPts val="0"/>
              </a:spcAft>
              <a:buClrTx/>
              <a:buSzTx/>
              <a:buFontTx/>
              <a:buNone/>
              <a:tabLst/>
            </a:pPr>
            <a:r>
              <a:rPr lang="en-US" dirty="0" err="1" smtClean="0">
                <a:solidFill>
                  <a:srgbClr val="000000"/>
                </a:solidFill>
              </a:rPr>
              <a:t>y</a:t>
            </a:r>
            <a:r>
              <a:rPr lang="en-US" baseline="-25000" dirty="0" err="1" smtClean="0">
                <a:solidFill>
                  <a:srgbClr val="000000"/>
                </a:solidFill>
              </a:rPr>
              <a:t>i</a:t>
            </a:r>
            <a:r>
              <a:rPr lang="en-US" dirty="0" smtClean="0">
                <a:solidFill>
                  <a:srgbClr val="000000"/>
                </a:solidFill>
              </a:rPr>
              <a:t>: Observations ({low response time, high response time, normal response time}, </a:t>
            </a:r>
          </a:p>
          <a:p>
            <a:pPr marL="0" marR="0" indent="0" algn="l" defTabSz="914400" rtl="0" fontAlgn="auto" latinLnBrk="1" hangingPunct="0">
              <a:lnSpc>
                <a:spcPct val="100000"/>
              </a:lnSpc>
              <a:spcBef>
                <a:spcPts val="0"/>
              </a:spcBef>
              <a:spcAft>
                <a:spcPts val="0"/>
              </a:spcAft>
              <a:buClrTx/>
              <a:buSzTx/>
              <a:buFontTx/>
              <a:buNone/>
              <a:tabLst/>
            </a:pPr>
            <a:r>
              <a:rPr lang="en-US" dirty="0" smtClean="0">
                <a:solidFill>
                  <a:srgbClr val="000000"/>
                </a:solidFill>
              </a:rPr>
              <a:t>{high CPU usage, no CPU usage, normal CPU usage}</a:t>
            </a:r>
            <a:r>
              <a:rPr lang="en-US" baseline="-25000" dirty="0" smtClean="0">
                <a:solidFill>
                  <a:srgbClr val="000000"/>
                </a:solidFill>
              </a:rPr>
              <a:t>…</a:t>
            </a:r>
            <a:r>
              <a:rPr kumimoji="0" lang="en-US" sz="1800" b="0" i="0" u="none" strike="noStrike" cap="none" spc="0" normalizeH="0" baseline="0" dirty="0" smtClean="0">
                <a:ln>
                  <a:noFill/>
                </a:ln>
                <a:solidFill>
                  <a:srgbClr val="000000"/>
                </a:solidFill>
                <a:effectLst/>
                <a:uFillTx/>
                <a:latin typeface="Tahoma"/>
                <a:ea typeface="Tahoma"/>
                <a:cs typeface="Tahoma"/>
                <a:sym typeface="Tahoma"/>
              </a:rPr>
              <a:t>)</a:t>
            </a: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6" name="TextBox 5"/>
          <p:cNvSpPr txBox="1"/>
          <p:nvPr/>
        </p:nvSpPr>
        <p:spPr>
          <a:xfrm>
            <a:off x="10507" y="5721036"/>
            <a:ext cx="9094795"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285750" marR="0" indent="-285750" algn="l" defTabSz="914400" rtl="0" fontAlgn="auto" latinLnBrk="1" hangingPunct="0">
              <a:lnSpc>
                <a:spcPct val="100000"/>
              </a:lnSpc>
              <a:spcBef>
                <a:spcPts val="0"/>
              </a:spcBef>
              <a:spcAft>
                <a:spcPts val="0"/>
              </a:spcAft>
              <a:buClrTx/>
              <a:buSzTx/>
              <a:buFont typeface="Arial"/>
              <a:buChar char="•"/>
              <a:tabLst/>
            </a:pPr>
            <a:r>
              <a:rPr kumimoji="0" lang="en-US" sz="1800" b="0" i="0" u="none" strike="noStrike" cap="none" spc="0" normalizeH="0" baseline="0" dirty="0" smtClean="0">
                <a:ln>
                  <a:noFill/>
                </a:ln>
                <a:solidFill>
                  <a:srgbClr val="000000"/>
                </a:solidFill>
                <a:effectLst/>
                <a:uFillTx/>
                <a:latin typeface="Tahoma"/>
                <a:ea typeface="Tahoma"/>
                <a:cs typeface="Tahoma"/>
                <a:sym typeface="Tahoma"/>
              </a:rPr>
              <a:t>Train</a:t>
            </a:r>
            <a:r>
              <a:rPr kumimoji="0" lang="en-US" sz="1800" b="0" i="0" u="none" strike="noStrike" cap="none" spc="0" normalizeH="0" dirty="0" smtClean="0">
                <a:ln>
                  <a:noFill/>
                </a:ln>
                <a:solidFill>
                  <a:srgbClr val="000000"/>
                </a:solidFill>
                <a:effectLst/>
                <a:uFillTx/>
                <a:latin typeface="Tahoma"/>
                <a:ea typeface="Tahoma"/>
                <a:cs typeface="Tahoma"/>
                <a:sym typeface="Tahoma"/>
              </a:rPr>
              <a:t> HMM with servic</a:t>
            </a:r>
            <a:r>
              <a:rPr lang="en-US" dirty="0" smtClean="0">
                <a:solidFill>
                  <a:srgbClr val="000000"/>
                </a:solidFill>
              </a:rPr>
              <a:t>e operation data under normal conditions (to detect anomalies)</a:t>
            </a:r>
          </a:p>
          <a:p>
            <a:pPr marL="285750" marR="0" indent="-285750" algn="l" defTabSz="914400" rtl="0" fontAlgn="auto" latinLnBrk="1" hangingPunct="0">
              <a:lnSpc>
                <a:spcPct val="100000"/>
              </a:lnSpc>
              <a:spcBef>
                <a:spcPts val="0"/>
              </a:spcBef>
              <a:spcAft>
                <a:spcPts val="0"/>
              </a:spcAft>
              <a:buClrTx/>
              <a:buSzTx/>
              <a:buFont typeface="Arial"/>
              <a:buChar char="•"/>
              <a:tabLst/>
            </a:pPr>
            <a:r>
              <a:rPr kumimoji="0" lang="en-US" sz="1800" b="0" i="0" u="none" strike="noStrike" cap="none" spc="0" normalizeH="0" baseline="0" dirty="0" smtClean="0">
                <a:ln>
                  <a:noFill/>
                </a:ln>
                <a:solidFill>
                  <a:srgbClr val="000000"/>
                </a:solidFill>
                <a:effectLst/>
                <a:uFillTx/>
                <a:latin typeface="Tahoma"/>
                <a:ea typeface="Tahoma"/>
                <a:cs typeface="Tahoma"/>
                <a:sym typeface="Tahoma"/>
              </a:rPr>
              <a:t>Merge with measure of distance</a:t>
            </a:r>
            <a:r>
              <a:rPr kumimoji="0" lang="en-US" sz="1800" b="0" i="0" u="none" strike="noStrike" cap="none" spc="0" normalizeH="0" dirty="0" smtClean="0">
                <a:ln>
                  <a:noFill/>
                </a:ln>
                <a:solidFill>
                  <a:srgbClr val="000000"/>
                </a:solidFill>
                <a:effectLst/>
                <a:uFillTx/>
                <a:latin typeface="Tahoma"/>
                <a:ea typeface="Tahoma"/>
                <a:cs typeface="Tahoma"/>
                <a:sym typeface="Tahoma"/>
              </a:rPr>
              <a:t> between different sets of time-series data to assess </a:t>
            </a:r>
          </a:p>
          <a:p>
            <a:pPr marR="0" algn="l" defTabSz="914400" rtl="0" fontAlgn="auto" latinLnBrk="1" hangingPunct="0">
              <a:lnSpc>
                <a:spcPct val="100000"/>
              </a:lnSpc>
              <a:spcBef>
                <a:spcPts val="0"/>
              </a:spcBef>
              <a:spcAft>
                <a:spcPts val="0"/>
              </a:spcAft>
              <a:buClrTx/>
              <a:buSzTx/>
              <a:tabLst/>
            </a:pPr>
            <a:r>
              <a:rPr lang="en-US" dirty="0" smtClean="0">
                <a:solidFill>
                  <a:srgbClr val="000000"/>
                </a:solidFill>
              </a:rPr>
              <a:t>      s</a:t>
            </a:r>
            <a:r>
              <a:rPr kumimoji="0" lang="en-US" sz="1800" b="0" i="0" u="none" strike="noStrike" cap="none" spc="0" normalizeH="0" dirty="0" smtClean="0">
                <a:ln>
                  <a:noFill/>
                </a:ln>
                <a:solidFill>
                  <a:srgbClr val="000000"/>
                </a:solidFill>
                <a:effectLst/>
                <a:uFillTx/>
                <a:latin typeface="Tahoma"/>
                <a:ea typeface="Tahoma"/>
                <a:cs typeface="Tahoma"/>
                <a:sym typeface="Tahoma"/>
              </a:rPr>
              <a:t>ignificance of deviation from normal</a:t>
            </a: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7"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19</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26648594"/>
      </p:ext>
    </p:extLst>
  </p:cSld>
  <p:clrMapOvr>
    <a:masterClrMapping/>
  </p:clrMapOvr>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Participants</a:t>
            </a:r>
            <a:endParaRPr lang="en-US" dirty="0"/>
          </a:p>
        </p:txBody>
      </p:sp>
      <p:sp>
        <p:nvSpPr>
          <p:cNvPr id="3" name="Content Placeholder 2"/>
          <p:cNvSpPr>
            <a:spLocks noGrp="1"/>
          </p:cNvSpPr>
          <p:nvPr>
            <p:ph idx="1"/>
          </p:nvPr>
        </p:nvSpPr>
        <p:spPr/>
        <p:txBody>
          <a:bodyPr/>
          <a:lstStyle/>
          <a:p>
            <a:r>
              <a:rPr lang="en-US" dirty="0" smtClean="0"/>
              <a:t>Prof. Bharat Bhargava</a:t>
            </a:r>
          </a:p>
          <a:p>
            <a:r>
              <a:rPr lang="en-US" dirty="0" smtClean="0"/>
              <a:t>Dr. Pelin </a:t>
            </a:r>
            <a:r>
              <a:rPr lang="en-US" dirty="0" err="1" smtClean="0"/>
              <a:t>Angin</a:t>
            </a:r>
            <a:endParaRPr lang="en-US" dirty="0" smtClean="0"/>
          </a:p>
          <a:p>
            <a:r>
              <a:rPr lang="en-US" dirty="0" smtClean="0"/>
              <a:t>Rohit </a:t>
            </a:r>
            <a:r>
              <a:rPr lang="en-US" dirty="0" err="1" smtClean="0"/>
              <a:t>Ranchal</a:t>
            </a:r>
            <a:r>
              <a:rPr lang="en-US" dirty="0" smtClean="0"/>
              <a:t>, PhD student</a:t>
            </a:r>
          </a:p>
          <a:p>
            <a:r>
              <a:rPr lang="en-US" dirty="0" smtClean="0"/>
              <a:t>Denis </a:t>
            </a:r>
            <a:r>
              <a:rPr lang="en-US" dirty="0" err="1" smtClean="0"/>
              <a:t>Ulybyshev</a:t>
            </a:r>
            <a:r>
              <a:rPr lang="en-US" dirty="0" smtClean="0"/>
              <a:t>, PhD student</a:t>
            </a:r>
          </a:p>
          <a:p>
            <a:r>
              <a:rPr lang="en-US" dirty="0" smtClean="0"/>
              <a:t>Prof. </a:t>
            </a:r>
            <a:r>
              <a:rPr lang="en-US" dirty="0" err="1" smtClean="0"/>
              <a:t>Leszek</a:t>
            </a:r>
            <a:r>
              <a:rPr lang="en-US" dirty="0" smtClean="0"/>
              <a:t> </a:t>
            </a:r>
            <a:r>
              <a:rPr lang="en-US" dirty="0" err="1" smtClean="0"/>
              <a:t>Lilien</a:t>
            </a:r>
            <a:endParaRPr lang="en-US" dirty="0" smtClean="0"/>
          </a:p>
          <a:p>
            <a:r>
              <a:rPr lang="en-US" dirty="0" smtClean="0"/>
              <a:t>Dr. </a:t>
            </a:r>
            <a:r>
              <a:rPr lang="en-US" dirty="0" err="1" smtClean="0"/>
              <a:t>Lotfi</a:t>
            </a:r>
            <a:r>
              <a:rPr lang="en-US" dirty="0" smtClean="0"/>
              <a:t> </a:t>
            </a:r>
            <a:r>
              <a:rPr lang="en-US" dirty="0" err="1" smtClean="0"/>
              <a:t>ben</a:t>
            </a:r>
            <a:r>
              <a:rPr lang="en-US" dirty="0" smtClean="0"/>
              <a:t> </a:t>
            </a:r>
            <a:r>
              <a:rPr lang="en-US" dirty="0" err="1" smtClean="0"/>
              <a:t>Othmane</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2</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354508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 Re-deployment of Failed/Compromised Services</a:t>
            </a:r>
            <a:endParaRPr lang="en-US" dirty="0"/>
          </a:p>
        </p:txBody>
      </p:sp>
      <p:sp>
        <p:nvSpPr>
          <p:cNvPr id="3" name="Text Placeholder 2"/>
          <p:cNvSpPr>
            <a:spLocks noGrp="1"/>
          </p:cNvSpPr>
          <p:nvPr>
            <p:ph type="body" idx="1"/>
          </p:nvPr>
        </p:nvSpPr>
        <p:spPr>
          <a:xfrm>
            <a:off x="304800" y="1121833"/>
            <a:ext cx="8382000" cy="5630334"/>
          </a:xfrm>
        </p:spPr>
        <p:txBody>
          <a:bodyPr>
            <a:normAutofit fontScale="92500" lnSpcReduction="10000"/>
          </a:bodyPr>
          <a:lstStyle/>
          <a:p>
            <a:r>
              <a:rPr lang="en-US" dirty="0"/>
              <a:t>The service </a:t>
            </a:r>
            <a:r>
              <a:rPr lang="en-US" dirty="0" smtClean="0"/>
              <a:t>monitor of each domain </a:t>
            </a:r>
            <a:r>
              <a:rPr lang="en-US" dirty="0"/>
              <a:t>stores a copy of each service implementation in its domain in a repository, so they can be re-deployed in case of </a:t>
            </a:r>
            <a:r>
              <a:rPr lang="en-US" dirty="0" smtClean="0"/>
              <a:t>failure.</a:t>
            </a:r>
          </a:p>
          <a:p>
            <a:r>
              <a:rPr lang="en-US" dirty="0" smtClean="0"/>
              <a:t>Problems in the request of a failed service are also detected by the service monitor, which can redirect the request to a backup service with the same capability if one exists (otherwise re-deployment process is initiated)</a:t>
            </a:r>
          </a:p>
          <a:p>
            <a:pPr lvl="0"/>
            <a:r>
              <a:rPr lang="en-US" dirty="0"/>
              <a:t>Services in “failed” status (upon detection by the monitor) are replaced with a fresh copy from the repository, and their “deployment time” field in the database is updated to the time of deployment. </a:t>
            </a:r>
            <a:endParaRPr lang="en-US" dirty="0" smtClean="0"/>
          </a:p>
          <a:p>
            <a:r>
              <a:rPr lang="en-US" dirty="0"/>
              <a:t>In case of detection of a possible service anomaly, the service monitor can initiate a backup service deployment in the same domain or in another </a:t>
            </a:r>
            <a:r>
              <a:rPr lang="en-US" dirty="0" smtClean="0"/>
              <a:t>domain (such as a cloud application server). </a:t>
            </a:r>
            <a:endParaRPr lang="en-US" dirty="0"/>
          </a:p>
          <a:p>
            <a:r>
              <a:rPr lang="en-US" dirty="0"/>
              <a:t>Service deployment takes place through copying the service bundle from the repository into </a:t>
            </a:r>
            <a:r>
              <a:rPr lang="en-US" dirty="0" smtClean="0"/>
              <a:t>the target </a:t>
            </a:r>
            <a:r>
              <a:rPr lang="en-US" dirty="0"/>
              <a:t>service domain. </a:t>
            </a:r>
            <a:endParaRPr lang="en-US" dirty="0" smtClean="0"/>
          </a:p>
          <a:p>
            <a:r>
              <a:rPr lang="en-US" dirty="0" smtClean="0"/>
              <a:t>Upon </a:t>
            </a:r>
            <a:r>
              <a:rPr lang="en-US" dirty="0"/>
              <a:t>service deployment, all relevant information about the new service is logged in the </a:t>
            </a:r>
            <a:r>
              <a:rPr lang="en-US" dirty="0" smtClean="0"/>
              <a:t>service monitor’s database</a:t>
            </a:r>
            <a:r>
              <a:rPr lang="en-US" dirty="0"/>
              <a:t>. The dynamic service composition module utilizes this data to determine whether the service will be part of a specific </a:t>
            </a:r>
            <a:r>
              <a:rPr lang="en-US" dirty="0" smtClean="0"/>
              <a:t>orchestration. </a:t>
            </a:r>
            <a:endParaRPr lang="en-US" dirty="0"/>
          </a:p>
        </p:txBody>
      </p:sp>
      <p:sp>
        <p:nvSpPr>
          <p:cNvPr id="4"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20</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23514413"/>
      </p:ext>
    </p:extLst>
  </p:cSld>
  <p:clrMapOvr>
    <a:masterClrMapping/>
  </p:clrMapOvr>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4" name="Shape 374"/>
          <p:cNvSpPr>
            <a:spLocks noGrp="1"/>
          </p:cNvSpPr>
          <p:nvPr>
            <p:ph type="title"/>
          </p:nvPr>
        </p:nvSpPr>
        <p:spPr>
          <a:xfrm>
            <a:off x="228600" y="73152"/>
            <a:ext cx="6705600" cy="838201"/>
          </a:xfrm>
          <a:prstGeom prst="rect">
            <a:avLst/>
          </a:prstGeom>
        </p:spPr>
        <p:txBody>
          <a:bodyPr lIns="0" tIns="0" rIns="0" bIns="0">
            <a:normAutofit/>
          </a:bodyPr>
          <a:lstStyle/>
          <a:p>
            <a:pPr lvl="0">
              <a:defRPr sz="1800"/>
            </a:pPr>
            <a:r>
              <a:rPr lang="en-US" sz="2400" dirty="0" smtClean="0"/>
              <a:t>Dynamic Service Reconfiguration</a:t>
            </a:r>
            <a:endParaRPr sz="2400" dirty="0"/>
          </a:p>
        </p:txBody>
      </p:sp>
      <p:sp>
        <p:nvSpPr>
          <p:cNvPr id="375" name="Shape 375"/>
          <p:cNvSpPr>
            <a:spLocks noGrp="1"/>
          </p:cNvSpPr>
          <p:nvPr>
            <p:ph type="body" idx="1"/>
          </p:nvPr>
        </p:nvSpPr>
        <p:spPr>
          <a:xfrm>
            <a:off x="304800" y="1072800"/>
            <a:ext cx="8382000" cy="3082374"/>
          </a:xfrm>
          <a:prstGeom prst="rect">
            <a:avLst/>
          </a:prstGeom>
        </p:spPr>
        <p:txBody>
          <a:bodyPr>
            <a:normAutofit fontScale="77500" lnSpcReduction="20000"/>
          </a:bodyPr>
          <a:lstStyle/>
          <a:p>
            <a:pPr lvl="0">
              <a:defRPr sz="1800"/>
            </a:pPr>
            <a:r>
              <a:rPr sz="2400" dirty="0" smtClean="0"/>
              <a:t>A</a:t>
            </a:r>
            <a:r>
              <a:rPr lang="en-US" sz="2400" dirty="0" smtClean="0"/>
              <a:t>n</a:t>
            </a:r>
            <a:r>
              <a:rPr sz="2400" dirty="0" smtClean="0"/>
              <a:t> </a:t>
            </a:r>
            <a:r>
              <a:rPr sz="2400" dirty="0"/>
              <a:t>SOA service orchestration is composed of a series of services that interact with each other based on a </a:t>
            </a:r>
            <a:r>
              <a:rPr sz="2400" i="1" dirty="0"/>
              <a:t>service interaction graph</a:t>
            </a:r>
          </a:p>
          <a:p>
            <a:pPr lvl="0">
              <a:defRPr sz="1800"/>
            </a:pPr>
            <a:r>
              <a:rPr sz="2400" dirty="0"/>
              <a:t>One of the multiple services in each </a:t>
            </a:r>
            <a:r>
              <a:rPr sz="2400" b="1" dirty="0"/>
              <a:t>service category </a:t>
            </a:r>
            <a:r>
              <a:rPr sz="2400" dirty="0"/>
              <a:t>can be selected for specific service </a:t>
            </a:r>
            <a:r>
              <a:rPr sz="2400" dirty="0" smtClean="0"/>
              <a:t>functionality</a:t>
            </a:r>
            <a:r>
              <a:rPr lang="en-US" sz="2400" dirty="0" smtClean="0"/>
              <a:t>, e.g. category: weather, services: </a:t>
            </a:r>
            <a:r>
              <a:rPr lang="en-US" sz="2400" dirty="0" err="1" smtClean="0"/>
              <a:t>weather.com</a:t>
            </a:r>
            <a:r>
              <a:rPr lang="en-US" sz="2400" dirty="0" smtClean="0"/>
              <a:t>, Yahoo weather, </a:t>
            </a:r>
            <a:r>
              <a:rPr lang="en-US" sz="2400" dirty="0" err="1" smtClean="0"/>
              <a:t>accuweather</a:t>
            </a:r>
            <a:endParaRPr sz="2400" dirty="0"/>
          </a:p>
          <a:p>
            <a:pPr lvl="0">
              <a:defRPr sz="1800"/>
            </a:pPr>
            <a:r>
              <a:rPr sz="2400" dirty="0"/>
              <a:t>Challenge: Configuring set of services that conform to </a:t>
            </a:r>
            <a:r>
              <a:rPr lang="en-US" sz="2400" dirty="0" smtClean="0"/>
              <a:t>QoS and </a:t>
            </a:r>
            <a:r>
              <a:rPr sz="2400" dirty="0" smtClean="0"/>
              <a:t>security </a:t>
            </a:r>
            <a:r>
              <a:rPr sz="2400" dirty="0"/>
              <a:t>policy requirements</a:t>
            </a:r>
          </a:p>
          <a:p>
            <a:pPr lvl="0">
              <a:defRPr sz="1800"/>
            </a:pPr>
            <a:r>
              <a:rPr sz="2400" dirty="0"/>
              <a:t>Dynamically reconfigured service composition is based on changes in the </a:t>
            </a:r>
            <a:r>
              <a:rPr sz="2400" b="1" dirty="0"/>
              <a:t>context</a:t>
            </a:r>
            <a:r>
              <a:rPr sz="2400" dirty="0"/>
              <a:t> with respect to </a:t>
            </a:r>
            <a:r>
              <a:rPr sz="2400" b="1" dirty="0"/>
              <a:t>timeliness</a:t>
            </a:r>
            <a:r>
              <a:rPr sz="2400" dirty="0"/>
              <a:t> and </a:t>
            </a:r>
            <a:r>
              <a:rPr sz="2400" b="1" dirty="0"/>
              <a:t>accuracy</a:t>
            </a:r>
            <a:r>
              <a:rPr sz="2400" dirty="0"/>
              <a:t> of information as well as the </a:t>
            </a:r>
            <a:r>
              <a:rPr sz="2400" b="1" dirty="0"/>
              <a:t>type</a:t>
            </a:r>
            <a:r>
              <a:rPr sz="2400" dirty="0"/>
              <a:t>, </a:t>
            </a:r>
            <a:r>
              <a:rPr sz="2400" b="1" dirty="0"/>
              <a:t>duration</a:t>
            </a:r>
            <a:r>
              <a:rPr sz="2400" dirty="0"/>
              <a:t>, </a:t>
            </a:r>
            <a:r>
              <a:rPr sz="2400" b="1" dirty="0"/>
              <a:t>extent</a:t>
            </a:r>
            <a:r>
              <a:rPr sz="2400" dirty="0"/>
              <a:t> of attacks and the </a:t>
            </a:r>
            <a:r>
              <a:rPr sz="2400" b="1" dirty="0"/>
              <a:t>complexity</a:t>
            </a:r>
            <a:r>
              <a:rPr sz="2400" dirty="0"/>
              <a:t> of the environment</a:t>
            </a:r>
          </a:p>
        </p:txBody>
      </p:sp>
      <p:pic>
        <p:nvPicPr>
          <p:cNvPr id="2" name="Picture 1" descr="services.jp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308100" y="4486198"/>
            <a:ext cx="5793317" cy="2254209"/>
          </a:xfrm>
          <a:prstGeom prst="rect">
            <a:avLst/>
          </a:prstGeom>
        </p:spPr>
      </p:pic>
      <p:sp>
        <p:nvSpPr>
          <p:cNvPr id="7" name="Right Arrow 6"/>
          <p:cNvSpPr/>
          <p:nvPr/>
        </p:nvSpPr>
        <p:spPr>
          <a:xfrm>
            <a:off x="3865310" y="5490692"/>
            <a:ext cx="705496" cy="484632"/>
          </a:xfrm>
          <a:prstGeom prst="rightArrow">
            <a:avLst/>
          </a:prstGeom>
          <a:solidFill>
            <a:srgbClr val="FFFFFF"/>
          </a:solid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8"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21</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21918778"/>
      </p:ext>
    </p:extLst>
  </p:cSld>
  <p:clrMapOvr>
    <a:masterClrMapping/>
  </p:clrMapOvr>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Service Reconfiguration</a:t>
            </a:r>
            <a:endParaRPr lang="en-US" dirty="0"/>
          </a:p>
        </p:txBody>
      </p:sp>
      <p:sp>
        <p:nvSpPr>
          <p:cNvPr id="3" name="Text Placeholder 2"/>
          <p:cNvSpPr>
            <a:spLocks noGrp="1"/>
          </p:cNvSpPr>
          <p:nvPr>
            <p:ph type="body" idx="1"/>
          </p:nvPr>
        </p:nvSpPr>
        <p:spPr>
          <a:xfrm>
            <a:off x="304800" y="1154492"/>
            <a:ext cx="8382000" cy="5703510"/>
          </a:xfrm>
        </p:spPr>
        <p:txBody>
          <a:bodyPr>
            <a:normAutofit/>
          </a:bodyPr>
          <a:lstStyle/>
          <a:p>
            <a:r>
              <a:rPr lang="en-US" dirty="0"/>
              <a:t>D</a:t>
            </a:r>
            <a:r>
              <a:rPr lang="en-US" dirty="0" smtClean="0"/>
              <a:t>eveloped </a:t>
            </a:r>
            <a:r>
              <a:rPr lang="en-US" dirty="0"/>
              <a:t>a module that dynamically determines the service endpoints involved in a specific composition </a:t>
            </a:r>
            <a:endParaRPr lang="en-US" dirty="0" smtClean="0"/>
          </a:p>
          <a:p>
            <a:r>
              <a:rPr lang="en-US" dirty="0"/>
              <a:t>Given the description of a business process (service composition) including the categories of the services involved in the process, the dynamic service composition module updates the process with specific service endpoints to be utilized in that process. </a:t>
            </a:r>
            <a:endParaRPr lang="en-US" dirty="0" smtClean="0"/>
          </a:p>
          <a:p>
            <a:r>
              <a:rPr lang="en-US" dirty="0"/>
              <a:t>The dynamic service composition mechanism allows services meeting specific requirements to be included in a </a:t>
            </a:r>
            <a:r>
              <a:rPr lang="en-US" dirty="0" smtClean="0"/>
              <a:t>composition</a:t>
            </a:r>
          </a:p>
          <a:p>
            <a:pPr lvl="1"/>
            <a:r>
              <a:rPr lang="en-US" dirty="0" smtClean="0"/>
              <a:t>Utilizes </a:t>
            </a:r>
            <a:r>
              <a:rPr lang="en-US" dirty="0"/>
              <a:t>service and interaction data logged in the central database to create the best possible composition given a service request with policy specifications </a:t>
            </a:r>
            <a:endParaRPr lang="en-US" dirty="0" smtClean="0"/>
          </a:p>
          <a:p>
            <a:pPr lvl="1"/>
            <a:r>
              <a:rPr lang="en-US" dirty="0"/>
              <a:t>E</a:t>
            </a:r>
            <a:r>
              <a:rPr lang="en-US" dirty="0" smtClean="0"/>
              <a:t>nables </a:t>
            </a:r>
            <a:r>
              <a:rPr lang="en-US" dirty="0"/>
              <a:t>the dynamic replacement of failed services in a composition with services of equivalent capability to prevent interruption of tasks </a:t>
            </a:r>
            <a:endParaRPr lang="en-US" dirty="0" smtClean="0"/>
          </a:p>
          <a:p>
            <a:r>
              <a:rPr lang="en-US" dirty="0"/>
              <a:t>Dynamic replacement of service endpoints implemented in compliance with the BPEL standard for service composition, using dynamic partner links </a:t>
            </a:r>
          </a:p>
          <a:p>
            <a:r>
              <a:rPr lang="en-US" dirty="0"/>
              <a:t>Apache ODE engine used for the deployment of the composed processes </a:t>
            </a:r>
          </a:p>
          <a:p>
            <a:pPr lvl="1"/>
            <a:endParaRPr lang="en-US" dirty="0"/>
          </a:p>
        </p:txBody>
      </p:sp>
      <p:sp>
        <p:nvSpPr>
          <p:cNvPr id="4"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22</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80873588"/>
      </p:ext>
    </p:extLst>
  </p:cSld>
  <p:clrMapOvr>
    <a:masterClrMapping/>
  </p:clrMapOvr>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Service Composition Approach</a:t>
            </a:r>
            <a:endParaRPr lang="en-US" dirty="0"/>
          </a:p>
        </p:txBody>
      </p:sp>
      <p:sp>
        <p:nvSpPr>
          <p:cNvPr id="3" name="Text Placeholder 2"/>
          <p:cNvSpPr>
            <a:spLocks noGrp="1"/>
          </p:cNvSpPr>
          <p:nvPr>
            <p:ph type="body" idx="1"/>
          </p:nvPr>
        </p:nvSpPr>
        <p:spPr>
          <a:xfrm>
            <a:off x="304800" y="1055724"/>
            <a:ext cx="8382000" cy="5802276"/>
          </a:xfrm>
        </p:spPr>
        <p:txBody>
          <a:bodyPr>
            <a:normAutofit lnSpcReduction="10000"/>
          </a:bodyPr>
          <a:lstStyle/>
          <a:p>
            <a:r>
              <a:rPr lang="en-US" dirty="0"/>
              <a:t>T</a:t>
            </a:r>
            <a:r>
              <a:rPr lang="en-US" dirty="0" smtClean="0"/>
              <a:t>he problem is an instance of the multiple-choice multiply-constrained knapsack problem (MMKP):</a:t>
            </a:r>
          </a:p>
          <a:p>
            <a:pPr marL="0" indent="0">
              <a:buNone/>
            </a:pPr>
            <a:endParaRPr lang="en-US" dirty="0" smtClean="0"/>
          </a:p>
          <a:p>
            <a:endParaRPr lang="en-US" dirty="0" smtClean="0"/>
          </a:p>
          <a:p>
            <a:endParaRPr lang="en-US" dirty="0" smtClean="0"/>
          </a:p>
          <a:p>
            <a:endParaRPr lang="en-US" dirty="0"/>
          </a:p>
          <a:p>
            <a:endParaRPr lang="en-US" dirty="0" smtClean="0"/>
          </a:p>
          <a:p>
            <a:pPr marL="0" indent="0">
              <a:buNone/>
            </a:pPr>
            <a:endParaRPr lang="en-US" dirty="0" smtClean="0"/>
          </a:p>
          <a:p>
            <a:pPr marL="0" indent="0">
              <a:buNone/>
            </a:pPr>
            <a:r>
              <a:rPr lang="en-US" sz="1600" dirty="0" err="1" smtClean="0"/>
              <a:t>t</a:t>
            </a:r>
            <a:r>
              <a:rPr lang="en-US" sz="1600" baseline="-25000" dirty="0" err="1" smtClean="0"/>
              <a:t>ij</a:t>
            </a:r>
            <a:r>
              <a:rPr lang="en-US" sz="1600" baseline="-25000" dirty="0" smtClean="0"/>
              <a:t>: </a:t>
            </a:r>
            <a:r>
              <a:rPr lang="en-US" sz="1600" dirty="0" smtClean="0"/>
              <a:t>utility of service </a:t>
            </a:r>
            <a:r>
              <a:rPr lang="en-US" sz="1600" i="1" dirty="0" smtClean="0"/>
              <a:t>j</a:t>
            </a:r>
            <a:r>
              <a:rPr lang="en-US" sz="1600" dirty="0" smtClean="0"/>
              <a:t> in category </a:t>
            </a:r>
            <a:r>
              <a:rPr lang="en-US" sz="1600" i="1" dirty="0" err="1" smtClean="0"/>
              <a:t>i</a:t>
            </a:r>
            <a:r>
              <a:rPr lang="en-US" sz="1600" i="1" dirty="0" smtClean="0"/>
              <a:t> </a:t>
            </a:r>
          </a:p>
          <a:p>
            <a:pPr marL="0" indent="0">
              <a:buNone/>
            </a:pPr>
            <a:r>
              <a:rPr lang="en-US" sz="1600" i="1" dirty="0" err="1"/>
              <a:t>x</a:t>
            </a:r>
            <a:r>
              <a:rPr lang="en-US" sz="1600" i="1" baseline="-25000" dirty="0" err="1" smtClean="0"/>
              <a:t>ij</a:t>
            </a:r>
            <a:r>
              <a:rPr lang="en-US" sz="1600" i="1" dirty="0" smtClean="0"/>
              <a:t>:</a:t>
            </a:r>
            <a:r>
              <a:rPr lang="en-US" sz="1600" dirty="0" smtClean="0"/>
              <a:t> indicator for participation in a service composition (of service </a:t>
            </a:r>
            <a:r>
              <a:rPr lang="en-US" sz="1600" i="1" dirty="0" smtClean="0"/>
              <a:t>j</a:t>
            </a:r>
            <a:r>
              <a:rPr lang="en-US" sz="1600" dirty="0" smtClean="0"/>
              <a:t> in category </a:t>
            </a:r>
            <a:r>
              <a:rPr lang="en-US" sz="1600" i="1" dirty="0" err="1" smtClean="0"/>
              <a:t>i</a:t>
            </a:r>
            <a:r>
              <a:rPr lang="en-US" sz="1600" dirty="0" smtClean="0"/>
              <a:t>)</a:t>
            </a:r>
          </a:p>
          <a:p>
            <a:pPr marL="0" indent="0">
              <a:buNone/>
            </a:pPr>
            <a:r>
              <a:rPr lang="en-US" sz="1600" i="1" dirty="0" err="1"/>
              <a:t>c</a:t>
            </a:r>
            <a:r>
              <a:rPr lang="en-US" sz="1600" i="1" baseline="-25000" dirty="0" err="1" smtClean="0"/>
              <a:t>ij</a:t>
            </a:r>
            <a:r>
              <a:rPr lang="en-US" sz="1600" i="1" baseline="30000" dirty="0" err="1" smtClean="0"/>
              <a:t>k</a:t>
            </a:r>
            <a:r>
              <a:rPr lang="en-US" sz="1600" i="1" dirty="0" smtClean="0"/>
              <a:t>: </a:t>
            </a:r>
            <a:r>
              <a:rPr lang="en-US" sz="1600" dirty="0" smtClean="0"/>
              <a:t>value of service </a:t>
            </a:r>
            <a:r>
              <a:rPr lang="en-US" sz="1600" i="1" dirty="0" smtClean="0"/>
              <a:t>j</a:t>
            </a:r>
            <a:r>
              <a:rPr lang="en-US" sz="1600" dirty="0" smtClean="0"/>
              <a:t> in category </a:t>
            </a:r>
            <a:r>
              <a:rPr lang="en-US" sz="1600" i="1" dirty="0" err="1" smtClean="0"/>
              <a:t>i</a:t>
            </a:r>
            <a:r>
              <a:rPr lang="en-US" sz="1600" dirty="0" smtClean="0"/>
              <a:t> for constraint category </a:t>
            </a:r>
            <a:r>
              <a:rPr lang="en-US" sz="1600" i="1" dirty="0" smtClean="0"/>
              <a:t>k</a:t>
            </a:r>
          </a:p>
          <a:p>
            <a:pPr marL="0" indent="0">
              <a:buNone/>
            </a:pPr>
            <a:r>
              <a:rPr lang="en-US" sz="1600" i="1" dirty="0" err="1" smtClean="0"/>
              <a:t>C</a:t>
            </a:r>
            <a:r>
              <a:rPr lang="en-US" sz="1600" i="1" baseline="30000" dirty="0" err="1" smtClean="0"/>
              <a:t>k</a:t>
            </a:r>
            <a:r>
              <a:rPr lang="en-US" sz="1600" i="1" dirty="0" smtClean="0"/>
              <a:t>: </a:t>
            </a:r>
            <a:r>
              <a:rPr lang="en-US" sz="1600" dirty="0" smtClean="0"/>
              <a:t>threshold value for constraint category k</a:t>
            </a:r>
          </a:p>
          <a:p>
            <a:pPr marL="0" indent="0">
              <a:buNone/>
            </a:pPr>
            <a:r>
              <a:rPr lang="en-US" sz="1600" i="1" dirty="0" smtClean="0"/>
              <a:t>S</a:t>
            </a:r>
            <a:r>
              <a:rPr lang="en-US" sz="1600" i="1" baseline="-25000" dirty="0" smtClean="0"/>
              <a:t>i</a:t>
            </a:r>
            <a:r>
              <a:rPr lang="en-US" sz="1600" dirty="0" smtClean="0"/>
              <a:t>: set of services in category </a:t>
            </a:r>
            <a:r>
              <a:rPr lang="en-US" sz="1600" i="1" dirty="0" err="1" smtClean="0"/>
              <a:t>i</a:t>
            </a:r>
            <a:r>
              <a:rPr lang="en-US" sz="1600" i="1" dirty="0" smtClean="0"/>
              <a:t>    p: </a:t>
            </a:r>
            <a:r>
              <a:rPr lang="en-US" sz="1600" dirty="0" smtClean="0"/>
              <a:t>number of constraints    </a:t>
            </a:r>
            <a:r>
              <a:rPr lang="en-US" sz="1600" i="1" dirty="0" smtClean="0"/>
              <a:t>m</a:t>
            </a:r>
            <a:r>
              <a:rPr lang="en-US" sz="1600" dirty="0" smtClean="0"/>
              <a:t>: number of service categories</a:t>
            </a:r>
            <a:endParaRPr lang="en-US" sz="1600" baseline="-25000" dirty="0"/>
          </a:p>
          <a:p>
            <a:r>
              <a:rPr lang="en-US" dirty="0" smtClean="0"/>
              <a:t>MMKP is NP-hard, therefore we use a greedy heuristic-based approach to find near-optimal solutions</a:t>
            </a:r>
            <a:endParaRPr lang="en-US" dirty="0"/>
          </a:p>
        </p:txBody>
      </p:sp>
      <p:pic>
        <p:nvPicPr>
          <p:cNvPr id="5" name="Picture 4" descr="Screen Shot 2015-04-07 at 2.37.16 PM.pn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370864" y="1719244"/>
            <a:ext cx="4546600" cy="2616200"/>
          </a:xfrm>
          <a:prstGeom prst="rect">
            <a:avLst/>
          </a:prstGeom>
        </p:spPr>
      </p:pic>
      <p:sp>
        <p:nvSpPr>
          <p:cNvPr id="6"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23</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18068978"/>
      </p:ext>
    </p:extLst>
  </p:cSld>
  <p:clrMapOvr>
    <a:masterClrMapping/>
  </p:clrMapOvr>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Service Composition Algorithm</a:t>
            </a:r>
            <a:endParaRPr lang="en-US" dirty="0"/>
          </a:p>
        </p:txBody>
      </p:sp>
      <p:sp>
        <p:nvSpPr>
          <p:cNvPr id="3" name="Text Placeholder 2"/>
          <p:cNvSpPr>
            <a:spLocks noGrp="1"/>
          </p:cNvSpPr>
          <p:nvPr>
            <p:ph type="body" idx="1"/>
          </p:nvPr>
        </p:nvSpPr>
        <p:spPr>
          <a:xfrm>
            <a:off x="128292" y="1379221"/>
            <a:ext cx="8558508" cy="5128260"/>
          </a:xfrm>
        </p:spPr>
        <p:txBody>
          <a:bodyPr>
            <a:normAutofit fontScale="92500" lnSpcReduction="10000"/>
          </a:bodyPr>
          <a:lstStyle/>
          <a:p>
            <a:pPr marL="0" indent="0">
              <a:buNone/>
            </a:pPr>
            <a:r>
              <a:rPr lang="en-US" sz="1600" b="1" dirty="0" smtClean="0"/>
              <a:t>//Input</a:t>
            </a:r>
            <a:r>
              <a:rPr lang="en-US" sz="1600" b="1" dirty="0"/>
              <a:t>: </a:t>
            </a:r>
            <a:r>
              <a:rPr lang="en-US" sz="1600" dirty="0"/>
              <a:t>A set of </a:t>
            </a:r>
            <a:r>
              <a:rPr lang="en-US" sz="1600" b="1" i="1" dirty="0"/>
              <a:t>m</a:t>
            </a:r>
            <a:r>
              <a:rPr lang="en-US" sz="1600" i="1" dirty="0"/>
              <a:t> </a:t>
            </a:r>
            <a:r>
              <a:rPr lang="en-US" sz="1600" dirty="0"/>
              <a:t>service categories </a:t>
            </a:r>
            <a:r>
              <a:rPr lang="en-US" sz="1600" b="1" i="1" dirty="0"/>
              <a:t>S</a:t>
            </a:r>
            <a:r>
              <a:rPr lang="en-US" sz="1600" b="1" i="1" baseline="-25000" dirty="0"/>
              <a:t>i</a:t>
            </a:r>
            <a:r>
              <a:rPr lang="en-US" sz="1600" dirty="0"/>
              <a:t>, each </a:t>
            </a:r>
            <a:r>
              <a:rPr lang="en-US" sz="1600" dirty="0" smtClean="0"/>
              <a:t>with </a:t>
            </a:r>
            <a:r>
              <a:rPr lang="en-US" sz="1600" dirty="0"/>
              <a:t>a set of concrete services. </a:t>
            </a:r>
            <a:endParaRPr lang="en-US" sz="1600" dirty="0" smtClean="0"/>
          </a:p>
          <a:p>
            <a:pPr marL="0" indent="0">
              <a:buNone/>
            </a:pPr>
            <a:r>
              <a:rPr lang="en-US" sz="1600" b="1" dirty="0" smtClean="0"/>
              <a:t>//Output</a:t>
            </a:r>
            <a:r>
              <a:rPr lang="en-US" sz="1600" b="1" dirty="0"/>
              <a:t>: </a:t>
            </a:r>
            <a:r>
              <a:rPr lang="en-US" sz="1600" dirty="0"/>
              <a:t>A set of services, one in each category, with near-optimal </a:t>
            </a:r>
            <a:r>
              <a:rPr lang="en-US" sz="1600" dirty="0" smtClean="0"/>
              <a:t>utility based on context. </a:t>
            </a:r>
          </a:p>
          <a:p>
            <a:pPr marL="0" indent="0">
              <a:buNone/>
            </a:pPr>
            <a:r>
              <a:rPr lang="en-US" sz="1600" i="1" dirty="0"/>
              <a:t>s</a:t>
            </a:r>
            <a:r>
              <a:rPr lang="en-US" sz="1600" i="1" dirty="0" smtClean="0"/>
              <a:t>ort services in every category in descending order of utility</a:t>
            </a:r>
          </a:p>
          <a:p>
            <a:pPr marL="0" indent="0">
              <a:buNone/>
            </a:pPr>
            <a:r>
              <a:rPr lang="en-US" sz="1600" i="1" dirty="0"/>
              <a:t>f</a:t>
            </a:r>
            <a:r>
              <a:rPr lang="en-US" sz="1600" i="1" dirty="0" smtClean="0"/>
              <a:t>or </a:t>
            </a:r>
            <a:r>
              <a:rPr lang="en-US" sz="1600" i="1" dirty="0" err="1" smtClean="0"/>
              <a:t>i</a:t>
            </a:r>
            <a:r>
              <a:rPr lang="en-US" sz="1600" i="1" dirty="0" smtClean="0"/>
              <a:t>: 1..m</a:t>
            </a:r>
          </a:p>
          <a:p>
            <a:pPr marL="0" indent="0">
              <a:buNone/>
            </a:pPr>
            <a:r>
              <a:rPr lang="en-US" sz="1600" i="1" dirty="0"/>
              <a:t> </a:t>
            </a:r>
            <a:r>
              <a:rPr lang="en-US" sz="1600" i="1" dirty="0" smtClean="0"/>
              <a:t>  x</a:t>
            </a:r>
            <a:r>
              <a:rPr lang="en-US" sz="1600" i="1" baseline="-25000" dirty="0" smtClean="0"/>
              <a:t>i1</a:t>
            </a:r>
            <a:r>
              <a:rPr lang="en-US" sz="1600" i="1" dirty="0" smtClean="0"/>
              <a:t> = 1 // select the highest utility service for the initial composition</a:t>
            </a:r>
          </a:p>
          <a:p>
            <a:pPr marL="0" indent="0">
              <a:buNone/>
            </a:pPr>
            <a:r>
              <a:rPr lang="en-US" sz="1600" i="1" dirty="0" smtClean="0"/>
              <a:t>if</a:t>
            </a:r>
          </a:p>
          <a:p>
            <a:pPr marL="0" indent="0">
              <a:buNone/>
            </a:pPr>
            <a:r>
              <a:rPr lang="en-US" sz="1600" i="1" dirty="0"/>
              <a:t> </a:t>
            </a:r>
            <a:r>
              <a:rPr lang="en-US" sz="1600" i="1" dirty="0" smtClean="0"/>
              <a:t>   return current composition //solution satisfies constraints</a:t>
            </a:r>
          </a:p>
          <a:p>
            <a:pPr marL="0" indent="0">
              <a:buNone/>
            </a:pPr>
            <a:r>
              <a:rPr lang="en-US" sz="1600" i="1" dirty="0" smtClean="0"/>
              <a:t>else </a:t>
            </a:r>
          </a:p>
          <a:p>
            <a:pPr marL="0" indent="0">
              <a:buNone/>
            </a:pPr>
            <a:r>
              <a:rPr lang="en-US" sz="1600" i="1" dirty="0"/>
              <a:t> </a:t>
            </a:r>
            <a:r>
              <a:rPr lang="en-US" sz="1600" i="1" dirty="0" smtClean="0"/>
              <a:t>   while solution not feasible</a:t>
            </a:r>
          </a:p>
          <a:p>
            <a:pPr marL="0" indent="0">
              <a:buNone/>
            </a:pPr>
            <a:r>
              <a:rPr lang="en-US" sz="1600" i="1" dirty="0"/>
              <a:t> </a:t>
            </a:r>
            <a:r>
              <a:rPr lang="en-US" sz="1600" i="1" dirty="0" smtClean="0"/>
              <a:t>          //downgrade using the service with biggest aggregate saving in constraints</a:t>
            </a:r>
          </a:p>
          <a:p>
            <a:pPr marL="0" indent="0">
              <a:buNone/>
            </a:pPr>
            <a:r>
              <a:rPr lang="en-US" sz="1600" i="1" dirty="0"/>
              <a:t> </a:t>
            </a:r>
            <a:r>
              <a:rPr lang="en-US" sz="1600" i="1" dirty="0" smtClean="0"/>
              <a:t>         for each category </a:t>
            </a:r>
            <a:r>
              <a:rPr lang="en-US" sz="1600" i="1" dirty="0" err="1" smtClean="0"/>
              <a:t>i</a:t>
            </a:r>
            <a:endParaRPr lang="en-US" sz="1600" i="1" dirty="0" smtClean="0"/>
          </a:p>
          <a:p>
            <a:pPr marL="0" indent="0">
              <a:buNone/>
            </a:pPr>
            <a:r>
              <a:rPr lang="en-US" sz="1600" i="1" dirty="0"/>
              <a:t> </a:t>
            </a:r>
            <a:r>
              <a:rPr lang="en-US" sz="1600" i="1" dirty="0" smtClean="0"/>
              <a:t>             for each service j in </a:t>
            </a:r>
            <a:r>
              <a:rPr lang="en-US" sz="1600" i="1" dirty="0" err="1" smtClean="0"/>
              <a:t>i</a:t>
            </a:r>
            <a:endParaRPr lang="en-US" sz="1600" i="1" dirty="0" smtClean="0"/>
          </a:p>
          <a:p>
            <a:pPr marL="0" indent="0">
              <a:buNone/>
            </a:pPr>
            <a:r>
              <a:rPr lang="en-US" sz="1600" i="1" dirty="0"/>
              <a:t> </a:t>
            </a:r>
            <a:r>
              <a:rPr lang="en-US" sz="1600" i="1" dirty="0" smtClean="0"/>
              <a:t>                 calculate aggregate saving of service in category </a:t>
            </a:r>
            <a:r>
              <a:rPr lang="en-US" sz="1600" i="1" dirty="0" err="1" smtClean="0"/>
              <a:t>i</a:t>
            </a:r>
            <a:r>
              <a:rPr lang="en-US" sz="1600" i="1" dirty="0" smtClean="0"/>
              <a:t> of the current composition with j</a:t>
            </a:r>
          </a:p>
          <a:p>
            <a:pPr marL="0" indent="0">
              <a:buNone/>
            </a:pPr>
            <a:r>
              <a:rPr lang="en-US" sz="1600" i="1" dirty="0"/>
              <a:t> </a:t>
            </a:r>
            <a:r>
              <a:rPr lang="en-US" sz="1600" i="1" dirty="0" smtClean="0"/>
              <a:t>            find service j with maximum aggregate saving</a:t>
            </a:r>
          </a:p>
          <a:p>
            <a:pPr marL="0" indent="0">
              <a:buNone/>
            </a:pPr>
            <a:r>
              <a:rPr lang="en-US" sz="1600" i="1" dirty="0"/>
              <a:t> </a:t>
            </a:r>
            <a:r>
              <a:rPr lang="en-US" sz="1600" i="1" dirty="0" smtClean="0"/>
              <a:t>        find service with max aggregate saving across all categories, include in the composition</a:t>
            </a:r>
          </a:p>
          <a:p>
            <a:pPr marL="0" indent="0">
              <a:buNone/>
            </a:pPr>
            <a:r>
              <a:rPr lang="en-US" sz="1600" i="1" dirty="0" smtClean="0"/>
              <a:t>     return composition      </a:t>
            </a:r>
            <a:endParaRPr lang="en-US" sz="1600" i="1" dirty="0"/>
          </a:p>
        </p:txBody>
      </p:sp>
      <p:pic>
        <p:nvPicPr>
          <p:cNvPr id="4" name="Picture 3" descr="Screen Shot 2015-04-07 at 2.54.28 PM.pn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25989" y="3093003"/>
            <a:ext cx="3136900" cy="304800"/>
          </a:xfrm>
          <a:prstGeom prst="rect">
            <a:avLst/>
          </a:prstGeom>
        </p:spPr>
      </p:pic>
      <p:sp>
        <p:nvSpPr>
          <p:cNvPr id="5"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24</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38446587"/>
      </p:ext>
    </p:extLst>
  </p:cSld>
  <p:clrMapOvr>
    <a:masterClrMapping/>
  </p:clrMapOvr>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Service Composition Experiments </a:t>
            </a:r>
          </a:p>
        </p:txBody>
      </p:sp>
      <p:sp>
        <p:nvSpPr>
          <p:cNvPr id="3" name="Text Placeholder 2"/>
          <p:cNvSpPr>
            <a:spLocks noGrp="1"/>
          </p:cNvSpPr>
          <p:nvPr>
            <p:ph type="body" idx="1"/>
          </p:nvPr>
        </p:nvSpPr>
        <p:spPr>
          <a:xfrm>
            <a:off x="304800" y="1026585"/>
            <a:ext cx="8382000" cy="2667000"/>
          </a:xfrm>
        </p:spPr>
        <p:txBody>
          <a:bodyPr>
            <a:normAutofit fontScale="77500" lnSpcReduction="20000"/>
          </a:bodyPr>
          <a:lstStyle/>
          <a:p>
            <a:r>
              <a:rPr lang="en-US" dirty="0" smtClean="0"/>
              <a:t>Dynamic service composition overhead is especially important in time-critical settings</a:t>
            </a:r>
          </a:p>
          <a:p>
            <a:r>
              <a:rPr lang="en-US" dirty="0" smtClean="0"/>
              <a:t>Measure response time overhead of dynamic service composition for: </a:t>
            </a:r>
          </a:p>
          <a:p>
            <a:pPr marL="0" indent="0">
              <a:buNone/>
            </a:pPr>
            <a:r>
              <a:rPr lang="en-US" dirty="0" smtClean="0"/>
              <a:t>(1)Different number of service categories in a composition                                                                                              (2)Different number of services to choose from for each category</a:t>
            </a:r>
          </a:p>
          <a:p>
            <a:r>
              <a:rPr lang="en-US" dirty="0" smtClean="0"/>
              <a:t>Setting: Central service monitor on Amazon EC2 m3.medium instance (1 </a:t>
            </a:r>
            <a:r>
              <a:rPr lang="en-US" dirty="0" err="1" smtClean="0"/>
              <a:t>vCPU</a:t>
            </a:r>
            <a:r>
              <a:rPr lang="en-US" dirty="0" smtClean="0"/>
              <a:t>, 3.75 GB memory)</a:t>
            </a:r>
          </a:p>
          <a:p>
            <a:r>
              <a:rPr lang="en-US" dirty="0" smtClean="0"/>
              <a:t>Composition time dominated by the database access time and not affected significantly by the number of possible services in a category or the number of service categories involved in the composition.</a:t>
            </a:r>
          </a:p>
          <a:p>
            <a:r>
              <a:rPr lang="en-US" dirty="0" smtClean="0"/>
              <a:t>Composition overhead reasonable for most settings.</a:t>
            </a:r>
          </a:p>
          <a:p>
            <a:endParaRPr lang="en-US" dirty="0" smtClean="0"/>
          </a:p>
          <a:p>
            <a:endParaRPr lang="en-US" dirty="0" smtClean="0"/>
          </a:p>
        </p:txBody>
      </p:sp>
      <p:graphicFrame>
        <p:nvGraphicFramePr>
          <p:cNvPr id="4" name="Chart 3"/>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49547701"/>
              </p:ext>
            </p:extLst>
          </p:nvPr>
        </p:nvGraphicFramePr>
        <p:xfrm>
          <a:off x="175683" y="4279635"/>
          <a:ext cx="3919589" cy="25783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1960522"/>
              </p:ext>
            </p:extLst>
          </p:nvPr>
        </p:nvGraphicFramePr>
        <p:xfrm>
          <a:off x="4300182" y="4220468"/>
          <a:ext cx="4487808" cy="263753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941919" y="3746499"/>
            <a:ext cx="3196166" cy="738664"/>
          </a:xfrm>
          <a:prstGeom prst="rect">
            <a:avLst/>
          </a:prstGeom>
          <a:noFill/>
        </p:spPr>
        <p:txBody>
          <a:bodyPr wrap="square" rtlCol="0">
            <a:spAutoFit/>
          </a:bodyPr>
          <a:lstStyle/>
          <a:p>
            <a:pPr algn="ctr"/>
            <a:r>
              <a:rPr lang="en-US" sz="1400" dirty="0">
                <a:latin typeface="Arial" pitchFamily="34" charset="0"/>
                <a:cs typeface="Arial" pitchFamily="34" charset="0"/>
              </a:rPr>
              <a:t>C</a:t>
            </a:r>
            <a:r>
              <a:rPr lang="en-US" sz="1400" dirty="0" smtClean="0">
                <a:latin typeface="Arial" pitchFamily="34" charset="0"/>
                <a:cs typeface="Arial" pitchFamily="34" charset="0"/>
              </a:rPr>
              <a:t>omposition involving varying number </a:t>
            </a:r>
          </a:p>
          <a:p>
            <a:pPr algn="ctr"/>
            <a:r>
              <a:rPr lang="en-US" sz="1400" dirty="0" smtClean="0">
                <a:latin typeface="Arial" pitchFamily="34" charset="0"/>
                <a:cs typeface="Arial" pitchFamily="34" charset="0"/>
              </a:rPr>
              <a:t>of service categories, with 3 possible </a:t>
            </a:r>
          </a:p>
          <a:p>
            <a:pPr algn="ctr"/>
            <a:r>
              <a:rPr lang="en-US" sz="1400" dirty="0">
                <a:latin typeface="Arial" pitchFamily="34" charset="0"/>
                <a:cs typeface="Arial" pitchFamily="34" charset="0"/>
              </a:rPr>
              <a:t>s</a:t>
            </a:r>
            <a:r>
              <a:rPr lang="en-US" sz="1400" dirty="0" smtClean="0">
                <a:latin typeface="Arial" pitchFamily="34" charset="0"/>
                <a:cs typeface="Arial" pitchFamily="34" charset="0"/>
              </a:rPr>
              <a:t>ervices for each category   </a:t>
            </a:r>
            <a:endParaRPr lang="en-US" sz="1400" dirty="0">
              <a:latin typeface="Arial" pitchFamily="34" charset="0"/>
              <a:cs typeface="Arial" pitchFamily="34" charset="0"/>
            </a:endParaRPr>
          </a:p>
        </p:txBody>
      </p:sp>
      <p:sp>
        <p:nvSpPr>
          <p:cNvPr id="7" name="TextBox 6"/>
          <p:cNvSpPr txBox="1"/>
          <p:nvPr/>
        </p:nvSpPr>
        <p:spPr>
          <a:xfrm>
            <a:off x="5295903" y="3687233"/>
            <a:ext cx="3196166" cy="738664"/>
          </a:xfrm>
          <a:prstGeom prst="rect">
            <a:avLst/>
          </a:prstGeom>
          <a:noFill/>
        </p:spPr>
        <p:txBody>
          <a:bodyPr wrap="square" rtlCol="0">
            <a:spAutoFit/>
          </a:bodyPr>
          <a:lstStyle/>
          <a:p>
            <a:pPr algn="ctr"/>
            <a:r>
              <a:rPr lang="en-US" sz="1400" dirty="0">
                <a:latin typeface="Arial" pitchFamily="34" charset="0"/>
                <a:cs typeface="Arial" pitchFamily="34" charset="0"/>
              </a:rPr>
              <a:t>C</a:t>
            </a:r>
            <a:r>
              <a:rPr lang="en-US" sz="1400" dirty="0" smtClean="0">
                <a:latin typeface="Arial" pitchFamily="34" charset="0"/>
                <a:cs typeface="Arial" pitchFamily="34" charset="0"/>
              </a:rPr>
              <a:t>omposition involving 3 service categories, with varying number of</a:t>
            </a:r>
          </a:p>
          <a:p>
            <a:pPr algn="ctr"/>
            <a:r>
              <a:rPr lang="en-US" sz="1400" dirty="0">
                <a:latin typeface="Arial" pitchFamily="34" charset="0"/>
                <a:cs typeface="Arial" pitchFamily="34" charset="0"/>
              </a:rPr>
              <a:t>s</a:t>
            </a:r>
            <a:r>
              <a:rPr lang="en-US" sz="1400" dirty="0" smtClean="0">
                <a:latin typeface="Arial" pitchFamily="34" charset="0"/>
                <a:cs typeface="Arial" pitchFamily="34" charset="0"/>
              </a:rPr>
              <a:t>ervices for each category   </a:t>
            </a:r>
            <a:endParaRPr lang="en-US" sz="1400" dirty="0">
              <a:latin typeface="Arial" pitchFamily="34" charset="0"/>
              <a:cs typeface="Arial" pitchFamily="34" charset="0"/>
            </a:endParaRPr>
          </a:p>
        </p:txBody>
      </p:sp>
      <p:sp>
        <p:nvSpPr>
          <p:cNvPr id="8"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25</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02890649"/>
      </p:ext>
    </p:extLst>
  </p:cSld>
  <p:clrMapOvr>
    <a:masterClrMapping/>
  </p:clrMapOvr>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Adaptability Cost and Benefit Consideration</a:t>
            </a:r>
            <a:endParaRPr lang="en-US" dirty="0"/>
          </a:p>
        </p:txBody>
      </p:sp>
      <p:sp>
        <p:nvSpPr>
          <p:cNvPr id="3" name="Text Placeholder 2"/>
          <p:cNvSpPr>
            <a:spLocks noGrp="1"/>
          </p:cNvSpPr>
          <p:nvPr>
            <p:ph type="body" idx="1"/>
          </p:nvPr>
        </p:nvSpPr>
        <p:spPr>
          <a:xfrm>
            <a:off x="304800" y="1260972"/>
            <a:ext cx="8382000" cy="5522945"/>
          </a:xfrm>
        </p:spPr>
        <p:txBody>
          <a:bodyPr>
            <a:normAutofit lnSpcReduction="10000"/>
          </a:bodyPr>
          <a:lstStyle/>
          <a:p>
            <a:pPr marL="0" indent="0">
              <a:buNone/>
            </a:pPr>
            <a:r>
              <a:rPr lang="en-US" dirty="0" smtClean="0"/>
              <a:t>Benefits:</a:t>
            </a:r>
          </a:p>
          <a:p>
            <a:r>
              <a:rPr lang="en-US" dirty="0" smtClean="0"/>
              <a:t>Increased availability of services (measured by up-time and throughput)</a:t>
            </a:r>
          </a:p>
          <a:p>
            <a:r>
              <a:rPr lang="en-US" dirty="0" smtClean="0"/>
              <a:t>Increased performance by obviating the need to restart invocations of service compositions with failed/attacked services (measured by total response time)</a:t>
            </a:r>
          </a:p>
          <a:p>
            <a:r>
              <a:rPr lang="en-US" dirty="0" smtClean="0"/>
              <a:t>Increased security and flexibility in service composition based on priorities and constraints in a specific environment (measured by success of avoiding attacks)</a:t>
            </a:r>
          </a:p>
          <a:p>
            <a:pPr marL="0" indent="0">
              <a:buNone/>
            </a:pPr>
            <a:r>
              <a:rPr lang="en-US" dirty="0" smtClean="0"/>
              <a:t>Costs:</a:t>
            </a:r>
          </a:p>
          <a:p>
            <a:r>
              <a:rPr lang="en-US" dirty="0" smtClean="0"/>
              <a:t>Dynamic service composition time cost </a:t>
            </a:r>
          </a:p>
          <a:p>
            <a:r>
              <a:rPr lang="en-US" dirty="0" smtClean="0"/>
              <a:t>Cost to maintain central service monitor</a:t>
            </a:r>
          </a:p>
          <a:p>
            <a:r>
              <a:rPr lang="en-US" dirty="0" smtClean="0"/>
              <a:t>Service response delay due to monitoring</a:t>
            </a:r>
          </a:p>
          <a:p>
            <a:r>
              <a:rPr lang="en-US" dirty="0" smtClean="0"/>
              <a:t>Increased resource usage in service domain </a:t>
            </a:r>
          </a:p>
          <a:p>
            <a:r>
              <a:rPr lang="en-US" dirty="0" smtClean="0"/>
              <a:t>Overhead of re-deploying service in same/different domain </a:t>
            </a:r>
          </a:p>
        </p:txBody>
      </p:sp>
      <p:sp>
        <p:nvSpPr>
          <p:cNvPr id="4"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26</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3736514"/>
      </p:ext>
    </p:extLst>
  </p:cSld>
  <p:clrMapOvr>
    <a:masterClrMapping/>
  </p:clrMapOvr>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Scenario</a:t>
            </a:r>
            <a:endParaRPr lang="en-US" dirty="0"/>
          </a:p>
        </p:txBody>
      </p:sp>
      <p:sp>
        <p:nvSpPr>
          <p:cNvPr id="3" name="Text Placeholder 2"/>
          <p:cNvSpPr>
            <a:spLocks noGrp="1"/>
          </p:cNvSpPr>
          <p:nvPr>
            <p:ph type="body" idx="1"/>
          </p:nvPr>
        </p:nvSpPr>
        <p:spPr>
          <a:xfrm>
            <a:off x="4884814" y="2081969"/>
            <a:ext cx="4146926" cy="3587892"/>
          </a:xfrm>
        </p:spPr>
        <p:txBody>
          <a:bodyPr>
            <a:noAutofit/>
          </a:bodyPr>
          <a:lstStyle/>
          <a:p>
            <a:pPr marL="0" indent="0">
              <a:buNone/>
            </a:pPr>
            <a:r>
              <a:rPr lang="en-US" sz="1600" dirty="0" smtClean="0"/>
              <a:t>A </a:t>
            </a:r>
            <a:r>
              <a:rPr lang="en-US" sz="1600" dirty="0"/>
              <a:t>Carrier Strike Group with one carrier and four Littoral Combat Ships (LCSs) is deployed for a surveillance mission in a dangerous area. A Northrop Grumman X-47B, an Unmanned Combat Air System (UCAS) is deployed from the carrier for the surveillance of the whole Area of Responsibility (AOR) of the LCS/CSG force. The surveillance mission also involves unmanned aerial vehicles (UAVs) that perform video surveillance functions in the AOR. The UCAS periodically contacts the gateway of the underwater acoustic array to receive a report from it. Radar plots from the ships and video frames from the UAVs are gathered by the UCAS and analyzed together for accurate identification of objects in the area. </a:t>
            </a:r>
          </a:p>
        </p:txBody>
      </p:sp>
      <p:pic>
        <p:nvPicPr>
          <p:cNvPr id="4" name="Picture 3" descr="fig1-uav paper.PN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1392756"/>
            <a:ext cx="4721139" cy="4738884"/>
          </a:xfrm>
          <a:prstGeom prst="rect">
            <a:avLst/>
          </a:prstGeom>
        </p:spPr>
      </p:pic>
      <p:sp>
        <p:nvSpPr>
          <p:cNvPr id="5"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27</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92673682"/>
      </p:ext>
    </p:extLst>
  </p:cSld>
  <p:clrMapOvr>
    <a:masterClrMapping/>
  </p:clrMapOvr>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Scenario (cont.)</a:t>
            </a:r>
            <a:endParaRPr lang="en-US" dirty="0"/>
          </a:p>
        </p:txBody>
      </p:sp>
      <p:sp>
        <p:nvSpPr>
          <p:cNvPr id="4" name="Text Placeholder 3"/>
          <p:cNvSpPr>
            <a:spLocks noGrp="1"/>
          </p:cNvSpPr>
          <p:nvPr>
            <p:ph type="body" idx="1"/>
          </p:nvPr>
        </p:nvSpPr>
        <p:spPr>
          <a:xfrm>
            <a:off x="304800" y="1161549"/>
            <a:ext cx="8382000" cy="3877985"/>
          </a:xfrm>
          <a:prstGeom prst="rect">
            <a:avLst/>
          </a:prstGeom>
        </p:spPr>
        <p:txBody>
          <a:bodyPr wrap="square">
            <a:spAutoFit/>
          </a:bodyPr>
          <a:lstStyle/>
          <a:p>
            <a:pPr marL="0" indent="0">
              <a:buNone/>
            </a:pPr>
            <a:r>
              <a:rPr lang="en-US" sz="1800" dirty="0"/>
              <a:t>The analysis process is a composition of three services: </a:t>
            </a:r>
          </a:p>
          <a:p>
            <a:r>
              <a:rPr lang="en-US" sz="1800" dirty="0"/>
              <a:t>S1: Radar plot integrator: This service integrates together radar plots from multiple sources to present a unified plot of the whole area. </a:t>
            </a:r>
          </a:p>
          <a:p>
            <a:r>
              <a:rPr lang="en-US" sz="1800" dirty="0"/>
              <a:t>S2: Radar plot analyzer: This service analyzes a radar plot to detect locations of suspicious objects.</a:t>
            </a:r>
          </a:p>
          <a:p>
            <a:r>
              <a:rPr lang="en-US" sz="1800" dirty="0"/>
              <a:t>S3: Video frame analyzer: This service analyzes a stream of video frames to identify objects in a scene given their coordinates. </a:t>
            </a:r>
            <a:endParaRPr lang="en-US" sz="1800" dirty="0" smtClean="0"/>
          </a:p>
          <a:p>
            <a:pPr marL="0" indent="0">
              <a:buNone/>
            </a:pPr>
            <a:r>
              <a:rPr lang="en-US" sz="1800" dirty="0"/>
              <a:t>The analysis process invokes the radar plot integrator service first, which provides an integrated plot fed into the radar plot analyzer service. The radar plot analyzer service outputs the locations of significant objects from the plot, which are input to the video frame analyzer to identify the types of the objects and decide whether they pose any threat. </a:t>
            </a:r>
            <a:endParaRPr lang="en-US" sz="1800" dirty="0" smtClean="0"/>
          </a:p>
        </p:txBody>
      </p:sp>
      <p:sp>
        <p:nvSpPr>
          <p:cNvPr id="5"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28</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95155527"/>
      </p:ext>
    </p:extLst>
  </p:cSld>
  <p:clrMapOvr>
    <a:masterClrMapping/>
  </p:clrMapOvr>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Scenario (cont.)</a:t>
            </a:r>
            <a:endParaRPr lang="en-US" dirty="0"/>
          </a:p>
        </p:txBody>
      </p:sp>
      <p:sp>
        <p:nvSpPr>
          <p:cNvPr id="3" name="Content Placeholder 2"/>
          <p:cNvSpPr>
            <a:spLocks noGrp="1"/>
          </p:cNvSpPr>
          <p:nvPr>
            <p:ph idx="1"/>
          </p:nvPr>
        </p:nvSpPr>
        <p:spPr>
          <a:xfrm>
            <a:off x="304800" y="1052841"/>
            <a:ext cx="8382000" cy="5572326"/>
          </a:xfrm>
        </p:spPr>
        <p:txBody>
          <a:bodyPr>
            <a:normAutofit lnSpcReduction="10000"/>
          </a:bodyPr>
          <a:lstStyle/>
          <a:p>
            <a:pPr marL="0" indent="0">
              <a:buNone/>
            </a:pPr>
            <a:r>
              <a:rPr lang="en-US" b="1" dirty="0"/>
              <a:t>Demonstration of system capabilities:</a:t>
            </a:r>
            <a:endParaRPr lang="en-US" dirty="0"/>
          </a:p>
          <a:p>
            <a:pPr marL="457200" indent="-457200">
              <a:buAutoNum type="arabicPeriod"/>
            </a:pPr>
            <a:r>
              <a:rPr lang="en-US" b="1" dirty="0" smtClean="0"/>
              <a:t>Adaptation to context changes: </a:t>
            </a:r>
            <a:r>
              <a:rPr lang="en-US" dirty="0"/>
              <a:t>As long as the reports from the underwater acoustic array show a low threat level, the policy for the analysis process will be to perform detailed analysis with no or little preference for short response time. The context will change from “normal” to “emergency” when the report includes the presence of a suspicious watercraft. The context change will affect the service composition (as a result of dynamic service composition, services providing faster response will replace services providing very detailed analysis at the cost </a:t>
            </a:r>
            <a:r>
              <a:rPr lang="en-US"/>
              <a:t>of </a:t>
            </a:r>
            <a:r>
              <a:rPr lang="en-US" smtClean="0"/>
              <a:t>longer </a:t>
            </a:r>
            <a:r>
              <a:rPr lang="en-US" dirty="0"/>
              <a:t>response time). </a:t>
            </a:r>
            <a:endParaRPr lang="en-US" dirty="0" smtClean="0"/>
          </a:p>
          <a:p>
            <a:pPr marL="457200" lvl="0" indent="-457200">
              <a:buFontTx/>
              <a:buAutoNum type="arabicPeriod"/>
            </a:pPr>
            <a:r>
              <a:rPr lang="en-US" b="1" dirty="0" smtClean="0"/>
              <a:t>Adaptation </a:t>
            </a:r>
            <a:r>
              <a:rPr lang="en-US" b="1" dirty="0"/>
              <a:t>to attacks on </a:t>
            </a:r>
            <a:r>
              <a:rPr lang="en-US" b="1" dirty="0" smtClean="0"/>
              <a:t>services: </a:t>
            </a:r>
            <a:r>
              <a:rPr lang="en-US" dirty="0"/>
              <a:t>The demo will show how the analysis process composition will change dynamically as a result of a </a:t>
            </a:r>
            <a:r>
              <a:rPr lang="en-US" dirty="0" err="1"/>
              <a:t>DoS</a:t>
            </a:r>
            <a:r>
              <a:rPr lang="en-US" dirty="0"/>
              <a:t> attack on one </a:t>
            </a:r>
            <a:r>
              <a:rPr lang="en-US" dirty="0" smtClean="0"/>
              <a:t>of </a:t>
            </a:r>
            <a:r>
              <a:rPr lang="en-US" dirty="0"/>
              <a:t>the services involved.</a:t>
            </a:r>
          </a:p>
          <a:p>
            <a:pPr marL="457200" lvl="0" indent="-457200">
              <a:buFontTx/>
              <a:buAutoNum type="arabicPeriod"/>
            </a:pPr>
            <a:r>
              <a:rPr lang="en-US" b="1" dirty="0"/>
              <a:t>Adaptation to service failures: </a:t>
            </a:r>
            <a:r>
              <a:rPr lang="en-US" dirty="0"/>
              <a:t>We will show how the failure of one service in the composition will trigger the hot deployment of the same service and the redirection of the request to the newly deployed service to prevent interruption. </a:t>
            </a:r>
          </a:p>
          <a:p>
            <a:pPr marL="0" indent="0">
              <a:buNone/>
            </a:pP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29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9014610"/>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6" name="Shape 356"/>
          <p:cNvSpPr>
            <a:spLocks noGrp="1"/>
          </p:cNvSpPr>
          <p:nvPr>
            <p:ph type="title"/>
          </p:nvPr>
        </p:nvSpPr>
        <p:spPr>
          <a:xfrm>
            <a:off x="228600" y="73152"/>
            <a:ext cx="6705600" cy="838201"/>
          </a:xfrm>
          <a:prstGeom prst="rect">
            <a:avLst/>
          </a:prstGeom>
        </p:spPr>
        <p:txBody>
          <a:bodyPr lIns="0" tIns="0" rIns="0" bIns="0">
            <a:normAutofit/>
          </a:bodyPr>
          <a:lstStyle/>
          <a:p>
            <a:pPr lvl="0">
              <a:defRPr sz="1800"/>
            </a:pPr>
            <a:r>
              <a:rPr sz="2400" dirty="0"/>
              <a:t>2014/2015</a:t>
            </a:r>
            <a:r>
              <a:rPr sz="2400" dirty="0" smtClean="0"/>
              <a:t> </a:t>
            </a:r>
            <a:r>
              <a:rPr lang="en-US" sz="2400" dirty="0" smtClean="0"/>
              <a:t>Research Focus</a:t>
            </a:r>
            <a:endParaRPr sz="2400" dirty="0"/>
          </a:p>
        </p:txBody>
      </p:sp>
      <p:sp>
        <p:nvSpPr>
          <p:cNvPr id="357" name="Shape 357"/>
          <p:cNvSpPr>
            <a:spLocks noGrp="1"/>
          </p:cNvSpPr>
          <p:nvPr>
            <p:ph type="body" idx="1"/>
          </p:nvPr>
        </p:nvSpPr>
        <p:spPr>
          <a:xfrm>
            <a:off x="304800" y="1402079"/>
            <a:ext cx="8382000" cy="4524335"/>
          </a:xfrm>
          <a:prstGeom prst="rect">
            <a:avLst/>
          </a:prstGeom>
        </p:spPr>
        <p:txBody>
          <a:bodyPr>
            <a:normAutofit lnSpcReduction="10000"/>
          </a:bodyPr>
          <a:lstStyle/>
          <a:p>
            <a:pPr lvl="0">
              <a:defRPr sz="1800"/>
            </a:pPr>
            <a:r>
              <a:rPr lang="en-US" sz="2400" dirty="0" smtClean="0"/>
              <a:t>High security assurance in SOA </a:t>
            </a:r>
          </a:p>
          <a:p>
            <a:pPr marL="712589" lvl="1" indent="-255389">
              <a:defRPr sz="1800"/>
            </a:pPr>
            <a:r>
              <a:rPr lang="en-US" sz="2400" dirty="0" smtClean="0"/>
              <a:t>Agile defense</a:t>
            </a:r>
          </a:p>
          <a:p>
            <a:pPr marL="1102320" lvl="2" indent="-255389">
              <a:spcBef>
                <a:spcPts val="600"/>
              </a:spcBef>
              <a:defRPr sz="1800"/>
            </a:pPr>
            <a:r>
              <a:rPr lang="en-US" sz="2400" dirty="0" smtClean="0"/>
              <a:t>Resilient and Adaptable service monitoring</a:t>
            </a:r>
          </a:p>
          <a:p>
            <a:pPr marL="1102320" lvl="2" indent="-255389">
              <a:defRPr sz="1800"/>
            </a:pPr>
            <a:r>
              <a:rPr lang="en-US" sz="2400" dirty="0" smtClean="0"/>
              <a:t>Anomaly detection (failed, compromised or malicious services)</a:t>
            </a:r>
          </a:p>
          <a:p>
            <a:pPr marL="1102320" lvl="2" indent="-255389">
              <a:spcBef>
                <a:spcPts val="600"/>
              </a:spcBef>
              <a:defRPr sz="1800"/>
            </a:pPr>
            <a:r>
              <a:rPr lang="en-US" sz="2400" dirty="0" smtClean="0"/>
              <a:t>Service Trust management</a:t>
            </a:r>
          </a:p>
          <a:p>
            <a:pPr marL="1102320" lvl="2" indent="-255389">
              <a:spcBef>
                <a:spcPts val="600"/>
              </a:spcBef>
              <a:defRPr sz="1800"/>
            </a:pPr>
            <a:r>
              <a:rPr lang="en-US" sz="2400" dirty="0" smtClean="0"/>
              <a:t>Dynamic service composition</a:t>
            </a:r>
          </a:p>
          <a:p>
            <a:pPr marL="1102320" lvl="2" indent="-255389">
              <a:spcBef>
                <a:spcPts val="600"/>
              </a:spcBef>
              <a:defRPr sz="1800"/>
            </a:pPr>
            <a:r>
              <a:rPr lang="en-US" sz="2400" dirty="0" smtClean="0"/>
              <a:t>Ensure the enforcement of </a:t>
            </a:r>
            <a:r>
              <a:rPr lang="en-US" sz="2400" dirty="0" err="1" smtClean="0"/>
              <a:t>SLAs</a:t>
            </a:r>
            <a:r>
              <a:rPr lang="en-US" sz="2400" dirty="0" smtClean="0"/>
              <a:t> in real time</a:t>
            </a:r>
            <a:endParaRPr sz="2400" dirty="0" smtClean="0"/>
          </a:p>
          <a:p>
            <a:pPr marL="712589" lvl="1" indent="-255389">
              <a:spcBef>
                <a:spcPts val="600"/>
              </a:spcBef>
              <a:defRPr sz="1800"/>
            </a:pPr>
            <a:r>
              <a:rPr lang="en-US" sz="2400" dirty="0" smtClean="0"/>
              <a:t>Data privacy in SOA </a:t>
            </a:r>
          </a:p>
          <a:p>
            <a:pPr marL="1102320" lvl="2" indent="-255389">
              <a:spcBef>
                <a:spcPts val="600"/>
              </a:spcBef>
              <a:defRPr sz="1800"/>
            </a:pPr>
            <a:r>
              <a:rPr lang="en-US" sz="2400" dirty="0" smtClean="0"/>
              <a:t>Secure cross-domain information exchange</a:t>
            </a:r>
          </a:p>
          <a:p>
            <a:pPr marL="1102320" lvl="2" indent="-255389">
              <a:spcBef>
                <a:spcPts val="600"/>
              </a:spcBef>
              <a:defRPr sz="1800"/>
            </a:pPr>
            <a:r>
              <a:rPr lang="en-US" sz="2400" dirty="0" smtClean="0"/>
              <a:t>Privacy-preserving controlled data dissemination</a:t>
            </a:r>
          </a:p>
          <a:p>
            <a:pPr marL="457200" lvl="1" indent="0">
              <a:spcBef>
                <a:spcPts val="600"/>
              </a:spcBef>
              <a:buNone/>
              <a:defRPr sz="1800"/>
            </a:pPr>
            <a:endParaRPr lang="en-US" sz="2400" dirty="0" smtClean="0"/>
          </a:p>
        </p:txBody>
      </p:sp>
      <p:sp>
        <p:nvSpPr>
          <p:cNvPr id="5"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3</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73673305"/>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Research Tasks and Plans</a:t>
            </a:r>
            <a:endParaRPr lang="en-US" dirty="0"/>
          </a:p>
        </p:txBody>
      </p:sp>
      <p:sp>
        <p:nvSpPr>
          <p:cNvPr id="3" name="Text Placeholder 2"/>
          <p:cNvSpPr>
            <a:spLocks noGrp="1"/>
          </p:cNvSpPr>
          <p:nvPr>
            <p:ph type="body" idx="1"/>
          </p:nvPr>
        </p:nvSpPr>
        <p:spPr>
          <a:xfrm>
            <a:off x="304800" y="1312284"/>
            <a:ext cx="8382000" cy="5455921"/>
          </a:xfrm>
        </p:spPr>
        <p:txBody>
          <a:bodyPr/>
          <a:lstStyle/>
          <a:p>
            <a:r>
              <a:rPr lang="en-US" dirty="0" smtClean="0"/>
              <a:t>Integrating more parameters into anomaly detection process (CPU usage, memory usage etc.)</a:t>
            </a:r>
          </a:p>
          <a:p>
            <a:r>
              <a:rPr lang="en-US" dirty="0" smtClean="0"/>
              <a:t>Implementation of HMMs for anomaly detection</a:t>
            </a:r>
          </a:p>
          <a:p>
            <a:r>
              <a:rPr lang="en-US" dirty="0" smtClean="0"/>
              <a:t>Experiments with anomaly detection:</a:t>
            </a:r>
          </a:p>
          <a:p>
            <a:pPr lvl="1"/>
            <a:r>
              <a:rPr lang="en-US" dirty="0" smtClean="0"/>
              <a:t>Time to detect anomaly after start of attack </a:t>
            </a:r>
          </a:p>
          <a:p>
            <a:pPr lvl="1"/>
            <a:r>
              <a:rPr lang="en-US" dirty="0" smtClean="0"/>
              <a:t>Accuracy of anomaly detection model</a:t>
            </a:r>
          </a:p>
          <a:p>
            <a:r>
              <a:rPr lang="en-US" dirty="0" smtClean="0"/>
              <a:t>Experiments with service monitor:</a:t>
            </a:r>
          </a:p>
          <a:p>
            <a:pPr lvl="1"/>
            <a:r>
              <a:rPr lang="en-US" dirty="0" smtClean="0"/>
              <a:t>Scalability of central monitor</a:t>
            </a:r>
          </a:p>
          <a:p>
            <a:pPr lvl="1"/>
            <a:r>
              <a:rPr lang="en-US" dirty="0" smtClean="0"/>
              <a:t>Service response delay due to monitoring</a:t>
            </a:r>
          </a:p>
          <a:p>
            <a:pPr lvl="1"/>
            <a:r>
              <a:rPr lang="en-US" dirty="0" smtClean="0"/>
              <a:t>Service throughput with monitoring</a:t>
            </a:r>
          </a:p>
          <a:p>
            <a:r>
              <a:rPr lang="en-US" dirty="0" smtClean="0"/>
              <a:t>Adaptability experiments:</a:t>
            </a:r>
            <a:endParaRPr lang="en-US" dirty="0"/>
          </a:p>
          <a:p>
            <a:pPr lvl="1"/>
            <a:r>
              <a:rPr lang="en-US" dirty="0" smtClean="0"/>
              <a:t>Multiple constraints in dynamic service composition</a:t>
            </a:r>
          </a:p>
          <a:p>
            <a:pPr lvl="1"/>
            <a:r>
              <a:rPr lang="en-US" dirty="0" smtClean="0"/>
              <a:t>Cost-benefit analysis of dynamic service composition (in terms of response time overhead)</a:t>
            </a:r>
          </a:p>
          <a:p>
            <a:pPr lvl="1"/>
            <a:r>
              <a:rPr lang="en-US" dirty="0" smtClean="0"/>
              <a:t>Overhead of re-deploying service in same/different domain</a:t>
            </a:r>
          </a:p>
        </p:txBody>
      </p:sp>
      <p:sp>
        <p:nvSpPr>
          <p:cNvPr id="4"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30</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39605236"/>
      </p:ext>
    </p:extLst>
  </p:cSld>
  <p:clrMapOvr>
    <a:masterClrMapping/>
  </p:clrMapOvr>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chor="ctr">
            <a:noAutofit/>
          </a:bodyPr>
          <a:lstStyle/>
          <a:p>
            <a:pPr algn="ctr">
              <a:buNone/>
            </a:pPr>
            <a:r>
              <a:rPr lang="en-US" sz="4400" dirty="0" smtClean="0"/>
              <a:t>Privacy Preserving</a:t>
            </a:r>
          </a:p>
          <a:p>
            <a:pPr algn="ctr">
              <a:buNone/>
            </a:pPr>
            <a:r>
              <a:rPr lang="en-US" sz="4400" dirty="0" smtClean="0"/>
              <a:t>Data Dissemination</a:t>
            </a:r>
          </a:p>
          <a:p>
            <a:pPr algn="ctr">
              <a:buNone/>
            </a:pPr>
            <a:r>
              <a:rPr lang="en-US" sz="4400" dirty="0" smtClean="0"/>
              <a:t>in SOA</a:t>
            </a:r>
          </a:p>
        </p:txBody>
      </p:sp>
      <p:sp>
        <p:nvSpPr>
          <p:cNvPr id="4"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31</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994540"/>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Statement</a:t>
            </a:r>
          </a:p>
        </p:txBody>
      </p:sp>
      <p:sp>
        <p:nvSpPr>
          <p:cNvPr id="3" name="Text Placeholder 2"/>
          <p:cNvSpPr>
            <a:spLocks noGrp="1"/>
          </p:cNvSpPr>
          <p:nvPr>
            <p:ph type="body" idx="1"/>
          </p:nvPr>
        </p:nvSpPr>
        <p:spPr/>
        <p:txBody>
          <a:bodyPr>
            <a:normAutofit fontScale="92500" lnSpcReduction="10000"/>
          </a:bodyPr>
          <a:lstStyle/>
          <a:p>
            <a:r>
              <a:rPr lang="en-US" sz="2400" dirty="0" smtClean="0"/>
              <a:t>Composite Web services</a:t>
            </a:r>
          </a:p>
          <a:p>
            <a:pPr lvl="1"/>
            <a:r>
              <a:rPr lang="en-US" dirty="0" smtClean="0"/>
              <a:t>Loosely coupled independent </a:t>
            </a:r>
            <a:r>
              <a:rPr lang="en-US" dirty="0" err="1" smtClean="0"/>
              <a:t>RESTful</a:t>
            </a:r>
            <a:r>
              <a:rPr lang="en-US" dirty="0" smtClean="0"/>
              <a:t> services composed to accomplish a task</a:t>
            </a:r>
          </a:p>
          <a:p>
            <a:pPr lvl="1"/>
            <a:r>
              <a:rPr lang="en-US" dirty="0" smtClean="0"/>
              <a:t>A composite service invocation translates into multiple interactions that may share user data</a:t>
            </a:r>
          </a:p>
          <a:p>
            <a:r>
              <a:rPr lang="en-US" sz="2400" dirty="0" smtClean="0"/>
              <a:t>Opaque data sharing across unknown endpoints beyond primary service</a:t>
            </a:r>
          </a:p>
          <a:p>
            <a:pPr lvl="1"/>
            <a:r>
              <a:rPr lang="en-US" dirty="0" smtClean="0"/>
              <a:t>Undetected privacy violations due to data sharing with unauthorized services</a:t>
            </a:r>
          </a:p>
          <a:p>
            <a:r>
              <a:rPr lang="en-US" sz="2400" dirty="0" smtClean="0"/>
              <a:t>Lack of policy infrastructure</a:t>
            </a:r>
          </a:p>
          <a:p>
            <a:pPr lvl="1"/>
            <a:r>
              <a:rPr lang="en-US" dirty="0" smtClean="0"/>
              <a:t>Inability of owner to specify data access policies for secondary services authorization</a:t>
            </a:r>
          </a:p>
          <a:p>
            <a:pPr lvl="1"/>
            <a:r>
              <a:rPr lang="en-US" dirty="0" smtClean="0"/>
              <a:t>Policy definition, communication, evaluation and enforcement</a:t>
            </a:r>
          </a:p>
          <a:p>
            <a:r>
              <a:rPr lang="en-US" sz="2378" dirty="0" smtClean="0"/>
              <a:t>Message-based security mechanisms (HTTPS) are not applicable</a:t>
            </a:r>
          </a:p>
          <a:p>
            <a:pPr lvl="1"/>
            <a:r>
              <a:rPr lang="en-US" dirty="0" smtClean="0"/>
              <a:t>Provides point-to-point secure communication</a:t>
            </a:r>
          </a:p>
          <a:p>
            <a:pPr lvl="1"/>
            <a:r>
              <a:rPr lang="en-US" dirty="0" smtClean="0"/>
              <a:t>Unable to provide protection in remote domains</a:t>
            </a:r>
          </a:p>
          <a:p>
            <a:endParaRPr lang="en-US" dirty="0"/>
          </a:p>
        </p:txBody>
      </p:sp>
      <p:sp>
        <p:nvSpPr>
          <p:cNvPr id="6"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32</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07035620"/>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pic>
        <p:nvPicPr>
          <p:cNvPr id="6" name="Picture 5" descr="Screen Shot 2015-04-06 at 4.36.22 PM.png"/>
          <p:cNvPicPr>
            <a:picLocks noChangeAspect="1"/>
          </p:cNvPicPr>
          <p:nvPr/>
        </p:nvPicPr>
        <p:blipFill>
          <a:blip r:embed="rId2"/>
          <a:stretch>
            <a:fillRect/>
          </a:stretch>
        </p:blipFill>
        <p:spPr>
          <a:xfrm>
            <a:off x="1947040" y="1402080"/>
            <a:ext cx="5556853" cy="5001168"/>
          </a:xfrm>
          <a:prstGeom prst="rect">
            <a:avLst/>
          </a:prstGeom>
        </p:spPr>
      </p:pic>
      <p:sp>
        <p:nvSpPr>
          <p:cNvPr id="5"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33</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50927109"/>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Objectives</a:t>
            </a:r>
            <a:endParaRPr lang="en-US" dirty="0"/>
          </a:p>
        </p:txBody>
      </p:sp>
      <p:sp>
        <p:nvSpPr>
          <p:cNvPr id="3" name="Text Placeholder 2"/>
          <p:cNvSpPr>
            <a:spLocks noGrp="1"/>
          </p:cNvSpPr>
          <p:nvPr>
            <p:ph type="body" idx="1"/>
          </p:nvPr>
        </p:nvSpPr>
        <p:spPr/>
        <p:txBody>
          <a:bodyPr>
            <a:normAutofit/>
          </a:bodyPr>
          <a:lstStyle/>
          <a:p>
            <a:r>
              <a:rPr lang="en-US" sz="2800" dirty="0" smtClean="0"/>
              <a:t>Demonstrate policy-based distributed data dissemination</a:t>
            </a:r>
          </a:p>
          <a:p>
            <a:endParaRPr lang="en-US" sz="2800" dirty="0" smtClean="0"/>
          </a:p>
          <a:p>
            <a:r>
              <a:rPr lang="en-US" sz="2800" dirty="0" smtClean="0"/>
              <a:t>Demonstrate distributed policy communication, evaluation and enforcement framework</a:t>
            </a:r>
          </a:p>
          <a:p>
            <a:endParaRPr lang="en-US" sz="2800" dirty="0" smtClean="0"/>
          </a:p>
          <a:p>
            <a:r>
              <a:rPr lang="en-US" sz="2800" dirty="0" smtClean="0"/>
              <a:t>Demonstrate scenarios for controlled cross-domain information exchange under various anomalies and attacks</a:t>
            </a:r>
          </a:p>
        </p:txBody>
      </p:sp>
      <p:sp>
        <p:nvSpPr>
          <p:cNvPr id="4"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34</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54338783"/>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Tasks</a:t>
            </a:r>
            <a:endParaRPr lang="en-US" dirty="0"/>
          </a:p>
        </p:txBody>
      </p:sp>
      <p:sp>
        <p:nvSpPr>
          <p:cNvPr id="3" name="Text Placeholder 2"/>
          <p:cNvSpPr>
            <a:spLocks noGrp="1"/>
          </p:cNvSpPr>
          <p:nvPr>
            <p:ph type="body" idx="1"/>
          </p:nvPr>
        </p:nvSpPr>
        <p:spPr/>
        <p:txBody>
          <a:bodyPr>
            <a:normAutofit fontScale="92500" lnSpcReduction="10000"/>
          </a:bodyPr>
          <a:lstStyle/>
          <a:p>
            <a:r>
              <a:rPr lang="en-US" sz="2400" dirty="0" smtClean="0"/>
              <a:t>How to ensure that each authorized subscriber service only accesses the data for which it is authorized</a:t>
            </a:r>
          </a:p>
          <a:p>
            <a:r>
              <a:rPr lang="en-US" sz="2400" dirty="0" smtClean="0"/>
              <a:t>How to prohibit data dissemination to an unauthorized subscriber service</a:t>
            </a:r>
          </a:p>
          <a:p>
            <a:r>
              <a:rPr lang="en-US" sz="2400" dirty="0" smtClean="0"/>
              <a:t>Demonstrate applications (such as Electronic Healthcare </a:t>
            </a:r>
            <a:r>
              <a:rPr lang="en-US" sz="2400" dirty="0"/>
              <a:t>R</a:t>
            </a:r>
            <a:r>
              <a:rPr lang="en-US" sz="2400" dirty="0" smtClean="0"/>
              <a:t>ecords, UAVs) under different data dissemination models:</a:t>
            </a:r>
          </a:p>
          <a:p>
            <a:pPr lvl="1"/>
            <a:r>
              <a:rPr lang="en-US" sz="1946" dirty="0" smtClean="0"/>
              <a:t>Publish-Subscribe </a:t>
            </a:r>
          </a:p>
          <a:p>
            <a:pPr lvl="1"/>
            <a:r>
              <a:rPr lang="en-US" sz="1946" dirty="0" smtClean="0"/>
              <a:t>Peer-to-Peer</a:t>
            </a:r>
          </a:p>
          <a:p>
            <a:pPr lvl="1"/>
            <a:r>
              <a:rPr lang="en-US" sz="1946" dirty="0" smtClean="0"/>
              <a:t>Mutable (interacting services can update </a:t>
            </a:r>
            <a:r>
              <a:rPr lang="en-US" sz="1946" dirty="0"/>
              <a:t>data and policies in Active Bundle)</a:t>
            </a:r>
            <a:endParaRPr lang="en-US" sz="1946" dirty="0" smtClean="0"/>
          </a:p>
          <a:p>
            <a:pPr lvl="1"/>
            <a:r>
              <a:rPr lang="en-US" sz="1946" dirty="0" smtClean="0"/>
              <a:t>Immutable </a:t>
            </a:r>
          </a:p>
          <a:p>
            <a:r>
              <a:rPr lang="en-US" sz="2400" dirty="0" smtClean="0"/>
              <a:t>Demonstrate compatibility with existing service infrastructure such as </a:t>
            </a:r>
            <a:r>
              <a:rPr lang="en-US" sz="2400" dirty="0" err="1" smtClean="0"/>
              <a:t>RESTful</a:t>
            </a:r>
            <a:r>
              <a:rPr lang="en-US" sz="2400" dirty="0" smtClean="0"/>
              <a:t> services (HTTP)</a:t>
            </a:r>
          </a:p>
        </p:txBody>
      </p:sp>
      <p:sp>
        <p:nvSpPr>
          <p:cNvPr id="4"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35</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54338783"/>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Solution</a:t>
            </a:r>
            <a:endParaRPr lang="en-US" dirty="0"/>
          </a:p>
        </p:txBody>
      </p:sp>
      <p:sp>
        <p:nvSpPr>
          <p:cNvPr id="3" name="Text Placeholder 2"/>
          <p:cNvSpPr>
            <a:spLocks noGrp="1"/>
          </p:cNvSpPr>
          <p:nvPr>
            <p:ph type="body" idx="1"/>
          </p:nvPr>
        </p:nvSpPr>
        <p:spPr>
          <a:xfrm>
            <a:off x="304800" y="1402080"/>
            <a:ext cx="8382000" cy="5257175"/>
          </a:xfrm>
        </p:spPr>
        <p:txBody>
          <a:bodyPr anchor="b">
            <a:normAutofit/>
          </a:bodyPr>
          <a:lstStyle/>
          <a:p>
            <a:pPr algn="ctr">
              <a:buNone/>
            </a:pPr>
            <a:r>
              <a:rPr lang="en-US" sz="2200" dirty="0" smtClean="0">
                <a:latin typeface="Courier New"/>
                <a:cs typeface="Courier New"/>
              </a:rPr>
              <a:t>if (host == authorized)</a:t>
            </a:r>
          </a:p>
          <a:p>
            <a:pPr algn="ctr">
              <a:buNone/>
            </a:pPr>
            <a:r>
              <a:rPr lang="en-US" sz="2200" dirty="0" smtClean="0">
                <a:latin typeface="Courier New"/>
                <a:cs typeface="Courier New"/>
              </a:rPr>
              <a:t>F(</a:t>
            </a:r>
            <a:r>
              <a:rPr lang="en-US" sz="2200" dirty="0" err="1" smtClean="0">
                <a:latin typeface="Courier New"/>
                <a:cs typeface="Courier New"/>
              </a:rPr>
              <a:t>k</a:t>
            </a:r>
            <a:r>
              <a:rPr lang="en-US" sz="2200" baseline="-25000" dirty="0" err="1" smtClean="0">
                <a:latin typeface="Courier New"/>
                <a:cs typeface="Courier New"/>
              </a:rPr>
              <a:t>i</a:t>
            </a:r>
            <a:r>
              <a:rPr lang="en-US" sz="2200" dirty="0" smtClean="0">
                <a:latin typeface="Courier New"/>
                <a:cs typeface="Courier New"/>
              </a:rPr>
              <a:t>, P, C) = d</a:t>
            </a:r>
            <a:r>
              <a:rPr lang="en-US" sz="2200" baseline="-25000" dirty="0" smtClean="0">
                <a:latin typeface="Courier New"/>
                <a:cs typeface="Courier New"/>
              </a:rPr>
              <a:t>i</a:t>
            </a:r>
            <a:endParaRPr lang="en-US" sz="2200" dirty="0" smtClean="0">
              <a:latin typeface="Courier New"/>
              <a:cs typeface="Courier New"/>
            </a:endParaRPr>
          </a:p>
        </p:txBody>
      </p:sp>
      <p:pic>
        <p:nvPicPr>
          <p:cNvPr id="4" name="Picture 3" descr="Screen Shot 2015-04-06 at 4.37.13 PM.png"/>
          <p:cNvPicPr>
            <a:picLocks noChangeAspect="1"/>
          </p:cNvPicPr>
          <p:nvPr/>
        </p:nvPicPr>
        <p:blipFill>
          <a:blip r:embed="rId2"/>
          <a:stretch>
            <a:fillRect/>
          </a:stretch>
        </p:blipFill>
        <p:spPr>
          <a:xfrm>
            <a:off x="2064982" y="1365328"/>
            <a:ext cx="5023849" cy="3986316"/>
          </a:xfrm>
          <a:prstGeom prst="rect">
            <a:avLst/>
          </a:prstGeom>
        </p:spPr>
      </p:pic>
      <p:sp>
        <p:nvSpPr>
          <p:cNvPr id="5"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36</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83766527"/>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252774" y="1805389"/>
            <a:ext cx="4748241" cy="3793132"/>
          </a:xfrm>
          <a:prstGeom prst="rect">
            <a:avLst/>
          </a:prstGeom>
        </p:spPr>
      </p:pic>
      <p:sp>
        <p:nvSpPr>
          <p:cNvPr id="2" name="Title 1"/>
          <p:cNvSpPr>
            <a:spLocks noGrp="1"/>
          </p:cNvSpPr>
          <p:nvPr>
            <p:ph type="title"/>
          </p:nvPr>
        </p:nvSpPr>
        <p:spPr/>
        <p:txBody>
          <a:bodyPr/>
          <a:lstStyle/>
          <a:p>
            <a:r>
              <a:rPr lang="en-US" dirty="0" smtClean="0"/>
              <a:t>Proposed Solution</a:t>
            </a:r>
            <a:endParaRPr lang="en-US" dirty="0"/>
          </a:p>
        </p:txBody>
      </p:sp>
      <p:sp>
        <p:nvSpPr>
          <p:cNvPr id="3" name="Text Placeholder 2"/>
          <p:cNvSpPr>
            <a:spLocks noGrp="1"/>
          </p:cNvSpPr>
          <p:nvPr>
            <p:ph type="body" idx="1"/>
          </p:nvPr>
        </p:nvSpPr>
        <p:spPr>
          <a:xfrm>
            <a:off x="304800" y="1402080"/>
            <a:ext cx="8382000" cy="5116120"/>
          </a:xfrm>
        </p:spPr>
        <p:txBody>
          <a:bodyPr>
            <a:normAutofit/>
          </a:bodyPr>
          <a:lstStyle/>
          <a:p>
            <a:r>
              <a:rPr lang="en-US" dirty="0" smtClean="0"/>
              <a:t>Practical implementation of function F, policy P, and </a:t>
            </a:r>
            <a:r>
              <a:rPr lang="en-US" dirty="0" err="1" smtClean="0"/>
              <a:t>ciphertext</a:t>
            </a:r>
            <a:r>
              <a:rPr lang="en-US" dirty="0" smtClean="0"/>
              <a:t> C</a:t>
            </a:r>
          </a:p>
          <a:p>
            <a:pPr lvl="1"/>
            <a:r>
              <a:rPr lang="en-US" dirty="0" smtClean="0"/>
              <a:t>Active Bundle approach for</a:t>
            </a:r>
          </a:p>
          <a:p>
            <a:pPr lvl="1">
              <a:buNone/>
            </a:pPr>
            <a:r>
              <a:rPr lang="en-US" dirty="0" smtClean="0"/>
              <a:t>	secure data dissemination</a:t>
            </a:r>
          </a:p>
          <a:p>
            <a:r>
              <a:rPr lang="en-US" dirty="0" smtClean="0"/>
              <a:t>Active Bundle (AB)</a:t>
            </a:r>
          </a:p>
          <a:p>
            <a:pPr lvl="1"/>
            <a:r>
              <a:rPr lang="en-US" dirty="0" smtClean="0"/>
              <a:t>Self-protecting encapsulation</a:t>
            </a:r>
          </a:p>
          <a:p>
            <a:pPr marL="457200" lvl="1" indent="0">
              <a:buNone/>
            </a:pPr>
            <a:r>
              <a:rPr lang="en-US" dirty="0" smtClean="0"/>
              <a:t>    mechanism for protecting data</a:t>
            </a:r>
            <a:endParaRPr lang="en-US" dirty="0"/>
          </a:p>
          <a:p>
            <a:pPr lvl="1"/>
            <a:r>
              <a:rPr lang="en-US" dirty="0" smtClean="0"/>
              <a:t>Provides secure cross-domain</a:t>
            </a:r>
          </a:p>
          <a:p>
            <a:pPr marL="457200" lvl="1" indent="0">
              <a:buNone/>
            </a:pPr>
            <a:r>
              <a:rPr lang="en-US" dirty="0"/>
              <a:t> </a:t>
            </a:r>
            <a:r>
              <a:rPr lang="en-US" dirty="0" smtClean="0"/>
              <a:t>   information exchange</a:t>
            </a:r>
          </a:p>
          <a:p>
            <a:r>
              <a:rPr lang="en-US" dirty="0" smtClean="0"/>
              <a:t>Metadata</a:t>
            </a:r>
          </a:p>
          <a:p>
            <a:pPr lvl="1"/>
            <a:r>
              <a:rPr lang="en-US" dirty="0" smtClean="0"/>
              <a:t>Access control policies</a:t>
            </a:r>
          </a:p>
          <a:p>
            <a:pPr lvl="1"/>
            <a:r>
              <a:rPr lang="en-US" dirty="0" smtClean="0"/>
              <a:t>Operational policies</a:t>
            </a:r>
          </a:p>
          <a:p>
            <a:r>
              <a:rPr lang="en-US" dirty="0" smtClean="0"/>
              <a:t>Virtual Machine</a:t>
            </a:r>
          </a:p>
          <a:p>
            <a:pPr lvl="1"/>
            <a:r>
              <a:rPr lang="en-US" dirty="0" smtClean="0"/>
              <a:t>Protection mechanism (self-integrity check)</a:t>
            </a:r>
          </a:p>
          <a:p>
            <a:pPr lvl="1"/>
            <a:r>
              <a:rPr lang="en-US" dirty="0" smtClean="0"/>
              <a:t>Policy evaluation, enforcement and data dissemination</a:t>
            </a:r>
          </a:p>
        </p:txBody>
      </p:sp>
      <p:sp>
        <p:nvSpPr>
          <p:cNvPr id="5"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37</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18285899"/>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 Components</a:t>
            </a:r>
            <a:endParaRPr lang="en-US" dirty="0"/>
          </a:p>
        </p:txBody>
      </p:sp>
      <p:sp>
        <p:nvSpPr>
          <p:cNvPr id="4" name="Content Placeholder 3"/>
          <p:cNvSpPr>
            <a:spLocks noGrp="1"/>
          </p:cNvSpPr>
          <p:nvPr>
            <p:ph idx="1"/>
          </p:nvPr>
        </p:nvSpPr>
        <p:spPr>
          <a:xfrm>
            <a:off x="304800" y="1402080"/>
            <a:ext cx="8382000" cy="5122957"/>
          </a:xfrm>
        </p:spPr>
        <p:txBody>
          <a:bodyPr>
            <a:normAutofit fontScale="85000" lnSpcReduction="20000"/>
          </a:bodyPr>
          <a:lstStyle/>
          <a:p>
            <a:r>
              <a:rPr lang="en-US" dirty="0"/>
              <a:t>Host authentication</a:t>
            </a:r>
          </a:p>
          <a:p>
            <a:pPr lvl="1"/>
            <a:r>
              <a:rPr lang="en-US" dirty="0"/>
              <a:t>Password, Certificate, Biometric, PKI</a:t>
            </a:r>
          </a:p>
          <a:p>
            <a:r>
              <a:rPr lang="en-US" dirty="0"/>
              <a:t>Host request authorization (policy evaluation</a:t>
            </a:r>
            <a:r>
              <a:rPr lang="en-US" dirty="0" smtClean="0"/>
              <a:t>)</a:t>
            </a:r>
          </a:p>
          <a:p>
            <a:pPr lvl="1"/>
            <a:r>
              <a:rPr lang="en-US" dirty="0" smtClean="0"/>
              <a:t>Access control model such as Attribute/Role-based</a:t>
            </a:r>
          </a:p>
          <a:p>
            <a:pPr lvl="1"/>
            <a:r>
              <a:rPr lang="en-US" dirty="0" smtClean="0"/>
              <a:t>Policy specification language such as XACML/JSON</a:t>
            </a:r>
          </a:p>
          <a:p>
            <a:pPr lvl="1"/>
            <a:r>
              <a:rPr lang="en-US" dirty="0" smtClean="0"/>
              <a:t>Policy evaluation engine such as WSO2 </a:t>
            </a:r>
            <a:r>
              <a:rPr lang="en-US" dirty="0" err="1" smtClean="0"/>
              <a:t>Balana</a:t>
            </a:r>
            <a:r>
              <a:rPr lang="en-US" dirty="0" smtClean="0"/>
              <a:t>/Java-based</a:t>
            </a:r>
          </a:p>
          <a:p>
            <a:r>
              <a:rPr lang="en-US" dirty="0" smtClean="0"/>
              <a:t>Key management methods</a:t>
            </a:r>
          </a:p>
          <a:p>
            <a:pPr lvl="1"/>
            <a:r>
              <a:rPr lang="en-US" dirty="0" smtClean="0"/>
              <a:t>Key inclusion (prone to attacks)</a:t>
            </a:r>
          </a:p>
          <a:p>
            <a:pPr lvl="1"/>
            <a:r>
              <a:rPr lang="en-US" dirty="0" smtClean="0"/>
              <a:t>Key management service (use of trusted third party for key storage and distribution)</a:t>
            </a:r>
          </a:p>
          <a:p>
            <a:pPr lvl="1"/>
            <a:r>
              <a:rPr lang="en-US" dirty="0" smtClean="0"/>
              <a:t>Key </a:t>
            </a:r>
            <a:r>
              <a:rPr lang="en-US" dirty="0"/>
              <a:t>derivation</a:t>
            </a:r>
            <a:r>
              <a:rPr lang="en-US" dirty="0" smtClean="0"/>
              <a:t> based on the AB execution control flow path</a:t>
            </a:r>
          </a:p>
          <a:p>
            <a:pPr lvl="2"/>
            <a:r>
              <a:rPr lang="en-US" dirty="0" smtClean="0"/>
              <a:t>Key derivation based on the unique information generated in control flow steps only if the service is authenticated and authorized</a:t>
            </a:r>
          </a:p>
          <a:p>
            <a:r>
              <a:rPr lang="en-US" dirty="0" smtClean="0"/>
              <a:t>Tamper Resistance</a:t>
            </a:r>
          </a:p>
          <a:p>
            <a:pPr lvl="1"/>
            <a:r>
              <a:rPr lang="en-US" dirty="0" smtClean="0"/>
              <a:t>Correct data dissemination depends on the correct execution of AB control flow steps</a:t>
            </a:r>
          </a:p>
          <a:p>
            <a:pPr lvl="1"/>
            <a:r>
              <a:rPr lang="en-US" dirty="0" smtClean="0"/>
              <a:t>Verify the integrity of the execution to ensure there is no difference from the original code</a:t>
            </a:r>
          </a:p>
          <a:p>
            <a:pPr lvl="1"/>
            <a:r>
              <a:rPr lang="en-US" dirty="0" smtClean="0"/>
              <a:t>Integrity verification is based on digest calculation using secure one-way hash function</a:t>
            </a:r>
          </a:p>
          <a:p>
            <a:pPr lvl="1"/>
            <a:r>
              <a:rPr lang="en-US" dirty="0" smtClean="0"/>
              <a:t>Each time an AB step is executed, the tamper resistance module calculates its digest and the digest of its resources</a:t>
            </a:r>
          </a:p>
          <a:p>
            <a:pPr lvl="1"/>
            <a:r>
              <a:rPr lang="en-US" dirty="0" smtClean="0"/>
              <a:t>Digests are used to derive decryption keys</a:t>
            </a:r>
          </a:p>
          <a:p>
            <a:pPr lvl="1"/>
            <a:r>
              <a:rPr lang="en-US" dirty="0" smtClean="0"/>
              <a:t>Any modification to AB changes the digest resulting in incorrect key derivation</a:t>
            </a:r>
            <a:endParaRPr lang="en-US" dirty="0"/>
          </a:p>
        </p:txBody>
      </p:sp>
      <p:sp>
        <p:nvSpPr>
          <p:cNvPr id="5"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38</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37848610"/>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 name="Shape 82"/>
          <p:cNvSpPr>
            <a:spLocks noGrp="1"/>
          </p:cNvSpPr>
          <p:nvPr>
            <p:ph type="title"/>
          </p:nvPr>
        </p:nvSpPr>
        <p:spPr>
          <a:xfrm>
            <a:off x="228600" y="108434"/>
            <a:ext cx="6705600" cy="838201"/>
          </a:xfrm>
          <a:prstGeom prst="rect">
            <a:avLst/>
          </a:prstGeom>
        </p:spPr>
        <p:txBody>
          <a:bodyPr lIns="0" tIns="0" rIns="0" bIns="0">
            <a:normAutofit/>
          </a:bodyPr>
          <a:lstStyle/>
          <a:p>
            <a:pPr>
              <a:lnSpc>
                <a:spcPct val="100000"/>
              </a:lnSpc>
            </a:pPr>
            <a:r>
              <a:rPr lang="en-US" dirty="0" smtClean="0"/>
              <a:t>Data Dissemination Models</a:t>
            </a:r>
            <a:endParaRPr lang="en-US" dirty="0"/>
          </a:p>
        </p:txBody>
      </p:sp>
      <p:sp>
        <p:nvSpPr>
          <p:cNvPr id="24" name="Shape 122"/>
          <p:cNvSpPr>
            <a:spLocks noGrp="1"/>
          </p:cNvSpPr>
          <p:nvPr>
            <p:ph type="body" idx="1"/>
          </p:nvPr>
        </p:nvSpPr>
        <p:spPr>
          <a:xfrm>
            <a:off x="304800" y="1286818"/>
            <a:ext cx="8382000" cy="4510409"/>
          </a:xfrm>
          <a:prstGeom prst="rect">
            <a:avLst/>
          </a:prstGeom>
        </p:spPr>
        <p:txBody>
          <a:bodyPr>
            <a:noAutofit/>
          </a:bodyPr>
          <a:lstStyle/>
          <a:p>
            <a:pPr marL="457200" indent="-457200" algn="just"/>
            <a:r>
              <a:rPr lang="en-US" sz="2800" dirty="0"/>
              <a:t>Publish-Subscribe </a:t>
            </a:r>
            <a:r>
              <a:rPr lang="en-US" sz="2800" dirty="0" smtClean="0"/>
              <a:t>Dissemination</a:t>
            </a:r>
          </a:p>
          <a:p>
            <a:pPr marL="911225" lvl="1" indent="-457200" algn="just"/>
            <a:r>
              <a:rPr lang="en-US" sz="1800" dirty="0" smtClean="0"/>
              <a:t>Data published by various sources to a central repository and shared with various subscribers by means of Active Bundles (AB)</a:t>
            </a:r>
            <a:endParaRPr lang="en-US" sz="1800" b="1" dirty="0" smtClean="0"/>
          </a:p>
          <a:p>
            <a:pPr marL="457200" indent="-457200" algn="just"/>
            <a:r>
              <a:rPr lang="en-US" sz="2800" dirty="0" smtClean="0"/>
              <a:t>Peer-to-Peer Dissemination</a:t>
            </a:r>
          </a:p>
          <a:p>
            <a:pPr marL="911225" lvl="1" indent="-457200" algn="just"/>
            <a:r>
              <a:rPr lang="en-US" sz="1800" dirty="0" smtClean="0"/>
              <a:t>Data shared among peers of different classification level by means of AB</a:t>
            </a:r>
            <a:endParaRPr lang="en-US" sz="1800" dirty="0"/>
          </a:p>
          <a:p>
            <a:pPr marL="457200" indent="-457200" algn="just"/>
            <a:r>
              <a:rPr lang="en-US" sz="2800" dirty="0" smtClean="0"/>
              <a:t>Immutable Dissemination</a:t>
            </a:r>
          </a:p>
          <a:p>
            <a:pPr marL="911225" lvl="1" indent="-457200" algn="just"/>
            <a:r>
              <a:rPr lang="en-US" sz="1800" dirty="0" smtClean="0"/>
              <a:t>Fixed data shared by means of AB with various parties in an information flow chain</a:t>
            </a:r>
          </a:p>
          <a:p>
            <a:pPr marL="457200" indent="-457200" algn="just"/>
            <a:r>
              <a:rPr lang="en-US" sz="2800" dirty="0" smtClean="0"/>
              <a:t>Mutable Dissemination</a:t>
            </a:r>
          </a:p>
          <a:p>
            <a:pPr marL="911225" lvl="1" indent="-457200" algn="just"/>
            <a:r>
              <a:rPr lang="en-US" sz="1800" dirty="0" smtClean="0"/>
              <a:t>Data shared by means of AB can be dynamically updated </a:t>
            </a:r>
            <a:r>
              <a:rPr lang="en-US" sz="1800" dirty="0"/>
              <a:t>by </a:t>
            </a:r>
            <a:r>
              <a:rPr lang="en-US" sz="1800" dirty="0" smtClean="0"/>
              <a:t>the interacting parties in an information flow chain</a:t>
            </a:r>
            <a:endParaRPr lang="en-US" sz="1800" dirty="0"/>
          </a:p>
          <a:p>
            <a:pPr marL="967978" lvl="1" indent="-457200" algn="just"/>
            <a:endParaRPr lang="en-US" sz="2800" b="1" dirty="0"/>
          </a:p>
        </p:txBody>
      </p:sp>
      <p:sp>
        <p:nvSpPr>
          <p:cNvPr id="4"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39</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32922338"/>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End-to-End Scenario using 3 NGCRC Projects (preliminary notional draft concept!)</a:t>
            </a:r>
            <a:endParaRPr lang="en-US" dirty="0"/>
          </a:p>
        </p:txBody>
      </p:sp>
      <p:sp>
        <p:nvSpPr>
          <p:cNvPr id="4" name="Footer Placeholder 3"/>
          <p:cNvSpPr>
            <a:spLocks noGrp="1"/>
          </p:cNvSpPr>
          <p:nvPr>
            <p:ph type="ftr" sz="quarter" idx="3"/>
          </p:nvPr>
        </p:nvSpPr>
        <p:spPr/>
        <p:txBody>
          <a:bodyPr/>
          <a:lstStyle/>
          <a:p>
            <a:r>
              <a:rPr lang="en-US" dirty="0" smtClean="0"/>
              <a:t>Northrop Grumman Private / Proprietary Level 1</a:t>
            </a:r>
            <a:endParaRPr lang="en-US" dirty="0"/>
          </a:p>
        </p:txBody>
      </p:sp>
      <p:sp>
        <p:nvSpPr>
          <p:cNvPr id="5" name="Flowchart: Magnetic Disk 4"/>
          <p:cNvSpPr/>
          <p:nvPr/>
        </p:nvSpPr>
        <p:spPr>
          <a:xfrm>
            <a:off x="6508378" y="4719915"/>
            <a:ext cx="1237130" cy="1107144"/>
          </a:xfrm>
          <a:prstGeom prst="flowChartMagneticDisk">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Encrypted Data</a:t>
            </a:r>
            <a:endParaRPr lang="en-US" dirty="0"/>
          </a:p>
        </p:txBody>
      </p:sp>
      <p:sp>
        <p:nvSpPr>
          <p:cNvPr id="6" name="Rectangle 5"/>
          <p:cNvSpPr/>
          <p:nvPr/>
        </p:nvSpPr>
        <p:spPr>
          <a:xfrm>
            <a:off x="6571131" y="3182469"/>
            <a:ext cx="2169457" cy="98611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i="1" dirty="0" smtClean="0"/>
              <a:t>Trusted Service</a:t>
            </a:r>
            <a:r>
              <a:rPr lang="en-US" dirty="0" smtClean="0"/>
              <a:t/>
            </a:r>
            <a:br>
              <a:rPr lang="en-US" dirty="0" smtClean="0"/>
            </a:br>
            <a:r>
              <a:rPr lang="en-US" dirty="0" smtClean="0"/>
              <a:t>Encrypted Data Processing</a:t>
            </a:r>
            <a:endParaRPr lang="en-US" dirty="0"/>
          </a:p>
        </p:txBody>
      </p:sp>
      <p:sp>
        <p:nvSpPr>
          <p:cNvPr id="7" name="Rectangle 6"/>
          <p:cNvSpPr/>
          <p:nvPr/>
        </p:nvSpPr>
        <p:spPr>
          <a:xfrm>
            <a:off x="2252676" y="1617577"/>
            <a:ext cx="1052958" cy="851647"/>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Secure Browser</a:t>
            </a:r>
            <a:endParaRPr lang="en-US" dirty="0"/>
          </a:p>
        </p:txBody>
      </p:sp>
      <p:sp>
        <p:nvSpPr>
          <p:cNvPr id="8" name="Rectangle 7"/>
          <p:cNvSpPr/>
          <p:nvPr/>
        </p:nvSpPr>
        <p:spPr>
          <a:xfrm>
            <a:off x="215441" y="1510007"/>
            <a:ext cx="3227005" cy="1801907"/>
          </a:xfrm>
          <a:prstGeom prst="rect">
            <a:avLst/>
          </a:prstGeom>
          <a:noFill/>
        </p:spPr>
        <p:style>
          <a:lnRef idx="2">
            <a:schemeClr val="accent1"/>
          </a:lnRef>
          <a:fillRef idx="1">
            <a:schemeClr val="lt1"/>
          </a:fillRef>
          <a:effectRef idx="0">
            <a:schemeClr val="accent1"/>
          </a:effectRef>
          <a:fontRef idx="minor">
            <a:schemeClr val="dk1"/>
          </a:fontRef>
        </p:style>
        <p:txBody>
          <a:bodyPr rtlCol="0" anchor="b"/>
          <a:lstStyle/>
          <a:p>
            <a:pPr algn="r"/>
            <a:r>
              <a:rPr lang="en-US" b="1" dirty="0" smtClean="0"/>
              <a:t>User Machine</a:t>
            </a:r>
            <a:endParaRPr lang="en-US" b="1" dirty="0"/>
          </a:p>
        </p:txBody>
      </p:sp>
      <p:sp>
        <p:nvSpPr>
          <p:cNvPr id="9" name="Rectangle 8"/>
          <p:cNvSpPr/>
          <p:nvPr/>
        </p:nvSpPr>
        <p:spPr>
          <a:xfrm>
            <a:off x="6293224" y="4561999"/>
            <a:ext cx="2599765" cy="1640541"/>
          </a:xfrm>
          <a:prstGeom prst="rect">
            <a:avLst/>
          </a:prstGeom>
          <a:noFill/>
        </p:spPr>
        <p:style>
          <a:lnRef idx="2">
            <a:schemeClr val="accent1"/>
          </a:lnRef>
          <a:fillRef idx="1">
            <a:schemeClr val="lt1"/>
          </a:fillRef>
          <a:effectRef idx="0">
            <a:schemeClr val="accent1"/>
          </a:effectRef>
          <a:fontRef idx="minor">
            <a:schemeClr val="dk1"/>
          </a:fontRef>
        </p:style>
        <p:txBody>
          <a:bodyPr rtlCol="0" anchor="b"/>
          <a:lstStyle/>
          <a:p>
            <a:pPr algn="r"/>
            <a:r>
              <a:rPr lang="en-US" b="1" dirty="0" smtClean="0"/>
              <a:t>Untrusted Cloud</a:t>
            </a:r>
            <a:endParaRPr lang="en-US" b="1" dirty="0"/>
          </a:p>
        </p:txBody>
      </p:sp>
      <p:sp>
        <p:nvSpPr>
          <p:cNvPr id="10" name="Rounded Rectangle 9"/>
          <p:cNvSpPr/>
          <p:nvPr/>
        </p:nvSpPr>
        <p:spPr>
          <a:xfrm>
            <a:off x="308308" y="1644477"/>
            <a:ext cx="941294" cy="573741"/>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User</a:t>
            </a:r>
            <a:endParaRPr lang="en-US" dirty="0"/>
          </a:p>
        </p:txBody>
      </p:sp>
      <p:sp>
        <p:nvSpPr>
          <p:cNvPr id="13" name="TextBox 12"/>
          <p:cNvSpPr txBox="1"/>
          <p:nvPr/>
        </p:nvSpPr>
        <p:spPr>
          <a:xfrm>
            <a:off x="309280" y="2266999"/>
            <a:ext cx="2885726" cy="646331"/>
          </a:xfrm>
          <a:prstGeom prst="rect">
            <a:avLst/>
          </a:prstGeom>
          <a:noFill/>
        </p:spPr>
        <p:txBody>
          <a:bodyPr wrap="none" rtlCol="0">
            <a:spAutoFit/>
          </a:bodyPr>
          <a:lstStyle/>
          <a:p>
            <a:r>
              <a:rPr lang="en-US" sz="1200" i="1" dirty="0" smtClean="0">
                <a:latin typeface="Arial" pitchFamily="34" charset="0"/>
                <a:cs typeface="Arial" pitchFamily="34" charset="0"/>
              </a:rPr>
              <a:t>Authenticate to browser</a:t>
            </a:r>
            <a:br>
              <a:rPr lang="en-US" sz="1200" i="1" dirty="0" smtClean="0">
                <a:latin typeface="Arial" pitchFamily="34" charset="0"/>
                <a:cs typeface="Arial" pitchFamily="34" charset="0"/>
              </a:rPr>
            </a:br>
            <a:r>
              <a:rPr lang="en-US" sz="1200" i="1" dirty="0" smtClean="0">
                <a:latin typeface="Arial" pitchFamily="34" charset="0"/>
                <a:cs typeface="Arial" pitchFamily="34" charset="0"/>
              </a:rPr>
              <a:t>(trusted e.g. CAC or untrusted e.g. PIN)</a:t>
            </a:r>
            <a:br>
              <a:rPr lang="en-US" sz="1200" i="1" dirty="0" smtClean="0">
                <a:latin typeface="Arial" pitchFamily="34" charset="0"/>
                <a:cs typeface="Arial" pitchFamily="34" charset="0"/>
              </a:rPr>
            </a:br>
            <a:r>
              <a:rPr lang="en-US" sz="1200" i="1" dirty="0" smtClean="0">
                <a:latin typeface="Arial" pitchFamily="34" charset="0"/>
                <a:cs typeface="Arial" pitchFamily="34" charset="0"/>
              </a:rPr>
              <a:t>Request data processing</a:t>
            </a:r>
            <a:endParaRPr lang="en-US" sz="1200" i="1" dirty="0">
              <a:latin typeface="Arial" pitchFamily="34" charset="0"/>
              <a:cs typeface="Arial" pitchFamily="34" charset="0"/>
            </a:endParaRPr>
          </a:p>
        </p:txBody>
      </p:sp>
      <p:sp>
        <p:nvSpPr>
          <p:cNvPr id="18" name="Flowchart: Magnetic Disk 17"/>
          <p:cNvSpPr/>
          <p:nvPr/>
        </p:nvSpPr>
        <p:spPr>
          <a:xfrm>
            <a:off x="3904128" y="4719917"/>
            <a:ext cx="1237130" cy="1107142"/>
          </a:xfrm>
          <a:prstGeom prst="flowChartMagneticDisk">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Data </a:t>
            </a:r>
            <a:r>
              <a:rPr lang="en-US" sz="1600" dirty="0" smtClean="0"/>
              <a:t>(potentially corrupted)</a:t>
            </a:r>
            <a:endParaRPr lang="en-US" sz="1600" dirty="0"/>
          </a:p>
        </p:txBody>
      </p:sp>
      <p:sp>
        <p:nvSpPr>
          <p:cNvPr id="19" name="Rectangle 18"/>
          <p:cNvSpPr/>
          <p:nvPr/>
        </p:nvSpPr>
        <p:spPr>
          <a:xfrm>
            <a:off x="3750069" y="3182469"/>
            <a:ext cx="2157672" cy="98611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i="1" dirty="0" smtClean="0"/>
              <a:t>Untrusted Service</a:t>
            </a:r>
            <a:r>
              <a:rPr lang="en-US" dirty="0" smtClean="0"/>
              <a:t/>
            </a:r>
            <a:br>
              <a:rPr lang="en-US" dirty="0" smtClean="0"/>
            </a:br>
            <a:r>
              <a:rPr lang="en-US" dirty="0" smtClean="0"/>
              <a:t>Data Processing</a:t>
            </a:r>
            <a:endParaRPr lang="en-US" dirty="0"/>
          </a:p>
        </p:txBody>
      </p:sp>
      <p:sp>
        <p:nvSpPr>
          <p:cNvPr id="20" name="Rectangle 19"/>
          <p:cNvSpPr/>
          <p:nvPr/>
        </p:nvSpPr>
        <p:spPr>
          <a:xfrm>
            <a:off x="3752309" y="4584410"/>
            <a:ext cx="2281517" cy="1618130"/>
          </a:xfrm>
          <a:prstGeom prst="rect">
            <a:avLst/>
          </a:prstGeom>
          <a:noFill/>
        </p:spPr>
        <p:style>
          <a:lnRef idx="2">
            <a:schemeClr val="accent1"/>
          </a:lnRef>
          <a:fillRef idx="1">
            <a:schemeClr val="lt1"/>
          </a:fillRef>
          <a:effectRef idx="0">
            <a:schemeClr val="accent1"/>
          </a:effectRef>
          <a:fontRef idx="minor">
            <a:schemeClr val="dk1"/>
          </a:fontRef>
        </p:style>
        <p:txBody>
          <a:bodyPr rtlCol="0" anchor="b"/>
          <a:lstStyle/>
          <a:p>
            <a:pPr algn="r"/>
            <a:r>
              <a:rPr lang="en-US" b="1" dirty="0" smtClean="0"/>
              <a:t>Untrusted Cloud</a:t>
            </a:r>
            <a:endParaRPr lang="en-US" b="1" dirty="0"/>
          </a:p>
        </p:txBody>
      </p:sp>
      <p:sp>
        <p:nvSpPr>
          <p:cNvPr id="21" name="Rectangle 20"/>
          <p:cNvSpPr/>
          <p:nvPr/>
        </p:nvSpPr>
        <p:spPr>
          <a:xfrm>
            <a:off x="5141258" y="1550342"/>
            <a:ext cx="2084295" cy="98611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Service Selection based on trust level of user</a:t>
            </a:r>
            <a:endParaRPr lang="en-US" dirty="0"/>
          </a:p>
        </p:txBody>
      </p:sp>
      <p:cxnSp>
        <p:nvCxnSpPr>
          <p:cNvPr id="23" name="Straight Arrow Connector 22"/>
          <p:cNvCxnSpPr>
            <a:stCxn id="21" idx="2"/>
            <a:endCxn id="19" idx="0"/>
          </p:cNvCxnSpPr>
          <p:nvPr/>
        </p:nvCxnSpPr>
        <p:spPr>
          <a:xfrm flipH="1">
            <a:off x="4828905" y="2536460"/>
            <a:ext cx="1354501" cy="6460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1" idx="2"/>
            <a:endCxn id="6" idx="0"/>
          </p:cNvCxnSpPr>
          <p:nvPr/>
        </p:nvCxnSpPr>
        <p:spPr>
          <a:xfrm>
            <a:off x="6183406" y="2536460"/>
            <a:ext cx="1472454" cy="6460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7" idx="3"/>
            <a:endCxn id="21" idx="1"/>
          </p:cNvCxnSpPr>
          <p:nvPr/>
        </p:nvCxnSpPr>
        <p:spPr>
          <a:xfrm>
            <a:off x="3305634" y="2043401"/>
            <a:ext cx="18356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10" idx="3"/>
            <a:endCxn id="7" idx="1"/>
          </p:cNvCxnSpPr>
          <p:nvPr/>
        </p:nvCxnSpPr>
        <p:spPr>
          <a:xfrm>
            <a:off x="1249602" y="1931348"/>
            <a:ext cx="1003074" cy="1120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 idx="2"/>
            <a:endCxn id="5" idx="1"/>
          </p:cNvCxnSpPr>
          <p:nvPr/>
        </p:nvCxnSpPr>
        <p:spPr>
          <a:xfrm flipH="1">
            <a:off x="7126943" y="4168587"/>
            <a:ext cx="528917" cy="5513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19" idx="2"/>
            <a:endCxn id="18" idx="1"/>
          </p:cNvCxnSpPr>
          <p:nvPr/>
        </p:nvCxnSpPr>
        <p:spPr>
          <a:xfrm flipH="1">
            <a:off x="4522693" y="4168587"/>
            <a:ext cx="306212" cy="5513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74" name="Table 73"/>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89014122"/>
              </p:ext>
            </p:extLst>
          </p:nvPr>
        </p:nvGraphicFramePr>
        <p:xfrm>
          <a:off x="215441" y="4561999"/>
          <a:ext cx="3331075" cy="1911209"/>
        </p:xfrm>
        <a:graphic>
          <a:graphicData uri="http://schemas.openxmlformats.org/drawingml/2006/table">
            <a:tbl>
              <a:tblPr/>
              <a:tblGrid>
                <a:gridCol w="390652"/>
                <a:gridCol w="2396870"/>
                <a:gridCol w="543553"/>
              </a:tblGrid>
              <a:tr h="434642">
                <a:tc>
                  <a:txBody>
                    <a:bodyPr/>
                    <a:lstStyle/>
                    <a:p>
                      <a:pPr algn="ctr" fontAlgn="ctr"/>
                      <a:endParaRPr lang="en-US" sz="1200" b="1"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1200" b="1" i="0" u="none" strike="noStrike" dirty="0">
                          <a:solidFill>
                            <a:srgbClr val="000000"/>
                          </a:solidFill>
                          <a:effectLst/>
                          <a:latin typeface="Arial"/>
                        </a:rPr>
                        <a:t>NGCRC Projects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1200" b="1" i="0" u="none" strike="noStrike">
                          <a:solidFill>
                            <a:srgbClr val="000000"/>
                          </a:solidFill>
                          <a:effectLst/>
                          <a:latin typeface="Arial"/>
                        </a:rPr>
                        <a:t>Univ.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r>
              <a:tr h="499414">
                <a:tc>
                  <a:txBody>
                    <a:bodyPr/>
                    <a:lstStyle/>
                    <a:p>
                      <a:pPr algn="ctr" fontAlgn="ctr"/>
                      <a:r>
                        <a:rPr lang="en-US" sz="1200" b="1" i="0" u="none" strike="noStrike" dirty="0" smtClean="0">
                          <a:solidFill>
                            <a:srgbClr val="008000"/>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200" b="1" i="0" u="none" strike="noStrike" dirty="0">
                          <a:solidFill>
                            <a:srgbClr val="000000"/>
                          </a:solidFill>
                          <a:effectLst/>
                          <a:latin typeface="Arial"/>
                        </a:rPr>
                        <a:t>Secure Hardware Tokens and Key Storage in the Browser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Arial"/>
                        </a:rPr>
                        <a:t>MIT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412377">
                <a:tc>
                  <a:txBody>
                    <a:bodyPr/>
                    <a:lstStyle/>
                    <a:p>
                      <a:pPr algn="ctr" fontAlgn="ctr"/>
                      <a:r>
                        <a:rPr lang="en-US" sz="1200" b="1" i="0" u="none" strike="noStrike" dirty="0" smtClean="0">
                          <a:solidFill>
                            <a:srgbClr val="008000"/>
                          </a:solidFill>
                          <a:effectLst/>
                          <a:latin typeface="Arial"/>
                        </a:rPr>
                        <a:t>(2)</a:t>
                      </a:r>
                      <a:endParaRPr lang="en-US" sz="1200" b="1" i="0" u="none" strike="noStrike" dirty="0">
                        <a:solidFill>
                          <a:srgbClr val="008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en-US" sz="1200" b="1" i="0" u="none" strike="noStrike" dirty="0">
                          <a:solidFill>
                            <a:srgbClr val="000000"/>
                          </a:solidFill>
                          <a:effectLst/>
                          <a:latin typeface="Arial"/>
                        </a:rPr>
                        <a:t>End to End Security Policy Auditing and Enforcement in Service Oriented Architecture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1200" b="0" i="0" u="none" strike="noStrike">
                          <a:solidFill>
                            <a:srgbClr val="000000"/>
                          </a:solidFill>
                          <a:effectLst/>
                          <a:latin typeface="Arial"/>
                        </a:rPr>
                        <a:t>Purdue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428513">
                <a:tc>
                  <a:txBody>
                    <a:bodyPr/>
                    <a:lstStyle/>
                    <a:p>
                      <a:pPr algn="ctr" fontAlgn="ctr"/>
                      <a:r>
                        <a:rPr lang="en-US" sz="1200" b="1" i="0" u="none" strike="noStrike" dirty="0" smtClean="0">
                          <a:solidFill>
                            <a:srgbClr val="008000"/>
                          </a:solidFill>
                          <a:effectLst/>
                          <a:latin typeface="Arial"/>
                        </a:rPr>
                        <a:t>(3)</a:t>
                      </a:r>
                      <a:endParaRPr lang="en-US" sz="1200" b="1" i="0" u="none" strike="noStrike" dirty="0">
                        <a:solidFill>
                          <a:srgbClr val="008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en-US" sz="1200" b="1" i="0" u="none" strike="noStrike">
                          <a:solidFill>
                            <a:srgbClr val="000000"/>
                          </a:solidFill>
                          <a:effectLst/>
                          <a:latin typeface="Arial"/>
                        </a:rPr>
                        <a:t>Ensuring Privacy in Cloud-based Data Analysis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1200" b="0" i="0" u="none" strike="noStrike" dirty="0">
                          <a:solidFill>
                            <a:srgbClr val="000000"/>
                          </a:solidFill>
                          <a:effectLst/>
                          <a:latin typeface="Arial"/>
                        </a:rPr>
                        <a:t>Purdue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bl>
          </a:graphicData>
        </a:graphic>
      </p:graphicFrame>
      <p:sp>
        <p:nvSpPr>
          <p:cNvPr id="79" name="TextBox 78"/>
          <p:cNvSpPr txBox="1"/>
          <p:nvPr/>
        </p:nvSpPr>
        <p:spPr>
          <a:xfrm>
            <a:off x="1610774" y="1678234"/>
            <a:ext cx="436338" cy="338554"/>
          </a:xfrm>
          <a:prstGeom prst="rect">
            <a:avLst/>
          </a:prstGeom>
          <a:noFill/>
        </p:spPr>
        <p:txBody>
          <a:bodyPr wrap="none" rtlCol="0">
            <a:spAutoFit/>
          </a:bodyPr>
          <a:lstStyle/>
          <a:p>
            <a:r>
              <a:rPr lang="en-US" sz="1600" b="1" dirty="0" smtClean="0">
                <a:solidFill>
                  <a:srgbClr val="008000"/>
                </a:solidFill>
                <a:latin typeface="Arial" pitchFamily="34" charset="0"/>
                <a:cs typeface="Arial" pitchFamily="34" charset="0"/>
              </a:rPr>
              <a:t>(1)</a:t>
            </a:r>
            <a:endParaRPr lang="en-US" sz="1600" b="1" dirty="0">
              <a:solidFill>
                <a:srgbClr val="008000"/>
              </a:solidFill>
              <a:latin typeface="Arial" pitchFamily="34" charset="0"/>
              <a:cs typeface="Arial" pitchFamily="34" charset="0"/>
            </a:endParaRPr>
          </a:p>
        </p:txBody>
      </p:sp>
      <p:sp>
        <p:nvSpPr>
          <p:cNvPr id="80" name="TextBox 79"/>
          <p:cNvSpPr txBox="1"/>
          <p:nvPr/>
        </p:nvSpPr>
        <p:spPr>
          <a:xfrm>
            <a:off x="4087854" y="1678234"/>
            <a:ext cx="436338" cy="338554"/>
          </a:xfrm>
          <a:prstGeom prst="rect">
            <a:avLst/>
          </a:prstGeom>
          <a:noFill/>
        </p:spPr>
        <p:txBody>
          <a:bodyPr wrap="none" rtlCol="0">
            <a:spAutoFit/>
          </a:bodyPr>
          <a:lstStyle/>
          <a:p>
            <a:r>
              <a:rPr lang="en-US" sz="1600" b="1" dirty="0" smtClean="0">
                <a:solidFill>
                  <a:srgbClr val="008000"/>
                </a:solidFill>
                <a:latin typeface="Arial" pitchFamily="34" charset="0"/>
                <a:cs typeface="Arial" pitchFamily="34" charset="0"/>
              </a:rPr>
              <a:t>(2)</a:t>
            </a:r>
            <a:endParaRPr lang="en-US" sz="1600" b="1" dirty="0">
              <a:solidFill>
                <a:srgbClr val="008000"/>
              </a:solidFill>
              <a:latin typeface="Arial" pitchFamily="34" charset="0"/>
              <a:cs typeface="Arial" pitchFamily="34" charset="0"/>
            </a:endParaRPr>
          </a:p>
        </p:txBody>
      </p:sp>
      <p:sp>
        <p:nvSpPr>
          <p:cNvPr id="81" name="TextBox 80"/>
          <p:cNvSpPr txBox="1"/>
          <p:nvPr/>
        </p:nvSpPr>
        <p:spPr>
          <a:xfrm>
            <a:off x="7437691" y="4223445"/>
            <a:ext cx="436338" cy="338554"/>
          </a:xfrm>
          <a:prstGeom prst="rect">
            <a:avLst/>
          </a:prstGeom>
          <a:noFill/>
        </p:spPr>
        <p:txBody>
          <a:bodyPr wrap="none" rtlCol="0">
            <a:spAutoFit/>
          </a:bodyPr>
          <a:lstStyle/>
          <a:p>
            <a:r>
              <a:rPr lang="en-US" sz="1600" b="1" dirty="0" smtClean="0">
                <a:solidFill>
                  <a:srgbClr val="008000"/>
                </a:solidFill>
                <a:latin typeface="Arial" pitchFamily="34" charset="0"/>
                <a:cs typeface="Arial" pitchFamily="34" charset="0"/>
              </a:rPr>
              <a:t>(3)</a:t>
            </a:r>
            <a:endParaRPr lang="en-US" sz="1600" b="1" dirty="0">
              <a:solidFill>
                <a:srgbClr val="008000"/>
              </a:solidFill>
              <a:latin typeface="Arial" pitchFamily="34" charset="0"/>
              <a:cs typeface="Arial" pitchFamily="34" charset="0"/>
            </a:endParaRPr>
          </a:p>
        </p:txBody>
      </p:sp>
      <p:sp>
        <p:nvSpPr>
          <p:cNvPr id="30" name="Oval 29"/>
          <p:cNvSpPr/>
          <p:nvPr/>
        </p:nvSpPr>
        <p:spPr>
          <a:xfrm>
            <a:off x="4689370" y="1270101"/>
            <a:ext cx="3017696" cy="1563200"/>
          </a:xfrm>
          <a:prstGeom prst="ellipse">
            <a:avLst/>
          </a:prstGeom>
          <a:noFill/>
          <a:ln w="19050" cap="flat" cmpd="sng" algn="ctr">
            <a:solidFill>
              <a:schemeClr val="accent2"/>
            </a:solidFill>
            <a:prstDash val="solid"/>
            <a:round/>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1" name="TextBox 30"/>
          <p:cNvSpPr txBox="1"/>
          <p:nvPr/>
        </p:nvSpPr>
        <p:spPr>
          <a:xfrm>
            <a:off x="7369155" y="1102769"/>
            <a:ext cx="1774845" cy="584776"/>
          </a:xfrm>
          <a:prstGeom prst="rect">
            <a:avLst/>
          </a:prstGeom>
          <a:noFill/>
        </p:spPr>
        <p:txBody>
          <a:bodyPr wrap="none" rtlCol="0">
            <a:spAutoFit/>
          </a:bodyPr>
          <a:lstStyle/>
          <a:p>
            <a:pPr lvl="0"/>
            <a:r>
              <a:rPr lang="en-US" sz="1600" dirty="0" smtClean="0">
                <a:solidFill>
                  <a:schemeClr val="accent2"/>
                </a:solidFill>
              </a:rPr>
              <a:t>High security</a:t>
            </a:r>
          </a:p>
          <a:p>
            <a:pPr lvl="0"/>
            <a:r>
              <a:rPr lang="en-US" sz="1600" dirty="0" smtClean="0">
                <a:solidFill>
                  <a:schemeClr val="accent2"/>
                </a:solidFill>
              </a:rPr>
              <a:t>assurance in SOA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18680674"/>
      </p:ext>
    </p:extLst>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 name="Shape 82"/>
          <p:cNvSpPr>
            <a:spLocks noGrp="1"/>
          </p:cNvSpPr>
          <p:nvPr>
            <p:ph type="title"/>
          </p:nvPr>
        </p:nvSpPr>
        <p:spPr>
          <a:xfrm>
            <a:off x="228600" y="108434"/>
            <a:ext cx="6705600" cy="838201"/>
          </a:xfrm>
          <a:prstGeom prst="rect">
            <a:avLst/>
          </a:prstGeom>
        </p:spPr>
        <p:txBody>
          <a:bodyPr lIns="0" tIns="0" rIns="0" bIns="0">
            <a:normAutofit/>
          </a:bodyPr>
          <a:lstStyle/>
          <a:p>
            <a:pPr lvl="0">
              <a:defRPr sz="1800"/>
            </a:pPr>
            <a:r>
              <a:rPr lang="en-US" sz="2400" dirty="0" smtClean="0"/>
              <a:t>Publish-Subscribe Dissemination</a:t>
            </a:r>
            <a:br>
              <a:rPr lang="en-US" sz="2400" dirty="0" smtClean="0"/>
            </a:br>
            <a:r>
              <a:rPr lang="en-US" sz="2400" dirty="0" smtClean="0"/>
              <a:t>(Healthcare)</a:t>
            </a:r>
            <a:endParaRPr sz="2400" dirty="0"/>
          </a:p>
        </p:txBody>
      </p:sp>
      <p:sp>
        <p:nvSpPr>
          <p:cNvPr id="70" name="Shape 416"/>
          <p:cNvSpPr/>
          <p:nvPr/>
        </p:nvSpPr>
        <p:spPr>
          <a:xfrm>
            <a:off x="1842003" y="4237474"/>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smtClean="0">
                <a:effectLst>
                  <a:outerShdw blurRad="25400" dist="23998" dir="2700000" rotWithShape="0">
                    <a:srgbClr val="000000">
                      <a:alpha val="31034"/>
                    </a:srgbClr>
                  </a:outerShdw>
                </a:effectLst>
              </a:rPr>
              <a:t>Pharmacy</a:t>
            </a:r>
            <a:endParaRPr sz="1800" dirty="0">
              <a:effectLst>
                <a:outerShdw blurRad="25400" dist="23998" dir="2700000" rotWithShape="0">
                  <a:srgbClr val="000000">
                    <a:alpha val="31034"/>
                  </a:srgbClr>
                </a:outerShdw>
              </a:effectLst>
            </a:endParaRPr>
          </a:p>
        </p:txBody>
      </p:sp>
      <p:sp>
        <p:nvSpPr>
          <p:cNvPr id="71" name="Shape 422"/>
          <p:cNvSpPr/>
          <p:nvPr/>
        </p:nvSpPr>
        <p:spPr>
          <a:xfrm>
            <a:off x="5647882" y="4139407"/>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a:t>Insurance</a:t>
            </a:r>
            <a:endParaRPr sz="1800" dirty="0">
              <a:effectLst>
                <a:outerShdw blurRad="25400" dist="23998" dir="2700000" rotWithShape="0">
                  <a:srgbClr val="000000">
                    <a:alpha val="31034"/>
                  </a:srgbClr>
                </a:outerShdw>
              </a:effectLst>
            </a:endParaRPr>
          </a:p>
        </p:txBody>
      </p:sp>
      <p:sp>
        <p:nvSpPr>
          <p:cNvPr id="72" name="Shape 416"/>
          <p:cNvSpPr/>
          <p:nvPr/>
        </p:nvSpPr>
        <p:spPr>
          <a:xfrm>
            <a:off x="5647882" y="1323480"/>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smtClean="0"/>
              <a:t>Doctor</a:t>
            </a:r>
            <a:endParaRPr lang="en-US" sz="1800" dirty="0" smtClean="0">
              <a:effectLst>
                <a:outerShdw blurRad="25400" dist="23998" dir="2700000" rotWithShape="0">
                  <a:srgbClr val="000000">
                    <a:alpha val="31034"/>
                  </a:srgbClr>
                </a:outerShdw>
              </a:effectLst>
            </a:endParaRPr>
          </a:p>
        </p:txBody>
      </p:sp>
      <p:sp>
        <p:nvSpPr>
          <p:cNvPr id="73" name="Shape 416"/>
          <p:cNvSpPr/>
          <p:nvPr/>
        </p:nvSpPr>
        <p:spPr>
          <a:xfrm>
            <a:off x="1784146" y="1331762"/>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smtClean="0"/>
              <a:t>Nurse</a:t>
            </a:r>
            <a:endParaRPr sz="1800" dirty="0">
              <a:effectLst>
                <a:outerShdw blurRad="25400" dist="23998" dir="2700000" rotWithShape="0">
                  <a:srgbClr val="000000">
                    <a:alpha val="31034"/>
                  </a:srgbClr>
                </a:outerShdw>
              </a:effectLst>
            </a:endParaRPr>
          </a:p>
        </p:txBody>
      </p:sp>
      <p:sp>
        <p:nvSpPr>
          <p:cNvPr id="74" name="Shape 416"/>
          <p:cNvSpPr/>
          <p:nvPr/>
        </p:nvSpPr>
        <p:spPr>
          <a:xfrm>
            <a:off x="300187" y="2793244"/>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smtClean="0">
                <a:effectLst>
                  <a:outerShdw blurRad="25400" dist="23998" dir="2700000" rotWithShape="0">
                    <a:srgbClr val="000000">
                      <a:alpha val="31034"/>
                    </a:srgbClr>
                  </a:outerShdw>
                </a:effectLst>
              </a:rPr>
              <a:t>Laboratory</a:t>
            </a:r>
            <a:endParaRPr sz="1800" dirty="0">
              <a:effectLst>
                <a:outerShdw blurRad="25400" dist="23998" dir="2700000" rotWithShape="0">
                  <a:srgbClr val="000000">
                    <a:alpha val="31034"/>
                  </a:srgbClr>
                </a:outerShdw>
              </a:effectLst>
            </a:endParaRPr>
          </a:p>
        </p:txBody>
      </p:sp>
      <p:sp>
        <p:nvSpPr>
          <p:cNvPr id="75" name="Rounded Rectangle 74"/>
          <p:cNvSpPr/>
          <p:nvPr/>
        </p:nvSpPr>
        <p:spPr>
          <a:xfrm>
            <a:off x="3749040" y="2604328"/>
            <a:ext cx="1645920" cy="1097280"/>
          </a:xfrm>
          <a:prstGeom prst="roundRect">
            <a:avLst/>
          </a:prstGeom>
          <a:solidFill>
            <a:srgbClr val="C00000"/>
          </a:solidFill>
          <a:ln/>
          <a:effectLst/>
        </p:spPr>
        <p:style>
          <a:lnRef idx="0">
            <a:schemeClr val="accent2"/>
          </a:lnRef>
          <a:fillRef idx="3">
            <a:schemeClr val="accent2"/>
          </a:fillRef>
          <a:effectRef idx="3">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b="0" i="0" u="none" strike="noStrike" cap="none" spc="0" normalizeH="0" baseline="0" dirty="0" smtClean="0">
                <a:ln>
                  <a:noFill/>
                </a:ln>
                <a:solidFill>
                  <a:schemeClr val="bg1"/>
                </a:solidFill>
                <a:effectLst/>
                <a:uFillTx/>
                <a:latin typeface="+mj-lt"/>
                <a:ea typeface="Tahoma"/>
                <a:cs typeface="Tahoma"/>
                <a:sym typeface="Tahoma"/>
              </a:rPr>
              <a:t>Medical</a:t>
            </a:r>
          </a:p>
          <a:p>
            <a:pPr marL="0" marR="0" indent="0" algn="ctr" defTabSz="914400" rtl="0" fontAlgn="auto" latinLnBrk="1" hangingPunct="0">
              <a:lnSpc>
                <a:spcPct val="100000"/>
              </a:lnSpc>
              <a:spcBef>
                <a:spcPts val="0"/>
              </a:spcBef>
              <a:spcAft>
                <a:spcPts val="0"/>
              </a:spcAft>
              <a:buClrTx/>
              <a:buSzTx/>
              <a:buFontTx/>
              <a:buNone/>
              <a:tabLst/>
            </a:pPr>
            <a:r>
              <a:rPr kumimoji="0" lang="en-US" b="0" i="0" u="none" strike="noStrike" cap="none" spc="0" normalizeH="0" baseline="0" dirty="0" smtClean="0">
                <a:ln>
                  <a:noFill/>
                </a:ln>
                <a:solidFill>
                  <a:schemeClr val="bg1"/>
                </a:solidFill>
                <a:effectLst/>
                <a:uFillTx/>
                <a:latin typeface="+mj-lt"/>
                <a:ea typeface="Tahoma"/>
                <a:cs typeface="Tahoma"/>
                <a:sym typeface="Tahoma"/>
              </a:rPr>
              <a:t>Information</a:t>
            </a:r>
          </a:p>
          <a:p>
            <a:pPr marL="0" marR="0" indent="0" algn="ctr" defTabSz="914400" rtl="0" fontAlgn="auto" latinLnBrk="1" hangingPunct="0">
              <a:lnSpc>
                <a:spcPct val="100000"/>
              </a:lnSpc>
              <a:spcBef>
                <a:spcPts val="0"/>
              </a:spcBef>
              <a:spcAft>
                <a:spcPts val="0"/>
              </a:spcAft>
              <a:buClrTx/>
              <a:buSzTx/>
              <a:buFontTx/>
              <a:buNone/>
              <a:tabLst/>
            </a:pPr>
            <a:r>
              <a:rPr kumimoji="0" lang="en-US" b="0" i="0" u="none" strike="noStrike" cap="none" spc="0" normalizeH="0" baseline="0" dirty="0" smtClean="0">
                <a:ln>
                  <a:noFill/>
                </a:ln>
                <a:solidFill>
                  <a:schemeClr val="bg1"/>
                </a:solidFill>
                <a:effectLst/>
                <a:uFillTx/>
                <a:latin typeface="+mj-lt"/>
                <a:ea typeface="Tahoma"/>
                <a:cs typeface="Tahoma"/>
                <a:sym typeface="Tahoma"/>
              </a:rPr>
              <a:t>System</a:t>
            </a:r>
            <a:endParaRPr kumimoji="0" lang="en-US" b="0" i="0" u="none" strike="noStrike" cap="none" spc="0" normalizeH="0" baseline="0" dirty="0">
              <a:ln>
                <a:noFill/>
              </a:ln>
              <a:solidFill>
                <a:schemeClr val="bg1"/>
              </a:solidFill>
              <a:effectLst/>
              <a:uFillTx/>
              <a:latin typeface="+mj-lt"/>
              <a:ea typeface="Tahoma"/>
              <a:cs typeface="Tahoma"/>
              <a:sym typeface="Tahoma"/>
            </a:endParaRPr>
          </a:p>
        </p:txBody>
      </p:sp>
      <p:cxnSp>
        <p:nvCxnSpPr>
          <p:cNvPr id="76" name="Straight Arrow Connector 75"/>
          <p:cNvCxnSpPr/>
          <p:nvPr/>
        </p:nvCxnSpPr>
        <p:spPr>
          <a:xfrm>
            <a:off x="3277362" y="2035459"/>
            <a:ext cx="632293" cy="578435"/>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77" name="Straight Arrow Connector 76"/>
          <p:cNvCxnSpPr/>
          <p:nvPr/>
        </p:nvCxnSpPr>
        <p:spPr>
          <a:xfrm flipH="1">
            <a:off x="5202092" y="2080332"/>
            <a:ext cx="637991" cy="523996"/>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78" name="Straight Arrow Connector 77"/>
          <p:cNvCxnSpPr/>
          <p:nvPr/>
        </p:nvCxnSpPr>
        <p:spPr>
          <a:xfrm>
            <a:off x="5373875" y="3554856"/>
            <a:ext cx="438901" cy="682618"/>
          </a:xfrm>
          <a:prstGeom prst="straightConnector1">
            <a:avLst/>
          </a:prstGeom>
          <a:noFill/>
          <a:ln w="25400" cap="flat">
            <a:solidFill>
              <a:srgbClr val="005DAA"/>
            </a:solidFill>
            <a:prstDash val="solid"/>
            <a:bevel/>
            <a:headEnd type="none"/>
            <a:tailEnd type="arrow"/>
          </a:ln>
          <a:effectLst/>
        </p:spPr>
        <p:style>
          <a:lnRef idx="0">
            <a:scrgbClr r="0" g="0" b="0"/>
          </a:lnRef>
          <a:fillRef idx="0">
            <a:scrgbClr r="0" g="0" b="0"/>
          </a:fillRef>
          <a:effectRef idx="0">
            <a:scrgbClr r="0" g="0" b="0"/>
          </a:effectRef>
          <a:fontRef idx="none"/>
        </p:style>
      </p:cxnSp>
      <p:cxnSp>
        <p:nvCxnSpPr>
          <p:cNvPr id="79" name="Straight Arrow Connector 78"/>
          <p:cNvCxnSpPr/>
          <p:nvPr/>
        </p:nvCxnSpPr>
        <p:spPr>
          <a:xfrm flipH="1">
            <a:off x="3277362" y="3529017"/>
            <a:ext cx="464784" cy="827323"/>
          </a:xfrm>
          <a:prstGeom prst="straightConnector1">
            <a:avLst/>
          </a:prstGeom>
          <a:noFill/>
          <a:ln w="25400" cap="flat">
            <a:solidFill>
              <a:srgbClr val="005DAA"/>
            </a:solidFill>
            <a:prstDash val="solid"/>
            <a:bevel/>
            <a:headEnd type="none"/>
            <a:tailEnd type="arrow"/>
          </a:ln>
          <a:effectLst/>
        </p:spPr>
        <p:style>
          <a:lnRef idx="0">
            <a:scrgbClr r="0" g="0" b="0"/>
          </a:lnRef>
          <a:fillRef idx="0">
            <a:scrgbClr r="0" g="0" b="0"/>
          </a:fillRef>
          <a:effectRef idx="0">
            <a:scrgbClr r="0" g="0" b="0"/>
          </a:effectRef>
          <a:fontRef idx="none"/>
        </p:style>
      </p:cxnSp>
      <p:sp>
        <p:nvSpPr>
          <p:cNvPr id="80" name="TextBox 79"/>
          <p:cNvSpPr txBox="1"/>
          <p:nvPr/>
        </p:nvSpPr>
        <p:spPr>
          <a:xfrm>
            <a:off x="2429338" y="2644783"/>
            <a:ext cx="667545" cy="461665"/>
          </a:xfrm>
          <a:prstGeom prst="rect">
            <a:avLst/>
          </a:prstGeom>
          <a:noFill/>
          <a:ln w="22225" cap="flat" cmpd="sng" algn="ctr">
            <a:solidFill>
              <a:schemeClr val="accent2"/>
            </a:solidFill>
            <a:prstDash val="solid"/>
            <a:round/>
            <a:headEnd type="none" w="med" len="med"/>
            <a:tailEnd type="none" w="med" len="med"/>
          </a:ln>
        </p:spPr>
        <p:txBody>
          <a:bodyPr wrap="square" rtlCol="0">
            <a:spAutoFit/>
          </a:bodyPr>
          <a:lstStyle/>
          <a:p>
            <a:pPr algn="ctr"/>
            <a:r>
              <a:rPr lang="en-US" sz="1200" dirty="0" smtClean="0">
                <a:latin typeface="Arial" pitchFamily="34" charset="0"/>
                <a:cs typeface="Arial" pitchFamily="34" charset="0"/>
              </a:rPr>
              <a:t>Active</a:t>
            </a:r>
          </a:p>
          <a:p>
            <a:pPr algn="ctr"/>
            <a:r>
              <a:rPr lang="en-US" sz="1200" dirty="0" smtClean="0">
                <a:latin typeface="Arial" pitchFamily="34" charset="0"/>
                <a:cs typeface="Arial" pitchFamily="34" charset="0"/>
              </a:rPr>
              <a:t>Bundle</a:t>
            </a:r>
            <a:endParaRPr lang="en-US" sz="1200" dirty="0">
              <a:latin typeface="Arial" pitchFamily="34" charset="0"/>
              <a:cs typeface="Arial" pitchFamily="34" charset="0"/>
            </a:endParaRPr>
          </a:p>
        </p:txBody>
      </p:sp>
      <p:sp>
        <p:nvSpPr>
          <p:cNvPr id="81" name="TextBox 80"/>
          <p:cNvSpPr txBox="1"/>
          <p:nvPr/>
        </p:nvSpPr>
        <p:spPr>
          <a:xfrm>
            <a:off x="3795628" y="3790488"/>
            <a:ext cx="1560224" cy="1815882"/>
          </a:xfrm>
          <a:prstGeom prst="rect">
            <a:avLst/>
          </a:prstGeom>
          <a:noFill/>
          <a:ln w="19050" cap="flat" cmpd="sng" algn="ctr">
            <a:solidFill>
              <a:schemeClr val="tx1"/>
            </a:solidFill>
            <a:prstDash val="solid"/>
            <a:round/>
            <a:headEnd type="none" w="med" len="med"/>
            <a:tailEnd type="none" w="med" len="med"/>
          </a:ln>
        </p:spPr>
        <p:txBody>
          <a:bodyPr wrap="square" rtlCol="0">
            <a:spAutoFit/>
          </a:bodyPr>
          <a:lstStyle/>
          <a:p>
            <a:pPr marL="112713" indent="-112713">
              <a:buFont typeface="Arial" panose="020B0604020202020204" pitchFamily="34" charset="0"/>
              <a:buChar char="•"/>
            </a:pPr>
            <a:r>
              <a:rPr lang="en-US" sz="1400" dirty="0" smtClean="0">
                <a:latin typeface="Arial" pitchFamily="34" charset="0"/>
                <a:cs typeface="Arial" pitchFamily="34" charset="0"/>
              </a:rPr>
              <a:t>Patient ID</a:t>
            </a:r>
          </a:p>
          <a:p>
            <a:pPr marL="112713" indent="-112713">
              <a:buFont typeface="Arial" panose="020B0604020202020204" pitchFamily="34" charset="0"/>
              <a:buChar char="•"/>
            </a:pPr>
            <a:r>
              <a:rPr lang="en-US" sz="1400" dirty="0">
                <a:latin typeface="Arial" pitchFamily="34" charset="0"/>
                <a:cs typeface="Arial" pitchFamily="34" charset="0"/>
              </a:rPr>
              <a:t>Insurance ID</a:t>
            </a:r>
          </a:p>
          <a:p>
            <a:pPr marL="112713" indent="-112713">
              <a:buFont typeface="Arial" panose="020B0604020202020204" pitchFamily="34" charset="0"/>
              <a:buChar char="•"/>
            </a:pPr>
            <a:r>
              <a:rPr lang="en-US" sz="1400" dirty="0">
                <a:latin typeface="Arial" pitchFamily="34" charset="0"/>
                <a:cs typeface="Arial" pitchFamily="34" charset="0"/>
              </a:rPr>
              <a:t>Medical </a:t>
            </a:r>
            <a:r>
              <a:rPr lang="en-US" sz="1400" dirty="0" smtClean="0">
                <a:latin typeface="Arial" pitchFamily="34" charset="0"/>
                <a:cs typeface="Arial" pitchFamily="34" charset="0"/>
              </a:rPr>
              <a:t>data</a:t>
            </a:r>
          </a:p>
          <a:p>
            <a:pPr marL="112713" indent="-112713">
              <a:buFont typeface="Arial" panose="020B0604020202020204" pitchFamily="34" charset="0"/>
              <a:buChar char="•"/>
            </a:pPr>
            <a:r>
              <a:rPr lang="en-US" sz="1400" dirty="0" smtClean="0">
                <a:latin typeface="Arial" pitchFamily="34" charset="0"/>
                <a:cs typeface="Arial" pitchFamily="34" charset="0"/>
              </a:rPr>
              <a:t>Medical history</a:t>
            </a:r>
          </a:p>
          <a:p>
            <a:pPr marL="112713" indent="-112713">
              <a:buFont typeface="Arial" panose="020B0604020202020204" pitchFamily="34" charset="0"/>
              <a:buChar char="•"/>
            </a:pPr>
            <a:r>
              <a:rPr lang="en-US" sz="1400" dirty="0">
                <a:latin typeface="Arial" pitchFamily="34" charset="0"/>
                <a:cs typeface="Arial" pitchFamily="34" charset="0"/>
              </a:rPr>
              <a:t>Medical </a:t>
            </a:r>
            <a:r>
              <a:rPr lang="en-US" sz="1400" dirty="0" smtClean="0">
                <a:latin typeface="Arial" pitchFamily="34" charset="0"/>
                <a:cs typeface="Arial" pitchFamily="34" charset="0"/>
              </a:rPr>
              <a:t>test</a:t>
            </a:r>
          </a:p>
          <a:p>
            <a:r>
              <a:rPr lang="en-US" sz="1400" dirty="0">
                <a:latin typeface="Arial" pitchFamily="34" charset="0"/>
                <a:cs typeface="Arial" pitchFamily="34" charset="0"/>
              </a:rPr>
              <a:t> </a:t>
            </a:r>
            <a:r>
              <a:rPr lang="en-US" sz="1400" dirty="0" smtClean="0">
                <a:latin typeface="Arial" pitchFamily="34" charset="0"/>
                <a:cs typeface="Arial" pitchFamily="34" charset="0"/>
              </a:rPr>
              <a:t>  prescription</a:t>
            </a:r>
          </a:p>
          <a:p>
            <a:pPr marL="112713" indent="-112713">
              <a:buFont typeface="Arial" panose="020B0604020202020204" pitchFamily="34" charset="0"/>
              <a:buChar char="•"/>
            </a:pPr>
            <a:r>
              <a:rPr lang="en-US" sz="1400" dirty="0">
                <a:latin typeface="Arial" pitchFamily="34" charset="0"/>
                <a:cs typeface="Arial" pitchFamily="34" charset="0"/>
              </a:rPr>
              <a:t>Prescription</a:t>
            </a:r>
          </a:p>
          <a:p>
            <a:pPr marL="112713" indent="-112713">
              <a:buFont typeface="Arial" panose="020B0604020202020204" pitchFamily="34" charset="0"/>
              <a:buChar char="•"/>
            </a:pPr>
            <a:r>
              <a:rPr lang="en-US" sz="1400" dirty="0">
                <a:latin typeface="Arial" pitchFamily="34" charset="0"/>
                <a:cs typeface="Arial" pitchFamily="34" charset="0"/>
              </a:rPr>
              <a:t>Treatment </a:t>
            </a:r>
            <a:r>
              <a:rPr lang="en-US" sz="1400" dirty="0" smtClean="0">
                <a:latin typeface="Arial" pitchFamily="34" charset="0"/>
                <a:cs typeface="Arial" pitchFamily="34" charset="0"/>
              </a:rPr>
              <a:t>code</a:t>
            </a:r>
          </a:p>
        </p:txBody>
      </p:sp>
      <p:cxnSp>
        <p:nvCxnSpPr>
          <p:cNvPr id="82" name="Straight Arrow Connector 81"/>
          <p:cNvCxnSpPr/>
          <p:nvPr/>
        </p:nvCxnSpPr>
        <p:spPr>
          <a:xfrm flipV="1">
            <a:off x="1941526" y="3193225"/>
            <a:ext cx="1766296" cy="7045"/>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sp>
        <p:nvSpPr>
          <p:cNvPr id="83" name="TextBox 82"/>
          <p:cNvSpPr txBox="1"/>
          <p:nvPr/>
        </p:nvSpPr>
        <p:spPr>
          <a:xfrm>
            <a:off x="2694847" y="3623905"/>
            <a:ext cx="667545" cy="461665"/>
          </a:xfrm>
          <a:prstGeom prst="rect">
            <a:avLst/>
          </a:prstGeom>
          <a:noFill/>
          <a:ln w="22225" cap="flat" cmpd="sng" algn="ctr">
            <a:solidFill>
              <a:schemeClr val="accent2"/>
            </a:solidFill>
            <a:prstDash val="solid"/>
            <a:round/>
            <a:headEnd type="none" w="med" len="med"/>
            <a:tailEnd type="none" w="med" len="med"/>
          </a:ln>
        </p:spPr>
        <p:txBody>
          <a:bodyPr wrap="square" rtlCol="0">
            <a:spAutoFit/>
          </a:bodyPr>
          <a:lstStyle/>
          <a:p>
            <a:pPr algn="ctr"/>
            <a:r>
              <a:rPr lang="en-US" sz="1200" dirty="0" smtClean="0">
                <a:latin typeface="Arial" pitchFamily="34" charset="0"/>
                <a:cs typeface="Arial" pitchFamily="34" charset="0"/>
              </a:rPr>
              <a:t>Active</a:t>
            </a:r>
          </a:p>
          <a:p>
            <a:pPr algn="ctr"/>
            <a:r>
              <a:rPr lang="en-US" sz="1200" dirty="0" smtClean="0">
                <a:latin typeface="Arial" pitchFamily="34" charset="0"/>
                <a:cs typeface="Arial" pitchFamily="34" charset="0"/>
              </a:rPr>
              <a:t>Bundle</a:t>
            </a:r>
            <a:endParaRPr lang="en-US" sz="1200" dirty="0">
              <a:latin typeface="Arial" pitchFamily="34" charset="0"/>
              <a:cs typeface="Arial" pitchFamily="34" charset="0"/>
            </a:endParaRPr>
          </a:p>
        </p:txBody>
      </p:sp>
      <p:sp>
        <p:nvSpPr>
          <p:cNvPr id="84" name="TextBox 83"/>
          <p:cNvSpPr txBox="1"/>
          <p:nvPr/>
        </p:nvSpPr>
        <p:spPr>
          <a:xfrm>
            <a:off x="4834850" y="1822186"/>
            <a:ext cx="667545" cy="461665"/>
          </a:xfrm>
          <a:prstGeom prst="rect">
            <a:avLst/>
          </a:prstGeom>
          <a:noFill/>
          <a:ln w="22225" cap="flat" cmpd="sng" algn="ctr">
            <a:solidFill>
              <a:schemeClr val="accent2"/>
            </a:solidFill>
            <a:prstDash val="solid"/>
            <a:round/>
            <a:headEnd type="none" w="med" len="med"/>
            <a:tailEnd type="none" w="med" len="med"/>
          </a:ln>
        </p:spPr>
        <p:txBody>
          <a:bodyPr wrap="square" rtlCol="0">
            <a:spAutoFit/>
          </a:bodyPr>
          <a:lstStyle/>
          <a:p>
            <a:pPr algn="ctr"/>
            <a:r>
              <a:rPr lang="en-US" sz="1200" dirty="0" smtClean="0">
                <a:latin typeface="Arial" pitchFamily="34" charset="0"/>
                <a:cs typeface="Arial" pitchFamily="34" charset="0"/>
              </a:rPr>
              <a:t>Active</a:t>
            </a:r>
          </a:p>
          <a:p>
            <a:pPr algn="ctr"/>
            <a:r>
              <a:rPr lang="en-US" sz="1200" dirty="0" smtClean="0">
                <a:latin typeface="Arial" pitchFamily="34" charset="0"/>
                <a:cs typeface="Arial" pitchFamily="34" charset="0"/>
              </a:rPr>
              <a:t>Bundle</a:t>
            </a:r>
            <a:endParaRPr lang="en-US" sz="1200" dirty="0">
              <a:latin typeface="Arial" pitchFamily="34" charset="0"/>
              <a:cs typeface="Arial" pitchFamily="34" charset="0"/>
            </a:endParaRPr>
          </a:p>
        </p:txBody>
      </p:sp>
      <p:sp>
        <p:nvSpPr>
          <p:cNvPr id="85" name="TextBox 84"/>
          <p:cNvSpPr txBox="1"/>
          <p:nvPr/>
        </p:nvSpPr>
        <p:spPr>
          <a:xfrm>
            <a:off x="3625027" y="1821750"/>
            <a:ext cx="667545" cy="461665"/>
          </a:xfrm>
          <a:prstGeom prst="rect">
            <a:avLst/>
          </a:prstGeom>
          <a:noFill/>
          <a:ln w="22225" cap="flat" cmpd="sng" algn="ctr">
            <a:solidFill>
              <a:schemeClr val="accent2"/>
            </a:solidFill>
            <a:prstDash val="solid"/>
            <a:round/>
            <a:headEnd type="none" w="med" len="med"/>
            <a:tailEnd type="none" w="med" len="med"/>
          </a:ln>
        </p:spPr>
        <p:txBody>
          <a:bodyPr wrap="square" rtlCol="0">
            <a:spAutoFit/>
          </a:bodyPr>
          <a:lstStyle/>
          <a:p>
            <a:pPr algn="ctr"/>
            <a:r>
              <a:rPr lang="en-US" sz="1200" dirty="0" smtClean="0">
                <a:latin typeface="Arial" pitchFamily="34" charset="0"/>
                <a:cs typeface="Arial" pitchFamily="34" charset="0"/>
              </a:rPr>
              <a:t>Active</a:t>
            </a:r>
          </a:p>
          <a:p>
            <a:pPr algn="ctr"/>
            <a:r>
              <a:rPr lang="en-US" sz="1200" dirty="0" smtClean="0">
                <a:latin typeface="Arial" pitchFamily="34" charset="0"/>
                <a:cs typeface="Arial" pitchFamily="34" charset="0"/>
              </a:rPr>
              <a:t>Bundle</a:t>
            </a:r>
            <a:endParaRPr lang="en-US" sz="1200" dirty="0">
              <a:latin typeface="Arial" pitchFamily="34" charset="0"/>
              <a:cs typeface="Arial" pitchFamily="34" charset="0"/>
            </a:endParaRPr>
          </a:p>
        </p:txBody>
      </p:sp>
      <p:sp>
        <p:nvSpPr>
          <p:cNvPr id="86" name="TextBox 85"/>
          <p:cNvSpPr txBox="1"/>
          <p:nvPr/>
        </p:nvSpPr>
        <p:spPr>
          <a:xfrm>
            <a:off x="5759898" y="3590326"/>
            <a:ext cx="667545" cy="461665"/>
          </a:xfrm>
          <a:prstGeom prst="rect">
            <a:avLst/>
          </a:prstGeom>
          <a:noFill/>
          <a:ln w="22225" cap="flat" cmpd="sng" algn="ctr">
            <a:solidFill>
              <a:schemeClr val="accent2"/>
            </a:solidFill>
            <a:prstDash val="solid"/>
            <a:round/>
            <a:headEnd type="none" w="med" len="med"/>
            <a:tailEnd type="none" w="med" len="med"/>
          </a:ln>
        </p:spPr>
        <p:txBody>
          <a:bodyPr wrap="square" rtlCol="0">
            <a:spAutoFit/>
          </a:bodyPr>
          <a:lstStyle/>
          <a:p>
            <a:pPr algn="ctr"/>
            <a:r>
              <a:rPr lang="en-US" sz="1200" dirty="0" smtClean="0">
                <a:latin typeface="Arial" pitchFamily="34" charset="0"/>
                <a:cs typeface="Arial" pitchFamily="34" charset="0"/>
              </a:rPr>
              <a:t>Active</a:t>
            </a:r>
          </a:p>
          <a:p>
            <a:pPr algn="ctr"/>
            <a:r>
              <a:rPr lang="en-US" sz="1200" dirty="0" smtClean="0">
                <a:latin typeface="Arial" pitchFamily="34" charset="0"/>
                <a:cs typeface="Arial" pitchFamily="34" charset="0"/>
              </a:rPr>
              <a:t>Bundle</a:t>
            </a:r>
            <a:endParaRPr lang="en-US" sz="1200" dirty="0">
              <a:latin typeface="Arial" pitchFamily="34" charset="0"/>
              <a:cs typeface="Arial" pitchFamily="34" charset="0"/>
            </a:endParaRPr>
          </a:p>
        </p:txBody>
      </p:sp>
      <p:sp>
        <p:nvSpPr>
          <p:cNvPr id="21"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40</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13021805"/>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 name="Shape 82"/>
          <p:cNvSpPr>
            <a:spLocks noGrp="1"/>
          </p:cNvSpPr>
          <p:nvPr>
            <p:ph type="title"/>
          </p:nvPr>
        </p:nvSpPr>
        <p:spPr>
          <a:xfrm>
            <a:off x="228600" y="108434"/>
            <a:ext cx="6705600" cy="838201"/>
          </a:xfrm>
          <a:prstGeom prst="rect">
            <a:avLst/>
          </a:prstGeom>
        </p:spPr>
        <p:txBody>
          <a:bodyPr lIns="0" tIns="0" rIns="0" bIns="0">
            <a:normAutofit/>
          </a:bodyPr>
          <a:lstStyle/>
          <a:p>
            <a:pPr lvl="0">
              <a:defRPr sz="1800"/>
            </a:pPr>
            <a:r>
              <a:rPr lang="en-US" sz="2400" dirty="0" smtClean="0"/>
              <a:t>Publish-Subscribe Dissemination</a:t>
            </a:r>
            <a:br>
              <a:rPr lang="en-US" sz="2400" dirty="0" smtClean="0"/>
            </a:br>
            <a:r>
              <a:rPr lang="en-US" sz="2400" dirty="0" smtClean="0"/>
              <a:t>(Healthcare)</a:t>
            </a:r>
            <a:endParaRPr sz="2400" dirty="0"/>
          </a:p>
        </p:txBody>
      </p:sp>
      <p:sp>
        <p:nvSpPr>
          <p:cNvPr id="57" name="Shape 416"/>
          <p:cNvSpPr/>
          <p:nvPr/>
        </p:nvSpPr>
        <p:spPr>
          <a:xfrm>
            <a:off x="1842003" y="4237474"/>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smtClean="0">
                <a:effectLst>
                  <a:outerShdw blurRad="25400" dist="23998" dir="2700000" rotWithShape="0">
                    <a:srgbClr val="000000">
                      <a:alpha val="31034"/>
                    </a:srgbClr>
                  </a:outerShdw>
                </a:effectLst>
              </a:rPr>
              <a:t>Pharmacy</a:t>
            </a:r>
            <a:endParaRPr sz="1800" dirty="0">
              <a:effectLst>
                <a:outerShdw blurRad="25400" dist="23998" dir="2700000" rotWithShape="0">
                  <a:srgbClr val="000000">
                    <a:alpha val="31034"/>
                  </a:srgbClr>
                </a:outerShdw>
              </a:effectLst>
            </a:endParaRPr>
          </a:p>
        </p:txBody>
      </p:sp>
      <p:sp>
        <p:nvSpPr>
          <p:cNvPr id="58" name="Shape 422"/>
          <p:cNvSpPr/>
          <p:nvPr/>
        </p:nvSpPr>
        <p:spPr>
          <a:xfrm>
            <a:off x="5647882" y="4139407"/>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a:t>Insurance</a:t>
            </a:r>
            <a:endParaRPr sz="1800" dirty="0">
              <a:effectLst>
                <a:outerShdw blurRad="25400" dist="23998" dir="2700000" rotWithShape="0">
                  <a:srgbClr val="000000">
                    <a:alpha val="31034"/>
                  </a:srgbClr>
                </a:outerShdw>
              </a:effectLst>
            </a:endParaRPr>
          </a:p>
        </p:txBody>
      </p:sp>
      <p:sp>
        <p:nvSpPr>
          <p:cNvPr id="59" name="Shape 416"/>
          <p:cNvSpPr/>
          <p:nvPr/>
        </p:nvSpPr>
        <p:spPr>
          <a:xfrm>
            <a:off x="5647882" y="1323480"/>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smtClean="0"/>
              <a:t>Doctor</a:t>
            </a:r>
            <a:endParaRPr lang="en-US" sz="1800" dirty="0" smtClean="0">
              <a:effectLst>
                <a:outerShdw blurRad="25400" dist="23998" dir="2700000" rotWithShape="0">
                  <a:srgbClr val="000000">
                    <a:alpha val="31034"/>
                  </a:srgbClr>
                </a:outerShdw>
              </a:effectLst>
            </a:endParaRPr>
          </a:p>
        </p:txBody>
      </p:sp>
      <p:sp>
        <p:nvSpPr>
          <p:cNvPr id="60" name="Shape 416"/>
          <p:cNvSpPr/>
          <p:nvPr/>
        </p:nvSpPr>
        <p:spPr>
          <a:xfrm>
            <a:off x="1784146" y="1331762"/>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smtClean="0"/>
              <a:t>Nurse</a:t>
            </a:r>
            <a:endParaRPr sz="1800" dirty="0">
              <a:effectLst>
                <a:outerShdw blurRad="25400" dist="23998" dir="2700000" rotWithShape="0">
                  <a:srgbClr val="000000">
                    <a:alpha val="31034"/>
                  </a:srgbClr>
                </a:outerShdw>
              </a:effectLst>
            </a:endParaRPr>
          </a:p>
        </p:txBody>
      </p:sp>
      <p:sp>
        <p:nvSpPr>
          <p:cNvPr id="61" name="Shape 416"/>
          <p:cNvSpPr/>
          <p:nvPr/>
        </p:nvSpPr>
        <p:spPr>
          <a:xfrm>
            <a:off x="300187" y="2793244"/>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smtClean="0">
                <a:effectLst>
                  <a:outerShdw blurRad="25400" dist="23998" dir="2700000" rotWithShape="0">
                    <a:srgbClr val="000000">
                      <a:alpha val="31034"/>
                    </a:srgbClr>
                  </a:outerShdw>
                </a:effectLst>
              </a:rPr>
              <a:t>Laboratory</a:t>
            </a:r>
            <a:endParaRPr sz="1800" dirty="0">
              <a:effectLst>
                <a:outerShdw blurRad="25400" dist="23998" dir="2700000" rotWithShape="0">
                  <a:srgbClr val="000000">
                    <a:alpha val="31034"/>
                  </a:srgbClr>
                </a:outerShdw>
              </a:effectLst>
            </a:endParaRPr>
          </a:p>
        </p:txBody>
      </p:sp>
      <p:sp>
        <p:nvSpPr>
          <p:cNvPr id="62" name="Rounded Rectangle 61"/>
          <p:cNvSpPr/>
          <p:nvPr/>
        </p:nvSpPr>
        <p:spPr>
          <a:xfrm>
            <a:off x="3749040" y="2604328"/>
            <a:ext cx="1645920" cy="1097280"/>
          </a:xfrm>
          <a:prstGeom prst="roundRect">
            <a:avLst/>
          </a:prstGeom>
          <a:solidFill>
            <a:srgbClr val="C00000"/>
          </a:solidFill>
          <a:ln/>
          <a:effectLst/>
        </p:spPr>
        <p:style>
          <a:lnRef idx="0">
            <a:schemeClr val="accent2"/>
          </a:lnRef>
          <a:fillRef idx="3">
            <a:schemeClr val="accent2"/>
          </a:fillRef>
          <a:effectRef idx="3">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b="0" i="0" u="none" strike="noStrike" cap="none" spc="0" normalizeH="0" baseline="0" dirty="0" smtClean="0">
                <a:ln>
                  <a:noFill/>
                </a:ln>
                <a:solidFill>
                  <a:schemeClr val="bg1"/>
                </a:solidFill>
                <a:effectLst/>
                <a:uFillTx/>
                <a:latin typeface="+mj-lt"/>
                <a:ea typeface="Tahoma"/>
                <a:cs typeface="Tahoma"/>
                <a:sym typeface="Tahoma"/>
              </a:rPr>
              <a:t>Medical</a:t>
            </a:r>
          </a:p>
          <a:p>
            <a:pPr marL="0" marR="0" indent="0" algn="ctr" defTabSz="914400" rtl="0" fontAlgn="auto" latinLnBrk="1" hangingPunct="0">
              <a:lnSpc>
                <a:spcPct val="100000"/>
              </a:lnSpc>
              <a:spcBef>
                <a:spcPts val="0"/>
              </a:spcBef>
              <a:spcAft>
                <a:spcPts val="0"/>
              </a:spcAft>
              <a:buClrTx/>
              <a:buSzTx/>
              <a:buFontTx/>
              <a:buNone/>
              <a:tabLst/>
            </a:pPr>
            <a:r>
              <a:rPr kumimoji="0" lang="en-US" b="0" i="0" u="none" strike="noStrike" cap="none" spc="0" normalizeH="0" baseline="0" dirty="0" smtClean="0">
                <a:ln>
                  <a:noFill/>
                </a:ln>
                <a:solidFill>
                  <a:schemeClr val="bg1"/>
                </a:solidFill>
                <a:effectLst/>
                <a:uFillTx/>
                <a:latin typeface="+mj-lt"/>
                <a:ea typeface="Tahoma"/>
                <a:cs typeface="Tahoma"/>
                <a:sym typeface="Tahoma"/>
              </a:rPr>
              <a:t>Information</a:t>
            </a:r>
          </a:p>
          <a:p>
            <a:pPr marL="0" marR="0" indent="0" algn="ctr" defTabSz="914400" rtl="0" fontAlgn="auto" latinLnBrk="1" hangingPunct="0">
              <a:lnSpc>
                <a:spcPct val="100000"/>
              </a:lnSpc>
              <a:spcBef>
                <a:spcPts val="0"/>
              </a:spcBef>
              <a:spcAft>
                <a:spcPts val="0"/>
              </a:spcAft>
              <a:buClrTx/>
              <a:buSzTx/>
              <a:buFontTx/>
              <a:buNone/>
              <a:tabLst/>
            </a:pPr>
            <a:r>
              <a:rPr kumimoji="0" lang="en-US" b="0" i="0" u="none" strike="noStrike" cap="none" spc="0" normalizeH="0" baseline="0" dirty="0" smtClean="0">
                <a:ln>
                  <a:noFill/>
                </a:ln>
                <a:solidFill>
                  <a:schemeClr val="bg1"/>
                </a:solidFill>
                <a:effectLst/>
                <a:uFillTx/>
                <a:latin typeface="+mj-lt"/>
                <a:ea typeface="Tahoma"/>
                <a:cs typeface="Tahoma"/>
                <a:sym typeface="Tahoma"/>
              </a:rPr>
              <a:t>System</a:t>
            </a:r>
            <a:endParaRPr kumimoji="0" lang="en-US" b="0" i="0" u="none" strike="noStrike" cap="none" spc="0" normalizeH="0" baseline="0" dirty="0">
              <a:ln>
                <a:noFill/>
              </a:ln>
              <a:solidFill>
                <a:schemeClr val="bg1"/>
              </a:solidFill>
              <a:effectLst/>
              <a:uFillTx/>
              <a:latin typeface="+mj-lt"/>
              <a:ea typeface="Tahoma"/>
              <a:cs typeface="Tahoma"/>
              <a:sym typeface="Tahoma"/>
            </a:endParaRPr>
          </a:p>
        </p:txBody>
      </p:sp>
      <p:cxnSp>
        <p:nvCxnSpPr>
          <p:cNvPr id="63" name="Straight Arrow Connector 62"/>
          <p:cNvCxnSpPr/>
          <p:nvPr/>
        </p:nvCxnSpPr>
        <p:spPr>
          <a:xfrm>
            <a:off x="3277362" y="2035459"/>
            <a:ext cx="632293" cy="578435"/>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64" name="Straight Arrow Connector 63"/>
          <p:cNvCxnSpPr/>
          <p:nvPr/>
        </p:nvCxnSpPr>
        <p:spPr>
          <a:xfrm flipH="1">
            <a:off x="5202092" y="2080332"/>
            <a:ext cx="637991" cy="523996"/>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65" name="Straight Arrow Connector 64"/>
          <p:cNvCxnSpPr/>
          <p:nvPr/>
        </p:nvCxnSpPr>
        <p:spPr>
          <a:xfrm>
            <a:off x="5373875" y="3554856"/>
            <a:ext cx="438901" cy="682618"/>
          </a:xfrm>
          <a:prstGeom prst="straightConnector1">
            <a:avLst/>
          </a:prstGeom>
          <a:noFill/>
          <a:ln w="25400" cap="flat">
            <a:solidFill>
              <a:srgbClr val="005DAA"/>
            </a:solidFill>
            <a:prstDash val="solid"/>
            <a:bevel/>
            <a:headEnd type="none"/>
            <a:tailEnd type="arrow"/>
          </a:ln>
          <a:effectLst/>
        </p:spPr>
        <p:style>
          <a:lnRef idx="0">
            <a:scrgbClr r="0" g="0" b="0"/>
          </a:lnRef>
          <a:fillRef idx="0">
            <a:scrgbClr r="0" g="0" b="0"/>
          </a:fillRef>
          <a:effectRef idx="0">
            <a:scrgbClr r="0" g="0" b="0"/>
          </a:effectRef>
          <a:fontRef idx="none"/>
        </p:style>
      </p:cxnSp>
      <p:cxnSp>
        <p:nvCxnSpPr>
          <p:cNvPr id="66" name="Straight Arrow Connector 65"/>
          <p:cNvCxnSpPr/>
          <p:nvPr/>
        </p:nvCxnSpPr>
        <p:spPr>
          <a:xfrm flipH="1">
            <a:off x="3277362" y="3529017"/>
            <a:ext cx="464784" cy="827323"/>
          </a:xfrm>
          <a:prstGeom prst="straightConnector1">
            <a:avLst/>
          </a:prstGeom>
          <a:noFill/>
          <a:ln w="25400" cap="flat">
            <a:solidFill>
              <a:srgbClr val="005DAA"/>
            </a:solidFill>
            <a:prstDash val="solid"/>
            <a:bevel/>
            <a:headEnd type="none"/>
            <a:tailEnd type="arrow"/>
          </a:ln>
          <a:effectLst/>
        </p:spPr>
        <p:style>
          <a:lnRef idx="0">
            <a:scrgbClr r="0" g="0" b="0"/>
          </a:lnRef>
          <a:fillRef idx="0">
            <a:scrgbClr r="0" g="0" b="0"/>
          </a:fillRef>
          <a:effectRef idx="0">
            <a:scrgbClr r="0" g="0" b="0"/>
          </a:effectRef>
          <a:fontRef idx="none"/>
        </p:style>
      </p:cxnSp>
      <p:sp>
        <p:nvSpPr>
          <p:cNvPr id="67" name="TextBox 66"/>
          <p:cNvSpPr txBox="1"/>
          <p:nvPr/>
        </p:nvSpPr>
        <p:spPr>
          <a:xfrm>
            <a:off x="2429338" y="2644783"/>
            <a:ext cx="667545" cy="461665"/>
          </a:xfrm>
          <a:prstGeom prst="rect">
            <a:avLst/>
          </a:prstGeom>
          <a:noFill/>
          <a:ln w="22225">
            <a:solidFill>
              <a:schemeClr val="accent2"/>
            </a:solidFill>
          </a:ln>
        </p:spPr>
        <p:txBody>
          <a:bodyPr wrap="square" rtlCol="0">
            <a:spAutoFit/>
          </a:bodyPr>
          <a:lstStyle/>
          <a:p>
            <a:pPr algn="ctr"/>
            <a:r>
              <a:rPr lang="en-US" sz="1200" dirty="0" smtClean="0">
                <a:latin typeface="Arial" pitchFamily="34" charset="0"/>
                <a:cs typeface="Arial" pitchFamily="34" charset="0"/>
              </a:rPr>
              <a:t>Active</a:t>
            </a:r>
          </a:p>
          <a:p>
            <a:pPr algn="ctr"/>
            <a:r>
              <a:rPr lang="en-US" sz="1200" dirty="0" smtClean="0">
                <a:latin typeface="Arial" pitchFamily="34" charset="0"/>
                <a:cs typeface="Arial" pitchFamily="34" charset="0"/>
              </a:rPr>
              <a:t>Bundle</a:t>
            </a:r>
            <a:endParaRPr lang="en-US" sz="1200" dirty="0">
              <a:latin typeface="Arial" pitchFamily="34" charset="0"/>
              <a:cs typeface="Arial" pitchFamily="34" charset="0"/>
            </a:endParaRPr>
          </a:p>
        </p:txBody>
      </p:sp>
      <p:sp>
        <p:nvSpPr>
          <p:cNvPr id="68" name="TextBox 67"/>
          <p:cNvSpPr txBox="1"/>
          <p:nvPr/>
        </p:nvSpPr>
        <p:spPr>
          <a:xfrm>
            <a:off x="3795628" y="3790488"/>
            <a:ext cx="1560224" cy="1815882"/>
          </a:xfrm>
          <a:prstGeom prst="rect">
            <a:avLst/>
          </a:prstGeom>
          <a:noFill/>
          <a:ln w="22225">
            <a:solidFill>
              <a:schemeClr val="accent2"/>
            </a:solidFill>
          </a:ln>
        </p:spPr>
        <p:txBody>
          <a:bodyPr wrap="square" rtlCol="0">
            <a:spAutoFit/>
          </a:bodyPr>
          <a:lstStyle/>
          <a:p>
            <a:pPr marL="112713" indent="-112713">
              <a:buFont typeface="Arial" panose="020B0604020202020204" pitchFamily="34" charset="0"/>
              <a:buChar char="•"/>
            </a:pPr>
            <a:r>
              <a:rPr lang="en-US" sz="1400" dirty="0" smtClean="0">
                <a:latin typeface="Arial" pitchFamily="34" charset="0"/>
                <a:cs typeface="Arial" pitchFamily="34" charset="0"/>
              </a:rPr>
              <a:t>Patient ID</a:t>
            </a:r>
          </a:p>
          <a:p>
            <a:pPr marL="112713" indent="-112713">
              <a:buFont typeface="Arial" panose="020B0604020202020204" pitchFamily="34" charset="0"/>
              <a:buChar char="•"/>
            </a:pPr>
            <a:r>
              <a:rPr lang="en-US" sz="1400" dirty="0">
                <a:latin typeface="Arial" pitchFamily="34" charset="0"/>
                <a:cs typeface="Arial" pitchFamily="34" charset="0"/>
              </a:rPr>
              <a:t>Insurance ID</a:t>
            </a:r>
          </a:p>
          <a:p>
            <a:pPr marL="112713" indent="-112713">
              <a:buFont typeface="Arial" panose="020B0604020202020204" pitchFamily="34" charset="0"/>
              <a:buChar char="•"/>
            </a:pPr>
            <a:r>
              <a:rPr lang="en-US" sz="1400" dirty="0">
                <a:latin typeface="Arial" pitchFamily="34" charset="0"/>
                <a:cs typeface="Arial" pitchFamily="34" charset="0"/>
              </a:rPr>
              <a:t>Medical </a:t>
            </a:r>
            <a:r>
              <a:rPr lang="en-US" sz="1400" dirty="0" smtClean="0">
                <a:latin typeface="Arial" pitchFamily="34" charset="0"/>
                <a:cs typeface="Arial" pitchFamily="34" charset="0"/>
              </a:rPr>
              <a:t>data</a:t>
            </a:r>
          </a:p>
          <a:p>
            <a:pPr marL="112713" indent="-112713">
              <a:buFont typeface="Arial" panose="020B0604020202020204" pitchFamily="34" charset="0"/>
              <a:buChar char="•"/>
            </a:pPr>
            <a:r>
              <a:rPr lang="en-US" sz="1400" dirty="0" smtClean="0">
                <a:latin typeface="Arial" pitchFamily="34" charset="0"/>
                <a:cs typeface="Arial" pitchFamily="34" charset="0"/>
              </a:rPr>
              <a:t>Medical history</a:t>
            </a:r>
          </a:p>
          <a:p>
            <a:pPr marL="112713" indent="-112713">
              <a:buFont typeface="Arial" panose="020B0604020202020204" pitchFamily="34" charset="0"/>
              <a:buChar char="•"/>
            </a:pPr>
            <a:r>
              <a:rPr lang="en-US" sz="1400" dirty="0">
                <a:latin typeface="Arial" pitchFamily="34" charset="0"/>
                <a:cs typeface="Arial" pitchFamily="34" charset="0"/>
              </a:rPr>
              <a:t>Medical </a:t>
            </a:r>
            <a:r>
              <a:rPr lang="en-US" sz="1400" dirty="0" smtClean="0">
                <a:latin typeface="Arial" pitchFamily="34" charset="0"/>
                <a:cs typeface="Arial" pitchFamily="34" charset="0"/>
              </a:rPr>
              <a:t>test</a:t>
            </a:r>
          </a:p>
          <a:p>
            <a:r>
              <a:rPr lang="en-US" sz="1400" dirty="0">
                <a:latin typeface="Arial" pitchFamily="34" charset="0"/>
                <a:cs typeface="Arial" pitchFamily="34" charset="0"/>
              </a:rPr>
              <a:t> </a:t>
            </a:r>
            <a:r>
              <a:rPr lang="en-US" sz="1400" dirty="0" smtClean="0">
                <a:latin typeface="Arial" pitchFamily="34" charset="0"/>
                <a:cs typeface="Arial" pitchFamily="34" charset="0"/>
              </a:rPr>
              <a:t>  prescription</a:t>
            </a:r>
          </a:p>
          <a:p>
            <a:pPr marL="112713" indent="-112713">
              <a:buFont typeface="Arial" panose="020B0604020202020204" pitchFamily="34" charset="0"/>
              <a:buChar char="•"/>
            </a:pPr>
            <a:r>
              <a:rPr lang="en-US" sz="1400" dirty="0">
                <a:latin typeface="Arial" pitchFamily="34" charset="0"/>
                <a:cs typeface="Arial" pitchFamily="34" charset="0"/>
              </a:rPr>
              <a:t>Prescription</a:t>
            </a:r>
          </a:p>
          <a:p>
            <a:pPr marL="112713" indent="-112713">
              <a:buFont typeface="Arial" panose="020B0604020202020204" pitchFamily="34" charset="0"/>
              <a:buChar char="•"/>
            </a:pPr>
            <a:r>
              <a:rPr lang="en-US" sz="1400" dirty="0">
                <a:latin typeface="Arial" pitchFamily="34" charset="0"/>
                <a:cs typeface="Arial" pitchFamily="34" charset="0"/>
              </a:rPr>
              <a:t>Treatment </a:t>
            </a:r>
            <a:r>
              <a:rPr lang="en-US" sz="1400" dirty="0" smtClean="0">
                <a:latin typeface="Arial" pitchFamily="34" charset="0"/>
                <a:cs typeface="Arial" pitchFamily="34" charset="0"/>
              </a:rPr>
              <a:t>code</a:t>
            </a:r>
          </a:p>
        </p:txBody>
      </p:sp>
      <p:cxnSp>
        <p:nvCxnSpPr>
          <p:cNvPr id="69" name="Straight Arrow Connector 68"/>
          <p:cNvCxnSpPr/>
          <p:nvPr/>
        </p:nvCxnSpPr>
        <p:spPr>
          <a:xfrm flipV="1">
            <a:off x="1941526" y="3193225"/>
            <a:ext cx="1766296" cy="7045"/>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sp>
        <p:nvSpPr>
          <p:cNvPr id="70" name="TextBox 69"/>
          <p:cNvSpPr txBox="1"/>
          <p:nvPr/>
        </p:nvSpPr>
        <p:spPr>
          <a:xfrm>
            <a:off x="2694847" y="3623905"/>
            <a:ext cx="667545" cy="461665"/>
          </a:xfrm>
          <a:prstGeom prst="rect">
            <a:avLst/>
          </a:prstGeom>
          <a:noFill/>
          <a:ln w="22225">
            <a:solidFill>
              <a:schemeClr val="accent2"/>
            </a:solidFill>
          </a:ln>
        </p:spPr>
        <p:txBody>
          <a:bodyPr wrap="square" rtlCol="0">
            <a:spAutoFit/>
          </a:bodyPr>
          <a:lstStyle/>
          <a:p>
            <a:pPr algn="ctr"/>
            <a:r>
              <a:rPr lang="en-US" sz="1200" dirty="0" smtClean="0">
                <a:latin typeface="Arial" pitchFamily="34" charset="0"/>
                <a:cs typeface="Arial" pitchFamily="34" charset="0"/>
              </a:rPr>
              <a:t>Active</a:t>
            </a:r>
          </a:p>
          <a:p>
            <a:pPr algn="ctr"/>
            <a:r>
              <a:rPr lang="en-US" sz="1200" dirty="0" smtClean="0">
                <a:latin typeface="Arial" pitchFamily="34" charset="0"/>
                <a:cs typeface="Arial" pitchFamily="34" charset="0"/>
              </a:rPr>
              <a:t>Bundle</a:t>
            </a:r>
            <a:endParaRPr lang="en-US" sz="1200" dirty="0">
              <a:latin typeface="Arial" pitchFamily="34" charset="0"/>
              <a:cs typeface="Arial" pitchFamily="34" charset="0"/>
            </a:endParaRPr>
          </a:p>
        </p:txBody>
      </p:sp>
      <p:sp>
        <p:nvSpPr>
          <p:cNvPr id="71" name="TextBox 70"/>
          <p:cNvSpPr txBox="1"/>
          <p:nvPr/>
        </p:nvSpPr>
        <p:spPr>
          <a:xfrm>
            <a:off x="4834850" y="1822186"/>
            <a:ext cx="667545" cy="461665"/>
          </a:xfrm>
          <a:prstGeom prst="rect">
            <a:avLst/>
          </a:prstGeom>
          <a:noFill/>
          <a:ln w="22225">
            <a:solidFill>
              <a:schemeClr val="accent2"/>
            </a:solidFill>
          </a:ln>
        </p:spPr>
        <p:txBody>
          <a:bodyPr wrap="square" rtlCol="0">
            <a:spAutoFit/>
          </a:bodyPr>
          <a:lstStyle/>
          <a:p>
            <a:pPr algn="ctr"/>
            <a:r>
              <a:rPr lang="en-US" sz="1200" dirty="0" smtClean="0">
                <a:latin typeface="Arial" pitchFamily="34" charset="0"/>
                <a:cs typeface="Arial" pitchFamily="34" charset="0"/>
              </a:rPr>
              <a:t>Active</a:t>
            </a:r>
          </a:p>
          <a:p>
            <a:pPr algn="ctr"/>
            <a:r>
              <a:rPr lang="en-US" sz="1200" dirty="0" smtClean="0">
                <a:latin typeface="Arial" pitchFamily="34" charset="0"/>
                <a:cs typeface="Arial" pitchFamily="34" charset="0"/>
              </a:rPr>
              <a:t>Bundle</a:t>
            </a:r>
            <a:endParaRPr lang="en-US" sz="1200" dirty="0">
              <a:latin typeface="Arial" pitchFamily="34" charset="0"/>
              <a:cs typeface="Arial" pitchFamily="34" charset="0"/>
            </a:endParaRPr>
          </a:p>
        </p:txBody>
      </p:sp>
      <p:sp>
        <p:nvSpPr>
          <p:cNvPr id="72" name="TextBox 71"/>
          <p:cNvSpPr txBox="1"/>
          <p:nvPr/>
        </p:nvSpPr>
        <p:spPr>
          <a:xfrm>
            <a:off x="3625027" y="1821750"/>
            <a:ext cx="667545" cy="461665"/>
          </a:xfrm>
          <a:prstGeom prst="rect">
            <a:avLst/>
          </a:prstGeom>
          <a:noFill/>
          <a:ln w="22225">
            <a:solidFill>
              <a:schemeClr val="accent2"/>
            </a:solidFill>
          </a:ln>
        </p:spPr>
        <p:txBody>
          <a:bodyPr wrap="square" rtlCol="0">
            <a:spAutoFit/>
          </a:bodyPr>
          <a:lstStyle/>
          <a:p>
            <a:pPr algn="ctr"/>
            <a:r>
              <a:rPr lang="en-US" sz="1200" dirty="0" smtClean="0">
                <a:latin typeface="Arial" pitchFamily="34" charset="0"/>
                <a:cs typeface="Arial" pitchFamily="34" charset="0"/>
              </a:rPr>
              <a:t>Active</a:t>
            </a:r>
          </a:p>
          <a:p>
            <a:pPr algn="ctr"/>
            <a:r>
              <a:rPr lang="en-US" sz="1200" dirty="0" smtClean="0">
                <a:latin typeface="Arial" pitchFamily="34" charset="0"/>
                <a:cs typeface="Arial" pitchFamily="34" charset="0"/>
              </a:rPr>
              <a:t>Bundle</a:t>
            </a:r>
            <a:endParaRPr lang="en-US" sz="1200" dirty="0">
              <a:latin typeface="Arial" pitchFamily="34" charset="0"/>
              <a:cs typeface="Arial" pitchFamily="34" charset="0"/>
            </a:endParaRPr>
          </a:p>
        </p:txBody>
      </p:sp>
      <p:sp>
        <p:nvSpPr>
          <p:cNvPr id="73" name="TextBox 72"/>
          <p:cNvSpPr txBox="1"/>
          <p:nvPr/>
        </p:nvSpPr>
        <p:spPr>
          <a:xfrm>
            <a:off x="5759898" y="3590326"/>
            <a:ext cx="667545" cy="461665"/>
          </a:xfrm>
          <a:prstGeom prst="rect">
            <a:avLst/>
          </a:prstGeom>
          <a:noFill/>
          <a:ln w="22225">
            <a:solidFill>
              <a:schemeClr val="accent2"/>
            </a:solidFill>
          </a:ln>
        </p:spPr>
        <p:txBody>
          <a:bodyPr wrap="square" rtlCol="0">
            <a:spAutoFit/>
          </a:bodyPr>
          <a:lstStyle/>
          <a:p>
            <a:pPr algn="ctr"/>
            <a:r>
              <a:rPr lang="en-US" sz="1200" dirty="0" smtClean="0">
                <a:latin typeface="Arial" pitchFamily="34" charset="0"/>
                <a:cs typeface="Arial" pitchFamily="34" charset="0"/>
              </a:rPr>
              <a:t>Active</a:t>
            </a:r>
          </a:p>
          <a:p>
            <a:pPr algn="ctr"/>
            <a:r>
              <a:rPr lang="en-US" sz="1200" dirty="0" smtClean="0">
                <a:latin typeface="Arial" pitchFamily="34" charset="0"/>
                <a:cs typeface="Arial" pitchFamily="34" charset="0"/>
              </a:rPr>
              <a:t>Bundle</a:t>
            </a:r>
            <a:endParaRPr lang="en-US" sz="1200" dirty="0">
              <a:latin typeface="Arial" pitchFamily="34" charset="0"/>
              <a:cs typeface="Arial" pitchFamily="34" charset="0"/>
            </a:endParaRPr>
          </a:p>
        </p:txBody>
      </p:sp>
      <p:sp>
        <p:nvSpPr>
          <p:cNvPr id="74" name="TextBox 73"/>
          <p:cNvSpPr txBox="1"/>
          <p:nvPr/>
        </p:nvSpPr>
        <p:spPr>
          <a:xfrm>
            <a:off x="149176" y="1102717"/>
            <a:ext cx="1599261" cy="1569660"/>
          </a:xfrm>
          <a:prstGeom prst="rect">
            <a:avLst/>
          </a:prstGeom>
          <a:noFill/>
          <a:ln w="22225">
            <a:solidFill>
              <a:schemeClr val="accent2"/>
            </a:solidFill>
          </a:ln>
        </p:spPr>
        <p:txBody>
          <a:bodyPr wrap="square" rtlCol="0">
            <a:spAutoFit/>
          </a:bodyPr>
          <a:lstStyle/>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Patient ID</a:t>
            </a:r>
          </a:p>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Medical data</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E(Insurance ID)</a:t>
            </a:r>
            <a:endParaRPr lang="en-US" sz="1200" dirty="0">
              <a:solidFill>
                <a:schemeClr val="bg1">
                  <a:lumMod val="50000"/>
                </a:schemeClr>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E(Medical history)</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E(Medical </a:t>
            </a:r>
            <a:r>
              <a:rPr lang="en-US" sz="1200" dirty="0">
                <a:solidFill>
                  <a:schemeClr val="bg1">
                    <a:lumMod val="50000"/>
                  </a:schemeClr>
                </a:solidFill>
                <a:latin typeface="Arial" pitchFamily="34" charset="0"/>
                <a:cs typeface="Arial" pitchFamily="34" charset="0"/>
              </a:rPr>
              <a:t>test </a:t>
            </a:r>
            <a:r>
              <a:rPr lang="en-US" sz="1200" dirty="0" smtClean="0">
                <a:solidFill>
                  <a:schemeClr val="bg1">
                    <a:lumMod val="50000"/>
                  </a:schemeClr>
                </a:solidFill>
                <a:latin typeface="Arial" pitchFamily="34" charset="0"/>
                <a:cs typeface="Arial" pitchFamily="34" charset="0"/>
              </a:rPr>
              <a:t>prescription)</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E(Prescription)</a:t>
            </a:r>
            <a:endParaRPr lang="en-US" sz="1200" dirty="0">
              <a:solidFill>
                <a:schemeClr val="bg1">
                  <a:lumMod val="50000"/>
                </a:schemeClr>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E(Treatment code)</a:t>
            </a:r>
          </a:p>
        </p:txBody>
      </p:sp>
      <p:sp>
        <p:nvSpPr>
          <p:cNvPr id="75" name="TextBox 74"/>
          <p:cNvSpPr txBox="1"/>
          <p:nvPr/>
        </p:nvSpPr>
        <p:spPr>
          <a:xfrm>
            <a:off x="7323147" y="1111343"/>
            <a:ext cx="1599261" cy="1569660"/>
          </a:xfrm>
          <a:prstGeom prst="rect">
            <a:avLst/>
          </a:prstGeom>
          <a:noFill/>
          <a:ln w="22225">
            <a:solidFill>
              <a:schemeClr val="accent2"/>
            </a:solidFill>
          </a:ln>
        </p:spPr>
        <p:txBody>
          <a:bodyPr wrap="square" rtlCol="0">
            <a:spAutoFit/>
          </a:bodyPr>
          <a:lstStyle/>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Patient ID</a:t>
            </a:r>
          </a:p>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Medical data</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Medical </a:t>
            </a:r>
            <a:r>
              <a:rPr lang="en-US" sz="1200" dirty="0" smtClean="0">
                <a:solidFill>
                  <a:schemeClr val="accent2"/>
                </a:solidFill>
                <a:latin typeface="Arial" pitchFamily="34" charset="0"/>
                <a:cs typeface="Arial" pitchFamily="34" charset="0"/>
              </a:rPr>
              <a:t>history</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Medical test prescription</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Prescription</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E(Insurance ID)</a:t>
            </a:r>
            <a:endParaRPr lang="en-US" sz="1200" dirty="0">
              <a:solidFill>
                <a:schemeClr val="bg1">
                  <a:lumMod val="50000"/>
                </a:schemeClr>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E(Treatment code)</a:t>
            </a:r>
          </a:p>
        </p:txBody>
      </p:sp>
      <p:sp>
        <p:nvSpPr>
          <p:cNvPr id="76" name="TextBox 75"/>
          <p:cNvSpPr txBox="1"/>
          <p:nvPr/>
        </p:nvSpPr>
        <p:spPr>
          <a:xfrm>
            <a:off x="125737" y="3657579"/>
            <a:ext cx="1599261" cy="1569660"/>
          </a:xfrm>
          <a:prstGeom prst="rect">
            <a:avLst/>
          </a:prstGeom>
          <a:noFill/>
          <a:ln w="22225">
            <a:solidFill>
              <a:schemeClr val="accent2"/>
            </a:solidFill>
          </a:ln>
        </p:spPr>
        <p:txBody>
          <a:bodyPr wrap="square" rtlCol="0">
            <a:spAutoFit/>
          </a:bodyPr>
          <a:lstStyle/>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Patient ID</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Medical test prescription</a:t>
            </a:r>
            <a:endParaRPr lang="en-US" sz="1200" dirty="0" smtClean="0">
              <a:solidFill>
                <a:schemeClr val="accent2"/>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E(Medical data)</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E(Insurance ID)</a:t>
            </a:r>
            <a:endParaRPr lang="en-US" sz="1200" dirty="0">
              <a:solidFill>
                <a:schemeClr val="bg1">
                  <a:lumMod val="50000"/>
                </a:schemeClr>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E(Medical history)</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E(Prescription)</a:t>
            </a:r>
            <a:endParaRPr lang="en-US" sz="1200" dirty="0">
              <a:solidFill>
                <a:schemeClr val="bg1">
                  <a:lumMod val="50000"/>
                </a:schemeClr>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E(Treatment code)</a:t>
            </a:r>
          </a:p>
        </p:txBody>
      </p:sp>
      <p:sp>
        <p:nvSpPr>
          <p:cNvPr id="78" name="TextBox 77"/>
          <p:cNvSpPr txBox="1"/>
          <p:nvPr/>
        </p:nvSpPr>
        <p:spPr>
          <a:xfrm>
            <a:off x="1941526" y="5120974"/>
            <a:ext cx="1599261" cy="1569660"/>
          </a:xfrm>
          <a:prstGeom prst="rect">
            <a:avLst/>
          </a:prstGeom>
          <a:noFill/>
          <a:ln w="22225">
            <a:solidFill>
              <a:schemeClr val="accent2"/>
            </a:solidFill>
          </a:ln>
        </p:spPr>
        <p:txBody>
          <a:bodyPr wrap="square" rtlCol="0">
            <a:spAutoFit/>
          </a:bodyPr>
          <a:lstStyle/>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Patient ID</a:t>
            </a:r>
          </a:p>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Prescription</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E(Medical data)</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E(Insurance ID)</a:t>
            </a:r>
            <a:endParaRPr lang="en-US" sz="1200" dirty="0">
              <a:solidFill>
                <a:schemeClr val="bg1">
                  <a:lumMod val="50000"/>
                </a:schemeClr>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E(Medical history)</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E(Medical test prescription)</a:t>
            </a:r>
            <a:endParaRPr lang="en-US" sz="1200" dirty="0">
              <a:solidFill>
                <a:schemeClr val="bg1">
                  <a:lumMod val="50000"/>
                </a:schemeClr>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E(Treatment code)</a:t>
            </a:r>
          </a:p>
        </p:txBody>
      </p:sp>
      <p:sp>
        <p:nvSpPr>
          <p:cNvPr id="79" name="TextBox 78"/>
          <p:cNvSpPr txBox="1"/>
          <p:nvPr/>
        </p:nvSpPr>
        <p:spPr>
          <a:xfrm>
            <a:off x="7331773" y="3325893"/>
            <a:ext cx="1590635" cy="1569660"/>
          </a:xfrm>
          <a:prstGeom prst="rect">
            <a:avLst/>
          </a:prstGeom>
          <a:noFill/>
          <a:ln w="22225">
            <a:solidFill>
              <a:schemeClr val="accent2"/>
            </a:solidFill>
          </a:ln>
        </p:spPr>
        <p:txBody>
          <a:bodyPr wrap="square" rtlCol="0">
            <a:spAutoFit/>
          </a:bodyPr>
          <a:lstStyle/>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Patient ID</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Insurance </a:t>
            </a:r>
            <a:r>
              <a:rPr lang="en-US" sz="1200" dirty="0" smtClean="0">
                <a:solidFill>
                  <a:schemeClr val="accent2"/>
                </a:solidFill>
                <a:latin typeface="Arial" pitchFamily="34" charset="0"/>
                <a:cs typeface="Arial" pitchFamily="34" charset="0"/>
              </a:rPr>
              <a:t>ID</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Treatment code</a:t>
            </a:r>
            <a:endParaRPr lang="en-US" sz="1200" dirty="0" smtClean="0">
              <a:solidFill>
                <a:schemeClr val="accent2"/>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E(Medical data)</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E(Medical history)</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E(Medical </a:t>
            </a:r>
            <a:r>
              <a:rPr lang="en-US" sz="1200" dirty="0">
                <a:solidFill>
                  <a:schemeClr val="bg1">
                    <a:lumMod val="50000"/>
                  </a:schemeClr>
                </a:solidFill>
                <a:latin typeface="Arial" pitchFamily="34" charset="0"/>
                <a:cs typeface="Arial" pitchFamily="34" charset="0"/>
              </a:rPr>
              <a:t>test </a:t>
            </a:r>
            <a:r>
              <a:rPr lang="en-US" sz="1200" dirty="0" smtClean="0">
                <a:solidFill>
                  <a:schemeClr val="bg1">
                    <a:lumMod val="50000"/>
                  </a:schemeClr>
                </a:solidFill>
                <a:latin typeface="Arial" pitchFamily="34" charset="0"/>
                <a:cs typeface="Arial" pitchFamily="34" charset="0"/>
              </a:rPr>
              <a:t>prescription)</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E(Prescription)</a:t>
            </a:r>
          </a:p>
        </p:txBody>
      </p:sp>
      <p:sp>
        <p:nvSpPr>
          <p:cNvPr id="25"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41</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72013941"/>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 name="Shape 82"/>
          <p:cNvSpPr>
            <a:spLocks noGrp="1"/>
          </p:cNvSpPr>
          <p:nvPr>
            <p:ph type="title"/>
          </p:nvPr>
        </p:nvSpPr>
        <p:spPr>
          <a:xfrm>
            <a:off x="228600" y="108434"/>
            <a:ext cx="6705600" cy="838201"/>
          </a:xfrm>
          <a:prstGeom prst="rect">
            <a:avLst/>
          </a:prstGeom>
        </p:spPr>
        <p:txBody>
          <a:bodyPr lIns="0" tIns="0" rIns="0" bIns="0">
            <a:normAutofit/>
          </a:bodyPr>
          <a:lstStyle/>
          <a:p>
            <a:pPr lvl="0">
              <a:defRPr sz="1800"/>
            </a:pPr>
            <a:r>
              <a:rPr lang="en-US" sz="2400" dirty="0" smtClean="0"/>
              <a:t>Peer-to-Peer Dissemination</a:t>
            </a:r>
            <a:br>
              <a:rPr lang="en-US" sz="2400" dirty="0" smtClean="0"/>
            </a:br>
            <a:r>
              <a:rPr lang="en-US" sz="2400" dirty="0" smtClean="0"/>
              <a:t>(UAVs)</a:t>
            </a:r>
            <a:endParaRPr sz="2400" dirty="0"/>
          </a:p>
        </p:txBody>
      </p:sp>
      <p:sp>
        <p:nvSpPr>
          <p:cNvPr id="24" name="Shape 416"/>
          <p:cNvSpPr/>
          <p:nvPr/>
        </p:nvSpPr>
        <p:spPr>
          <a:xfrm>
            <a:off x="3697842" y="1366683"/>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a:defRPr sz="1800">
                <a:effectLst/>
              </a:defRPr>
            </a:pPr>
            <a:r>
              <a:rPr lang="en-US" sz="1800" dirty="0" smtClean="0"/>
              <a:t>UAV 2</a:t>
            </a:r>
            <a:endParaRPr lang="en-US" sz="1800" dirty="0"/>
          </a:p>
        </p:txBody>
      </p:sp>
      <p:sp>
        <p:nvSpPr>
          <p:cNvPr id="26" name="Shape 416"/>
          <p:cNvSpPr/>
          <p:nvPr/>
        </p:nvSpPr>
        <p:spPr>
          <a:xfrm>
            <a:off x="7394525" y="1366683"/>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a:t>UAV</a:t>
            </a:r>
            <a:r>
              <a:rPr lang="en-US" sz="1800" dirty="0" smtClean="0"/>
              <a:t> 3</a:t>
            </a:r>
            <a:endParaRPr lang="en-US" sz="1800" dirty="0"/>
          </a:p>
        </p:txBody>
      </p:sp>
      <p:sp>
        <p:nvSpPr>
          <p:cNvPr id="28" name="Shape 416"/>
          <p:cNvSpPr/>
          <p:nvPr/>
        </p:nvSpPr>
        <p:spPr>
          <a:xfrm>
            <a:off x="73329" y="1337961"/>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a:defRPr sz="1800">
                <a:effectLst/>
              </a:defRPr>
            </a:pPr>
            <a:r>
              <a:rPr lang="en-US" sz="1800" dirty="0"/>
              <a:t>UAV</a:t>
            </a:r>
            <a:r>
              <a:rPr lang="en-US" sz="1800" dirty="0" smtClean="0"/>
              <a:t> 1</a:t>
            </a:r>
            <a:endParaRPr lang="en-US" sz="1800" dirty="0"/>
          </a:p>
        </p:txBody>
      </p:sp>
      <p:sp>
        <p:nvSpPr>
          <p:cNvPr id="14" name="Rounded Rectangle 13"/>
          <p:cNvSpPr/>
          <p:nvPr/>
        </p:nvSpPr>
        <p:spPr>
          <a:xfrm>
            <a:off x="3780098" y="3435240"/>
            <a:ext cx="1645920" cy="715087"/>
          </a:xfrm>
          <a:prstGeom prst="roundRect">
            <a:avLst/>
          </a:prstGeom>
          <a:solidFill>
            <a:srgbClr val="C00000"/>
          </a:solidFill>
          <a:ln/>
          <a:effectLst/>
        </p:spPr>
        <p:style>
          <a:lnRef idx="0">
            <a:schemeClr val="accent2"/>
          </a:lnRef>
          <a:fillRef idx="3">
            <a:schemeClr val="accent2"/>
          </a:fillRef>
          <a:effectRef idx="3">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algn="ctr" fontAlgn="auto" latinLnBrk="1" hangingPunct="0">
              <a:spcBef>
                <a:spcPts val="0"/>
              </a:spcBef>
              <a:spcAft>
                <a:spcPts val="0"/>
              </a:spcAft>
            </a:pPr>
            <a:r>
              <a:rPr lang="en-US" dirty="0" smtClean="0">
                <a:solidFill>
                  <a:schemeClr val="bg1"/>
                </a:solidFill>
                <a:ea typeface="Tahoma"/>
                <a:cs typeface="Tahoma"/>
                <a:sym typeface="Tahoma"/>
              </a:rPr>
              <a:t>Command</a:t>
            </a:r>
          </a:p>
          <a:p>
            <a:pPr algn="ctr" fontAlgn="auto" latinLnBrk="1" hangingPunct="0">
              <a:spcBef>
                <a:spcPts val="0"/>
              </a:spcBef>
              <a:spcAft>
                <a:spcPts val="0"/>
              </a:spcAft>
            </a:pPr>
            <a:r>
              <a:rPr lang="en-US" dirty="0" smtClean="0">
                <a:solidFill>
                  <a:schemeClr val="bg1"/>
                </a:solidFill>
                <a:ea typeface="Tahoma"/>
                <a:cs typeface="Tahoma"/>
              </a:rPr>
              <a:t>&amp; Control</a:t>
            </a:r>
            <a:endParaRPr lang="en-US" dirty="0">
              <a:solidFill>
                <a:schemeClr val="bg1"/>
              </a:solidFill>
              <a:ea typeface="Tahoma"/>
              <a:cs typeface="Tahoma"/>
              <a:sym typeface="Tahoma"/>
            </a:endParaRPr>
          </a:p>
        </p:txBody>
      </p:sp>
      <p:sp>
        <p:nvSpPr>
          <p:cNvPr id="15" name="Shape 422"/>
          <p:cNvSpPr/>
          <p:nvPr/>
        </p:nvSpPr>
        <p:spPr>
          <a:xfrm>
            <a:off x="55694" y="4826600"/>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a:defRPr sz="1800">
                <a:effectLst/>
              </a:defRPr>
            </a:pPr>
            <a:r>
              <a:rPr lang="en-US" sz="1800" dirty="0" smtClean="0"/>
              <a:t>Top Secret</a:t>
            </a:r>
            <a:endParaRPr lang="en-US" sz="1800" dirty="0"/>
          </a:p>
        </p:txBody>
      </p:sp>
      <p:sp>
        <p:nvSpPr>
          <p:cNvPr id="17" name="Shape 422"/>
          <p:cNvSpPr/>
          <p:nvPr/>
        </p:nvSpPr>
        <p:spPr>
          <a:xfrm>
            <a:off x="1780588" y="4827711"/>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a:defRPr sz="1800">
                <a:effectLst/>
              </a:defRPr>
            </a:pPr>
            <a:r>
              <a:rPr lang="en-US" sz="1800" dirty="0" smtClean="0"/>
              <a:t>Secret</a:t>
            </a:r>
            <a:endParaRPr lang="en-US" sz="1800" dirty="0"/>
          </a:p>
        </p:txBody>
      </p:sp>
      <p:cxnSp>
        <p:nvCxnSpPr>
          <p:cNvPr id="18" name="Straight Arrow Connector 17"/>
          <p:cNvCxnSpPr/>
          <p:nvPr/>
        </p:nvCxnSpPr>
        <p:spPr>
          <a:xfrm>
            <a:off x="1701549" y="1778163"/>
            <a:ext cx="2013545" cy="0"/>
          </a:xfrm>
          <a:prstGeom prst="straightConnector1">
            <a:avLst/>
          </a:prstGeom>
          <a:noFill/>
          <a:ln w="25400" cap="flat">
            <a:solidFill>
              <a:srgbClr val="7030A0"/>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36" name="Straight Arrow Connector 35"/>
          <p:cNvCxnSpPr/>
          <p:nvPr/>
        </p:nvCxnSpPr>
        <p:spPr>
          <a:xfrm flipV="1">
            <a:off x="5380279" y="2160921"/>
            <a:ext cx="2348989" cy="1274015"/>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38" name="Straight Arrow Connector 37"/>
          <p:cNvCxnSpPr/>
          <p:nvPr/>
        </p:nvCxnSpPr>
        <p:spPr>
          <a:xfrm flipH="1" flipV="1">
            <a:off x="4598437" y="2181023"/>
            <a:ext cx="8069" cy="1235350"/>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44" name="Straight Arrow Connector 43"/>
          <p:cNvCxnSpPr/>
          <p:nvPr/>
        </p:nvCxnSpPr>
        <p:spPr>
          <a:xfrm flipH="1" flipV="1">
            <a:off x="1484853" y="2096219"/>
            <a:ext cx="2346196" cy="1328780"/>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sp>
        <p:nvSpPr>
          <p:cNvPr id="34" name="Shape 422"/>
          <p:cNvSpPr/>
          <p:nvPr/>
        </p:nvSpPr>
        <p:spPr>
          <a:xfrm>
            <a:off x="5675878" y="4826600"/>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a:defRPr sz="1800">
                <a:effectLst/>
              </a:defRPr>
            </a:pPr>
            <a:r>
              <a:rPr lang="en-US" sz="1800" dirty="0" smtClean="0"/>
              <a:t>Confidential</a:t>
            </a:r>
            <a:endParaRPr lang="en-US" sz="1800" dirty="0"/>
          </a:p>
        </p:txBody>
      </p:sp>
      <p:sp>
        <p:nvSpPr>
          <p:cNvPr id="35" name="Shape 422"/>
          <p:cNvSpPr/>
          <p:nvPr/>
        </p:nvSpPr>
        <p:spPr>
          <a:xfrm>
            <a:off x="7420403" y="4826600"/>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a:defRPr sz="1800">
                <a:effectLst/>
              </a:defRPr>
            </a:pPr>
            <a:r>
              <a:rPr lang="en-US" sz="1800" dirty="0" smtClean="0"/>
              <a:t>Unclassified</a:t>
            </a:r>
            <a:endParaRPr lang="en-US" sz="1800" dirty="0"/>
          </a:p>
        </p:txBody>
      </p:sp>
      <p:cxnSp>
        <p:nvCxnSpPr>
          <p:cNvPr id="19" name="Straight Arrow Connector 18"/>
          <p:cNvCxnSpPr>
            <a:endCxn id="14" idx="3"/>
          </p:cNvCxnSpPr>
          <p:nvPr/>
        </p:nvCxnSpPr>
        <p:spPr>
          <a:xfrm flipH="1" flipV="1">
            <a:off x="5426018" y="3792784"/>
            <a:ext cx="2303250" cy="1025767"/>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23" name="Straight Arrow Connector 22"/>
          <p:cNvCxnSpPr>
            <a:endCxn id="14" idx="1"/>
          </p:cNvCxnSpPr>
          <p:nvPr/>
        </p:nvCxnSpPr>
        <p:spPr>
          <a:xfrm flipV="1">
            <a:off x="1484853" y="3792784"/>
            <a:ext cx="2295245" cy="1068381"/>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25" name="Straight Arrow Connector 24"/>
          <p:cNvCxnSpPr>
            <a:stCxn id="17" idx="0"/>
          </p:cNvCxnSpPr>
          <p:nvPr/>
        </p:nvCxnSpPr>
        <p:spPr>
          <a:xfrm flipV="1">
            <a:off x="2603548" y="4032308"/>
            <a:ext cx="1158120" cy="795403"/>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29" name="Straight Arrow Connector 28"/>
          <p:cNvCxnSpPr>
            <a:stCxn id="34" idx="0"/>
          </p:cNvCxnSpPr>
          <p:nvPr/>
        </p:nvCxnSpPr>
        <p:spPr>
          <a:xfrm flipH="1" flipV="1">
            <a:off x="5444448" y="4032308"/>
            <a:ext cx="1054390" cy="794292"/>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sp>
        <p:nvSpPr>
          <p:cNvPr id="12" name="TextBox 11"/>
          <p:cNvSpPr txBox="1"/>
          <p:nvPr/>
        </p:nvSpPr>
        <p:spPr>
          <a:xfrm>
            <a:off x="3702828" y="4230424"/>
            <a:ext cx="1792205" cy="1569660"/>
          </a:xfrm>
          <a:prstGeom prst="rect">
            <a:avLst/>
          </a:prstGeom>
          <a:noFill/>
          <a:ln>
            <a:solidFill>
              <a:schemeClr val="bg2"/>
            </a:solidFill>
          </a:ln>
        </p:spPr>
        <p:txBody>
          <a:bodyPr wrap="square" rtlCol="0">
            <a:spAutoFit/>
          </a:bodyPr>
          <a:lstStyle/>
          <a:p>
            <a:pPr marL="112713" indent="-112713">
              <a:buFont typeface="Arial" panose="020B0604020202020204" pitchFamily="34" charset="0"/>
              <a:buChar char="•"/>
            </a:pPr>
            <a:r>
              <a:rPr lang="en-US" sz="1200" dirty="0" smtClean="0">
                <a:latin typeface="Arial" pitchFamily="34" charset="0"/>
                <a:cs typeface="Arial" pitchFamily="34" charset="0"/>
              </a:rPr>
              <a:t>Time period</a:t>
            </a:r>
          </a:p>
          <a:p>
            <a:pPr marL="112713" indent="-112713">
              <a:buFont typeface="Arial" panose="020B0604020202020204" pitchFamily="34" charset="0"/>
              <a:buChar char="•"/>
            </a:pPr>
            <a:r>
              <a:rPr lang="en-US" sz="1200" dirty="0" smtClean="0">
                <a:latin typeface="Arial" pitchFamily="34" charset="0"/>
                <a:cs typeface="Arial" pitchFamily="34" charset="0"/>
              </a:rPr>
              <a:t>Deployed personnel</a:t>
            </a:r>
          </a:p>
          <a:p>
            <a:pPr marL="112713" indent="-112713">
              <a:buFont typeface="Arial" panose="020B0604020202020204" pitchFamily="34" charset="0"/>
              <a:buChar char="•"/>
            </a:pPr>
            <a:r>
              <a:rPr lang="en-US" sz="1200" dirty="0" smtClean="0">
                <a:latin typeface="Arial" pitchFamily="34" charset="0"/>
                <a:cs typeface="Arial" pitchFamily="34" charset="0"/>
              </a:rPr>
              <a:t>Target locations</a:t>
            </a:r>
          </a:p>
          <a:p>
            <a:pPr marL="112713" indent="-112713">
              <a:buFont typeface="Arial" panose="020B0604020202020204" pitchFamily="34" charset="0"/>
              <a:buChar char="•"/>
            </a:pPr>
            <a:r>
              <a:rPr lang="en-US" sz="1200" dirty="0">
                <a:latin typeface="Arial" pitchFamily="34" charset="0"/>
                <a:cs typeface="Arial" pitchFamily="34" charset="0"/>
              </a:rPr>
              <a:t>Intelligence </a:t>
            </a:r>
            <a:r>
              <a:rPr lang="en-US" sz="1200" dirty="0" smtClean="0">
                <a:latin typeface="Arial" pitchFamily="34" charset="0"/>
                <a:cs typeface="Arial" pitchFamily="34" charset="0"/>
              </a:rPr>
              <a:t>reports</a:t>
            </a:r>
          </a:p>
          <a:p>
            <a:pPr marL="112713" indent="-112713">
              <a:buFont typeface="Arial" panose="020B0604020202020204" pitchFamily="34" charset="0"/>
              <a:buChar char="•"/>
            </a:pPr>
            <a:r>
              <a:rPr lang="en-US" sz="1200" dirty="0" smtClean="0">
                <a:latin typeface="Arial" pitchFamily="34" charset="0"/>
                <a:cs typeface="Arial" pitchFamily="34" charset="0"/>
              </a:rPr>
              <a:t>Mission expenses</a:t>
            </a:r>
          </a:p>
          <a:p>
            <a:pPr marL="112713" indent="-112713">
              <a:buFont typeface="Arial" panose="020B0604020202020204" pitchFamily="34" charset="0"/>
              <a:buChar char="•"/>
            </a:pPr>
            <a:r>
              <a:rPr lang="en-US" sz="1200" dirty="0" smtClean="0">
                <a:latin typeface="Arial" pitchFamily="34" charset="0"/>
                <a:cs typeface="Arial" pitchFamily="34" charset="0"/>
              </a:rPr>
              <a:t>Deployed weapons</a:t>
            </a:r>
          </a:p>
          <a:p>
            <a:pPr marL="112713" indent="-112713">
              <a:buFont typeface="Arial" panose="020B0604020202020204" pitchFamily="34" charset="0"/>
              <a:buChar char="•"/>
            </a:pPr>
            <a:r>
              <a:rPr lang="en-US" sz="1200" dirty="0" smtClean="0">
                <a:latin typeface="Arial" pitchFamily="34" charset="0"/>
                <a:cs typeface="Arial" pitchFamily="34" charset="0"/>
              </a:rPr>
              <a:t>Casualties</a:t>
            </a:r>
          </a:p>
          <a:p>
            <a:pPr marL="112713" indent="-112713">
              <a:buFont typeface="Arial" panose="020B0604020202020204" pitchFamily="34" charset="0"/>
              <a:buChar char="•"/>
            </a:pPr>
            <a:r>
              <a:rPr lang="en-US" sz="1200" dirty="0" smtClean="0">
                <a:latin typeface="Arial" pitchFamily="34" charset="0"/>
                <a:cs typeface="Arial" pitchFamily="34" charset="0"/>
              </a:rPr>
              <a:t>Press Release</a:t>
            </a:r>
            <a:endParaRPr lang="en-US" sz="1200" dirty="0">
              <a:latin typeface="Arial" pitchFamily="34" charset="0"/>
              <a:cs typeface="Arial" pitchFamily="34" charset="0"/>
            </a:endParaRPr>
          </a:p>
        </p:txBody>
      </p:sp>
      <p:cxnSp>
        <p:nvCxnSpPr>
          <p:cNvPr id="42" name="Straight Arrow Connector 41"/>
          <p:cNvCxnSpPr>
            <a:endCxn id="26" idx="1"/>
          </p:cNvCxnSpPr>
          <p:nvPr/>
        </p:nvCxnSpPr>
        <p:spPr>
          <a:xfrm>
            <a:off x="5321764" y="1775294"/>
            <a:ext cx="2072761" cy="2869"/>
          </a:xfrm>
          <a:prstGeom prst="straightConnector1">
            <a:avLst/>
          </a:prstGeom>
          <a:noFill/>
          <a:ln w="25400" cap="flat">
            <a:solidFill>
              <a:srgbClr val="7030A0"/>
            </a:solidFill>
            <a:prstDash val="solid"/>
            <a:bevel/>
            <a:headEnd type="arrow"/>
            <a:tailEnd type="arrow"/>
          </a:ln>
          <a:effectLst/>
        </p:spPr>
        <p:style>
          <a:lnRef idx="0">
            <a:scrgbClr r="0" g="0" b="0"/>
          </a:lnRef>
          <a:fillRef idx="0">
            <a:scrgbClr r="0" g="0" b="0"/>
          </a:fillRef>
          <a:effectRef idx="0">
            <a:scrgbClr r="0" g="0" b="0"/>
          </a:effectRef>
          <a:fontRef idx="none"/>
        </p:style>
      </p:cxnSp>
      <p:sp>
        <p:nvSpPr>
          <p:cNvPr id="21"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42</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46684820"/>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 name="Shape 82"/>
          <p:cNvSpPr>
            <a:spLocks noGrp="1"/>
          </p:cNvSpPr>
          <p:nvPr>
            <p:ph type="title"/>
          </p:nvPr>
        </p:nvSpPr>
        <p:spPr>
          <a:xfrm>
            <a:off x="228600" y="108434"/>
            <a:ext cx="6705600" cy="838201"/>
          </a:xfrm>
          <a:prstGeom prst="rect">
            <a:avLst/>
          </a:prstGeom>
        </p:spPr>
        <p:txBody>
          <a:bodyPr lIns="0" tIns="0" rIns="0" bIns="0">
            <a:normAutofit/>
          </a:bodyPr>
          <a:lstStyle/>
          <a:p>
            <a:pPr lvl="0">
              <a:defRPr sz="1800"/>
            </a:pPr>
            <a:r>
              <a:rPr lang="en-US" sz="2400" dirty="0" smtClean="0"/>
              <a:t>Peer-to-Peer Dissemination</a:t>
            </a:r>
            <a:br>
              <a:rPr lang="en-US" sz="2400" dirty="0" smtClean="0"/>
            </a:br>
            <a:r>
              <a:rPr lang="en-US" sz="2400" dirty="0" smtClean="0"/>
              <a:t>(UAVs)</a:t>
            </a:r>
            <a:endParaRPr sz="2400" dirty="0"/>
          </a:p>
        </p:txBody>
      </p:sp>
      <p:sp>
        <p:nvSpPr>
          <p:cNvPr id="24" name="Shape 416"/>
          <p:cNvSpPr/>
          <p:nvPr/>
        </p:nvSpPr>
        <p:spPr>
          <a:xfrm>
            <a:off x="3697842" y="1366683"/>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a:defRPr sz="1800">
                <a:effectLst/>
              </a:defRPr>
            </a:pPr>
            <a:r>
              <a:rPr lang="en-US" sz="1800" dirty="0" smtClean="0"/>
              <a:t>UAV 2</a:t>
            </a:r>
            <a:endParaRPr lang="en-US" sz="1800" dirty="0"/>
          </a:p>
        </p:txBody>
      </p:sp>
      <p:sp>
        <p:nvSpPr>
          <p:cNvPr id="26" name="Shape 416"/>
          <p:cNvSpPr/>
          <p:nvPr/>
        </p:nvSpPr>
        <p:spPr>
          <a:xfrm>
            <a:off x="7394525" y="1366683"/>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a:t>UAV</a:t>
            </a:r>
            <a:r>
              <a:rPr lang="en-US" sz="1800" dirty="0" smtClean="0"/>
              <a:t> 3</a:t>
            </a:r>
            <a:endParaRPr lang="en-US" sz="1800" dirty="0"/>
          </a:p>
        </p:txBody>
      </p:sp>
      <p:sp>
        <p:nvSpPr>
          <p:cNvPr id="28" name="Shape 416"/>
          <p:cNvSpPr/>
          <p:nvPr/>
        </p:nvSpPr>
        <p:spPr>
          <a:xfrm>
            <a:off x="73329" y="1337961"/>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a:defRPr sz="1800">
                <a:effectLst/>
              </a:defRPr>
            </a:pPr>
            <a:r>
              <a:rPr lang="en-US" sz="1800" dirty="0"/>
              <a:t>UAV</a:t>
            </a:r>
            <a:r>
              <a:rPr lang="en-US" sz="1800" dirty="0" smtClean="0"/>
              <a:t> 1</a:t>
            </a:r>
            <a:endParaRPr lang="en-US" sz="1800" dirty="0"/>
          </a:p>
        </p:txBody>
      </p:sp>
      <p:sp>
        <p:nvSpPr>
          <p:cNvPr id="14" name="Rounded Rectangle 13"/>
          <p:cNvSpPr/>
          <p:nvPr/>
        </p:nvSpPr>
        <p:spPr>
          <a:xfrm>
            <a:off x="3780098" y="3435240"/>
            <a:ext cx="1645920" cy="715087"/>
          </a:xfrm>
          <a:prstGeom prst="roundRect">
            <a:avLst/>
          </a:prstGeom>
          <a:solidFill>
            <a:srgbClr val="C00000"/>
          </a:solidFill>
          <a:ln/>
          <a:effectLst/>
        </p:spPr>
        <p:style>
          <a:lnRef idx="0">
            <a:schemeClr val="accent2"/>
          </a:lnRef>
          <a:fillRef idx="3">
            <a:schemeClr val="accent2"/>
          </a:fillRef>
          <a:effectRef idx="3">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b="0" i="0" u="none" strike="noStrike" cap="none" spc="0" normalizeH="0" baseline="0" dirty="0" smtClean="0">
                <a:ln>
                  <a:noFill/>
                </a:ln>
                <a:solidFill>
                  <a:schemeClr val="bg1"/>
                </a:solidFill>
                <a:effectLst/>
                <a:uFillTx/>
                <a:latin typeface="+mj-lt"/>
                <a:ea typeface="Tahoma"/>
                <a:cs typeface="Tahoma"/>
                <a:sym typeface="Tahoma"/>
              </a:rPr>
              <a:t>Command</a:t>
            </a:r>
          </a:p>
          <a:p>
            <a:pPr marL="0" marR="0" indent="0" algn="ctr" defTabSz="914400" rtl="0" fontAlgn="auto" latinLnBrk="1" hangingPunct="0">
              <a:lnSpc>
                <a:spcPct val="100000"/>
              </a:lnSpc>
              <a:spcBef>
                <a:spcPts val="0"/>
              </a:spcBef>
              <a:spcAft>
                <a:spcPts val="0"/>
              </a:spcAft>
              <a:buClrTx/>
              <a:buSzTx/>
              <a:buFontTx/>
              <a:buNone/>
              <a:tabLst/>
            </a:pPr>
            <a:r>
              <a:rPr lang="en-US" dirty="0" smtClean="0">
                <a:solidFill>
                  <a:schemeClr val="bg1"/>
                </a:solidFill>
                <a:latin typeface="+mj-lt"/>
                <a:ea typeface="Tahoma"/>
                <a:cs typeface="Tahoma"/>
              </a:rPr>
              <a:t>&amp; Control</a:t>
            </a:r>
            <a:endParaRPr kumimoji="0" lang="en-US" b="0" i="0" u="none" strike="noStrike" cap="none" spc="0" normalizeH="0" baseline="0" dirty="0">
              <a:ln>
                <a:noFill/>
              </a:ln>
              <a:solidFill>
                <a:schemeClr val="bg1"/>
              </a:solidFill>
              <a:effectLst/>
              <a:uFillTx/>
              <a:latin typeface="+mj-lt"/>
              <a:ea typeface="Tahoma"/>
              <a:cs typeface="Tahoma"/>
              <a:sym typeface="Tahoma"/>
            </a:endParaRPr>
          </a:p>
        </p:txBody>
      </p:sp>
      <p:sp>
        <p:nvSpPr>
          <p:cNvPr id="15" name="Shape 422"/>
          <p:cNvSpPr/>
          <p:nvPr/>
        </p:nvSpPr>
        <p:spPr>
          <a:xfrm>
            <a:off x="55694" y="4826600"/>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a:defRPr sz="1800">
                <a:effectLst/>
              </a:defRPr>
            </a:pPr>
            <a:r>
              <a:rPr lang="en-US" sz="1800" dirty="0" smtClean="0"/>
              <a:t>Top Secret</a:t>
            </a:r>
            <a:endParaRPr lang="en-US" sz="1800" dirty="0"/>
          </a:p>
        </p:txBody>
      </p:sp>
      <p:sp>
        <p:nvSpPr>
          <p:cNvPr id="17" name="Shape 422"/>
          <p:cNvSpPr/>
          <p:nvPr/>
        </p:nvSpPr>
        <p:spPr>
          <a:xfrm>
            <a:off x="1780588" y="4827711"/>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a:defRPr sz="1800">
                <a:effectLst/>
              </a:defRPr>
            </a:pPr>
            <a:r>
              <a:rPr lang="en-US" sz="1800" dirty="0" smtClean="0"/>
              <a:t>Secret</a:t>
            </a:r>
            <a:endParaRPr lang="en-US" sz="1800" dirty="0"/>
          </a:p>
        </p:txBody>
      </p:sp>
      <p:cxnSp>
        <p:nvCxnSpPr>
          <p:cNvPr id="18" name="Straight Arrow Connector 17"/>
          <p:cNvCxnSpPr/>
          <p:nvPr/>
        </p:nvCxnSpPr>
        <p:spPr>
          <a:xfrm>
            <a:off x="1701549" y="1778163"/>
            <a:ext cx="2013545" cy="0"/>
          </a:xfrm>
          <a:prstGeom prst="straightConnector1">
            <a:avLst/>
          </a:prstGeom>
          <a:noFill/>
          <a:ln w="25400" cap="flat">
            <a:solidFill>
              <a:srgbClr val="7030A0"/>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36" name="Straight Arrow Connector 35"/>
          <p:cNvCxnSpPr/>
          <p:nvPr/>
        </p:nvCxnSpPr>
        <p:spPr>
          <a:xfrm flipV="1">
            <a:off x="5380279" y="2160921"/>
            <a:ext cx="2348989" cy="1274015"/>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38" name="Straight Arrow Connector 37"/>
          <p:cNvCxnSpPr/>
          <p:nvPr/>
        </p:nvCxnSpPr>
        <p:spPr>
          <a:xfrm flipH="1" flipV="1">
            <a:off x="4598437" y="2181023"/>
            <a:ext cx="8069" cy="1235350"/>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44" name="Straight Arrow Connector 43"/>
          <p:cNvCxnSpPr/>
          <p:nvPr/>
        </p:nvCxnSpPr>
        <p:spPr>
          <a:xfrm flipH="1" flipV="1">
            <a:off x="1484853" y="2096219"/>
            <a:ext cx="2346196" cy="1328780"/>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sp>
        <p:nvSpPr>
          <p:cNvPr id="34" name="Shape 422"/>
          <p:cNvSpPr/>
          <p:nvPr/>
        </p:nvSpPr>
        <p:spPr>
          <a:xfrm>
            <a:off x="5675878" y="4826600"/>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a:defRPr sz="1800">
                <a:effectLst/>
              </a:defRPr>
            </a:pPr>
            <a:r>
              <a:rPr lang="en-US" sz="1800" dirty="0" smtClean="0"/>
              <a:t>Confidential</a:t>
            </a:r>
            <a:endParaRPr lang="en-US" sz="1800" dirty="0"/>
          </a:p>
        </p:txBody>
      </p:sp>
      <p:sp>
        <p:nvSpPr>
          <p:cNvPr id="35" name="Shape 422"/>
          <p:cNvSpPr/>
          <p:nvPr/>
        </p:nvSpPr>
        <p:spPr>
          <a:xfrm>
            <a:off x="7420403" y="4826600"/>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a:defRPr sz="1800">
                <a:effectLst/>
              </a:defRPr>
            </a:pPr>
            <a:r>
              <a:rPr lang="en-US" sz="1800" dirty="0" smtClean="0"/>
              <a:t>Unclassified</a:t>
            </a:r>
            <a:endParaRPr lang="en-US" sz="1800" dirty="0"/>
          </a:p>
        </p:txBody>
      </p:sp>
      <p:cxnSp>
        <p:nvCxnSpPr>
          <p:cNvPr id="19" name="Straight Arrow Connector 18"/>
          <p:cNvCxnSpPr>
            <a:endCxn id="14" idx="3"/>
          </p:cNvCxnSpPr>
          <p:nvPr/>
        </p:nvCxnSpPr>
        <p:spPr>
          <a:xfrm flipH="1" flipV="1">
            <a:off x="5426018" y="3792784"/>
            <a:ext cx="2303250" cy="1025767"/>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23" name="Straight Arrow Connector 22"/>
          <p:cNvCxnSpPr>
            <a:endCxn id="14" idx="1"/>
          </p:cNvCxnSpPr>
          <p:nvPr/>
        </p:nvCxnSpPr>
        <p:spPr>
          <a:xfrm flipV="1">
            <a:off x="1484853" y="3792784"/>
            <a:ext cx="2295245" cy="1068381"/>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25" name="Straight Arrow Connector 24"/>
          <p:cNvCxnSpPr>
            <a:stCxn id="17" idx="0"/>
          </p:cNvCxnSpPr>
          <p:nvPr/>
        </p:nvCxnSpPr>
        <p:spPr>
          <a:xfrm flipV="1">
            <a:off x="2603548" y="4032308"/>
            <a:ext cx="1158120" cy="795403"/>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29" name="Straight Arrow Connector 28"/>
          <p:cNvCxnSpPr>
            <a:stCxn id="34" idx="0"/>
          </p:cNvCxnSpPr>
          <p:nvPr/>
        </p:nvCxnSpPr>
        <p:spPr>
          <a:xfrm flipH="1" flipV="1">
            <a:off x="5444448" y="4032308"/>
            <a:ext cx="1054390" cy="794292"/>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sp>
        <p:nvSpPr>
          <p:cNvPr id="12" name="TextBox 11"/>
          <p:cNvSpPr txBox="1"/>
          <p:nvPr/>
        </p:nvSpPr>
        <p:spPr>
          <a:xfrm>
            <a:off x="3702828" y="4230424"/>
            <a:ext cx="1792205" cy="1569660"/>
          </a:xfrm>
          <a:prstGeom prst="rect">
            <a:avLst/>
          </a:prstGeom>
          <a:noFill/>
          <a:ln>
            <a:solidFill>
              <a:schemeClr val="bg2"/>
            </a:solidFill>
          </a:ln>
        </p:spPr>
        <p:txBody>
          <a:bodyPr wrap="square" rtlCol="0">
            <a:spAutoFit/>
          </a:bodyPr>
          <a:lstStyle/>
          <a:p>
            <a:pPr marL="112713" indent="-112713">
              <a:buFont typeface="Arial" panose="020B0604020202020204" pitchFamily="34" charset="0"/>
              <a:buChar char="•"/>
            </a:pPr>
            <a:r>
              <a:rPr lang="en-US" sz="1200" dirty="0" smtClean="0">
                <a:latin typeface="Arial" pitchFamily="34" charset="0"/>
                <a:cs typeface="Arial" pitchFamily="34" charset="0"/>
              </a:rPr>
              <a:t>Time period</a:t>
            </a:r>
          </a:p>
          <a:p>
            <a:pPr marL="112713" indent="-112713">
              <a:buFont typeface="Arial" panose="020B0604020202020204" pitchFamily="34" charset="0"/>
              <a:buChar char="•"/>
            </a:pPr>
            <a:r>
              <a:rPr lang="en-US" sz="1200" dirty="0" smtClean="0">
                <a:latin typeface="Arial" pitchFamily="34" charset="0"/>
                <a:cs typeface="Arial" pitchFamily="34" charset="0"/>
              </a:rPr>
              <a:t>Deployed personnel</a:t>
            </a:r>
          </a:p>
          <a:p>
            <a:pPr marL="112713" indent="-112713">
              <a:buFont typeface="Arial" panose="020B0604020202020204" pitchFamily="34" charset="0"/>
              <a:buChar char="•"/>
            </a:pPr>
            <a:r>
              <a:rPr lang="en-US" sz="1200" dirty="0" smtClean="0">
                <a:latin typeface="Arial" pitchFamily="34" charset="0"/>
                <a:cs typeface="Arial" pitchFamily="34" charset="0"/>
              </a:rPr>
              <a:t>Target locations</a:t>
            </a:r>
          </a:p>
          <a:p>
            <a:pPr marL="112713" indent="-112713">
              <a:buFont typeface="Arial" panose="020B0604020202020204" pitchFamily="34" charset="0"/>
              <a:buChar char="•"/>
            </a:pPr>
            <a:r>
              <a:rPr lang="en-US" sz="1200" dirty="0">
                <a:latin typeface="Arial" pitchFamily="34" charset="0"/>
                <a:cs typeface="Arial" pitchFamily="34" charset="0"/>
              </a:rPr>
              <a:t>Intelligence </a:t>
            </a:r>
            <a:r>
              <a:rPr lang="en-US" sz="1200" dirty="0" smtClean="0">
                <a:latin typeface="Arial" pitchFamily="34" charset="0"/>
                <a:cs typeface="Arial" pitchFamily="34" charset="0"/>
              </a:rPr>
              <a:t>reports</a:t>
            </a:r>
          </a:p>
          <a:p>
            <a:pPr marL="112713" indent="-112713">
              <a:buFont typeface="Arial" panose="020B0604020202020204" pitchFamily="34" charset="0"/>
              <a:buChar char="•"/>
            </a:pPr>
            <a:r>
              <a:rPr lang="en-US" sz="1200" dirty="0" smtClean="0">
                <a:latin typeface="Arial" pitchFamily="34" charset="0"/>
                <a:cs typeface="Arial" pitchFamily="34" charset="0"/>
              </a:rPr>
              <a:t>Mission expenses</a:t>
            </a:r>
          </a:p>
          <a:p>
            <a:pPr marL="112713" indent="-112713">
              <a:buFont typeface="Arial" panose="020B0604020202020204" pitchFamily="34" charset="0"/>
              <a:buChar char="•"/>
            </a:pPr>
            <a:r>
              <a:rPr lang="en-US" sz="1200" dirty="0" smtClean="0">
                <a:latin typeface="Arial" pitchFamily="34" charset="0"/>
                <a:cs typeface="Arial" pitchFamily="34" charset="0"/>
              </a:rPr>
              <a:t>Deployed weapons</a:t>
            </a:r>
          </a:p>
          <a:p>
            <a:pPr marL="112713" indent="-112713">
              <a:buFont typeface="Arial" panose="020B0604020202020204" pitchFamily="34" charset="0"/>
              <a:buChar char="•"/>
            </a:pPr>
            <a:r>
              <a:rPr lang="en-US" sz="1200" dirty="0" smtClean="0">
                <a:latin typeface="Arial" pitchFamily="34" charset="0"/>
                <a:cs typeface="Arial" pitchFamily="34" charset="0"/>
              </a:rPr>
              <a:t>Casualties</a:t>
            </a:r>
          </a:p>
          <a:p>
            <a:pPr marL="112713" indent="-112713">
              <a:buFont typeface="Arial" panose="020B0604020202020204" pitchFamily="34" charset="0"/>
              <a:buChar char="•"/>
            </a:pPr>
            <a:r>
              <a:rPr lang="en-US" sz="1200" dirty="0" smtClean="0">
                <a:latin typeface="Arial" pitchFamily="34" charset="0"/>
                <a:cs typeface="Arial" pitchFamily="34" charset="0"/>
              </a:rPr>
              <a:t>Press Release</a:t>
            </a:r>
            <a:endParaRPr lang="en-US" sz="1200" dirty="0">
              <a:latin typeface="Arial" pitchFamily="34" charset="0"/>
              <a:cs typeface="Arial" pitchFamily="34" charset="0"/>
            </a:endParaRPr>
          </a:p>
        </p:txBody>
      </p:sp>
      <p:sp>
        <p:nvSpPr>
          <p:cNvPr id="30" name="TextBox 29"/>
          <p:cNvSpPr txBox="1"/>
          <p:nvPr/>
        </p:nvSpPr>
        <p:spPr>
          <a:xfrm>
            <a:off x="67427" y="3058148"/>
            <a:ext cx="1675528" cy="1569660"/>
          </a:xfrm>
          <a:prstGeom prst="rect">
            <a:avLst/>
          </a:prstGeom>
          <a:noFill/>
          <a:ln>
            <a:solidFill>
              <a:schemeClr val="bg2"/>
            </a:solidFill>
          </a:ln>
        </p:spPr>
        <p:txBody>
          <a:bodyPr wrap="square" rtlCol="0">
            <a:spAutoFit/>
          </a:bodyPr>
          <a:lstStyle/>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Time period</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Deployed personnel</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Target locations</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Intelligence reports</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Mission expenses</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Deployed weapons</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Casualties</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Press </a:t>
            </a:r>
            <a:r>
              <a:rPr lang="en-US" sz="1200" dirty="0" smtClean="0">
                <a:solidFill>
                  <a:schemeClr val="accent2"/>
                </a:solidFill>
                <a:latin typeface="Arial" pitchFamily="34" charset="0"/>
                <a:cs typeface="Arial" pitchFamily="34" charset="0"/>
              </a:rPr>
              <a:t>Release</a:t>
            </a:r>
            <a:endParaRPr lang="en-US" sz="1200" dirty="0">
              <a:solidFill>
                <a:schemeClr val="accent2"/>
              </a:solidFill>
              <a:latin typeface="Arial" pitchFamily="34" charset="0"/>
              <a:cs typeface="Arial" pitchFamily="34" charset="0"/>
            </a:endParaRPr>
          </a:p>
        </p:txBody>
      </p:sp>
      <p:sp>
        <p:nvSpPr>
          <p:cNvPr id="31" name="TextBox 30"/>
          <p:cNvSpPr txBox="1"/>
          <p:nvPr/>
        </p:nvSpPr>
        <p:spPr>
          <a:xfrm>
            <a:off x="7589345" y="5701377"/>
            <a:ext cx="1309126" cy="276999"/>
          </a:xfrm>
          <a:prstGeom prst="rect">
            <a:avLst/>
          </a:prstGeom>
          <a:noFill/>
          <a:ln>
            <a:solidFill>
              <a:schemeClr val="bg2"/>
            </a:solidFill>
          </a:ln>
        </p:spPr>
        <p:txBody>
          <a:bodyPr wrap="square" rtlCol="0">
            <a:spAutoFit/>
          </a:bodyPr>
          <a:lstStyle/>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Press Release</a:t>
            </a:r>
            <a:endParaRPr lang="en-US" sz="1200" dirty="0">
              <a:solidFill>
                <a:schemeClr val="accent2"/>
              </a:solidFill>
              <a:latin typeface="Arial" pitchFamily="34" charset="0"/>
              <a:cs typeface="Arial" pitchFamily="34" charset="0"/>
            </a:endParaRPr>
          </a:p>
        </p:txBody>
      </p:sp>
      <p:sp>
        <p:nvSpPr>
          <p:cNvPr id="32" name="TextBox 31"/>
          <p:cNvSpPr txBox="1"/>
          <p:nvPr/>
        </p:nvSpPr>
        <p:spPr>
          <a:xfrm>
            <a:off x="5727398" y="5692751"/>
            <a:ext cx="1529511" cy="461665"/>
          </a:xfrm>
          <a:prstGeom prst="rect">
            <a:avLst/>
          </a:prstGeom>
          <a:noFill/>
          <a:ln>
            <a:solidFill>
              <a:schemeClr val="bg2"/>
            </a:solidFill>
          </a:ln>
        </p:spPr>
        <p:txBody>
          <a:bodyPr wrap="square" rtlCol="0">
            <a:spAutoFit/>
          </a:bodyPr>
          <a:lstStyle/>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Mission expenses</a:t>
            </a:r>
          </a:p>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Press Release</a:t>
            </a:r>
            <a:endParaRPr lang="en-US" sz="1200" dirty="0">
              <a:solidFill>
                <a:schemeClr val="accent2"/>
              </a:solidFill>
              <a:latin typeface="Arial" pitchFamily="34" charset="0"/>
              <a:cs typeface="Arial" pitchFamily="34" charset="0"/>
            </a:endParaRPr>
          </a:p>
        </p:txBody>
      </p:sp>
      <p:sp>
        <p:nvSpPr>
          <p:cNvPr id="37" name="TextBox 36"/>
          <p:cNvSpPr txBox="1"/>
          <p:nvPr/>
        </p:nvSpPr>
        <p:spPr>
          <a:xfrm>
            <a:off x="1806436" y="5684125"/>
            <a:ext cx="1681043" cy="1015663"/>
          </a:xfrm>
          <a:prstGeom prst="rect">
            <a:avLst/>
          </a:prstGeom>
          <a:noFill/>
          <a:ln>
            <a:solidFill>
              <a:schemeClr val="bg2"/>
            </a:solidFill>
          </a:ln>
        </p:spPr>
        <p:txBody>
          <a:bodyPr wrap="square" rtlCol="0">
            <a:spAutoFit/>
          </a:bodyPr>
          <a:lstStyle/>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Target locations</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Intelligence </a:t>
            </a:r>
            <a:r>
              <a:rPr lang="en-US" sz="1200" dirty="0" smtClean="0">
                <a:solidFill>
                  <a:schemeClr val="accent2"/>
                </a:solidFill>
                <a:latin typeface="Arial" pitchFamily="34" charset="0"/>
                <a:cs typeface="Arial" pitchFamily="34" charset="0"/>
              </a:rPr>
              <a:t>reports</a:t>
            </a:r>
          </a:p>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Mission expenses</a:t>
            </a:r>
          </a:p>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Deployed weapons</a:t>
            </a:r>
          </a:p>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Press Release</a:t>
            </a:r>
            <a:endParaRPr lang="en-US" sz="1200" dirty="0">
              <a:solidFill>
                <a:schemeClr val="accent2"/>
              </a:solidFill>
              <a:latin typeface="Arial" pitchFamily="34" charset="0"/>
              <a:cs typeface="Arial" pitchFamily="34" charset="0"/>
            </a:endParaRPr>
          </a:p>
        </p:txBody>
      </p:sp>
      <p:sp>
        <p:nvSpPr>
          <p:cNvPr id="41" name="TextBox 40"/>
          <p:cNvSpPr txBox="1"/>
          <p:nvPr/>
        </p:nvSpPr>
        <p:spPr>
          <a:xfrm>
            <a:off x="1848190" y="1237310"/>
            <a:ext cx="1726565" cy="461665"/>
          </a:xfrm>
          <a:prstGeom prst="rect">
            <a:avLst/>
          </a:prstGeom>
          <a:noFill/>
          <a:ln>
            <a:solidFill>
              <a:schemeClr val="bg2"/>
            </a:solidFill>
          </a:ln>
        </p:spPr>
        <p:txBody>
          <a:bodyPr wrap="square" rtlCol="0">
            <a:spAutoFit/>
          </a:bodyPr>
          <a:lstStyle/>
          <a:p>
            <a:pPr marL="112713" indent="-112713">
              <a:buFont typeface="Arial" panose="020B0604020202020204" pitchFamily="34" charset="0"/>
              <a:buChar char="•"/>
            </a:pPr>
            <a:r>
              <a:rPr lang="en-US" sz="1200" dirty="0" smtClean="0">
                <a:latin typeface="Arial" pitchFamily="34" charset="0"/>
                <a:cs typeface="Arial" pitchFamily="34" charset="0"/>
              </a:rPr>
              <a:t>Infrared imagery</a:t>
            </a:r>
          </a:p>
          <a:p>
            <a:pPr marL="112713" indent="-112713">
              <a:buFont typeface="Arial" panose="020B0604020202020204" pitchFamily="34" charset="0"/>
              <a:buChar char="•"/>
            </a:pPr>
            <a:r>
              <a:rPr lang="en-US" sz="1200" dirty="0" smtClean="0">
                <a:latin typeface="Arial" pitchFamily="34" charset="0"/>
                <a:cs typeface="Arial" pitchFamily="34" charset="0"/>
              </a:rPr>
              <a:t>Location coordinates</a:t>
            </a:r>
            <a:endParaRPr lang="en-US" sz="1200" dirty="0">
              <a:latin typeface="Arial" pitchFamily="34" charset="0"/>
              <a:cs typeface="Arial" pitchFamily="34" charset="0"/>
            </a:endParaRPr>
          </a:p>
        </p:txBody>
      </p:sp>
      <p:cxnSp>
        <p:nvCxnSpPr>
          <p:cNvPr id="42" name="Straight Arrow Connector 41"/>
          <p:cNvCxnSpPr>
            <a:endCxn id="26" idx="1"/>
          </p:cNvCxnSpPr>
          <p:nvPr/>
        </p:nvCxnSpPr>
        <p:spPr>
          <a:xfrm>
            <a:off x="5321764" y="1775294"/>
            <a:ext cx="2072761" cy="2869"/>
          </a:xfrm>
          <a:prstGeom prst="straightConnector1">
            <a:avLst/>
          </a:prstGeom>
          <a:noFill/>
          <a:ln w="25400" cap="flat">
            <a:solidFill>
              <a:srgbClr val="7030A0"/>
            </a:solidFill>
            <a:prstDash val="solid"/>
            <a:bevel/>
            <a:headEnd type="arrow"/>
            <a:tailEnd type="arrow"/>
          </a:ln>
          <a:effectLst/>
        </p:spPr>
        <p:style>
          <a:lnRef idx="0">
            <a:scrgbClr r="0" g="0" b="0"/>
          </a:lnRef>
          <a:fillRef idx="0">
            <a:scrgbClr r="0" g="0" b="0"/>
          </a:fillRef>
          <a:effectRef idx="0">
            <a:scrgbClr r="0" g="0" b="0"/>
          </a:effectRef>
          <a:fontRef idx="none"/>
        </p:style>
      </p:cxnSp>
      <p:sp>
        <p:nvSpPr>
          <p:cNvPr id="45" name="TextBox 44"/>
          <p:cNvSpPr txBox="1"/>
          <p:nvPr/>
        </p:nvSpPr>
        <p:spPr>
          <a:xfrm>
            <a:off x="5455305" y="1235085"/>
            <a:ext cx="1814425" cy="461665"/>
          </a:xfrm>
          <a:prstGeom prst="rect">
            <a:avLst/>
          </a:prstGeom>
          <a:noFill/>
          <a:ln>
            <a:solidFill>
              <a:schemeClr val="bg2"/>
            </a:solidFill>
          </a:ln>
        </p:spPr>
        <p:txBody>
          <a:bodyPr wrap="square" rtlCol="0">
            <a:spAutoFit/>
          </a:bodyPr>
          <a:lstStyle/>
          <a:p>
            <a:pPr marL="112713" indent="-112713">
              <a:buFont typeface="Arial" panose="020B0604020202020204" pitchFamily="34" charset="0"/>
              <a:buChar char="•"/>
            </a:pPr>
            <a:r>
              <a:rPr lang="en-US" sz="1200" dirty="0" smtClean="0">
                <a:latin typeface="Arial" pitchFamily="34" charset="0"/>
                <a:cs typeface="Arial" pitchFamily="34" charset="0"/>
              </a:rPr>
              <a:t>Multispectral imagery</a:t>
            </a:r>
          </a:p>
          <a:p>
            <a:pPr marL="112713" indent="-112713">
              <a:buFont typeface="Arial" panose="020B0604020202020204" pitchFamily="34" charset="0"/>
              <a:buChar char="•"/>
            </a:pPr>
            <a:r>
              <a:rPr lang="en-US" sz="1200" dirty="0" smtClean="0">
                <a:latin typeface="Arial" pitchFamily="34" charset="0"/>
                <a:cs typeface="Arial" pitchFamily="34" charset="0"/>
              </a:rPr>
              <a:t>Location coordinates</a:t>
            </a:r>
            <a:endParaRPr lang="en-US" sz="1200" dirty="0">
              <a:latin typeface="Arial" pitchFamily="34" charset="0"/>
              <a:cs typeface="Arial" pitchFamily="34" charset="0"/>
            </a:endParaRPr>
          </a:p>
        </p:txBody>
      </p:sp>
      <p:sp>
        <p:nvSpPr>
          <p:cNvPr id="27"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43</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46684820"/>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Shape 416"/>
          <p:cNvSpPr/>
          <p:nvPr/>
        </p:nvSpPr>
        <p:spPr>
          <a:xfrm>
            <a:off x="3635838" y="5081141"/>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smtClean="0">
                <a:effectLst>
                  <a:outerShdw blurRad="25400" dist="23998" dir="2700000" rotWithShape="0">
                    <a:srgbClr val="000000">
                      <a:alpha val="31034"/>
                    </a:srgbClr>
                  </a:outerShdw>
                </a:effectLst>
              </a:rPr>
              <a:t>Pharmacy</a:t>
            </a:r>
            <a:endParaRPr sz="1800" dirty="0">
              <a:effectLst>
                <a:outerShdw blurRad="25400" dist="23998" dir="2700000" rotWithShape="0">
                  <a:srgbClr val="000000">
                    <a:alpha val="31034"/>
                  </a:srgbClr>
                </a:outerShdw>
              </a:effectLst>
            </a:endParaRPr>
          </a:p>
        </p:txBody>
      </p:sp>
      <p:sp>
        <p:nvSpPr>
          <p:cNvPr id="20" name="Shape 82"/>
          <p:cNvSpPr>
            <a:spLocks noGrp="1"/>
          </p:cNvSpPr>
          <p:nvPr>
            <p:ph type="title"/>
          </p:nvPr>
        </p:nvSpPr>
        <p:spPr>
          <a:xfrm>
            <a:off x="228600" y="108434"/>
            <a:ext cx="6705600" cy="838201"/>
          </a:xfrm>
          <a:prstGeom prst="rect">
            <a:avLst/>
          </a:prstGeom>
        </p:spPr>
        <p:txBody>
          <a:bodyPr lIns="0" tIns="0" rIns="0" bIns="0">
            <a:normAutofit/>
          </a:bodyPr>
          <a:lstStyle/>
          <a:p>
            <a:pPr lvl="0">
              <a:defRPr sz="1800"/>
            </a:pPr>
            <a:r>
              <a:rPr lang="en-US" sz="2400" dirty="0" smtClean="0"/>
              <a:t>Mutable Dissemination</a:t>
            </a:r>
            <a:br>
              <a:rPr lang="en-US" sz="2400" dirty="0" smtClean="0"/>
            </a:br>
            <a:r>
              <a:rPr lang="en-US" sz="2400" dirty="0" smtClean="0"/>
              <a:t>(Healthcare)</a:t>
            </a:r>
            <a:endParaRPr sz="2400" dirty="0"/>
          </a:p>
        </p:txBody>
      </p:sp>
      <p:sp>
        <p:nvSpPr>
          <p:cNvPr id="24" name="Shape 416"/>
          <p:cNvSpPr/>
          <p:nvPr/>
        </p:nvSpPr>
        <p:spPr>
          <a:xfrm>
            <a:off x="7428338" y="3339604"/>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smtClean="0">
                <a:effectLst>
                  <a:outerShdw blurRad="25400" dist="23998" dir="2700000" rotWithShape="0">
                    <a:srgbClr val="000000">
                      <a:alpha val="31034"/>
                    </a:srgbClr>
                  </a:outerShdw>
                </a:effectLst>
              </a:rPr>
              <a:t>Surgeon</a:t>
            </a:r>
            <a:endParaRPr sz="1800" dirty="0">
              <a:effectLst>
                <a:outerShdw blurRad="25400" dist="23998" dir="2700000" rotWithShape="0">
                  <a:srgbClr val="000000">
                    <a:alpha val="31034"/>
                  </a:srgbClr>
                </a:outerShdw>
              </a:effectLst>
            </a:endParaRPr>
          </a:p>
        </p:txBody>
      </p:sp>
      <p:sp>
        <p:nvSpPr>
          <p:cNvPr id="26" name="Shape 416"/>
          <p:cNvSpPr/>
          <p:nvPr/>
        </p:nvSpPr>
        <p:spPr>
          <a:xfrm>
            <a:off x="3656328" y="1376385"/>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smtClean="0">
                <a:effectLst>
                  <a:outerShdw blurRad="25400" dist="23998" dir="2700000" rotWithShape="0">
                    <a:srgbClr val="000000">
                      <a:alpha val="31034"/>
                    </a:srgbClr>
                  </a:outerShdw>
                </a:effectLst>
              </a:rPr>
              <a:t>General Practitioner</a:t>
            </a:r>
            <a:endParaRPr sz="1800" dirty="0">
              <a:effectLst>
                <a:outerShdw blurRad="25400" dist="23998" dir="2700000" rotWithShape="0">
                  <a:srgbClr val="000000">
                    <a:alpha val="31034"/>
                  </a:srgbClr>
                </a:outerShdw>
              </a:effectLst>
            </a:endParaRPr>
          </a:p>
        </p:txBody>
      </p:sp>
      <p:sp>
        <p:nvSpPr>
          <p:cNvPr id="27" name="Shape 416"/>
          <p:cNvSpPr/>
          <p:nvPr/>
        </p:nvSpPr>
        <p:spPr>
          <a:xfrm>
            <a:off x="1625591" y="3383063"/>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smtClean="0"/>
              <a:t>Nurse</a:t>
            </a:r>
            <a:endParaRPr sz="1800" dirty="0">
              <a:effectLst>
                <a:outerShdw blurRad="25400" dist="23998" dir="2700000" rotWithShape="0">
                  <a:srgbClr val="000000">
                    <a:alpha val="31034"/>
                  </a:srgbClr>
                </a:outerShdw>
              </a:effectLst>
            </a:endParaRPr>
          </a:p>
        </p:txBody>
      </p:sp>
      <p:sp>
        <p:nvSpPr>
          <p:cNvPr id="28" name="Shape 416"/>
          <p:cNvSpPr/>
          <p:nvPr/>
        </p:nvSpPr>
        <p:spPr>
          <a:xfrm>
            <a:off x="5215494" y="3339604"/>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smtClean="0">
                <a:effectLst>
                  <a:outerShdw blurRad="25400" dist="23998" dir="2700000" rotWithShape="0">
                    <a:srgbClr val="000000">
                      <a:alpha val="31034"/>
                    </a:srgbClr>
                  </a:outerShdw>
                </a:effectLst>
              </a:rPr>
              <a:t>Laboratory</a:t>
            </a:r>
            <a:endParaRPr sz="1800" dirty="0">
              <a:effectLst>
                <a:outerShdw blurRad="25400" dist="23998" dir="2700000" rotWithShape="0">
                  <a:srgbClr val="000000">
                    <a:alpha val="31034"/>
                  </a:srgbClr>
                </a:outerShdw>
              </a:effectLst>
            </a:endParaRPr>
          </a:p>
        </p:txBody>
      </p:sp>
      <p:pic>
        <p:nvPicPr>
          <p:cNvPr id="11" name="image10.png"/>
          <p:cNvPicPr/>
          <p:nvPr/>
        </p:nvPicPr>
        <p:blipFill>
          <a:blip r:embed="rId2">
            <a:extLst/>
          </a:blip>
          <a:stretch>
            <a:fillRect/>
          </a:stretch>
        </p:blipFill>
        <p:spPr>
          <a:xfrm>
            <a:off x="168218" y="3339604"/>
            <a:ext cx="885466" cy="866419"/>
          </a:xfrm>
          <a:prstGeom prst="rect">
            <a:avLst/>
          </a:prstGeom>
          <a:ln w="3175">
            <a:miter lim="400000"/>
          </a:ln>
          <a:effectLst/>
        </p:spPr>
      </p:pic>
      <p:cxnSp>
        <p:nvCxnSpPr>
          <p:cNvPr id="10" name="Straight Arrow Connector 9"/>
          <p:cNvCxnSpPr>
            <a:endCxn id="27" idx="1"/>
          </p:cNvCxnSpPr>
          <p:nvPr/>
        </p:nvCxnSpPr>
        <p:spPr>
          <a:xfrm flipV="1">
            <a:off x="933650" y="3794543"/>
            <a:ext cx="691941" cy="9989"/>
          </a:xfrm>
          <a:prstGeom prst="straightConnector1">
            <a:avLst/>
          </a:prstGeom>
          <a:noFill/>
          <a:ln w="25400" cap="flat">
            <a:solidFill>
              <a:schemeClr val="accent2"/>
            </a:solidFill>
            <a:prstDash val="solid"/>
            <a:bevel/>
            <a:headEnd type="none"/>
            <a:tailEnd type="arrow"/>
          </a:ln>
          <a:effectLst/>
        </p:spPr>
        <p:style>
          <a:lnRef idx="0">
            <a:scrgbClr r="0" g="0" b="0"/>
          </a:lnRef>
          <a:fillRef idx="0">
            <a:scrgbClr r="0" g="0" b="0"/>
          </a:fillRef>
          <a:effectRef idx="0">
            <a:scrgbClr r="0" g="0" b="0"/>
          </a:effectRef>
          <a:fontRef idx="none"/>
        </p:style>
      </p:cxnSp>
      <p:cxnSp>
        <p:nvCxnSpPr>
          <p:cNvPr id="14" name="Straight Arrow Connector 13"/>
          <p:cNvCxnSpPr/>
          <p:nvPr/>
        </p:nvCxnSpPr>
        <p:spPr>
          <a:xfrm flipV="1">
            <a:off x="2656936" y="2112131"/>
            <a:ext cx="1211147" cy="1276926"/>
          </a:xfrm>
          <a:prstGeom prst="straightConnector1">
            <a:avLst/>
          </a:prstGeom>
          <a:noFill/>
          <a:ln w="25400" cap="flat">
            <a:solidFill>
              <a:schemeClr val="accent2"/>
            </a:solidFill>
            <a:prstDash val="solid"/>
            <a:bevel/>
            <a:headEnd type="none"/>
            <a:tailEnd type="arrow"/>
          </a:ln>
          <a:effectLst/>
        </p:spPr>
        <p:style>
          <a:lnRef idx="0">
            <a:scrgbClr r="0" g="0" b="0"/>
          </a:lnRef>
          <a:fillRef idx="0">
            <a:scrgbClr r="0" g="0" b="0"/>
          </a:fillRef>
          <a:effectRef idx="0">
            <a:scrgbClr r="0" g="0" b="0"/>
          </a:effectRef>
          <a:fontRef idx="none"/>
        </p:style>
      </p:cxnSp>
      <p:cxnSp>
        <p:nvCxnSpPr>
          <p:cNvPr id="16" name="Straight Arrow Connector 15"/>
          <p:cNvCxnSpPr/>
          <p:nvPr/>
        </p:nvCxnSpPr>
        <p:spPr>
          <a:xfrm>
            <a:off x="4863985" y="2190160"/>
            <a:ext cx="504857" cy="1260406"/>
          </a:xfrm>
          <a:prstGeom prst="straightConnector1">
            <a:avLst/>
          </a:prstGeom>
          <a:noFill/>
          <a:ln w="25400" cap="flat">
            <a:solidFill>
              <a:schemeClr val="accent2"/>
            </a:solidFill>
            <a:prstDash val="solid"/>
            <a:bevel/>
            <a:headEnd type="none"/>
            <a:tailEnd type="arrow"/>
          </a:ln>
          <a:effectLst/>
        </p:spPr>
        <p:style>
          <a:lnRef idx="0">
            <a:scrgbClr r="0" g="0" b="0"/>
          </a:lnRef>
          <a:fillRef idx="0">
            <a:scrgbClr r="0" g="0" b="0"/>
          </a:fillRef>
          <a:effectRef idx="0">
            <a:scrgbClr r="0" g="0" b="0"/>
          </a:effectRef>
          <a:fontRef idx="none"/>
        </p:style>
      </p:cxnSp>
      <p:cxnSp>
        <p:nvCxnSpPr>
          <p:cNvPr id="18" name="Straight Arrow Connector 17"/>
          <p:cNvCxnSpPr/>
          <p:nvPr/>
        </p:nvCxnSpPr>
        <p:spPr>
          <a:xfrm>
            <a:off x="6818284" y="3769229"/>
            <a:ext cx="633893" cy="0"/>
          </a:xfrm>
          <a:prstGeom prst="straightConnector1">
            <a:avLst/>
          </a:prstGeom>
          <a:noFill/>
          <a:ln w="25400" cap="flat">
            <a:solidFill>
              <a:schemeClr val="accent2"/>
            </a:solidFill>
            <a:prstDash val="solid"/>
            <a:bevel/>
            <a:headEnd type="none"/>
            <a:tailEnd type="arrow"/>
          </a:ln>
          <a:effectLst/>
        </p:spPr>
        <p:style>
          <a:lnRef idx="0">
            <a:scrgbClr r="0" g="0" b="0"/>
          </a:lnRef>
          <a:fillRef idx="0">
            <a:scrgbClr r="0" g="0" b="0"/>
          </a:fillRef>
          <a:effectRef idx="0">
            <a:scrgbClr r="0" g="0" b="0"/>
          </a:effectRef>
          <a:fontRef idx="none"/>
        </p:style>
      </p:cxnSp>
      <p:cxnSp>
        <p:nvCxnSpPr>
          <p:cNvPr id="25" name="Straight Arrow Connector 24"/>
          <p:cNvCxnSpPr>
            <a:stCxn id="26" idx="2"/>
            <a:endCxn id="13" idx="0"/>
          </p:cNvCxnSpPr>
          <p:nvPr/>
        </p:nvCxnSpPr>
        <p:spPr>
          <a:xfrm flipH="1">
            <a:off x="4458798" y="2199345"/>
            <a:ext cx="20490" cy="2881796"/>
          </a:xfrm>
          <a:prstGeom prst="straightConnector1">
            <a:avLst/>
          </a:prstGeom>
          <a:noFill/>
          <a:ln w="25400" cap="flat">
            <a:solidFill>
              <a:schemeClr val="accent2"/>
            </a:solidFill>
            <a:prstDash val="solid"/>
            <a:bevel/>
            <a:headEnd type="none"/>
            <a:tailEnd type="arrow"/>
          </a:ln>
          <a:effectLst/>
        </p:spPr>
        <p:style>
          <a:lnRef idx="0">
            <a:scrgbClr r="0" g="0" b="0"/>
          </a:lnRef>
          <a:fillRef idx="0">
            <a:scrgbClr r="0" g="0" b="0"/>
          </a:fillRef>
          <a:effectRef idx="0">
            <a:scrgbClr r="0" g="0" b="0"/>
          </a:effectRef>
          <a:fontRef idx="none"/>
        </p:style>
      </p:cxnSp>
      <p:sp>
        <p:nvSpPr>
          <p:cNvPr id="2" name="TextBox 1"/>
          <p:cNvSpPr txBox="1"/>
          <p:nvPr/>
        </p:nvSpPr>
        <p:spPr>
          <a:xfrm>
            <a:off x="984404" y="3389057"/>
            <a:ext cx="525114" cy="307777"/>
          </a:xfrm>
          <a:prstGeom prst="rect">
            <a:avLst/>
          </a:prstGeom>
          <a:noFill/>
          <a:ln w="15875" cap="flat" cmpd="sng" algn="ctr">
            <a:solidFill>
              <a:schemeClr val="accent2"/>
            </a:solidFill>
            <a:prstDash val="solid"/>
            <a:round/>
            <a:headEnd type="none" w="med" len="med"/>
            <a:tailEnd type="none" w="med" len="med"/>
          </a:ln>
        </p:spPr>
        <p:txBody>
          <a:bodyPr wrap="square" rtlCol="0">
            <a:spAutoFit/>
          </a:bodyPr>
          <a:lstStyle/>
          <a:p>
            <a:r>
              <a:rPr lang="en-US" sz="1400" dirty="0" smtClean="0">
                <a:latin typeface="Arial" pitchFamily="34" charset="0"/>
                <a:cs typeface="Arial" pitchFamily="34" charset="0"/>
              </a:rPr>
              <a:t>AB</a:t>
            </a:r>
            <a:r>
              <a:rPr lang="en-US" sz="1200" dirty="0" smtClean="0">
                <a:latin typeface="Arial" pitchFamily="34" charset="0"/>
                <a:cs typeface="Arial" pitchFamily="34" charset="0"/>
              </a:rPr>
              <a:t>1</a:t>
            </a:r>
            <a:endParaRPr lang="en-US" sz="1200" dirty="0">
              <a:latin typeface="Arial" pitchFamily="34" charset="0"/>
              <a:cs typeface="Arial" pitchFamily="34" charset="0"/>
            </a:endParaRPr>
          </a:p>
        </p:txBody>
      </p:sp>
      <p:sp>
        <p:nvSpPr>
          <p:cNvPr id="17" name="TextBox 16"/>
          <p:cNvSpPr txBox="1"/>
          <p:nvPr/>
        </p:nvSpPr>
        <p:spPr>
          <a:xfrm>
            <a:off x="2804547" y="2302213"/>
            <a:ext cx="525114" cy="307777"/>
          </a:xfrm>
          <a:prstGeom prst="rect">
            <a:avLst/>
          </a:prstGeom>
          <a:noFill/>
          <a:ln w="15875" cap="flat" cmpd="sng" algn="ctr">
            <a:solidFill>
              <a:schemeClr val="accent2"/>
            </a:solidFill>
            <a:prstDash val="solid"/>
            <a:round/>
            <a:headEnd type="none" w="med" len="med"/>
            <a:tailEnd type="none" w="med" len="med"/>
          </a:ln>
        </p:spPr>
        <p:txBody>
          <a:bodyPr wrap="square" rtlCol="0">
            <a:spAutoFit/>
          </a:bodyPr>
          <a:lstStyle/>
          <a:p>
            <a:r>
              <a:rPr lang="en-US" sz="1400" dirty="0" smtClean="0">
                <a:latin typeface="Arial" pitchFamily="34" charset="0"/>
                <a:cs typeface="Arial" pitchFamily="34" charset="0"/>
              </a:rPr>
              <a:t>AB</a:t>
            </a:r>
            <a:r>
              <a:rPr lang="en-US" sz="1200" dirty="0" smtClean="0">
                <a:latin typeface="Arial" pitchFamily="34" charset="0"/>
                <a:cs typeface="Arial" pitchFamily="34" charset="0"/>
              </a:rPr>
              <a:t>2</a:t>
            </a:r>
            <a:endParaRPr lang="en-US" sz="1200" dirty="0">
              <a:latin typeface="Arial" pitchFamily="34" charset="0"/>
              <a:cs typeface="Arial" pitchFamily="34" charset="0"/>
            </a:endParaRPr>
          </a:p>
        </p:txBody>
      </p:sp>
      <p:sp>
        <p:nvSpPr>
          <p:cNvPr id="19" name="TextBox 18"/>
          <p:cNvSpPr txBox="1"/>
          <p:nvPr/>
        </p:nvSpPr>
        <p:spPr>
          <a:xfrm>
            <a:off x="1823389" y="4253794"/>
            <a:ext cx="1627177" cy="738664"/>
          </a:xfrm>
          <a:prstGeom prst="rect">
            <a:avLst/>
          </a:prstGeom>
          <a:noFill/>
          <a:ln>
            <a:solidFill>
              <a:schemeClr val="accent2"/>
            </a:solidFill>
          </a:ln>
        </p:spPr>
        <p:txBody>
          <a:bodyPr wrap="square" rtlCol="0">
            <a:spAutoFit/>
          </a:bodyPr>
          <a:lstStyle/>
          <a:p>
            <a:pPr marL="114300" indent="-114300">
              <a:buFont typeface="Arial" panose="020B0604020202020204" pitchFamily="34" charset="0"/>
              <a:buChar char="•"/>
            </a:pPr>
            <a:r>
              <a:rPr lang="en-US" sz="1400" dirty="0" smtClean="0">
                <a:latin typeface="Arial" pitchFamily="34" charset="0"/>
                <a:cs typeface="Arial" pitchFamily="34" charset="0"/>
              </a:rPr>
              <a:t>Name</a:t>
            </a:r>
          </a:p>
          <a:p>
            <a:pPr marL="114300" indent="-114300">
              <a:buFont typeface="Arial" panose="020B0604020202020204" pitchFamily="34" charset="0"/>
              <a:buChar char="•"/>
            </a:pPr>
            <a:r>
              <a:rPr lang="en-US" sz="1400" dirty="0" smtClean="0">
                <a:latin typeface="Arial" pitchFamily="34" charset="0"/>
                <a:cs typeface="Arial" pitchFamily="34" charset="0"/>
              </a:rPr>
              <a:t>Patient ID</a:t>
            </a:r>
            <a:endParaRPr lang="en-US" sz="1200" dirty="0" smtClean="0">
              <a:solidFill>
                <a:srgbClr val="7030A0"/>
              </a:solidFill>
              <a:latin typeface="Arial" pitchFamily="34" charset="0"/>
              <a:cs typeface="Arial" pitchFamily="34" charset="0"/>
            </a:endParaRPr>
          </a:p>
          <a:p>
            <a:pPr marL="114300" indent="-114300">
              <a:buFont typeface="Arial" panose="020B0604020202020204" pitchFamily="34" charset="0"/>
              <a:buChar char="•"/>
            </a:pPr>
            <a:r>
              <a:rPr lang="en-US" sz="1400" dirty="0" smtClean="0">
                <a:solidFill>
                  <a:srgbClr val="7030A0"/>
                </a:solidFill>
                <a:latin typeface="Arial" pitchFamily="34" charset="0"/>
                <a:cs typeface="Arial" pitchFamily="34" charset="0"/>
              </a:rPr>
              <a:t>Medical data</a:t>
            </a:r>
          </a:p>
        </p:txBody>
      </p:sp>
      <p:sp>
        <p:nvSpPr>
          <p:cNvPr id="21" name="TextBox 20"/>
          <p:cNvSpPr txBox="1"/>
          <p:nvPr/>
        </p:nvSpPr>
        <p:spPr>
          <a:xfrm>
            <a:off x="168142" y="4280015"/>
            <a:ext cx="1263843" cy="523220"/>
          </a:xfrm>
          <a:prstGeom prst="rect">
            <a:avLst/>
          </a:prstGeom>
          <a:noFill/>
          <a:ln>
            <a:solidFill>
              <a:schemeClr val="accent2"/>
            </a:solidFill>
          </a:ln>
        </p:spPr>
        <p:txBody>
          <a:bodyPr wrap="square" rtlCol="0">
            <a:spAutoFit/>
          </a:bodyPr>
          <a:lstStyle/>
          <a:p>
            <a:pPr marL="114300" indent="-114300">
              <a:buFont typeface="Arial" panose="020B0604020202020204" pitchFamily="34" charset="0"/>
              <a:buChar char="•"/>
            </a:pPr>
            <a:r>
              <a:rPr lang="en-US" sz="1400" dirty="0" smtClean="0">
                <a:latin typeface="Arial" pitchFamily="34" charset="0"/>
                <a:cs typeface="Arial" pitchFamily="34" charset="0"/>
              </a:rPr>
              <a:t>Name</a:t>
            </a:r>
          </a:p>
          <a:p>
            <a:pPr marL="114300" indent="-114300">
              <a:buFont typeface="Arial" panose="020B0604020202020204" pitchFamily="34" charset="0"/>
              <a:buChar char="•"/>
            </a:pPr>
            <a:r>
              <a:rPr lang="en-US" sz="1400" dirty="0">
                <a:latin typeface="Arial" pitchFamily="34" charset="0"/>
                <a:cs typeface="Arial" pitchFamily="34" charset="0"/>
              </a:rPr>
              <a:t>Patient </a:t>
            </a:r>
            <a:r>
              <a:rPr lang="en-US" sz="1400" dirty="0" smtClean="0">
                <a:latin typeface="Arial" pitchFamily="34" charset="0"/>
                <a:cs typeface="Arial" pitchFamily="34" charset="0"/>
              </a:rPr>
              <a:t>ID</a:t>
            </a:r>
          </a:p>
        </p:txBody>
      </p:sp>
      <p:sp>
        <p:nvSpPr>
          <p:cNvPr id="22" name="TextBox 21"/>
          <p:cNvSpPr txBox="1"/>
          <p:nvPr/>
        </p:nvSpPr>
        <p:spPr>
          <a:xfrm>
            <a:off x="5344249" y="1136611"/>
            <a:ext cx="1771412" cy="1600438"/>
          </a:xfrm>
          <a:prstGeom prst="rect">
            <a:avLst/>
          </a:prstGeom>
          <a:noFill/>
          <a:ln>
            <a:solidFill>
              <a:schemeClr val="accent2"/>
            </a:solidFill>
          </a:ln>
        </p:spPr>
        <p:txBody>
          <a:bodyPr wrap="square" rtlCol="0">
            <a:spAutoFit/>
          </a:bodyPr>
          <a:lstStyle/>
          <a:p>
            <a:pPr marL="114300" indent="-114300">
              <a:buFont typeface="Arial" panose="020B0604020202020204" pitchFamily="34" charset="0"/>
              <a:buChar char="•"/>
            </a:pPr>
            <a:r>
              <a:rPr lang="en-US" sz="1400" dirty="0" smtClean="0">
                <a:latin typeface="Arial" pitchFamily="34" charset="0"/>
                <a:cs typeface="Arial" pitchFamily="34" charset="0"/>
              </a:rPr>
              <a:t>Name</a:t>
            </a:r>
          </a:p>
          <a:p>
            <a:pPr marL="114300" indent="-114300">
              <a:buFont typeface="Arial" panose="020B0604020202020204" pitchFamily="34" charset="0"/>
              <a:buChar char="•"/>
            </a:pPr>
            <a:r>
              <a:rPr lang="en-US" sz="1400" dirty="0" smtClean="0">
                <a:latin typeface="Arial" pitchFamily="34" charset="0"/>
                <a:cs typeface="Arial" pitchFamily="34" charset="0"/>
              </a:rPr>
              <a:t>Patient ID</a:t>
            </a:r>
            <a:endParaRPr lang="en-US" sz="1200" dirty="0" smtClean="0">
              <a:solidFill>
                <a:srgbClr val="7030A0"/>
              </a:solidFill>
              <a:latin typeface="Arial" pitchFamily="34" charset="0"/>
              <a:cs typeface="Arial" pitchFamily="34" charset="0"/>
            </a:endParaRPr>
          </a:p>
          <a:p>
            <a:pPr marL="114300" indent="-114300">
              <a:buFont typeface="Arial" panose="020B0604020202020204" pitchFamily="34" charset="0"/>
              <a:buChar char="•"/>
            </a:pPr>
            <a:r>
              <a:rPr lang="en-US" sz="1400" dirty="0" smtClean="0">
                <a:solidFill>
                  <a:srgbClr val="7030A0"/>
                </a:solidFill>
                <a:latin typeface="Arial" pitchFamily="34" charset="0"/>
                <a:cs typeface="Arial" pitchFamily="34" charset="0"/>
              </a:rPr>
              <a:t>Medical data</a:t>
            </a:r>
          </a:p>
          <a:p>
            <a:pPr marL="114300" indent="-114300">
              <a:buFont typeface="Arial" panose="020B0604020202020204" pitchFamily="34" charset="0"/>
              <a:buChar char="•"/>
            </a:pPr>
            <a:r>
              <a:rPr lang="en-US" sz="1400" dirty="0" smtClean="0">
                <a:solidFill>
                  <a:srgbClr val="7030A0"/>
                </a:solidFill>
                <a:latin typeface="Arial" pitchFamily="34" charset="0"/>
                <a:cs typeface="Arial" pitchFamily="34" charset="0"/>
              </a:rPr>
              <a:t>History</a:t>
            </a:r>
          </a:p>
          <a:p>
            <a:pPr marL="114300" indent="-114300">
              <a:buFont typeface="Arial" panose="020B0604020202020204" pitchFamily="34" charset="0"/>
              <a:buChar char="•"/>
            </a:pPr>
            <a:r>
              <a:rPr lang="en-US" sz="1400" dirty="0">
                <a:solidFill>
                  <a:srgbClr val="7030A0"/>
                </a:solidFill>
                <a:latin typeface="Arial" pitchFamily="34" charset="0"/>
                <a:cs typeface="Arial" pitchFamily="34" charset="0"/>
              </a:rPr>
              <a:t>Medical test </a:t>
            </a:r>
            <a:r>
              <a:rPr lang="en-US" sz="1400" dirty="0" smtClean="0">
                <a:solidFill>
                  <a:srgbClr val="7030A0"/>
                </a:solidFill>
                <a:latin typeface="Arial" pitchFamily="34" charset="0"/>
                <a:cs typeface="Arial" pitchFamily="34" charset="0"/>
              </a:rPr>
              <a:t>prescription</a:t>
            </a:r>
          </a:p>
          <a:p>
            <a:pPr marL="114300" indent="-114300">
              <a:buFont typeface="Arial" panose="020B0604020202020204" pitchFamily="34" charset="0"/>
              <a:buChar char="•"/>
            </a:pPr>
            <a:r>
              <a:rPr lang="en-US" sz="1400" dirty="0" smtClean="0">
                <a:solidFill>
                  <a:srgbClr val="7030A0"/>
                </a:solidFill>
                <a:latin typeface="Arial" pitchFamily="34" charset="0"/>
                <a:cs typeface="Arial" pitchFamily="34" charset="0"/>
              </a:rPr>
              <a:t>Prescription</a:t>
            </a:r>
            <a:endParaRPr lang="en-US" sz="1400" dirty="0">
              <a:solidFill>
                <a:srgbClr val="7030A0"/>
              </a:solidFill>
              <a:latin typeface="Arial" pitchFamily="34" charset="0"/>
              <a:cs typeface="Arial" pitchFamily="34" charset="0"/>
            </a:endParaRPr>
          </a:p>
        </p:txBody>
      </p:sp>
      <p:sp>
        <p:nvSpPr>
          <p:cNvPr id="29" name="TextBox 28"/>
          <p:cNvSpPr txBox="1"/>
          <p:nvPr/>
        </p:nvSpPr>
        <p:spPr>
          <a:xfrm>
            <a:off x="3658783" y="5923345"/>
            <a:ext cx="1531015" cy="523220"/>
          </a:xfrm>
          <a:prstGeom prst="rect">
            <a:avLst/>
          </a:prstGeom>
          <a:noFill/>
          <a:ln>
            <a:solidFill>
              <a:schemeClr val="accent2"/>
            </a:solidFill>
          </a:ln>
        </p:spPr>
        <p:txBody>
          <a:bodyPr wrap="square" rtlCol="0">
            <a:spAutoFit/>
          </a:bodyPr>
          <a:lstStyle/>
          <a:p>
            <a:pPr marL="114300" indent="-114300">
              <a:buFont typeface="Arial" panose="020B0604020202020204" pitchFamily="34" charset="0"/>
              <a:buChar char="•"/>
            </a:pPr>
            <a:r>
              <a:rPr lang="en-US" sz="1400" dirty="0" smtClean="0">
                <a:latin typeface="Arial" pitchFamily="34" charset="0"/>
                <a:cs typeface="Arial" pitchFamily="34" charset="0"/>
              </a:rPr>
              <a:t>Patient ID</a:t>
            </a:r>
          </a:p>
          <a:p>
            <a:pPr marL="114300" indent="-114300">
              <a:buFont typeface="Arial" panose="020B0604020202020204" pitchFamily="34" charset="0"/>
              <a:buChar char="•"/>
            </a:pPr>
            <a:r>
              <a:rPr lang="en-US" sz="1400" dirty="0" smtClean="0">
                <a:latin typeface="Arial" pitchFamily="34" charset="0"/>
                <a:cs typeface="Arial" pitchFamily="34" charset="0"/>
              </a:rPr>
              <a:t>Prescription</a:t>
            </a:r>
          </a:p>
        </p:txBody>
      </p:sp>
      <p:sp>
        <p:nvSpPr>
          <p:cNvPr id="30" name="TextBox 29"/>
          <p:cNvSpPr txBox="1"/>
          <p:nvPr/>
        </p:nvSpPr>
        <p:spPr>
          <a:xfrm>
            <a:off x="3878797" y="3354433"/>
            <a:ext cx="525114" cy="307777"/>
          </a:xfrm>
          <a:prstGeom prst="rect">
            <a:avLst/>
          </a:prstGeom>
          <a:noFill/>
          <a:ln w="15875" cap="flat" cmpd="sng" algn="ctr">
            <a:solidFill>
              <a:schemeClr val="accent2"/>
            </a:solidFill>
            <a:prstDash val="solid"/>
            <a:round/>
            <a:headEnd type="none" w="med" len="med"/>
            <a:tailEnd type="none" w="med" len="med"/>
          </a:ln>
        </p:spPr>
        <p:txBody>
          <a:bodyPr wrap="square" rtlCol="0">
            <a:spAutoFit/>
          </a:bodyPr>
          <a:lstStyle/>
          <a:p>
            <a:r>
              <a:rPr lang="en-US" sz="1400" dirty="0" smtClean="0">
                <a:latin typeface="Arial" pitchFamily="34" charset="0"/>
                <a:cs typeface="Arial" pitchFamily="34" charset="0"/>
              </a:rPr>
              <a:t>AB</a:t>
            </a:r>
            <a:r>
              <a:rPr lang="en-US" sz="1200" dirty="0">
                <a:latin typeface="Arial" pitchFamily="34" charset="0"/>
                <a:cs typeface="Arial" pitchFamily="34" charset="0"/>
              </a:rPr>
              <a:t>3</a:t>
            </a:r>
          </a:p>
        </p:txBody>
      </p:sp>
      <p:sp>
        <p:nvSpPr>
          <p:cNvPr id="31" name="TextBox 30"/>
          <p:cNvSpPr txBox="1"/>
          <p:nvPr/>
        </p:nvSpPr>
        <p:spPr>
          <a:xfrm>
            <a:off x="5334338" y="2906443"/>
            <a:ext cx="525114" cy="307777"/>
          </a:xfrm>
          <a:prstGeom prst="rect">
            <a:avLst/>
          </a:prstGeom>
          <a:noFill/>
          <a:ln w="15875" cap="flat" cmpd="sng" algn="ctr">
            <a:solidFill>
              <a:schemeClr val="accent2"/>
            </a:solidFill>
            <a:prstDash val="solid"/>
            <a:round/>
            <a:headEnd type="none" w="med" len="med"/>
            <a:tailEnd type="none" w="med" len="med"/>
          </a:ln>
        </p:spPr>
        <p:txBody>
          <a:bodyPr wrap="square" rtlCol="0">
            <a:spAutoFit/>
          </a:bodyPr>
          <a:lstStyle/>
          <a:p>
            <a:r>
              <a:rPr lang="en-US" sz="1400" dirty="0" smtClean="0">
                <a:latin typeface="Arial" pitchFamily="34" charset="0"/>
                <a:cs typeface="Arial" pitchFamily="34" charset="0"/>
              </a:rPr>
              <a:t>AB</a:t>
            </a:r>
            <a:r>
              <a:rPr lang="en-US" sz="1200" dirty="0">
                <a:latin typeface="Arial" pitchFamily="34" charset="0"/>
                <a:cs typeface="Arial" pitchFamily="34" charset="0"/>
              </a:rPr>
              <a:t>3</a:t>
            </a:r>
          </a:p>
        </p:txBody>
      </p:sp>
      <p:sp>
        <p:nvSpPr>
          <p:cNvPr id="32" name="TextBox 31"/>
          <p:cNvSpPr txBox="1"/>
          <p:nvPr/>
        </p:nvSpPr>
        <p:spPr>
          <a:xfrm>
            <a:off x="5399412" y="4200764"/>
            <a:ext cx="1531015" cy="954107"/>
          </a:xfrm>
          <a:prstGeom prst="rect">
            <a:avLst/>
          </a:prstGeom>
          <a:noFill/>
          <a:ln>
            <a:solidFill>
              <a:schemeClr val="accent2"/>
            </a:solidFill>
          </a:ln>
        </p:spPr>
        <p:txBody>
          <a:bodyPr wrap="square" rtlCol="0">
            <a:spAutoFit/>
          </a:bodyPr>
          <a:lstStyle/>
          <a:p>
            <a:pPr marL="114300" indent="-114300">
              <a:buFont typeface="Arial" panose="020B0604020202020204" pitchFamily="34" charset="0"/>
              <a:buChar char="•"/>
            </a:pPr>
            <a:r>
              <a:rPr lang="en-US" sz="1400" dirty="0" smtClean="0">
                <a:latin typeface="Arial" pitchFamily="34" charset="0"/>
                <a:cs typeface="Arial" pitchFamily="34" charset="0"/>
              </a:rPr>
              <a:t>Patient ID</a:t>
            </a:r>
          </a:p>
          <a:p>
            <a:pPr marL="114300" indent="-114300">
              <a:buFont typeface="Arial" panose="020B0604020202020204" pitchFamily="34" charset="0"/>
              <a:buChar char="•"/>
            </a:pPr>
            <a:r>
              <a:rPr lang="en-US" sz="1400" dirty="0" smtClean="0">
                <a:latin typeface="Arial" pitchFamily="34" charset="0"/>
                <a:cs typeface="Arial" pitchFamily="34" charset="0"/>
              </a:rPr>
              <a:t>Medical test prescription</a:t>
            </a:r>
            <a:endParaRPr lang="en-US" sz="1400" dirty="0" smtClean="0">
              <a:solidFill>
                <a:srgbClr val="7030A0"/>
              </a:solidFill>
              <a:latin typeface="Arial" pitchFamily="34" charset="0"/>
              <a:cs typeface="Arial" pitchFamily="34" charset="0"/>
            </a:endParaRPr>
          </a:p>
          <a:p>
            <a:pPr marL="114300" indent="-114300">
              <a:buFont typeface="Arial" panose="020B0604020202020204" pitchFamily="34" charset="0"/>
              <a:buChar char="•"/>
            </a:pPr>
            <a:r>
              <a:rPr lang="en-US" sz="1400" dirty="0">
                <a:solidFill>
                  <a:srgbClr val="7030A0"/>
                </a:solidFill>
                <a:latin typeface="Arial" pitchFamily="34" charset="0"/>
                <a:cs typeface="Arial" pitchFamily="34" charset="0"/>
              </a:rPr>
              <a:t>Medical d</a:t>
            </a:r>
            <a:r>
              <a:rPr lang="en-US" sz="1400" dirty="0" smtClean="0">
                <a:solidFill>
                  <a:srgbClr val="7030A0"/>
                </a:solidFill>
                <a:latin typeface="Arial" pitchFamily="34" charset="0"/>
                <a:cs typeface="Arial" pitchFamily="34" charset="0"/>
              </a:rPr>
              <a:t>ata</a:t>
            </a:r>
          </a:p>
        </p:txBody>
      </p:sp>
      <p:sp>
        <p:nvSpPr>
          <p:cNvPr id="33" name="TextBox 32"/>
          <p:cNvSpPr txBox="1"/>
          <p:nvPr/>
        </p:nvSpPr>
        <p:spPr>
          <a:xfrm>
            <a:off x="6861414" y="3337695"/>
            <a:ext cx="525114" cy="307777"/>
          </a:xfrm>
          <a:prstGeom prst="rect">
            <a:avLst/>
          </a:prstGeom>
          <a:noFill/>
          <a:ln w="15875" cap="flat" cmpd="sng" algn="ctr">
            <a:solidFill>
              <a:schemeClr val="accent2"/>
            </a:solidFill>
            <a:prstDash val="solid"/>
            <a:round/>
            <a:headEnd type="none" w="med" len="med"/>
            <a:tailEnd type="none" w="med" len="med"/>
          </a:ln>
        </p:spPr>
        <p:txBody>
          <a:bodyPr wrap="square" rtlCol="0">
            <a:spAutoFit/>
          </a:bodyPr>
          <a:lstStyle/>
          <a:p>
            <a:r>
              <a:rPr lang="en-US" sz="1400" dirty="0" smtClean="0">
                <a:latin typeface="Arial" pitchFamily="34" charset="0"/>
                <a:cs typeface="Arial" pitchFamily="34" charset="0"/>
              </a:rPr>
              <a:t>AB</a:t>
            </a:r>
            <a:r>
              <a:rPr lang="en-US" sz="1200" dirty="0" smtClean="0">
                <a:latin typeface="Arial" pitchFamily="34" charset="0"/>
                <a:cs typeface="Arial" pitchFamily="34" charset="0"/>
              </a:rPr>
              <a:t>4</a:t>
            </a:r>
            <a:endParaRPr lang="en-US" sz="1200" dirty="0">
              <a:latin typeface="Arial" pitchFamily="34" charset="0"/>
              <a:cs typeface="Arial" pitchFamily="34" charset="0"/>
            </a:endParaRPr>
          </a:p>
        </p:txBody>
      </p:sp>
      <p:sp>
        <p:nvSpPr>
          <p:cNvPr id="34" name="TextBox 33"/>
          <p:cNvSpPr txBox="1"/>
          <p:nvPr/>
        </p:nvSpPr>
        <p:spPr>
          <a:xfrm>
            <a:off x="7416231" y="4188442"/>
            <a:ext cx="1583089" cy="1600438"/>
          </a:xfrm>
          <a:prstGeom prst="rect">
            <a:avLst/>
          </a:prstGeom>
          <a:noFill/>
          <a:ln>
            <a:solidFill>
              <a:schemeClr val="accent2"/>
            </a:solidFill>
          </a:ln>
        </p:spPr>
        <p:txBody>
          <a:bodyPr wrap="square" rtlCol="0">
            <a:spAutoFit/>
          </a:bodyPr>
          <a:lstStyle/>
          <a:p>
            <a:pPr marL="114300" indent="-114300">
              <a:buFont typeface="Arial" panose="020B0604020202020204" pitchFamily="34" charset="0"/>
              <a:buChar char="•"/>
            </a:pPr>
            <a:r>
              <a:rPr lang="en-US" sz="1400" dirty="0" smtClean="0">
                <a:latin typeface="Arial" pitchFamily="34" charset="0"/>
                <a:cs typeface="Arial" pitchFamily="34" charset="0"/>
              </a:rPr>
              <a:t>Name</a:t>
            </a:r>
          </a:p>
          <a:p>
            <a:pPr marL="114300" indent="-114300">
              <a:buFont typeface="Arial" panose="020B0604020202020204" pitchFamily="34" charset="0"/>
              <a:buChar char="•"/>
            </a:pPr>
            <a:r>
              <a:rPr lang="en-US" sz="1400" dirty="0">
                <a:latin typeface="Arial" pitchFamily="34" charset="0"/>
                <a:cs typeface="Arial" pitchFamily="34" charset="0"/>
              </a:rPr>
              <a:t>Patient </a:t>
            </a:r>
            <a:r>
              <a:rPr lang="en-US" sz="1400" dirty="0" smtClean="0">
                <a:latin typeface="Arial" pitchFamily="34" charset="0"/>
                <a:cs typeface="Arial" pitchFamily="34" charset="0"/>
              </a:rPr>
              <a:t>ID</a:t>
            </a:r>
          </a:p>
          <a:p>
            <a:pPr marL="114300" indent="-114300">
              <a:buFont typeface="Arial" panose="020B0604020202020204" pitchFamily="34" charset="0"/>
              <a:buChar char="•"/>
            </a:pPr>
            <a:r>
              <a:rPr lang="en-US" sz="1400" dirty="0" smtClean="0">
                <a:latin typeface="Arial" pitchFamily="34" charset="0"/>
                <a:cs typeface="Arial" pitchFamily="34" charset="0"/>
              </a:rPr>
              <a:t>Medical </a:t>
            </a:r>
            <a:r>
              <a:rPr lang="en-US" sz="1400" dirty="0">
                <a:latin typeface="Arial" pitchFamily="34" charset="0"/>
                <a:cs typeface="Arial" pitchFamily="34" charset="0"/>
              </a:rPr>
              <a:t>test </a:t>
            </a:r>
            <a:r>
              <a:rPr lang="en-US" sz="1400" dirty="0" smtClean="0">
                <a:latin typeface="Arial" pitchFamily="34" charset="0"/>
                <a:cs typeface="Arial" pitchFamily="34" charset="0"/>
              </a:rPr>
              <a:t>prescription</a:t>
            </a:r>
          </a:p>
          <a:p>
            <a:pPr marL="114300" indent="-114300">
              <a:buFont typeface="Arial" panose="020B0604020202020204" pitchFamily="34" charset="0"/>
              <a:buChar char="•"/>
            </a:pPr>
            <a:r>
              <a:rPr lang="en-US" sz="1400" dirty="0" smtClean="0">
                <a:latin typeface="Arial" pitchFamily="34" charset="0"/>
                <a:cs typeface="Arial" pitchFamily="34" charset="0"/>
              </a:rPr>
              <a:t>Prescription</a:t>
            </a:r>
            <a:endParaRPr lang="en-US" sz="1400" dirty="0" smtClean="0">
              <a:solidFill>
                <a:srgbClr val="7030A0"/>
              </a:solidFill>
              <a:latin typeface="Arial" pitchFamily="34" charset="0"/>
              <a:cs typeface="Arial" pitchFamily="34" charset="0"/>
            </a:endParaRPr>
          </a:p>
          <a:p>
            <a:pPr marL="114300" indent="-114300">
              <a:buFont typeface="Arial" panose="020B0604020202020204" pitchFamily="34" charset="0"/>
              <a:buChar char="•"/>
            </a:pPr>
            <a:r>
              <a:rPr lang="en-US" sz="1400" dirty="0">
                <a:solidFill>
                  <a:srgbClr val="7030A0"/>
                </a:solidFill>
                <a:latin typeface="Arial" pitchFamily="34" charset="0"/>
                <a:cs typeface="Arial" pitchFamily="34" charset="0"/>
              </a:rPr>
              <a:t>Medical </a:t>
            </a:r>
            <a:r>
              <a:rPr lang="en-US" sz="1400" dirty="0" smtClean="0">
                <a:solidFill>
                  <a:srgbClr val="7030A0"/>
                </a:solidFill>
                <a:latin typeface="Arial" pitchFamily="34" charset="0"/>
                <a:cs typeface="Arial" pitchFamily="34" charset="0"/>
              </a:rPr>
              <a:t>data</a:t>
            </a:r>
            <a:endParaRPr lang="en-US" sz="1400" dirty="0">
              <a:solidFill>
                <a:srgbClr val="7030A0"/>
              </a:solidFill>
              <a:latin typeface="Arial" pitchFamily="34" charset="0"/>
              <a:cs typeface="Arial" pitchFamily="34" charset="0"/>
            </a:endParaRPr>
          </a:p>
          <a:p>
            <a:pPr marL="114300" indent="-114300">
              <a:buFont typeface="Arial" panose="020B0604020202020204" pitchFamily="34" charset="0"/>
              <a:buChar char="•"/>
            </a:pPr>
            <a:r>
              <a:rPr lang="en-US" sz="1400" dirty="0" smtClean="0">
                <a:solidFill>
                  <a:srgbClr val="7030A0"/>
                </a:solidFill>
                <a:latin typeface="Arial" pitchFamily="34" charset="0"/>
                <a:cs typeface="Arial" pitchFamily="34" charset="0"/>
              </a:rPr>
              <a:t>History</a:t>
            </a:r>
            <a:endParaRPr lang="en-US" sz="1400" dirty="0">
              <a:solidFill>
                <a:srgbClr val="7030A0"/>
              </a:solidFill>
              <a:latin typeface="Arial" pitchFamily="34" charset="0"/>
              <a:cs typeface="Arial" pitchFamily="34" charset="0"/>
            </a:endParaRPr>
          </a:p>
        </p:txBody>
      </p:sp>
      <p:sp>
        <p:nvSpPr>
          <p:cNvPr id="3" name="TextBox 2"/>
          <p:cNvSpPr txBox="1"/>
          <p:nvPr/>
        </p:nvSpPr>
        <p:spPr>
          <a:xfrm>
            <a:off x="297060" y="5825485"/>
            <a:ext cx="2408610" cy="584775"/>
          </a:xfrm>
          <a:prstGeom prst="rect">
            <a:avLst/>
          </a:prstGeom>
          <a:noFill/>
          <a:ln>
            <a:solidFill>
              <a:schemeClr val="bg2"/>
            </a:solidFill>
            <a:prstDash val="solid"/>
          </a:ln>
        </p:spPr>
        <p:txBody>
          <a:bodyPr wrap="square" rtlCol="0">
            <a:spAutoFit/>
          </a:bodyPr>
          <a:lstStyle/>
          <a:p>
            <a:r>
              <a:rPr lang="en-US" sz="1600" dirty="0" smtClean="0">
                <a:solidFill>
                  <a:srgbClr val="7030A0"/>
                </a:solidFill>
                <a:latin typeface="Arial" pitchFamily="34" charset="0"/>
                <a:cs typeface="Arial" pitchFamily="34" charset="0"/>
              </a:rPr>
              <a:t>Purple</a:t>
            </a:r>
            <a:r>
              <a:rPr lang="en-US" sz="1600" dirty="0" smtClean="0">
                <a:latin typeface="Arial" pitchFamily="34" charset="0"/>
                <a:cs typeface="Arial" pitchFamily="34" charset="0"/>
              </a:rPr>
              <a:t> </a:t>
            </a:r>
            <a:r>
              <a:rPr lang="en-US" sz="1600" dirty="0" smtClean="0">
                <a:solidFill>
                  <a:srgbClr val="7030A0"/>
                </a:solidFill>
                <a:latin typeface="Arial" pitchFamily="34" charset="0"/>
                <a:cs typeface="Arial" pitchFamily="34" charset="0"/>
              </a:rPr>
              <a:t>– data update</a:t>
            </a:r>
          </a:p>
          <a:p>
            <a:r>
              <a:rPr lang="en-US" sz="1600" dirty="0" smtClean="0">
                <a:latin typeface="Arial" pitchFamily="34" charset="0"/>
                <a:cs typeface="Arial" pitchFamily="34" charset="0"/>
              </a:rPr>
              <a:t>Black – data access</a:t>
            </a:r>
            <a:endParaRPr lang="en-US" sz="1600" dirty="0">
              <a:latin typeface="Arial" pitchFamily="34" charset="0"/>
              <a:cs typeface="Arial" pitchFamily="34" charset="0"/>
            </a:endParaRPr>
          </a:p>
        </p:txBody>
      </p:sp>
      <p:sp>
        <p:nvSpPr>
          <p:cNvPr id="35"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44</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50400668"/>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Immutable Data </a:t>
            </a:r>
            <a:r>
              <a:rPr lang="en-US" dirty="0" smtClean="0"/>
              <a:t>Dissemination</a:t>
            </a:r>
            <a:br>
              <a:rPr lang="en-US" dirty="0" smtClean="0"/>
            </a:br>
            <a:r>
              <a:rPr lang="en-US" dirty="0" smtClean="0"/>
              <a:t>(</a:t>
            </a:r>
            <a:r>
              <a:rPr lang="en-US" dirty="0"/>
              <a:t>Online Shopping)</a:t>
            </a:r>
          </a:p>
        </p:txBody>
      </p:sp>
      <p:pic>
        <p:nvPicPr>
          <p:cNvPr id="5" name="Picture 4" descr="Screen Shot 2015-04-06 at 5.08.22 PM.png"/>
          <p:cNvPicPr>
            <a:picLocks noChangeAspect="1"/>
          </p:cNvPicPr>
          <p:nvPr/>
        </p:nvPicPr>
        <p:blipFill>
          <a:blip r:embed="rId2"/>
          <a:stretch>
            <a:fillRect/>
          </a:stretch>
        </p:blipFill>
        <p:spPr>
          <a:xfrm>
            <a:off x="1056623" y="1391568"/>
            <a:ext cx="6132350" cy="4955434"/>
          </a:xfrm>
          <a:prstGeom prst="rect">
            <a:avLst/>
          </a:prstGeom>
        </p:spPr>
      </p:pic>
      <p:sp>
        <p:nvSpPr>
          <p:cNvPr id="6"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45</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54284813"/>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Immutable Data </a:t>
            </a:r>
            <a:r>
              <a:rPr lang="en-US" dirty="0" smtClean="0"/>
              <a:t>Dissemination</a:t>
            </a:r>
            <a:br>
              <a:rPr lang="en-US" dirty="0" smtClean="0"/>
            </a:br>
            <a:r>
              <a:rPr lang="en-US" dirty="0" smtClean="0"/>
              <a:t>(</a:t>
            </a:r>
            <a:r>
              <a:rPr lang="en-US" dirty="0"/>
              <a:t>Online Shopping)</a:t>
            </a:r>
          </a:p>
        </p:txBody>
      </p:sp>
      <p:sp>
        <p:nvSpPr>
          <p:cNvPr id="3" name="Text Placeholder 2"/>
          <p:cNvSpPr>
            <a:spLocks noGrp="1"/>
          </p:cNvSpPr>
          <p:nvPr>
            <p:ph type="body" idx="1"/>
          </p:nvPr>
        </p:nvSpPr>
        <p:spPr/>
        <p:txBody>
          <a:bodyPr/>
          <a:lstStyle/>
          <a:p>
            <a:endParaRPr lang="en-US"/>
          </a:p>
        </p:txBody>
      </p:sp>
      <p:pic>
        <p:nvPicPr>
          <p:cNvPr id="4" name="Picture 3" descr="Screen Shot 2015-04-06 at 5.07.19 PM.png"/>
          <p:cNvPicPr>
            <a:picLocks noChangeAspect="1"/>
          </p:cNvPicPr>
          <p:nvPr/>
        </p:nvPicPr>
        <p:blipFill>
          <a:blip r:embed="rId2"/>
          <a:stretch>
            <a:fillRect/>
          </a:stretch>
        </p:blipFill>
        <p:spPr>
          <a:xfrm>
            <a:off x="415164" y="1402080"/>
            <a:ext cx="8728836" cy="4812983"/>
          </a:xfrm>
          <a:prstGeom prst="rect">
            <a:avLst/>
          </a:prstGeom>
        </p:spPr>
      </p:pic>
      <p:sp>
        <p:nvSpPr>
          <p:cNvPr id="5"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46</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11160613"/>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Text Placeholder 2"/>
          <p:cNvSpPr>
            <a:spLocks noGrp="1"/>
          </p:cNvSpPr>
          <p:nvPr>
            <p:ph type="body" idx="1"/>
          </p:nvPr>
        </p:nvSpPr>
        <p:spPr/>
        <p:txBody>
          <a:bodyPr>
            <a:normAutofit fontScale="92500" lnSpcReduction="20000"/>
          </a:bodyPr>
          <a:lstStyle/>
          <a:p>
            <a:pPr marL="210396" indent="-210396" defTabSz="414781">
              <a:spcBef>
                <a:spcPts val="1100"/>
              </a:spcBef>
              <a:defRPr sz="1800"/>
            </a:pPr>
            <a:r>
              <a:rPr lang="en-US" sz="2400" dirty="0" err="1" smtClean="0"/>
              <a:t>RESTful</a:t>
            </a:r>
            <a:r>
              <a:rPr lang="en-US" sz="2400" dirty="0" smtClean="0"/>
              <a:t> Web services</a:t>
            </a:r>
          </a:p>
          <a:p>
            <a:pPr marL="210396" indent="-210396" defTabSz="414781">
              <a:spcBef>
                <a:spcPts val="1100"/>
              </a:spcBef>
              <a:defRPr sz="1800"/>
            </a:pPr>
            <a:r>
              <a:rPr lang="en-US" sz="2400" dirty="0" smtClean="0"/>
              <a:t>SOA implementation using </a:t>
            </a:r>
            <a:r>
              <a:rPr lang="en-US" sz="2400" dirty="0" err="1" smtClean="0"/>
              <a:t>Node.js</a:t>
            </a:r>
            <a:endParaRPr lang="en-US" sz="2400" dirty="0" smtClean="0"/>
          </a:p>
          <a:p>
            <a:pPr marL="210396" indent="-210396" defTabSz="414781">
              <a:spcBef>
                <a:spcPts val="1100"/>
              </a:spcBef>
              <a:defRPr sz="1800"/>
            </a:pPr>
            <a:r>
              <a:rPr lang="en-US" sz="2400" dirty="0" smtClean="0"/>
              <a:t>AB implementation as an executable JAR file</a:t>
            </a:r>
          </a:p>
          <a:p>
            <a:pPr marL="210396" indent="-210396" defTabSz="414781">
              <a:spcBef>
                <a:spcPts val="1100"/>
              </a:spcBef>
              <a:defRPr sz="1800"/>
            </a:pPr>
            <a:r>
              <a:rPr lang="en-US" sz="2400" dirty="0" smtClean="0"/>
              <a:t>AB API implementation using Apache Thrift RPC framework</a:t>
            </a:r>
          </a:p>
          <a:p>
            <a:pPr marL="210396" indent="-210396" defTabSz="414781">
              <a:spcBef>
                <a:spcPts val="1100"/>
              </a:spcBef>
              <a:defRPr sz="1800"/>
            </a:pPr>
            <a:r>
              <a:rPr lang="en-US" sz="2400" dirty="0" smtClean="0"/>
              <a:t>Policy specification in XACML/JSON</a:t>
            </a:r>
          </a:p>
          <a:p>
            <a:pPr marL="210396" indent="-210396" defTabSz="414781">
              <a:spcBef>
                <a:spcPts val="1100"/>
              </a:spcBef>
              <a:defRPr sz="1800"/>
            </a:pPr>
            <a:r>
              <a:rPr lang="en-US" sz="2400" dirty="0" smtClean="0"/>
              <a:t>Policy evaluation using WSO2 </a:t>
            </a:r>
            <a:r>
              <a:rPr lang="en-US" sz="2400" dirty="0" err="1" smtClean="0"/>
              <a:t>Balana</a:t>
            </a:r>
            <a:endParaRPr lang="en-US" sz="2400" dirty="0" smtClean="0"/>
          </a:p>
          <a:p>
            <a:pPr marL="210396" lvl="0" indent="-210396" defTabSz="414781">
              <a:spcBef>
                <a:spcPts val="1100"/>
              </a:spcBef>
              <a:defRPr sz="1800"/>
            </a:pPr>
            <a:r>
              <a:rPr lang="en-US" sz="2400" dirty="0" smtClean="0"/>
              <a:t>AB transfer by means of REST message (HTTP body) </a:t>
            </a:r>
          </a:p>
          <a:p>
            <a:pPr marL="210396" lvl="0" indent="-210396" defTabSz="414781">
              <a:spcBef>
                <a:spcPts val="1100"/>
              </a:spcBef>
              <a:defRPr sz="1800"/>
            </a:pPr>
            <a:r>
              <a:rPr lang="en-US" sz="2400" dirty="0" smtClean="0"/>
              <a:t>AB API exposed to services:</a:t>
            </a:r>
          </a:p>
          <a:p>
            <a:pPr marL="721174" lvl="1" indent="-210396" defTabSz="414781">
              <a:spcBef>
                <a:spcPts val="1100"/>
              </a:spcBef>
              <a:defRPr sz="1800"/>
            </a:pPr>
            <a:r>
              <a:rPr lang="en-US" dirty="0" err="1" smtClean="0">
                <a:latin typeface="Courier New"/>
                <a:cs typeface="Courier New"/>
              </a:rPr>
              <a:t>getSLA</a:t>
            </a:r>
            <a:r>
              <a:rPr lang="en-US" dirty="0" smtClean="0">
                <a:latin typeface="Courier New"/>
                <a:cs typeface="Courier New"/>
              </a:rPr>
              <a:t>()</a:t>
            </a:r>
          </a:p>
          <a:p>
            <a:pPr marL="721174" lvl="1" indent="-210396" defTabSz="414781">
              <a:spcBef>
                <a:spcPts val="1100"/>
              </a:spcBef>
              <a:defRPr sz="1800"/>
            </a:pPr>
            <a:r>
              <a:rPr lang="en-US" dirty="0" err="1" smtClean="0">
                <a:latin typeface="Courier New"/>
                <a:cs typeface="Courier New"/>
              </a:rPr>
              <a:t>getValue(req</a:t>
            </a:r>
            <a:r>
              <a:rPr lang="en-US" dirty="0" smtClean="0">
                <a:latin typeface="Courier New"/>
                <a:cs typeface="Courier New"/>
              </a:rPr>
              <a:t>, </a:t>
            </a:r>
            <a:r>
              <a:rPr lang="en-US" dirty="0" err="1" smtClean="0">
                <a:latin typeface="Courier New"/>
                <a:cs typeface="Courier New"/>
              </a:rPr>
              <a:t>sigReq</a:t>
            </a:r>
            <a:r>
              <a:rPr lang="en-US" dirty="0" smtClean="0">
                <a:latin typeface="Courier New"/>
                <a:cs typeface="Courier New"/>
              </a:rPr>
              <a:t>, cert)</a:t>
            </a:r>
          </a:p>
          <a:p>
            <a:pPr marL="721174" lvl="1" indent="-210396" defTabSz="414781">
              <a:spcBef>
                <a:spcPts val="1100"/>
              </a:spcBef>
              <a:defRPr sz="1800"/>
            </a:pPr>
            <a:r>
              <a:rPr lang="en-US" dirty="0" err="1" smtClean="0">
                <a:latin typeface="Courier New"/>
                <a:cs typeface="Courier New"/>
              </a:rPr>
              <a:t>getSecureValue(req</a:t>
            </a:r>
            <a:r>
              <a:rPr lang="en-US" dirty="0" smtClean="0">
                <a:latin typeface="Courier New"/>
                <a:cs typeface="Courier New"/>
              </a:rPr>
              <a:t>, </a:t>
            </a:r>
            <a:r>
              <a:rPr lang="en-US" dirty="0" err="1" smtClean="0">
                <a:latin typeface="Courier New"/>
                <a:cs typeface="Courier New"/>
              </a:rPr>
              <a:t>sigReq</a:t>
            </a:r>
            <a:r>
              <a:rPr lang="en-US" dirty="0" smtClean="0">
                <a:latin typeface="Courier New"/>
                <a:cs typeface="Courier New"/>
              </a:rPr>
              <a:t>, cert)</a:t>
            </a:r>
          </a:p>
        </p:txBody>
      </p:sp>
      <p:sp>
        <p:nvSpPr>
          <p:cNvPr id="4"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47</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47243590"/>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Policy Examples</a:t>
            </a:r>
            <a:endParaRPr lang="en-US" dirty="0"/>
          </a:p>
        </p:txBody>
      </p:sp>
      <p:graphicFrame>
        <p:nvGraphicFramePr>
          <p:cNvPr id="8" name="Table 7"/>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38984685"/>
              </p:ext>
            </p:extLst>
          </p:nvPr>
        </p:nvGraphicFramePr>
        <p:xfrm>
          <a:off x="543509" y="1532619"/>
          <a:ext cx="7595389" cy="1854200"/>
        </p:xfrm>
        <a:graphic>
          <a:graphicData uri="http://schemas.openxmlformats.org/drawingml/2006/table">
            <a:tbl>
              <a:tblPr firstRow="1" bandRow="1">
                <a:tableStyleId>{616DA210-FB5B-4158-B5E0-FEB733F419BA}</a:tableStyleId>
              </a:tblPr>
              <a:tblGrid>
                <a:gridCol w="4416680"/>
                <a:gridCol w="3178709"/>
              </a:tblGrid>
              <a:tr h="370840">
                <a:tc>
                  <a:txBody>
                    <a:bodyPr/>
                    <a:lstStyle/>
                    <a:p>
                      <a:r>
                        <a:rPr lang="en-US" dirty="0" smtClean="0"/>
                        <a:t>Deny</a:t>
                      </a:r>
                      <a:endParaRPr lang="en-US" dirty="0"/>
                    </a:p>
                  </a:txBody>
                  <a:tcPr/>
                </a:tc>
                <a:tc>
                  <a:txBody>
                    <a:bodyPr/>
                    <a:lstStyle/>
                    <a:p>
                      <a:endParaRPr lang="en-US"/>
                    </a:p>
                  </a:txBody>
                  <a:tcPr/>
                </a:tc>
              </a:tr>
              <a:tr h="370840">
                <a:tc>
                  <a:txBody>
                    <a:bodyPr/>
                    <a:lstStyle/>
                    <a:p>
                      <a:r>
                        <a:rPr lang="en-US" dirty="0" smtClean="0"/>
                        <a:t>Resource</a:t>
                      </a:r>
                      <a:endParaRPr lang="en-US" dirty="0"/>
                    </a:p>
                  </a:txBody>
                  <a:tcPr/>
                </a:tc>
                <a:tc>
                  <a:txBody>
                    <a:bodyPr/>
                    <a:lstStyle/>
                    <a:p>
                      <a:r>
                        <a:rPr lang="en-US" dirty="0" smtClean="0"/>
                        <a:t>Credit card</a:t>
                      </a:r>
                      <a:endParaRPr lang="en-US" dirty="0"/>
                    </a:p>
                  </a:txBody>
                  <a:tcPr/>
                </a:tc>
              </a:tr>
              <a:tr h="370840">
                <a:tc>
                  <a:txBody>
                    <a:bodyPr/>
                    <a:lstStyle/>
                    <a:p>
                      <a:r>
                        <a:rPr lang="en-US" dirty="0" smtClean="0"/>
                        <a:t>Subject: </a:t>
                      </a:r>
                      <a:r>
                        <a:rPr lang="en-US" baseline="0" dirty="0" smtClean="0"/>
                        <a:t>CA signed certificate</a:t>
                      </a:r>
                    </a:p>
                  </a:txBody>
                  <a:tcPr/>
                </a:tc>
                <a:tc>
                  <a:txBody>
                    <a:bodyPr/>
                    <a:lstStyle/>
                    <a:p>
                      <a:r>
                        <a:rPr lang="en-US" dirty="0" smtClean="0"/>
                        <a:t>Visa payment services</a:t>
                      </a:r>
                      <a:endParaRPr lang="en-US" dirty="0"/>
                    </a:p>
                  </a:txBody>
                  <a:tcPr/>
                </a:tc>
              </a:tr>
              <a:tr h="370840">
                <a:tc>
                  <a:txBody>
                    <a:bodyPr/>
                    <a:lstStyle/>
                    <a:p>
                      <a:r>
                        <a:rPr lang="en-US" dirty="0" smtClean="0"/>
                        <a:t>Action</a:t>
                      </a:r>
                      <a:endParaRPr lang="en-US" dirty="0"/>
                    </a:p>
                  </a:txBody>
                  <a:tcPr/>
                </a:tc>
                <a:tc>
                  <a:txBody>
                    <a:bodyPr/>
                    <a:lstStyle/>
                    <a:p>
                      <a:r>
                        <a:rPr lang="en-US" dirty="0" smtClean="0"/>
                        <a:t>READ</a:t>
                      </a:r>
                      <a:endParaRPr lang="en-US" dirty="0"/>
                    </a:p>
                  </a:txBody>
                  <a:tcPr/>
                </a:tc>
              </a:tr>
              <a:tr h="370840">
                <a:tc>
                  <a:txBody>
                    <a:bodyPr/>
                    <a:lstStyle/>
                    <a:p>
                      <a:r>
                        <a:rPr lang="en-US" dirty="0" smtClean="0"/>
                        <a:t>Environmen</a:t>
                      </a:r>
                      <a:r>
                        <a:rPr lang="en-US" baseline="0" dirty="0" smtClean="0"/>
                        <a:t>t: Service trust</a:t>
                      </a:r>
                      <a:endParaRPr lang="en-US" dirty="0"/>
                    </a:p>
                  </a:txBody>
                  <a:tcPr/>
                </a:tc>
                <a:tc>
                  <a:txBody>
                    <a:bodyPr/>
                    <a:lstStyle/>
                    <a:p>
                      <a:r>
                        <a:rPr lang="en-US" dirty="0" smtClean="0"/>
                        <a:t>&lt;</a:t>
                      </a:r>
                      <a:r>
                        <a:rPr lang="en-US" baseline="0" dirty="0" smtClean="0"/>
                        <a:t> 9 </a:t>
                      </a:r>
                      <a:endParaRPr lang="en-US" dirty="0"/>
                    </a:p>
                  </a:txBody>
                  <a:tcPr/>
                </a:tc>
              </a:tr>
            </a:tbl>
          </a:graphicData>
        </a:graphic>
      </p:graphicFrame>
      <p:sp>
        <p:nvSpPr>
          <p:cNvPr id="9" name="TextBox 8"/>
          <p:cNvSpPr txBox="1"/>
          <p:nvPr/>
        </p:nvSpPr>
        <p:spPr>
          <a:xfrm>
            <a:off x="493182" y="1109609"/>
            <a:ext cx="4561570" cy="369332"/>
          </a:xfrm>
          <a:prstGeom prst="rect">
            <a:avLst/>
          </a:prstGeom>
          <a:noFill/>
        </p:spPr>
        <p:txBody>
          <a:bodyPr wrap="none" rtlCol="0">
            <a:spAutoFit/>
          </a:bodyPr>
          <a:lstStyle/>
          <a:p>
            <a:r>
              <a:rPr lang="en-US" dirty="0" smtClean="0"/>
              <a:t>Credit card access policy (Attribute-based):</a:t>
            </a:r>
            <a:endParaRPr lang="en-US" dirty="0"/>
          </a:p>
        </p:txBody>
      </p:sp>
      <p:sp>
        <p:nvSpPr>
          <p:cNvPr id="11" name="TextBox 10"/>
          <p:cNvSpPr txBox="1"/>
          <p:nvPr/>
        </p:nvSpPr>
        <p:spPr>
          <a:xfrm>
            <a:off x="543510" y="3616846"/>
            <a:ext cx="4303357" cy="369332"/>
          </a:xfrm>
          <a:prstGeom prst="rect">
            <a:avLst/>
          </a:prstGeom>
          <a:noFill/>
        </p:spPr>
        <p:txBody>
          <a:bodyPr wrap="none" rtlCol="0">
            <a:spAutoFit/>
          </a:bodyPr>
          <a:lstStyle/>
          <a:p>
            <a:r>
              <a:rPr lang="en-US" dirty="0" smtClean="0"/>
              <a:t>Medica</a:t>
            </a:r>
            <a:r>
              <a:rPr lang="en-US" dirty="0"/>
              <a:t>l</a:t>
            </a:r>
            <a:r>
              <a:rPr lang="en-US" dirty="0" smtClean="0"/>
              <a:t> data access policy (Role-based):</a:t>
            </a:r>
            <a:endParaRPr lang="en-US" dirty="0"/>
          </a:p>
        </p:txBody>
      </p:sp>
      <p:graphicFrame>
        <p:nvGraphicFramePr>
          <p:cNvPr id="12" name="Table 11"/>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51766288"/>
              </p:ext>
            </p:extLst>
          </p:nvPr>
        </p:nvGraphicFramePr>
        <p:xfrm>
          <a:off x="543510" y="4044950"/>
          <a:ext cx="7595389" cy="1854200"/>
        </p:xfrm>
        <a:graphic>
          <a:graphicData uri="http://schemas.openxmlformats.org/drawingml/2006/table">
            <a:tbl>
              <a:tblPr firstRow="1" bandRow="1">
                <a:tableStyleId>{616DA210-FB5B-4158-B5E0-FEB733F419BA}</a:tableStyleId>
              </a:tblPr>
              <a:tblGrid>
                <a:gridCol w="4399426"/>
                <a:gridCol w="3195963"/>
              </a:tblGrid>
              <a:tr h="370840">
                <a:tc>
                  <a:txBody>
                    <a:bodyPr/>
                    <a:lstStyle/>
                    <a:p>
                      <a:r>
                        <a:rPr lang="en-US" dirty="0" smtClean="0"/>
                        <a:t>Deny</a:t>
                      </a:r>
                      <a:endParaRPr lang="en-US" dirty="0"/>
                    </a:p>
                  </a:txBody>
                  <a:tcPr/>
                </a:tc>
                <a:tc>
                  <a:txBody>
                    <a:bodyPr/>
                    <a:lstStyle/>
                    <a:p>
                      <a:endParaRPr lang="en-US"/>
                    </a:p>
                  </a:txBody>
                  <a:tcPr/>
                </a:tc>
              </a:tr>
              <a:tr h="370840">
                <a:tc>
                  <a:txBody>
                    <a:bodyPr/>
                    <a:lstStyle/>
                    <a:p>
                      <a:r>
                        <a:rPr lang="en-US" dirty="0" smtClean="0"/>
                        <a:t>Resource</a:t>
                      </a:r>
                      <a:endParaRPr lang="en-US" dirty="0"/>
                    </a:p>
                  </a:txBody>
                  <a:tcPr/>
                </a:tc>
                <a:tc>
                  <a:txBody>
                    <a:bodyPr/>
                    <a:lstStyle/>
                    <a:p>
                      <a:r>
                        <a:rPr lang="en-US" dirty="0" smtClean="0"/>
                        <a:t>Medical prescription</a:t>
                      </a:r>
                      <a:endParaRPr lang="en-US" dirty="0"/>
                    </a:p>
                  </a:txBody>
                  <a:tcPr/>
                </a:tc>
              </a:tr>
              <a:tr h="370840">
                <a:tc>
                  <a:txBody>
                    <a:bodyPr/>
                    <a:lstStyle/>
                    <a:p>
                      <a:r>
                        <a:rPr lang="en-US" dirty="0" smtClean="0"/>
                        <a:t>Subject: Role</a:t>
                      </a:r>
                      <a:endParaRPr lang="en-US" dirty="0"/>
                    </a:p>
                  </a:txBody>
                  <a:tcPr/>
                </a:tc>
                <a:tc>
                  <a:txBody>
                    <a:bodyPr/>
                    <a:lstStyle/>
                    <a:p>
                      <a:r>
                        <a:rPr lang="en-US" dirty="0" smtClean="0"/>
                        <a:t>Doctor,</a:t>
                      </a:r>
                      <a:r>
                        <a:rPr lang="en-US" baseline="0" dirty="0" smtClean="0"/>
                        <a:t> Patient</a:t>
                      </a:r>
                      <a:endParaRPr lang="en-US" dirty="0"/>
                    </a:p>
                  </a:txBody>
                  <a:tcPr/>
                </a:tc>
              </a:tr>
              <a:tr h="370840">
                <a:tc>
                  <a:txBody>
                    <a:bodyPr/>
                    <a:lstStyle/>
                    <a:p>
                      <a:r>
                        <a:rPr lang="en-US" dirty="0" smtClean="0"/>
                        <a:t>Action</a:t>
                      </a:r>
                      <a:endParaRPr lang="en-US" dirty="0"/>
                    </a:p>
                  </a:txBody>
                  <a:tcPr/>
                </a:tc>
                <a:tc>
                  <a:txBody>
                    <a:bodyPr/>
                    <a:lstStyle/>
                    <a:p>
                      <a:r>
                        <a:rPr lang="en-US" dirty="0" smtClean="0"/>
                        <a:t>READ</a:t>
                      </a:r>
                      <a:endParaRPr lang="en-US" dirty="0"/>
                    </a:p>
                  </a:txBody>
                  <a:tcPr/>
                </a:tc>
              </a:tr>
              <a:tr h="370840">
                <a:tc>
                  <a:txBody>
                    <a:bodyPr/>
                    <a:lstStyle/>
                    <a:p>
                      <a:r>
                        <a:rPr lang="en-US" dirty="0" smtClean="0"/>
                        <a:t>Environmen</a:t>
                      </a:r>
                      <a:r>
                        <a:rPr lang="en-US" baseline="0" dirty="0" smtClean="0"/>
                        <a:t>t: Subject rating</a:t>
                      </a:r>
                      <a:endParaRPr lang="en-US" dirty="0"/>
                    </a:p>
                  </a:txBody>
                  <a:tcPr/>
                </a:tc>
                <a:tc>
                  <a:txBody>
                    <a:bodyPr/>
                    <a:lstStyle/>
                    <a:p>
                      <a:r>
                        <a:rPr lang="en-US" dirty="0" smtClean="0"/>
                        <a:t>&lt;</a:t>
                      </a:r>
                      <a:r>
                        <a:rPr lang="en-US" baseline="0" dirty="0" smtClean="0"/>
                        <a:t> 4 star</a:t>
                      </a:r>
                      <a:endParaRPr lang="en-US" dirty="0"/>
                    </a:p>
                  </a:txBody>
                  <a:tcPr/>
                </a:tc>
              </a:tr>
            </a:tbl>
          </a:graphicData>
        </a:graphic>
      </p:graphicFrame>
      <p:sp>
        <p:nvSpPr>
          <p:cNvPr id="7"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48</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378456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Policy Examples</a:t>
            </a:r>
            <a:endParaRPr lang="en-US" dirty="0"/>
          </a:p>
        </p:txBody>
      </p:sp>
      <p:graphicFrame>
        <p:nvGraphicFramePr>
          <p:cNvPr id="8" name="Table 7"/>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38984685"/>
              </p:ext>
            </p:extLst>
          </p:nvPr>
        </p:nvGraphicFramePr>
        <p:xfrm>
          <a:off x="543509" y="1532619"/>
          <a:ext cx="7595389" cy="1854200"/>
        </p:xfrm>
        <a:graphic>
          <a:graphicData uri="http://schemas.openxmlformats.org/drawingml/2006/table">
            <a:tbl>
              <a:tblPr firstRow="1" bandRow="1">
                <a:tableStyleId>{616DA210-FB5B-4158-B5E0-FEB733F419BA}</a:tableStyleId>
              </a:tblPr>
              <a:tblGrid>
                <a:gridCol w="4416680"/>
                <a:gridCol w="3178709"/>
              </a:tblGrid>
              <a:tr h="370840">
                <a:tc>
                  <a:txBody>
                    <a:bodyPr/>
                    <a:lstStyle/>
                    <a:p>
                      <a:r>
                        <a:rPr lang="en-US" dirty="0" smtClean="0"/>
                        <a:t>Deny</a:t>
                      </a:r>
                      <a:endParaRPr lang="en-US" dirty="0"/>
                    </a:p>
                  </a:txBody>
                  <a:tcPr/>
                </a:tc>
                <a:tc>
                  <a:txBody>
                    <a:bodyPr/>
                    <a:lstStyle/>
                    <a:p>
                      <a:endParaRPr lang="en-US"/>
                    </a:p>
                  </a:txBody>
                  <a:tcPr/>
                </a:tc>
              </a:tr>
              <a:tr h="370840">
                <a:tc>
                  <a:txBody>
                    <a:bodyPr/>
                    <a:lstStyle/>
                    <a:p>
                      <a:r>
                        <a:rPr lang="en-US" dirty="0" smtClean="0"/>
                        <a:t>Resource</a:t>
                      </a:r>
                      <a:endParaRPr lang="en-US" dirty="0"/>
                    </a:p>
                  </a:txBody>
                  <a:tcPr/>
                </a:tc>
                <a:tc>
                  <a:txBody>
                    <a:bodyPr/>
                    <a:lstStyle/>
                    <a:p>
                      <a:r>
                        <a:rPr lang="en-US" dirty="0" smtClean="0"/>
                        <a:t>Intelligence reports</a:t>
                      </a:r>
                      <a:endParaRPr lang="en-US" dirty="0"/>
                    </a:p>
                  </a:txBody>
                  <a:tcPr/>
                </a:tc>
              </a:tr>
              <a:tr h="370840">
                <a:tc>
                  <a:txBody>
                    <a:bodyPr/>
                    <a:lstStyle/>
                    <a:p>
                      <a:r>
                        <a:rPr lang="en-US" dirty="0" smtClean="0"/>
                        <a:t>Subject: </a:t>
                      </a:r>
                      <a:r>
                        <a:rPr lang="en-US" baseline="0" dirty="0" smtClean="0"/>
                        <a:t>Classification</a:t>
                      </a:r>
                    </a:p>
                  </a:txBody>
                  <a:tcPr/>
                </a:tc>
                <a:tc>
                  <a:txBody>
                    <a:bodyPr/>
                    <a:lstStyle/>
                    <a:p>
                      <a:r>
                        <a:rPr lang="en-US" dirty="0" smtClean="0"/>
                        <a:t>Top</a:t>
                      </a:r>
                      <a:r>
                        <a:rPr lang="en-US" baseline="0" dirty="0" smtClean="0"/>
                        <a:t> secret</a:t>
                      </a:r>
                      <a:endParaRPr lang="en-US" dirty="0"/>
                    </a:p>
                  </a:txBody>
                  <a:tcPr/>
                </a:tc>
              </a:tr>
              <a:tr h="370840">
                <a:tc>
                  <a:txBody>
                    <a:bodyPr/>
                    <a:lstStyle/>
                    <a:p>
                      <a:r>
                        <a:rPr lang="en-US" dirty="0" smtClean="0"/>
                        <a:t>Action</a:t>
                      </a:r>
                      <a:endParaRPr lang="en-US" dirty="0"/>
                    </a:p>
                  </a:txBody>
                  <a:tcPr/>
                </a:tc>
                <a:tc>
                  <a:txBody>
                    <a:bodyPr/>
                    <a:lstStyle/>
                    <a:p>
                      <a:r>
                        <a:rPr lang="en-US" dirty="0" smtClean="0"/>
                        <a:t>READ</a:t>
                      </a:r>
                      <a:endParaRPr lang="en-US" dirty="0"/>
                    </a:p>
                  </a:txBody>
                  <a:tcPr/>
                </a:tc>
              </a:tr>
              <a:tr h="370840">
                <a:tc>
                  <a:txBody>
                    <a:bodyPr/>
                    <a:lstStyle/>
                    <a:p>
                      <a:r>
                        <a:rPr lang="en-US" dirty="0" smtClean="0"/>
                        <a:t>Environmen</a:t>
                      </a:r>
                      <a:r>
                        <a:rPr lang="en-US" baseline="0" dirty="0" smtClean="0"/>
                        <a:t>t: Attack context</a:t>
                      </a:r>
                      <a:endParaRPr lang="en-US" dirty="0"/>
                    </a:p>
                  </a:txBody>
                  <a:tcPr/>
                </a:tc>
                <a:tc>
                  <a:txBody>
                    <a:bodyPr/>
                    <a:lstStyle/>
                    <a:p>
                      <a:r>
                        <a:rPr lang="en-US" dirty="0" smtClean="0"/>
                        <a:t>Secret,</a:t>
                      </a:r>
                      <a:r>
                        <a:rPr lang="en-US" baseline="0" dirty="0" smtClean="0"/>
                        <a:t> Confidential</a:t>
                      </a:r>
                      <a:endParaRPr lang="en-US" dirty="0"/>
                    </a:p>
                  </a:txBody>
                  <a:tcPr/>
                </a:tc>
              </a:tr>
            </a:tbl>
          </a:graphicData>
        </a:graphic>
      </p:graphicFrame>
      <p:sp>
        <p:nvSpPr>
          <p:cNvPr id="9" name="TextBox 8"/>
          <p:cNvSpPr txBox="1"/>
          <p:nvPr/>
        </p:nvSpPr>
        <p:spPr>
          <a:xfrm>
            <a:off x="493182" y="1109609"/>
            <a:ext cx="5268390" cy="369332"/>
          </a:xfrm>
          <a:prstGeom prst="rect">
            <a:avLst/>
          </a:prstGeom>
          <a:noFill/>
        </p:spPr>
        <p:txBody>
          <a:bodyPr wrap="none" rtlCol="0">
            <a:spAutoFit/>
          </a:bodyPr>
          <a:lstStyle/>
          <a:p>
            <a:r>
              <a:rPr lang="en-US" dirty="0" smtClean="0"/>
              <a:t>Cross-domain data access policy (Context-based):</a:t>
            </a:r>
            <a:endParaRPr lang="en-US" dirty="0"/>
          </a:p>
        </p:txBody>
      </p:sp>
      <p:sp>
        <p:nvSpPr>
          <p:cNvPr id="11" name="TextBox 10"/>
          <p:cNvSpPr txBox="1"/>
          <p:nvPr/>
        </p:nvSpPr>
        <p:spPr>
          <a:xfrm>
            <a:off x="543510" y="3616846"/>
            <a:ext cx="4643181" cy="369332"/>
          </a:xfrm>
          <a:prstGeom prst="rect">
            <a:avLst/>
          </a:prstGeom>
          <a:noFill/>
        </p:spPr>
        <p:txBody>
          <a:bodyPr wrap="none" rtlCol="0">
            <a:spAutoFit/>
          </a:bodyPr>
          <a:lstStyle/>
          <a:p>
            <a:r>
              <a:rPr lang="en-US" dirty="0" smtClean="0"/>
              <a:t>Medica</a:t>
            </a:r>
            <a:r>
              <a:rPr lang="en-US" dirty="0"/>
              <a:t>l</a:t>
            </a:r>
            <a:r>
              <a:rPr lang="en-US" dirty="0" smtClean="0"/>
              <a:t> data access policy (Context-based):</a:t>
            </a:r>
            <a:endParaRPr lang="en-US" dirty="0"/>
          </a:p>
        </p:txBody>
      </p:sp>
      <p:graphicFrame>
        <p:nvGraphicFramePr>
          <p:cNvPr id="12" name="Table 11"/>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51766288"/>
              </p:ext>
            </p:extLst>
          </p:nvPr>
        </p:nvGraphicFramePr>
        <p:xfrm>
          <a:off x="543510" y="4044950"/>
          <a:ext cx="7595389" cy="1854200"/>
        </p:xfrm>
        <a:graphic>
          <a:graphicData uri="http://schemas.openxmlformats.org/drawingml/2006/table">
            <a:tbl>
              <a:tblPr firstRow="1" bandRow="1">
                <a:tableStyleId>{616DA210-FB5B-4158-B5E0-FEB733F419BA}</a:tableStyleId>
              </a:tblPr>
              <a:tblGrid>
                <a:gridCol w="4399426"/>
                <a:gridCol w="3195963"/>
              </a:tblGrid>
              <a:tr h="370840">
                <a:tc>
                  <a:txBody>
                    <a:bodyPr/>
                    <a:lstStyle/>
                    <a:p>
                      <a:r>
                        <a:rPr lang="en-US" dirty="0" smtClean="0"/>
                        <a:t>Deny</a:t>
                      </a:r>
                      <a:endParaRPr lang="en-US" dirty="0"/>
                    </a:p>
                  </a:txBody>
                  <a:tcPr/>
                </a:tc>
                <a:tc>
                  <a:txBody>
                    <a:bodyPr/>
                    <a:lstStyle/>
                    <a:p>
                      <a:endParaRPr lang="en-US"/>
                    </a:p>
                  </a:txBody>
                  <a:tcPr/>
                </a:tc>
              </a:tr>
              <a:tr h="370840">
                <a:tc>
                  <a:txBody>
                    <a:bodyPr/>
                    <a:lstStyle/>
                    <a:p>
                      <a:r>
                        <a:rPr lang="en-US" dirty="0" smtClean="0"/>
                        <a:t>Resource</a:t>
                      </a:r>
                      <a:endParaRPr lang="en-US" dirty="0"/>
                    </a:p>
                  </a:txBody>
                  <a:tcPr/>
                </a:tc>
                <a:tc>
                  <a:txBody>
                    <a:bodyPr/>
                    <a:lstStyle/>
                    <a:p>
                      <a:r>
                        <a:rPr lang="en-US" dirty="0" smtClean="0"/>
                        <a:t>Medical prescription</a:t>
                      </a:r>
                      <a:endParaRPr lang="en-US" dirty="0"/>
                    </a:p>
                  </a:txBody>
                  <a:tcPr/>
                </a:tc>
              </a:tr>
              <a:tr h="370840">
                <a:tc>
                  <a:txBody>
                    <a:bodyPr/>
                    <a:lstStyle/>
                    <a:p>
                      <a:r>
                        <a:rPr lang="en-US" dirty="0" smtClean="0"/>
                        <a:t>Subject: Role</a:t>
                      </a:r>
                      <a:endParaRPr lang="en-US" dirty="0"/>
                    </a:p>
                  </a:txBody>
                  <a:tcPr/>
                </a:tc>
                <a:tc>
                  <a:txBody>
                    <a:bodyPr/>
                    <a:lstStyle/>
                    <a:p>
                      <a:r>
                        <a:rPr lang="en-US" dirty="0" smtClean="0"/>
                        <a:t>Dr. A,</a:t>
                      </a:r>
                      <a:r>
                        <a:rPr lang="en-US" baseline="0" dirty="0" smtClean="0"/>
                        <a:t> Patient</a:t>
                      </a:r>
                      <a:endParaRPr lang="en-US" dirty="0"/>
                    </a:p>
                  </a:txBody>
                  <a:tcPr/>
                </a:tc>
              </a:tr>
              <a:tr h="370840">
                <a:tc>
                  <a:txBody>
                    <a:bodyPr/>
                    <a:lstStyle/>
                    <a:p>
                      <a:r>
                        <a:rPr lang="en-US" dirty="0" smtClean="0"/>
                        <a:t>Action</a:t>
                      </a:r>
                      <a:endParaRPr lang="en-US" dirty="0"/>
                    </a:p>
                  </a:txBody>
                  <a:tcPr/>
                </a:tc>
                <a:tc>
                  <a:txBody>
                    <a:bodyPr/>
                    <a:lstStyle/>
                    <a:p>
                      <a:r>
                        <a:rPr lang="en-US" dirty="0" smtClean="0"/>
                        <a:t>READ</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Environmen</a:t>
                      </a:r>
                      <a:r>
                        <a:rPr lang="en-US" baseline="0" dirty="0" smtClean="0"/>
                        <a:t>t: </a:t>
                      </a:r>
                      <a:r>
                        <a:rPr lang="en-US" dirty="0" smtClean="0"/>
                        <a:t>Emergency </a:t>
                      </a:r>
                      <a:r>
                        <a:rPr lang="en-US" baseline="0" dirty="0" smtClean="0"/>
                        <a:t>context</a:t>
                      </a:r>
                      <a:endParaRPr lang="en-US" dirty="0" smtClean="0"/>
                    </a:p>
                  </a:txBody>
                  <a:tcPr/>
                </a:tc>
                <a:tc>
                  <a:txBody>
                    <a:bodyPr/>
                    <a:lstStyle/>
                    <a:p>
                      <a:r>
                        <a:rPr lang="en-US" dirty="0" smtClean="0"/>
                        <a:t>Paramedics, Doctors</a:t>
                      </a:r>
                      <a:endParaRPr lang="en-US" dirty="0"/>
                    </a:p>
                  </a:txBody>
                  <a:tcPr/>
                </a:tc>
              </a:tr>
            </a:tbl>
          </a:graphicData>
        </a:graphic>
      </p:graphicFrame>
      <p:sp>
        <p:nvSpPr>
          <p:cNvPr id="7"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49</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37845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hape 410"/>
          <p:cNvSpPr/>
          <p:nvPr/>
        </p:nvSpPr>
        <p:spPr>
          <a:xfrm>
            <a:off x="169496" y="2450087"/>
            <a:ext cx="3680782" cy="2224063"/>
          </a:xfrm>
          <a:prstGeom prst="roundRect">
            <a:avLst>
              <a:gd name="adj" fmla="val 11936"/>
            </a:avLst>
          </a:prstGeom>
          <a:solidFill>
            <a:srgbClr val="FFFFFF"/>
          </a:solidFill>
          <a:ln w="3175">
            <a:solidFill/>
            <a:custDash>
              <a:ds d="600000" sp="600000"/>
            </a:custDash>
            <a:miter lim="400000"/>
          </a:ln>
          <a:extLst>
            <a:ext uri="{C572A759-6A51-4108-AA02-DFA0A04FC94B}">
              <ma14:wrappingTextBox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71437" tIns="71437" rIns="71437" bIns="71437" anchor="b"/>
          <a:lstStyle>
            <a:lvl1pPr algn="ctr" defTabSz="457200">
              <a:defRPr sz="1400">
                <a:latin typeface="+mj-lt"/>
                <a:ea typeface="+mj-ea"/>
                <a:cs typeface="+mj-cs"/>
                <a:sym typeface="Helvetica"/>
              </a:defRPr>
            </a:lvl1pPr>
          </a:lstStyle>
          <a:p>
            <a:pPr lvl="0">
              <a:defRPr sz="1800"/>
            </a:pPr>
            <a:r>
              <a:rPr sz="1800" dirty="0"/>
              <a:t>Trust Domain</a:t>
            </a:r>
          </a:p>
        </p:txBody>
      </p:sp>
      <p:pic>
        <p:nvPicPr>
          <p:cNvPr id="8" name="image10.png"/>
          <p:cNvPicPr/>
          <p:nvPr/>
        </p:nvPicPr>
        <p:blipFill>
          <a:blip r:embed="rId2">
            <a:extLst/>
          </a:blip>
          <a:stretch>
            <a:fillRect/>
          </a:stretch>
        </p:blipFill>
        <p:spPr>
          <a:xfrm>
            <a:off x="192188" y="2794257"/>
            <a:ext cx="885466" cy="866419"/>
          </a:xfrm>
          <a:prstGeom prst="rect">
            <a:avLst/>
          </a:prstGeom>
          <a:ln w="3175">
            <a:miter lim="400000"/>
          </a:ln>
        </p:spPr>
      </p:pic>
      <p:sp>
        <p:nvSpPr>
          <p:cNvPr id="9" name="Shape 412"/>
          <p:cNvSpPr/>
          <p:nvPr/>
        </p:nvSpPr>
        <p:spPr>
          <a:xfrm flipH="1">
            <a:off x="885213" y="3309503"/>
            <a:ext cx="1603647" cy="26542"/>
          </a:xfrm>
          <a:prstGeom prst="line">
            <a:avLst/>
          </a:prstGeom>
          <a:ln w="12700">
            <a:solidFill/>
            <a:miter lim="400000"/>
            <a:headEnd type="stealth"/>
          </a:ln>
        </p:spPr>
        <p:txBody>
          <a:bodyPr lIns="35718" tIns="35718" rIns="35718" bIns="35718" anchor="ctr"/>
          <a:lstStyle/>
          <a:p>
            <a:pPr lvl="0" defTabSz="457200">
              <a:defRPr sz="800">
                <a:latin typeface="+mj-lt"/>
                <a:ea typeface="+mj-ea"/>
                <a:cs typeface="+mj-cs"/>
                <a:sym typeface="Helvetica"/>
              </a:defRPr>
            </a:pPr>
            <a:endParaRPr/>
          </a:p>
        </p:txBody>
      </p:sp>
      <p:sp>
        <p:nvSpPr>
          <p:cNvPr id="10" name="Shape 413"/>
          <p:cNvSpPr/>
          <p:nvPr/>
        </p:nvSpPr>
        <p:spPr>
          <a:xfrm>
            <a:off x="1342094" y="2914964"/>
            <a:ext cx="622364" cy="330399"/>
          </a:xfrm>
          <a:prstGeom prst="rect">
            <a:avLst/>
          </a:prstGeom>
          <a:solidFill>
            <a:srgbClr val="C82506"/>
          </a:solidFill>
          <a:ln w="3175">
            <a:miter lim="400000"/>
          </a:ln>
          <a:extLst>
            <a:ext uri="{C572A759-6A51-4108-AA02-DFA0A04FC94B}">
              <ma14:wrappingTextBox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35718" tIns="35718" rIns="35718" bIns="35718" anchor="ctr"/>
          <a:lstStyle>
            <a:lvl1pPr algn="ctr" defTabSz="584200">
              <a:defRPr sz="1400">
                <a:solidFill>
                  <a:srgbClr val="FFFFFF"/>
                </a:solidFill>
                <a:latin typeface="+mj-lt"/>
                <a:ea typeface="+mj-ea"/>
                <a:cs typeface="+mj-cs"/>
                <a:sym typeface="Helvetica"/>
              </a:defRPr>
            </a:lvl1pPr>
          </a:lstStyle>
          <a:p>
            <a:pPr lvl="0">
              <a:defRPr sz="1800">
                <a:solidFill>
                  <a:srgbClr val="000000"/>
                </a:solidFill>
              </a:defRPr>
            </a:pPr>
            <a:r>
              <a:rPr sz="1800" dirty="0">
                <a:solidFill>
                  <a:srgbClr val="FFFFFF"/>
                </a:solidFill>
              </a:rPr>
              <a:t>PII</a:t>
            </a:r>
          </a:p>
        </p:txBody>
      </p:sp>
      <p:sp>
        <p:nvSpPr>
          <p:cNvPr id="12" name="Shape 415"/>
          <p:cNvSpPr/>
          <p:nvPr/>
        </p:nvSpPr>
        <p:spPr>
          <a:xfrm>
            <a:off x="2540177" y="3000874"/>
            <a:ext cx="1286611" cy="559173"/>
          </a:xfrm>
          <a:prstGeom prst="roundRect">
            <a:avLst>
              <a:gd name="adj" fmla="val 49268"/>
            </a:avLst>
          </a:prstGeom>
          <a:solidFill>
            <a:srgbClr val="FFFFFF"/>
          </a:solidFill>
          <a:ln w="12700">
            <a:solidFill/>
            <a:miter lim="400000"/>
          </a:ln>
          <a:extLst>
            <a:ext uri="{C572A759-6A51-4108-AA02-DFA0A04FC94B}">
              <ma14:wrappingTextBox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sz="1800" dirty="0">
                <a:effectLst>
                  <a:outerShdw blurRad="25400" dist="23998" dir="2700000" rotWithShape="0">
                    <a:srgbClr val="000000">
                      <a:alpha val="31034"/>
                    </a:srgbClr>
                  </a:outerShdw>
                </a:effectLst>
              </a:rPr>
              <a:t>Service A</a:t>
            </a:r>
          </a:p>
        </p:txBody>
      </p:sp>
      <p:sp>
        <p:nvSpPr>
          <p:cNvPr id="13" name="Shape 416"/>
          <p:cNvSpPr/>
          <p:nvPr/>
        </p:nvSpPr>
        <p:spPr>
          <a:xfrm>
            <a:off x="4986688" y="2363863"/>
            <a:ext cx="1327696" cy="559173"/>
          </a:xfrm>
          <a:prstGeom prst="roundRect">
            <a:avLst>
              <a:gd name="adj" fmla="val 49268"/>
            </a:avLst>
          </a:prstGeom>
          <a:solidFill>
            <a:srgbClr val="FFFFFF"/>
          </a:solidFill>
          <a:ln w="12700">
            <a:solidFill>
              <a:srgbClr val="008000"/>
            </a:solidFill>
            <a:miter lim="400000"/>
          </a:ln>
          <a:extLst>
            <a:ext uri="{C572A759-6A51-4108-AA02-DFA0A04FC94B}">
              <ma14:wrappingTextBox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sz="1800">
                <a:effectLst>
                  <a:outerShdw blurRad="25400" dist="23998" dir="2700000" rotWithShape="0">
                    <a:srgbClr val="000000">
                      <a:alpha val="31034"/>
                    </a:srgbClr>
                  </a:outerShdw>
                </a:effectLst>
              </a:rPr>
              <a:t>Service B</a:t>
            </a:r>
          </a:p>
        </p:txBody>
      </p:sp>
      <p:sp>
        <p:nvSpPr>
          <p:cNvPr id="14" name="Shape 417"/>
          <p:cNvSpPr/>
          <p:nvPr/>
        </p:nvSpPr>
        <p:spPr>
          <a:xfrm>
            <a:off x="4986688" y="3527922"/>
            <a:ext cx="1327696" cy="559174"/>
          </a:xfrm>
          <a:prstGeom prst="roundRect">
            <a:avLst>
              <a:gd name="adj" fmla="val 49268"/>
            </a:avLst>
          </a:prstGeom>
          <a:solidFill>
            <a:srgbClr val="FFFFFF"/>
          </a:solidFill>
          <a:ln w="12700">
            <a:solidFill>
              <a:schemeClr val="accent2"/>
            </a:solidFill>
            <a:miter lim="400000"/>
          </a:ln>
          <a:extLst>
            <a:ext uri="{C572A759-6A51-4108-AA02-DFA0A04FC94B}">
              <ma14:wrappingTextBox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sz="1800">
                <a:effectLst>
                  <a:outerShdw blurRad="25400" dist="23998" dir="2700000" rotWithShape="0">
                    <a:srgbClr val="000000">
                      <a:alpha val="31034"/>
                    </a:srgbClr>
                  </a:outerShdw>
                </a:effectLst>
              </a:rPr>
              <a:t>Service C</a:t>
            </a:r>
          </a:p>
        </p:txBody>
      </p:sp>
      <p:sp>
        <p:nvSpPr>
          <p:cNvPr id="15" name="Shape 418"/>
          <p:cNvSpPr/>
          <p:nvPr/>
        </p:nvSpPr>
        <p:spPr>
          <a:xfrm flipH="1" flipV="1">
            <a:off x="3870068" y="3341221"/>
            <a:ext cx="1075350" cy="466077"/>
          </a:xfrm>
          <a:prstGeom prst="line">
            <a:avLst/>
          </a:prstGeom>
          <a:ln w="12700">
            <a:solidFill>
              <a:srgbClr val="00882B"/>
            </a:solidFill>
            <a:custDash>
              <a:ds d="200000" sp="200000"/>
            </a:custDash>
            <a:miter lim="400000"/>
            <a:headEnd type="stealth"/>
          </a:ln>
        </p:spPr>
        <p:txBody>
          <a:bodyPr lIns="35718" tIns="35718" rIns="35718" bIns="35718" anchor="ctr"/>
          <a:lstStyle/>
          <a:p>
            <a:pPr lvl="0" defTabSz="457200">
              <a:defRPr sz="800">
                <a:latin typeface="+mj-lt"/>
                <a:ea typeface="+mj-ea"/>
                <a:cs typeface="+mj-cs"/>
                <a:sym typeface="Helvetica"/>
              </a:defRPr>
            </a:pPr>
            <a:endParaRPr/>
          </a:p>
        </p:txBody>
      </p:sp>
      <p:sp>
        <p:nvSpPr>
          <p:cNvPr id="16" name="Shape 419"/>
          <p:cNvSpPr/>
          <p:nvPr/>
        </p:nvSpPr>
        <p:spPr>
          <a:xfrm flipH="1">
            <a:off x="3870609" y="2630270"/>
            <a:ext cx="1074886" cy="563978"/>
          </a:xfrm>
          <a:prstGeom prst="line">
            <a:avLst/>
          </a:prstGeom>
          <a:ln w="12700">
            <a:solidFill>
              <a:srgbClr val="008000"/>
            </a:solidFill>
            <a:custDash>
              <a:ds d="200000" sp="200000"/>
            </a:custDash>
            <a:miter lim="400000"/>
            <a:headEnd type="stealth"/>
          </a:ln>
        </p:spPr>
        <p:txBody>
          <a:bodyPr lIns="35718" tIns="35718" rIns="35718" bIns="35718" anchor="ctr"/>
          <a:lstStyle/>
          <a:p>
            <a:pPr lvl="0" defTabSz="457200">
              <a:defRPr sz="800">
                <a:latin typeface="+mj-lt"/>
                <a:ea typeface="+mj-ea"/>
                <a:cs typeface="+mj-cs"/>
                <a:sym typeface="Helvetica"/>
              </a:defRPr>
            </a:pPr>
            <a:endParaRPr/>
          </a:p>
        </p:txBody>
      </p:sp>
      <p:sp>
        <p:nvSpPr>
          <p:cNvPr id="17" name="Shape 420"/>
          <p:cNvSpPr/>
          <p:nvPr/>
        </p:nvSpPr>
        <p:spPr>
          <a:xfrm flipH="1">
            <a:off x="6358725" y="3807509"/>
            <a:ext cx="969868" cy="1"/>
          </a:xfrm>
          <a:prstGeom prst="line">
            <a:avLst/>
          </a:prstGeom>
          <a:ln w="12700">
            <a:solidFill>
              <a:srgbClr val="008000"/>
            </a:solidFill>
            <a:custDash>
              <a:ds d="200000" sp="200000"/>
            </a:custDash>
            <a:miter lim="400000"/>
            <a:headEnd type="stealth"/>
          </a:ln>
        </p:spPr>
        <p:txBody>
          <a:bodyPr lIns="35718" tIns="35718" rIns="35718" bIns="35718" anchor="ctr"/>
          <a:lstStyle/>
          <a:p>
            <a:pPr lvl="0" defTabSz="457200">
              <a:defRPr sz="800">
                <a:latin typeface="+mj-lt"/>
                <a:ea typeface="+mj-ea"/>
                <a:cs typeface="+mj-cs"/>
                <a:sym typeface="Helvetica"/>
              </a:defRPr>
            </a:pPr>
            <a:endParaRPr/>
          </a:p>
        </p:txBody>
      </p:sp>
      <p:sp>
        <p:nvSpPr>
          <p:cNvPr id="19" name="Shape 422"/>
          <p:cNvSpPr/>
          <p:nvPr/>
        </p:nvSpPr>
        <p:spPr>
          <a:xfrm>
            <a:off x="7369862" y="3527922"/>
            <a:ext cx="1322505" cy="559174"/>
          </a:xfrm>
          <a:prstGeom prst="roundRect">
            <a:avLst>
              <a:gd name="adj" fmla="val 49268"/>
            </a:avLst>
          </a:prstGeom>
          <a:solidFill>
            <a:srgbClr val="FFFFFF"/>
          </a:solidFill>
          <a:ln w="12700">
            <a:solidFill>
              <a:srgbClr val="008000"/>
            </a:solidFill>
            <a:miter lim="400000"/>
          </a:ln>
          <a:extLst>
            <a:ext uri="{C572A759-6A51-4108-AA02-DFA0A04FC94B}">
              <ma14:wrappingTextBox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sz="1800">
                <a:effectLst>
                  <a:outerShdw blurRad="25400" dist="23998" dir="2700000" rotWithShape="0">
                    <a:srgbClr val="000000">
                      <a:alpha val="31034"/>
                    </a:srgbClr>
                  </a:outerShdw>
                </a:effectLst>
              </a:rPr>
              <a:t>Service D</a:t>
            </a:r>
          </a:p>
        </p:txBody>
      </p:sp>
      <p:sp>
        <p:nvSpPr>
          <p:cNvPr id="20" name="Shape 82"/>
          <p:cNvSpPr>
            <a:spLocks noGrp="1"/>
          </p:cNvSpPr>
          <p:nvPr>
            <p:ph type="title"/>
          </p:nvPr>
        </p:nvSpPr>
        <p:spPr>
          <a:xfrm>
            <a:off x="228600" y="108434"/>
            <a:ext cx="6705600" cy="838201"/>
          </a:xfrm>
          <a:prstGeom prst="rect">
            <a:avLst/>
          </a:prstGeom>
        </p:spPr>
        <p:txBody>
          <a:bodyPr lIns="0" tIns="0" rIns="0" bIns="0">
            <a:normAutofit/>
          </a:bodyPr>
          <a:lstStyle/>
          <a:p>
            <a:pPr lvl="0">
              <a:defRPr sz="1800"/>
            </a:pPr>
            <a:r>
              <a:rPr sz="2400" dirty="0"/>
              <a:t>Problem Domain: </a:t>
            </a:r>
            <a:r>
              <a:rPr lang="en-US" sz="2400" dirty="0" smtClean="0"/>
              <a:t>Service Attack</a:t>
            </a:r>
            <a:endParaRPr sz="2400" dirty="0"/>
          </a:p>
        </p:txBody>
      </p:sp>
      <p:pic>
        <p:nvPicPr>
          <p:cNvPr id="2050" name="Picture 2" descr="C:\Users\dulybysh\Downloads\photo.jpg"/>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404887" y="3562118"/>
            <a:ext cx="491298" cy="491298"/>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8"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5</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31896102"/>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 Resilience</a:t>
            </a:r>
            <a:endParaRPr lang="en-US" dirty="0"/>
          </a:p>
        </p:txBody>
      </p:sp>
      <p:sp>
        <p:nvSpPr>
          <p:cNvPr id="3" name="Text Placeholder 2"/>
          <p:cNvSpPr>
            <a:spLocks noGrp="1"/>
          </p:cNvSpPr>
          <p:nvPr>
            <p:ph type="body" idx="1"/>
          </p:nvPr>
        </p:nvSpPr>
        <p:spPr>
          <a:xfrm>
            <a:off x="304800" y="1402080"/>
            <a:ext cx="8382000" cy="4968091"/>
          </a:xfrm>
        </p:spPr>
        <p:txBody>
          <a:bodyPr>
            <a:normAutofit lnSpcReduction="10000"/>
          </a:bodyPr>
          <a:lstStyle/>
          <a:p>
            <a:r>
              <a:rPr lang="en-US" sz="2800" dirty="0" smtClean="0"/>
              <a:t>Trusting the AB and its execution</a:t>
            </a:r>
          </a:p>
          <a:p>
            <a:pPr lvl="1"/>
            <a:r>
              <a:rPr lang="en-US" dirty="0" smtClean="0"/>
              <a:t>Digital signatures to validate the authenticity and integrity of AB</a:t>
            </a:r>
          </a:p>
          <a:p>
            <a:pPr lvl="1"/>
            <a:r>
              <a:rPr lang="en-US" dirty="0" smtClean="0"/>
              <a:t>Containerized execution of AB (e.g. using </a:t>
            </a:r>
            <a:r>
              <a:rPr lang="en-US" dirty="0" err="1" smtClean="0"/>
              <a:t>Docker</a:t>
            </a:r>
            <a:r>
              <a:rPr lang="en-US" dirty="0" smtClean="0"/>
              <a:t> containers)</a:t>
            </a:r>
          </a:p>
          <a:p>
            <a:pPr lvl="1"/>
            <a:r>
              <a:rPr lang="en-US" dirty="0" smtClean="0"/>
              <a:t>Cloud-based execution</a:t>
            </a:r>
          </a:p>
          <a:p>
            <a:r>
              <a:rPr lang="en-US" sz="2800" dirty="0" smtClean="0"/>
              <a:t>Protecting AB against malicious receivers</a:t>
            </a:r>
          </a:p>
          <a:p>
            <a:pPr lvl="1"/>
            <a:r>
              <a:rPr lang="en-US" dirty="0" smtClean="0"/>
              <a:t>Tamper resistant code (code integrity checks)</a:t>
            </a:r>
          </a:p>
          <a:p>
            <a:pPr lvl="1"/>
            <a:r>
              <a:rPr lang="en-US" dirty="0" smtClean="0"/>
              <a:t>Correct secret key generation only in case of correct execution</a:t>
            </a:r>
          </a:p>
          <a:p>
            <a:pPr lvl="1"/>
            <a:r>
              <a:rPr lang="en-US" dirty="0" smtClean="0"/>
              <a:t>Cloud-based execution (third party code execution vs third party data broker)</a:t>
            </a:r>
          </a:p>
          <a:p>
            <a:r>
              <a:rPr lang="en-US" sz="2800" dirty="0" smtClean="0"/>
              <a:t>Protecting AB execution against control flow hijacks</a:t>
            </a:r>
          </a:p>
          <a:p>
            <a:pPr lvl="1"/>
            <a:r>
              <a:rPr lang="en-US" dirty="0" smtClean="0"/>
              <a:t>Code obfuscation</a:t>
            </a:r>
          </a:p>
          <a:p>
            <a:pPr lvl="1"/>
            <a:r>
              <a:rPr lang="en-US" dirty="0" smtClean="0"/>
              <a:t>Write protected memory execution</a:t>
            </a:r>
          </a:p>
          <a:p>
            <a:pPr lvl="1"/>
            <a:r>
              <a:rPr lang="en-US" dirty="0" smtClean="0"/>
              <a:t>TPM - based remote attestation using chain of trust (Trusted Computing Group work) [https://</a:t>
            </a:r>
            <a:r>
              <a:rPr lang="en-US" dirty="0" err="1" smtClean="0"/>
              <a:t>www.trustedcomputinggroup.org/faq/TPMFAQ</a:t>
            </a:r>
            <a:r>
              <a:rPr lang="en-US" dirty="0" smtClean="0"/>
              <a:t>/]</a:t>
            </a:r>
            <a:endParaRPr lang="en-US" sz="2400" dirty="0"/>
          </a:p>
        </p:txBody>
      </p:sp>
      <p:sp>
        <p:nvSpPr>
          <p:cNvPr id="4"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50</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52325871"/>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Setup</a:t>
            </a:r>
            <a:endParaRPr lang="en-US" dirty="0"/>
          </a:p>
        </p:txBody>
      </p:sp>
      <p:sp>
        <p:nvSpPr>
          <p:cNvPr id="3" name="Text Placeholder 2"/>
          <p:cNvSpPr>
            <a:spLocks noGrp="1"/>
          </p:cNvSpPr>
          <p:nvPr>
            <p:ph type="body" idx="1"/>
          </p:nvPr>
        </p:nvSpPr>
        <p:spPr/>
        <p:txBody>
          <a:bodyPr>
            <a:normAutofit fontScale="85000" lnSpcReduction="10000"/>
          </a:bodyPr>
          <a:lstStyle/>
          <a:p>
            <a:r>
              <a:rPr lang="en-US" sz="2400" dirty="0" smtClean="0"/>
              <a:t>Measurements</a:t>
            </a:r>
          </a:p>
          <a:p>
            <a:pPr lvl="1"/>
            <a:r>
              <a:rPr lang="en-US" dirty="0" smtClean="0"/>
              <a:t>Experiment 1: Growth in AB size with increasing number of policies</a:t>
            </a:r>
          </a:p>
          <a:p>
            <a:pPr lvl="1"/>
            <a:r>
              <a:rPr lang="en-US" dirty="0" smtClean="0"/>
              <a:t>Experiment 2: Growth in AB and Service interaction time with increasing number of policies</a:t>
            </a:r>
          </a:p>
          <a:p>
            <a:pPr lvl="1"/>
            <a:r>
              <a:rPr lang="en-US" dirty="0" smtClean="0"/>
              <a:t>Experiment 3: Tamper Resistance overhead in AB execution</a:t>
            </a:r>
          </a:p>
          <a:p>
            <a:r>
              <a:rPr lang="en-US" sz="2400" dirty="0" smtClean="0"/>
              <a:t>Variations</a:t>
            </a:r>
          </a:p>
          <a:p>
            <a:pPr lvl="1"/>
            <a:r>
              <a:rPr lang="en-US" dirty="0" smtClean="0"/>
              <a:t>AB versions</a:t>
            </a:r>
          </a:p>
          <a:p>
            <a:pPr lvl="2"/>
            <a:r>
              <a:rPr lang="en-US" dirty="0" err="1" smtClean="0"/>
              <a:t>ABx</a:t>
            </a:r>
            <a:r>
              <a:rPr lang="en-US" dirty="0" smtClean="0"/>
              <a:t> </a:t>
            </a:r>
            <a:r>
              <a:rPr lang="en-US" dirty="0"/>
              <a:t>– XACML-based policies and WSO2 </a:t>
            </a:r>
            <a:r>
              <a:rPr lang="en-US" dirty="0" err="1"/>
              <a:t>Balana</a:t>
            </a:r>
            <a:r>
              <a:rPr lang="en-US" dirty="0"/>
              <a:t>-based policy evaluation</a:t>
            </a:r>
          </a:p>
          <a:p>
            <a:pPr lvl="2"/>
            <a:r>
              <a:rPr lang="en-US" dirty="0" err="1"/>
              <a:t>ABxt</a:t>
            </a:r>
            <a:r>
              <a:rPr lang="en-US" dirty="0"/>
              <a:t> – </a:t>
            </a:r>
            <a:r>
              <a:rPr lang="en-US" dirty="0" err="1"/>
              <a:t>ABx</a:t>
            </a:r>
            <a:r>
              <a:rPr lang="en-US" dirty="0"/>
              <a:t> with</a:t>
            </a:r>
            <a:r>
              <a:rPr lang="en-US" dirty="0" smtClean="0"/>
              <a:t> tamper </a:t>
            </a:r>
            <a:r>
              <a:rPr lang="en-US" dirty="0"/>
              <a:t>resistance capabilities</a:t>
            </a:r>
          </a:p>
          <a:p>
            <a:pPr lvl="2"/>
            <a:r>
              <a:rPr lang="en-US" dirty="0" err="1"/>
              <a:t>ABc</a:t>
            </a:r>
            <a:r>
              <a:rPr lang="en-US" dirty="0"/>
              <a:t> – JSON-based policies and </a:t>
            </a:r>
            <a:r>
              <a:rPr lang="en-US" dirty="0" smtClean="0"/>
              <a:t>JAVA-</a:t>
            </a:r>
            <a:r>
              <a:rPr lang="en-US" dirty="0"/>
              <a:t>based policy evaluation</a:t>
            </a:r>
          </a:p>
          <a:p>
            <a:pPr lvl="2"/>
            <a:r>
              <a:rPr lang="en-US" dirty="0" err="1"/>
              <a:t>ABct</a:t>
            </a:r>
            <a:r>
              <a:rPr lang="en-US" dirty="0"/>
              <a:t> – </a:t>
            </a:r>
            <a:r>
              <a:rPr lang="en-US" dirty="0" err="1"/>
              <a:t>ABc</a:t>
            </a:r>
            <a:r>
              <a:rPr lang="en-US" dirty="0"/>
              <a:t> with tamper resistance </a:t>
            </a:r>
            <a:r>
              <a:rPr lang="en-US" dirty="0" smtClean="0"/>
              <a:t>capabilities</a:t>
            </a:r>
          </a:p>
          <a:p>
            <a:pPr lvl="1"/>
            <a:r>
              <a:rPr lang="en-US" dirty="0" smtClean="0"/>
              <a:t>Number of AB policies</a:t>
            </a:r>
          </a:p>
          <a:p>
            <a:r>
              <a:rPr lang="en-US" dirty="0" smtClean="0"/>
              <a:t>Environment</a:t>
            </a:r>
          </a:p>
          <a:p>
            <a:pPr lvl="1"/>
            <a:r>
              <a:rPr lang="en-US" dirty="0" smtClean="0"/>
              <a:t>Amazon EC2 C3 Large and </a:t>
            </a:r>
            <a:r>
              <a:rPr lang="en-US" dirty="0" err="1" smtClean="0"/>
              <a:t>XLarge</a:t>
            </a:r>
            <a:r>
              <a:rPr lang="en-US" dirty="0" smtClean="0"/>
              <a:t> instances</a:t>
            </a:r>
          </a:p>
          <a:p>
            <a:r>
              <a:rPr lang="en-US" dirty="0" smtClean="0"/>
              <a:t>Data collection</a:t>
            </a:r>
          </a:p>
          <a:p>
            <a:pPr lvl="1"/>
            <a:r>
              <a:rPr lang="en-US" dirty="0" smtClean="0"/>
              <a:t>5 runs of each experiment repeated</a:t>
            </a:r>
          </a:p>
          <a:p>
            <a:pPr lvl="1"/>
            <a:r>
              <a:rPr lang="en-US" dirty="0" smtClean="0"/>
              <a:t>100 requests per run	</a:t>
            </a:r>
          </a:p>
          <a:p>
            <a:endParaRPr lang="en-US" sz="2400" dirty="0"/>
          </a:p>
        </p:txBody>
      </p:sp>
      <p:sp>
        <p:nvSpPr>
          <p:cNvPr id="4"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51</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00370526"/>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1: AB Size </a:t>
            </a:r>
            <a:r>
              <a:rPr lang="en-US" dirty="0" err="1" smtClean="0"/>
              <a:t>vs</a:t>
            </a:r>
            <a:r>
              <a:rPr lang="en-US" dirty="0" smtClean="0"/>
              <a:t> Number of policies</a:t>
            </a:r>
            <a:endParaRPr lang="en-US" dirty="0"/>
          </a:p>
        </p:txBody>
      </p:sp>
      <p:sp>
        <p:nvSpPr>
          <p:cNvPr id="3" name="Text Placeholder 2"/>
          <p:cNvSpPr>
            <a:spLocks noGrp="1"/>
          </p:cNvSpPr>
          <p:nvPr>
            <p:ph type="body" idx="1"/>
          </p:nvPr>
        </p:nvSpPr>
        <p:spPr>
          <a:xfrm>
            <a:off x="304800" y="1402080"/>
            <a:ext cx="8533324" cy="5040362"/>
          </a:xfrm>
        </p:spPr>
        <p:txBody>
          <a:bodyPr anchor="t">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Observations</a:t>
            </a:r>
          </a:p>
          <a:p>
            <a:pPr lvl="1"/>
            <a:r>
              <a:rPr lang="en-US" dirty="0" smtClean="0"/>
              <a:t>Linear growth in AB size with the increase in policies for all versions</a:t>
            </a:r>
          </a:p>
          <a:p>
            <a:pPr lvl="1"/>
            <a:r>
              <a:rPr lang="en-US" dirty="0" smtClean="0"/>
              <a:t>Tamper resistance adds a slight overhead to AB size (&lt; 2 KB)</a:t>
            </a:r>
          </a:p>
          <a:p>
            <a:pPr lvl="1"/>
            <a:r>
              <a:rPr lang="en-US" dirty="0" smtClean="0"/>
              <a:t>79% reduction in policy size (0.79 KB) with JSON-based policies</a:t>
            </a:r>
          </a:p>
          <a:p>
            <a:pPr lvl="2"/>
            <a:r>
              <a:rPr lang="en-US" dirty="0" smtClean="0"/>
              <a:t>Additional reduction of 8.5 KB with Java-based policy engine</a:t>
            </a:r>
          </a:p>
          <a:p>
            <a:endParaRPr lang="en-US" dirty="0" smtClean="0"/>
          </a:p>
          <a:p>
            <a:pPr lvl="1"/>
            <a:endParaRPr lang="en-US" dirty="0" smtClean="0"/>
          </a:p>
          <a:p>
            <a:endParaRPr lang="en-US" dirty="0"/>
          </a:p>
        </p:txBody>
      </p:sp>
      <p:pic>
        <p:nvPicPr>
          <p:cNvPr id="5" name="Picture 4" descr="size.png"/>
          <p:cNvPicPr>
            <a:picLocks noChangeAspect="1"/>
          </p:cNvPicPr>
          <p:nvPr/>
        </p:nvPicPr>
        <p:blipFill>
          <a:blip r:embed="rId2"/>
          <a:stretch>
            <a:fillRect/>
          </a:stretch>
        </p:blipFill>
        <p:spPr>
          <a:xfrm>
            <a:off x="202168" y="1262380"/>
            <a:ext cx="4273080" cy="3401022"/>
          </a:xfrm>
          <a:prstGeom prst="rect">
            <a:avLst/>
          </a:prstGeom>
        </p:spPr>
      </p:pic>
      <p:pic>
        <p:nvPicPr>
          <p:cNvPr id="6" name="Picture 5" descr="log-size.png"/>
          <p:cNvPicPr>
            <a:picLocks noChangeAspect="1"/>
          </p:cNvPicPr>
          <p:nvPr/>
        </p:nvPicPr>
        <p:blipFill>
          <a:blip r:embed="rId3"/>
          <a:stretch>
            <a:fillRect/>
          </a:stretch>
        </p:blipFill>
        <p:spPr>
          <a:xfrm>
            <a:off x="4677238" y="1262380"/>
            <a:ext cx="4402617" cy="3401022"/>
          </a:xfrm>
          <a:prstGeom prst="rect">
            <a:avLst/>
          </a:prstGeom>
        </p:spPr>
      </p:pic>
      <p:sp>
        <p:nvSpPr>
          <p:cNvPr id="7"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52</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75784351"/>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2: AB-Service Interaction Time </a:t>
            </a:r>
            <a:r>
              <a:rPr lang="en-US" dirty="0" err="1" smtClean="0"/>
              <a:t>vs</a:t>
            </a:r>
            <a:r>
              <a:rPr lang="en-US" dirty="0" smtClean="0"/>
              <a:t> Number of policies</a:t>
            </a:r>
            <a:endParaRPr lang="en-US" dirty="0"/>
          </a:p>
        </p:txBody>
      </p:sp>
      <p:sp>
        <p:nvSpPr>
          <p:cNvPr id="3" name="Text Placeholder 2"/>
          <p:cNvSpPr>
            <a:spLocks noGrp="1"/>
          </p:cNvSpPr>
          <p:nvPr>
            <p:ph type="body" idx="1"/>
          </p:nvPr>
        </p:nvSpPr>
        <p:spPr>
          <a:xfrm>
            <a:off x="304800" y="1402080"/>
            <a:ext cx="8382000" cy="5288148"/>
          </a:xfrm>
        </p:spPr>
        <p:txBody>
          <a:bodyPr anchor="t">
            <a:normAutofit fontScale="92500" lnSpcReduction="20000"/>
          </a:bodyPr>
          <a:lstStyle/>
          <a:p>
            <a:r>
              <a:rPr lang="en-US" dirty="0" smtClean="0"/>
              <a:t>growth in interaction time with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Observations</a:t>
            </a:r>
          </a:p>
          <a:p>
            <a:pPr lvl="1"/>
            <a:r>
              <a:rPr lang="en-US" dirty="0" smtClean="0"/>
              <a:t>Linear growth in interaction time with increase in policies for </a:t>
            </a:r>
            <a:r>
              <a:rPr lang="en-US" dirty="0" err="1" smtClean="0"/>
              <a:t>ABx</a:t>
            </a:r>
            <a:r>
              <a:rPr lang="en-US" dirty="0" smtClean="0"/>
              <a:t> and </a:t>
            </a:r>
            <a:r>
              <a:rPr lang="en-US" dirty="0" err="1" smtClean="0"/>
              <a:t>ABxt</a:t>
            </a:r>
            <a:endParaRPr lang="en-US" dirty="0" smtClean="0"/>
          </a:p>
          <a:p>
            <a:pPr lvl="2"/>
            <a:r>
              <a:rPr lang="en-US" dirty="0" smtClean="0"/>
              <a:t>Use of XACML-based policies and external library (WSO2 </a:t>
            </a:r>
            <a:r>
              <a:rPr lang="en-US" dirty="0" err="1" smtClean="0"/>
              <a:t>Balana</a:t>
            </a:r>
            <a:r>
              <a:rPr lang="en-US" dirty="0" smtClean="0"/>
              <a:t>) for policy evaluation</a:t>
            </a:r>
          </a:p>
          <a:p>
            <a:pPr lvl="2"/>
            <a:r>
              <a:rPr lang="en-US" dirty="0" smtClean="0"/>
              <a:t>Evaluation of XACML policies involve the traversal of XML policy and request trees</a:t>
            </a:r>
          </a:p>
          <a:p>
            <a:pPr lvl="1"/>
            <a:r>
              <a:rPr lang="en-US" dirty="0" smtClean="0"/>
              <a:t>Constant growth in interaction time with increase in policies for </a:t>
            </a:r>
            <a:r>
              <a:rPr lang="en-US" dirty="0" err="1" smtClean="0"/>
              <a:t>ABc</a:t>
            </a:r>
            <a:r>
              <a:rPr lang="en-US" dirty="0" smtClean="0"/>
              <a:t> and </a:t>
            </a:r>
            <a:r>
              <a:rPr lang="en-US" dirty="0" err="1" smtClean="0"/>
              <a:t>ABct</a:t>
            </a:r>
            <a:endParaRPr lang="en-US" dirty="0" smtClean="0"/>
          </a:p>
          <a:p>
            <a:pPr lvl="2"/>
            <a:r>
              <a:rPr lang="en-US" dirty="0" smtClean="0"/>
              <a:t>Use of JSON-based policies and Java code for policy evaluation</a:t>
            </a:r>
          </a:p>
          <a:p>
            <a:pPr lvl="2"/>
            <a:r>
              <a:rPr lang="en-US" dirty="0" smtClean="0"/>
              <a:t>Highly optimized Java code evaluation</a:t>
            </a:r>
          </a:p>
        </p:txBody>
      </p:sp>
      <p:pic>
        <p:nvPicPr>
          <p:cNvPr id="4" name="Picture 3" descr="interaction-large.png"/>
          <p:cNvPicPr>
            <a:picLocks noChangeAspect="1"/>
          </p:cNvPicPr>
          <p:nvPr/>
        </p:nvPicPr>
        <p:blipFill>
          <a:blip r:embed="rId2"/>
          <a:stretch>
            <a:fillRect/>
          </a:stretch>
        </p:blipFill>
        <p:spPr>
          <a:xfrm>
            <a:off x="88900" y="1063112"/>
            <a:ext cx="4357836" cy="3502033"/>
          </a:xfrm>
          <a:prstGeom prst="rect">
            <a:avLst/>
          </a:prstGeom>
        </p:spPr>
      </p:pic>
      <p:pic>
        <p:nvPicPr>
          <p:cNvPr id="5" name="Picture 4" descr="log-interaction-large.png"/>
          <p:cNvPicPr>
            <a:picLocks noChangeAspect="1"/>
          </p:cNvPicPr>
          <p:nvPr/>
        </p:nvPicPr>
        <p:blipFill>
          <a:blip r:embed="rId3"/>
          <a:stretch>
            <a:fillRect/>
          </a:stretch>
        </p:blipFill>
        <p:spPr>
          <a:xfrm>
            <a:off x="4625248" y="1063112"/>
            <a:ext cx="4518752" cy="3502033"/>
          </a:xfrm>
          <a:prstGeom prst="rect">
            <a:avLst/>
          </a:prstGeom>
        </p:spPr>
      </p:pic>
      <p:sp>
        <p:nvSpPr>
          <p:cNvPr id="6"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53</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37877695"/>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3: AB Tamper Resistance Overhead</a:t>
            </a:r>
            <a:endParaRPr lang="en-US" dirty="0"/>
          </a:p>
        </p:txBody>
      </p:sp>
      <p:sp>
        <p:nvSpPr>
          <p:cNvPr id="3" name="Text Placeholder 2"/>
          <p:cNvSpPr>
            <a:spLocks noGrp="1"/>
          </p:cNvSpPr>
          <p:nvPr>
            <p:ph type="body" idx="1"/>
          </p:nvPr>
        </p:nvSpPr>
        <p:spPr>
          <a:xfrm>
            <a:off x="304800" y="1402080"/>
            <a:ext cx="8382000" cy="5153931"/>
          </a:xfrm>
        </p:spPr>
        <p:txBody>
          <a:bodyPr anchor="t">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Observations</a:t>
            </a:r>
          </a:p>
          <a:p>
            <a:pPr lvl="1"/>
            <a:r>
              <a:rPr lang="en-US" dirty="0" smtClean="0"/>
              <a:t>Tamper Resistance has a linear overhead in </a:t>
            </a:r>
            <a:r>
              <a:rPr lang="en-US" dirty="0" err="1" smtClean="0"/>
              <a:t>ABxt</a:t>
            </a:r>
            <a:r>
              <a:rPr lang="en-US" dirty="0" smtClean="0"/>
              <a:t> </a:t>
            </a:r>
          </a:p>
          <a:p>
            <a:pPr lvl="2"/>
            <a:r>
              <a:rPr lang="en-US" dirty="0" smtClean="0"/>
              <a:t>Digest calculation of XACML-based policies (XML policies and requests)</a:t>
            </a:r>
          </a:p>
          <a:p>
            <a:pPr lvl="1"/>
            <a:r>
              <a:rPr lang="en-US" dirty="0" smtClean="0"/>
              <a:t>Tamper Resistance has a constant overhead in </a:t>
            </a:r>
            <a:r>
              <a:rPr lang="en-US" dirty="0" err="1" smtClean="0"/>
              <a:t>ABct</a:t>
            </a:r>
            <a:r>
              <a:rPr lang="en-US" dirty="0" smtClean="0"/>
              <a:t> </a:t>
            </a:r>
          </a:p>
          <a:p>
            <a:pPr lvl="2"/>
            <a:r>
              <a:rPr lang="en-US" dirty="0" smtClean="0"/>
              <a:t>Digest calculation of JSON-based policies (JSON policies)</a:t>
            </a:r>
          </a:p>
        </p:txBody>
      </p:sp>
      <p:pic>
        <p:nvPicPr>
          <p:cNvPr id="4" name="Picture 3" descr="overhead-xt.png"/>
          <p:cNvPicPr>
            <a:picLocks noChangeAspect="1"/>
          </p:cNvPicPr>
          <p:nvPr/>
        </p:nvPicPr>
        <p:blipFill>
          <a:blip r:embed="rId2"/>
          <a:stretch>
            <a:fillRect/>
          </a:stretch>
        </p:blipFill>
        <p:spPr>
          <a:xfrm>
            <a:off x="0" y="1180608"/>
            <a:ext cx="4339539" cy="3523750"/>
          </a:xfrm>
          <a:prstGeom prst="rect">
            <a:avLst/>
          </a:prstGeom>
        </p:spPr>
      </p:pic>
      <p:pic>
        <p:nvPicPr>
          <p:cNvPr id="5" name="Picture 4" descr="overhead-ct.png"/>
          <p:cNvPicPr>
            <a:picLocks noChangeAspect="1"/>
          </p:cNvPicPr>
          <p:nvPr/>
        </p:nvPicPr>
        <p:blipFill>
          <a:blip r:embed="rId3"/>
          <a:stretch>
            <a:fillRect/>
          </a:stretch>
        </p:blipFill>
        <p:spPr>
          <a:xfrm>
            <a:off x="4858664" y="1180608"/>
            <a:ext cx="4285335" cy="3523750"/>
          </a:xfrm>
          <a:prstGeom prst="rect">
            <a:avLst/>
          </a:prstGeom>
        </p:spPr>
      </p:pic>
      <p:sp>
        <p:nvSpPr>
          <p:cNvPr id="6"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54</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27279618"/>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Framework’s Cost and Benefit Considerations</a:t>
            </a:r>
            <a:endParaRPr lang="en-US" dirty="0"/>
          </a:p>
        </p:txBody>
      </p:sp>
      <p:sp>
        <p:nvSpPr>
          <p:cNvPr id="3" name="Text Placeholder 2"/>
          <p:cNvSpPr>
            <a:spLocks noGrp="1"/>
          </p:cNvSpPr>
          <p:nvPr>
            <p:ph type="body" idx="1"/>
          </p:nvPr>
        </p:nvSpPr>
        <p:spPr>
          <a:xfrm>
            <a:off x="304800" y="1260973"/>
            <a:ext cx="8382000" cy="5368427"/>
          </a:xfrm>
        </p:spPr>
        <p:txBody>
          <a:bodyPr>
            <a:normAutofit/>
          </a:bodyPr>
          <a:lstStyle/>
          <a:p>
            <a:r>
              <a:rPr lang="en-US" dirty="0" smtClean="0"/>
              <a:t>Benefits:</a:t>
            </a:r>
          </a:p>
          <a:p>
            <a:pPr lvl="1"/>
            <a:r>
              <a:rPr lang="en-US" dirty="0" smtClean="0"/>
              <a:t>Policy-based access control</a:t>
            </a:r>
          </a:p>
          <a:p>
            <a:pPr lvl="1"/>
            <a:r>
              <a:rPr lang="en-US" dirty="0" smtClean="0"/>
              <a:t>Privacy preserving data dissemination</a:t>
            </a:r>
          </a:p>
          <a:p>
            <a:pPr lvl="1"/>
            <a:r>
              <a:rPr lang="en-US" dirty="0" smtClean="0"/>
              <a:t>Context-based controlled data dissemination</a:t>
            </a:r>
          </a:p>
          <a:p>
            <a:pPr lvl="1"/>
            <a:r>
              <a:rPr lang="en-US" dirty="0" smtClean="0"/>
              <a:t>Independent of trusted third parties</a:t>
            </a:r>
          </a:p>
          <a:p>
            <a:pPr lvl="1"/>
            <a:r>
              <a:rPr lang="en-US" dirty="0" smtClean="0"/>
              <a:t>Independent of source availability</a:t>
            </a:r>
          </a:p>
          <a:p>
            <a:pPr lvl="1"/>
            <a:r>
              <a:rPr lang="en-US" dirty="0" smtClean="0"/>
              <a:t>Ability to operate in unknown environment</a:t>
            </a:r>
          </a:p>
          <a:p>
            <a:pPr lvl="1"/>
            <a:r>
              <a:rPr lang="en-US" dirty="0" smtClean="0"/>
              <a:t>Reduced host liability for extra data</a:t>
            </a:r>
          </a:p>
          <a:p>
            <a:r>
              <a:rPr lang="en-US" dirty="0" smtClean="0"/>
              <a:t>Costs:</a:t>
            </a:r>
          </a:p>
          <a:p>
            <a:pPr lvl="1"/>
            <a:r>
              <a:rPr lang="en-US" dirty="0" smtClean="0"/>
              <a:t>Message size and network overhead due to AB</a:t>
            </a:r>
          </a:p>
          <a:p>
            <a:pPr lvl="1"/>
            <a:r>
              <a:rPr lang="en-US" dirty="0" smtClean="0"/>
              <a:t>Service response delay due to interaction between AB and service</a:t>
            </a:r>
          </a:p>
          <a:p>
            <a:pPr lvl="1"/>
            <a:r>
              <a:rPr lang="en-US" dirty="0" smtClean="0"/>
              <a:t>Increased resource usage in service domain </a:t>
            </a:r>
          </a:p>
          <a:p>
            <a:pPr lvl="1"/>
            <a:r>
              <a:rPr lang="en-US" dirty="0" smtClean="0"/>
              <a:t>Tamper Resistance overhead</a:t>
            </a:r>
          </a:p>
          <a:p>
            <a:pPr lvl="1"/>
            <a:r>
              <a:rPr lang="en-US" dirty="0" smtClean="0"/>
              <a:t>Possible resource overhead for subscriber to maintain containers for isolation of AB execution</a:t>
            </a:r>
          </a:p>
          <a:p>
            <a:pPr lvl="1"/>
            <a:r>
              <a:rPr lang="en-US" dirty="0" smtClean="0"/>
              <a:t>Possible resource overhead for publishers to maintain third party execution of AB</a:t>
            </a:r>
          </a:p>
        </p:txBody>
      </p:sp>
      <p:sp>
        <p:nvSpPr>
          <p:cNvPr id="4"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55</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3736514"/>
      </p:ext>
    </p:extLst>
  </p:cSld>
  <p:clrMapOvr>
    <a:masterClrMapping/>
  </p:clrMapOvr>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Research Tasks</a:t>
            </a:r>
            <a:endParaRPr lang="en-US" dirty="0"/>
          </a:p>
        </p:txBody>
      </p:sp>
      <p:sp>
        <p:nvSpPr>
          <p:cNvPr id="3" name="Text Placeholder 2"/>
          <p:cNvSpPr>
            <a:spLocks noGrp="1"/>
          </p:cNvSpPr>
          <p:nvPr>
            <p:ph type="body" idx="1"/>
          </p:nvPr>
        </p:nvSpPr>
        <p:spPr>
          <a:xfrm>
            <a:off x="304800" y="1273800"/>
            <a:ext cx="8382000" cy="5455921"/>
          </a:xfrm>
        </p:spPr>
        <p:txBody>
          <a:bodyPr>
            <a:normAutofit fontScale="92500" lnSpcReduction="10000"/>
          </a:bodyPr>
          <a:lstStyle/>
          <a:p>
            <a:r>
              <a:rPr lang="en-US" dirty="0" smtClean="0"/>
              <a:t>Cross domain data dissemination with monitoring capabilities</a:t>
            </a:r>
          </a:p>
          <a:p>
            <a:pPr lvl="1"/>
            <a:r>
              <a:rPr lang="en-US" dirty="0" smtClean="0"/>
              <a:t>AB logs state information with Service </a:t>
            </a:r>
            <a:r>
              <a:rPr lang="en-US" dirty="0"/>
              <a:t>M</a:t>
            </a:r>
            <a:r>
              <a:rPr lang="en-US" dirty="0" smtClean="0"/>
              <a:t>onitor for each interaction:</a:t>
            </a:r>
          </a:p>
          <a:p>
            <a:pPr lvl="2"/>
            <a:r>
              <a:rPr lang="en-US" dirty="0"/>
              <a:t>A</a:t>
            </a:r>
            <a:r>
              <a:rPr lang="en-US" dirty="0" smtClean="0"/>
              <a:t>uthentication decisions</a:t>
            </a:r>
          </a:p>
          <a:p>
            <a:pPr lvl="2"/>
            <a:r>
              <a:rPr lang="en-US" dirty="0" smtClean="0"/>
              <a:t>Policy evaluation and data dissemination decisions</a:t>
            </a:r>
          </a:p>
          <a:p>
            <a:pPr lvl="2"/>
            <a:r>
              <a:rPr lang="en-US" dirty="0" smtClean="0"/>
              <a:t>Self-integrity check results</a:t>
            </a:r>
          </a:p>
          <a:p>
            <a:pPr lvl="1"/>
            <a:r>
              <a:rPr lang="en-US" dirty="0" smtClean="0"/>
              <a:t>AB receives state information from Service Monitor</a:t>
            </a:r>
          </a:p>
          <a:p>
            <a:pPr lvl="2"/>
            <a:r>
              <a:rPr lang="en-US" dirty="0" smtClean="0"/>
              <a:t>Service trust/ratings and certificate revocations</a:t>
            </a:r>
          </a:p>
          <a:p>
            <a:pPr lvl="2"/>
            <a:r>
              <a:rPr lang="en-US" dirty="0" smtClean="0"/>
              <a:t>Adaptable policies for context-based data dissemination</a:t>
            </a:r>
          </a:p>
          <a:p>
            <a:pPr lvl="1"/>
            <a:r>
              <a:rPr lang="en-US" dirty="0" smtClean="0"/>
              <a:t>Service Monitor uses AB log information to:</a:t>
            </a:r>
          </a:p>
          <a:p>
            <a:pPr lvl="2"/>
            <a:r>
              <a:rPr lang="en-US" dirty="0" smtClean="0"/>
              <a:t>Dynamic service trust/rating evaluation</a:t>
            </a:r>
          </a:p>
          <a:p>
            <a:pPr lvl="2"/>
            <a:r>
              <a:rPr lang="en-US" dirty="0"/>
              <a:t>A</a:t>
            </a:r>
            <a:r>
              <a:rPr lang="en-US" dirty="0" smtClean="0"/>
              <a:t>nomaly detection in services (failures, attacks)</a:t>
            </a:r>
          </a:p>
          <a:p>
            <a:r>
              <a:rPr lang="en-US" dirty="0" smtClean="0"/>
              <a:t>Comprehensive </a:t>
            </a:r>
            <a:r>
              <a:rPr lang="en-US" dirty="0"/>
              <a:t>security and performance </a:t>
            </a:r>
            <a:r>
              <a:rPr lang="en-US" dirty="0" smtClean="0"/>
              <a:t>testing</a:t>
            </a:r>
          </a:p>
          <a:p>
            <a:pPr lvl="1"/>
            <a:r>
              <a:rPr lang="en-US" dirty="0" smtClean="0"/>
              <a:t>Scalability of AB-based interaction</a:t>
            </a:r>
          </a:p>
          <a:p>
            <a:pPr lvl="2"/>
            <a:r>
              <a:rPr lang="en-US" dirty="0" smtClean="0"/>
              <a:t>Resource usage</a:t>
            </a:r>
          </a:p>
          <a:p>
            <a:pPr lvl="2"/>
            <a:r>
              <a:rPr lang="en-US" dirty="0" smtClean="0"/>
              <a:t>Response time</a:t>
            </a:r>
          </a:p>
          <a:p>
            <a:pPr lvl="2"/>
            <a:r>
              <a:rPr lang="en-US" dirty="0" smtClean="0"/>
              <a:t>Request drop rate</a:t>
            </a:r>
          </a:p>
          <a:p>
            <a:pPr lvl="2"/>
            <a:r>
              <a:rPr lang="en-US" dirty="0" smtClean="0"/>
              <a:t>Container deployment cost</a:t>
            </a:r>
          </a:p>
          <a:p>
            <a:pPr lvl="1"/>
            <a:r>
              <a:rPr lang="en-US" dirty="0" smtClean="0"/>
              <a:t>AB resiliency testing against </a:t>
            </a:r>
          </a:p>
          <a:p>
            <a:pPr lvl="2"/>
            <a:r>
              <a:rPr lang="en-US" dirty="0"/>
              <a:t>T</a:t>
            </a:r>
            <a:r>
              <a:rPr lang="en-US" dirty="0" smtClean="0"/>
              <a:t>ampering attacks</a:t>
            </a:r>
          </a:p>
          <a:p>
            <a:pPr lvl="2"/>
            <a:r>
              <a:rPr lang="en-US" dirty="0" smtClean="0"/>
              <a:t>Unauthenticated and unauthorized access</a:t>
            </a:r>
          </a:p>
        </p:txBody>
      </p:sp>
      <p:sp>
        <p:nvSpPr>
          <p:cNvPr id="4"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56</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45946114"/>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Presentations and Publications</a:t>
            </a:r>
            <a:endParaRPr lang="en-US" dirty="0"/>
          </a:p>
        </p:txBody>
      </p:sp>
      <p:sp>
        <p:nvSpPr>
          <p:cNvPr id="3" name="Content Placeholder 2"/>
          <p:cNvSpPr>
            <a:spLocks noGrp="1"/>
          </p:cNvSpPr>
          <p:nvPr>
            <p:ph idx="1"/>
          </p:nvPr>
        </p:nvSpPr>
        <p:spPr>
          <a:xfrm>
            <a:off x="304800" y="1402080"/>
            <a:ext cx="8659906" cy="4524333"/>
          </a:xfrm>
        </p:spPr>
        <p:txBody>
          <a:bodyPr/>
          <a:lstStyle/>
          <a:p>
            <a:r>
              <a:rPr lang="en-US" dirty="0" smtClean="0"/>
              <a:t>“PD3: Policy-based Distributed Data Dissemination,” R. </a:t>
            </a:r>
            <a:r>
              <a:rPr lang="en-US" dirty="0" err="1" smtClean="0"/>
              <a:t>Ranchal</a:t>
            </a:r>
            <a:r>
              <a:rPr lang="en-US" dirty="0" smtClean="0"/>
              <a:t>, D. </a:t>
            </a:r>
            <a:r>
              <a:rPr lang="en-US" dirty="0" err="1" smtClean="0"/>
              <a:t>Ulybyshev</a:t>
            </a:r>
            <a:r>
              <a:rPr lang="en-US" dirty="0" smtClean="0"/>
              <a:t>, P. </a:t>
            </a:r>
            <a:r>
              <a:rPr lang="en-US" dirty="0" err="1" smtClean="0"/>
              <a:t>Angin</a:t>
            </a:r>
            <a:r>
              <a:rPr lang="en-US" dirty="0" smtClean="0"/>
              <a:t>, B. Bhargava.</a:t>
            </a:r>
          </a:p>
          <a:p>
            <a:r>
              <a:rPr lang="en-US" dirty="0" smtClean="0"/>
              <a:t>“Consumer-Oriented Privacy-Preserving Access Control for Electronic Health Records in the Cloud</a:t>
            </a:r>
            <a:r>
              <a:rPr lang="en-US" i="1" dirty="0" smtClean="0"/>
              <a:t>,” </a:t>
            </a:r>
            <a:r>
              <a:rPr lang="en-US" dirty="0" smtClean="0"/>
              <a:t>R. Fernando, R. </a:t>
            </a:r>
            <a:r>
              <a:rPr lang="en-US" dirty="0" err="1" smtClean="0"/>
              <a:t>Ranchal</a:t>
            </a:r>
            <a:r>
              <a:rPr lang="en-US" dirty="0" smtClean="0"/>
              <a:t>, L. </a:t>
            </a:r>
            <a:r>
              <a:rPr lang="en-US" dirty="0" err="1" smtClean="0"/>
              <a:t>Othmane</a:t>
            </a:r>
            <a:r>
              <a:rPr lang="en-US" dirty="0" smtClean="0"/>
              <a:t>, B. Bhargava.</a:t>
            </a:r>
          </a:p>
          <a:p>
            <a:r>
              <a:rPr lang="en-US" dirty="0" smtClean="0"/>
              <a:t>“SORT</a:t>
            </a:r>
            <a:r>
              <a:rPr lang="en-US" dirty="0"/>
              <a:t>: A self- organizing trust model for peer-to-peer </a:t>
            </a:r>
            <a:r>
              <a:rPr lang="en-US" dirty="0" smtClean="0"/>
              <a:t>systems,” A</a:t>
            </a:r>
            <a:r>
              <a:rPr lang="en-US" dirty="0"/>
              <a:t>. Can, B. </a:t>
            </a:r>
            <a:r>
              <a:rPr lang="en-US" dirty="0" smtClean="0"/>
              <a:t>Bhargava.</a:t>
            </a:r>
          </a:p>
          <a:p>
            <a:r>
              <a:rPr lang="en-US" dirty="0" smtClean="0"/>
              <a:t>“A Trust-based Approach for Secure Data Dissemination in a Mobile Peer-to-Peer Network of AVs,” B. Bhargava, P. </a:t>
            </a:r>
            <a:r>
              <a:rPr lang="en-US" dirty="0" err="1" smtClean="0"/>
              <a:t>Angin</a:t>
            </a:r>
            <a:r>
              <a:rPr lang="en-US" dirty="0" smtClean="0"/>
              <a:t>, R. </a:t>
            </a:r>
            <a:r>
              <a:rPr lang="en-US" dirty="0" err="1" smtClean="0"/>
              <a:t>Ranchal</a:t>
            </a:r>
            <a:r>
              <a:rPr lang="en-US" dirty="0" smtClean="0"/>
              <a:t>, R. </a:t>
            </a:r>
            <a:r>
              <a:rPr lang="en-US" dirty="0" err="1" smtClean="0"/>
              <a:t>Sivakumar</a:t>
            </a:r>
            <a:r>
              <a:rPr lang="en-US" dirty="0" smtClean="0"/>
              <a:t>, A. Sinclair, M. </a:t>
            </a:r>
            <a:r>
              <a:rPr lang="en-US" dirty="0" err="1" smtClean="0"/>
              <a:t>Linderman</a:t>
            </a:r>
            <a:r>
              <a:rPr lang="en-US" dirty="0" smtClean="0"/>
              <a:t>.</a:t>
            </a:r>
          </a:p>
          <a:p>
            <a:r>
              <a:rPr lang="en-US" dirty="0" smtClean="0"/>
              <a:t> “Protection of Identity Information in Cloud Computing without Trusted Third Party,” R. </a:t>
            </a:r>
            <a:r>
              <a:rPr lang="en-US" dirty="0" err="1" smtClean="0"/>
              <a:t>Ranchal</a:t>
            </a:r>
            <a:r>
              <a:rPr lang="en-US" dirty="0" smtClean="0"/>
              <a:t>, B. Bhargava, L. ben </a:t>
            </a:r>
            <a:r>
              <a:rPr lang="en-US" dirty="0" err="1" smtClean="0"/>
              <a:t>Othmane</a:t>
            </a:r>
            <a:r>
              <a:rPr lang="en-US" dirty="0" smtClean="0"/>
              <a:t>, M. </a:t>
            </a:r>
            <a:r>
              <a:rPr lang="en-US" dirty="0" err="1" smtClean="0"/>
              <a:t>Linderman</a:t>
            </a:r>
            <a:r>
              <a:rPr lang="en-US" dirty="0" smtClean="0"/>
              <a:t>, M. Kang, A. Kim, L. </a:t>
            </a:r>
            <a:r>
              <a:rPr lang="en-US" dirty="0" err="1" smtClean="0"/>
              <a:t>Lilien</a:t>
            </a:r>
            <a:r>
              <a:rPr lang="en-US" dirty="0" smtClean="0"/>
              <a:t>.</a:t>
            </a:r>
          </a:p>
        </p:txBody>
      </p:sp>
      <p:sp>
        <p:nvSpPr>
          <p:cNvPr id="4" name="Slide Number Placeholder 3"/>
          <p:cNvSpPr>
            <a:spLocks noGrp="1"/>
          </p:cNvSpPr>
          <p:nvPr>
            <p:ph type="sldNum" sz="quarter" idx="11"/>
          </p:nvPr>
        </p:nvSpPr>
        <p:spPr/>
        <p:txBody>
          <a:bodyPr/>
          <a:lstStyle/>
          <a:p>
            <a:fld id="{F6EFC63E-F8D9-44BB-A462-AC735E845F95}" type="slidenum">
              <a:rPr lang="en-US" smtClean="0"/>
              <a:pPr/>
              <a:t>57</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623029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6EFC63E-F8D9-44BB-A462-AC735E845F95}" type="slidenum">
              <a:rPr lang="en-US" smtClean="0"/>
              <a:pPr/>
              <a:t>58</a:t>
            </a:fld>
            <a:endParaRPr lang="en-US"/>
          </a:p>
        </p:txBody>
      </p:sp>
      <p:sp>
        <p:nvSpPr>
          <p:cNvPr id="6" name="Title 1"/>
          <p:cNvSpPr txBox="1">
            <a:spLocks/>
          </p:cNvSpPr>
          <p:nvPr/>
        </p:nvSpPr>
        <p:spPr bwMode="auto">
          <a:xfrm>
            <a:off x="457200" y="470245"/>
            <a:ext cx="6702864" cy="5103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24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a:solidFill>
                  <a:schemeClr val="tx1"/>
                </a:solidFill>
                <a:latin typeface="Tahoma" charset="0"/>
                <a:cs typeface="Arial" charset="0"/>
              </a:defRPr>
            </a:lvl2pPr>
            <a:lvl3pPr algn="l" rtl="0" eaLnBrk="1" fontAlgn="base" hangingPunct="1">
              <a:spcBef>
                <a:spcPct val="0"/>
              </a:spcBef>
              <a:spcAft>
                <a:spcPct val="0"/>
              </a:spcAft>
              <a:defRPr sz="2600">
                <a:solidFill>
                  <a:schemeClr val="tx1"/>
                </a:solidFill>
                <a:latin typeface="Tahoma" charset="0"/>
                <a:cs typeface="Arial" charset="0"/>
              </a:defRPr>
            </a:lvl3pPr>
            <a:lvl4pPr algn="l" rtl="0" eaLnBrk="1" fontAlgn="base" hangingPunct="1">
              <a:spcBef>
                <a:spcPct val="0"/>
              </a:spcBef>
              <a:spcAft>
                <a:spcPct val="0"/>
              </a:spcAft>
              <a:defRPr sz="2600">
                <a:solidFill>
                  <a:schemeClr val="tx1"/>
                </a:solidFill>
                <a:latin typeface="Tahoma" charset="0"/>
                <a:cs typeface="Arial" charset="0"/>
              </a:defRPr>
            </a:lvl4pPr>
            <a:lvl5pPr algn="l" rtl="0" eaLnBrk="1" fontAlgn="base" hangingPunct="1">
              <a:spcBef>
                <a:spcPct val="0"/>
              </a:spcBef>
              <a:spcAft>
                <a:spcPct val="0"/>
              </a:spcAft>
              <a:defRPr sz="2600">
                <a:solidFill>
                  <a:schemeClr val="tx1"/>
                </a:solidFill>
                <a:latin typeface="Tahoma" charset="0"/>
                <a:cs typeface="Arial" charset="0"/>
              </a:defRPr>
            </a:lvl5pPr>
            <a:lvl6pPr marL="457200" algn="l" rtl="0" eaLnBrk="1" fontAlgn="base" hangingPunct="1">
              <a:spcBef>
                <a:spcPct val="0"/>
              </a:spcBef>
              <a:spcAft>
                <a:spcPct val="0"/>
              </a:spcAft>
              <a:defRPr sz="2600">
                <a:solidFill>
                  <a:schemeClr val="tx1"/>
                </a:solidFill>
                <a:latin typeface="Tahoma" charset="0"/>
                <a:cs typeface="Arial" charset="0"/>
              </a:defRPr>
            </a:lvl6pPr>
            <a:lvl7pPr marL="914400" algn="l" rtl="0" eaLnBrk="1" fontAlgn="base" hangingPunct="1">
              <a:spcBef>
                <a:spcPct val="0"/>
              </a:spcBef>
              <a:spcAft>
                <a:spcPct val="0"/>
              </a:spcAft>
              <a:defRPr sz="2600">
                <a:solidFill>
                  <a:schemeClr val="tx1"/>
                </a:solidFill>
                <a:latin typeface="Tahoma" charset="0"/>
                <a:cs typeface="Arial" charset="0"/>
              </a:defRPr>
            </a:lvl7pPr>
            <a:lvl8pPr marL="1371600" algn="l" rtl="0" eaLnBrk="1" fontAlgn="base" hangingPunct="1">
              <a:spcBef>
                <a:spcPct val="0"/>
              </a:spcBef>
              <a:spcAft>
                <a:spcPct val="0"/>
              </a:spcAft>
              <a:defRPr sz="2600">
                <a:solidFill>
                  <a:schemeClr val="tx1"/>
                </a:solidFill>
                <a:latin typeface="Tahoma" charset="0"/>
                <a:cs typeface="Arial" charset="0"/>
              </a:defRPr>
            </a:lvl8pPr>
            <a:lvl9pPr marL="1828800" algn="l" rtl="0" eaLnBrk="1" fontAlgn="base" hangingPunct="1">
              <a:spcBef>
                <a:spcPct val="0"/>
              </a:spcBef>
              <a:spcAft>
                <a:spcPct val="0"/>
              </a:spcAft>
              <a:defRPr sz="2600">
                <a:solidFill>
                  <a:schemeClr val="tx1"/>
                </a:solidFill>
                <a:latin typeface="Tahoma" charset="0"/>
                <a:cs typeface="Arial" charset="0"/>
              </a:defRPr>
            </a:lvl9pPr>
          </a:lstStyle>
          <a:p>
            <a:r>
              <a:rPr lang="en-US" smtClean="0"/>
              <a:t>References</a:t>
            </a:r>
            <a:endParaRPr lang="en-US" dirty="0"/>
          </a:p>
        </p:txBody>
      </p:sp>
      <p:sp>
        <p:nvSpPr>
          <p:cNvPr id="7" name="Content Placeholder 2"/>
          <p:cNvSpPr>
            <a:spLocks noGrp="1"/>
          </p:cNvSpPr>
          <p:nvPr>
            <p:ph idx="1"/>
          </p:nvPr>
        </p:nvSpPr>
        <p:spPr>
          <a:xfrm>
            <a:off x="457199" y="1083273"/>
            <a:ext cx="8358095" cy="5279427"/>
          </a:xfrm>
        </p:spPr>
        <p:txBody>
          <a:bodyPr>
            <a:normAutofit/>
          </a:bodyPr>
          <a:lstStyle/>
          <a:p>
            <a:r>
              <a:rPr lang="en-US" sz="1800" dirty="0"/>
              <a:t>[AB12] </a:t>
            </a:r>
            <a:r>
              <a:rPr lang="en-US" sz="1800" b="0" dirty="0"/>
              <a:t>M. </a:t>
            </a:r>
            <a:r>
              <a:rPr lang="en-US" sz="1800" b="0" dirty="0" err="1"/>
              <a:t>Azarmi</a:t>
            </a:r>
            <a:r>
              <a:rPr lang="en-US" sz="1800" b="0" dirty="0"/>
              <a:t>, B. </a:t>
            </a:r>
            <a:r>
              <a:rPr lang="en-US" sz="1800" b="0" dirty="0" err="1"/>
              <a:t>Bhargava</a:t>
            </a:r>
            <a:r>
              <a:rPr lang="en-US" sz="1800" b="0" dirty="0"/>
              <a:t>, P. </a:t>
            </a:r>
            <a:r>
              <a:rPr lang="en-US" sz="1800" b="0" dirty="0" err="1"/>
              <a:t>Angin</a:t>
            </a:r>
            <a:r>
              <a:rPr lang="en-US" sz="1800" b="0" dirty="0"/>
              <a:t>, R. </a:t>
            </a:r>
            <a:r>
              <a:rPr lang="en-US" sz="1800" b="0" dirty="0" err="1"/>
              <a:t>Ranchal</a:t>
            </a:r>
            <a:r>
              <a:rPr lang="en-US" sz="1800" b="0" dirty="0"/>
              <a:t>, N. Ahmed, A. Sinclair, M. </a:t>
            </a:r>
            <a:r>
              <a:rPr lang="en-US" sz="1800" b="0" dirty="0" err="1"/>
              <a:t>Linderman</a:t>
            </a:r>
            <a:r>
              <a:rPr lang="en-US" sz="1800" b="0" dirty="0" smtClean="0"/>
              <a:t>, and </a:t>
            </a:r>
            <a:r>
              <a:rPr lang="en-US" sz="1800" b="0" dirty="0"/>
              <a:t>L. </a:t>
            </a:r>
            <a:r>
              <a:rPr lang="en-US" sz="1800" dirty="0" smtClean="0"/>
              <a:t>ben</a:t>
            </a:r>
            <a:r>
              <a:rPr lang="en-US" sz="1800" b="0" dirty="0" smtClean="0"/>
              <a:t> </a:t>
            </a:r>
            <a:r>
              <a:rPr lang="en-US" sz="1800" b="0" dirty="0" err="1"/>
              <a:t>Othmane</a:t>
            </a:r>
            <a:r>
              <a:rPr lang="en-US" sz="1800" b="0" dirty="0"/>
              <a:t>, “An End-to-End Security Auditing Approach for Service Oriented </a:t>
            </a:r>
            <a:r>
              <a:rPr lang="en-US" sz="1800" b="0" dirty="0" smtClean="0"/>
              <a:t>Architecture,” </a:t>
            </a:r>
            <a:r>
              <a:rPr lang="en-US" sz="1800" b="0" dirty="0"/>
              <a:t>31st IEEE Symposium on Reliable Distributed System (SRDS), 2012</a:t>
            </a:r>
            <a:r>
              <a:rPr lang="en-US" sz="1800" b="0" dirty="0" smtClean="0"/>
              <a:t>.</a:t>
            </a:r>
          </a:p>
          <a:p>
            <a:r>
              <a:rPr lang="en-US" sz="1800" dirty="0"/>
              <a:t>[BC06] </a:t>
            </a:r>
            <a:r>
              <a:rPr lang="en-US" sz="1800" b="0" dirty="0"/>
              <a:t>S. Berger, R. </a:t>
            </a:r>
            <a:r>
              <a:rPr lang="en-US" sz="1800" dirty="0" err="1"/>
              <a:t>Cáceres</a:t>
            </a:r>
            <a:r>
              <a:rPr lang="en-US" sz="1800" b="0" dirty="0" smtClean="0"/>
              <a:t>, </a:t>
            </a:r>
            <a:r>
              <a:rPr lang="en-US" sz="1800" b="0" dirty="0"/>
              <a:t>K. A. Goldman, R. Perez, R. </a:t>
            </a:r>
            <a:r>
              <a:rPr lang="en-US" sz="1800" b="0" dirty="0" err="1"/>
              <a:t>Sailer</a:t>
            </a:r>
            <a:r>
              <a:rPr lang="en-US" sz="1800" b="0" dirty="0"/>
              <a:t>, and L. van </a:t>
            </a:r>
            <a:r>
              <a:rPr lang="en-US" sz="1800" b="0" dirty="0" err="1"/>
              <a:t>Doorn</a:t>
            </a:r>
            <a:r>
              <a:rPr lang="en-US" sz="1800" b="0" dirty="0"/>
              <a:t>, “</a:t>
            </a:r>
            <a:r>
              <a:rPr lang="en-US" sz="1800" b="0" dirty="0" err="1"/>
              <a:t>vTPM</a:t>
            </a:r>
            <a:r>
              <a:rPr lang="en-US" sz="1800" b="0" dirty="0"/>
              <a:t>: virtualizing the trusted platform </a:t>
            </a:r>
            <a:r>
              <a:rPr lang="en-US" sz="1800" b="0" dirty="0" smtClean="0"/>
              <a:t>module,” USENIX</a:t>
            </a:r>
            <a:r>
              <a:rPr lang="en-US" sz="1800" b="0" dirty="0"/>
              <a:t>-SS’06, Berkeley, CA, USA, 2006.</a:t>
            </a:r>
          </a:p>
          <a:p>
            <a:r>
              <a:rPr lang="en-US" sz="1800" dirty="0"/>
              <a:t>[BK08] </a:t>
            </a:r>
            <a:r>
              <a:rPr lang="en-US" sz="1800" b="0" dirty="0"/>
              <a:t>A. </a:t>
            </a:r>
            <a:r>
              <a:rPr lang="en-US" sz="1800" b="0" dirty="0" err="1"/>
              <a:t>Benameur</a:t>
            </a:r>
            <a:r>
              <a:rPr lang="en-US" sz="1800" b="0" dirty="0"/>
              <a:t>, F. </a:t>
            </a:r>
            <a:r>
              <a:rPr lang="en-US" sz="1800" b="0" dirty="0" err="1"/>
              <a:t>Kadir</a:t>
            </a:r>
            <a:r>
              <a:rPr lang="en-US" sz="1800" b="0" dirty="0" smtClean="0"/>
              <a:t>, and </a:t>
            </a:r>
            <a:r>
              <a:rPr lang="en-US" sz="1800" b="0" dirty="0"/>
              <a:t>S. </a:t>
            </a:r>
            <a:r>
              <a:rPr lang="en-US" sz="1800" b="0" dirty="0" err="1"/>
              <a:t>Fenet</a:t>
            </a:r>
            <a:r>
              <a:rPr lang="en-US" sz="1800" b="0" dirty="0"/>
              <a:t>, “XML Rewriting Attacks: Existing Solutions and their </a:t>
            </a:r>
            <a:r>
              <a:rPr lang="en-US" sz="1800" b="0" dirty="0" smtClean="0"/>
              <a:t>Limitations,” IADIS </a:t>
            </a:r>
            <a:r>
              <a:rPr lang="en-US" sz="1800" b="0" dirty="0"/>
              <a:t>Applied </a:t>
            </a:r>
            <a:r>
              <a:rPr lang="en-US" sz="1800" b="0" dirty="0" smtClean="0"/>
              <a:t>Computing, </a:t>
            </a:r>
            <a:r>
              <a:rPr lang="en-US" sz="1800" b="0" dirty="0"/>
              <a:t>IADIS </a:t>
            </a:r>
            <a:r>
              <a:rPr lang="en-US" sz="1800" b="0" dirty="0" smtClean="0"/>
              <a:t>Press, Apr. 2008.</a:t>
            </a:r>
            <a:endParaRPr lang="en-US" sz="1800" b="0" dirty="0"/>
          </a:p>
          <a:p>
            <a:r>
              <a:rPr lang="en-US" sz="1800" dirty="0" smtClean="0"/>
              <a:t>[</a:t>
            </a:r>
            <a:r>
              <a:rPr lang="en-US" sz="1800" dirty="0"/>
              <a:t>CB13] </a:t>
            </a:r>
            <a:r>
              <a:rPr lang="en-US" sz="1800" b="0" dirty="0"/>
              <a:t>A. </a:t>
            </a:r>
            <a:r>
              <a:rPr lang="en-US" sz="1800" b="0" dirty="0" smtClean="0"/>
              <a:t>Can and </a:t>
            </a:r>
            <a:r>
              <a:rPr lang="en-US" sz="1800" b="0" dirty="0"/>
              <a:t>B. Bhargava, "SORT: A self- organizing trust model for peer-to-peer </a:t>
            </a:r>
            <a:r>
              <a:rPr lang="en-US" sz="1800" b="0" dirty="0" smtClean="0"/>
              <a:t>systems,” </a:t>
            </a:r>
            <a:r>
              <a:rPr lang="en-US" sz="1800" b="0" dirty="0"/>
              <a:t>IEEE Trans. Dependable Secure </a:t>
            </a:r>
            <a:r>
              <a:rPr lang="en-US" sz="1800" b="0" dirty="0" err="1"/>
              <a:t>Comput</a:t>
            </a:r>
            <a:r>
              <a:rPr lang="en-US" sz="1800" b="0" dirty="0"/>
              <a:t>., 10</a:t>
            </a:r>
            <a:r>
              <a:rPr lang="en-US" sz="1800" b="0" dirty="0" smtClean="0"/>
              <a:t>:14</a:t>
            </a:r>
            <a:r>
              <a:rPr lang="en-US" sz="1800" b="0" dirty="0"/>
              <a:t>- 27, 2013</a:t>
            </a:r>
            <a:r>
              <a:rPr lang="en-US" sz="1800" b="0" dirty="0" smtClean="0"/>
              <a:t>.</a:t>
            </a:r>
          </a:p>
          <a:p>
            <a:r>
              <a:rPr lang="en-US" sz="1800" dirty="0"/>
              <a:t>[VE06] </a:t>
            </a:r>
            <a:r>
              <a:rPr lang="en-US" sz="1800" b="0" dirty="0"/>
              <a:t>J. </a:t>
            </a:r>
            <a:r>
              <a:rPr lang="en-US" sz="1800" b="0" dirty="0" err="1"/>
              <a:t>Viega</a:t>
            </a:r>
            <a:r>
              <a:rPr lang="en-US" sz="1800" b="0" dirty="0"/>
              <a:t> and J. Epstein, “Why applying standards to Web services is not </a:t>
            </a:r>
            <a:r>
              <a:rPr lang="en-US" sz="1800" b="0" dirty="0" smtClean="0"/>
              <a:t>enough,” </a:t>
            </a:r>
            <a:r>
              <a:rPr lang="en-US" sz="1800" b="0" dirty="0"/>
              <a:t>IEEE Security &amp; </a:t>
            </a:r>
            <a:r>
              <a:rPr lang="en-US" sz="1800" b="0" dirty="0" smtClean="0"/>
              <a:t>Privacy, </a:t>
            </a:r>
            <a:r>
              <a:rPr lang="en-US" sz="1800" dirty="0" smtClean="0"/>
              <a:t>4(4):</a:t>
            </a:r>
            <a:r>
              <a:rPr lang="en-US" sz="1800" b="0" dirty="0" smtClean="0"/>
              <a:t>25</a:t>
            </a:r>
            <a:r>
              <a:rPr lang="en-US" sz="1800" b="0" dirty="0"/>
              <a:t>-31, 2006</a:t>
            </a:r>
            <a:r>
              <a:rPr lang="en-US" sz="1800" b="0" dirty="0" smtClean="0"/>
              <a:t>.</a:t>
            </a:r>
            <a:endParaRPr lang="en-US" sz="1800" b="0" dirty="0"/>
          </a:p>
          <a:p>
            <a:endParaRPr lang="en-US" sz="1800" b="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4251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Text Placeholder 2"/>
          <p:cNvSpPr>
            <a:spLocks noGrp="1"/>
          </p:cNvSpPr>
          <p:nvPr>
            <p:ph type="body" idx="1"/>
          </p:nvPr>
        </p:nvSpPr>
        <p:spPr/>
        <p:txBody>
          <a:bodyPr>
            <a:normAutofit fontScale="85000" lnSpcReduction="20000"/>
          </a:bodyPr>
          <a:lstStyle/>
          <a:p>
            <a:pPr algn="l"/>
            <a:r>
              <a:rPr lang="en-US" dirty="0"/>
              <a:t>[BG10] </a:t>
            </a:r>
            <a:r>
              <a:rPr lang="en-US" dirty="0" smtClean="0"/>
              <a:t> L </a:t>
            </a:r>
            <a:r>
              <a:rPr lang="en-US" dirty="0" err="1"/>
              <a:t>Baresi</a:t>
            </a:r>
            <a:r>
              <a:rPr lang="en-US" dirty="0"/>
              <a:t>, S Guinea, O Nano, “Comprehensive Monitoring of BPEL Processes,” </a:t>
            </a:r>
            <a:r>
              <a:rPr lang="en-US" i="1" dirty="0"/>
              <a:t>Proc. IEEE Internet Computing Conference</a:t>
            </a:r>
            <a:r>
              <a:rPr lang="en-US" dirty="0"/>
              <a:t>, vol. 14(3), June 2010, pp. 50-57. </a:t>
            </a:r>
            <a:endParaRPr lang="en-US" dirty="0" smtClean="0"/>
          </a:p>
          <a:p>
            <a:r>
              <a:rPr lang="en-US" dirty="0"/>
              <a:t>[LJ06] 	</a:t>
            </a:r>
            <a:r>
              <a:rPr lang="en-US" dirty="0" smtClean="0"/>
              <a:t> Z</a:t>
            </a:r>
            <a:r>
              <a:rPr lang="en-US" dirty="0"/>
              <a:t>. Li, Y. Jin, and J. Han “A Runtime Monitoring and Validation Framework for Web Service Interactions,” </a:t>
            </a:r>
            <a:r>
              <a:rPr lang="en-US" i="1" dirty="0"/>
              <a:t>Proc. Australian Software Engineering Conference</a:t>
            </a:r>
            <a:r>
              <a:rPr lang="en-US" dirty="0"/>
              <a:t>, Sydney, Australia, Apr. 2006, pp. 70–79</a:t>
            </a:r>
            <a:r>
              <a:rPr lang="en-US" dirty="0" smtClean="0"/>
              <a:t>.</a:t>
            </a:r>
          </a:p>
          <a:p>
            <a:r>
              <a:rPr lang="en-US" dirty="0"/>
              <a:t>[SG09] </a:t>
            </a:r>
            <a:r>
              <a:rPr lang="en-US" dirty="0" smtClean="0"/>
              <a:t>  J</a:t>
            </a:r>
            <a:r>
              <a:rPr lang="en-US" dirty="0"/>
              <a:t>. Simmonds, Y. </a:t>
            </a:r>
            <a:r>
              <a:rPr lang="en-US" dirty="0" err="1"/>
              <a:t>Gan</a:t>
            </a:r>
            <a:r>
              <a:rPr lang="en-US" dirty="0"/>
              <a:t>, M. </a:t>
            </a:r>
            <a:r>
              <a:rPr lang="en-US" dirty="0" err="1"/>
              <a:t>Chechik</a:t>
            </a:r>
            <a:r>
              <a:rPr lang="en-US" dirty="0"/>
              <a:t>, S. </a:t>
            </a:r>
            <a:r>
              <a:rPr lang="en-US" dirty="0" err="1"/>
              <a:t>Nejati</a:t>
            </a:r>
            <a:r>
              <a:rPr lang="en-US" dirty="0"/>
              <a:t>, B. O'Farrell, E. </a:t>
            </a:r>
            <a:r>
              <a:rPr lang="en-US" dirty="0" err="1"/>
              <a:t>Litani</a:t>
            </a:r>
            <a:r>
              <a:rPr lang="en-US" dirty="0"/>
              <a:t>, J. Waterhouse, “Runtime Monitoring of Web Service Conversations,” </a:t>
            </a:r>
            <a:r>
              <a:rPr lang="en-US" i="1" dirty="0"/>
              <a:t>IEEE Transactions on Service Computing, </a:t>
            </a:r>
            <a:r>
              <a:rPr lang="en-US" dirty="0"/>
              <a:t>vol. 2(3), , 2009, pp. 223-244.</a:t>
            </a:r>
          </a:p>
          <a:p>
            <a:r>
              <a:rPr lang="en-US" dirty="0"/>
              <a:t>[SL10] </a:t>
            </a:r>
            <a:r>
              <a:rPr lang="en-US" dirty="0" smtClean="0"/>
              <a:t> W</a:t>
            </a:r>
            <a:r>
              <a:rPr lang="en-US" dirty="0"/>
              <a:t>. She, I. Yen, B. </a:t>
            </a:r>
            <a:r>
              <a:rPr lang="en-US" dirty="0" err="1"/>
              <a:t>Thuraisingham</a:t>
            </a:r>
            <a:r>
              <a:rPr lang="en-US" dirty="0"/>
              <a:t>, “Enhancing Security Modeling for Web Services Using Delegation and Pass-On,” </a:t>
            </a:r>
            <a:r>
              <a:rPr lang="en-US" i="1" dirty="0"/>
              <a:t>Int. J. Web Service Res.</a:t>
            </a:r>
            <a:r>
              <a:rPr lang="en-US" dirty="0"/>
              <a:t> vol. 7(1): 1-21 (2010).</a:t>
            </a:r>
          </a:p>
          <a:p>
            <a:r>
              <a:rPr lang="en-US" dirty="0"/>
              <a:t>[WH08] </a:t>
            </a:r>
            <a:r>
              <a:rPr lang="en-US" dirty="0" smtClean="0"/>
              <a:t> G</a:t>
            </a:r>
            <a:r>
              <a:rPr lang="en-US" dirty="0"/>
              <a:t>. Wu, J. Wei, T. Huang, “Flexible Pattern Monitoring for WS-BPEL Through </a:t>
            </a:r>
            <a:r>
              <a:rPr lang="en-US" dirty="0" err="1"/>
              <a:t>Stateful</a:t>
            </a:r>
            <a:r>
              <a:rPr lang="en-US" dirty="0"/>
              <a:t> Aspect Extension,” Proc. IEEE International Conference on Web Services (ICWS '08), Sept. 2008, Beijing, China, pp. 577 – 584.</a:t>
            </a:r>
          </a:p>
          <a:p>
            <a:r>
              <a:rPr lang="en-US" dirty="0"/>
              <a:t>[XG12] </a:t>
            </a:r>
            <a:r>
              <a:rPr lang="en-US" dirty="0" smtClean="0"/>
              <a:t> R </a:t>
            </a:r>
            <a:r>
              <a:rPr lang="en-US" dirty="0" err="1"/>
              <a:t>Xie</a:t>
            </a:r>
            <a:r>
              <a:rPr lang="en-US" dirty="0"/>
              <a:t>, R Gamble, “A Tiered Strategy for Auditing in the Cloud,” </a:t>
            </a:r>
            <a:r>
              <a:rPr lang="en-US" i="1" dirty="0"/>
              <a:t>Proc. IEEE 5th International Conference on Cloud Computing</a:t>
            </a:r>
            <a:r>
              <a:rPr lang="en-US" dirty="0"/>
              <a:t> (</a:t>
            </a:r>
            <a:r>
              <a:rPr lang="en-US" i="1" dirty="0"/>
              <a:t>CLOUD</a:t>
            </a:r>
            <a:r>
              <a:rPr lang="en-US" dirty="0"/>
              <a:t>), June 2012, Honolulu, HI, pp. 945-946. </a:t>
            </a:r>
          </a:p>
          <a:p>
            <a:endParaRPr lang="en-US" dirty="0"/>
          </a:p>
          <a:p>
            <a:endParaRPr lang="en-US" dirty="0"/>
          </a:p>
        </p:txBody>
      </p:sp>
      <p:sp>
        <p:nvSpPr>
          <p:cNvPr id="4"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59</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44713591"/>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hape 410"/>
          <p:cNvSpPr/>
          <p:nvPr/>
        </p:nvSpPr>
        <p:spPr>
          <a:xfrm>
            <a:off x="169496" y="2450087"/>
            <a:ext cx="3680782" cy="2224063"/>
          </a:xfrm>
          <a:prstGeom prst="roundRect">
            <a:avLst>
              <a:gd name="adj" fmla="val 11936"/>
            </a:avLst>
          </a:prstGeom>
          <a:solidFill>
            <a:srgbClr val="FFFFFF"/>
          </a:solidFill>
          <a:ln w="3175">
            <a:solidFill/>
            <a:custDash>
              <a:ds d="600000" sp="600000"/>
            </a:custDash>
            <a:miter lim="400000"/>
          </a:ln>
          <a:extLst>
            <a:ext uri="{C572A759-6A51-4108-AA02-DFA0A04FC94B}">
              <ma14:wrappingTextBox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71437" tIns="71437" rIns="71437" bIns="71437" anchor="b"/>
          <a:lstStyle>
            <a:lvl1pPr algn="ctr" defTabSz="457200">
              <a:defRPr sz="1400">
                <a:latin typeface="+mj-lt"/>
                <a:ea typeface="+mj-ea"/>
                <a:cs typeface="+mj-cs"/>
                <a:sym typeface="Helvetica"/>
              </a:defRPr>
            </a:lvl1pPr>
          </a:lstStyle>
          <a:p>
            <a:pPr lvl="0">
              <a:defRPr sz="1800"/>
            </a:pPr>
            <a:r>
              <a:rPr sz="1800" dirty="0"/>
              <a:t>Trust Domain</a:t>
            </a:r>
          </a:p>
        </p:txBody>
      </p:sp>
      <p:pic>
        <p:nvPicPr>
          <p:cNvPr id="8" name="image10.png"/>
          <p:cNvPicPr/>
          <p:nvPr/>
        </p:nvPicPr>
        <p:blipFill>
          <a:blip r:embed="rId2">
            <a:extLst/>
          </a:blip>
          <a:stretch>
            <a:fillRect/>
          </a:stretch>
        </p:blipFill>
        <p:spPr>
          <a:xfrm>
            <a:off x="192188" y="2794257"/>
            <a:ext cx="885466" cy="866419"/>
          </a:xfrm>
          <a:prstGeom prst="rect">
            <a:avLst/>
          </a:prstGeom>
          <a:ln w="3175">
            <a:miter lim="400000"/>
          </a:ln>
        </p:spPr>
      </p:pic>
      <p:sp>
        <p:nvSpPr>
          <p:cNvPr id="9" name="Shape 412"/>
          <p:cNvSpPr/>
          <p:nvPr/>
        </p:nvSpPr>
        <p:spPr>
          <a:xfrm flipH="1">
            <a:off x="885213" y="3309503"/>
            <a:ext cx="1603647" cy="26542"/>
          </a:xfrm>
          <a:prstGeom prst="line">
            <a:avLst/>
          </a:prstGeom>
          <a:ln w="12700">
            <a:solidFill/>
            <a:miter lim="400000"/>
            <a:headEnd type="stealth"/>
          </a:ln>
        </p:spPr>
        <p:txBody>
          <a:bodyPr lIns="35718" tIns="35718" rIns="35718" bIns="35718" anchor="ctr"/>
          <a:lstStyle/>
          <a:p>
            <a:pPr lvl="0" defTabSz="457200">
              <a:defRPr sz="800">
                <a:latin typeface="+mj-lt"/>
                <a:ea typeface="+mj-ea"/>
                <a:cs typeface="+mj-cs"/>
                <a:sym typeface="Helvetica"/>
              </a:defRPr>
            </a:pPr>
            <a:endParaRPr/>
          </a:p>
        </p:txBody>
      </p:sp>
      <p:sp>
        <p:nvSpPr>
          <p:cNvPr id="10" name="Shape 413"/>
          <p:cNvSpPr/>
          <p:nvPr/>
        </p:nvSpPr>
        <p:spPr>
          <a:xfrm>
            <a:off x="1342094" y="2914964"/>
            <a:ext cx="622364" cy="330399"/>
          </a:xfrm>
          <a:prstGeom prst="rect">
            <a:avLst/>
          </a:prstGeom>
          <a:solidFill>
            <a:srgbClr val="C82506"/>
          </a:solidFill>
          <a:ln w="3175">
            <a:miter lim="400000"/>
          </a:ln>
          <a:extLst>
            <a:ext uri="{C572A759-6A51-4108-AA02-DFA0A04FC94B}">
              <ma14:wrappingTextBox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35718" tIns="35718" rIns="35718" bIns="35718" anchor="ctr"/>
          <a:lstStyle>
            <a:lvl1pPr algn="ctr" defTabSz="584200">
              <a:defRPr sz="1400">
                <a:solidFill>
                  <a:srgbClr val="FFFFFF"/>
                </a:solidFill>
                <a:latin typeface="+mj-lt"/>
                <a:ea typeface="+mj-ea"/>
                <a:cs typeface="+mj-cs"/>
                <a:sym typeface="Helvetica"/>
              </a:defRPr>
            </a:lvl1pPr>
          </a:lstStyle>
          <a:p>
            <a:pPr lvl="0">
              <a:defRPr sz="1800">
                <a:solidFill>
                  <a:srgbClr val="000000"/>
                </a:solidFill>
              </a:defRPr>
            </a:pPr>
            <a:r>
              <a:rPr sz="1800" dirty="0">
                <a:solidFill>
                  <a:srgbClr val="FFFFFF"/>
                </a:solidFill>
              </a:rPr>
              <a:t>PII</a:t>
            </a:r>
          </a:p>
        </p:txBody>
      </p:sp>
      <p:sp>
        <p:nvSpPr>
          <p:cNvPr id="12" name="Shape 415"/>
          <p:cNvSpPr/>
          <p:nvPr/>
        </p:nvSpPr>
        <p:spPr>
          <a:xfrm>
            <a:off x="2540177" y="3000874"/>
            <a:ext cx="1286611" cy="559173"/>
          </a:xfrm>
          <a:prstGeom prst="roundRect">
            <a:avLst>
              <a:gd name="adj" fmla="val 49268"/>
            </a:avLst>
          </a:prstGeom>
          <a:solidFill>
            <a:srgbClr val="FFFFFF"/>
          </a:solidFill>
          <a:ln w="12700">
            <a:solidFill>
              <a:schemeClr val="accent2"/>
            </a:solidFill>
            <a:miter lim="400000"/>
          </a:ln>
          <a:extLst>
            <a:ext uri="{C572A759-6A51-4108-AA02-DFA0A04FC94B}">
              <ma14:wrappingTextBox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sz="1800" dirty="0">
                <a:effectLst>
                  <a:outerShdw blurRad="25400" dist="23998" dir="2700000" rotWithShape="0">
                    <a:srgbClr val="000000">
                      <a:alpha val="31034"/>
                    </a:srgbClr>
                  </a:outerShdw>
                </a:effectLst>
              </a:rPr>
              <a:t>Service A</a:t>
            </a:r>
          </a:p>
        </p:txBody>
      </p:sp>
      <p:sp>
        <p:nvSpPr>
          <p:cNvPr id="13" name="Shape 416"/>
          <p:cNvSpPr/>
          <p:nvPr/>
        </p:nvSpPr>
        <p:spPr>
          <a:xfrm>
            <a:off x="4986688" y="2363863"/>
            <a:ext cx="1327696" cy="559173"/>
          </a:xfrm>
          <a:prstGeom prst="roundRect">
            <a:avLst>
              <a:gd name="adj" fmla="val 49268"/>
            </a:avLst>
          </a:prstGeom>
          <a:solidFill>
            <a:srgbClr val="FFFFFF"/>
          </a:solidFill>
          <a:ln w="12700">
            <a:solidFill>
              <a:srgbClr val="008000"/>
            </a:solidFill>
            <a:miter lim="400000"/>
          </a:ln>
          <a:extLst>
            <a:ext uri="{C572A759-6A51-4108-AA02-DFA0A04FC94B}">
              <ma14:wrappingTextBox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sz="1800">
                <a:effectLst>
                  <a:outerShdw blurRad="25400" dist="23998" dir="2700000" rotWithShape="0">
                    <a:srgbClr val="000000">
                      <a:alpha val="31034"/>
                    </a:srgbClr>
                  </a:outerShdw>
                </a:effectLst>
              </a:rPr>
              <a:t>Service B</a:t>
            </a:r>
          </a:p>
        </p:txBody>
      </p:sp>
      <p:sp>
        <p:nvSpPr>
          <p:cNvPr id="14" name="Shape 417"/>
          <p:cNvSpPr/>
          <p:nvPr/>
        </p:nvSpPr>
        <p:spPr>
          <a:xfrm>
            <a:off x="4986688" y="3527922"/>
            <a:ext cx="1327696" cy="559174"/>
          </a:xfrm>
          <a:prstGeom prst="roundRect">
            <a:avLst>
              <a:gd name="adj" fmla="val 49268"/>
            </a:avLst>
          </a:prstGeom>
          <a:solidFill>
            <a:srgbClr val="FFFFFF"/>
          </a:solidFill>
          <a:ln w="12700">
            <a:solidFill>
              <a:srgbClr val="00882B"/>
            </a:solidFill>
            <a:miter lim="400000"/>
          </a:ln>
          <a:extLst>
            <a:ext uri="{C572A759-6A51-4108-AA02-DFA0A04FC94B}">
              <ma14:wrappingTextBox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sz="1800">
                <a:effectLst>
                  <a:outerShdw blurRad="25400" dist="23998" dir="2700000" rotWithShape="0">
                    <a:srgbClr val="000000">
                      <a:alpha val="31034"/>
                    </a:srgbClr>
                  </a:outerShdw>
                </a:effectLst>
              </a:rPr>
              <a:t>Service C</a:t>
            </a:r>
          </a:p>
        </p:txBody>
      </p:sp>
      <p:sp>
        <p:nvSpPr>
          <p:cNvPr id="15" name="Shape 418"/>
          <p:cNvSpPr/>
          <p:nvPr/>
        </p:nvSpPr>
        <p:spPr>
          <a:xfrm flipH="1" flipV="1">
            <a:off x="3870068" y="3341221"/>
            <a:ext cx="1075350" cy="466077"/>
          </a:xfrm>
          <a:prstGeom prst="line">
            <a:avLst/>
          </a:prstGeom>
          <a:ln w="12700">
            <a:solidFill>
              <a:srgbClr val="00882B"/>
            </a:solidFill>
            <a:custDash>
              <a:ds d="200000" sp="200000"/>
            </a:custDash>
            <a:miter lim="400000"/>
            <a:headEnd type="stealth"/>
          </a:ln>
        </p:spPr>
        <p:txBody>
          <a:bodyPr lIns="35718" tIns="35718" rIns="35718" bIns="35718" anchor="ctr"/>
          <a:lstStyle/>
          <a:p>
            <a:pPr lvl="0" defTabSz="457200">
              <a:defRPr sz="800">
                <a:latin typeface="+mj-lt"/>
                <a:ea typeface="+mj-ea"/>
                <a:cs typeface="+mj-cs"/>
                <a:sym typeface="Helvetica"/>
              </a:defRPr>
            </a:pPr>
            <a:endParaRPr/>
          </a:p>
        </p:txBody>
      </p:sp>
      <p:sp>
        <p:nvSpPr>
          <p:cNvPr id="16" name="Shape 419"/>
          <p:cNvSpPr/>
          <p:nvPr/>
        </p:nvSpPr>
        <p:spPr>
          <a:xfrm flipH="1">
            <a:off x="3870609" y="2630270"/>
            <a:ext cx="1074886" cy="563978"/>
          </a:xfrm>
          <a:prstGeom prst="line">
            <a:avLst/>
          </a:prstGeom>
          <a:ln w="12700">
            <a:solidFill>
              <a:srgbClr val="008000"/>
            </a:solidFill>
            <a:custDash>
              <a:ds d="200000" sp="200000"/>
            </a:custDash>
            <a:miter lim="400000"/>
            <a:headEnd type="stealth"/>
          </a:ln>
        </p:spPr>
        <p:txBody>
          <a:bodyPr lIns="35718" tIns="35718" rIns="35718" bIns="35718" anchor="ctr"/>
          <a:lstStyle/>
          <a:p>
            <a:pPr lvl="0" defTabSz="457200">
              <a:defRPr sz="800">
                <a:latin typeface="+mj-lt"/>
                <a:ea typeface="+mj-ea"/>
                <a:cs typeface="+mj-cs"/>
                <a:sym typeface="Helvetica"/>
              </a:defRPr>
            </a:pPr>
            <a:endParaRPr/>
          </a:p>
        </p:txBody>
      </p:sp>
      <p:sp>
        <p:nvSpPr>
          <p:cNvPr id="17" name="Shape 420"/>
          <p:cNvSpPr/>
          <p:nvPr/>
        </p:nvSpPr>
        <p:spPr>
          <a:xfrm flipH="1">
            <a:off x="6358725" y="3807509"/>
            <a:ext cx="969868" cy="1"/>
          </a:xfrm>
          <a:prstGeom prst="line">
            <a:avLst/>
          </a:prstGeom>
          <a:ln w="12700">
            <a:solidFill>
              <a:srgbClr val="008000"/>
            </a:solidFill>
            <a:custDash>
              <a:ds d="200000" sp="200000"/>
            </a:custDash>
            <a:miter lim="400000"/>
            <a:headEnd type="stealth"/>
          </a:ln>
        </p:spPr>
        <p:txBody>
          <a:bodyPr lIns="35718" tIns="35718" rIns="35718" bIns="35718" anchor="ctr"/>
          <a:lstStyle/>
          <a:p>
            <a:pPr lvl="0" defTabSz="457200">
              <a:defRPr sz="800">
                <a:latin typeface="+mj-lt"/>
                <a:ea typeface="+mj-ea"/>
                <a:cs typeface="+mj-cs"/>
                <a:sym typeface="Helvetica"/>
              </a:defRPr>
            </a:pPr>
            <a:endParaRPr/>
          </a:p>
        </p:txBody>
      </p:sp>
      <p:sp>
        <p:nvSpPr>
          <p:cNvPr id="19" name="Shape 422"/>
          <p:cNvSpPr/>
          <p:nvPr/>
        </p:nvSpPr>
        <p:spPr>
          <a:xfrm>
            <a:off x="7369862" y="3527922"/>
            <a:ext cx="1322505" cy="559174"/>
          </a:xfrm>
          <a:prstGeom prst="roundRect">
            <a:avLst>
              <a:gd name="adj" fmla="val 49268"/>
            </a:avLst>
          </a:prstGeom>
          <a:solidFill>
            <a:srgbClr val="FFFFFF"/>
          </a:solidFill>
          <a:ln w="12700">
            <a:solidFill>
              <a:srgbClr val="008000"/>
            </a:solidFill>
            <a:miter lim="400000"/>
          </a:ln>
          <a:extLst>
            <a:ext uri="{C572A759-6A51-4108-AA02-DFA0A04FC94B}">
              <ma14:wrappingTextBox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sz="1800">
                <a:effectLst>
                  <a:outerShdw blurRad="25400" dist="23998" dir="2700000" rotWithShape="0">
                    <a:srgbClr val="000000">
                      <a:alpha val="31034"/>
                    </a:srgbClr>
                  </a:outerShdw>
                </a:effectLst>
              </a:rPr>
              <a:t>Service D</a:t>
            </a:r>
          </a:p>
        </p:txBody>
      </p:sp>
      <p:sp>
        <p:nvSpPr>
          <p:cNvPr id="20" name="Shape 82"/>
          <p:cNvSpPr>
            <a:spLocks noGrp="1"/>
          </p:cNvSpPr>
          <p:nvPr>
            <p:ph type="title"/>
          </p:nvPr>
        </p:nvSpPr>
        <p:spPr>
          <a:xfrm>
            <a:off x="228600" y="108434"/>
            <a:ext cx="6705600" cy="838201"/>
          </a:xfrm>
          <a:prstGeom prst="rect">
            <a:avLst/>
          </a:prstGeom>
        </p:spPr>
        <p:txBody>
          <a:bodyPr lIns="0" tIns="0" rIns="0" bIns="0">
            <a:normAutofit/>
          </a:bodyPr>
          <a:lstStyle/>
          <a:p>
            <a:pPr lvl="0">
              <a:defRPr sz="1800"/>
            </a:pPr>
            <a:r>
              <a:rPr sz="2400" dirty="0"/>
              <a:t>Problem Domain: </a:t>
            </a:r>
            <a:r>
              <a:rPr lang="en-US" sz="2400" dirty="0" smtClean="0"/>
              <a:t>Service Failure</a:t>
            </a:r>
            <a:endParaRPr sz="2400" dirty="0"/>
          </a:p>
        </p:txBody>
      </p:sp>
      <p:pic>
        <p:nvPicPr>
          <p:cNvPr id="1026" name="Picture 2" descr="C:\Users\dulybysh\Downloads\cross-156772_1280.png"/>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032598" y="3031562"/>
            <a:ext cx="301767" cy="497795"/>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8"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6</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60076667"/>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US" dirty="0"/>
              <a:t>Thank you for your attention.</a:t>
            </a:r>
            <a:br>
              <a:rPr lang="en-US" dirty="0"/>
            </a:br>
            <a:r>
              <a:rPr lang="en-US" dirty="0"/>
              <a:t>Any questions?</a:t>
            </a:r>
            <a:br>
              <a:rPr lang="en-US" dirty="0"/>
            </a:b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350310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 name="image9.tif" descr="C:\Documents and Settings\s261757\Desktop\University Relationships\Consortium\Strategies\Branding\NGCRC_Logo.JPG"/>
          <p:cNvPicPr/>
          <p:nvPr/>
        </p:nvPicPr>
        <p:blipFill>
          <a:blip r:embed="rId2">
            <a:extLst/>
          </a:blip>
          <a:stretch>
            <a:fillRect/>
          </a:stretch>
        </p:blipFill>
        <p:spPr>
          <a:xfrm>
            <a:off x="5888254" y="5030001"/>
            <a:ext cx="2905761" cy="1499151"/>
          </a:xfrm>
          <a:prstGeom prst="rect">
            <a:avLst/>
          </a:prstGeom>
          <a:ln w="12700">
            <a:miter lim="400000"/>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85698143"/>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hape 410"/>
          <p:cNvSpPr/>
          <p:nvPr/>
        </p:nvSpPr>
        <p:spPr>
          <a:xfrm>
            <a:off x="169496" y="2450087"/>
            <a:ext cx="3680782" cy="2224063"/>
          </a:xfrm>
          <a:prstGeom prst="roundRect">
            <a:avLst>
              <a:gd name="adj" fmla="val 11936"/>
            </a:avLst>
          </a:prstGeom>
          <a:solidFill>
            <a:srgbClr val="FFFFFF"/>
          </a:solidFill>
          <a:ln w="3175">
            <a:solidFill/>
            <a:custDash>
              <a:ds d="600000" sp="600000"/>
            </a:custDash>
            <a:miter lim="400000"/>
          </a:ln>
          <a:extLst>
            <a:ext uri="{C572A759-6A51-4108-AA02-DFA0A04FC94B}">
              <ma14:wrappingTextBox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71437" tIns="71437" rIns="71437" bIns="71437" anchor="b"/>
          <a:lstStyle>
            <a:lvl1pPr algn="ctr" defTabSz="457200">
              <a:defRPr sz="1400">
                <a:latin typeface="+mj-lt"/>
                <a:ea typeface="+mj-ea"/>
                <a:cs typeface="+mj-cs"/>
                <a:sym typeface="Helvetica"/>
              </a:defRPr>
            </a:lvl1pPr>
          </a:lstStyle>
          <a:p>
            <a:pPr lvl="0">
              <a:defRPr sz="1800"/>
            </a:pPr>
            <a:r>
              <a:rPr sz="1800" dirty="0"/>
              <a:t>Trust Domain</a:t>
            </a:r>
          </a:p>
        </p:txBody>
      </p:sp>
      <p:pic>
        <p:nvPicPr>
          <p:cNvPr id="8" name="image10.png"/>
          <p:cNvPicPr/>
          <p:nvPr/>
        </p:nvPicPr>
        <p:blipFill>
          <a:blip r:embed="rId2">
            <a:extLst/>
          </a:blip>
          <a:stretch>
            <a:fillRect/>
          </a:stretch>
        </p:blipFill>
        <p:spPr>
          <a:xfrm>
            <a:off x="192188" y="2794257"/>
            <a:ext cx="885466" cy="866419"/>
          </a:xfrm>
          <a:prstGeom prst="rect">
            <a:avLst/>
          </a:prstGeom>
          <a:ln w="3175">
            <a:miter lim="400000"/>
          </a:ln>
        </p:spPr>
      </p:pic>
      <p:sp>
        <p:nvSpPr>
          <p:cNvPr id="9" name="Shape 412"/>
          <p:cNvSpPr/>
          <p:nvPr/>
        </p:nvSpPr>
        <p:spPr>
          <a:xfrm flipH="1">
            <a:off x="885213" y="3309503"/>
            <a:ext cx="1603647" cy="26542"/>
          </a:xfrm>
          <a:prstGeom prst="line">
            <a:avLst/>
          </a:prstGeom>
          <a:ln w="12700">
            <a:solidFill/>
            <a:miter lim="400000"/>
            <a:headEnd type="stealth"/>
          </a:ln>
        </p:spPr>
        <p:txBody>
          <a:bodyPr lIns="35718" tIns="35718" rIns="35718" bIns="35718" anchor="ctr"/>
          <a:lstStyle/>
          <a:p>
            <a:pPr lvl="0" defTabSz="457200">
              <a:defRPr sz="800">
                <a:latin typeface="+mj-lt"/>
                <a:ea typeface="+mj-ea"/>
                <a:cs typeface="+mj-cs"/>
                <a:sym typeface="Helvetica"/>
              </a:defRPr>
            </a:pPr>
            <a:endParaRPr/>
          </a:p>
        </p:txBody>
      </p:sp>
      <p:sp>
        <p:nvSpPr>
          <p:cNvPr id="10" name="Shape 413"/>
          <p:cNvSpPr/>
          <p:nvPr/>
        </p:nvSpPr>
        <p:spPr>
          <a:xfrm>
            <a:off x="1342094" y="2914964"/>
            <a:ext cx="622364" cy="330399"/>
          </a:xfrm>
          <a:prstGeom prst="rect">
            <a:avLst/>
          </a:prstGeom>
          <a:solidFill>
            <a:srgbClr val="C82506"/>
          </a:solidFill>
          <a:ln w="3175">
            <a:miter lim="400000"/>
          </a:ln>
          <a:extLst>
            <a:ext uri="{C572A759-6A51-4108-AA02-DFA0A04FC94B}">
              <ma14:wrappingTextBox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35718" tIns="35718" rIns="35718" bIns="35718" anchor="ctr"/>
          <a:lstStyle>
            <a:lvl1pPr algn="ctr" defTabSz="584200">
              <a:defRPr sz="1400">
                <a:solidFill>
                  <a:srgbClr val="FFFFFF"/>
                </a:solidFill>
                <a:latin typeface="+mj-lt"/>
                <a:ea typeface="+mj-ea"/>
                <a:cs typeface="+mj-cs"/>
                <a:sym typeface="Helvetica"/>
              </a:defRPr>
            </a:lvl1pPr>
          </a:lstStyle>
          <a:p>
            <a:pPr lvl="0">
              <a:defRPr sz="1800">
                <a:solidFill>
                  <a:srgbClr val="000000"/>
                </a:solidFill>
              </a:defRPr>
            </a:pPr>
            <a:r>
              <a:rPr sz="1800" dirty="0">
                <a:solidFill>
                  <a:srgbClr val="FFFFFF"/>
                </a:solidFill>
              </a:rPr>
              <a:t>PII</a:t>
            </a:r>
          </a:p>
        </p:txBody>
      </p:sp>
      <p:sp>
        <p:nvSpPr>
          <p:cNvPr id="11" name="Shape 414"/>
          <p:cNvSpPr/>
          <p:nvPr/>
        </p:nvSpPr>
        <p:spPr>
          <a:xfrm>
            <a:off x="3933508" y="2614665"/>
            <a:ext cx="622365" cy="330400"/>
          </a:xfrm>
          <a:prstGeom prst="rect">
            <a:avLst/>
          </a:prstGeom>
          <a:solidFill>
            <a:srgbClr val="C82506"/>
          </a:solidFill>
          <a:ln w="3175">
            <a:miter lim="400000"/>
          </a:ln>
          <a:extLst>
            <a:ext uri="{C572A759-6A51-4108-AA02-DFA0A04FC94B}">
              <ma14:wrappingTextBox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35718" tIns="35718" rIns="35718" bIns="35718" anchor="ctr"/>
          <a:lstStyle>
            <a:lvl1pPr algn="ctr" defTabSz="584200">
              <a:defRPr sz="1400">
                <a:solidFill>
                  <a:srgbClr val="FFFFFF"/>
                </a:solidFill>
                <a:latin typeface="+mj-lt"/>
                <a:ea typeface="+mj-ea"/>
                <a:cs typeface="+mj-cs"/>
                <a:sym typeface="Helvetica"/>
              </a:defRPr>
            </a:lvl1pPr>
          </a:lstStyle>
          <a:p>
            <a:pPr lvl="0">
              <a:defRPr sz="1800">
                <a:solidFill>
                  <a:srgbClr val="000000"/>
                </a:solidFill>
              </a:defRPr>
            </a:pPr>
            <a:r>
              <a:rPr sz="1800" dirty="0">
                <a:solidFill>
                  <a:srgbClr val="FFFFFF"/>
                </a:solidFill>
              </a:rPr>
              <a:t>PII</a:t>
            </a:r>
          </a:p>
        </p:txBody>
      </p:sp>
      <p:sp>
        <p:nvSpPr>
          <p:cNvPr id="12" name="Shape 415"/>
          <p:cNvSpPr/>
          <p:nvPr/>
        </p:nvSpPr>
        <p:spPr>
          <a:xfrm>
            <a:off x="2540177" y="3000874"/>
            <a:ext cx="1286611" cy="559173"/>
          </a:xfrm>
          <a:prstGeom prst="roundRect">
            <a:avLst>
              <a:gd name="adj" fmla="val 49268"/>
            </a:avLst>
          </a:prstGeom>
          <a:solidFill>
            <a:srgbClr val="FFFFFF"/>
          </a:solidFill>
          <a:ln w="12700">
            <a:solidFill/>
            <a:miter lim="400000"/>
          </a:ln>
          <a:extLst>
            <a:ext uri="{C572A759-6A51-4108-AA02-DFA0A04FC94B}">
              <ma14:wrappingTextBox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sz="1800" dirty="0">
                <a:effectLst>
                  <a:outerShdw blurRad="25400" dist="23998" dir="2700000" rotWithShape="0">
                    <a:srgbClr val="000000">
                      <a:alpha val="31034"/>
                    </a:srgbClr>
                  </a:outerShdw>
                </a:effectLst>
              </a:rPr>
              <a:t>Service A</a:t>
            </a:r>
          </a:p>
        </p:txBody>
      </p:sp>
      <p:sp>
        <p:nvSpPr>
          <p:cNvPr id="13" name="Shape 416"/>
          <p:cNvSpPr/>
          <p:nvPr/>
        </p:nvSpPr>
        <p:spPr>
          <a:xfrm>
            <a:off x="4986688" y="2363863"/>
            <a:ext cx="1327696" cy="559173"/>
          </a:xfrm>
          <a:prstGeom prst="roundRect">
            <a:avLst>
              <a:gd name="adj" fmla="val 49268"/>
            </a:avLst>
          </a:prstGeom>
          <a:solidFill>
            <a:srgbClr val="FFFFFF"/>
          </a:solidFill>
          <a:ln w="12700">
            <a:solidFill>
              <a:srgbClr val="C82506"/>
            </a:solidFill>
            <a:miter lim="400000"/>
          </a:ln>
          <a:extLst>
            <a:ext uri="{C572A759-6A51-4108-AA02-DFA0A04FC94B}">
              <ma14:wrappingTextBox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sz="1800">
                <a:effectLst>
                  <a:outerShdw blurRad="25400" dist="23998" dir="2700000" rotWithShape="0">
                    <a:srgbClr val="000000">
                      <a:alpha val="31034"/>
                    </a:srgbClr>
                  </a:outerShdw>
                </a:effectLst>
              </a:rPr>
              <a:t>Service B</a:t>
            </a:r>
          </a:p>
        </p:txBody>
      </p:sp>
      <p:sp>
        <p:nvSpPr>
          <p:cNvPr id="14" name="Shape 417"/>
          <p:cNvSpPr/>
          <p:nvPr/>
        </p:nvSpPr>
        <p:spPr>
          <a:xfrm>
            <a:off x="4986688" y="3527922"/>
            <a:ext cx="1327696" cy="559174"/>
          </a:xfrm>
          <a:prstGeom prst="roundRect">
            <a:avLst>
              <a:gd name="adj" fmla="val 49268"/>
            </a:avLst>
          </a:prstGeom>
          <a:solidFill>
            <a:srgbClr val="FFFFFF"/>
          </a:solidFill>
          <a:ln w="12700">
            <a:solidFill>
              <a:srgbClr val="00882B"/>
            </a:solidFill>
            <a:miter lim="400000"/>
          </a:ln>
          <a:extLst>
            <a:ext uri="{C572A759-6A51-4108-AA02-DFA0A04FC94B}">
              <ma14:wrappingTextBox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sz="1800">
                <a:effectLst>
                  <a:outerShdw blurRad="25400" dist="23998" dir="2700000" rotWithShape="0">
                    <a:srgbClr val="000000">
                      <a:alpha val="31034"/>
                    </a:srgbClr>
                  </a:outerShdw>
                </a:effectLst>
              </a:rPr>
              <a:t>Service C</a:t>
            </a:r>
          </a:p>
        </p:txBody>
      </p:sp>
      <p:sp>
        <p:nvSpPr>
          <p:cNvPr id="15" name="Shape 418"/>
          <p:cNvSpPr/>
          <p:nvPr/>
        </p:nvSpPr>
        <p:spPr>
          <a:xfrm flipH="1" flipV="1">
            <a:off x="3870068" y="3341221"/>
            <a:ext cx="1075350" cy="466077"/>
          </a:xfrm>
          <a:prstGeom prst="line">
            <a:avLst/>
          </a:prstGeom>
          <a:ln w="12700">
            <a:solidFill>
              <a:srgbClr val="00882B"/>
            </a:solidFill>
            <a:custDash>
              <a:ds d="200000" sp="200000"/>
            </a:custDash>
            <a:miter lim="400000"/>
            <a:headEnd type="stealth"/>
          </a:ln>
        </p:spPr>
        <p:txBody>
          <a:bodyPr lIns="35718" tIns="35718" rIns="35718" bIns="35718" anchor="ctr"/>
          <a:lstStyle/>
          <a:p>
            <a:pPr lvl="0" defTabSz="457200">
              <a:defRPr sz="800">
                <a:latin typeface="+mj-lt"/>
                <a:ea typeface="+mj-ea"/>
                <a:cs typeface="+mj-cs"/>
                <a:sym typeface="Helvetica"/>
              </a:defRPr>
            </a:pPr>
            <a:endParaRPr/>
          </a:p>
        </p:txBody>
      </p:sp>
      <p:sp>
        <p:nvSpPr>
          <p:cNvPr id="16" name="Shape 419"/>
          <p:cNvSpPr/>
          <p:nvPr/>
        </p:nvSpPr>
        <p:spPr>
          <a:xfrm flipH="1">
            <a:off x="3870609" y="2630270"/>
            <a:ext cx="1074886" cy="563978"/>
          </a:xfrm>
          <a:prstGeom prst="line">
            <a:avLst/>
          </a:prstGeom>
          <a:ln w="12700">
            <a:solidFill>
              <a:srgbClr val="C82506"/>
            </a:solidFill>
            <a:custDash>
              <a:ds d="200000" sp="200000"/>
            </a:custDash>
            <a:miter lim="400000"/>
            <a:headEnd type="stealth"/>
          </a:ln>
        </p:spPr>
        <p:txBody>
          <a:bodyPr lIns="35718" tIns="35718" rIns="35718" bIns="35718" anchor="ctr"/>
          <a:lstStyle/>
          <a:p>
            <a:pPr lvl="0" defTabSz="457200">
              <a:defRPr sz="800">
                <a:latin typeface="+mj-lt"/>
                <a:ea typeface="+mj-ea"/>
                <a:cs typeface="+mj-cs"/>
                <a:sym typeface="Helvetica"/>
              </a:defRPr>
            </a:pPr>
            <a:endParaRPr/>
          </a:p>
        </p:txBody>
      </p:sp>
      <p:sp>
        <p:nvSpPr>
          <p:cNvPr id="17" name="Shape 420"/>
          <p:cNvSpPr/>
          <p:nvPr/>
        </p:nvSpPr>
        <p:spPr>
          <a:xfrm flipH="1">
            <a:off x="6358725" y="3807509"/>
            <a:ext cx="969868" cy="1"/>
          </a:xfrm>
          <a:prstGeom prst="line">
            <a:avLst/>
          </a:prstGeom>
          <a:ln w="12700">
            <a:solidFill>
              <a:srgbClr val="C82506"/>
            </a:solidFill>
            <a:custDash>
              <a:ds d="200000" sp="200000"/>
            </a:custDash>
            <a:miter lim="400000"/>
            <a:headEnd type="stealth"/>
          </a:ln>
        </p:spPr>
        <p:txBody>
          <a:bodyPr lIns="35718" tIns="35718" rIns="35718" bIns="35718" anchor="ctr"/>
          <a:lstStyle/>
          <a:p>
            <a:pPr lvl="0" defTabSz="457200">
              <a:defRPr sz="800">
                <a:latin typeface="+mj-lt"/>
                <a:ea typeface="+mj-ea"/>
                <a:cs typeface="+mj-cs"/>
                <a:sym typeface="Helvetica"/>
              </a:defRPr>
            </a:pPr>
            <a:endParaRPr/>
          </a:p>
        </p:txBody>
      </p:sp>
      <p:sp>
        <p:nvSpPr>
          <p:cNvPr id="18" name="Shape 421"/>
          <p:cNvSpPr/>
          <p:nvPr/>
        </p:nvSpPr>
        <p:spPr>
          <a:xfrm>
            <a:off x="6519648" y="3452230"/>
            <a:ext cx="622364" cy="330400"/>
          </a:xfrm>
          <a:prstGeom prst="rect">
            <a:avLst/>
          </a:prstGeom>
          <a:solidFill>
            <a:srgbClr val="C82506"/>
          </a:solidFill>
          <a:ln w="3175">
            <a:miter lim="400000"/>
          </a:ln>
          <a:extLst>
            <a:ext uri="{C572A759-6A51-4108-AA02-DFA0A04FC94B}">
              <ma14:wrappingTextBox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35718" tIns="35718" rIns="35718" bIns="35718" anchor="ctr"/>
          <a:lstStyle>
            <a:lvl1pPr algn="ctr" defTabSz="584200">
              <a:defRPr sz="1400">
                <a:solidFill>
                  <a:srgbClr val="FFFFFF"/>
                </a:solidFill>
                <a:latin typeface="+mj-lt"/>
                <a:ea typeface="+mj-ea"/>
                <a:cs typeface="+mj-cs"/>
                <a:sym typeface="Helvetica"/>
              </a:defRPr>
            </a:lvl1pPr>
          </a:lstStyle>
          <a:p>
            <a:pPr lvl="0">
              <a:defRPr sz="1800">
                <a:solidFill>
                  <a:srgbClr val="000000"/>
                </a:solidFill>
              </a:defRPr>
            </a:pPr>
            <a:r>
              <a:rPr sz="1800">
                <a:solidFill>
                  <a:srgbClr val="FFFFFF"/>
                </a:solidFill>
              </a:rPr>
              <a:t>PII</a:t>
            </a:r>
          </a:p>
        </p:txBody>
      </p:sp>
      <p:sp>
        <p:nvSpPr>
          <p:cNvPr id="19" name="Shape 422"/>
          <p:cNvSpPr/>
          <p:nvPr/>
        </p:nvSpPr>
        <p:spPr>
          <a:xfrm>
            <a:off x="7369862" y="3527922"/>
            <a:ext cx="1322505" cy="559174"/>
          </a:xfrm>
          <a:prstGeom prst="roundRect">
            <a:avLst>
              <a:gd name="adj" fmla="val 49268"/>
            </a:avLst>
          </a:prstGeom>
          <a:solidFill>
            <a:srgbClr val="FFFFFF"/>
          </a:solidFill>
          <a:ln w="12700">
            <a:solidFill>
              <a:srgbClr val="C82506"/>
            </a:solidFill>
            <a:miter lim="400000"/>
          </a:ln>
          <a:extLst>
            <a:ext uri="{C572A759-6A51-4108-AA02-DFA0A04FC94B}">
              <ma14:wrappingTextBox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sz="1800">
                <a:effectLst>
                  <a:outerShdw blurRad="25400" dist="23998" dir="2700000" rotWithShape="0">
                    <a:srgbClr val="000000">
                      <a:alpha val="31034"/>
                    </a:srgbClr>
                  </a:outerShdw>
                </a:effectLst>
              </a:rPr>
              <a:t>Service D</a:t>
            </a:r>
          </a:p>
        </p:txBody>
      </p:sp>
      <p:sp>
        <p:nvSpPr>
          <p:cNvPr id="20" name="Shape 82"/>
          <p:cNvSpPr>
            <a:spLocks noGrp="1"/>
          </p:cNvSpPr>
          <p:nvPr>
            <p:ph type="title"/>
          </p:nvPr>
        </p:nvSpPr>
        <p:spPr>
          <a:xfrm>
            <a:off x="228600" y="108434"/>
            <a:ext cx="6705600" cy="838201"/>
          </a:xfrm>
          <a:prstGeom prst="rect">
            <a:avLst/>
          </a:prstGeom>
        </p:spPr>
        <p:txBody>
          <a:bodyPr lIns="0" tIns="0" rIns="0" bIns="0">
            <a:normAutofit/>
          </a:bodyPr>
          <a:lstStyle/>
          <a:p>
            <a:pPr lvl="0">
              <a:defRPr sz="1800"/>
            </a:pPr>
            <a:r>
              <a:rPr sz="2400" dirty="0"/>
              <a:t>Problem Domain: </a:t>
            </a:r>
            <a:r>
              <a:rPr lang="en-US" sz="2400" dirty="0" smtClean="0"/>
              <a:t>Data Leakage</a:t>
            </a:r>
            <a:endParaRPr sz="2400" dirty="0"/>
          </a:p>
        </p:txBody>
      </p:sp>
      <p:sp>
        <p:nvSpPr>
          <p:cNvPr id="21"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7</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24929766"/>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4" name="Shape 364"/>
          <p:cNvSpPr>
            <a:spLocks noGrp="1"/>
          </p:cNvSpPr>
          <p:nvPr>
            <p:ph type="title"/>
          </p:nvPr>
        </p:nvSpPr>
        <p:spPr>
          <a:xfrm>
            <a:off x="228600" y="140884"/>
            <a:ext cx="6705600" cy="838201"/>
          </a:xfrm>
          <a:prstGeom prst="rect">
            <a:avLst/>
          </a:prstGeom>
        </p:spPr>
        <p:txBody>
          <a:bodyPr lIns="0" tIns="0" rIns="0" bIns="0">
            <a:normAutofit/>
          </a:bodyPr>
          <a:lstStyle/>
          <a:p>
            <a:pPr lvl="0">
              <a:defRPr sz="1800"/>
            </a:pPr>
            <a:r>
              <a:rPr lang="en-US" sz="2400" dirty="0" smtClean="0"/>
              <a:t>Research Components</a:t>
            </a:r>
            <a:endParaRPr sz="2400" dirty="0"/>
          </a:p>
        </p:txBody>
      </p:sp>
      <p:graphicFrame>
        <p:nvGraphicFramePr>
          <p:cNvPr id="21" name="Diagram 20"/>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79047237"/>
              </p:ext>
            </p:extLst>
          </p:nvPr>
        </p:nvGraphicFramePr>
        <p:xfrm>
          <a:off x="2074373" y="2391029"/>
          <a:ext cx="5369760" cy="3395401"/>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22" name="TextBox 21"/>
          <p:cNvSpPr txBox="1"/>
          <p:nvPr/>
        </p:nvSpPr>
        <p:spPr>
          <a:xfrm>
            <a:off x="1614187" y="1246526"/>
            <a:ext cx="1505573" cy="646331"/>
          </a:xfrm>
          <a:prstGeom prst="rect">
            <a:avLst/>
          </a:prstGeom>
          <a:solidFill>
            <a:srgbClr val="FFFF00"/>
          </a:solidFill>
          <a:ln>
            <a:solidFill>
              <a:srgbClr val="FFFF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Policies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 name="TextBox 22"/>
          <p:cNvSpPr txBox="1"/>
          <p:nvPr/>
        </p:nvSpPr>
        <p:spPr>
          <a:xfrm>
            <a:off x="979073" y="1916490"/>
            <a:ext cx="1564814" cy="646331"/>
          </a:xfrm>
          <a:prstGeom prst="rect">
            <a:avLst/>
          </a:prstGeom>
          <a:solidFill>
            <a:srgbClr val="FFFF00"/>
          </a:solidFill>
          <a:ln>
            <a:solidFill>
              <a:srgbClr val="FFFF00"/>
            </a:solidFill>
          </a:ln>
        </p:spPr>
        <p:txBody>
          <a:bodyPr wrap="square" rtlCol="0">
            <a:spAutoFit/>
          </a:bodyPr>
          <a:lstStyle>
            <a:defPPr>
              <a:defRPr lang="en-US"/>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Active </a:t>
            </a:r>
            <a:endParaRPr kumimoji="0" lang="en-US" sz="1800" b="0" i="0" u="none" strike="noStrike" kern="0" cap="none" spc="0" normalizeH="0" baseline="0" noProof="0" dirty="0" smtClean="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Listener</a:t>
            </a:r>
            <a:endParaRPr kumimoji="0" lang="en-US" sz="1800" b="0" i="0" u="none" strike="noStrike" kern="0" cap="none" spc="0" normalizeH="0" baseline="0" noProof="0" dirty="0">
              <a:ln>
                <a:noFill/>
              </a:ln>
              <a:solidFill>
                <a:sysClr val="windowText" lastClr="000000"/>
              </a:solidFill>
              <a:effectLst/>
              <a:uLnTx/>
              <a:uFillTx/>
            </a:endParaRPr>
          </a:p>
        </p:txBody>
      </p:sp>
      <p:sp>
        <p:nvSpPr>
          <p:cNvPr id="24" name="TextBox 23"/>
          <p:cNvSpPr txBox="1"/>
          <p:nvPr/>
        </p:nvSpPr>
        <p:spPr>
          <a:xfrm>
            <a:off x="6831678" y="1427967"/>
            <a:ext cx="1505573" cy="646331"/>
          </a:xfrm>
          <a:prstGeom prst="rect">
            <a:avLst/>
          </a:prstGeom>
          <a:solidFill>
            <a:srgbClr val="9BBB59">
              <a:lumMod val="60000"/>
              <a:lumOff val="40000"/>
            </a:srgbClr>
          </a:solidFill>
          <a:ln>
            <a:solidFill>
              <a:srgbClr val="9BBB59">
                <a:lumMod val="60000"/>
                <a:lumOff val="4000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Passive Listener</a:t>
            </a:r>
            <a:endParaRPr kumimoji="0" lang="en-US" sz="1800" b="0" i="0" u="none" strike="noStrike" kern="0" cap="none" spc="0" normalizeH="0" baseline="0" noProof="0" dirty="0">
              <a:ln>
                <a:noFill/>
              </a:ln>
              <a:solidFill>
                <a:sysClr val="windowText" lastClr="000000"/>
              </a:solidFill>
              <a:effectLst/>
              <a:uLnTx/>
              <a:uFillTx/>
            </a:endParaRPr>
          </a:p>
        </p:txBody>
      </p:sp>
      <p:sp>
        <p:nvSpPr>
          <p:cNvPr id="25" name="TextBox 24"/>
          <p:cNvSpPr txBox="1"/>
          <p:nvPr/>
        </p:nvSpPr>
        <p:spPr>
          <a:xfrm>
            <a:off x="6370060" y="2067863"/>
            <a:ext cx="1505573" cy="646331"/>
          </a:xfrm>
          <a:prstGeom prst="rect">
            <a:avLst/>
          </a:prstGeom>
          <a:solidFill>
            <a:srgbClr val="9BBB59">
              <a:lumMod val="60000"/>
              <a:lumOff val="40000"/>
            </a:srgbClr>
          </a:solidFill>
          <a:ln>
            <a:solidFill>
              <a:srgbClr val="9BBB59">
                <a:lumMod val="60000"/>
                <a:lumOff val="4000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Heartbeat Module</a:t>
            </a:r>
            <a:endParaRPr kumimoji="0" lang="en-US" sz="1800" b="0" i="0" u="none" strike="noStrike" kern="0" cap="none" spc="0" normalizeH="0" baseline="0" noProof="0" dirty="0">
              <a:ln>
                <a:noFill/>
              </a:ln>
              <a:solidFill>
                <a:sysClr val="windowText" lastClr="000000"/>
              </a:solidFill>
              <a:effectLst/>
              <a:uLnTx/>
              <a:uFillTx/>
            </a:endParaRPr>
          </a:p>
        </p:txBody>
      </p:sp>
      <p:sp>
        <p:nvSpPr>
          <p:cNvPr id="26" name="TextBox 25"/>
          <p:cNvSpPr txBox="1"/>
          <p:nvPr/>
        </p:nvSpPr>
        <p:spPr>
          <a:xfrm>
            <a:off x="6912096" y="4090475"/>
            <a:ext cx="1505573" cy="646331"/>
          </a:xfrm>
          <a:prstGeom prst="rect">
            <a:avLst/>
          </a:prstGeom>
          <a:solidFill>
            <a:srgbClr val="FF0000"/>
          </a:solidFill>
          <a:ln>
            <a:solidFill>
              <a:srgbClr val="9BBB59">
                <a:lumMod val="60000"/>
                <a:lumOff val="4000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Trust Management</a:t>
            </a:r>
            <a:endParaRPr kumimoji="0" lang="en-US" sz="1800" b="0" i="0" u="none" strike="noStrike" kern="0" cap="none" spc="0" normalizeH="0" baseline="0" noProof="0" dirty="0">
              <a:ln>
                <a:noFill/>
              </a:ln>
              <a:solidFill>
                <a:sysClr val="windowText" lastClr="000000"/>
              </a:solidFill>
              <a:effectLst/>
              <a:uLnTx/>
              <a:uFillTx/>
            </a:endParaRPr>
          </a:p>
        </p:txBody>
      </p:sp>
      <p:sp>
        <p:nvSpPr>
          <p:cNvPr id="27" name="TextBox 26"/>
          <p:cNvSpPr txBox="1"/>
          <p:nvPr/>
        </p:nvSpPr>
        <p:spPr>
          <a:xfrm>
            <a:off x="3980445" y="6009742"/>
            <a:ext cx="1505573" cy="646331"/>
          </a:xfrm>
          <a:prstGeom prst="rect">
            <a:avLst/>
          </a:prstGeom>
          <a:solidFill>
            <a:srgbClr val="FFB078"/>
          </a:solidFill>
          <a:ln>
            <a:solidFill>
              <a:srgbClr val="9BBB59">
                <a:lumMod val="60000"/>
                <a:lumOff val="4000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Anomaly Detection</a:t>
            </a:r>
            <a:endParaRPr kumimoji="0" lang="en-US" sz="1800" b="0" i="0" u="none" strike="noStrike" kern="0" cap="none" spc="0" normalizeH="0" baseline="0" noProof="0" dirty="0">
              <a:ln>
                <a:noFill/>
              </a:ln>
              <a:solidFill>
                <a:sysClr val="windowText" lastClr="000000"/>
              </a:solidFill>
              <a:effectLst/>
              <a:uLnTx/>
              <a:uFillTx/>
            </a:endParaRPr>
          </a:p>
        </p:txBody>
      </p:sp>
      <p:sp>
        <p:nvSpPr>
          <p:cNvPr id="28" name="TextBox 27"/>
          <p:cNvSpPr txBox="1"/>
          <p:nvPr/>
        </p:nvSpPr>
        <p:spPr>
          <a:xfrm>
            <a:off x="1255053" y="4637655"/>
            <a:ext cx="1564814" cy="646331"/>
          </a:xfrm>
          <a:prstGeom prst="rect">
            <a:avLst/>
          </a:prstGeom>
          <a:solidFill>
            <a:srgbClr val="F9FF71"/>
          </a:solidFill>
          <a:ln>
            <a:solidFill>
              <a:srgbClr val="FFFF00"/>
            </a:solidFill>
          </a:ln>
        </p:spPr>
        <p:txBody>
          <a:bodyPr wrap="square" rtlCol="0">
            <a:spAutoFit/>
          </a:bodyPr>
          <a:lstStyle>
            <a:defPPr>
              <a:defRPr lang="en-US"/>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Agile Defense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cxnSp>
        <p:nvCxnSpPr>
          <p:cNvPr id="29" name="Curved Connector 28"/>
          <p:cNvCxnSpPr>
            <a:endCxn id="25" idx="1"/>
          </p:cNvCxnSpPr>
          <p:nvPr/>
        </p:nvCxnSpPr>
        <p:spPr>
          <a:xfrm flipV="1">
            <a:off x="5769535" y="2391029"/>
            <a:ext cx="600525" cy="474525"/>
          </a:xfrm>
          <a:prstGeom prst="curvedConnector3">
            <a:avLst/>
          </a:prstGeom>
          <a:noFill/>
          <a:ln w="25400" cap="flat" cmpd="sng" algn="ctr">
            <a:solidFill>
              <a:srgbClr val="9BBB59">
                <a:lumMod val="60000"/>
                <a:lumOff val="40000"/>
              </a:srgbClr>
            </a:solidFill>
            <a:prstDash val="solid"/>
            <a:headEnd type="arrow"/>
            <a:tailEnd type="arrow"/>
          </a:ln>
          <a:effectLst>
            <a:outerShdw blurRad="40000" dist="20000" dir="5400000" rotWithShape="0">
              <a:srgbClr val="000000">
                <a:alpha val="38000"/>
              </a:srgbClr>
            </a:outerShdw>
          </a:effectLst>
        </p:spPr>
      </p:cxnSp>
      <p:cxnSp>
        <p:nvCxnSpPr>
          <p:cNvPr id="30" name="Curved Connector 29"/>
          <p:cNvCxnSpPr>
            <a:endCxn id="26" idx="1"/>
          </p:cNvCxnSpPr>
          <p:nvPr/>
        </p:nvCxnSpPr>
        <p:spPr>
          <a:xfrm>
            <a:off x="6482573" y="4413641"/>
            <a:ext cx="429523" cy="12700"/>
          </a:xfrm>
          <a:prstGeom prst="curvedConnector3">
            <a:avLst/>
          </a:prstGeom>
          <a:noFill/>
          <a:ln w="25400" cap="flat" cmpd="sng" algn="ctr">
            <a:solidFill>
              <a:srgbClr val="FF0000"/>
            </a:solidFill>
            <a:prstDash val="solid"/>
            <a:headEnd type="arrow"/>
            <a:tailEnd type="arrow"/>
          </a:ln>
          <a:effectLst>
            <a:outerShdw blurRad="40000" dist="20000" dir="5400000" rotWithShape="0">
              <a:srgbClr val="000000">
                <a:alpha val="38000"/>
              </a:srgbClr>
            </a:outerShdw>
          </a:effectLst>
        </p:spPr>
      </p:cxnSp>
      <p:cxnSp>
        <p:nvCxnSpPr>
          <p:cNvPr id="31" name="Curved Connector 30"/>
          <p:cNvCxnSpPr/>
          <p:nvPr/>
        </p:nvCxnSpPr>
        <p:spPr>
          <a:xfrm rot="5400000" flipH="1" flipV="1">
            <a:off x="2718567" y="4560177"/>
            <a:ext cx="532103" cy="239032"/>
          </a:xfrm>
          <a:prstGeom prst="curvedConnector3">
            <a:avLst/>
          </a:prstGeom>
          <a:noFill/>
          <a:ln w="25400" cap="flat" cmpd="sng" algn="ctr">
            <a:solidFill>
              <a:srgbClr val="F9FF71"/>
            </a:solidFill>
            <a:prstDash val="solid"/>
            <a:headEnd type="arrow"/>
            <a:tailEnd type="arrow"/>
          </a:ln>
          <a:effectLst>
            <a:outerShdw blurRad="40000" dist="20000" dir="5400000" rotWithShape="0">
              <a:srgbClr val="000000">
                <a:alpha val="38000"/>
              </a:srgbClr>
            </a:outerShdw>
          </a:effectLst>
        </p:spPr>
      </p:cxnSp>
      <p:cxnSp>
        <p:nvCxnSpPr>
          <p:cNvPr id="32" name="Curved Connector 31"/>
          <p:cNvCxnSpPr/>
          <p:nvPr/>
        </p:nvCxnSpPr>
        <p:spPr>
          <a:xfrm rot="5400000" flipH="1" flipV="1">
            <a:off x="4441501" y="5631290"/>
            <a:ext cx="506360" cy="250545"/>
          </a:xfrm>
          <a:prstGeom prst="curvedConnector3">
            <a:avLst/>
          </a:prstGeom>
          <a:noFill/>
          <a:ln w="25400" cap="flat" cmpd="sng" algn="ctr">
            <a:solidFill>
              <a:srgbClr val="FFB078"/>
            </a:solidFill>
            <a:prstDash val="solid"/>
            <a:headEnd type="arrow"/>
            <a:tailEnd type="arrow"/>
          </a:ln>
          <a:effectLst>
            <a:outerShdw blurRad="40000" dist="20000" dir="5400000" rotWithShape="0">
              <a:srgbClr val="000000">
                <a:alpha val="38000"/>
              </a:srgbClr>
            </a:outerShdw>
          </a:effectLst>
        </p:spPr>
      </p:cxnSp>
      <p:cxnSp>
        <p:nvCxnSpPr>
          <p:cNvPr id="33" name="Curved Connector 32"/>
          <p:cNvCxnSpPr/>
          <p:nvPr/>
        </p:nvCxnSpPr>
        <p:spPr>
          <a:xfrm rot="10800000">
            <a:off x="2643621" y="2629703"/>
            <a:ext cx="767526" cy="288774"/>
          </a:xfrm>
          <a:prstGeom prst="curvedConnector3">
            <a:avLst/>
          </a:prstGeom>
          <a:noFill/>
          <a:ln w="25400" cap="flat" cmpd="sng" algn="ctr">
            <a:solidFill>
              <a:srgbClr val="FFFF00"/>
            </a:solidFill>
            <a:prstDash val="solid"/>
            <a:headEnd type="arrow"/>
            <a:tailEnd type="arrow"/>
          </a:ln>
          <a:effectLst>
            <a:outerShdw blurRad="40000" dist="20000" dir="5400000" rotWithShape="0">
              <a:srgbClr val="000000">
                <a:alpha val="38000"/>
              </a:srgbClr>
            </a:outerShdw>
          </a:effectLst>
        </p:spPr>
      </p:cxnSp>
      <p:sp>
        <p:nvSpPr>
          <p:cNvPr id="34" name="Rectangle 33"/>
          <p:cNvSpPr/>
          <p:nvPr/>
        </p:nvSpPr>
        <p:spPr>
          <a:xfrm>
            <a:off x="801562" y="1093046"/>
            <a:ext cx="7745014" cy="5680399"/>
          </a:xfrm>
          <a:prstGeom prst="rect">
            <a:avLst/>
          </a:prstGeom>
          <a:noFill/>
          <a:ln w="9525"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5" name="TextBox 34"/>
          <p:cNvSpPr txBox="1"/>
          <p:nvPr/>
        </p:nvSpPr>
        <p:spPr>
          <a:xfrm>
            <a:off x="2502876" y="1928235"/>
            <a:ext cx="1564814" cy="646331"/>
          </a:xfrm>
          <a:prstGeom prst="rect">
            <a:avLst/>
          </a:prstGeom>
          <a:solidFill>
            <a:srgbClr val="FFFF00"/>
          </a:solidFill>
          <a:ln>
            <a:solidFill>
              <a:srgbClr val="FFFF00"/>
            </a:solidFill>
          </a:ln>
        </p:spPr>
        <p:txBody>
          <a:bodyPr wrap="square" rtlCol="0">
            <a:spAutoFit/>
          </a:bodyPr>
          <a:lstStyle>
            <a:defPPr>
              <a:defRPr lang="en-US"/>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Active </a:t>
            </a:r>
            <a:r>
              <a:rPr kumimoji="0" lang="en-US" sz="1800" b="0" i="0" u="none" strike="noStrike" kern="0" cap="none" spc="0" normalizeH="0" baseline="0" noProof="0" dirty="0" smtClean="0">
                <a:ln>
                  <a:noFill/>
                </a:ln>
                <a:solidFill>
                  <a:sysClr val="windowText" lastClr="000000"/>
                </a:solidFill>
                <a:effectLst/>
                <a:uLnTx/>
                <a:uFillTx/>
              </a:rPr>
              <a:t>Bundle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Listener</a:t>
            </a:r>
            <a:endParaRPr kumimoji="0" lang="en-US" sz="1800" b="0" i="0" u="none" strike="noStrike" kern="0" cap="none" spc="0" normalizeH="0" baseline="0" noProof="0" dirty="0">
              <a:ln>
                <a:noFill/>
              </a:ln>
              <a:solidFill>
                <a:sysClr val="windowText" lastClr="000000"/>
              </a:solidFill>
              <a:effectLst/>
              <a:uLnTx/>
              <a:uFillTx/>
            </a:endParaRPr>
          </a:p>
        </p:txBody>
      </p:sp>
      <p:sp>
        <p:nvSpPr>
          <p:cNvPr id="36" name="TextBox 35"/>
          <p:cNvSpPr txBox="1"/>
          <p:nvPr/>
        </p:nvSpPr>
        <p:spPr>
          <a:xfrm>
            <a:off x="938062" y="5283986"/>
            <a:ext cx="1564814" cy="646331"/>
          </a:xfrm>
          <a:prstGeom prst="rect">
            <a:avLst/>
          </a:prstGeom>
          <a:solidFill>
            <a:srgbClr val="F9FF71"/>
          </a:solidFill>
          <a:ln>
            <a:solidFill>
              <a:srgbClr val="FFFF00"/>
            </a:solidFill>
          </a:ln>
        </p:spPr>
        <p:txBody>
          <a:bodyPr wrap="square" rtlCol="0">
            <a:spAutoFit/>
          </a:bodyPr>
          <a:lstStyle>
            <a:defPPr>
              <a:defRPr lang="en-US"/>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Resiliency</a:t>
            </a:r>
            <a:r>
              <a:rPr kumimoji="0" lang="en-US" sz="1800" b="0" i="0" u="none" strike="noStrike" kern="0" cap="none" spc="0" normalizeH="0" noProof="0" dirty="0" smtClean="0">
                <a:ln>
                  <a:noFill/>
                </a:ln>
                <a:solidFill>
                  <a:sysClr val="windowText" lastClr="000000"/>
                </a:solidFill>
                <a:effectLst/>
                <a:uLnTx/>
                <a:uFillTx/>
              </a:rPr>
              <a:t> &amp; Adaptability</a:t>
            </a: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20"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8</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43047114"/>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chor="ctr">
            <a:noAutofit/>
          </a:bodyPr>
          <a:lstStyle/>
          <a:p>
            <a:pPr algn="ctr">
              <a:buNone/>
            </a:pPr>
            <a:r>
              <a:rPr lang="en-US" sz="4400" dirty="0" smtClean="0"/>
              <a:t>Agile Defense in SOA</a:t>
            </a:r>
          </a:p>
        </p:txBody>
      </p:sp>
      <p:sp>
        <p:nvSpPr>
          <p:cNvPr id="4"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9</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994540"/>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WMTOOLS" val="&lt;WMTools ver=&quot;1.0&quot;&gt;&lt;Timings time=&quot;3/6/2008 12:03:03 PM&quot;&gt;&lt;Slide id=&quot;335&quot; dur=&quot;.609375&quot;/&gt;&lt;Slide id=&quot;337&quot; dur=&quot;13.53516&quot;/&gt;&lt;Slide id=&quot;335&quot; dur=&quot;.765625&quot;/&gt;&lt;Slide id=&quot;337&quot; dur=&quot;4.699219&quot;/&gt;&lt;Slide id=&quot;312&quot; dur=&quot;2.902344&quot;/&gt;&lt;Slide id=&quot;313&quot; dur=&quot;7.195313&quot;/&gt;&lt;Slide id=&quot;316&quot; dur=&quot;10.69141&quot;/&gt;&lt;Slide id=&quot;317&quot; dur=&quot;1.734375&quot;/&gt;&lt;Slide id=&quot;336&quot; dur=&quot;1.703125&quot;/&gt;&lt;Slide id=&quot;338&quot; dur=&quot;1&quot;/&gt;&lt;/Timings&gt;&lt;/WMTools&gt;"/>
</p:tagLst>
</file>

<file path=ppt/theme/theme1.xml><?xml version="1.0" encoding="utf-8"?>
<a:theme xmlns:a="http://schemas.openxmlformats.org/drawingml/2006/main" name="noc_PPT_tplt[4 business areas]">
  <a:themeElements>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fontScheme name="Default Desig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txDef>
      <a:spPr>
        <a:noFill/>
      </a:spPr>
      <a:bodyPr wrap="square" rtlCol="0">
        <a:spAutoFit/>
      </a:bodyPr>
      <a:lstStyle>
        <a:defPPr>
          <a:defRPr sz="1600" dirty="0">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noc_PPT_tplt[4 business areas]</Template>
  <TotalTime>2243</TotalTime>
  <Words>5716</Words>
  <Application>Microsoft Macintosh PowerPoint</Application>
  <PresentationFormat>On-screen Show (4:3)</PresentationFormat>
  <Paragraphs>857</Paragraphs>
  <Slides>61</Slides>
  <Notes>6</Notes>
  <HiddenSlides>0</HiddenSlides>
  <MMClips>0</MMClips>
  <ScaleCrop>false</ScaleCrop>
  <HeadingPairs>
    <vt:vector size="4" baseType="variant">
      <vt:variant>
        <vt:lpstr>Design Template</vt:lpstr>
      </vt:variant>
      <vt:variant>
        <vt:i4>1</vt:i4>
      </vt:variant>
      <vt:variant>
        <vt:lpstr>Slide Titles</vt:lpstr>
      </vt:variant>
      <vt:variant>
        <vt:i4>61</vt:i4>
      </vt:variant>
    </vt:vector>
  </HeadingPairs>
  <TitlesOfParts>
    <vt:vector size="62" baseType="lpstr">
      <vt:lpstr>noc_PPT_tplt[4 business areas]</vt:lpstr>
      <vt:lpstr>Northrop Grumman Cybersecurity Research Consortium (NGCRC) Spring 2015 Symposium</vt:lpstr>
      <vt:lpstr>Project Participants</vt:lpstr>
      <vt:lpstr>2014/2015 Research Focus</vt:lpstr>
      <vt:lpstr>Potential End-to-End Scenario using 3 NGCRC Projects (preliminary notional draft concept!)</vt:lpstr>
      <vt:lpstr>Problem Domain: Service Attack</vt:lpstr>
      <vt:lpstr>Problem Domain: Service Failure</vt:lpstr>
      <vt:lpstr>Problem Domain: Data Leakage</vt:lpstr>
      <vt:lpstr>Research Components</vt:lpstr>
      <vt:lpstr>Slide 9</vt:lpstr>
      <vt:lpstr>Agile Defense</vt:lpstr>
      <vt:lpstr>Adaptability for Increased Resilience </vt:lpstr>
      <vt:lpstr>Agile Defense Research Problems</vt:lpstr>
      <vt:lpstr>Anomaly Detection by Service Monitoring</vt:lpstr>
      <vt:lpstr>Distributed Service Monitoring for Cross-domain Anomaly Detection and Adaptability</vt:lpstr>
      <vt:lpstr>Distributed Service Monitoring for Cross-domain Anomaly Detection and Adaptability</vt:lpstr>
      <vt:lpstr>Anomaly Detection Approach</vt:lpstr>
      <vt:lpstr>Anomaly Detection Approach</vt:lpstr>
      <vt:lpstr>Hidden Markov Models for Anomaly Detection</vt:lpstr>
      <vt:lpstr>Hidden Markov Models for Anomaly Detection</vt:lpstr>
      <vt:lpstr>Hot Re-deployment of Failed/Compromised Services</vt:lpstr>
      <vt:lpstr>Dynamic Service Reconfiguration</vt:lpstr>
      <vt:lpstr>Dynamic Service Reconfiguration</vt:lpstr>
      <vt:lpstr>Dynamic Service Composition Approach</vt:lpstr>
      <vt:lpstr>Dynamic Service Composition Algorithm</vt:lpstr>
      <vt:lpstr>Dynamic Service Composition Experiments </vt:lpstr>
      <vt:lpstr>Adaptability Cost and Benefit Consideration</vt:lpstr>
      <vt:lpstr>Demo Scenario</vt:lpstr>
      <vt:lpstr>Demo Scenario (cont.)</vt:lpstr>
      <vt:lpstr>Demo Scenario (cont.)</vt:lpstr>
      <vt:lpstr>Further Research Tasks and Plans</vt:lpstr>
      <vt:lpstr>Slide 31</vt:lpstr>
      <vt:lpstr>Problem Statement</vt:lpstr>
      <vt:lpstr>Motivation</vt:lpstr>
      <vt:lpstr>Research Objectives</vt:lpstr>
      <vt:lpstr>Research Tasks</vt:lpstr>
      <vt:lpstr>Proposed Solution</vt:lpstr>
      <vt:lpstr>Proposed Solution</vt:lpstr>
      <vt:lpstr>Framework Components</vt:lpstr>
      <vt:lpstr>Data Dissemination Models</vt:lpstr>
      <vt:lpstr>Publish-Subscribe Dissemination (Healthcare)</vt:lpstr>
      <vt:lpstr>Publish-Subscribe Dissemination (Healthcare)</vt:lpstr>
      <vt:lpstr>Peer-to-Peer Dissemination (UAVs)</vt:lpstr>
      <vt:lpstr>Peer-to-Peer Dissemination (UAVs)</vt:lpstr>
      <vt:lpstr>Mutable Dissemination (Healthcare)</vt:lpstr>
      <vt:lpstr>Immutable Data Dissemination (Online Shopping)</vt:lpstr>
      <vt:lpstr>Immutable Data Dissemination (Online Shopping)</vt:lpstr>
      <vt:lpstr>Implementation</vt:lpstr>
      <vt:lpstr>Access Policy Examples</vt:lpstr>
      <vt:lpstr>Access Policy Examples</vt:lpstr>
      <vt:lpstr>Attack Resilience</vt:lpstr>
      <vt:lpstr>Experimental Setup</vt:lpstr>
      <vt:lpstr>Experiment 1: AB Size vs Number of policies</vt:lpstr>
      <vt:lpstr>Experiment 2: AB-Service Interaction Time vs Number of policies</vt:lpstr>
      <vt:lpstr>Experiment 3: AB Tamper Resistance Overhead</vt:lpstr>
      <vt:lpstr>Framework’s Cost and Benefit Considerations</vt:lpstr>
      <vt:lpstr>Further Research Tasks</vt:lpstr>
      <vt:lpstr>Presentations and Publications</vt:lpstr>
      <vt:lpstr>Slide 58</vt:lpstr>
      <vt:lpstr>References</vt:lpstr>
      <vt:lpstr>Slide 60</vt:lpstr>
      <vt:lpstr>Slide 61</vt:lpstr>
    </vt:vector>
  </TitlesOfParts>
  <Company>Northrop Grumman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George Prado</dc:creator>
  <cp:lastModifiedBy>Rohit</cp:lastModifiedBy>
  <cp:revision>341</cp:revision>
  <dcterms:created xsi:type="dcterms:W3CDTF">2015-04-09T05:17:28Z</dcterms:created>
  <dcterms:modified xsi:type="dcterms:W3CDTF">2015-04-09T05:18:20Z</dcterms:modified>
</cp:coreProperties>
</file>