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90" r:id="rId2"/>
    <p:sldId id="428" r:id="rId3"/>
    <p:sldId id="399" r:id="rId4"/>
    <p:sldId id="391" r:id="rId5"/>
    <p:sldId id="397" r:id="rId6"/>
    <p:sldId id="392" r:id="rId7"/>
    <p:sldId id="400" r:id="rId8"/>
    <p:sldId id="403" r:id="rId9"/>
    <p:sldId id="404" r:id="rId10"/>
    <p:sldId id="405" r:id="rId11"/>
    <p:sldId id="406" r:id="rId12"/>
    <p:sldId id="398" r:id="rId13"/>
    <p:sldId id="407" r:id="rId14"/>
    <p:sldId id="408" r:id="rId15"/>
    <p:sldId id="409" r:id="rId16"/>
    <p:sldId id="410" r:id="rId17"/>
    <p:sldId id="411" r:id="rId18"/>
    <p:sldId id="412" r:id="rId19"/>
    <p:sldId id="413" r:id="rId20"/>
    <p:sldId id="418" r:id="rId21"/>
    <p:sldId id="414" r:id="rId22"/>
    <p:sldId id="415" r:id="rId23"/>
    <p:sldId id="416" r:id="rId24"/>
    <p:sldId id="417" r:id="rId25"/>
    <p:sldId id="423" r:id="rId26"/>
    <p:sldId id="424" r:id="rId27"/>
    <p:sldId id="427" r:id="rId28"/>
    <p:sldId id="429" r:id="rId29"/>
    <p:sldId id="430" r:id="rId30"/>
    <p:sldId id="395" r:id="rId31"/>
    <p:sldId id="422" r:id="rId32"/>
    <p:sldId id="420" r:id="rId33"/>
    <p:sldId id="421" r:id="rId34"/>
    <p:sldId id="419" r:id="rId35"/>
    <p:sldId id="425" r:id="rId36"/>
    <p:sldId id="426" r:id="rId37"/>
    <p:sldId id="396"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00"/>
    <a:srgbClr val="005DAA"/>
    <a:srgbClr val="003E6A"/>
    <a:srgbClr val="575F6D"/>
    <a:srgbClr val="FF9933"/>
    <a:srgbClr val="4FAFFF"/>
    <a:srgbClr val="0099FF"/>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7" autoAdjust="0"/>
    <p:restoredTop sz="92991" autoAdjust="0"/>
  </p:normalViewPr>
  <p:slideViewPr>
    <p:cSldViewPr snapToGrid="0">
      <p:cViewPr>
        <p:scale>
          <a:sx n="85" d="100"/>
          <a:sy n="85" d="100"/>
        </p:scale>
        <p:origin x="-96" y="-640"/>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0.086762"/>
          <c:y val="0.08975"/>
          <c:w val="0.913238"/>
          <c:h val="0.8274"/>
        </c:manualLayout>
      </c:layout>
      <c:barChart>
        <c:barDir val="col"/>
        <c:grouping val="clustered"/>
        <c:varyColors val="0"/>
        <c:ser>
          <c:idx val="0"/>
          <c:order val="0"/>
          <c:tx>
            <c:strRef>
              <c:f>Sheet1!$A$2</c:f>
              <c:strCache>
                <c:ptCount val="1"/>
                <c:pt idx="0">
                  <c:v>Baseline</c:v>
                </c:pt>
              </c:strCache>
            </c:strRef>
          </c:tx>
          <c:spPr>
            <a:gradFill flip="none" rotWithShape="1">
              <a:gsLst>
                <a:gs pos="0">
                  <a:srgbClr val="51A7F9"/>
                </a:gs>
                <a:gs pos="100000">
                  <a:srgbClr val="0365C0"/>
                </a:gs>
              </a:gsLst>
              <a:lin ang="5400000" scaled="0"/>
            </a:gradFill>
            <a:ln w="12700" cap="flat">
              <a:noFill/>
              <a:miter lim="400000"/>
            </a:ln>
            <a:effectLst/>
          </c:spPr>
          <c:invertIfNegative val="0"/>
          <c:cat>
            <c:strRef>
              <c:f>Sheet1!$B$1:$E$1</c:f>
              <c:strCache>
                <c:ptCount val="4"/>
                <c:pt idx="1">
                  <c:v>Average roundtrip time per request (ms)</c:v>
                </c:pt>
              </c:strCache>
            </c:strRef>
          </c:cat>
          <c:val>
            <c:numRef>
              <c:f>Sheet1!$B$2:$E$2</c:f>
              <c:numCache>
                <c:formatCode>General</c:formatCode>
                <c:ptCount val="2"/>
                <c:pt idx="1">
                  <c:v>10.15</c:v>
                </c:pt>
              </c:numCache>
            </c:numRef>
          </c:val>
        </c:ser>
        <c:ser>
          <c:idx val="1"/>
          <c:order val="1"/>
          <c:tx>
            <c:strRef>
              <c:f>Sheet1!$A$3</c:f>
              <c:strCache>
                <c:ptCount val="1"/>
                <c:pt idx="0">
                  <c:v>Passive</c:v>
                </c:pt>
              </c:strCache>
            </c:strRef>
          </c:tx>
          <c:spPr>
            <a:gradFill flip="none" rotWithShape="1">
              <a:gsLst>
                <a:gs pos="0">
                  <a:srgbClr val="70BF41"/>
                </a:gs>
                <a:gs pos="100000">
                  <a:srgbClr val="00882B"/>
                </a:gs>
              </a:gsLst>
              <a:lin ang="5400000" scaled="0"/>
            </a:gradFill>
            <a:ln w="12700" cap="flat">
              <a:noFill/>
              <a:miter lim="400000"/>
            </a:ln>
            <a:effectLst/>
          </c:spPr>
          <c:invertIfNegative val="0"/>
          <c:cat>
            <c:strRef>
              <c:f>Sheet1!$B$1:$E$1</c:f>
              <c:strCache>
                <c:ptCount val="4"/>
                <c:pt idx="1">
                  <c:v>Average roundtrip time per request (ms)</c:v>
                </c:pt>
              </c:strCache>
            </c:strRef>
          </c:cat>
          <c:val>
            <c:numRef>
              <c:f>Sheet1!$B$3:$E$3</c:f>
              <c:numCache>
                <c:formatCode>General</c:formatCode>
                <c:ptCount val="2"/>
                <c:pt idx="1">
                  <c:v>10.53</c:v>
                </c:pt>
              </c:numCache>
            </c:numRef>
          </c:val>
        </c:ser>
        <c:ser>
          <c:idx val="2"/>
          <c:order val="2"/>
          <c:tx>
            <c:strRef>
              <c:f>Sheet1!$A$4</c:f>
              <c:strCache>
                <c:ptCount val="1"/>
                <c:pt idx="0">
                  <c:v>Active</c:v>
                </c:pt>
              </c:strCache>
            </c:strRef>
          </c:tx>
          <c:spPr>
            <a:gradFill flip="none" rotWithShape="1">
              <a:gsLst>
                <a:gs pos="0">
                  <a:srgbClr val="FBE12B"/>
                </a:gs>
                <a:gs pos="100000">
                  <a:srgbClr val="BE9A1A"/>
                </a:gs>
              </a:gsLst>
              <a:lin ang="5400000" scaled="0"/>
            </a:gradFill>
            <a:ln w="12700" cap="flat">
              <a:noFill/>
              <a:miter lim="400000"/>
            </a:ln>
            <a:effectLst/>
          </c:spPr>
          <c:invertIfNegative val="0"/>
          <c:cat>
            <c:strRef>
              <c:f>Sheet1!$B$1:$E$1</c:f>
              <c:strCache>
                <c:ptCount val="4"/>
                <c:pt idx="1">
                  <c:v>Average roundtrip time per request (ms)</c:v>
                </c:pt>
              </c:strCache>
            </c:strRef>
          </c:cat>
          <c:val>
            <c:numRef>
              <c:f>Sheet1!$B$4:$E$4</c:f>
              <c:numCache>
                <c:formatCode>General</c:formatCode>
                <c:ptCount val="2"/>
                <c:pt idx="1">
                  <c:v>16.14</c:v>
                </c:pt>
              </c:numCache>
            </c:numRef>
          </c:val>
        </c:ser>
        <c:dLbls>
          <c:showLegendKey val="0"/>
          <c:showVal val="0"/>
          <c:showCatName val="0"/>
          <c:showSerName val="0"/>
          <c:showPercent val="0"/>
          <c:showBubbleSize val="0"/>
        </c:dLbls>
        <c:gapWidth val="40"/>
        <c:overlap val="-10"/>
        <c:axId val="-2086292568"/>
        <c:axId val="-2096274360"/>
      </c:barChart>
      <c:catAx>
        <c:axId val="-208629256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1376" b="0" i="0" u="none" strike="noStrike">
                <a:solidFill>
                  <a:srgbClr val="000000"/>
                </a:solidFill>
                <a:effectLst/>
                <a:latin typeface="Helvetica"/>
              </a:defRPr>
            </a:pPr>
            <a:endParaRPr lang="en-US"/>
          </a:p>
        </c:txPr>
        <c:crossAx val="-2096274360"/>
        <c:crosses val="autoZero"/>
        <c:auto val="1"/>
        <c:lblAlgn val="ctr"/>
        <c:lblOffset val="100"/>
        <c:noMultiLvlLbl val="1"/>
      </c:catAx>
      <c:valAx>
        <c:axId val="-2096274360"/>
        <c:scaling>
          <c:orientation val="minMax"/>
        </c:scaling>
        <c:delete val="0"/>
        <c:axPos val="l"/>
        <c:majorGridlines>
          <c:spPr>
            <a:ln w="3175"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1376" b="0" i="0" u="none" strike="noStrike">
                <a:solidFill>
                  <a:srgbClr val="000000"/>
                </a:solidFill>
                <a:effectLst/>
                <a:latin typeface="Helvetica"/>
              </a:defRPr>
            </a:pPr>
            <a:endParaRPr lang="en-US"/>
          </a:p>
        </c:txPr>
        <c:crossAx val="-2086292568"/>
        <c:crosses val="autoZero"/>
        <c:crossBetween val="between"/>
        <c:majorUnit val="4.25"/>
        <c:minorUnit val="2.125"/>
      </c:valAx>
      <c:spPr>
        <a:noFill/>
        <a:ln w="12700" cap="flat">
          <a:noFill/>
          <a:miter lim="400000"/>
        </a:ln>
        <a:effectLst/>
      </c:spPr>
    </c:plotArea>
    <c:legend>
      <c:legendPos val="t"/>
      <c:layout>
        <c:manualLayout>
          <c:xMode val="edge"/>
          <c:yMode val="edge"/>
          <c:x val="0.171367"/>
          <c:y val="0.005"/>
          <c:w val="0.785021"/>
          <c:h val="0.0659308"/>
        </c:manualLayout>
      </c:layout>
      <c:overlay val="1"/>
      <c:spPr>
        <a:noFill/>
        <a:ln w="12700" cap="flat">
          <a:noFill/>
          <a:miter lim="400000"/>
        </a:ln>
        <a:effectLst/>
      </c:spPr>
      <c:txPr>
        <a:bodyPr/>
        <a:lstStyle/>
        <a:p>
          <a:pPr lvl="0">
            <a:defRPr sz="1376" b="0" i="0" u="none" strike="noStrike">
              <a:solidFill>
                <a:srgbClr val="000000"/>
              </a:solidFill>
              <a:effectLst/>
              <a:latin typeface="Helvetica"/>
            </a:defRPr>
          </a:pPr>
          <a:endParaRPr lang="en-US"/>
        </a:p>
      </c:txPr>
    </c:legend>
    <c:plotVisOnly val="1"/>
    <c:dispBlanksAs val="gap"/>
    <c:showDLblsOverMax val="1"/>
  </c:chart>
  <c:spPr>
    <a:noFill/>
    <a:ln>
      <a:noFill/>
    </a:ln>
    <a:effectLst/>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2693656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08E80F-126E-48B8-850E-1B26A75CE5E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2C699-5C55-4E20-AC6D-3AAFD4AB996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ADB6E-4A8F-4310-AFFE-B3797227B839}"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ADB6E-4A8F-4310-AFFE-B3797227B839}"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4580031" y="6657945"/>
            <a:ext cx="4057521" cy="200055"/>
          </a:xfrm>
          <a:prstGeom prst="rect">
            <a:avLst/>
          </a:prstGeom>
        </p:spPr>
        <p:txBody>
          <a:bodyPr wrap="square" anchor="b" anchorCtr="0">
            <a:spAutoFit/>
          </a:bodyPr>
          <a:lstStyle/>
          <a:p>
            <a:r>
              <a:rPr lang="en-US" smtClean="0"/>
              <a:t>NORTHROP GRUMMAN PRIVATE / PROPRIETARY LEVEL 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screen"/>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10"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6" r:id="rId8"/>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lvl="0"/>
            <a:r>
              <a:rPr lang="en-US" dirty="0" smtClean="0"/>
              <a:t>Northrop Grumman Cybersecurity</a:t>
            </a:r>
            <a:br>
              <a:rPr lang="en-US" dirty="0" smtClean="0"/>
            </a:br>
            <a:r>
              <a:rPr lang="en-US" dirty="0" smtClean="0"/>
              <a:t>Research Consortium (NGCRC)</a:t>
            </a:r>
            <a:br>
              <a:rPr lang="en-US" dirty="0" smtClean="0"/>
            </a:br>
            <a:r>
              <a:rPr lang="en-US" sz="2800" i="1" dirty="0" smtClean="0">
                <a:solidFill>
                  <a:schemeClr val="accent1">
                    <a:lumMod val="75000"/>
                  </a:schemeClr>
                </a:solidFill>
              </a:rPr>
              <a:t>Spring 2014 Symposium</a:t>
            </a:r>
            <a:endParaRPr lang="en-US" i="1" dirty="0">
              <a:solidFill>
                <a:schemeClr val="accent1">
                  <a:lumMod val="75000"/>
                </a:schemeClr>
              </a:solidFill>
            </a:endParaRPr>
          </a:p>
        </p:txBody>
      </p:sp>
      <p:sp>
        <p:nvSpPr>
          <p:cNvPr id="9" name="Text Placeholder 8"/>
          <p:cNvSpPr>
            <a:spLocks noGrp="1"/>
          </p:cNvSpPr>
          <p:nvPr>
            <p:ph type="body" sz="quarter" idx="14"/>
          </p:nvPr>
        </p:nvSpPr>
        <p:spPr>
          <a:xfrm>
            <a:off x="3885634" y="4510037"/>
            <a:ext cx="4968114" cy="457200"/>
          </a:xfrm>
        </p:spPr>
        <p:txBody>
          <a:bodyPr/>
          <a:lstStyle/>
          <a:p>
            <a:r>
              <a:rPr lang="en-US" dirty="0" smtClean="0"/>
              <a:t>28 May 2014</a:t>
            </a:r>
          </a:p>
        </p:txBody>
      </p:sp>
      <p:sp>
        <p:nvSpPr>
          <p:cNvPr id="10" name="Text Placeholder 9"/>
          <p:cNvSpPr>
            <a:spLocks noGrp="1"/>
          </p:cNvSpPr>
          <p:nvPr>
            <p:ph type="body" sz="quarter" idx="15"/>
          </p:nvPr>
        </p:nvSpPr>
        <p:spPr>
          <a:xfrm>
            <a:off x="3886164" y="4993369"/>
            <a:ext cx="4972728" cy="457200"/>
          </a:xfrm>
        </p:spPr>
        <p:txBody>
          <a:bodyPr/>
          <a:lstStyle/>
          <a:p>
            <a:r>
              <a:rPr lang="en-US" dirty="0" smtClean="0"/>
              <a:t>Bharat Bhargava</a:t>
            </a:r>
            <a:endParaRPr lang="en-US" dirty="0"/>
          </a:p>
        </p:txBody>
      </p:sp>
      <p:sp>
        <p:nvSpPr>
          <p:cNvPr id="11" name="Text Placeholder 10"/>
          <p:cNvSpPr>
            <a:spLocks noGrp="1"/>
          </p:cNvSpPr>
          <p:nvPr>
            <p:ph type="body" sz="quarter" idx="16"/>
          </p:nvPr>
        </p:nvSpPr>
        <p:spPr>
          <a:xfrm>
            <a:off x="3886164" y="5617403"/>
            <a:ext cx="4972726" cy="381000"/>
          </a:xfrm>
        </p:spPr>
        <p:txBody>
          <a:bodyPr/>
          <a:lstStyle/>
          <a:p>
            <a:r>
              <a:rPr lang="en-US" dirty="0" smtClean="0"/>
              <a:t>Purdue University</a:t>
            </a:r>
            <a:endParaRPr lang="en-US" dirty="0"/>
          </a:p>
        </p:txBody>
      </p:sp>
      <p:sp>
        <p:nvSpPr>
          <p:cNvPr id="13" name="Text Placeholder 12"/>
          <p:cNvSpPr>
            <a:spLocks noGrp="1"/>
          </p:cNvSpPr>
          <p:nvPr>
            <p:ph type="body" sz="quarter" idx="17"/>
          </p:nvPr>
        </p:nvSpPr>
        <p:spPr>
          <a:xfrm>
            <a:off x="3894625" y="3612840"/>
            <a:ext cx="4959912" cy="457200"/>
          </a:xfrm>
        </p:spPr>
        <p:txBody>
          <a:bodyPr/>
          <a:lstStyle/>
          <a:p>
            <a:r>
              <a:rPr lang="en-US" dirty="0" smtClean="0"/>
              <a:t>End-to-End Security Policy - Auditing and Enforcement in Service-Oriented Architecture</a:t>
            </a:r>
            <a:endParaRPr lang="en-US" dirty="0"/>
          </a:p>
        </p:txBody>
      </p:sp>
      <p:pic>
        <p:nvPicPr>
          <p:cNvPr id="7"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409" y="3535707"/>
            <a:ext cx="2905760" cy="1499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Monitoring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10</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Shape 148"/>
          <p:cNvSpPr/>
          <p:nvPr/>
        </p:nvSpPr>
        <p:spPr>
          <a:xfrm>
            <a:off x="472841" y="1146961"/>
            <a:ext cx="6328860" cy="3955099"/>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lgn="ctr">
              <a:defRPr sz="1800"/>
            </a:pPr>
            <a:r>
              <a:rPr sz="2800" dirty="0"/>
              <a:t>Service</a:t>
            </a:r>
          </a:p>
        </p:txBody>
      </p:sp>
      <p:sp>
        <p:nvSpPr>
          <p:cNvPr id="7" name="Shape 149"/>
          <p:cNvSpPr/>
          <p:nvPr/>
        </p:nvSpPr>
        <p:spPr>
          <a:xfrm>
            <a:off x="1623080" y="1603841"/>
            <a:ext cx="4028384" cy="47681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Operation 1</a:t>
            </a:r>
          </a:p>
        </p:txBody>
      </p:sp>
      <p:sp>
        <p:nvSpPr>
          <p:cNvPr id="8" name="Shape 150"/>
          <p:cNvSpPr/>
          <p:nvPr/>
        </p:nvSpPr>
        <p:spPr>
          <a:xfrm>
            <a:off x="1623080" y="2187189"/>
            <a:ext cx="4028384" cy="47681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Operation 2</a:t>
            </a:r>
          </a:p>
        </p:txBody>
      </p:sp>
      <p:sp>
        <p:nvSpPr>
          <p:cNvPr id="9" name="Shape 151"/>
          <p:cNvSpPr/>
          <p:nvPr/>
        </p:nvSpPr>
        <p:spPr>
          <a:xfrm>
            <a:off x="1623080" y="2761607"/>
            <a:ext cx="4028384" cy="476812"/>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dirty="0">
                <a:solidFill>
                  <a:schemeClr val="bg1"/>
                </a:solidFill>
              </a:rPr>
              <a:t>External Service Call</a:t>
            </a:r>
          </a:p>
        </p:txBody>
      </p:sp>
      <p:sp>
        <p:nvSpPr>
          <p:cNvPr id="10" name="Shape 152"/>
          <p:cNvSpPr/>
          <p:nvPr/>
        </p:nvSpPr>
        <p:spPr>
          <a:xfrm>
            <a:off x="1623080" y="3336026"/>
            <a:ext cx="4028384" cy="476812"/>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a:t>
            </a:r>
          </a:p>
        </p:txBody>
      </p:sp>
      <p:sp>
        <p:nvSpPr>
          <p:cNvPr id="11" name="Shape 153"/>
          <p:cNvSpPr/>
          <p:nvPr/>
        </p:nvSpPr>
        <p:spPr>
          <a:xfrm>
            <a:off x="1623080" y="3910446"/>
            <a:ext cx="4028384" cy="47681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Operation </a:t>
            </a:r>
            <a:r>
              <a:rPr sz="1700" i="1" dirty="0"/>
              <a:t>n</a:t>
            </a:r>
          </a:p>
        </p:txBody>
      </p:sp>
      <p:grpSp>
        <p:nvGrpSpPr>
          <p:cNvPr id="12" name="Group 156"/>
          <p:cNvGrpSpPr/>
          <p:nvPr/>
        </p:nvGrpSpPr>
        <p:grpSpPr>
          <a:xfrm>
            <a:off x="5661551" y="1454883"/>
            <a:ext cx="2901714" cy="1487467"/>
            <a:chOff x="65702" y="445059"/>
            <a:chExt cx="4126880" cy="2974479"/>
          </a:xfrm>
        </p:grpSpPr>
        <p:sp>
          <p:nvSpPr>
            <p:cNvPr id="13" name="Shape 154"/>
            <p:cNvSpPr/>
            <p:nvPr/>
          </p:nvSpPr>
          <p:spPr>
            <a:xfrm flipV="1">
              <a:off x="65702" y="1150589"/>
              <a:ext cx="4126880" cy="226894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14" name="Shape 155"/>
            <p:cNvSpPr/>
            <p:nvPr/>
          </p:nvSpPr>
          <p:spPr>
            <a:xfrm>
              <a:off x="1824435" y="445059"/>
              <a:ext cx="1762733" cy="12924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sz="1800"/>
              </a:pPr>
              <a:r>
                <a:rPr sz="1400" b="1" dirty="0">
                  <a:solidFill>
                    <a:srgbClr val="00882B"/>
                  </a:solidFill>
                </a:rPr>
                <a:t>Interaction </a:t>
              </a:r>
            </a:p>
            <a:p>
              <a:pPr lvl="0" algn="ctr">
                <a:defRPr sz="1800"/>
              </a:pPr>
              <a:r>
                <a:rPr sz="1400" b="1" dirty="0">
                  <a:solidFill>
                    <a:srgbClr val="00882B"/>
                  </a:solidFill>
                </a:rPr>
                <a:t>Authorization </a:t>
              </a:r>
            </a:p>
            <a:p>
              <a:pPr lvl="0" algn="ctr">
                <a:defRPr sz="1800"/>
              </a:pPr>
              <a:r>
                <a:rPr sz="1400" b="1" dirty="0">
                  <a:solidFill>
                    <a:srgbClr val="00882B"/>
                  </a:solidFill>
                </a:rPr>
                <a:t>Request </a:t>
              </a:r>
            </a:p>
          </p:txBody>
        </p:sp>
      </p:grpSp>
      <p:grpSp>
        <p:nvGrpSpPr>
          <p:cNvPr id="15" name="Group 159"/>
          <p:cNvGrpSpPr/>
          <p:nvPr/>
        </p:nvGrpSpPr>
        <p:grpSpPr>
          <a:xfrm>
            <a:off x="5651693" y="2927304"/>
            <a:ext cx="2906016" cy="430887"/>
            <a:chOff x="0" y="290491"/>
            <a:chExt cx="4132999" cy="612817"/>
          </a:xfrm>
        </p:grpSpPr>
        <p:sp>
          <p:nvSpPr>
            <p:cNvPr id="16" name="Shape 157"/>
            <p:cNvSpPr/>
            <p:nvPr/>
          </p:nvSpPr>
          <p:spPr>
            <a:xfrm>
              <a:off x="0" y="609812"/>
              <a:ext cx="4132999"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17" name="Shape 158"/>
            <p:cNvSpPr/>
            <p:nvPr/>
          </p:nvSpPr>
          <p:spPr>
            <a:xfrm>
              <a:off x="2370721" y="290491"/>
              <a:ext cx="1172471" cy="612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1400" b="1" dirty="0"/>
                <a:t>Invoke </a:t>
              </a:r>
            </a:p>
            <a:p>
              <a:pPr lvl="0">
                <a:defRPr sz="1800"/>
              </a:pPr>
              <a:r>
                <a:rPr sz="1400" b="1" dirty="0"/>
                <a:t>Service 1</a:t>
              </a:r>
            </a:p>
          </p:txBody>
        </p:sp>
      </p:grpSp>
      <p:sp>
        <p:nvSpPr>
          <p:cNvPr id="18" name="Shape 160"/>
          <p:cNvSpPr/>
          <p:nvPr/>
        </p:nvSpPr>
        <p:spPr>
          <a:xfrm flipV="1">
            <a:off x="5619297" y="1856737"/>
            <a:ext cx="3003196" cy="1211242"/>
          </a:xfrm>
          <a:prstGeom prst="line">
            <a:avLst/>
          </a:prstGeom>
          <a:ln w="25400">
            <a:solidFill/>
            <a:miter lim="400000"/>
            <a:headEnd type="triangle"/>
          </a:ln>
        </p:spPr>
        <p:txBody>
          <a:bodyPr lIns="35717" tIns="35717" rIns="35717" bIns="35717" anchor="ctr"/>
          <a:lstStyle/>
          <a:p>
            <a:pPr lvl="0">
              <a:defRPr sz="2400"/>
            </a:pPr>
            <a:endParaRPr/>
          </a:p>
        </p:txBody>
      </p:sp>
      <p:sp>
        <p:nvSpPr>
          <p:cNvPr id="19" name="Shape 161"/>
          <p:cNvSpPr/>
          <p:nvPr/>
        </p:nvSpPr>
        <p:spPr>
          <a:xfrm>
            <a:off x="7547003" y="2340496"/>
            <a:ext cx="232573" cy="21544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0882B"/>
                </a:solidFill>
              </a:defRPr>
            </a:lvl1pPr>
          </a:lstStyle>
          <a:p>
            <a:pPr lvl="0">
              <a:defRPr sz="1800" b="0">
                <a:solidFill>
                  <a:srgbClr val="000000"/>
                </a:solidFill>
              </a:defRPr>
            </a:pPr>
            <a:r>
              <a:rPr sz="1400" dirty="0">
                <a:solidFill>
                  <a:srgbClr val="008000"/>
                </a:solidFill>
              </a:rPr>
              <a:t>OK</a:t>
            </a:r>
          </a:p>
        </p:txBody>
      </p:sp>
      <p:sp>
        <p:nvSpPr>
          <p:cNvPr id="22" name="TextBox 21"/>
          <p:cNvSpPr txBox="1"/>
          <p:nvPr/>
        </p:nvSpPr>
        <p:spPr>
          <a:xfrm>
            <a:off x="380965" y="5163959"/>
            <a:ext cx="8566762" cy="1323439"/>
          </a:xfrm>
          <a:prstGeom prst="rect">
            <a:avLst/>
          </a:prstGeom>
          <a:noFill/>
        </p:spPr>
        <p:txBody>
          <a:bodyPr wrap="square" rtlCol="0">
            <a:spAutoFit/>
          </a:bodyPr>
          <a:lstStyle/>
          <a:p>
            <a:pPr marL="342900" lvl="0" indent="-342900">
              <a:buFont typeface="Arial"/>
              <a:buChar char="•"/>
            </a:pPr>
            <a:r>
              <a:rPr lang="en-US" sz="1600" dirty="0"/>
              <a:t>Service </a:t>
            </a:r>
            <a:r>
              <a:rPr lang="en-US" sz="1600" dirty="0" smtClean="0"/>
              <a:t>Monitor </a:t>
            </a:r>
            <a:r>
              <a:rPr lang="en-US" sz="1600" dirty="0"/>
              <a:t>invocation blocks regular service operation</a:t>
            </a:r>
          </a:p>
          <a:p>
            <a:pPr marL="342900" lvl="0" indent="-342900">
              <a:buFont typeface="Arial"/>
              <a:buChar char="•"/>
            </a:pPr>
            <a:r>
              <a:rPr lang="en-US" sz="1600" dirty="0"/>
              <a:t>Service </a:t>
            </a:r>
            <a:r>
              <a:rPr lang="en-US" sz="1600" dirty="0" smtClean="0"/>
              <a:t>Monitor </a:t>
            </a:r>
            <a:r>
              <a:rPr lang="en-US" sz="1600" dirty="0"/>
              <a:t>returns interaction authorization results</a:t>
            </a:r>
          </a:p>
          <a:p>
            <a:pPr marL="342900" lvl="0" indent="-342900">
              <a:buFont typeface="Arial"/>
              <a:buChar char="•"/>
            </a:pPr>
            <a:r>
              <a:rPr lang="en-US" sz="1600" dirty="0"/>
              <a:t>Decision based on various contextual </a:t>
            </a:r>
            <a:r>
              <a:rPr lang="en-US" sz="1600" dirty="0" smtClean="0"/>
              <a:t>information</a:t>
            </a:r>
          </a:p>
          <a:p>
            <a:pPr lvl="1"/>
            <a:r>
              <a:rPr lang="en-US" sz="1600" dirty="0" smtClean="0"/>
              <a:t>- Such </a:t>
            </a:r>
            <a:r>
              <a:rPr lang="en-US" sz="1600" dirty="0"/>
              <a:t>as trust levels, service load, clearance level of </a:t>
            </a:r>
            <a:r>
              <a:rPr lang="en-US" sz="1600" dirty="0" smtClean="0"/>
              <a:t>the invoker</a:t>
            </a:r>
            <a:r>
              <a:rPr lang="en-US" sz="1600" dirty="0"/>
              <a:t>, etc.</a:t>
            </a:r>
          </a:p>
          <a:p>
            <a:pPr marL="342900" lvl="0" indent="-342900">
              <a:buFont typeface="Arial"/>
              <a:buChar char="•"/>
            </a:pPr>
            <a:r>
              <a:rPr lang="en-US" sz="1600" u="sng" dirty="0"/>
              <a:t>Effective</a:t>
            </a:r>
            <a:r>
              <a:rPr lang="en-US" sz="1600" dirty="0"/>
              <a:t> in policy enforcement and to guarantee service level agreements</a:t>
            </a:r>
          </a:p>
        </p:txBody>
      </p:sp>
    </p:spTree>
    <p:extLst>
      <p:ext uri="{BB962C8B-B14F-4D97-AF65-F5344CB8AC3E}">
        <p14:creationId xmlns:p14="http://schemas.microsoft.com/office/powerpoint/2010/main" val="1360439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0" nodeType="clickEffect">
                                  <p:stCondLst>
                                    <p:cond delay="0"/>
                                  </p:stCondLst>
                                  <p:iterate>
                                    <p:tmAbs val="0"/>
                                  </p:iterate>
                                  <p:childTnLst>
                                    <p:set>
                                      <p:cBhvr>
                                        <p:cTn id="10" fill="hold"/>
                                        <p:tgtEl>
                                          <p:spTgt spid="12"/>
                                        </p:tgtEl>
                                        <p:attrNameLst>
                                          <p:attrName>style.visibility</p:attrName>
                                        </p:attrNameLst>
                                      </p:cBhvr>
                                      <p:to>
                                        <p:strVal val="visible"/>
                                      </p:to>
                                    </p:set>
                                    <p:anim calcmode="lin" valueType="num">
                                      <p:cBhvr>
                                        <p:cTn id="11" dur="1500" fill="hold"/>
                                        <p:tgtEl>
                                          <p:spTgt spid="12"/>
                                        </p:tgtEl>
                                        <p:attrNameLst>
                                          <p:attrName>ppt_w</p:attrName>
                                        </p:attrNameLst>
                                      </p:cBhvr>
                                      <p:tavLst>
                                        <p:tav tm="0">
                                          <p:val>
                                            <p:fltVal val="0"/>
                                          </p:val>
                                        </p:tav>
                                        <p:tav tm="100000">
                                          <p:val>
                                            <p:strVal val="#ppt_w"/>
                                          </p:val>
                                        </p:tav>
                                      </p:tavLst>
                                    </p:anim>
                                    <p:anim calcmode="lin" valueType="num">
                                      <p:cBhvr>
                                        <p:cTn id="12" dur="1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iterate>
                                    <p:tmAbs val="0"/>
                                  </p:iterate>
                                  <p:childTnLst>
                                    <p:set>
                                      <p:cBhvr>
                                        <p:cTn id="20" fill="hold"/>
                                        <p:tgtEl>
                                          <p:spTgt spid="19"/>
                                        </p:tgtEl>
                                        <p:attrNameLst>
                                          <p:attrName>style.visibility</p:attrName>
                                        </p:attrNameLst>
                                      </p:cBhvr>
                                      <p:to>
                                        <p:strVal val="visible"/>
                                      </p:to>
                                    </p:set>
                                    <p:anim calcmode="lin" valueType="num">
                                      <p:cBhvr>
                                        <p:cTn id="21" dur="2500" fill="hold"/>
                                        <p:tgtEl>
                                          <p:spTgt spid="19"/>
                                        </p:tgtEl>
                                        <p:attrNameLst>
                                          <p:attrName>ppt_w</p:attrName>
                                        </p:attrNameLst>
                                      </p:cBhvr>
                                      <p:tavLst>
                                        <p:tav tm="0">
                                          <p:val>
                                            <p:fltVal val="0"/>
                                          </p:val>
                                        </p:tav>
                                        <p:tav tm="100000">
                                          <p:val>
                                            <p:strVal val="#ppt_w"/>
                                          </p:val>
                                        </p:tav>
                                      </p:tavLst>
                                    </p:anim>
                                    <p:anim calcmode="lin" valueType="num">
                                      <p:cBhvr>
                                        <p:cTn id="22" dur="2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iterate>
                                    <p:tmAbs val="0"/>
                                  </p:iterate>
                                  <p:childTnLst>
                                    <p:set>
                                      <p:cBhvr>
                                        <p:cTn id="26" fill="hold"/>
                                        <p:tgtEl>
                                          <p:spTgt spid="15"/>
                                        </p:tgtEl>
                                        <p:attrNameLst>
                                          <p:attrName>style.visibility</p:attrName>
                                        </p:attrNameLst>
                                      </p:cBhvr>
                                      <p:to>
                                        <p:strVal val="visible"/>
                                      </p:to>
                                    </p:set>
                                    <p:anim calcmode="lin" valueType="num">
                                      <p:cBhvr>
                                        <p:cTn id="27" dur="2500" fill="hold"/>
                                        <p:tgtEl>
                                          <p:spTgt spid="15"/>
                                        </p:tgtEl>
                                        <p:attrNameLst>
                                          <p:attrName>ppt_w</p:attrName>
                                        </p:attrNameLst>
                                      </p:cBhvr>
                                      <p:tavLst>
                                        <p:tav tm="0">
                                          <p:val>
                                            <p:fltVal val="0"/>
                                          </p:val>
                                        </p:tav>
                                        <p:tav tm="100000">
                                          <p:val>
                                            <p:strVal val="#ppt_w"/>
                                          </p:val>
                                        </p:tav>
                                      </p:tavLst>
                                    </p:anim>
                                    <p:anim calcmode="lin" valueType="num">
                                      <p:cBhvr>
                                        <p:cTn id="28" dur="2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15" grpId="0" animBg="1" advAuto="0"/>
      <p:bldP spid="18" grpId="0" animBg="1" advAuto="0"/>
      <p:bldP spid="1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Trust &amp; Policy Management</a:t>
            </a:r>
            <a:endParaRPr lang="en-US" dirty="0"/>
          </a:p>
        </p:txBody>
      </p:sp>
      <p:sp>
        <p:nvSpPr>
          <p:cNvPr id="3" name="Content Placeholder 2"/>
          <p:cNvSpPr>
            <a:spLocks noGrp="1"/>
          </p:cNvSpPr>
          <p:nvPr>
            <p:ph idx="1"/>
          </p:nvPr>
        </p:nvSpPr>
        <p:spPr>
          <a:xfrm>
            <a:off x="304800" y="1402080"/>
            <a:ext cx="8382000" cy="4868734"/>
          </a:xfrm>
        </p:spPr>
        <p:txBody>
          <a:bodyPr>
            <a:normAutofit fontScale="77500" lnSpcReduction="20000"/>
          </a:bodyPr>
          <a:lstStyle/>
          <a:p>
            <a:pPr marL="0" lvl="0" indent="0">
              <a:buNone/>
            </a:pPr>
            <a:r>
              <a:rPr lang="en-US" b="1" dirty="0" smtClean="0"/>
              <a:t>Service Trust:</a:t>
            </a:r>
          </a:p>
          <a:p>
            <a:pPr marL="342900" lvl="0" indent="-342900">
              <a:buFont typeface="Arial"/>
              <a:buChar char="•"/>
            </a:pPr>
            <a:r>
              <a:rPr lang="en-US" u="sng" dirty="0" smtClean="0"/>
              <a:t>Service </a:t>
            </a:r>
            <a:r>
              <a:rPr lang="en-US" u="sng" dirty="0"/>
              <a:t>trust</a:t>
            </a:r>
            <a:r>
              <a:rPr lang="en-US" dirty="0"/>
              <a:t> is a measure of service behavior over time</a:t>
            </a:r>
          </a:p>
          <a:p>
            <a:pPr marL="342900" lvl="0" indent="-342900">
              <a:buFont typeface="Arial"/>
              <a:buChar char="•"/>
            </a:pPr>
            <a:r>
              <a:rPr lang="en-US" dirty="0"/>
              <a:t>Service level agreements are based on trust values</a:t>
            </a:r>
          </a:p>
          <a:p>
            <a:pPr marL="342900" lvl="0" indent="-342900">
              <a:buFont typeface="Arial"/>
              <a:buChar char="•"/>
            </a:pPr>
            <a:r>
              <a:rPr lang="en-US" dirty="0"/>
              <a:t>Service Monitor evaluates service behavior and maintains dynamic trust values for monitored services</a:t>
            </a:r>
          </a:p>
          <a:p>
            <a:pPr marL="800100" lvl="1" indent="-342900">
              <a:buFont typeface="Arial"/>
              <a:buChar char="•"/>
            </a:pPr>
            <a:r>
              <a:rPr lang="en-US" dirty="0"/>
              <a:t>Uses service interactions, service level agreements, whitelisting/blacklisting, service feedback</a:t>
            </a:r>
          </a:p>
          <a:p>
            <a:pPr marL="800100" lvl="1" indent="-342900">
              <a:buFont typeface="Arial"/>
              <a:buChar char="•"/>
            </a:pPr>
            <a:r>
              <a:rPr lang="en-US" dirty="0"/>
              <a:t>Tracks invocation graphs</a:t>
            </a:r>
          </a:p>
          <a:p>
            <a:pPr marL="800100" lvl="1" indent="-342900">
              <a:buFont typeface="Arial"/>
              <a:buChar char="•"/>
            </a:pPr>
            <a:r>
              <a:rPr lang="en-US" dirty="0"/>
              <a:t>Propagates changes in </a:t>
            </a:r>
            <a:r>
              <a:rPr lang="en-US" dirty="0" smtClean="0"/>
              <a:t>trust</a:t>
            </a:r>
          </a:p>
          <a:p>
            <a:pPr marL="3175" indent="0">
              <a:buNone/>
            </a:pPr>
            <a:endParaRPr lang="en-US" b="1" dirty="0" smtClean="0"/>
          </a:p>
          <a:p>
            <a:pPr marL="3175" indent="0">
              <a:buNone/>
            </a:pPr>
            <a:r>
              <a:rPr lang="en-US" b="1" dirty="0" smtClean="0"/>
              <a:t>Policy Management:</a:t>
            </a:r>
          </a:p>
          <a:p>
            <a:pPr marL="346075" indent="-342900"/>
            <a:r>
              <a:rPr lang="en-US" b="1" dirty="0"/>
              <a:t>Policy definition: </a:t>
            </a:r>
            <a:r>
              <a:rPr lang="en-US" dirty="0"/>
              <a:t>Service invocation policies are defined at </a:t>
            </a:r>
            <a:r>
              <a:rPr lang="en-US" dirty="0" smtClean="0"/>
              <a:t>the </a:t>
            </a:r>
            <a:r>
              <a:rPr lang="en-US" dirty="0"/>
              <a:t>global (enterprise) level and registered with the Service Monitor</a:t>
            </a:r>
          </a:p>
          <a:p>
            <a:pPr marL="346075" indent="-342900"/>
            <a:r>
              <a:rPr lang="en-US" b="1" dirty="0"/>
              <a:t>Policy monitoring: </a:t>
            </a:r>
            <a:r>
              <a:rPr lang="en-US" dirty="0"/>
              <a:t>Active listeners monitor service invocations within a service invocation chain</a:t>
            </a:r>
          </a:p>
          <a:p>
            <a:pPr marL="346075" indent="-342900"/>
            <a:r>
              <a:rPr lang="en-US" b="1" dirty="0"/>
              <a:t>Policy decision-making: </a:t>
            </a:r>
            <a:r>
              <a:rPr lang="en-US" dirty="0"/>
              <a:t>Service Monitor decides which action must be taken based on </a:t>
            </a:r>
            <a:r>
              <a:rPr lang="en-US" dirty="0" smtClean="0"/>
              <a:t>a policy </a:t>
            </a:r>
            <a:endParaRPr lang="en-US" dirty="0"/>
          </a:p>
          <a:p>
            <a:pPr marL="346075" indent="-342900"/>
            <a:r>
              <a:rPr lang="en-US" b="1" dirty="0"/>
              <a:t>Policy enforcement: </a:t>
            </a:r>
            <a:r>
              <a:rPr lang="en-US" dirty="0"/>
              <a:t>Interaction Authorization algorithms are applied to allow/disallow service interactions based on system policies in the active monitoring case</a:t>
            </a:r>
          </a:p>
          <a:p>
            <a:pPr marL="3175" indent="0">
              <a:buNone/>
            </a:pP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11</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1678643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lstStyle/>
          <a:p>
            <a:r>
              <a:rPr lang="en-US" dirty="0" smtClean="0"/>
              <a:t>Deliverables:</a:t>
            </a:r>
          </a:p>
          <a:p>
            <a:pPr lvl="1"/>
            <a:r>
              <a:rPr lang="en-US" dirty="0" smtClean="0"/>
              <a:t>Prototype implementation of the proposed service monitoring framework:</a:t>
            </a:r>
          </a:p>
          <a:p>
            <a:pPr lvl="2"/>
            <a:r>
              <a:rPr lang="en-US" dirty="0" smtClean="0"/>
              <a:t>Trust management service</a:t>
            </a:r>
          </a:p>
          <a:p>
            <a:pPr lvl="2"/>
            <a:r>
              <a:rPr lang="en-US" dirty="0" smtClean="0"/>
              <a:t>Service Monitor</a:t>
            </a:r>
          </a:p>
          <a:p>
            <a:pPr lvl="2"/>
            <a:r>
              <a:rPr lang="en-US" dirty="0" smtClean="0"/>
              <a:t>Trust and interaction authorization management console</a:t>
            </a:r>
          </a:p>
          <a:p>
            <a:pPr lvl="2"/>
            <a:r>
              <a:rPr lang="en-US" dirty="0" smtClean="0"/>
              <a:t>Different service configuration (topology) scenarios</a:t>
            </a:r>
          </a:p>
          <a:p>
            <a:pPr lvl="2"/>
            <a:r>
              <a:rPr lang="en-US" dirty="0" smtClean="0"/>
              <a:t>Trust management algorithms </a:t>
            </a:r>
          </a:p>
          <a:p>
            <a:r>
              <a:rPr lang="en-US" dirty="0" smtClean="0"/>
              <a:t>Implementation:</a:t>
            </a:r>
          </a:p>
          <a:p>
            <a:pPr lvl="1"/>
            <a:r>
              <a:rPr lang="en-US" dirty="0" err="1" smtClean="0"/>
              <a:t>RESTful</a:t>
            </a:r>
            <a:r>
              <a:rPr lang="en-US" dirty="0" smtClean="0"/>
              <a:t> services:</a:t>
            </a:r>
          </a:p>
          <a:p>
            <a:pPr lvl="2"/>
            <a:r>
              <a:rPr lang="en-US" dirty="0" smtClean="0"/>
              <a:t>Implemented as </a:t>
            </a:r>
            <a:r>
              <a:rPr lang="en-US" dirty="0" err="1" smtClean="0"/>
              <a:t>node.js</a:t>
            </a:r>
            <a:r>
              <a:rPr lang="en-US" dirty="0" smtClean="0"/>
              <a:t>/express applications and registered with </a:t>
            </a:r>
            <a:r>
              <a:rPr lang="en-US" dirty="0"/>
              <a:t>S</a:t>
            </a:r>
            <a:r>
              <a:rPr lang="en-US" dirty="0" smtClean="0"/>
              <a:t>ervice </a:t>
            </a:r>
            <a:r>
              <a:rPr lang="en-US" dirty="0"/>
              <a:t>M</a:t>
            </a:r>
            <a:r>
              <a:rPr lang="en-US" dirty="0" smtClean="0"/>
              <a:t>onitor</a:t>
            </a:r>
          </a:p>
          <a:p>
            <a:pPr lvl="2"/>
            <a:r>
              <a:rPr lang="en-US" dirty="0" smtClean="0"/>
              <a:t>Exposes </a:t>
            </a:r>
            <a:r>
              <a:rPr lang="en-US" dirty="0"/>
              <a:t>a REST API to be consumed by other </a:t>
            </a:r>
            <a:r>
              <a:rPr lang="en-US" dirty="0" smtClean="0"/>
              <a:t>services</a:t>
            </a:r>
          </a:p>
          <a:p>
            <a:pPr lvl="2"/>
            <a:r>
              <a:rPr lang="en-US" dirty="0" smtClean="0"/>
              <a:t>Message </a:t>
            </a:r>
            <a:r>
              <a:rPr lang="en-US" dirty="0"/>
              <a:t>format: </a:t>
            </a:r>
            <a:r>
              <a:rPr lang="en-US" dirty="0" smtClean="0"/>
              <a:t>JSON</a:t>
            </a:r>
          </a:p>
          <a:p>
            <a:pPr lvl="2"/>
            <a:r>
              <a:rPr lang="en-US" dirty="0" smtClean="0"/>
              <a:t>Allowed </a:t>
            </a:r>
            <a:r>
              <a:rPr lang="en-US" dirty="0"/>
              <a:t>operations: GET, PUT, POST, DELETE</a:t>
            </a:r>
          </a:p>
          <a:p>
            <a:pPr marL="914400" lvl="2" indent="0">
              <a:buNone/>
            </a:pPr>
            <a:endParaRPr lang="en-US" dirty="0" smtClean="0"/>
          </a:p>
          <a:p>
            <a:pPr lvl="2"/>
            <a:endParaRPr lang="en-US" dirty="0" smtClean="0"/>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12</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4236366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Details</a:t>
            </a:r>
            <a:endParaRPr lang="en-US" dirty="0"/>
          </a:p>
        </p:txBody>
      </p:sp>
      <p:sp>
        <p:nvSpPr>
          <p:cNvPr id="3" name="Content Placeholder 2"/>
          <p:cNvSpPr>
            <a:spLocks noGrp="1"/>
          </p:cNvSpPr>
          <p:nvPr>
            <p:ph idx="1"/>
          </p:nvPr>
        </p:nvSpPr>
        <p:spPr>
          <a:xfrm>
            <a:off x="304800" y="1402080"/>
            <a:ext cx="8382000" cy="5097488"/>
          </a:xfrm>
        </p:spPr>
        <p:txBody>
          <a:bodyPr>
            <a:normAutofit/>
          </a:bodyPr>
          <a:lstStyle/>
          <a:p>
            <a:r>
              <a:rPr lang="en-US" dirty="0" smtClean="0"/>
              <a:t>Instrumented “Request”:</a:t>
            </a:r>
          </a:p>
          <a:p>
            <a:pPr lvl="1"/>
            <a:r>
              <a:rPr lang="en-US" b="1" dirty="0" err="1" smtClean="0">
                <a:latin typeface="Courier New"/>
                <a:ea typeface="Courier New"/>
                <a:cs typeface="Courier New"/>
                <a:sym typeface="Courier New"/>
              </a:rPr>
              <a:t>instr_request</a:t>
            </a:r>
            <a:r>
              <a:rPr lang="en-US" dirty="0"/>
              <a:t>: Non-blocking instrumentation</a:t>
            </a:r>
          </a:p>
          <a:p>
            <a:pPr marL="1203325" lvl="2" indent="-342900">
              <a:buFont typeface="Arial"/>
              <a:buChar char="•"/>
            </a:pPr>
            <a:r>
              <a:rPr lang="en-US" dirty="0"/>
              <a:t>Sends all invocation metadata to service monitor before and after invocation [asynchronous]</a:t>
            </a:r>
          </a:p>
          <a:p>
            <a:pPr lvl="1"/>
            <a:r>
              <a:rPr lang="en-US" b="1" dirty="0" err="1">
                <a:latin typeface="Courier New"/>
                <a:ea typeface="Courier New"/>
                <a:cs typeface="Courier New"/>
                <a:sym typeface="Courier New"/>
              </a:rPr>
              <a:t>instr_request_block</a:t>
            </a:r>
            <a:r>
              <a:rPr lang="en-US" dirty="0"/>
              <a:t>: Blocking </a:t>
            </a:r>
            <a:r>
              <a:rPr lang="en-US" dirty="0" smtClean="0"/>
              <a:t>implementation</a:t>
            </a:r>
          </a:p>
          <a:p>
            <a:pPr marL="1203325" lvl="2" indent="-342900">
              <a:buFont typeface="Arial"/>
              <a:buChar char="•"/>
            </a:pPr>
            <a:r>
              <a:rPr lang="en-US" dirty="0"/>
              <a:t>Waits for authorization </a:t>
            </a:r>
            <a:r>
              <a:rPr lang="en-US" dirty="0" smtClean="0"/>
              <a:t>from Service </a:t>
            </a:r>
            <a:r>
              <a:rPr lang="en-US" dirty="0"/>
              <a:t>M</a:t>
            </a:r>
            <a:r>
              <a:rPr lang="en-US" dirty="0" smtClean="0"/>
              <a:t>onitor </a:t>
            </a:r>
            <a:r>
              <a:rPr lang="en-US" dirty="0"/>
              <a:t>before allowing interaction</a:t>
            </a:r>
          </a:p>
          <a:p>
            <a:pPr marL="1203325" lvl="2" indent="-342900">
              <a:buFont typeface="Arial"/>
              <a:buChar char="•"/>
            </a:pPr>
            <a:r>
              <a:rPr lang="en-US" dirty="0"/>
              <a:t>When interaction allowed, carries out interaction and sends interaction metadata after the interaction [asynchronous]</a:t>
            </a:r>
          </a:p>
          <a:p>
            <a:pPr lvl="1"/>
            <a:r>
              <a:rPr lang="en-US" dirty="0"/>
              <a:t>Optional service feedback </a:t>
            </a:r>
            <a:r>
              <a:rPr lang="en-US" dirty="0" smtClean="0"/>
              <a:t>data</a:t>
            </a:r>
          </a:p>
          <a:p>
            <a:pPr lvl="1"/>
            <a:endParaRPr lang="en-US" dirty="0"/>
          </a:p>
          <a:p>
            <a:r>
              <a:rPr lang="en-US" dirty="0" smtClean="0"/>
              <a:t>Pluggable Trust Management Algorithms</a:t>
            </a:r>
          </a:p>
          <a:p>
            <a:pPr marL="796925" lvl="1" indent="-342900">
              <a:buFont typeface="Arial"/>
              <a:buChar char="•"/>
            </a:pPr>
            <a:r>
              <a:rPr lang="en-US" dirty="0"/>
              <a:t>Each algorithm is a self-contained module</a:t>
            </a:r>
          </a:p>
          <a:p>
            <a:pPr marL="796925" lvl="1" indent="-342900">
              <a:buFont typeface="Arial"/>
              <a:buChar char="•"/>
            </a:pPr>
            <a:r>
              <a:rPr lang="en-US" dirty="0"/>
              <a:t>Loaded by </a:t>
            </a:r>
            <a:r>
              <a:rPr lang="en-US" dirty="0" smtClean="0"/>
              <a:t>Service </a:t>
            </a:r>
            <a:r>
              <a:rPr lang="en-US" dirty="0"/>
              <a:t>M</a:t>
            </a:r>
            <a:r>
              <a:rPr lang="en-US" dirty="0" smtClean="0"/>
              <a:t>onitor </a:t>
            </a:r>
            <a:r>
              <a:rPr lang="en-US" dirty="0"/>
              <a:t>on bootstrap</a:t>
            </a:r>
          </a:p>
          <a:p>
            <a:pPr marL="796925" lvl="1" indent="-342900">
              <a:buFont typeface="Arial"/>
              <a:buChar char="•"/>
            </a:pPr>
            <a:r>
              <a:rPr lang="en-US" dirty="0"/>
              <a:t>Ability to enable/disable algorithms</a:t>
            </a:r>
          </a:p>
          <a:p>
            <a:pPr marL="1203325" lvl="2" indent="-342900">
              <a:buFont typeface="Arial"/>
              <a:buChar char="•"/>
            </a:pPr>
            <a:r>
              <a:rPr lang="en-US" dirty="0"/>
              <a:t>Moving average trust</a:t>
            </a:r>
          </a:p>
          <a:p>
            <a:pPr marL="1203325" lvl="2" indent="-342900">
              <a:buFont typeface="Arial"/>
              <a:buChar char="•"/>
            </a:pPr>
            <a:r>
              <a:rPr lang="en-US" dirty="0"/>
              <a:t>SORT (A Self-Organizing Trust Model for P2P Systems) [CB13] </a:t>
            </a:r>
          </a:p>
          <a:p>
            <a:pPr lvl="1"/>
            <a:endParaRPr lang="en-US" dirty="0"/>
          </a:p>
          <a:p>
            <a:endParaRPr lang="en-US" dirty="0"/>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4203823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Management Database Schema</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09382029"/>
              </p:ext>
            </p:extLst>
          </p:nvPr>
        </p:nvGraphicFramePr>
        <p:xfrm>
          <a:off x="217053" y="1397000"/>
          <a:ext cx="1447453" cy="3337560"/>
        </p:xfrm>
        <a:graphic>
          <a:graphicData uri="http://schemas.openxmlformats.org/drawingml/2006/table">
            <a:tbl>
              <a:tblPr firstRow="1" bandRow="1">
                <a:tableStyleId>{5C22544A-7EE6-4342-B048-85BDC9FD1C3A}</a:tableStyleId>
              </a:tblPr>
              <a:tblGrid>
                <a:gridCol w="1447453"/>
              </a:tblGrid>
              <a:tr h="370840">
                <a:tc>
                  <a:txBody>
                    <a:bodyPr/>
                    <a:lstStyle/>
                    <a:p>
                      <a:pPr algn="ctr"/>
                      <a:r>
                        <a:rPr lang="en-US" dirty="0" smtClean="0"/>
                        <a:t>Service</a:t>
                      </a:r>
                      <a:endParaRPr lang="en-US" dirty="0"/>
                    </a:p>
                  </a:txBody>
                  <a:tcPr/>
                </a:tc>
              </a:tr>
              <a:tr h="370840">
                <a:tc>
                  <a:txBody>
                    <a:bodyPr/>
                    <a:lstStyle/>
                    <a:p>
                      <a:pPr algn="ctr"/>
                      <a:r>
                        <a:rPr lang="en-US" b="1" u="sng" dirty="0" smtClean="0"/>
                        <a:t>id</a:t>
                      </a:r>
                      <a:endParaRPr lang="en-US" b="1" u="sng" dirty="0"/>
                    </a:p>
                  </a:txBody>
                  <a:tcPr/>
                </a:tc>
              </a:tr>
              <a:tr h="370840">
                <a:tc>
                  <a:txBody>
                    <a:bodyPr/>
                    <a:lstStyle/>
                    <a:p>
                      <a:pPr algn="ctr"/>
                      <a:r>
                        <a:rPr lang="en-US" dirty="0" smtClean="0"/>
                        <a:t>name</a:t>
                      </a:r>
                      <a:endParaRPr lang="en-US" dirty="0"/>
                    </a:p>
                  </a:txBody>
                  <a:tcPr/>
                </a:tc>
              </a:tr>
              <a:tr h="370840">
                <a:tc>
                  <a:txBody>
                    <a:bodyPr/>
                    <a:lstStyle/>
                    <a:p>
                      <a:pPr algn="ctr"/>
                      <a:r>
                        <a:rPr lang="en-US" dirty="0" smtClean="0"/>
                        <a:t>host</a:t>
                      </a:r>
                      <a:endParaRPr lang="en-US" dirty="0"/>
                    </a:p>
                  </a:txBody>
                  <a:tcPr/>
                </a:tc>
              </a:tr>
              <a:tr h="370840">
                <a:tc>
                  <a:txBody>
                    <a:bodyPr/>
                    <a:lstStyle/>
                    <a:p>
                      <a:pPr algn="ctr"/>
                      <a:r>
                        <a:rPr lang="en-US" dirty="0" smtClean="0"/>
                        <a:t>port</a:t>
                      </a:r>
                      <a:endParaRPr lang="en-US" dirty="0"/>
                    </a:p>
                  </a:txBody>
                  <a:tcPr/>
                </a:tc>
              </a:tr>
              <a:tr h="370840">
                <a:tc>
                  <a:txBody>
                    <a:bodyPr/>
                    <a:lstStyle/>
                    <a:p>
                      <a:pPr algn="ctr"/>
                      <a:r>
                        <a:rPr lang="en-US" dirty="0" err="1" smtClean="0"/>
                        <a:t>url</a:t>
                      </a:r>
                      <a:endParaRPr lang="en-US" dirty="0"/>
                    </a:p>
                  </a:txBody>
                  <a:tcPr/>
                </a:tc>
              </a:tr>
              <a:tr h="370840">
                <a:tc>
                  <a:txBody>
                    <a:bodyPr/>
                    <a:lstStyle/>
                    <a:p>
                      <a:pPr algn="ctr"/>
                      <a:r>
                        <a:rPr lang="en-US" dirty="0" err="1" smtClean="0"/>
                        <a:t>params</a:t>
                      </a:r>
                      <a:endParaRPr lang="en-US" dirty="0"/>
                    </a:p>
                  </a:txBody>
                  <a:tcPr/>
                </a:tc>
              </a:tr>
              <a:tr h="370840">
                <a:tc>
                  <a:txBody>
                    <a:bodyPr/>
                    <a:lstStyle/>
                    <a:p>
                      <a:pPr algn="ctr"/>
                      <a:r>
                        <a:rPr lang="en-US" dirty="0" smtClean="0"/>
                        <a:t>status</a:t>
                      </a:r>
                      <a:endParaRPr lang="en-US" dirty="0"/>
                    </a:p>
                  </a:txBody>
                  <a:tcPr/>
                </a:tc>
              </a:tr>
              <a:tr h="370840">
                <a:tc>
                  <a:txBody>
                    <a:bodyPr/>
                    <a:lstStyle/>
                    <a:p>
                      <a:pPr algn="ctr"/>
                      <a:r>
                        <a:rPr lang="en-US" dirty="0" err="1" smtClean="0"/>
                        <a:t>source_path</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3299253"/>
              </p:ext>
            </p:extLst>
          </p:nvPr>
        </p:nvGraphicFramePr>
        <p:xfrm>
          <a:off x="2119786" y="3663365"/>
          <a:ext cx="1922214" cy="1854200"/>
        </p:xfrm>
        <a:graphic>
          <a:graphicData uri="http://schemas.openxmlformats.org/drawingml/2006/table">
            <a:tbl>
              <a:tblPr firstRow="1" bandRow="1">
                <a:tableStyleId>{5C22544A-7EE6-4342-B048-85BDC9FD1C3A}</a:tableStyleId>
              </a:tblPr>
              <a:tblGrid>
                <a:gridCol w="1922214"/>
              </a:tblGrid>
              <a:tr h="370840">
                <a:tc>
                  <a:txBody>
                    <a:bodyPr/>
                    <a:lstStyle/>
                    <a:p>
                      <a:pPr algn="ctr"/>
                      <a:r>
                        <a:rPr lang="en-US" dirty="0" err="1" smtClean="0"/>
                        <a:t>Service</a:t>
                      </a:r>
                      <a:r>
                        <a:rPr lang="en-US" baseline="0" dirty="0" err="1" smtClean="0"/>
                        <a:t>_Trust</a:t>
                      </a:r>
                      <a:endParaRPr lang="en-US" dirty="0"/>
                    </a:p>
                  </a:txBody>
                  <a:tcPr/>
                </a:tc>
              </a:tr>
              <a:tr h="370840">
                <a:tc>
                  <a:txBody>
                    <a:bodyPr/>
                    <a:lstStyle/>
                    <a:p>
                      <a:pPr algn="ctr"/>
                      <a:r>
                        <a:rPr lang="en-US" b="1" u="sng" dirty="0" err="1" smtClean="0"/>
                        <a:t>service_id</a:t>
                      </a:r>
                      <a:endParaRPr lang="en-US" b="1" u="sng" dirty="0"/>
                    </a:p>
                  </a:txBody>
                  <a:tcPr/>
                </a:tc>
              </a:tr>
              <a:tr h="370840">
                <a:tc>
                  <a:txBody>
                    <a:bodyPr/>
                    <a:lstStyle/>
                    <a:p>
                      <a:pPr algn="ctr"/>
                      <a:r>
                        <a:rPr lang="en-US" b="1" u="sng" dirty="0" err="1" smtClean="0"/>
                        <a:t>trust_module</a:t>
                      </a:r>
                      <a:endParaRPr lang="en-US" b="1" u="sng" dirty="0"/>
                    </a:p>
                  </a:txBody>
                  <a:tcPr/>
                </a:tc>
              </a:tr>
              <a:tr h="370840">
                <a:tc>
                  <a:txBody>
                    <a:bodyPr/>
                    <a:lstStyle/>
                    <a:p>
                      <a:pPr algn="ctr"/>
                      <a:r>
                        <a:rPr lang="en-US" dirty="0" err="1" smtClean="0"/>
                        <a:t>trust_level</a:t>
                      </a:r>
                      <a:endParaRPr lang="en-US" dirty="0"/>
                    </a:p>
                  </a:txBody>
                  <a:tcPr/>
                </a:tc>
              </a:tr>
              <a:tr h="370840">
                <a:tc>
                  <a:txBody>
                    <a:bodyPr/>
                    <a:lstStyle/>
                    <a:p>
                      <a:pPr algn="ctr"/>
                      <a:r>
                        <a:rPr lang="en-US" dirty="0" err="1" smtClean="0"/>
                        <a:t>last_updated</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89726827"/>
              </p:ext>
            </p:extLst>
          </p:nvPr>
        </p:nvGraphicFramePr>
        <p:xfrm>
          <a:off x="4294690" y="1397000"/>
          <a:ext cx="1487924" cy="3337560"/>
        </p:xfrm>
        <a:graphic>
          <a:graphicData uri="http://schemas.openxmlformats.org/drawingml/2006/table">
            <a:tbl>
              <a:tblPr firstRow="1" bandRow="1">
                <a:tableStyleId>{5C22544A-7EE6-4342-B048-85BDC9FD1C3A}</a:tableStyleId>
              </a:tblPr>
              <a:tblGrid>
                <a:gridCol w="1487924"/>
              </a:tblGrid>
              <a:tr h="370840">
                <a:tc>
                  <a:txBody>
                    <a:bodyPr/>
                    <a:lstStyle/>
                    <a:p>
                      <a:pPr algn="ctr"/>
                      <a:r>
                        <a:rPr lang="en-US" dirty="0" smtClean="0"/>
                        <a:t>Interaction</a:t>
                      </a:r>
                      <a:endParaRPr lang="en-US" dirty="0"/>
                    </a:p>
                  </a:txBody>
                  <a:tcPr/>
                </a:tc>
              </a:tr>
              <a:tr h="370840">
                <a:tc>
                  <a:txBody>
                    <a:bodyPr/>
                    <a:lstStyle/>
                    <a:p>
                      <a:pPr algn="ctr"/>
                      <a:r>
                        <a:rPr lang="en-US" b="1" u="sng" dirty="0" smtClean="0"/>
                        <a:t>id</a:t>
                      </a:r>
                      <a:endParaRPr lang="en-US" b="1" u="sng" dirty="0"/>
                    </a:p>
                  </a:txBody>
                  <a:tcPr/>
                </a:tc>
              </a:tr>
              <a:tr h="370840">
                <a:tc>
                  <a:txBody>
                    <a:bodyPr/>
                    <a:lstStyle/>
                    <a:p>
                      <a:pPr algn="ctr"/>
                      <a:r>
                        <a:rPr lang="en-US" dirty="0" err="1" smtClean="0"/>
                        <a:t>from_service</a:t>
                      </a:r>
                      <a:endParaRPr lang="en-US" dirty="0"/>
                    </a:p>
                  </a:txBody>
                  <a:tcPr/>
                </a:tc>
              </a:tr>
              <a:tr h="370840">
                <a:tc>
                  <a:txBody>
                    <a:bodyPr/>
                    <a:lstStyle/>
                    <a:p>
                      <a:pPr algn="ctr"/>
                      <a:r>
                        <a:rPr lang="en-US" dirty="0" err="1" smtClean="0"/>
                        <a:t>to_service</a:t>
                      </a:r>
                      <a:endParaRPr lang="en-US" dirty="0"/>
                    </a:p>
                  </a:txBody>
                  <a:tcPr/>
                </a:tc>
              </a:tr>
              <a:tr h="370840">
                <a:tc>
                  <a:txBody>
                    <a:bodyPr/>
                    <a:lstStyle/>
                    <a:p>
                      <a:pPr algn="ctr"/>
                      <a:r>
                        <a:rPr lang="en-US" dirty="0" smtClean="0"/>
                        <a:t>start</a:t>
                      </a:r>
                      <a:endParaRPr lang="en-US" dirty="0"/>
                    </a:p>
                  </a:txBody>
                  <a:tcPr/>
                </a:tc>
              </a:tr>
              <a:tr h="370840">
                <a:tc>
                  <a:txBody>
                    <a:bodyPr/>
                    <a:lstStyle/>
                    <a:p>
                      <a:pPr algn="ctr"/>
                      <a:r>
                        <a:rPr lang="en-US" dirty="0" smtClean="0"/>
                        <a:t>end</a:t>
                      </a:r>
                      <a:endParaRPr lang="en-US" dirty="0"/>
                    </a:p>
                  </a:txBody>
                  <a:tcPr/>
                </a:tc>
              </a:tr>
              <a:tr h="370840">
                <a:tc>
                  <a:txBody>
                    <a:bodyPr/>
                    <a:lstStyle/>
                    <a:p>
                      <a:pPr algn="ctr"/>
                      <a:r>
                        <a:rPr lang="en-US" dirty="0" smtClean="0"/>
                        <a:t>data</a:t>
                      </a:r>
                      <a:endParaRPr lang="en-US" dirty="0"/>
                    </a:p>
                  </a:txBody>
                  <a:tcPr/>
                </a:tc>
              </a:tr>
              <a:tr h="370840">
                <a:tc>
                  <a:txBody>
                    <a:bodyPr/>
                    <a:lstStyle/>
                    <a:p>
                      <a:pPr algn="ctr"/>
                      <a:r>
                        <a:rPr lang="en-US" dirty="0" smtClean="0"/>
                        <a:t>feedback</a:t>
                      </a:r>
                      <a:endParaRPr lang="en-US" dirty="0"/>
                    </a:p>
                  </a:txBody>
                  <a:tcPr/>
                </a:tc>
              </a:tr>
              <a:tr h="370840">
                <a:tc>
                  <a:txBody>
                    <a:bodyPr/>
                    <a:lstStyle/>
                    <a:p>
                      <a:pPr algn="ctr"/>
                      <a:r>
                        <a:rPr lang="en-US" dirty="0" smtClean="0"/>
                        <a:t>timestamp</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81269241"/>
              </p:ext>
            </p:extLst>
          </p:nvPr>
        </p:nvGraphicFramePr>
        <p:xfrm>
          <a:off x="6346215" y="1397914"/>
          <a:ext cx="2297656" cy="2966720"/>
        </p:xfrm>
        <a:graphic>
          <a:graphicData uri="http://schemas.openxmlformats.org/drawingml/2006/table">
            <a:tbl>
              <a:tblPr firstRow="1" bandRow="1">
                <a:tableStyleId>{5C22544A-7EE6-4342-B048-85BDC9FD1C3A}</a:tableStyleId>
              </a:tblPr>
              <a:tblGrid>
                <a:gridCol w="2297656"/>
              </a:tblGrid>
              <a:tr h="370840">
                <a:tc>
                  <a:txBody>
                    <a:bodyPr/>
                    <a:lstStyle/>
                    <a:p>
                      <a:pPr algn="ctr"/>
                      <a:r>
                        <a:rPr lang="en-US" dirty="0" err="1" smtClean="0"/>
                        <a:t>Interaction_Trust</a:t>
                      </a:r>
                      <a:endParaRPr lang="en-US" dirty="0"/>
                    </a:p>
                  </a:txBody>
                  <a:tcPr/>
                </a:tc>
              </a:tr>
              <a:tr h="370840">
                <a:tc>
                  <a:txBody>
                    <a:bodyPr/>
                    <a:lstStyle/>
                    <a:p>
                      <a:pPr algn="ctr"/>
                      <a:r>
                        <a:rPr lang="en-US" b="1" u="sng" dirty="0" err="1" smtClean="0"/>
                        <a:t>interaction_id</a:t>
                      </a:r>
                      <a:endParaRPr lang="en-US" b="1" u="sng" dirty="0"/>
                    </a:p>
                  </a:txBody>
                  <a:tcPr/>
                </a:tc>
              </a:tr>
              <a:tr h="370840">
                <a:tc>
                  <a:txBody>
                    <a:bodyPr/>
                    <a:lstStyle/>
                    <a:p>
                      <a:pPr algn="ctr"/>
                      <a:r>
                        <a:rPr lang="en-US" b="1" u="sng" dirty="0" err="1" smtClean="0"/>
                        <a:t>trust_module</a:t>
                      </a:r>
                      <a:endParaRPr lang="en-US" b="1" u="sng" dirty="0"/>
                    </a:p>
                  </a:txBody>
                  <a:tcPr/>
                </a:tc>
              </a:tr>
              <a:tr h="370840">
                <a:tc>
                  <a:txBody>
                    <a:bodyPr/>
                    <a:lstStyle/>
                    <a:p>
                      <a:pPr algn="ctr"/>
                      <a:r>
                        <a:rPr lang="en-US" dirty="0" err="1" smtClean="0"/>
                        <a:t>from_pre</a:t>
                      </a:r>
                      <a:endParaRPr lang="en-US" dirty="0"/>
                    </a:p>
                  </a:txBody>
                  <a:tcPr/>
                </a:tc>
              </a:tr>
              <a:tr h="370840">
                <a:tc>
                  <a:txBody>
                    <a:bodyPr/>
                    <a:lstStyle/>
                    <a:p>
                      <a:pPr algn="ctr"/>
                      <a:r>
                        <a:rPr lang="en-US" dirty="0" err="1" smtClean="0"/>
                        <a:t>from_post</a:t>
                      </a:r>
                      <a:endParaRPr lang="en-US" dirty="0"/>
                    </a:p>
                  </a:txBody>
                  <a:tcPr/>
                </a:tc>
              </a:tr>
              <a:tr h="370840">
                <a:tc>
                  <a:txBody>
                    <a:bodyPr/>
                    <a:lstStyle/>
                    <a:p>
                      <a:pPr algn="ctr"/>
                      <a:r>
                        <a:rPr lang="en-US" dirty="0" err="1" smtClean="0"/>
                        <a:t>to_pre</a:t>
                      </a:r>
                      <a:endParaRPr lang="en-US" dirty="0"/>
                    </a:p>
                  </a:txBody>
                  <a:tcPr/>
                </a:tc>
              </a:tr>
              <a:tr h="370840">
                <a:tc>
                  <a:txBody>
                    <a:bodyPr/>
                    <a:lstStyle/>
                    <a:p>
                      <a:pPr algn="ctr"/>
                      <a:r>
                        <a:rPr lang="en-US" dirty="0" err="1" smtClean="0"/>
                        <a:t>to_post</a:t>
                      </a:r>
                      <a:endParaRPr lang="en-US" dirty="0"/>
                    </a:p>
                  </a:txBody>
                  <a:tcPr/>
                </a:tc>
              </a:tr>
              <a:tr h="370840">
                <a:tc>
                  <a:txBody>
                    <a:bodyPr/>
                    <a:lstStyle/>
                    <a:p>
                      <a:pPr algn="ctr"/>
                      <a:r>
                        <a:rPr lang="en-US" dirty="0" smtClean="0"/>
                        <a:t>timestamp</a:t>
                      </a:r>
                      <a:endParaRPr lang="en-US" dirty="0"/>
                    </a:p>
                  </a:txBody>
                  <a:tcPr/>
                </a:tc>
              </a:tr>
            </a:tbl>
          </a:graphicData>
        </a:graphic>
      </p:graphicFrame>
      <p:cxnSp>
        <p:nvCxnSpPr>
          <p:cNvPr id="12" name="Elbow Connector 11"/>
          <p:cNvCxnSpPr/>
          <p:nvPr/>
        </p:nvCxnSpPr>
        <p:spPr>
          <a:xfrm>
            <a:off x="1664506" y="1861677"/>
            <a:ext cx="2630184" cy="4931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a:off x="1664506" y="1972638"/>
            <a:ext cx="2630184" cy="67809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782614" y="1960309"/>
            <a:ext cx="563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664506" y="1972638"/>
            <a:ext cx="455280" cy="2293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47196018"/>
              </p:ext>
            </p:extLst>
          </p:nvPr>
        </p:nvGraphicFramePr>
        <p:xfrm>
          <a:off x="4162551" y="5300380"/>
          <a:ext cx="2815361" cy="1107440"/>
        </p:xfrm>
        <a:graphic>
          <a:graphicData uri="http://schemas.openxmlformats.org/drawingml/2006/table">
            <a:tbl>
              <a:tblPr firstRow="1" bandRow="1">
                <a:tableStyleId>{5C22544A-7EE6-4342-B048-85BDC9FD1C3A}</a:tableStyleId>
              </a:tblPr>
              <a:tblGrid>
                <a:gridCol w="2815361"/>
              </a:tblGrid>
              <a:tr h="0">
                <a:tc>
                  <a:txBody>
                    <a:bodyPr/>
                    <a:lstStyle/>
                    <a:p>
                      <a:pPr algn="ctr"/>
                      <a:r>
                        <a:rPr lang="en-US" dirty="0" err="1" smtClean="0"/>
                        <a:t>Trust_Configurations</a:t>
                      </a:r>
                      <a:endParaRPr lang="en-US" dirty="0"/>
                    </a:p>
                  </a:txBody>
                  <a:tcPr/>
                </a:tc>
              </a:tr>
              <a:tr h="370840">
                <a:tc>
                  <a:txBody>
                    <a:bodyPr/>
                    <a:lstStyle/>
                    <a:p>
                      <a:pPr algn="ctr"/>
                      <a:r>
                        <a:rPr lang="en-US" b="1" u="sng" dirty="0" smtClean="0"/>
                        <a:t>id</a:t>
                      </a:r>
                      <a:endParaRPr lang="en-US" b="1" u="sng" dirty="0"/>
                    </a:p>
                  </a:txBody>
                  <a:tcPr/>
                </a:tc>
              </a:tr>
              <a:tr h="370840">
                <a:tc>
                  <a:txBody>
                    <a:bodyPr/>
                    <a:lstStyle/>
                    <a:p>
                      <a:pPr algn="ctr"/>
                      <a:r>
                        <a:rPr lang="en-US" dirty="0" smtClean="0"/>
                        <a:t>data</a:t>
                      </a:r>
                      <a:endParaRPr lang="en-US" dirty="0"/>
                    </a:p>
                  </a:txBody>
                  <a:tcPr/>
                </a:tc>
              </a:tr>
            </a:tbl>
          </a:graphicData>
        </a:graphic>
      </p:graphicFrame>
    </p:spTree>
    <p:extLst>
      <p:ext uri="{BB962C8B-B14F-4D97-AF65-F5344CB8AC3E}">
        <p14:creationId xmlns:p14="http://schemas.microsoft.com/office/powerpoint/2010/main" val="5688946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Average Trust</a:t>
            </a:r>
            <a:endParaRPr lang="en-US" dirty="0"/>
          </a:p>
        </p:txBody>
      </p:sp>
      <p:sp>
        <p:nvSpPr>
          <p:cNvPr id="3" name="Content Placeholder 2"/>
          <p:cNvSpPr>
            <a:spLocks noGrp="1"/>
          </p:cNvSpPr>
          <p:nvPr>
            <p:ph idx="1"/>
          </p:nvPr>
        </p:nvSpPr>
        <p:spPr>
          <a:xfrm>
            <a:off x="304799" y="1402080"/>
            <a:ext cx="8600141" cy="4524333"/>
          </a:xfrm>
        </p:spPr>
        <p:txBody>
          <a:bodyPr/>
          <a:lstStyle/>
          <a:p>
            <a:pPr marL="342900" indent="-342900">
              <a:buFont typeface="Arial"/>
              <a:buChar char="•"/>
            </a:pPr>
            <a:r>
              <a:rPr lang="en-US" dirty="0" smtClean="0"/>
              <a:t>This algorithm updates </a:t>
            </a:r>
            <a:r>
              <a:rPr lang="en-US" dirty="0"/>
              <a:t>trust value of </a:t>
            </a:r>
            <a:r>
              <a:rPr lang="en-US" i="1" dirty="0"/>
              <a:t>caller service A</a:t>
            </a:r>
            <a:r>
              <a:rPr lang="en-US" dirty="0"/>
              <a:t> </a:t>
            </a:r>
            <a:endParaRPr lang="en-US" dirty="0" smtClean="0"/>
          </a:p>
          <a:p>
            <a:pPr marL="0" indent="0">
              <a:buNone/>
            </a:pPr>
            <a:r>
              <a:rPr lang="en-US" dirty="0" smtClean="0"/>
              <a:t>	- </a:t>
            </a:r>
            <a:r>
              <a:rPr lang="en-US" dirty="0"/>
              <a:t>B</a:t>
            </a:r>
            <a:r>
              <a:rPr lang="en-US" dirty="0" smtClean="0"/>
              <a:t>ased </a:t>
            </a:r>
            <a:r>
              <a:rPr lang="en-US" dirty="0"/>
              <a:t>on its invocation of </a:t>
            </a:r>
            <a:r>
              <a:rPr lang="en-US" i="1" dirty="0"/>
              <a:t>service B</a:t>
            </a:r>
            <a:r>
              <a:rPr lang="en-US" dirty="0"/>
              <a:t> at time </a:t>
            </a:r>
            <a:r>
              <a:rPr lang="en-US" i="1" dirty="0"/>
              <a:t>t+1</a:t>
            </a:r>
          </a:p>
          <a:p>
            <a:pPr marL="0" indent="0">
              <a:buNone/>
            </a:pPr>
            <a:r>
              <a:rPr lang="en-US" i="1" dirty="0" smtClean="0"/>
              <a:t>		</a:t>
            </a:r>
            <a:r>
              <a:rPr lang="en-US" i="1" dirty="0" err="1" smtClean="0"/>
              <a:t>trust_level</a:t>
            </a:r>
            <a:r>
              <a:rPr lang="en-US" i="1" dirty="0" smtClean="0"/>
              <a:t> </a:t>
            </a:r>
            <a:r>
              <a:rPr lang="en-US" i="1" dirty="0"/>
              <a:t>(A, t+1) = </a:t>
            </a:r>
          </a:p>
          <a:p>
            <a:pPr marL="0" indent="0" algn="ctr">
              <a:buNone/>
            </a:pPr>
            <a:r>
              <a:rPr lang="en-US" i="1" dirty="0" smtClean="0"/>
              <a:t>	</a:t>
            </a:r>
            <a:r>
              <a:rPr lang="en-US" i="1" dirty="0" err="1" smtClean="0"/>
              <a:t>trust_level</a:t>
            </a:r>
            <a:r>
              <a:rPr lang="en-US" i="1" dirty="0" smtClean="0"/>
              <a:t> </a:t>
            </a:r>
            <a:r>
              <a:rPr lang="en-US" i="1" dirty="0"/>
              <a:t>(A, t) * </a:t>
            </a:r>
            <a:r>
              <a:rPr lang="en-US" i="1" dirty="0" err="1"/>
              <a:t>moving_avg_weight</a:t>
            </a:r>
            <a:endParaRPr lang="en-US" i="1" dirty="0"/>
          </a:p>
          <a:p>
            <a:pPr marL="0" indent="0" algn="ctr">
              <a:buNone/>
            </a:pPr>
            <a:r>
              <a:rPr lang="en-US" i="1" dirty="0" smtClean="0"/>
              <a:t>				+ </a:t>
            </a:r>
            <a:r>
              <a:rPr lang="en-US" i="1" dirty="0" err="1"/>
              <a:t>trust_level</a:t>
            </a:r>
            <a:r>
              <a:rPr lang="en-US" i="1" dirty="0"/>
              <a:t> (B, t) * (1 – </a:t>
            </a:r>
            <a:r>
              <a:rPr lang="en-US" i="1" dirty="0" err="1"/>
              <a:t>moving_avg_weight</a:t>
            </a:r>
            <a:r>
              <a:rPr lang="en-US" i="1" dirty="0" smtClean="0"/>
              <a:t>)</a:t>
            </a:r>
            <a:endParaRPr lang="en-US" dirty="0"/>
          </a:p>
          <a:p>
            <a:pPr marL="0" indent="0">
              <a:buNone/>
            </a:pPr>
            <a:r>
              <a:rPr lang="en-US" dirty="0" smtClean="0"/>
              <a:t>	- </a:t>
            </a:r>
            <a:r>
              <a:rPr lang="en-US" dirty="0" err="1" smtClean="0"/>
              <a:t>moving_avg_weight</a:t>
            </a:r>
            <a:r>
              <a:rPr lang="en-US" dirty="0" smtClean="0"/>
              <a:t> </a:t>
            </a:r>
            <a:r>
              <a:rPr lang="en-US" dirty="0">
                <a:sym typeface="Symbol"/>
              </a:rPr>
              <a:t> [0,1]</a:t>
            </a:r>
          </a:p>
          <a:p>
            <a:pPr marL="342900" indent="-342900">
              <a:buFont typeface="Arial"/>
              <a:buChar char="•"/>
            </a:pPr>
            <a:r>
              <a:rPr lang="en-US" dirty="0">
                <a:sym typeface="Symbol"/>
              </a:rPr>
              <a:t>Significance of past trust behavior decreases with each new </a:t>
            </a:r>
            <a:r>
              <a:rPr lang="en-US" dirty="0" smtClean="0">
                <a:sym typeface="Symbol"/>
              </a:rPr>
              <a:t>invocation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15</a:t>
            </a:fld>
            <a:endParaRPr lang="en-US"/>
          </a:p>
        </p:txBody>
      </p:sp>
      <p:sp>
        <p:nvSpPr>
          <p:cNvPr id="5" name="Footer Placeholder 4"/>
          <p:cNvSpPr>
            <a:spLocks noGrp="1"/>
          </p:cNvSpPr>
          <p:nvPr>
            <p:ph type="ftr" sz="quarter" idx="3"/>
          </p:nvPr>
        </p:nvSpPr>
        <p:spPr/>
        <p:txBody>
          <a:bodyPr/>
          <a:lstStyle/>
          <a:p>
            <a:r>
              <a:rPr lang="en-US" dirty="0" smtClean="0"/>
              <a:t>NORTHROP GRUMMAN PRIVATE / PROPRIETARY LEVEL I</a:t>
            </a:r>
            <a:endParaRPr lang="en-US" dirty="0"/>
          </a:p>
        </p:txBody>
      </p:sp>
    </p:spTree>
    <p:extLst>
      <p:ext uri="{BB962C8B-B14F-4D97-AF65-F5344CB8AC3E}">
        <p14:creationId xmlns:p14="http://schemas.microsoft.com/office/powerpoint/2010/main" val="10446729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1427"/>
            <a:ext cx="6705600" cy="838200"/>
          </a:xfrm>
        </p:spPr>
        <p:txBody>
          <a:bodyPr/>
          <a:lstStyle/>
          <a:p>
            <a:r>
              <a:rPr lang="en-US" dirty="0"/>
              <a:t>SORT (A Self-Organizing Trust Model for P2P Systems) [CB13] </a:t>
            </a:r>
            <a:br>
              <a:rPr lang="en-US" dirty="0"/>
            </a:b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16</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7" name="Content Placeholder 2"/>
          <p:cNvSpPr>
            <a:spLocks noGrp="1"/>
          </p:cNvSpPr>
          <p:nvPr>
            <p:ph idx="1"/>
          </p:nvPr>
        </p:nvSpPr>
        <p:spPr>
          <a:xfrm>
            <a:off x="149413" y="1389349"/>
            <a:ext cx="8986078" cy="5319096"/>
          </a:xfrm>
        </p:spPr>
        <p:txBody>
          <a:bodyPr>
            <a:normAutofit lnSpcReduction="10000"/>
          </a:bodyPr>
          <a:lstStyle/>
          <a:p>
            <a:pPr marL="342900" indent="-342900">
              <a:buFont typeface="Arial"/>
              <a:buChar char="•"/>
            </a:pPr>
            <a:r>
              <a:rPr lang="en-US" dirty="0" smtClean="0"/>
              <a:t>Complements </a:t>
            </a:r>
            <a:r>
              <a:rPr lang="en-US" i="1" dirty="0" smtClean="0"/>
              <a:t>moving average trust</a:t>
            </a:r>
          </a:p>
          <a:p>
            <a:pPr marL="342900" indent="-342900">
              <a:buFont typeface="Arial"/>
              <a:buChar char="•"/>
            </a:pPr>
            <a:r>
              <a:rPr lang="en-US" dirty="0" smtClean="0"/>
              <a:t>Caller service reports on a </a:t>
            </a:r>
            <a:r>
              <a:rPr lang="en-US" dirty="0" err="1" smtClean="0"/>
              <a:t>callee</a:t>
            </a:r>
            <a:r>
              <a:rPr lang="en-US" dirty="0" smtClean="0"/>
              <a:t> (a </a:t>
            </a:r>
            <a:r>
              <a:rPr lang="en-US" i="1" dirty="0" smtClean="0"/>
              <a:t>client feedback</a:t>
            </a:r>
            <a:r>
              <a:rPr lang="en-US" dirty="0" smtClean="0"/>
              <a:t>)</a:t>
            </a:r>
          </a:p>
          <a:p>
            <a:pPr marL="342900" indent="-342900">
              <a:buFont typeface="Arial"/>
              <a:buChar char="•"/>
            </a:pPr>
            <a:r>
              <a:rPr lang="en-US" dirty="0" smtClean="0"/>
              <a:t>2 parameters for each service invocation </a:t>
            </a:r>
            <a:r>
              <a:rPr lang="en-US" dirty="0" err="1" smtClean="0"/>
              <a:t>i</a:t>
            </a:r>
            <a:r>
              <a:rPr lang="en-US" dirty="0" err="1" smtClean="0">
                <a:sym typeface="Wingdings"/>
              </a:rPr>
              <a:t></a:t>
            </a:r>
            <a:r>
              <a:rPr lang="en-US" dirty="0" err="1">
                <a:sym typeface="Wingdings"/>
              </a:rPr>
              <a:t>j</a:t>
            </a:r>
            <a:r>
              <a:rPr lang="en-US" dirty="0" smtClean="0"/>
              <a:t>: </a:t>
            </a:r>
          </a:p>
          <a:p>
            <a:pPr marL="914400" lvl="1" indent="-457200">
              <a:buFont typeface="+mj-lt"/>
              <a:buAutoNum type="arabicPeriod"/>
            </a:pPr>
            <a:r>
              <a:rPr lang="en-US" i="1" dirty="0" smtClean="0"/>
              <a:t>Satisfaction (</a:t>
            </a:r>
            <a:r>
              <a:rPr lang="en-US" i="1" dirty="0" err="1" smtClean="0"/>
              <a:t>s</a:t>
            </a:r>
            <a:r>
              <a:rPr lang="en-US" i="1" baseline="-25000" dirty="0" err="1" smtClean="0"/>
              <a:t>ij</a:t>
            </a:r>
            <a:r>
              <a:rPr lang="en-US" i="1" dirty="0" smtClean="0"/>
              <a:t>): </a:t>
            </a:r>
            <a:r>
              <a:rPr lang="en-US" dirty="0"/>
              <a:t>i</a:t>
            </a:r>
            <a:r>
              <a:rPr lang="en-US" dirty="0" smtClean="0"/>
              <a:t>’s degree of satisfaction with j’s service</a:t>
            </a:r>
          </a:p>
          <a:p>
            <a:pPr marL="914400" lvl="1" indent="-457200">
              <a:buFont typeface="+mj-lt"/>
              <a:buAutoNum type="arabicPeriod"/>
            </a:pPr>
            <a:r>
              <a:rPr lang="en-US" i="1" dirty="0" smtClean="0"/>
              <a:t>Weight (</a:t>
            </a:r>
            <a:r>
              <a:rPr lang="en-US" i="1" dirty="0" err="1" smtClean="0"/>
              <a:t>w</a:t>
            </a:r>
            <a:r>
              <a:rPr lang="en-US" i="1" baseline="-25000" dirty="0" err="1" smtClean="0"/>
              <a:t>ij</a:t>
            </a:r>
            <a:r>
              <a:rPr lang="en-US" i="1" dirty="0" smtClean="0"/>
              <a:t>): </a:t>
            </a:r>
            <a:r>
              <a:rPr lang="en-US" dirty="0"/>
              <a:t>s</a:t>
            </a:r>
            <a:r>
              <a:rPr lang="en-US" dirty="0" smtClean="0"/>
              <a:t>ignificance of this particular interaction</a:t>
            </a:r>
          </a:p>
          <a:p>
            <a:pPr marL="457200" indent="-457200">
              <a:buFont typeface="Arial"/>
              <a:buChar char="•"/>
            </a:pPr>
            <a:r>
              <a:rPr lang="en-US" dirty="0" smtClean="0"/>
              <a:t>Fading factor </a:t>
            </a:r>
            <a:r>
              <a:rPr lang="en-US" i="1" dirty="0" err="1" smtClean="0"/>
              <a:t>f</a:t>
            </a:r>
            <a:r>
              <a:rPr lang="en-US" i="1" baseline="-25000" dirty="0" err="1" smtClean="0"/>
              <a:t>ij</a:t>
            </a:r>
            <a:r>
              <a:rPr lang="en-US" i="1" baseline="30000" dirty="0" err="1" smtClean="0"/>
              <a:t>k</a:t>
            </a:r>
            <a:r>
              <a:rPr lang="en-US" i="1" dirty="0" smtClean="0"/>
              <a:t> = k / </a:t>
            </a:r>
            <a:r>
              <a:rPr lang="en-US" i="1" dirty="0" err="1" smtClean="0"/>
              <a:t>sh</a:t>
            </a:r>
            <a:r>
              <a:rPr lang="en-US" i="1" baseline="-25000" dirty="0" err="1" smtClean="0"/>
              <a:t>ij</a:t>
            </a:r>
            <a:r>
              <a:rPr lang="en-US" i="1" baseline="-25000" dirty="0" smtClean="0"/>
              <a:t> </a:t>
            </a:r>
          </a:p>
          <a:p>
            <a:pPr marL="800100" lvl="1" indent="-342900"/>
            <a:r>
              <a:rPr lang="en-US" i="1" dirty="0" smtClean="0"/>
              <a:t>k: order of (the most recent) interaction</a:t>
            </a:r>
          </a:p>
          <a:p>
            <a:pPr marL="800100" lvl="1" indent="-342900"/>
            <a:r>
              <a:rPr lang="en-US" i="1" dirty="0" err="1" smtClean="0"/>
              <a:t>sh</a:t>
            </a:r>
            <a:r>
              <a:rPr lang="en-US" i="1" baseline="-25000" dirty="0" err="1" smtClean="0"/>
              <a:t>ij</a:t>
            </a:r>
            <a:r>
              <a:rPr lang="en-US" i="1" dirty="0" smtClean="0"/>
              <a:t>: the total number of interactions between </a:t>
            </a:r>
            <a:r>
              <a:rPr lang="en-US" i="1" dirty="0" err="1" smtClean="0"/>
              <a:t>i</a:t>
            </a:r>
            <a:r>
              <a:rPr lang="en-US" i="1" dirty="0" smtClean="0"/>
              <a:t> and j</a:t>
            </a:r>
            <a:endParaRPr lang="en-US" dirty="0" smtClean="0"/>
          </a:p>
          <a:p>
            <a:pPr marL="342900" indent="-342900">
              <a:buFont typeface="Arial"/>
              <a:buChar char="•"/>
            </a:pPr>
            <a:endParaRPr lang="en-US" dirty="0" smtClean="0"/>
          </a:p>
          <a:p>
            <a:pPr marL="342900" indent="-342900">
              <a:buFont typeface="Arial"/>
              <a:buChar char="•"/>
            </a:pPr>
            <a:r>
              <a:rPr lang="en-US" dirty="0" smtClean="0"/>
              <a:t>Competence belief (of </a:t>
            </a:r>
            <a:r>
              <a:rPr lang="en-US" dirty="0" err="1" smtClean="0"/>
              <a:t>i</a:t>
            </a:r>
            <a:r>
              <a:rPr lang="en-US" dirty="0" smtClean="0"/>
              <a:t> in j) :</a:t>
            </a:r>
            <a:endParaRPr lang="en-US" sz="1400" dirty="0" smtClean="0"/>
          </a:p>
          <a:p>
            <a:endParaRPr lang="en-US" dirty="0" smtClean="0"/>
          </a:p>
          <a:p>
            <a:pPr marL="342900" indent="-342900">
              <a:buFont typeface="Arial"/>
              <a:buChar char="•"/>
            </a:pPr>
            <a:r>
              <a:rPr lang="en-US" dirty="0" smtClean="0"/>
              <a:t>Integrity belief (of </a:t>
            </a:r>
            <a:r>
              <a:rPr lang="en-US" dirty="0" err="1" smtClean="0"/>
              <a:t>i</a:t>
            </a:r>
            <a:r>
              <a:rPr lang="en-US" dirty="0" smtClean="0"/>
              <a:t> in j): </a:t>
            </a:r>
          </a:p>
          <a:p>
            <a:pPr marL="342900" indent="-342900">
              <a:buFont typeface="Arial"/>
              <a:buChar char="•"/>
            </a:pPr>
            <a:endParaRPr lang="en-US" dirty="0"/>
          </a:p>
          <a:p>
            <a:pPr marL="342900" indent="-342900">
              <a:buFont typeface="Arial"/>
              <a:buChar char="•"/>
            </a:pPr>
            <a:r>
              <a:rPr lang="en-US" dirty="0" smtClean="0"/>
              <a:t>Trust level of j:</a:t>
            </a:r>
            <a:endParaRPr lang="en-US" dirty="0"/>
          </a:p>
          <a:p>
            <a:endParaRPr lang="en-US" dirty="0" smtClean="0"/>
          </a:p>
          <a:p>
            <a:pPr marL="342900" indent="-342900"/>
            <a:endParaRPr lang="en-US" i="1" dirty="0"/>
          </a:p>
        </p:txBody>
      </p:sp>
      <p:graphicFrame>
        <p:nvGraphicFramePr>
          <p:cNvPr id="9" name="Object 8"/>
          <p:cNvGraphicFramePr>
            <a:graphicFrameLocks noChangeAspect="1"/>
          </p:cNvGraphicFramePr>
          <p:nvPr>
            <p:extLst>
              <p:ext uri="{D42A27DB-BD31-4B8C-83A1-F6EECF244321}">
                <p14:modId xmlns:p14="http://schemas.microsoft.com/office/powerpoint/2010/main" val="187725804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156"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pic>
        <p:nvPicPr>
          <p:cNvPr id="10" name="Picture 9" descr="Screen Shot 2014-05-16 at 9.03.5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930" y="4291315"/>
            <a:ext cx="2620703" cy="841685"/>
          </a:xfrm>
          <a:prstGeom prst="rect">
            <a:avLst/>
          </a:prstGeom>
        </p:spPr>
      </p:pic>
      <p:pic>
        <p:nvPicPr>
          <p:cNvPr id="11" name="Picture 10" descr="Screen Shot 2014-05-16 at 9.32.1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035" y="5111307"/>
            <a:ext cx="3379028" cy="965437"/>
          </a:xfrm>
          <a:prstGeom prst="rect">
            <a:avLst/>
          </a:prstGeom>
        </p:spPr>
      </p:pic>
      <p:pic>
        <p:nvPicPr>
          <p:cNvPr id="12" name="Picture 11" descr="Screen Shot 2014-05-16 at 11.25.50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5863" y="6082544"/>
            <a:ext cx="1505944" cy="396915"/>
          </a:xfrm>
          <a:prstGeom prst="rect">
            <a:avLst/>
          </a:prstGeom>
        </p:spPr>
      </p:pic>
    </p:spTree>
    <p:extLst>
      <p:ext uri="{BB962C8B-B14F-4D97-AF65-F5344CB8AC3E}">
        <p14:creationId xmlns:p14="http://schemas.microsoft.com/office/powerpoint/2010/main" val="23792438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Pluggable Authorization Algorithms</a:t>
            </a:r>
            <a:endParaRPr lang="en-US" dirty="0"/>
          </a:p>
        </p:txBody>
      </p:sp>
      <p:sp>
        <p:nvSpPr>
          <p:cNvPr id="3" name="Content Placeholder 2"/>
          <p:cNvSpPr>
            <a:spLocks noGrp="1"/>
          </p:cNvSpPr>
          <p:nvPr>
            <p:ph idx="1"/>
          </p:nvPr>
        </p:nvSpPr>
        <p:spPr/>
        <p:txBody>
          <a:bodyPr/>
          <a:lstStyle/>
          <a:p>
            <a:pPr marL="342900" lvl="0" indent="-342900">
              <a:buFont typeface="Arial"/>
              <a:buChar char="•"/>
            </a:pPr>
            <a:r>
              <a:rPr lang="en-US" dirty="0"/>
              <a:t>Each algorithm is a self-contained module </a:t>
            </a:r>
          </a:p>
          <a:p>
            <a:pPr marL="342900" lvl="0" indent="-342900">
              <a:buFont typeface="Arial"/>
              <a:buChar char="•"/>
            </a:pPr>
            <a:r>
              <a:rPr lang="en-US" dirty="0"/>
              <a:t>Ability to enable multiple authorization algorithms</a:t>
            </a:r>
          </a:p>
          <a:p>
            <a:pPr marL="342900" lvl="0" indent="-342900">
              <a:buFont typeface="Arial"/>
              <a:buChar char="•"/>
            </a:pPr>
            <a:r>
              <a:rPr lang="en-US" dirty="0" smtClean="0"/>
              <a:t>Trust-based </a:t>
            </a:r>
            <a:r>
              <a:rPr lang="en-US" dirty="0"/>
              <a:t>authorization</a:t>
            </a:r>
          </a:p>
          <a:p>
            <a:pPr marL="342900" indent="-342900">
              <a:buFont typeface="Arial"/>
              <a:buChar char="•"/>
            </a:pPr>
            <a:r>
              <a:rPr lang="en-US" dirty="0" smtClean="0"/>
              <a:t>XACML-based </a:t>
            </a:r>
            <a:r>
              <a:rPr lang="en-US" dirty="0"/>
              <a:t>interaction authorization</a:t>
            </a:r>
          </a:p>
          <a:p>
            <a:pPr marL="800100" lvl="1" indent="-342900">
              <a:buFont typeface="Arial"/>
              <a:buChar char="•"/>
            </a:pPr>
            <a:r>
              <a:rPr lang="fr-FR" dirty="0"/>
              <a:t>Resource: </a:t>
            </a:r>
            <a:r>
              <a:rPr lang="fr-FR" dirty="0" smtClean="0"/>
              <a:t>A </a:t>
            </a:r>
            <a:r>
              <a:rPr lang="fr-FR" dirty="0" err="1" smtClean="0"/>
              <a:t>target</a:t>
            </a:r>
            <a:r>
              <a:rPr lang="fr-FR" dirty="0" smtClean="0"/>
              <a:t> </a:t>
            </a:r>
            <a:r>
              <a:rPr lang="fr-FR" dirty="0"/>
              <a:t>service </a:t>
            </a:r>
          </a:p>
          <a:p>
            <a:pPr marL="800100" lvl="1" indent="-342900">
              <a:buFont typeface="Arial"/>
              <a:buChar char="•"/>
            </a:pPr>
            <a:r>
              <a:rPr lang="en-US" dirty="0"/>
              <a:t>User: Service invoking the target service</a:t>
            </a:r>
          </a:p>
          <a:p>
            <a:pPr marL="800100" lvl="1" indent="-342900">
              <a:buFont typeface="Arial"/>
              <a:buChar char="•"/>
            </a:pPr>
            <a:r>
              <a:rPr lang="en-US" dirty="0"/>
              <a:t>Action: READ/WRITE</a:t>
            </a:r>
          </a:p>
          <a:p>
            <a:pPr marL="800100" lvl="1" indent="-342900">
              <a:buFont typeface="Arial"/>
              <a:buChar char="•"/>
            </a:pPr>
            <a:r>
              <a:rPr lang="en-US" dirty="0"/>
              <a:t>Environment</a:t>
            </a:r>
          </a:p>
          <a:p>
            <a:pPr marL="1485900" lvl="2" indent="-342900">
              <a:buFont typeface="Arial"/>
              <a:buChar char="•"/>
            </a:pPr>
            <a:r>
              <a:rPr lang="en-US" dirty="0"/>
              <a:t>Conditions on which access is allowed or denied</a:t>
            </a:r>
          </a:p>
          <a:p>
            <a:pPr marL="800100" lvl="1" indent="-342900">
              <a:buFont typeface="Arial"/>
              <a:buChar char="•"/>
            </a:pPr>
            <a:r>
              <a:rPr lang="en-US" dirty="0"/>
              <a:t>Based on WSO2 </a:t>
            </a:r>
            <a:r>
              <a:rPr lang="en-US" dirty="0" err="1"/>
              <a:t>Balana</a:t>
            </a:r>
            <a:r>
              <a:rPr lang="en-US" dirty="0"/>
              <a:t> XACML i</a:t>
            </a:r>
            <a:r>
              <a:rPr lang="en-US" dirty="0" smtClean="0"/>
              <a:t>mplementation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17</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18260717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Policy Examples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18</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90550370"/>
              </p:ext>
            </p:extLst>
          </p:nvPr>
        </p:nvGraphicFramePr>
        <p:xfrm>
          <a:off x="543509" y="1532619"/>
          <a:ext cx="7595389" cy="1854200"/>
        </p:xfrm>
        <a:graphic>
          <a:graphicData uri="http://schemas.openxmlformats.org/drawingml/2006/table">
            <a:tbl>
              <a:tblPr firstRow="1" bandRow="1">
                <a:tableStyleId>{616DA210-FB5B-4158-B5E0-FEB733F419BA}</a:tableStyleId>
              </a:tblPr>
              <a:tblGrid>
                <a:gridCol w="6028112"/>
                <a:gridCol w="1567277"/>
              </a:tblGrid>
              <a:tr h="370840">
                <a:tc>
                  <a:txBody>
                    <a:bodyPr/>
                    <a:lstStyle/>
                    <a:p>
                      <a:r>
                        <a:rPr lang="en-US" dirty="0" smtClean="0"/>
                        <a:t>Deny</a:t>
                      </a:r>
                      <a:endParaRPr lang="en-US" dirty="0"/>
                    </a:p>
                  </a:txBody>
                  <a:tcPr/>
                </a:tc>
                <a:tc>
                  <a:txBody>
                    <a:bodyPr/>
                    <a:lstStyle/>
                    <a:p>
                      <a:endParaRPr lang="en-US"/>
                    </a:p>
                  </a:txBody>
                  <a:tcPr/>
                </a:tc>
              </a:tr>
              <a:tr h="370840">
                <a:tc>
                  <a:txBody>
                    <a:bodyPr/>
                    <a:lstStyle/>
                    <a:p>
                      <a:r>
                        <a:rPr lang="en-US" dirty="0" smtClean="0"/>
                        <a:t>Resources</a:t>
                      </a:r>
                      <a:endParaRPr lang="en-US" dirty="0"/>
                    </a:p>
                  </a:txBody>
                  <a:tcPr/>
                </a:tc>
                <a:tc>
                  <a:txBody>
                    <a:bodyPr/>
                    <a:lstStyle/>
                    <a:p>
                      <a:r>
                        <a:rPr lang="en-US" dirty="0" smtClean="0"/>
                        <a:t>any</a:t>
                      </a:r>
                      <a:endParaRPr lang="en-US" dirty="0"/>
                    </a:p>
                  </a:txBody>
                  <a:tcPr/>
                </a:tc>
              </a:tr>
              <a:tr h="370840">
                <a:tc>
                  <a:txBody>
                    <a:bodyPr/>
                    <a:lstStyle/>
                    <a:p>
                      <a:r>
                        <a:rPr lang="en-US" dirty="0" smtClean="0"/>
                        <a:t>Subject</a:t>
                      </a:r>
                      <a:endParaRPr lang="en-US" dirty="0"/>
                    </a:p>
                  </a:txBody>
                  <a:tcPr/>
                </a:tc>
                <a:tc>
                  <a:txBody>
                    <a:bodyPr/>
                    <a:lstStyle/>
                    <a:p>
                      <a:r>
                        <a:rPr lang="en-US" dirty="0" smtClean="0"/>
                        <a:t>any</a:t>
                      </a:r>
                      <a:endParaRPr lang="en-US" dirty="0"/>
                    </a:p>
                  </a:txBody>
                  <a:tcPr/>
                </a:tc>
              </a:tr>
              <a:tr h="370840">
                <a:tc>
                  <a:txBody>
                    <a:bodyPr/>
                    <a:lstStyle/>
                    <a:p>
                      <a:r>
                        <a:rPr lang="en-US" dirty="0" smtClean="0"/>
                        <a:t>Action</a:t>
                      </a:r>
                      <a:endParaRPr lang="en-US" dirty="0"/>
                    </a:p>
                  </a:txBody>
                  <a:tcPr/>
                </a:tc>
                <a:tc>
                  <a:txBody>
                    <a:bodyPr/>
                    <a:lstStyle/>
                    <a:p>
                      <a:r>
                        <a:rPr lang="en-US" dirty="0" smtClean="0"/>
                        <a:t>READ</a:t>
                      </a:r>
                      <a:endParaRPr lang="en-US" dirty="0"/>
                    </a:p>
                  </a:txBody>
                  <a:tcPr/>
                </a:tc>
              </a:tr>
              <a:tr h="370840">
                <a:tc>
                  <a:txBody>
                    <a:bodyPr/>
                    <a:lstStyle/>
                    <a:p>
                      <a:r>
                        <a:rPr lang="en-US" dirty="0" err="1" smtClean="0"/>
                        <a:t>Env</a:t>
                      </a:r>
                      <a:r>
                        <a:rPr lang="en-US" dirty="0" smtClean="0"/>
                        <a:t>: http://</a:t>
                      </a:r>
                      <a:r>
                        <a:rPr lang="en-US" dirty="0" err="1" smtClean="0"/>
                        <a:t>endtoendsoa.cs.purdue.edu</a:t>
                      </a:r>
                      <a:r>
                        <a:rPr lang="en-US" dirty="0" smtClean="0"/>
                        <a:t>/policy/transport</a:t>
                      </a:r>
                      <a:endParaRPr lang="en-US" dirty="0"/>
                    </a:p>
                  </a:txBody>
                  <a:tcPr/>
                </a:tc>
                <a:tc>
                  <a:txBody>
                    <a:bodyPr/>
                    <a:lstStyle/>
                    <a:p>
                      <a:r>
                        <a:rPr lang="en-US" dirty="0" smtClean="0"/>
                        <a:t>plaintext</a:t>
                      </a:r>
                      <a:endParaRPr lang="en-US" dirty="0"/>
                    </a:p>
                  </a:txBody>
                  <a:tcPr/>
                </a:tc>
              </a:tr>
            </a:tbl>
          </a:graphicData>
        </a:graphic>
      </p:graphicFrame>
      <p:sp>
        <p:nvSpPr>
          <p:cNvPr id="9" name="TextBox 8"/>
          <p:cNvSpPr txBox="1"/>
          <p:nvPr/>
        </p:nvSpPr>
        <p:spPr>
          <a:xfrm>
            <a:off x="493182" y="1109609"/>
            <a:ext cx="3173991" cy="369332"/>
          </a:xfrm>
          <a:prstGeom prst="rect">
            <a:avLst/>
          </a:prstGeom>
          <a:noFill/>
        </p:spPr>
        <p:txBody>
          <a:bodyPr wrap="none" rtlCol="0">
            <a:spAutoFit/>
          </a:bodyPr>
          <a:lstStyle/>
          <a:p>
            <a:r>
              <a:rPr lang="en-US" dirty="0" smtClean="0"/>
              <a:t>No plaintext transport policy:</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44480302"/>
              </p:ext>
            </p:extLst>
          </p:nvPr>
        </p:nvGraphicFramePr>
        <p:xfrm>
          <a:off x="543509" y="3974677"/>
          <a:ext cx="8086706" cy="2494280"/>
        </p:xfrm>
        <a:graphic>
          <a:graphicData uri="http://schemas.openxmlformats.org/drawingml/2006/table">
            <a:tbl>
              <a:tblPr firstRow="1" bandRow="1">
                <a:tableStyleId>{ED083AE6-46FA-4A59-8FB0-9F97EB10719F}</a:tableStyleId>
              </a:tblPr>
              <a:tblGrid>
                <a:gridCol w="6339390"/>
                <a:gridCol w="1747316"/>
              </a:tblGrid>
              <a:tr h="370840">
                <a:tc>
                  <a:txBody>
                    <a:bodyPr/>
                    <a:lstStyle/>
                    <a:p>
                      <a:r>
                        <a:rPr lang="en-US" dirty="0" smtClean="0"/>
                        <a:t>Deny</a:t>
                      </a:r>
                      <a:endParaRPr lang="en-US" dirty="0"/>
                    </a:p>
                  </a:txBody>
                  <a:tcPr/>
                </a:tc>
                <a:tc>
                  <a:txBody>
                    <a:bodyPr/>
                    <a:lstStyle/>
                    <a:p>
                      <a:endParaRPr lang="en-US" dirty="0"/>
                    </a:p>
                  </a:txBody>
                  <a:tcPr/>
                </a:tc>
              </a:tr>
              <a:tr h="370840">
                <a:tc>
                  <a:txBody>
                    <a:bodyPr/>
                    <a:lstStyle/>
                    <a:p>
                      <a:r>
                        <a:rPr lang="en-US" dirty="0" smtClean="0"/>
                        <a:t>Resource</a:t>
                      </a:r>
                      <a:endParaRPr lang="en-US" dirty="0"/>
                    </a:p>
                  </a:txBody>
                  <a:tcPr/>
                </a:tc>
                <a:tc>
                  <a:txBody>
                    <a:bodyPr/>
                    <a:lstStyle/>
                    <a:p>
                      <a:r>
                        <a:rPr lang="en-US" dirty="0" smtClean="0"/>
                        <a:t>any</a:t>
                      </a:r>
                      <a:endParaRPr lang="en-US" dirty="0"/>
                    </a:p>
                  </a:txBody>
                  <a:tcPr/>
                </a:tc>
              </a:tr>
              <a:tr h="370840">
                <a:tc>
                  <a:txBody>
                    <a:bodyPr/>
                    <a:lstStyle/>
                    <a:p>
                      <a:r>
                        <a:rPr lang="en-US" dirty="0" smtClean="0"/>
                        <a:t>Subject</a:t>
                      </a:r>
                      <a:endParaRPr lang="en-US" dirty="0"/>
                    </a:p>
                  </a:txBody>
                  <a:tcPr/>
                </a:tc>
                <a:tc>
                  <a:txBody>
                    <a:bodyPr/>
                    <a:lstStyle/>
                    <a:p>
                      <a:r>
                        <a:rPr lang="en-US" dirty="0" smtClean="0"/>
                        <a:t>any</a:t>
                      </a:r>
                      <a:endParaRPr lang="en-US" dirty="0"/>
                    </a:p>
                  </a:txBody>
                  <a:tcPr/>
                </a:tc>
              </a:tr>
              <a:tr h="370840">
                <a:tc>
                  <a:txBody>
                    <a:bodyPr/>
                    <a:lstStyle/>
                    <a:p>
                      <a:r>
                        <a:rPr lang="en-US" dirty="0" smtClean="0"/>
                        <a:t>Action</a:t>
                      </a:r>
                      <a:endParaRPr lang="en-US" dirty="0"/>
                    </a:p>
                  </a:txBody>
                  <a:tcPr/>
                </a:tc>
                <a:tc>
                  <a:txBody>
                    <a:bodyPr/>
                    <a:lstStyle/>
                    <a:p>
                      <a:r>
                        <a:rPr lang="en-US" dirty="0" smtClean="0"/>
                        <a:t>WRITE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Env</a:t>
                      </a:r>
                      <a:r>
                        <a:rPr lang="en-US" dirty="0" smtClean="0"/>
                        <a:t>: http://</a:t>
                      </a:r>
                      <a:r>
                        <a:rPr lang="en-US" dirty="0" err="1" smtClean="0"/>
                        <a:t>endtoendsoa.cs.purdue.edu</a:t>
                      </a:r>
                      <a:r>
                        <a:rPr lang="en-US" dirty="0" smtClean="0"/>
                        <a:t>/policy/</a:t>
                      </a:r>
                      <a:r>
                        <a:rPr lang="en-US" dirty="0" err="1" smtClean="0"/>
                        <a:t>trust_level</a:t>
                      </a:r>
                      <a:endParaRPr lang="en-US" dirty="0" smtClean="0"/>
                    </a:p>
                  </a:txBody>
                  <a:tcPr/>
                </a:tc>
                <a:tc>
                  <a:txBody>
                    <a:bodyPr/>
                    <a:lstStyle/>
                    <a:p>
                      <a:r>
                        <a:rPr lang="en-US" dirty="0" smtClean="0"/>
                        <a:t>&lt; 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Env</a:t>
                      </a:r>
                      <a:r>
                        <a:rPr lang="en-US" dirty="0" smtClean="0"/>
                        <a:t>: http://</a:t>
                      </a:r>
                      <a:r>
                        <a:rPr lang="en-US" dirty="0" err="1" smtClean="0"/>
                        <a:t>endtoendsoa.cs.purdue.edu</a:t>
                      </a:r>
                      <a:r>
                        <a:rPr lang="en-US" dirty="0" smtClean="0"/>
                        <a:t>/policy/data</a:t>
                      </a:r>
                    </a:p>
                  </a:txBody>
                  <a:tcPr/>
                </a:tc>
                <a:tc>
                  <a:txBody>
                    <a:bodyPr/>
                    <a:lstStyle/>
                    <a:p>
                      <a:r>
                        <a:rPr lang="en-US" dirty="0" smtClean="0"/>
                        <a:t>Includes (Credit</a:t>
                      </a:r>
                      <a:r>
                        <a:rPr lang="en-US" baseline="0" dirty="0" smtClean="0"/>
                        <a:t> Card #)</a:t>
                      </a:r>
                      <a:endParaRPr lang="en-US" dirty="0"/>
                    </a:p>
                  </a:txBody>
                  <a:tcPr/>
                </a:tc>
              </a:tr>
            </a:tbl>
          </a:graphicData>
        </a:graphic>
      </p:graphicFrame>
      <p:sp>
        <p:nvSpPr>
          <p:cNvPr id="11" name="TextBox 10"/>
          <p:cNvSpPr txBox="1"/>
          <p:nvPr/>
        </p:nvSpPr>
        <p:spPr>
          <a:xfrm>
            <a:off x="543510" y="3616846"/>
            <a:ext cx="4161566" cy="369332"/>
          </a:xfrm>
          <a:prstGeom prst="rect">
            <a:avLst/>
          </a:prstGeom>
          <a:noFill/>
        </p:spPr>
        <p:txBody>
          <a:bodyPr wrap="none" rtlCol="0">
            <a:spAutoFit/>
          </a:bodyPr>
          <a:lstStyle/>
          <a:p>
            <a:r>
              <a:rPr lang="en-US" dirty="0" smtClean="0"/>
              <a:t>Block credit card number transmission:</a:t>
            </a:r>
            <a:endParaRPr lang="en-US" dirty="0"/>
          </a:p>
        </p:txBody>
      </p:sp>
    </p:spTree>
    <p:extLst>
      <p:ext uri="{BB962C8B-B14F-4D97-AF65-F5344CB8AC3E}">
        <p14:creationId xmlns:p14="http://schemas.microsoft.com/office/powerpoint/2010/main" val="5601372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942"/>
            <a:ext cx="6705600" cy="838200"/>
          </a:xfrm>
        </p:spPr>
        <p:txBody>
          <a:bodyPr/>
          <a:lstStyle/>
          <a:p>
            <a:r>
              <a:rPr lang="en-US" dirty="0"/>
              <a:t>Trust Management </a:t>
            </a:r>
            <a:r>
              <a:rPr lang="en-US" dirty="0" smtClean="0"/>
              <a:t>and Interaction Authorization </a:t>
            </a:r>
            <a:br>
              <a:rPr lang="en-US" dirty="0" smtClean="0"/>
            </a:br>
            <a:r>
              <a:rPr lang="en-US" dirty="0" smtClean="0"/>
              <a:t>Console</a:t>
            </a:r>
            <a:r>
              <a:rPr lang="en-US" dirty="0"/>
              <a:t/>
            </a:r>
            <a:br>
              <a:rPr lang="en-US" dirty="0"/>
            </a:b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19</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Title 1"/>
          <p:cNvSpPr txBox="1">
            <a:spLocks/>
          </p:cNvSpPr>
          <p:nvPr/>
        </p:nvSpPr>
        <p:spPr bwMode="auto">
          <a:xfrm>
            <a:off x="457200" y="803128"/>
            <a:ext cx="6702864" cy="510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a:lstStyle>
          <a:p>
            <a:endParaRPr lang="en-US" dirty="0"/>
          </a:p>
        </p:txBody>
      </p:sp>
      <p:pic>
        <p:nvPicPr>
          <p:cNvPr id="8" name="Picture 7" descr="Screen Shot 2014-05-14 at 5.01.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41" y="1164293"/>
            <a:ext cx="6747406" cy="5439709"/>
          </a:xfrm>
          <a:prstGeom prst="rect">
            <a:avLst/>
          </a:prstGeom>
        </p:spPr>
      </p:pic>
    </p:spTree>
    <p:extLst>
      <p:ext uri="{BB962C8B-B14F-4D97-AF65-F5344CB8AC3E}">
        <p14:creationId xmlns:p14="http://schemas.microsoft.com/office/powerpoint/2010/main" val="382134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Participants</a:t>
            </a:r>
            <a:endParaRPr lang="en-US" dirty="0"/>
          </a:p>
        </p:txBody>
      </p:sp>
      <p:sp>
        <p:nvSpPr>
          <p:cNvPr id="3" name="Content Placeholder 2"/>
          <p:cNvSpPr>
            <a:spLocks noGrp="1"/>
          </p:cNvSpPr>
          <p:nvPr>
            <p:ph idx="1"/>
          </p:nvPr>
        </p:nvSpPr>
        <p:spPr/>
        <p:txBody>
          <a:bodyPr/>
          <a:lstStyle/>
          <a:p>
            <a:r>
              <a:rPr lang="en-US" dirty="0" smtClean="0"/>
              <a:t>Prof. Bharat Bhargava</a:t>
            </a:r>
          </a:p>
          <a:p>
            <a:r>
              <a:rPr lang="en-US" dirty="0" smtClean="0"/>
              <a:t>Prof. </a:t>
            </a:r>
            <a:r>
              <a:rPr lang="en-US" dirty="0" err="1" smtClean="0"/>
              <a:t>Leszek</a:t>
            </a:r>
            <a:r>
              <a:rPr lang="en-US" dirty="0" smtClean="0"/>
              <a:t> </a:t>
            </a:r>
            <a:r>
              <a:rPr lang="en-US" dirty="0" err="1" smtClean="0"/>
              <a:t>Lilien</a:t>
            </a:r>
            <a:endParaRPr lang="en-US" dirty="0" smtClean="0"/>
          </a:p>
          <a:p>
            <a:r>
              <a:rPr lang="en-US" dirty="0" smtClean="0"/>
              <a:t>Dr. Pelin </a:t>
            </a:r>
            <a:r>
              <a:rPr lang="en-US" dirty="0" err="1" smtClean="0"/>
              <a:t>Angin</a:t>
            </a:r>
            <a:endParaRPr lang="en-US" dirty="0" smtClean="0"/>
          </a:p>
          <a:p>
            <a:r>
              <a:rPr lang="en-US" dirty="0" err="1" smtClean="0"/>
              <a:t>Rohit</a:t>
            </a:r>
            <a:r>
              <a:rPr lang="en-US" dirty="0" smtClean="0"/>
              <a:t> </a:t>
            </a:r>
            <a:r>
              <a:rPr lang="en-US" dirty="0" err="1" smtClean="0"/>
              <a:t>Ranchal</a:t>
            </a:r>
            <a:endParaRPr lang="en-US" dirty="0" smtClean="0"/>
          </a:p>
          <a:p>
            <a:r>
              <a:rPr lang="en-US" dirty="0" err="1" smtClean="0"/>
              <a:t>Ruchith</a:t>
            </a:r>
            <a:r>
              <a:rPr lang="en-US" dirty="0" smtClean="0"/>
              <a:t> Fernando</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284754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Results</a:t>
            </a:r>
            <a:endParaRPr lang="en-US" dirty="0"/>
          </a:p>
        </p:txBody>
      </p:sp>
      <p:sp>
        <p:nvSpPr>
          <p:cNvPr id="3" name="Content Placeholder 2"/>
          <p:cNvSpPr>
            <a:spLocks noGrp="1"/>
          </p:cNvSpPr>
          <p:nvPr>
            <p:ph idx="1"/>
          </p:nvPr>
        </p:nvSpPr>
        <p:spPr/>
        <p:txBody>
          <a:bodyPr/>
          <a:lstStyle/>
          <a:p>
            <a:r>
              <a:rPr lang="en-US" dirty="0" smtClean="0"/>
              <a:t>Response time experiments</a:t>
            </a:r>
          </a:p>
          <a:p>
            <a:pPr lvl="1"/>
            <a:r>
              <a:rPr lang="en-US" dirty="0" smtClean="0"/>
              <a:t>Baseline (no monitoring)</a:t>
            </a:r>
          </a:p>
          <a:p>
            <a:pPr lvl="1"/>
            <a:r>
              <a:rPr lang="en-US" dirty="0" smtClean="0"/>
              <a:t>Passive monitoring</a:t>
            </a:r>
          </a:p>
          <a:p>
            <a:pPr lvl="1"/>
            <a:r>
              <a:rPr lang="en-US" dirty="0" smtClean="0"/>
              <a:t>Active monitoring</a:t>
            </a:r>
          </a:p>
          <a:p>
            <a:pPr lvl="1"/>
            <a:endParaRPr lang="en-US" dirty="0"/>
          </a:p>
          <a:p>
            <a:r>
              <a:rPr lang="en-US" dirty="0" smtClean="0"/>
              <a:t>Experiments with different trust algorithms</a:t>
            </a:r>
          </a:p>
          <a:p>
            <a:pPr lvl="1"/>
            <a:r>
              <a:rPr lang="en-US" dirty="0" smtClean="0"/>
              <a:t>Moving average trust</a:t>
            </a:r>
          </a:p>
          <a:p>
            <a:pPr lvl="1"/>
            <a:r>
              <a:rPr lang="en-US" dirty="0" smtClean="0"/>
              <a:t>SORT (</a:t>
            </a:r>
            <a:r>
              <a:rPr lang="en-US" dirty="0"/>
              <a:t>a</a:t>
            </a:r>
            <a:r>
              <a:rPr lang="en-US" dirty="0" smtClean="0"/>
              <a:t> </a:t>
            </a:r>
            <a:r>
              <a:rPr lang="en-US" dirty="0"/>
              <a:t>Self-Organizing Trust Model for P2P </a:t>
            </a:r>
            <a:r>
              <a:rPr lang="en-US" dirty="0" smtClean="0"/>
              <a:t>Systems)</a:t>
            </a:r>
          </a:p>
          <a:p>
            <a:pPr lvl="1"/>
            <a:endParaRPr lang="en-US" dirty="0"/>
          </a:p>
          <a:p>
            <a:r>
              <a:rPr lang="en-US" dirty="0" smtClean="0"/>
              <a:t>Experiments with a </a:t>
            </a:r>
            <a:r>
              <a:rPr lang="en-US" dirty="0" err="1" smtClean="0"/>
              <a:t>DoS</a:t>
            </a:r>
            <a:r>
              <a:rPr lang="en-US" dirty="0" smtClean="0"/>
              <a:t> attack</a:t>
            </a:r>
          </a:p>
          <a:p>
            <a:endParaRPr lang="en-US" dirty="0" smtClean="0"/>
          </a:p>
          <a:p>
            <a:r>
              <a:rPr lang="en-US" dirty="0" smtClean="0"/>
              <a:t>Experiments with different interaction authorization policies </a:t>
            </a:r>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20</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34949276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0480"/>
            <a:ext cx="6705600" cy="838200"/>
          </a:xfrm>
        </p:spPr>
        <p:txBody>
          <a:bodyPr/>
          <a:lstStyle/>
          <a:p>
            <a:r>
              <a:rPr lang="en-US" dirty="0" smtClean="0"/>
              <a:t>Experiments: </a:t>
            </a:r>
            <a:br>
              <a:rPr lang="en-US" dirty="0" smtClean="0"/>
            </a:br>
            <a:r>
              <a:rPr lang="en-US" dirty="0" smtClean="0"/>
              <a:t>Baseline </a:t>
            </a:r>
            <a:r>
              <a:rPr lang="en-US" dirty="0"/>
              <a:t>scenario (without monitoring)</a:t>
            </a:r>
            <a:br>
              <a:rPr lang="en-US" dirty="0"/>
            </a:br>
            <a:endParaRPr lang="en-US" dirty="0"/>
          </a:p>
        </p:txBody>
      </p:sp>
      <p:sp>
        <p:nvSpPr>
          <p:cNvPr id="4" name="Slide Number Placeholder 3"/>
          <p:cNvSpPr>
            <a:spLocks noGrp="1"/>
          </p:cNvSpPr>
          <p:nvPr>
            <p:ph type="sldNum" sz="quarter" idx="11"/>
          </p:nvPr>
        </p:nvSpPr>
        <p:spPr>
          <a:xfrm>
            <a:off x="28411" y="6567706"/>
            <a:ext cx="400378" cy="297651"/>
          </a:xfrm>
        </p:spPr>
        <p:txBody>
          <a:bodyPr/>
          <a:lstStyle/>
          <a:p>
            <a:fld id="{F6EFC63E-F8D9-44BB-A462-AC735E845F95}" type="slidenum">
              <a:rPr lang="en-US" smtClean="0"/>
              <a:pPr/>
              <a:t>21</a:t>
            </a:fld>
            <a:endParaRPr lang="en-US" dirty="0"/>
          </a:p>
        </p:txBody>
      </p:sp>
      <p:sp>
        <p:nvSpPr>
          <p:cNvPr id="5" name="Footer Placeholder 4"/>
          <p:cNvSpPr>
            <a:spLocks noGrp="1"/>
          </p:cNvSpPr>
          <p:nvPr>
            <p:ph type="ftr" sz="quarter" idx="3"/>
          </p:nvPr>
        </p:nvSpPr>
        <p:spPr>
          <a:xfrm>
            <a:off x="2543240" y="6657945"/>
            <a:ext cx="4057521" cy="200055"/>
          </a:xfrm>
        </p:spPr>
        <p:txBody>
          <a:bodyPr/>
          <a:lstStyle/>
          <a:p>
            <a:r>
              <a:rPr lang="en-US" dirty="0" smtClean="0"/>
              <a:t>NORTHROP GRUMMAN PRIVATE / PROPRIETARY LEVEL I</a:t>
            </a:r>
            <a:endParaRPr lang="en-US" dirty="0"/>
          </a:p>
        </p:txBody>
      </p:sp>
      <p:sp>
        <p:nvSpPr>
          <p:cNvPr id="8" name="Rectangle 7"/>
          <p:cNvSpPr/>
          <p:nvPr/>
        </p:nvSpPr>
        <p:spPr>
          <a:xfrm>
            <a:off x="834250" y="1027363"/>
            <a:ext cx="838691" cy="369332"/>
          </a:xfrm>
          <a:prstGeom prst="rect">
            <a:avLst/>
          </a:prstGeom>
        </p:spPr>
        <p:txBody>
          <a:bodyPr wrap="none">
            <a:spAutoFit/>
          </a:bodyPr>
          <a:lstStyle/>
          <a:p>
            <a:pPr lvl="0"/>
            <a:r>
              <a:rPr lang="fr-FR" b="1" dirty="0" smtClean="0">
                <a:latin typeface="Helvetica"/>
                <a:ea typeface="Helvetica"/>
                <a:cs typeface="Helvetica"/>
                <a:sym typeface="Helvetica"/>
              </a:rPr>
              <a:t>Client</a:t>
            </a:r>
            <a:endParaRPr lang="fr-FR" b="1" dirty="0">
              <a:latin typeface="Helvetica"/>
              <a:ea typeface="Helvetica"/>
              <a:cs typeface="Helvetica"/>
              <a:sym typeface="Helvetica"/>
            </a:endParaRPr>
          </a:p>
        </p:txBody>
      </p:sp>
      <p:sp>
        <p:nvSpPr>
          <p:cNvPr id="9" name="Rectangle 8"/>
          <p:cNvSpPr/>
          <p:nvPr/>
        </p:nvSpPr>
        <p:spPr>
          <a:xfrm>
            <a:off x="3949838" y="1027363"/>
            <a:ext cx="1228484" cy="369332"/>
          </a:xfrm>
          <a:prstGeom prst="rect">
            <a:avLst/>
          </a:prstGeom>
        </p:spPr>
        <p:txBody>
          <a:bodyPr wrap="none">
            <a:spAutoFit/>
          </a:bodyPr>
          <a:lstStyle/>
          <a:p>
            <a:r>
              <a:rPr lang="fr-FR" b="1" dirty="0" smtClean="0">
                <a:latin typeface="Helvetica"/>
                <a:ea typeface="Helvetica"/>
                <a:cs typeface="Helvetica"/>
                <a:sym typeface="Helvetica"/>
              </a:rPr>
              <a:t>Service A</a:t>
            </a:r>
            <a:endParaRPr lang="en-US" b="1" dirty="0"/>
          </a:p>
        </p:txBody>
      </p:sp>
      <p:sp>
        <p:nvSpPr>
          <p:cNvPr id="10" name="Rectangle 9"/>
          <p:cNvSpPr/>
          <p:nvPr/>
        </p:nvSpPr>
        <p:spPr>
          <a:xfrm>
            <a:off x="7218177" y="1027363"/>
            <a:ext cx="1236937" cy="369332"/>
          </a:xfrm>
          <a:prstGeom prst="rect">
            <a:avLst/>
          </a:prstGeom>
        </p:spPr>
        <p:txBody>
          <a:bodyPr wrap="none">
            <a:spAutoFit/>
          </a:bodyPr>
          <a:lstStyle/>
          <a:p>
            <a:r>
              <a:rPr lang="fr-FR" b="1" dirty="0" smtClean="0">
                <a:latin typeface="Helvetica"/>
                <a:ea typeface="Helvetica"/>
                <a:cs typeface="Helvetica"/>
                <a:sym typeface="Helvetica"/>
              </a:rPr>
              <a:t>Service B</a:t>
            </a:r>
            <a:endParaRPr lang="en-US" b="1" dirty="0"/>
          </a:p>
        </p:txBody>
      </p:sp>
      <p:sp>
        <p:nvSpPr>
          <p:cNvPr id="11" name="Rectangle 10"/>
          <p:cNvSpPr/>
          <p:nvPr/>
        </p:nvSpPr>
        <p:spPr>
          <a:xfrm>
            <a:off x="760648" y="1396694"/>
            <a:ext cx="914400" cy="50312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50873" y="1396696"/>
            <a:ext cx="1361309" cy="503129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012884" y="1396696"/>
            <a:ext cx="1564126" cy="503129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675048" y="1558634"/>
            <a:ext cx="217582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56482" y="1495664"/>
            <a:ext cx="1737037" cy="646331"/>
          </a:xfrm>
          <a:prstGeom prst="rect">
            <a:avLst/>
          </a:prstGeom>
        </p:spPr>
        <p:txBody>
          <a:bodyPr wrap="none">
            <a:spAutoFit/>
          </a:bodyPr>
          <a:lstStyle/>
          <a:p>
            <a:pPr lvl="0" algn="ctr"/>
            <a:r>
              <a:rPr lang="en-US" dirty="0" smtClean="0">
                <a:solidFill>
                  <a:srgbClr val="FF0000"/>
                </a:solidFill>
                <a:latin typeface="Helvetica"/>
                <a:ea typeface="Helvetica"/>
                <a:cs typeface="Helvetica"/>
                <a:sym typeface="Helvetica"/>
              </a:rPr>
              <a:t>c</a:t>
            </a:r>
            <a:r>
              <a:rPr lang="fr-FR" dirty="0" err="1" smtClean="0">
                <a:solidFill>
                  <a:srgbClr val="FF0000"/>
                </a:solidFill>
                <a:latin typeface="Helvetica"/>
                <a:ea typeface="Helvetica"/>
                <a:cs typeface="Helvetica"/>
                <a:sym typeface="Helvetica"/>
              </a:rPr>
              <a:t>ommunication</a:t>
            </a:r>
            <a:endParaRPr lang="fr-FR" dirty="0" smtClean="0">
              <a:solidFill>
                <a:srgbClr val="FF0000"/>
              </a:solidFill>
              <a:latin typeface="Helvetica"/>
              <a:ea typeface="Helvetica"/>
              <a:cs typeface="Helvetica"/>
              <a:sym typeface="Helvetica"/>
            </a:endParaRPr>
          </a:p>
          <a:p>
            <a:pPr lvl="0" algn="ctr"/>
            <a:r>
              <a:rPr lang="fr-FR" dirty="0" smtClean="0">
                <a:solidFill>
                  <a:srgbClr val="FF0000"/>
                </a:solidFill>
                <a:latin typeface="Helvetica"/>
                <a:ea typeface="Helvetica"/>
                <a:cs typeface="Helvetica"/>
                <a:sym typeface="Helvetica"/>
              </a:rPr>
              <a:t> time</a:t>
            </a:r>
            <a:endParaRPr lang="fr-FR" dirty="0">
              <a:solidFill>
                <a:srgbClr val="FF0000"/>
              </a:solidFill>
              <a:latin typeface="Helvetica"/>
              <a:ea typeface="Helvetica"/>
              <a:cs typeface="Helvetica"/>
              <a:sym typeface="Helvetica"/>
            </a:endParaRPr>
          </a:p>
        </p:txBody>
      </p:sp>
      <p:sp>
        <p:nvSpPr>
          <p:cNvPr id="16" name="Rectangle 15"/>
          <p:cNvSpPr/>
          <p:nvPr/>
        </p:nvSpPr>
        <p:spPr>
          <a:xfrm>
            <a:off x="2206810" y="1186204"/>
            <a:ext cx="954596" cy="369332"/>
          </a:xfrm>
          <a:prstGeom prst="rect">
            <a:avLst/>
          </a:prstGeom>
        </p:spPr>
        <p:txBody>
          <a:bodyPr wrap="none">
            <a:spAutoFit/>
          </a:bodyPr>
          <a:lstStyle/>
          <a:p>
            <a:pPr lvl="0"/>
            <a:r>
              <a:rPr lang="en-US" dirty="0" smtClean="0">
                <a:latin typeface="Helvetica"/>
                <a:ea typeface="Helvetica"/>
                <a:cs typeface="Helvetica"/>
                <a:sym typeface="Helvetica"/>
              </a:rPr>
              <a:t>request</a:t>
            </a:r>
            <a:endParaRPr lang="fr-FR" dirty="0">
              <a:latin typeface="Helvetica"/>
              <a:ea typeface="Helvetica"/>
              <a:cs typeface="Helvetica"/>
              <a:sym typeface="Helvetica"/>
            </a:endParaRPr>
          </a:p>
        </p:txBody>
      </p:sp>
      <p:sp>
        <p:nvSpPr>
          <p:cNvPr id="17" name="Rectangle 16"/>
          <p:cNvSpPr/>
          <p:nvPr/>
        </p:nvSpPr>
        <p:spPr>
          <a:xfrm>
            <a:off x="3905717" y="2033891"/>
            <a:ext cx="1300957" cy="646331"/>
          </a:xfrm>
          <a:prstGeom prst="rect">
            <a:avLst/>
          </a:prstGeom>
        </p:spPr>
        <p:txBody>
          <a:bodyPr wrap="none">
            <a:spAutoFit/>
          </a:bodyPr>
          <a:lstStyle/>
          <a:p>
            <a:pPr lvl="0" algn="ctr"/>
            <a:r>
              <a:rPr lang="en-US" dirty="0" smtClean="0">
                <a:solidFill>
                  <a:srgbClr val="D1282E"/>
                </a:solidFill>
                <a:latin typeface="Helvetica"/>
                <a:ea typeface="Helvetica"/>
                <a:cs typeface="Helvetica"/>
                <a:sym typeface="Helvetica"/>
              </a:rPr>
              <a:t>processing</a:t>
            </a:r>
            <a:r>
              <a:rPr lang="fr-FR" dirty="0" smtClean="0">
                <a:solidFill>
                  <a:srgbClr val="D1282E"/>
                </a:solidFill>
                <a:latin typeface="Helvetica"/>
                <a:ea typeface="Helvetica"/>
                <a:cs typeface="Helvetica"/>
                <a:sym typeface="Helvetica"/>
              </a:rPr>
              <a:t> </a:t>
            </a:r>
          </a:p>
          <a:p>
            <a:pPr lvl="0" algn="ctr"/>
            <a:r>
              <a:rPr lang="fr-FR" dirty="0" smtClean="0">
                <a:solidFill>
                  <a:srgbClr val="D1282E"/>
                </a:solidFill>
                <a:latin typeface="Helvetica"/>
                <a:ea typeface="Helvetica"/>
                <a:cs typeface="Helvetica"/>
                <a:sym typeface="Helvetica"/>
              </a:rPr>
              <a:t>time</a:t>
            </a:r>
            <a:endParaRPr lang="fr-FR" dirty="0">
              <a:solidFill>
                <a:srgbClr val="D1282E"/>
              </a:solidFill>
              <a:latin typeface="Helvetica"/>
              <a:ea typeface="Helvetica"/>
              <a:cs typeface="Helvetica"/>
              <a:sym typeface="Helvetica"/>
            </a:endParaRPr>
          </a:p>
        </p:txBody>
      </p:sp>
      <p:cxnSp>
        <p:nvCxnSpPr>
          <p:cNvPr id="18" name="Straight Arrow Connector 17"/>
          <p:cNvCxnSpPr/>
          <p:nvPr/>
        </p:nvCxnSpPr>
        <p:spPr>
          <a:xfrm>
            <a:off x="5212182" y="2891450"/>
            <a:ext cx="180070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575589" y="2541820"/>
            <a:ext cx="954596" cy="369332"/>
          </a:xfrm>
          <a:prstGeom prst="rect">
            <a:avLst/>
          </a:prstGeom>
        </p:spPr>
        <p:txBody>
          <a:bodyPr wrap="none">
            <a:spAutoFit/>
          </a:bodyPr>
          <a:lstStyle/>
          <a:p>
            <a:pPr lvl="0"/>
            <a:r>
              <a:rPr lang="en-US" dirty="0" smtClean="0">
                <a:latin typeface="Helvetica"/>
                <a:ea typeface="Helvetica"/>
                <a:cs typeface="Helvetica"/>
                <a:sym typeface="Helvetica"/>
              </a:rPr>
              <a:t>request</a:t>
            </a:r>
            <a:endParaRPr lang="fr-FR" dirty="0">
              <a:latin typeface="Helvetica"/>
              <a:ea typeface="Helvetica"/>
              <a:cs typeface="Helvetica"/>
              <a:sym typeface="Helvetica"/>
            </a:endParaRPr>
          </a:p>
        </p:txBody>
      </p:sp>
      <p:sp>
        <p:nvSpPr>
          <p:cNvPr id="20" name="Rectangle 19"/>
          <p:cNvSpPr/>
          <p:nvPr/>
        </p:nvSpPr>
        <p:spPr>
          <a:xfrm>
            <a:off x="5204424" y="2835734"/>
            <a:ext cx="1737037" cy="646331"/>
          </a:xfrm>
          <a:prstGeom prst="rect">
            <a:avLst/>
          </a:prstGeom>
        </p:spPr>
        <p:txBody>
          <a:bodyPr wrap="none">
            <a:spAutoFit/>
          </a:bodyPr>
          <a:lstStyle/>
          <a:p>
            <a:pPr lvl="0" algn="ctr"/>
            <a:r>
              <a:rPr lang="en-US" dirty="0">
                <a:solidFill>
                  <a:srgbClr val="FF0000"/>
                </a:solidFill>
                <a:latin typeface="Helvetica"/>
                <a:ea typeface="Helvetica"/>
                <a:cs typeface="Helvetica"/>
                <a:sym typeface="Helvetica"/>
              </a:rPr>
              <a:t>c</a:t>
            </a:r>
            <a:r>
              <a:rPr lang="fr-FR" dirty="0" err="1" smtClean="0">
                <a:solidFill>
                  <a:srgbClr val="FF0000"/>
                </a:solidFill>
                <a:latin typeface="Helvetica"/>
                <a:ea typeface="Helvetica"/>
                <a:cs typeface="Helvetica"/>
                <a:sym typeface="Helvetica"/>
              </a:rPr>
              <a:t>ommunication</a:t>
            </a:r>
            <a:r>
              <a:rPr lang="fr-FR" dirty="0" smtClean="0">
                <a:solidFill>
                  <a:srgbClr val="FF0000"/>
                </a:solidFill>
                <a:latin typeface="Helvetica"/>
                <a:ea typeface="Helvetica"/>
                <a:cs typeface="Helvetica"/>
                <a:sym typeface="Helvetica"/>
              </a:rPr>
              <a:t> </a:t>
            </a:r>
          </a:p>
          <a:p>
            <a:pPr lvl="0" algn="ctr"/>
            <a:r>
              <a:rPr lang="fr-FR" dirty="0" smtClean="0">
                <a:solidFill>
                  <a:srgbClr val="FF0000"/>
                </a:solidFill>
                <a:latin typeface="Helvetica"/>
                <a:ea typeface="Helvetica"/>
                <a:cs typeface="Helvetica"/>
                <a:sym typeface="Helvetica"/>
              </a:rPr>
              <a:t>time</a:t>
            </a:r>
            <a:endParaRPr lang="fr-FR" dirty="0">
              <a:solidFill>
                <a:srgbClr val="FF0000"/>
              </a:solidFill>
              <a:latin typeface="Helvetica"/>
              <a:ea typeface="Helvetica"/>
              <a:cs typeface="Helvetica"/>
              <a:sym typeface="Helvetica"/>
            </a:endParaRPr>
          </a:p>
        </p:txBody>
      </p:sp>
      <p:sp>
        <p:nvSpPr>
          <p:cNvPr id="21" name="Rectangle 20"/>
          <p:cNvSpPr/>
          <p:nvPr/>
        </p:nvSpPr>
        <p:spPr>
          <a:xfrm>
            <a:off x="7144836" y="3399590"/>
            <a:ext cx="1300957" cy="646331"/>
          </a:xfrm>
          <a:prstGeom prst="rect">
            <a:avLst/>
          </a:prstGeom>
        </p:spPr>
        <p:txBody>
          <a:bodyPr wrap="none">
            <a:spAutoFit/>
          </a:bodyPr>
          <a:lstStyle/>
          <a:p>
            <a:pPr lvl="0" algn="ctr"/>
            <a:r>
              <a:rPr lang="en-US" dirty="0" smtClean="0">
                <a:solidFill>
                  <a:srgbClr val="FF0000"/>
                </a:solidFill>
                <a:latin typeface="Helvetica"/>
                <a:ea typeface="Helvetica"/>
                <a:cs typeface="Helvetica"/>
                <a:sym typeface="Helvetica"/>
              </a:rPr>
              <a:t>processing</a:t>
            </a:r>
            <a:r>
              <a:rPr lang="fr-FR" dirty="0" smtClean="0">
                <a:solidFill>
                  <a:srgbClr val="FF0000"/>
                </a:solidFill>
                <a:latin typeface="Helvetica"/>
                <a:ea typeface="Helvetica"/>
                <a:cs typeface="Helvetica"/>
                <a:sym typeface="Helvetica"/>
              </a:rPr>
              <a:t> </a:t>
            </a:r>
          </a:p>
          <a:p>
            <a:pPr lvl="0" algn="ctr"/>
            <a:r>
              <a:rPr lang="fr-FR" dirty="0" smtClean="0">
                <a:solidFill>
                  <a:srgbClr val="FF0000"/>
                </a:solidFill>
                <a:latin typeface="Helvetica"/>
                <a:ea typeface="Helvetica"/>
                <a:cs typeface="Helvetica"/>
                <a:sym typeface="Helvetica"/>
              </a:rPr>
              <a:t>time</a:t>
            </a:r>
            <a:endParaRPr lang="fr-FR" dirty="0">
              <a:solidFill>
                <a:srgbClr val="FF0000"/>
              </a:solidFill>
              <a:latin typeface="Helvetica"/>
              <a:ea typeface="Helvetica"/>
              <a:cs typeface="Helvetica"/>
              <a:sym typeface="Helvetica"/>
            </a:endParaRPr>
          </a:p>
        </p:txBody>
      </p:sp>
      <p:cxnSp>
        <p:nvCxnSpPr>
          <p:cNvPr id="22" name="Straight Arrow Connector 21"/>
          <p:cNvCxnSpPr/>
          <p:nvPr/>
        </p:nvCxnSpPr>
        <p:spPr>
          <a:xfrm flipH="1">
            <a:off x="5212182" y="4235978"/>
            <a:ext cx="180070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596037" y="3881860"/>
            <a:ext cx="1134257" cy="369332"/>
          </a:xfrm>
          <a:prstGeom prst="rect">
            <a:avLst/>
          </a:prstGeom>
        </p:spPr>
        <p:txBody>
          <a:bodyPr wrap="none">
            <a:spAutoFit/>
          </a:bodyPr>
          <a:lstStyle/>
          <a:p>
            <a:pPr lvl="0"/>
            <a:r>
              <a:rPr lang="en-US" dirty="0" smtClean="0">
                <a:latin typeface="Helvetica"/>
                <a:ea typeface="Helvetica"/>
                <a:cs typeface="Helvetica"/>
                <a:sym typeface="Helvetica"/>
              </a:rPr>
              <a:t>response</a:t>
            </a:r>
            <a:endParaRPr lang="fr-FR" dirty="0">
              <a:latin typeface="Helvetica"/>
              <a:ea typeface="Helvetica"/>
              <a:cs typeface="Helvetica"/>
              <a:sym typeface="Helvetica"/>
            </a:endParaRPr>
          </a:p>
        </p:txBody>
      </p:sp>
      <p:sp>
        <p:nvSpPr>
          <p:cNvPr id="24" name="Rectangle 23"/>
          <p:cNvSpPr/>
          <p:nvPr/>
        </p:nvSpPr>
        <p:spPr>
          <a:xfrm>
            <a:off x="5290848" y="4175774"/>
            <a:ext cx="1737037" cy="646331"/>
          </a:xfrm>
          <a:prstGeom prst="rect">
            <a:avLst/>
          </a:prstGeom>
        </p:spPr>
        <p:txBody>
          <a:bodyPr wrap="none">
            <a:spAutoFit/>
          </a:bodyPr>
          <a:lstStyle/>
          <a:p>
            <a:pPr algn="ctr"/>
            <a:r>
              <a:rPr lang="en-US" dirty="0">
                <a:solidFill>
                  <a:srgbClr val="FF0000"/>
                </a:solidFill>
                <a:latin typeface="Helvetica"/>
                <a:ea typeface="Helvetica"/>
                <a:cs typeface="Helvetica"/>
                <a:sym typeface="Helvetica"/>
              </a:rPr>
              <a:t>c</a:t>
            </a:r>
            <a:r>
              <a:rPr lang="fr-FR" dirty="0" err="1">
                <a:solidFill>
                  <a:srgbClr val="FF0000"/>
                </a:solidFill>
                <a:latin typeface="Helvetica"/>
                <a:ea typeface="Helvetica"/>
                <a:cs typeface="Helvetica"/>
                <a:sym typeface="Helvetica"/>
              </a:rPr>
              <a:t>ommunication</a:t>
            </a:r>
            <a:r>
              <a:rPr lang="fr-FR" dirty="0">
                <a:solidFill>
                  <a:srgbClr val="FF0000"/>
                </a:solidFill>
                <a:latin typeface="Helvetica"/>
                <a:ea typeface="Helvetica"/>
                <a:cs typeface="Helvetica"/>
                <a:sym typeface="Helvetica"/>
              </a:rPr>
              <a:t> </a:t>
            </a:r>
          </a:p>
          <a:p>
            <a:pPr algn="ctr"/>
            <a:r>
              <a:rPr lang="fr-FR" dirty="0">
                <a:solidFill>
                  <a:srgbClr val="FF0000"/>
                </a:solidFill>
                <a:latin typeface="Helvetica"/>
                <a:ea typeface="Helvetica"/>
                <a:cs typeface="Helvetica"/>
                <a:sym typeface="Helvetica"/>
              </a:rPr>
              <a:t>time</a:t>
            </a:r>
          </a:p>
        </p:txBody>
      </p:sp>
      <p:sp>
        <p:nvSpPr>
          <p:cNvPr id="25" name="Rectangle 24"/>
          <p:cNvSpPr/>
          <p:nvPr/>
        </p:nvSpPr>
        <p:spPr>
          <a:xfrm>
            <a:off x="3903467" y="4706640"/>
            <a:ext cx="1300957" cy="646331"/>
          </a:xfrm>
          <a:prstGeom prst="rect">
            <a:avLst/>
          </a:prstGeom>
        </p:spPr>
        <p:txBody>
          <a:bodyPr wrap="none">
            <a:spAutoFit/>
          </a:bodyPr>
          <a:lstStyle/>
          <a:p>
            <a:pPr lvl="0" algn="ctr"/>
            <a:r>
              <a:rPr lang="en-US" dirty="0" smtClean="0">
                <a:solidFill>
                  <a:srgbClr val="D1282E"/>
                </a:solidFill>
                <a:latin typeface="Helvetica"/>
                <a:ea typeface="Helvetica"/>
                <a:cs typeface="Helvetica"/>
                <a:sym typeface="Helvetica"/>
              </a:rPr>
              <a:t>processing</a:t>
            </a:r>
            <a:r>
              <a:rPr lang="fr-FR" dirty="0" smtClean="0">
                <a:solidFill>
                  <a:srgbClr val="D1282E"/>
                </a:solidFill>
                <a:latin typeface="Helvetica"/>
                <a:ea typeface="Helvetica"/>
                <a:cs typeface="Helvetica"/>
                <a:sym typeface="Helvetica"/>
              </a:rPr>
              <a:t> </a:t>
            </a:r>
          </a:p>
          <a:p>
            <a:pPr lvl="0" algn="ctr"/>
            <a:r>
              <a:rPr lang="fr-FR" dirty="0" smtClean="0">
                <a:solidFill>
                  <a:srgbClr val="D1282E"/>
                </a:solidFill>
                <a:latin typeface="Helvetica"/>
                <a:ea typeface="Helvetica"/>
                <a:cs typeface="Helvetica"/>
                <a:sym typeface="Helvetica"/>
              </a:rPr>
              <a:t>time</a:t>
            </a:r>
            <a:endParaRPr lang="fr-FR" dirty="0">
              <a:solidFill>
                <a:srgbClr val="D1282E"/>
              </a:solidFill>
              <a:latin typeface="Helvetica"/>
              <a:ea typeface="Helvetica"/>
              <a:cs typeface="Helvetica"/>
              <a:sym typeface="Helvetica"/>
            </a:endParaRPr>
          </a:p>
        </p:txBody>
      </p:sp>
      <p:cxnSp>
        <p:nvCxnSpPr>
          <p:cNvPr id="26" name="Straight Arrow Connector 25"/>
          <p:cNvCxnSpPr/>
          <p:nvPr/>
        </p:nvCxnSpPr>
        <p:spPr>
          <a:xfrm flipH="1">
            <a:off x="1675048" y="5741010"/>
            <a:ext cx="21758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206810" y="5345407"/>
            <a:ext cx="1134257" cy="369332"/>
          </a:xfrm>
          <a:prstGeom prst="rect">
            <a:avLst/>
          </a:prstGeom>
        </p:spPr>
        <p:txBody>
          <a:bodyPr wrap="none">
            <a:spAutoFit/>
          </a:bodyPr>
          <a:lstStyle/>
          <a:p>
            <a:pPr lvl="0"/>
            <a:r>
              <a:rPr lang="en-US" dirty="0" smtClean="0">
                <a:latin typeface="Helvetica"/>
                <a:ea typeface="Helvetica"/>
                <a:cs typeface="Helvetica"/>
                <a:sym typeface="Helvetica"/>
              </a:rPr>
              <a:t>response</a:t>
            </a:r>
            <a:endParaRPr lang="fr-FR" dirty="0">
              <a:latin typeface="Helvetica"/>
              <a:ea typeface="Helvetica"/>
              <a:cs typeface="Helvetica"/>
              <a:sym typeface="Helvetica"/>
            </a:endParaRPr>
          </a:p>
        </p:txBody>
      </p:sp>
      <p:sp>
        <p:nvSpPr>
          <p:cNvPr id="28" name="Rectangle 27"/>
          <p:cNvSpPr/>
          <p:nvPr/>
        </p:nvSpPr>
        <p:spPr>
          <a:xfrm>
            <a:off x="1853864" y="5781656"/>
            <a:ext cx="1737037" cy="646331"/>
          </a:xfrm>
          <a:prstGeom prst="rect">
            <a:avLst/>
          </a:prstGeom>
        </p:spPr>
        <p:txBody>
          <a:bodyPr wrap="none">
            <a:spAutoFit/>
          </a:bodyPr>
          <a:lstStyle/>
          <a:p>
            <a:pPr lvl="0" algn="ctr"/>
            <a:r>
              <a:rPr lang="en-US" dirty="0">
                <a:solidFill>
                  <a:srgbClr val="FF0000"/>
                </a:solidFill>
                <a:latin typeface="Helvetica"/>
                <a:ea typeface="Helvetica"/>
                <a:cs typeface="Helvetica"/>
                <a:sym typeface="Helvetica"/>
              </a:rPr>
              <a:t>c</a:t>
            </a:r>
            <a:r>
              <a:rPr lang="fr-FR" dirty="0" err="1" smtClean="0">
                <a:solidFill>
                  <a:srgbClr val="FF0000"/>
                </a:solidFill>
                <a:latin typeface="Helvetica"/>
                <a:ea typeface="Helvetica"/>
                <a:cs typeface="Helvetica"/>
                <a:sym typeface="Helvetica"/>
              </a:rPr>
              <a:t>ommunication</a:t>
            </a:r>
            <a:r>
              <a:rPr lang="fr-FR" dirty="0" smtClean="0">
                <a:solidFill>
                  <a:srgbClr val="FF0000"/>
                </a:solidFill>
                <a:latin typeface="Helvetica"/>
                <a:ea typeface="Helvetica"/>
                <a:cs typeface="Helvetica"/>
                <a:sym typeface="Helvetica"/>
              </a:rPr>
              <a:t> </a:t>
            </a:r>
          </a:p>
          <a:p>
            <a:pPr lvl="0" algn="ctr"/>
            <a:r>
              <a:rPr lang="fr-FR" dirty="0">
                <a:solidFill>
                  <a:srgbClr val="FF0000"/>
                </a:solidFill>
                <a:latin typeface="Helvetica"/>
                <a:ea typeface="Helvetica"/>
                <a:cs typeface="Helvetica"/>
                <a:sym typeface="Helvetica"/>
              </a:rPr>
              <a:t>time</a:t>
            </a:r>
          </a:p>
        </p:txBody>
      </p:sp>
      <p:cxnSp>
        <p:nvCxnSpPr>
          <p:cNvPr id="29" name="Straight Connector 28"/>
          <p:cNvCxnSpPr/>
          <p:nvPr/>
        </p:nvCxnSpPr>
        <p:spPr>
          <a:xfrm>
            <a:off x="1688925" y="2081953"/>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09373" y="2597243"/>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713327" y="3425938"/>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717281" y="3941228"/>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688247" y="4753428"/>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708695" y="5301708"/>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505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P spid="23" grpId="0"/>
      <p:bldP spid="24" grpId="0"/>
      <p:bldP spid="25"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Passive Monitoring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22</a:t>
            </a:fld>
            <a:endParaRPr lang="en-US"/>
          </a:p>
        </p:txBody>
      </p:sp>
      <p:sp>
        <p:nvSpPr>
          <p:cNvPr id="5" name="Footer Placeholder 4"/>
          <p:cNvSpPr>
            <a:spLocks noGrp="1"/>
          </p:cNvSpPr>
          <p:nvPr>
            <p:ph type="ftr" sz="quarter" idx="3"/>
          </p:nvPr>
        </p:nvSpPr>
        <p:spPr>
          <a:xfrm>
            <a:off x="2543240" y="6709777"/>
            <a:ext cx="4057521" cy="200055"/>
          </a:xfrm>
        </p:spPr>
        <p:txBody>
          <a:bodyPr/>
          <a:lstStyle/>
          <a:p>
            <a:r>
              <a:rPr lang="en-US" dirty="0" smtClean="0"/>
              <a:t>NORTHROP GRUMMAN PRIVATE / PROPRIETARY LEVEL I</a:t>
            </a:r>
            <a:endParaRPr lang="en-US" dirty="0"/>
          </a:p>
        </p:txBody>
      </p:sp>
      <p:sp>
        <p:nvSpPr>
          <p:cNvPr id="8" name="Rectangle 7"/>
          <p:cNvSpPr/>
          <p:nvPr/>
        </p:nvSpPr>
        <p:spPr>
          <a:xfrm>
            <a:off x="834250" y="988489"/>
            <a:ext cx="838691" cy="369332"/>
          </a:xfrm>
          <a:prstGeom prst="rect">
            <a:avLst/>
          </a:prstGeom>
        </p:spPr>
        <p:txBody>
          <a:bodyPr wrap="none">
            <a:spAutoFit/>
          </a:bodyPr>
          <a:lstStyle/>
          <a:p>
            <a:pPr lvl="0"/>
            <a:r>
              <a:rPr lang="fr-FR" b="1" dirty="0" smtClean="0">
                <a:latin typeface="Helvetica"/>
                <a:ea typeface="Helvetica"/>
                <a:cs typeface="Helvetica"/>
                <a:sym typeface="Helvetica"/>
              </a:rPr>
              <a:t>Client</a:t>
            </a:r>
            <a:endParaRPr lang="fr-FR" b="1" dirty="0">
              <a:latin typeface="Helvetica"/>
              <a:ea typeface="Helvetica"/>
              <a:cs typeface="Helvetica"/>
              <a:sym typeface="Helvetica"/>
            </a:endParaRPr>
          </a:p>
        </p:txBody>
      </p:sp>
      <p:sp>
        <p:nvSpPr>
          <p:cNvPr id="9" name="Rectangle 8"/>
          <p:cNvSpPr/>
          <p:nvPr/>
        </p:nvSpPr>
        <p:spPr>
          <a:xfrm>
            <a:off x="3542948" y="988489"/>
            <a:ext cx="1228484" cy="369332"/>
          </a:xfrm>
          <a:prstGeom prst="rect">
            <a:avLst/>
          </a:prstGeom>
        </p:spPr>
        <p:txBody>
          <a:bodyPr wrap="none">
            <a:spAutoFit/>
          </a:bodyPr>
          <a:lstStyle/>
          <a:p>
            <a:r>
              <a:rPr lang="fr-FR" b="1" dirty="0" smtClean="0">
                <a:latin typeface="Helvetica"/>
                <a:ea typeface="Helvetica"/>
                <a:cs typeface="Helvetica"/>
                <a:sym typeface="Helvetica"/>
              </a:rPr>
              <a:t>Service A</a:t>
            </a:r>
            <a:endParaRPr lang="en-US" b="1" dirty="0"/>
          </a:p>
        </p:txBody>
      </p:sp>
      <p:sp>
        <p:nvSpPr>
          <p:cNvPr id="10" name="Rectangle 9"/>
          <p:cNvSpPr/>
          <p:nvPr/>
        </p:nvSpPr>
        <p:spPr>
          <a:xfrm>
            <a:off x="7329147" y="988489"/>
            <a:ext cx="1236937" cy="369332"/>
          </a:xfrm>
          <a:prstGeom prst="rect">
            <a:avLst/>
          </a:prstGeom>
        </p:spPr>
        <p:txBody>
          <a:bodyPr wrap="none">
            <a:spAutoFit/>
          </a:bodyPr>
          <a:lstStyle/>
          <a:p>
            <a:r>
              <a:rPr lang="fr-FR" b="1" dirty="0" smtClean="0">
                <a:latin typeface="Helvetica"/>
                <a:ea typeface="Helvetica"/>
                <a:cs typeface="Helvetica"/>
                <a:sym typeface="Helvetica"/>
              </a:rPr>
              <a:t>Service B</a:t>
            </a:r>
            <a:endParaRPr lang="en-US" b="1" dirty="0"/>
          </a:p>
        </p:txBody>
      </p:sp>
      <p:sp>
        <p:nvSpPr>
          <p:cNvPr id="11" name="Rectangle 10"/>
          <p:cNvSpPr/>
          <p:nvPr/>
        </p:nvSpPr>
        <p:spPr>
          <a:xfrm>
            <a:off x="760648" y="1357819"/>
            <a:ext cx="914400" cy="53794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80973" y="1357822"/>
            <a:ext cx="1361309" cy="5379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336160" y="1357822"/>
            <a:ext cx="1240850" cy="526291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675048" y="1519760"/>
            <a:ext cx="18059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709374" y="1481448"/>
            <a:ext cx="1771600" cy="307777"/>
          </a:xfrm>
          <a:prstGeom prst="rect">
            <a:avLst/>
          </a:prstGeom>
        </p:spPr>
        <p:txBody>
          <a:bodyPr wrap="square">
            <a:spAutoFit/>
          </a:bodyPr>
          <a:lstStyle/>
          <a:p>
            <a:pPr lvl="0" algn="ctr"/>
            <a:r>
              <a:rPr lang="en-US" sz="1400" dirty="0" smtClean="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sp>
        <p:nvSpPr>
          <p:cNvPr id="16" name="Rectangle 15"/>
          <p:cNvSpPr/>
          <p:nvPr/>
        </p:nvSpPr>
        <p:spPr>
          <a:xfrm>
            <a:off x="2206810" y="1208975"/>
            <a:ext cx="783500" cy="307777"/>
          </a:xfrm>
          <a:prstGeom prst="rect">
            <a:avLst/>
          </a:prstGeom>
        </p:spPr>
        <p:txBody>
          <a:bodyPr wrap="none">
            <a:spAutoFit/>
          </a:bodyPr>
          <a:lstStyle/>
          <a:p>
            <a:pPr lvl="0"/>
            <a:r>
              <a:rPr lang="en-US" sz="1400" dirty="0" smtClean="0">
                <a:latin typeface="Helvetica"/>
                <a:ea typeface="Helvetica"/>
                <a:cs typeface="Helvetica"/>
                <a:sym typeface="Helvetica"/>
              </a:rPr>
              <a:t>request</a:t>
            </a:r>
            <a:endParaRPr lang="fr-FR" sz="1400" dirty="0">
              <a:latin typeface="Helvetica"/>
              <a:ea typeface="Helvetica"/>
              <a:cs typeface="Helvetica"/>
              <a:sym typeface="Helvetica"/>
            </a:endParaRPr>
          </a:p>
        </p:txBody>
      </p:sp>
      <p:sp>
        <p:nvSpPr>
          <p:cNvPr id="17" name="Rectangle 16"/>
          <p:cNvSpPr/>
          <p:nvPr/>
        </p:nvSpPr>
        <p:spPr>
          <a:xfrm>
            <a:off x="3659849" y="1995017"/>
            <a:ext cx="1052892" cy="523220"/>
          </a:xfrm>
          <a:prstGeom prst="rect">
            <a:avLst/>
          </a:prstGeom>
        </p:spPr>
        <p:txBody>
          <a:bodyPr wrap="none">
            <a:spAutoFit/>
          </a:bodyPr>
          <a:lstStyle/>
          <a:p>
            <a:pPr lvl="0" algn="ctr"/>
            <a:r>
              <a:rPr lang="en-US" sz="1400" dirty="0" smtClean="0">
                <a:solidFill>
                  <a:srgbClr val="D1282E"/>
                </a:solidFill>
                <a:latin typeface="Helvetica"/>
                <a:ea typeface="Helvetica"/>
                <a:cs typeface="Helvetica"/>
                <a:sym typeface="Helvetica"/>
              </a:rPr>
              <a:t>processing</a:t>
            </a:r>
            <a:r>
              <a:rPr lang="fr-FR" sz="1400" dirty="0" smtClean="0">
                <a:solidFill>
                  <a:srgbClr val="D1282E"/>
                </a:solidFill>
                <a:latin typeface="Helvetica"/>
                <a:ea typeface="Helvetica"/>
                <a:cs typeface="Helvetica"/>
                <a:sym typeface="Helvetica"/>
              </a:rPr>
              <a:t> </a:t>
            </a:r>
          </a:p>
          <a:p>
            <a:pPr lvl="0" algn="ctr"/>
            <a:r>
              <a:rPr lang="fr-FR" sz="1400" dirty="0" smtClean="0">
                <a:solidFill>
                  <a:srgbClr val="D1282E"/>
                </a:solidFill>
                <a:latin typeface="Helvetica"/>
                <a:ea typeface="Helvetica"/>
                <a:cs typeface="Helvetica"/>
                <a:sym typeface="Helvetica"/>
              </a:rPr>
              <a:t>time</a:t>
            </a:r>
            <a:endParaRPr lang="fr-FR" sz="1400" dirty="0">
              <a:solidFill>
                <a:srgbClr val="D1282E"/>
              </a:solidFill>
              <a:latin typeface="Helvetica"/>
              <a:ea typeface="Helvetica"/>
              <a:cs typeface="Helvetica"/>
              <a:sym typeface="Helvetica"/>
            </a:endParaRPr>
          </a:p>
        </p:txBody>
      </p:sp>
      <p:cxnSp>
        <p:nvCxnSpPr>
          <p:cNvPr id="18" name="Straight Arrow Connector 17"/>
          <p:cNvCxnSpPr/>
          <p:nvPr/>
        </p:nvCxnSpPr>
        <p:spPr>
          <a:xfrm>
            <a:off x="5212182" y="2852576"/>
            <a:ext cx="2123978" cy="197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22189" y="2576920"/>
            <a:ext cx="783500" cy="307777"/>
          </a:xfrm>
          <a:prstGeom prst="rect">
            <a:avLst/>
          </a:prstGeom>
        </p:spPr>
        <p:txBody>
          <a:bodyPr wrap="none">
            <a:spAutoFit/>
          </a:bodyPr>
          <a:lstStyle/>
          <a:p>
            <a:pPr lvl="0"/>
            <a:r>
              <a:rPr lang="en-US" sz="1400" dirty="0" smtClean="0">
                <a:latin typeface="Helvetica"/>
                <a:ea typeface="Helvetica"/>
                <a:cs typeface="Helvetica"/>
                <a:sym typeface="Helvetica"/>
              </a:rPr>
              <a:t>request</a:t>
            </a:r>
            <a:endParaRPr lang="fr-FR" sz="1400" dirty="0">
              <a:latin typeface="Helvetica"/>
              <a:ea typeface="Helvetica"/>
              <a:cs typeface="Helvetica"/>
              <a:sym typeface="Helvetica"/>
            </a:endParaRPr>
          </a:p>
        </p:txBody>
      </p:sp>
      <p:sp>
        <p:nvSpPr>
          <p:cNvPr id="20" name="Rectangle 19"/>
          <p:cNvSpPr/>
          <p:nvPr/>
        </p:nvSpPr>
        <p:spPr>
          <a:xfrm>
            <a:off x="5212182" y="2821518"/>
            <a:ext cx="2052764" cy="307777"/>
          </a:xfrm>
          <a:prstGeom prst="rect">
            <a:avLst/>
          </a:prstGeom>
        </p:spPr>
        <p:txBody>
          <a:bodyPr wrap="square">
            <a:spAutoFit/>
          </a:bodyPr>
          <a:lstStyle/>
          <a:p>
            <a:pPr lvl="0" algn="ctr"/>
            <a:r>
              <a:rPr lang="en-US" sz="1400" dirty="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sp>
        <p:nvSpPr>
          <p:cNvPr id="21" name="Rectangle 20"/>
          <p:cNvSpPr/>
          <p:nvPr/>
        </p:nvSpPr>
        <p:spPr>
          <a:xfrm>
            <a:off x="7453179" y="4759671"/>
            <a:ext cx="1052892" cy="523220"/>
          </a:xfrm>
          <a:prstGeom prst="rect">
            <a:avLst/>
          </a:prstGeom>
        </p:spPr>
        <p:txBody>
          <a:bodyPr wrap="none">
            <a:spAutoFit/>
          </a:bodyPr>
          <a:lstStyle/>
          <a:p>
            <a:pPr lvl="0" algn="ctr"/>
            <a:r>
              <a:rPr lang="en-US" sz="1400" dirty="0" smtClean="0">
                <a:solidFill>
                  <a:srgbClr val="FF0000"/>
                </a:solidFill>
                <a:latin typeface="Helvetica"/>
                <a:ea typeface="Helvetica"/>
                <a:cs typeface="Helvetica"/>
                <a:sym typeface="Helvetica"/>
              </a:rPr>
              <a:t>processing</a:t>
            </a:r>
            <a:r>
              <a:rPr lang="fr-FR" sz="1400" dirty="0" smtClean="0">
                <a:solidFill>
                  <a:srgbClr val="FF0000"/>
                </a:solidFill>
                <a:latin typeface="Helvetica"/>
                <a:ea typeface="Helvetica"/>
                <a:cs typeface="Helvetica"/>
                <a:sym typeface="Helvetica"/>
              </a:rPr>
              <a:t> </a:t>
            </a:r>
          </a:p>
          <a:p>
            <a:pPr lvl="0" algn="ctr"/>
            <a:r>
              <a:rPr lang="fr-FR" sz="1400" dirty="0" smtClean="0">
                <a:solidFill>
                  <a:srgbClr val="FF0000"/>
                </a:solidFill>
                <a:latin typeface="Helvetica"/>
                <a:ea typeface="Helvetica"/>
                <a:cs typeface="Helvetica"/>
                <a:sym typeface="Helvetica"/>
              </a:rPr>
              <a:t>time</a:t>
            </a:r>
            <a:endParaRPr lang="fr-FR" sz="1400" dirty="0">
              <a:solidFill>
                <a:srgbClr val="FF0000"/>
              </a:solidFill>
              <a:latin typeface="Helvetica"/>
              <a:ea typeface="Helvetica"/>
              <a:cs typeface="Helvetica"/>
              <a:sym typeface="Helvetica"/>
            </a:endParaRPr>
          </a:p>
        </p:txBody>
      </p:sp>
      <p:sp>
        <p:nvSpPr>
          <p:cNvPr id="22" name="Rectangle 21"/>
          <p:cNvSpPr/>
          <p:nvPr/>
        </p:nvSpPr>
        <p:spPr>
          <a:xfrm>
            <a:off x="3657599" y="5888337"/>
            <a:ext cx="1052892" cy="523220"/>
          </a:xfrm>
          <a:prstGeom prst="rect">
            <a:avLst/>
          </a:prstGeom>
        </p:spPr>
        <p:txBody>
          <a:bodyPr wrap="none">
            <a:spAutoFit/>
          </a:bodyPr>
          <a:lstStyle/>
          <a:p>
            <a:pPr lvl="0" algn="ctr"/>
            <a:r>
              <a:rPr lang="en-US" sz="1400" dirty="0" smtClean="0">
                <a:solidFill>
                  <a:srgbClr val="D1282E"/>
                </a:solidFill>
                <a:latin typeface="Helvetica"/>
                <a:ea typeface="Helvetica"/>
                <a:cs typeface="Helvetica"/>
                <a:sym typeface="Helvetica"/>
              </a:rPr>
              <a:t>processing</a:t>
            </a:r>
            <a:r>
              <a:rPr lang="fr-FR" sz="1400" dirty="0" smtClean="0">
                <a:solidFill>
                  <a:srgbClr val="D1282E"/>
                </a:solidFill>
                <a:latin typeface="Helvetica"/>
                <a:ea typeface="Helvetica"/>
                <a:cs typeface="Helvetica"/>
                <a:sym typeface="Helvetica"/>
              </a:rPr>
              <a:t> </a:t>
            </a:r>
          </a:p>
          <a:p>
            <a:pPr lvl="0" algn="ctr"/>
            <a:r>
              <a:rPr lang="fr-FR" sz="1400" dirty="0" smtClean="0">
                <a:solidFill>
                  <a:srgbClr val="D1282E"/>
                </a:solidFill>
                <a:latin typeface="Helvetica"/>
                <a:ea typeface="Helvetica"/>
                <a:cs typeface="Helvetica"/>
                <a:sym typeface="Helvetica"/>
              </a:rPr>
              <a:t>time</a:t>
            </a:r>
            <a:endParaRPr lang="fr-FR" sz="1400" dirty="0">
              <a:solidFill>
                <a:srgbClr val="D1282E"/>
              </a:solidFill>
              <a:latin typeface="Helvetica"/>
              <a:ea typeface="Helvetica"/>
              <a:cs typeface="Helvetica"/>
              <a:sym typeface="Helvetica"/>
            </a:endParaRPr>
          </a:p>
        </p:txBody>
      </p:sp>
      <p:cxnSp>
        <p:nvCxnSpPr>
          <p:cNvPr id="23" name="Straight Arrow Connector 22"/>
          <p:cNvCxnSpPr/>
          <p:nvPr/>
        </p:nvCxnSpPr>
        <p:spPr>
          <a:xfrm flipH="1">
            <a:off x="1675049" y="6565166"/>
            <a:ext cx="180592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132830" y="6280524"/>
            <a:ext cx="923237" cy="307777"/>
          </a:xfrm>
          <a:prstGeom prst="rect">
            <a:avLst/>
          </a:prstGeom>
        </p:spPr>
        <p:txBody>
          <a:bodyPr wrap="none">
            <a:spAutoFit/>
          </a:bodyPr>
          <a:lstStyle/>
          <a:p>
            <a:pPr lvl="0"/>
            <a:r>
              <a:rPr lang="en-US" sz="1400" dirty="0" smtClean="0">
                <a:latin typeface="Helvetica"/>
                <a:ea typeface="Helvetica"/>
                <a:cs typeface="Helvetica"/>
                <a:sym typeface="Helvetica"/>
              </a:rPr>
              <a:t>response</a:t>
            </a:r>
            <a:endParaRPr lang="fr-FR" sz="1400" dirty="0">
              <a:latin typeface="Helvetica"/>
              <a:ea typeface="Helvetica"/>
              <a:cs typeface="Helvetica"/>
              <a:sym typeface="Helvetica"/>
            </a:endParaRPr>
          </a:p>
        </p:txBody>
      </p:sp>
      <p:sp>
        <p:nvSpPr>
          <p:cNvPr id="25" name="Rectangle 24"/>
          <p:cNvSpPr/>
          <p:nvPr/>
        </p:nvSpPr>
        <p:spPr>
          <a:xfrm>
            <a:off x="1430242" y="6519509"/>
            <a:ext cx="2342640" cy="307777"/>
          </a:xfrm>
          <a:prstGeom prst="rect">
            <a:avLst/>
          </a:prstGeom>
        </p:spPr>
        <p:txBody>
          <a:bodyPr wrap="square">
            <a:spAutoFit/>
          </a:bodyPr>
          <a:lstStyle/>
          <a:p>
            <a:pPr lvl="0" algn="ctr"/>
            <a:r>
              <a:rPr lang="en-US" sz="1400" dirty="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cxnSp>
        <p:nvCxnSpPr>
          <p:cNvPr id="26" name="Straight Connector 25"/>
          <p:cNvCxnSpPr/>
          <p:nvPr/>
        </p:nvCxnSpPr>
        <p:spPr>
          <a:xfrm>
            <a:off x="1688925" y="2043079"/>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709373" y="2558369"/>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88247" y="4714554"/>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08695" y="5262834"/>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854043" y="1362274"/>
            <a:ext cx="324445" cy="537501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3278970" y="3550571"/>
            <a:ext cx="3480440" cy="369332"/>
          </a:xfrm>
          <a:prstGeom prst="rect">
            <a:avLst/>
          </a:prstGeom>
        </p:spPr>
        <p:txBody>
          <a:bodyPr wrap="none">
            <a:spAutoFit/>
          </a:bodyPr>
          <a:lstStyle/>
          <a:p>
            <a:r>
              <a:rPr lang="fr-FR" b="1" dirty="0" err="1" smtClean="0">
                <a:latin typeface="Helvetica"/>
                <a:ea typeface="Helvetica"/>
                <a:cs typeface="Helvetica"/>
                <a:sym typeface="Helvetica"/>
              </a:rPr>
              <a:t>Instrumented</a:t>
            </a:r>
            <a:r>
              <a:rPr lang="fr-FR" b="1" dirty="0" smtClean="0">
                <a:latin typeface="Helvetica"/>
                <a:ea typeface="Helvetica"/>
                <a:cs typeface="Helvetica"/>
                <a:sym typeface="Helvetica"/>
              </a:rPr>
              <a:t> </a:t>
            </a:r>
            <a:r>
              <a:rPr lang="fr-FR" b="1" dirty="0" err="1" smtClean="0">
                <a:latin typeface="Helvetica"/>
                <a:ea typeface="Helvetica"/>
                <a:cs typeface="Helvetica"/>
                <a:sym typeface="Helvetica"/>
              </a:rPr>
              <a:t>Request</a:t>
            </a:r>
            <a:r>
              <a:rPr lang="fr-FR" b="1" dirty="0" smtClean="0">
                <a:latin typeface="Helvetica"/>
                <a:ea typeface="Helvetica"/>
                <a:cs typeface="Helvetica"/>
                <a:sym typeface="Helvetica"/>
              </a:rPr>
              <a:t> Library</a:t>
            </a:r>
            <a:endParaRPr lang="en-US" b="1" dirty="0"/>
          </a:p>
        </p:txBody>
      </p:sp>
      <p:sp>
        <p:nvSpPr>
          <p:cNvPr id="32" name="Rectangle 31"/>
          <p:cNvSpPr/>
          <p:nvPr/>
        </p:nvSpPr>
        <p:spPr>
          <a:xfrm>
            <a:off x="6173921" y="3830827"/>
            <a:ext cx="1091025" cy="8521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260232" y="3307786"/>
            <a:ext cx="1063615" cy="584776"/>
          </a:xfrm>
          <a:prstGeom prst="rect">
            <a:avLst/>
          </a:prstGeom>
        </p:spPr>
        <p:txBody>
          <a:bodyPr wrap="square">
            <a:spAutoFit/>
          </a:bodyPr>
          <a:lstStyle/>
          <a:p>
            <a:r>
              <a:rPr lang="fr-FR" sz="1600" b="1" dirty="0" smtClean="0">
                <a:latin typeface="Helvetica"/>
                <a:ea typeface="Helvetica"/>
                <a:cs typeface="Helvetica"/>
                <a:sym typeface="Helvetica"/>
              </a:rPr>
              <a:t>Service </a:t>
            </a:r>
          </a:p>
          <a:p>
            <a:r>
              <a:rPr lang="fr-FR" sz="1600" b="1" dirty="0" smtClean="0">
                <a:latin typeface="Helvetica"/>
                <a:ea typeface="Helvetica"/>
                <a:cs typeface="Helvetica"/>
                <a:sym typeface="Helvetica"/>
              </a:rPr>
              <a:t>Monitor</a:t>
            </a:r>
            <a:endParaRPr lang="en-US" sz="1600" b="1" dirty="0"/>
          </a:p>
        </p:txBody>
      </p:sp>
      <p:cxnSp>
        <p:nvCxnSpPr>
          <p:cNvPr id="34" name="Straight Arrow Connector 33"/>
          <p:cNvCxnSpPr/>
          <p:nvPr/>
        </p:nvCxnSpPr>
        <p:spPr>
          <a:xfrm flipV="1">
            <a:off x="5204292" y="4015954"/>
            <a:ext cx="969629" cy="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115720" y="3735299"/>
            <a:ext cx="1013005" cy="523220"/>
          </a:xfrm>
          <a:prstGeom prst="rect">
            <a:avLst/>
          </a:prstGeom>
        </p:spPr>
        <p:txBody>
          <a:bodyPr wrap="none">
            <a:spAutoFit/>
          </a:bodyPr>
          <a:lstStyle/>
          <a:p>
            <a:pPr lvl="0" algn="ctr"/>
            <a:r>
              <a:rPr lang="en-US" sz="1400" dirty="0">
                <a:latin typeface="Helvetica"/>
                <a:ea typeface="Helvetica"/>
                <a:cs typeface="Helvetica"/>
                <a:sym typeface="Helvetica"/>
              </a:rPr>
              <a:t>i</a:t>
            </a:r>
            <a:r>
              <a:rPr lang="en-US" sz="1400" dirty="0" smtClean="0">
                <a:latin typeface="Helvetica"/>
                <a:ea typeface="Helvetica"/>
                <a:cs typeface="Helvetica"/>
                <a:sym typeface="Helvetica"/>
              </a:rPr>
              <a:t>nteraction</a:t>
            </a:r>
          </a:p>
          <a:p>
            <a:pPr lvl="0" algn="ctr"/>
            <a:r>
              <a:rPr lang="en-US" sz="1400" dirty="0" smtClean="0">
                <a:latin typeface="Helvetica"/>
                <a:ea typeface="Helvetica"/>
                <a:cs typeface="Helvetica"/>
                <a:sym typeface="Helvetica"/>
              </a:rPr>
              <a:t>data</a:t>
            </a:r>
            <a:endParaRPr lang="fr-FR" sz="1400" dirty="0">
              <a:latin typeface="Helvetica"/>
              <a:ea typeface="Helvetica"/>
              <a:cs typeface="Helvetica"/>
              <a:sym typeface="Helvetica"/>
            </a:endParaRPr>
          </a:p>
        </p:txBody>
      </p:sp>
      <p:sp>
        <p:nvSpPr>
          <p:cNvPr id="36" name="Rectangle 35"/>
          <p:cNvSpPr/>
          <p:nvPr/>
        </p:nvSpPr>
        <p:spPr>
          <a:xfrm>
            <a:off x="5815919" y="5280969"/>
            <a:ext cx="923237" cy="307777"/>
          </a:xfrm>
          <a:prstGeom prst="rect">
            <a:avLst/>
          </a:prstGeom>
        </p:spPr>
        <p:txBody>
          <a:bodyPr wrap="none">
            <a:spAutoFit/>
          </a:bodyPr>
          <a:lstStyle/>
          <a:p>
            <a:pPr lvl="0"/>
            <a:r>
              <a:rPr lang="en-US" sz="1400" dirty="0" smtClean="0">
                <a:latin typeface="Helvetica"/>
                <a:ea typeface="Helvetica"/>
                <a:cs typeface="Helvetica"/>
                <a:sym typeface="Helvetica"/>
              </a:rPr>
              <a:t>response</a:t>
            </a:r>
            <a:endParaRPr lang="fr-FR" sz="1400" dirty="0">
              <a:latin typeface="Helvetica"/>
              <a:ea typeface="Helvetica"/>
              <a:cs typeface="Helvetica"/>
              <a:sym typeface="Helvetica"/>
            </a:endParaRPr>
          </a:p>
        </p:txBody>
      </p:sp>
      <p:cxnSp>
        <p:nvCxnSpPr>
          <p:cNvPr id="37" name="Straight Arrow Connector 36"/>
          <p:cNvCxnSpPr/>
          <p:nvPr/>
        </p:nvCxnSpPr>
        <p:spPr>
          <a:xfrm flipH="1" flipV="1">
            <a:off x="5178488" y="5588656"/>
            <a:ext cx="2145359" cy="49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150532" y="5527011"/>
            <a:ext cx="2222616" cy="307777"/>
          </a:xfrm>
          <a:prstGeom prst="rect">
            <a:avLst/>
          </a:prstGeom>
        </p:spPr>
        <p:txBody>
          <a:bodyPr wrap="square">
            <a:spAutoFit/>
          </a:bodyPr>
          <a:lstStyle/>
          <a:p>
            <a:pPr lvl="0" algn="ctr"/>
            <a:r>
              <a:rPr lang="en-US" sz="1400" dirty="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cxnSp>
        <p:nvCxnSpPr>
          <p:cNvPr id="39" name="Straight Connector 38"/>
          <p:cNvCxnSpPr/>
          <p:nvPr/>
        </p:nvCxnSpPr>
        <p:spPr>
          <a:xfrm>
            <a:off x="1688475" y="5859078"/>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92915" y="6369019"/>
            <a:ext cx="6888085"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55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P spid="22" grpId="0"/>
      <p:bldP spid="24" grpId="0"/>
      <p:bldP spid="25" grpId="0"/>
      <p:bldP spid="35" grpId="0"/>
      <p:bldP spid="36"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Active Monitoring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23</a:t>
            </a:fld>
            <a:endParaRPr lang="en-US"/>
          </a:p>
        </p:txBody>
      </p:sp>
      <p:sp>
        <p:nvSpPr>
          <p:cNvPr id="8" name="Rectangle 7"/>
          <p:cNvSpPr/>
          <p:nvPr/>
        </p:nvSpPr>
        <p:spPr>
          <a:xfrm>
            <a:off x="834250" y="949615"/>
            <a:ext cx="838691" cy="369332"/>
          </a:xfrm>
          <a:prstGeom prst="rect">
            <a:avLst/>
          </a:prstGeom>
        </p:spPr>
        <p:txBody>
          <a:bodyPr wrap="none">
            <a:spAutoFit/>
          </a:bodyPr>
          <a:lstStyle/>
          <a:p>
            <a:pPr lvl="0"/>
            <a:r>
              <a:rPr lang="fr-FR" b="1" dirty="0" smtClean="0">
                <a:latin typeface="Helvetica"/>
                <a:ea typeface="Helvetica"/>
                <a:cs typeface="Helvetica"/>
                <a:sym typeface="Helvetica"/>
              </a:rPr>
              <a:t>Client</a:t>
            </a:r>
            <a:endParaRPr lang="fr-FR" b="1" dirty="0">
              <a:latin typeface="Helvetica"/>
              <a:ea typeface="Helvetica"/>
              <a:cs typeface="Helvetica"/>
              <a:sym typeface="Helvetica"/>
            </a:endParaRPr>
          </a:p>
        </p:txBody>
      </p:sp>
      <p:sp>
        <p:nvSpPr>
          <p:cNvPr id="9" name="Rectangle 8"/>
          <p:cNvSpPr/>
          <p:nvPr/>
        </p:nvSpPr>
        <p:spPr>
          <a:xfrm>
            <a:off x="3148388" y="949615"/>
            <a:ext cx="1228484" cy="369332"/>
          </a:xfrm>
          <a:prstGeom prst="rect">
            <a:avLst/>
          </a:prstGeom>
        </p:spPr>
        <p:txBody>
          <a:bodyPr wrap="none">
            <a:spAutoFit/>
          </a:bodyPr>
          <a:lstStyle/>
          <a:p>
            <a:r>
              <a:rPr lang="fr-FR" b="1" dirty="0" smtClean="0">
                <a:latin typeface="Helvetica"/>
                <a:ea typeface="Helvetica"/>
                <a:cs typeface="Helvetica"/>
                <a:sym typeface="Helvetica"/>
              </a:rPr>
              <a:t>Service A</a:t>
            </a:r>
            <a:endParaRPr lang="en-US" b="1" dirty="0"/>
          </a:p>
        </p:txBody>
      </p:sp>
      <p:sp>
        <p:nvSpPr>
          <p:cNvPr id="10" name="Rectangle 9"/>
          <p:cNvSpPr/>
          <p:nvPr/>
        </p:nvSpPr>
        <p:spPr>
          <a:xfrm>
            <a:off x="7551087" y="974273"/>
            <a:ext cx="1236937" cy="369332"/>
          </a:xfrm>
          <a:prstGeom prst="rect">
            <a:avLst/>
          </a:prstGeom>
        </p:spPr>
        <p:txBody>
          <a:bodyPr wrap="none">
            <a:spAutoFit/>
          </a:bodyPr>
          <a:lstStyle/>
          <a:p>
            <a:r>
              <a:rPr lang="fr-FR" b="1" dirty="0" smtClean="0">
                <a:latin typeface="Helvetica"/>
                <a:ea typeface="Helvetica"/>
                <a:cs typeface="Helvetica"/>
                <a:sym typeface="Helvetica"/>
              </a:rPr>
              <a:t>Service B</a:t>
            </a:r>
            <a:endParaRPr lang="en-US" b="1" dirty="0"/>
          </a:p>
        </p:txBody>
      </p:sp>
      <p:sp>
        <p:nvSpPr>
          <p:cNvPr id="11" name="Rectangle 10"/>
          <p:cNvSpPr/>
          <p:nvPr/>
        </p:nvSpPr>
        <p:spPr>
          <a:xfrm>
            <a:off x="760648" y="1318945"/>
            <a:ext cx="607944" cy="55355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056068" y="1318948"/>
            <a:ext cx="1382618" cy="5535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499216" y="1318948"/>
            <a:ext cx="1341166" cy="526291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68592" y="1477878"/>
            <a:ext cx="1687476" cy="30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245300" y="1417916"/>
            <a:ext cx="1897077" cy="307777"/>
          </a:xfrm>
          <a:prstGeom prst="rect">
            <a:avLst/>
          </a:prstGeom>
        </p:spPr>
        <p:txBody>
          <a:bodyPr wrap="square">
            <a:spAutoFit/>
          </a:bodyPr>
          <a:lstStyle/>
          <a:p>
            <a:pPr lvl="0" algn="ctr"/>
            <a:r>
              <a:rPr lang="en-US" sz="1400" dirty="0" smtClean="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sp>
        <p:nvSpPr>
          <p:cNvPr id="16" name="Rectangle 15"/>
          <p:cNvSpPr/>
          <p:nvPr/>
        </p:nvSpPr>
        <p:spPr>
          <a:xfrm>
            <a:off x="1815060" y="1182430"/>
            <a:ext cx="783500" cy="307777"/>
          </a:xfrm>
          <a:prstGeom prst="rect">
            <a:avLst/>
          </a:prstGeom>
        </p:spPr>
        <p:txBody>
          <a:bodyPr wrap="none">
            <a:spAutoFit/>
          </a:bodyPr>
          <a:lstStyle/>
          <a:p>
            <a:pPr lvl="0"/>
            <a:r>
              <a:rPr lang="en-US" sz="1400" dirty="0" smtClean="0">
                <a:latin typeface="Helvetica"/>
                <a:ea typeface="Helvetica"/>
                <a:cs typeface="Helvetica"/>
                <a:sym typeface="Helvetica"/>
              </a:rPr>
              <a:t>request</a:t>
            </a:r>
            <a:endParaRPr lang="fr-FR" sz="1400" dirty="0">
              <a:latin typeface="Helvetica"/>
              <a:ea typeface="Helvetica"/>
              <a:cs typeface="Helvetica"/>
              <a:sym typeface="Helvetica"/>
            </a:endParaRPr>
          </a:p>
        </p:txBody>
      </p:sp>
      <p:sp>
        <p:nvSpPr>
          <p:cNvPr id="17" name="Rectangle 16"/>
          <p:cNvSpPr/>
          <p:nvPr/>
        </p:nvSpPr>
        <p:spPr>
          <a:xfrm>
            <a:off x="3265289" y="1746550"/>
            <a:ext cx="1052892" cy="523220"/>
          </a:xfrm>
          <a:prstGeom prst="rect">
            <a:avLst/>
          </a:prstGeom>
        </p:spPr>
        <p:txBody>
          <a:bodyPr wrap="none">
            <a:spAutoFit/>
          </a:bodyPr>
          <a:lstStyle/>
          <a:p>
            <a:pPr lvl="0" algn="ctr"/>
            <a:r>
              <a:rPr lang="en-US" sz="1400" dirty="0" smtClean="0">
                <a:solidFill>
                  <a:srgbClr val="D1282E"/>
                </a:solidFill>
                <a:latin typeface="Helvetica"/>
                <a:ea typeface="Helvetica"/>
                <a:cs typeface="Helvetica"/>
                <a:sym typeface="Helvetica"/>
              </a:rPr>
              <a:t>processing</a:t>
            </a:r>
            <a:r>
              <a:rPr lang="fr-FR" sz="1400" dirty="0" smtClean="0">
                <a:solidFill>
                  <a:srgbClr val="D1282E"/>
                </a:solidFill>
                <a:latin typeface="Helvetica"/>
                <a:ea typeface="Helvetica"/>
                <a:cs typeface="Helvetica"/>
                <a:sym typeface="Helvetica"/>
              </a:rPr>
              <a:t> </a:t>
            </a:r>
          </a:p>
          <a:p>
            <a:pPr lvl="0" algn="ctr"/>
            <a:r>
              <a:rPr lang="fr-FR" sz="1400" dirty="0" smtClean="0">
                <a:solidFill>
                  <a:srgbClr val="D1282E"/>
                </a:solidFill>
                <a:latin typeface="Helvetica"/>
                <a:ea typeface="Helvetica"/>
                <a:cs typeface="Helvetica"/>
                <a:sym typeface="Helvetica"/>
              </a:rPr>
              <a:t>time</a:t>
            </a:r>
            <a:endParaRPr lang="fr-FR" sz="1400" dirty="0">
              <a:solidFill>
                <a:srgbClr val="D1282E"/>
              </a:solidFill>
              <a:latin typeface="Helvetica"/>
              <a:ea typeface="Helvetica"/>
              <a:cs typeface="Helvetica"/>
              <a:sym typeface="Helvetica"/>
            </a:endParaRPr>
          </a:p>
        </p:txBody>
      </p:sp>
      <p:cxnSp>
        <p:nvCxnSpPr>
          <p:cNvPr id="18" name="Straight Arrow Connector 17"/>
          <p:cNvCxnSpPr/>
          <p:nvPr/>
        </p:nvCxnSpPr>
        <p:spPr>
          <a:xfrm flipV="1">
            <a:off x="4421508" y="2525627"/>
            <a:ext cx="901075" cy="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482574" y="2236918"/>
            <a:ext cx="783500" cy="307777"/>
          </a:xfrm>
          <a:prstGeom prst="rect">
            <a:avLst/>
          </a:prstGeom>
        </p:spPr>
        <p:txBody>
          <a:bodyPr wrap="none">
            <a:spAutoFit/>
          </a:bodyPr>
          <a:lstStyle/>
          <a:p>
            <a:pPr lvl="0"/>
            <a:r>
              <a:rPr lang="en-US" sz="1400" dirty="0" smtClean="0">
                <a:latin typeface="Helvetica"/>
                <a:ea typeface="Helvetica"/>
                <a:cs typeface="Helvetica"/>
                <a:sym typeface="Helvetica"/>
              </a:rPr>
              <a:t>request</a:t>
            </a:r>
            <a:endParaRPr lang="fr-FR" sz="1400" dirty="0">
              <a:latin typeface="Helvetica"/>
              <a:ea typeface="Helvetica"/>
              <a:cs typeface="Helvetica"/>
              <a:sym typeface="Helvetica"/>
            </a:endParaRPr>
          </a:p>
        </p:txBody>
      </p:sp>
      <p:cxnSp>
        <p:nvCxnSpPr>
          <p:cNvPr id="20" name="Straight Arrow Connector 19"/>
          <p:cNvCxnSpPr/>
          <p:nvPr/>
        </p:nvCxnSpPr>
        <p:spPr>
          <a:xfrm flipH="1">
            <a:off x="1354469" y="6661911"/>
            <a:ext cx="168294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873900" y="6364940"/>
            <a:ext cx="923237" cy="307777"/>
          </a:xfrm>
          <a:prstGeom prst="rect">
            <a:avLst/>
          </a:prstGeom>
        </p:spPr>
        <p:txBody>
          <a:bodyPr wrap="none">
            <a:spAutoFit/>
          </a:bodyPr>
          <a:lstStyle/>
          <a:p>
            <a:pPr lvl="0"/>
            <a:r>
              <a:rPr lang="en-US" sz="1400" dirty="0" smtClean="0">
                <a:latin typeface="Helvetica"/>
                <a:ea typeface="Helvetica"/>
                <a:cs typeface="Helvetica"/>
                <a:sym typeface="Helvetica"/>
              </a:rPr>
              <a:t>response</a:t>
            </a:r>
            <a:endParaRPr lang="fr-FR" sz="1400" dirty="0">
              <a:latin typeface="Helvetica"/>
              <a:ea typeface="Helvetica"/>
              <a:cs typeface="Helvetica"/>
              <a:sym typeface="Helvetica"/>
            </a:endParaRPr>
          </a:p>
        </p:txBody>
      </p:sp>
      <p:sp>
        <p:nvSpPr>
          <p:cNvPr id="22" name="Rectangle 21"/>
          <p:cNvSpPr/>
          <p:nvPr/>
        </p:nvSpPr>
        <p:spPr>
          <a:xfrm>
            <a:off x="1035682" y="6616254"/>
            <a:ext cx="2342640" cy="307777"/>
          </a:xfrm>
          <a:prstGeom prst="rect">
            <a:avLst/>
          </a:prstGeom>
        </p:spPr>
        <p:txBody>
          <a:bodyPr wrap="square">
            <a:spAutoFit/>
          </a:bodyPr>
          <a:lstStyle/>
          <a:p>
            <a:pPr lvl="0" algn="ctr"/>
            <a:r>
              <a:rPr lang="en-US" sz="1400" dirty="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cxnSp>
        <p:nvCxnSpPr>
          <p:cNvPr id="23" name="Straight Connector 22"/>
          <p:cNvCxnSpPr/>
          <p:nvPr/>
        </p:nvCxnSpPr>
        <p:spPr>
          <a:xfrm>
            <a:off x="1368592" y="1769954"/>
            <a:ext cx="7471790"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368592" y="2198941"/>
            <a:ext cx="7471790" cy="3797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368592" y="4928344"/>
            <a:ext cx="7471790" cy="67925"/>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5322583" y="1323400"/>
            <a:ext cx="324445" cy="55310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3710520" y="3511697"/>
            <a:ext cx="3480440" cy="369332"/>
          </a:xfrm>
          <a:prstGeom prst="rect">
            <a:avLst/>
          </a:prstGeom>
        </p:spPr>
        <p:txBody>
          <a:bodyPr wrap="none">
            <a:spAutoFit/>
          </a:bodyPr>
          <a:lstStyle/>
          <a:p>
            <a:r>
              <a:rPr lang="fr-FR" b="1" dirty="0" err="1" smtClean="0">
                <a:latin typeface="Helvetica"/>
                <a:ea typeface="Helvetica"/>
                <a:cs typeface="Helvetica"/>
                <a:sym typeface="Helvetica"/>
              </a:rPr>
              <a:t>Instrumented</a:t>
            </a:r>
            <a:r>
              <a:rPr lang="fr-FR" b="1" dirty="0" smtClean="0">
                <a:latin typeface="Helvetica"/>
                <a:ea typeface="Helvetica"/>
                <a:cs typeface="Helvetica"/>
                <a:sym typeface="Helvetica"/>
              </a:rPr>
              <a:t> </a:t>
            </a:r>
            <a:r>
              <a:rPr lang="fr-FR" b="1" dirty="0" err="1" smtClean="0">
                <a:latin typeface="Helvetica"/>
                <a:ea typeface="Helvetica"/>
                <a:cs typeface="Helvetica"/>
                <a:sym typeface="Helvetica"/>
              </a:rPr>
              <a:t>Request</a:t>
            </a:r>
            <a:r>
              <a:rPr lang="fr-FR" b="1" dirty="0" smtClean="0">
                <a:latin typeface="Helvetica"/>
                <a:ea typeface="Helvetica"/>
                <a:cs typeface="Helvetica"/>
                <a:sym typeface="Helvetica"/>
              </a:rPr>
              <a:t> Library</a:t>
            </a:r>
            <a:endParaRPr lang="en-US" b="1" dirty="0"/>
          </a:p>
        </p:txBody>
      </p:sp>
      <p:sp>
        <p:nvSpPr>
          <p:cNvPr id="28" name="Rectangle 27"/>
          <p:cNvSpPr/>
          <p:nvPr/>
        </p:nvSpPr>
        <p:spPr>
          <a:xfrm>
            <a:off x="6882065" y="3200159"/>
            <a:ext cx="555501" cy="16735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716443" y="2711883"/>
            <a:ext cx="844424" cy="523220"/>
          </a:xfrm>
          <a:prstGeom prst="rect">
            <a:avLst/>
          </a:prstGeom>
        </p:spPr>
        <p:txBody>
          <a:bodyPr wrap="square">
            <a:spAutoFit/>
          </a:bodyPr>
          <a:lstStyle/>
          <a:p>
            <a:r>
              <a:rPr lang="fr-FR" sz="1400" b="1" dirty="0" smtClean="0">
                <a:latin typeface="Helvetica"/>
                <a:ea typeface="Helvetica"/>
                <a:cs typeface="Helvetica"/>
                <a:sym typeface="Helvetica"/>
              </a:rPr>
              <a:t>Service </a:t>
            </a:r>
          </a:p>
          <a:p>
            <a:r>
              <a:rPr lang="fr-FR" sz="1400" b="1" dirty="0" smtClean="0">
                <a:latin typeface="Helvetica"/>
                <a:ea typeface="Helvetica"/>
                <a:cs typeface="Helvetica"/>
                <a:sym typeface="Helvetica"/>
              </a:rPr>
              <a:t>Monitor</a:t>
            </a:r>
            <a:endParaRPr lang="en-US" sz="1400" b="1" dirty="0"/>
          </a:p>
        </p:txBody>
      </p:sp>
      <p:cxnSp>
        <p:nvCxnSpPr>
          <p:cNvPr id="30" name="Straight Arrow Connector 29"/>
          <p:cNvCxnSpPr/>
          <p:nvPr/>
        </p:nvCxnSpPr>
        <p:spPr>
          <a:xfrm>
            <a:off x="5659358" y="3488399"/>
            <a:ext cx="1148727" cy="83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607711" y="2788558"/>
            <a:ext cx="1212704" cy="738664"/>
          </a:xfrm>
          <a:prstGeom prst="rect">
            <a:avLst/>
          </a:prstGeom>
        </p:spPr>
        <p:txBody>
          <a:bodyPr wrap="none">
            <a:spAutoFit/>
          </a:bodyPr>
          <a:lstStyle/>
          <a:p>
            <a:pPr lvl="0" algn="ctr"/>
            <a:r>
              <a:rPr lang="en-US" sz="1400" dirty="0" smtClean="0">
                <a:latin typeface="Helvetica"/>
                <a:ea typeface="Helvetica"/>
                <a:cs typeface="Helvetica"/>
                <a:sym typeface="Helvetica"/>
              </a:rPr>
              <a:t>Interaction</a:t>
            </a:r>
          </a:p>
          <a:p>
            <a:pPr lvl="0" algn="ctr"/>
            <a:r>
              <a:rPr lang="en-US" sz="1400" dirty="0">
                <a:latin typeface="Helvetica"/>
                <a:ea typeface="Helvetica"/>
                <a:cs typeface="Helvetica"/>
                <a:sym typeface="Helvetica"/>
              </a:rPr>
              <a:t>a</a:t>
            </a:r>
            <a:r>
              <a:rPr lang="en-US" sz="1400" dirty="0" smtClean="0">
                <a:latin typeface="Helvetica"/>
                <a:ea typeface="Helvetica"/>
                <a:cs typeface="Helvetica"/>
                <a:sym typeface="Helvetica"/>
              </a:rPr>
              <a:t>uthorization</a:t>
            </a:r>
          </a:p>
          <a:p>
            <a:pPr lvl="0" algn="ctr"/>
            <a:r>
              <a:rPr lang="en-US" sz="1400" dirty="0" smtClean="0">
                <a:latin typeface="Helvetica"/>
                <a:ea typeface="Helvetica"/>
                <a:cs typeface="Helvetica"/>
                <a:sym typeface="Helvetica"/>
              </a:rPr>
              <a:t>request</a:t>
            </a:r>
            <a:endParaRPr lang="fr-FR" sz="1400" dirty="0">
              <a:latin typeface="Helvetica"/>
              <a:ea typeface="Helvetica"/>
              <a:cs typeface="Helvetica"/>
              <a:sym typeface="Helvetica"/>
            </a:endParaRPr>
          </a:p>
        </p:txBody>
      </p:sp>
      <p:cxnSp>
        <p:nvCxnSpPr>
          <p:cNvPr id="32" name="Straight Connector 31"/>
          <p:cNvCxnSpPr/>
          <p:nvPr/>
        </p:nvCxnSpPr>
        <p:spPr>
          <a:xfrm>
            <a:off x="1368592" y="5401018"/>
            <a:ext cx="7471790"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368592" y="6215598"/>
            <a:ext cx="7471790" cy="7179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5560584" y="3406718"/>
            <a:ext cx="1392065" cy="523220"/>
          </a:xfrm>
          <a:prstGeom prst="rect">
            <a:avLst/>
          </a:prstGeom>
        </p:spPr>
        <p:txBody>
          <a:bodyPr wrap="none">
            <a:spAutoFit/>
          </a:bodyPr>
          <a:lstStyle/>
          <a:p>
            <a:pPr lvl="0" algn="ctr"/>
            <a:r>
              <a:rPr lang="en-US" sz="1400" dirty="0" smtClean="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endParaRPr lang="fr-FR" sz="1400" dirty="0" smtClean="0">
              <a:solidFill>
                <a:srgbClr val="FF0000"/>
              </a:solidFill>
              <a:latin typeface="Helvetica"/>
              <a:ea typeface="Helvetica"/>
              <a:cs typeface="Helvetica"/>
              <a:sym typeface="Helvetica"/>
            </a:endParaRPr>
          </a:p>
          <a:p>
            <a:pPr lvl="0" algn="ct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cxnSp>
        <p:nvCxnSpPr>
          <p:cNvPr id="35" name="Straight Connector 34"/>
          <p:cNvCxnSpPr/>
          <p:nvPr/>
        </p:nvCxnSpPr>
        <p:spPr>
          <a:xfrm>
            <a:off x="1368592" y="3866418"/>
            <a:ext cx="7471790"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5659359" y="4560519"/>
            <a:ext cx="121037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760111" y="3877962"/>
            <a:ext cx="1212704" cy="738664"/>
          </a:xfrm>
          <a:prstGeom prst="rect">
            <a:avLst/>
          </a:prstGeom>
        </p:spPr>
        <p:txBody>
          <a:bodyPr wrap="none">
            <a:spAutoFit/>
          </a:bodyPr>
          <a:lstStyle/>
          <a:p>
            <a:pPr lvl="0" algn="ctr"/>
            <a:r>
              <a:rPr lang="en-US" sz="1400" dirty="0" smtClean="0">
                <a:latin typeface="Helvetica"/>
                <a:ea typeface="Helvetica"/>
                <a:cs typeface="Helvetica"/>
                <a:sym typeface="Helvetica"/>
              </a:rPr>
              <a:t>Interaction</a:t>
            </a:r>
          </a:p>
          <a:p>
            <a:pPr lvl="0" algn="ctr"/>
            <a:r>
              <a:rPr lang="en-US" sz="1400" dirty="0">
                <a:latin typeface="Helvetica"/>
                <a:ea typeface="Helvetica"/>
                <a:cs typeface="Helvetica"/>
                <a:sym typeface="Helvetica"/>
              </a:rPr>
              <a:t>a</a:t>
            </a:r>
            <a:r>
              <a:rPr lang="en-US" sz="1400" dirty="0" smtClean="0">
                <a:latin typeface="Helvetica"/>
                <a:ea typeface="Helvetica"/>
                <a:cs typeface="Helvetica"/>
                <a:sym typeface="Helvetica"/>
              </a:rPr>
              <a:t>uthorization</a:t>
            </a:r>
          </a:p>
          <a:p>
            <a:pPr lvl="0" algn="ctr"/>
            <a:r>
              <a:rPr lang="en-US" sz="1400" dirty="0" smtClean="0">
                <a:latin typeface="Helvetica"/>
                <a:ea typeface="Helvetica"/>
                <a:cs typeface="Helvetica"/>
                <a:sym typeface="Helvetica"/>
              </a:rPr>
              <a:t>decision</a:t>
            </a:r>
            <a:endParaRPr lang="fr-FR" sz="1400" dirty="0">
              <a:latin typeface="Helvetica"/>
              <a:ea typeface="Helvetica"/>
              <a:cs typeface="Helvetica"/>
              <a:sym typeface="Helvetica"/>
            </a:endParaRPr>
          </a:p>
        </p:txBody>
      </p:sp>
      <p:sp>
        <p:nvSpPr>
          <p:cNvPr id="38" name="Rectangle 37"/>
          <p:cNvSpPr/>
          <p:nvPr/>
        </p:nvSpPr>
        <p:spPr>
          <a:xfrm>
            <a:off x="5577354" y="4533109"/>
            <a:ext cx="1392065" cy="523220"/>
          </a:xfrm>
          <a:prstGeom prst="rect">
            <a:avLst/>
          </a:prstGeom>
        </p:spPr>
        <p:txBody>
          <a:bodyPr wrap="none">
            <a:spAutoFit/>
          </a:bodyPr>
          <a:lstStyle/>
          <a:p>
            <a:pPr lvl="0" algn="ctr"/>
            <a:r>
              <a:rPr lang="en-US" sz="1400" dirty="0" smtClean="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endParaRPr lang="fr-FR" sz="1400" dirty="0" smtClean="0">
              <a:solidFill>
                <a:srgbClr val="FF0000"/>
              </a:solidFill>
              <a:latin typeface="Helvetica"/>
              <a:ea typeface="Helvetica"/>
              <a:cs typeface="Helvetica"/>
              <a:sym typeface="Helvetica"/>
            </a:endParaRPr>
          </a:p>
          <a:p>
            <a:pPr lvl="0" algn="ct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cxnSp>
        <p:nvCxnSpPr>
          <p:cNvPr id="39" name="Straight Arrow Connector 38"/>
          <p:cNvCxnSpPr/>
          <p:nvPr/>
        </p:nvCxnSpPr>
        <p:spPr>
          <a:xfrm flipV="1">
            <a:off x="5659358" y="5205469"/>
            <a:ext cx="1839858" cy="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6147885" y="4928344"/>
            <a:ext cx="783500" cy="307777"/>
          </a:xfrm>
          <a:prstGeom prst="rect">
            <a:avLst/>
          </a:prstGeom>
        </p:spPr>
        <p:txBody>
          <a:bodyPr wrap="none">
            <a:spAutoFit/>
          </a:bodyPr>
          <a:lstStyle/>
          <a:p>
            <a:pPr lvl="0"/>
            <a:r>
              <a:rPr lang="en-US" sz="1400" dirty="0" smtClean="0">
                <a:latin typeface="Helvetica"/>
                <a:ea typeface="Helvetica"/>
                <a:cs typeface="Helvetica"/>
                <a:sym typeface="Helvetica"/>
              </a:rPr>
              <a:t>request</a:t>
            </a:r>
            <a:endParaRPr lang="fr-FR" sz="1400" dirty="0">
              <a:latin typeface="Helvetica"/>
              <a:ea typeface="Helvetica"/>
              <a:cs typeface="Helvetica"/>
              <a:sym typeface="Helvetica"/>
            </a:endParaRPr>
          </a:p>
        </p:txBody>
      </p:sp>
      <p:sp>
        <p:nvSpPr>
          <p:cNvPr id="41" name="Rectangle 40"/>
          <p:cNvSpPr/>
          <p:nvPr/>
        </p:nvSpPr>
        <p:spPr>
          <a:xfrm>
            <a:off x="5659358" y="5121879"/>
            <a:ext cx="1815565" cy="307777"/>
          </a:xfrm>
          <a:prstGeom prst="rect">
            <a:avLst/>
          </a:prstGeom>
        </p:spPr>
        <p:txBody>
          <a:bodyPr wrap="square">
            <a:spAutoFit/>
          </a:bodyPr>
          <a:lstStyle/>
          <a:p>
            <a:pPr lvl="0" algn="ctr"/>
            <a:r>
              <a:rPr lang="en-US" sz="1400" dirty="0" smtClean="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cxnSp>
        <p:nvCxnSpPr>
          <p:cNvPr id="42" name="Straight Arrow Connector 41"/>
          <p:cNvCxnSpPr/>
          <p:nvPr/>
        </p:nvCxnSpPr>
        <p:spPr>
          <a:xfrm flipH="1">
            <a:off x="5635406" y="5874121"/>
            <a:ext cx="183951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121532" y="5587335"/>
            <a:ext cx="923237" cy="307777"/>
          </a:xfrm>
          <a:prstGeom prst="rect">
            <a:avLst/>
          </a:prstGeom>
        </p:spPr>
        <p:txBody>
          <a:bodyPr wrap="none">
            <a:spAutoFit/>
          </a:bodyPr>
          <a:lstStyle/>
          <a:p>
            <a:pPr lvl="0"/>
            <a:r>
              <a:rPr lang="en-US" sz="1400" dirty="0" smtClean="0">
                <a:latin typeface="Helvetica"/>
                <a:ea typeface="Helvetica"/>
                <a:cs typeface="Helvetica"/>
                <a:sym typeface="Helvetica"/>
              </a:rPr>
              <a:t>response</a:t>
            </a:r>
            <a:endParaRPr lang="fr-FR" sz="1400" dirty="0">
              <a:latin typeface="Helvetica"/>
              <a:ea typeface="Helvetica"/>
              <a:cs typeface="Helvetica"/>
              <a:sym typeface="Helvetica"/>
            </a:endParaRPr>
          </a:p>
        </p:txBody>
      </p:sp>
      <p:sp>
        <p:nvSpPr>
          <p:cNvPr id="44" name="Rectangle 43"/>
          <p:cNvSpPr/>
          <p:nvPr/>
        </p:nvSpPr>
        <p:spPr>
          <a:xfrm>
            <a:off x="5607711" y="5813485"/>
            <a:ext cx="1953155" cy="307777"/>
          </a:xfrm>
          <a:prstGeom prst="rect">
            <a:avLst/>
          </a:prstGeom>
        </p:spPr>
        <p:txBody>
          <a:bodyPr wrap="square">
            <a:spAutoFit/>
          </a:bodyPr>
          <a:lstStyle/>
          <a:p>
            <a:pPr lvl="0" algn="ctr"/>
            <a:r>
              <a:rPr lang="en-US" sz="1400" dirty="0">
                <a:solidFill>
                  <a:srgbClr val="FF0000"/>
                </a:solidFill>
                <a:latin typeface="Helvetica"/>
                <a:ea typeface="Helvetica"/>
                <a:cs typeface="Helvetica"/>
                <a:sym typeface="Helvetica"/>
              </a:rPr>
              <a:t>c</a:t>
            </a:r>
            <a:r>
              <a:rPr lang="fr-FR" sz="1400" dirty="0" err="1" smtClean="0">
                <a:solidFill>
                  <a:srgbClr val="FF0000"/>
                </a:solidFill>
                <a:latin typeface="Helvetica"/>
                <a:ea typeface="Helvetica"/>
                <a:cs typeface="Helvetica"/>
                <a:sym typeface="Helvetica"/>
              </a:rPr>
              <a:t>ommunication</a:t>
            </a:r>
            <a:r>
              <a:rPr lang="fr-FR" sz="1400" dirty="0" smtClean="0">
                <a:solidFill>
                  <a:srgbClr val="FF0000"/>
                </a:solidFill>
                <a:latin typeface="Helvetica"/>
                <a:ea typeface="Helvetica"/>
                <a:cs typeface="Helvetica"/>
                <a:sym typeface="Helvetica"/>
              </a:rPr>
              <a:t> time</a:t>
            </a:r>
            <a:endParaRPr lang="fr-FR" sz="1400" dirty="0">
              <a:solidFill>
                <a:srgbClr val="FF0000"/>
              </a:solidFill>
              <a:latin typeface="Helvetica"/>
              <a:ea typeface="Helvetica"/>
              <a:cs typeface="Helvetica"/>
              <a:sym typeface="Helvetica"/>
            </a:endParaRPr>
          </a:p>
        </p:txBody>
      </p:sp>
      <p:sp>
        <p:nvSpPr>
          <p:cNvPr id="45" name="Rectangle 44"/>
          <p:cNvSpPr/>
          <p:nvPr/>
        </p:nvSpPr>
        <p:spPr>
          <a:xfrm>
            <a:off x="7415457" y="5376360"/>
            <a:ext cx="1511235" cy="307777"/>
          </a:xfrm>
          <a:prstGeom prst="rect">
            <a:avLst/>
          </a:prstGeom>
        </p:spPr>
        <p:txBody>
          <a:bodyPr wrap="square">
            <a:spAutoFit/>
          </a:bodyPr>
          <a:lstStyle/>
          <a:p>
            <a:pPr lvl="0" algn="ctr"/>
            <a:r>
              <a:rPr lang="en-US" sz="1400" dirty="0">
                <a:solidFill>
                  <a:srgbClr val="D1282E"/>
                </a:solidFill>
                <a:latin typeface="Helvetica"/>
                <a:ea typeface="Helvetica"/>
                <a:cs typeface="Helvetica"/>
                <a:sym typeface="Helvetica"/>
              </a:rPr>
              <a:t>p</a:t>
            </a:r>
            <a:r>
              <a:rPr lang="en-US" sz="1400" dirty="0" smtClean="0">
                <a:solidFill>
                  <a:srgbClr val="D1282E"/>
                </a:solidFill>
                <a:latin typeface="Helvetica"/>
                <a:ea typeface="Helvetica"/>
                <a:cs typeface="Helvetica"/>
                <a:sym typeface="Helvetica"/>
              </a:rPr>
              <a:t>rocessing</a:t>
            </a:r>
            <a:r>
              <a:rPr lang="fr-FR" sz="1400" dirty="0" smtClean="0">
                <a:solidFill>
                  <a:srgbClr val="D1282E"/>
                </a:solidFill>
                <a:latin typeface="Helvetica"/>
                <a:ea typeface="Helvetica"/>
                <a:cs typeface="Helvetica"/>
                <a:sym typeface="Helvetica"/>
              </a:rPr>
              <a:t> time</a:t>
            </a:r>
            <a:endParaRPr lang="fr-FR" sz="1400" dirty="0">
              <a:solidFill>
                <a:srgbClr val="D1282E"/>
              </a:solidFill>
              <a:latin typeface="Helvetica"/>
              <a:ea typeface="Helvetica"/>
              <a:cs typeface="Helvetica"/>
              <a:sym typeface="Helvetica"/>
            </a:endParaRPr>
          </a:p>
        </p:txBody>
      </p:sp>
      <p:cxnSp>
        <p:nvCxnSpPr>
          <p:cNvPr id="46" name="Straight Connector 45"/>
          <p:cNvCxnSpPr/>
          <p:nvPr/>
        </p:nvCxnSpPr>
        <p:spPr>
          <a:xfrm>
            <a:off x="1368592" y="5627392"/>
            <a:ext cx="7471790" cy="4354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4438686" y="6215598"/>
            <a:ext cx="88389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482993" y="5954506"/>
            <a:ext cx="923237" cy="307777"/>
          </a:xfrm>
          <a:prstGeom prst="rect">
            <a:avLst/>
          </a:prstGeom>
        </p:spPr>
        <p:txBody>
          <a:bodyPr wrap="none">
            <a:spAutoFit/>
          </a:bodyPr>
          <a:lstStyle/>
          <a:p>
            <a:pPr lvl="0"/>
            <a:r>
              <a:rPr lang="en-US" sz="1400" dirty="0" smtClean="0">
                <a:latin typeface="Helvetica"/>
                <a:ea typeface="Helvetica"/>
                <a:cs typeface="Helvetica"/>
                <a:sym typeface="Helvetica"/>
              </a:rPr>
              <a:t>response</a:t>
            </a:r>
            <a:endParaRPr lang="fr-FR" sz="1400" dirty="0">
              <a:latin typeface="Helvetica"/>
              <a:ea typeface="Helvetica"/>
              <a:cs typeface="Helvetica"/>
              <a:sym typeface="Helvetica"/>
            </a:endParaRPr>
          </a:p>
        </p:txBody>
      </p:sp>
      <p:sp>
        <p:nvSpPr>
          <p:cNvPr id="49" name="Rectangle 48"/>
          <p:cNvSpPr/>
          <p:nvPr/>
        </p:nvSpPr>
        <p:spPr>
          <a:xfrm>
            <a:off x="2867010" y="6187786"/>
            <a:ext cx="1724075" cy="307777"/>
          </a:xfrm>
          <a:prstGeom prst="rect">
            <a:avLst/>
          </a:prstGeom>
        </p:spPr>
        <p:txBody>
          <a:bodyPr wrap="square">
            <a:spAutoFit/>
          </a:bodyPr>
          <a:lstStyle/>
          <a:p>
            <a:pPr lvl="0" algn="ctr"/>
            <a:r>
              <a:rPr lang="en-US" sz="1400" dirty="0">
                <a:solidFill>
                  <a:srgbClr val="D1282E"/>
                </a:solidFill>
                <a:latin typeface="Helvetica"/>
                <a:ea typeface="Helvetica"/>
                <a:cs typeface="Helvetica"/>
                <a:sym typeface="Helvetica"/>
              </a:rPr>
              <a:t>p</a:t>
            </a:r>
            <a:r>
              <a:rPr lang="en-US" sz="1400" dirty="0" smtClean="0">
                <a:solidFill>
                  <a:srgbClr val="D1282E"/>
                </a:solidFill>
                <a:latin typeface="Helvetica"/>
                <a:ea typeface="Helvetica"/>
                <a:cs typeface="Helvetica"/>
                <a:sym typeface="Helvetica"/>
              </a:rPr>
              <a:t>rocessing</a:t>
            </a:r>
            <a:r>
              <a:rPr lang="fr-FR" sz="1400" dirty="0" smtClean="0">
                <a:solidFill>
                  <a:srgbClr val="D1282E"/>
                </a:solidFill>
                <a:latin typeface="Helvetica"/>
                <a:ea typeface="Helvetica"/>
                <a:cs typeface="Helvetica"/>
                <a:sym typeface="Helvetica"/>
              </a:rPr>
              <a:t> time</a:t>
            </a:r>
            <a:endParaRPr lang="fr-FR" sz="1400" dirty="0">
              <a:solidFill>
                <a:srgbClr val="D1282E"/>
              </a:solidFill>
              <a:latin typeface="Helvetica"/>
              <a:ea typeface="Helvetica"/>
              <a:cs typeface="Helvetica"/>
              <a:sym typeface="Helvetica"/>
            </a:endParaRPr>
          </a:p>
        </p:txBody>
      </p:sp>
      <p:cxnSp>
        <p:nvCxnSpPr>
          <p:cNvPr id="50" name="Straight Connector 49"/>
          <p:cNvCxnSpPr/>
          <p:nvPr/>
        </p:nvCxnSpPr>
        <p:spPr>
          <a:xfrm>
            <a:off x="1373032" y="6441972"/>
            <a:ext cx="7471790" cy="7179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113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1" grpId="0"/>
      <p:bldP spid="22" grpId="0"/>
      <p:bldP spid="31" grpId="0"/>
      <p:bldP spid="34" grpId="0"/>
      <p:bldP spid="37" grpId="0"/>
      <p:bldP spid="38" grpId="0"/>
      <p:bldP spid="40" grpId="0"/>
      <p:bldP spid="41" grpId="0"/>
      <p:bldP spid="43" grpId="0"/>
      <p:bldP spid="44" grpId="0"/>
      <p:bldP spid="45" grpId="0"/>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Time Experiment Results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24</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Shape 208"/>
          <p:cNvSpPr txBox="1">
            <a:spLocks/>
          </p:cNvSpPr>
          <p:nvPr/>
        </p:nvSpPr>
        <p:spPr bwMode="auto">
          <a:xfrm>
            <a:off x="547102" y="2056591"/>
            <a:ext cx="8298406" cy="4325132"/>
          </a:xfrm>
          <a:prstGeom prst="rect">
            <a:avLst/>
          </a:prstGeom>
          <a:noFill/>
          <a:ln w="9525">
            <a:noFill/>
            <a:miter lim="800000"/>
            <a:headEnd/>
            <a:tailEnd/>
          </a:ln>
        </p:spPr>
        <p:txBody>
          <a:bodyPr vert="horz" wrap="square" lIns="19049" tIns="19049" rIns="19049" bIns="19049" numCol="1" anchor="b" anchorCtr="0" compatLnSpc="1">
            <a:prstTxWarp prst="textNoShape">
              <a:avLst/>
            </a:prstTxWarp>
            <a:normAutofit/>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223234" indent="-223234" defTabSz="580409">
              <a:lnSpc>
                <a:spcPct val="10000"/>
              </a:lnSpc>
              <a:spcBef>
                <a:spcPts val="4148"/>
              </a:spcBef>
              <a:defRPr sz="1800"/>
            </a:pPr>
            <a:endParaRPr lang="en-US" sz="1800" dirty="0" smtClean="0"/>
          </a:p>
          <a:p>
            <a:pPr marL="342900" indent="-342900" defTabSz="580409">
              <a:lnSpc>
                <a:spcPct val="10000"/>
              </a:lnSpc>
              <a:spcBef>
                <a:spcPts val="2461"/>
              </a:spcBef>
              <a:buFont typeface="Arial"/>
              <a:buChar char="•"/>
              <a:defRPr sz="1800"/>
            </a:pPr>
            <a:r>
              <a:rPr lang="en-US" sz="2100" dirty="0" smtClean="0"/>
              <a:t>LAN-based setup</a:t>
            </a:r>
          </a:p>
          <a:p>
            <a:pPr marL="342900" indent="-342900" defTabSz="580409">
              <a:lnSpc>
                <a:spcPct val="10000"/>
              </a:lnSpc>
              <a:spcBef>
                <a:spcPts val="2461"/>
              </a:spcBef>
              <a:buFont typeface="Arial"/>
              <a:buChar char="•"/>
              <a:defRPr sz="1800"/>
            </a:pPr>
            <a:r>
              <a:rPr lang="en-US" sz="2100" dirty="0" smtClean="0"/>
              <a:t>Testing based on Apache bench </a:t>
            </a:r>
          </a:p>
          <a:p>
            <a:pPr marL="342900" indent="-342900" defTabSz="580409">
              <a:lnSpc>
                <a:spcPct val="10000"/>
              </a:lnSpc>
              <a:spcBef>
                <a:spcPts val="2461"/>
              </a:spcBef>
              <a:buFont typeface="Arial"/>
              <a:buChar char="•"/>
              <a:defRPr sz="1800"/>
            </a:pPr>
            <a:r>
              <a:rPr lang="en-US" sz="2100" dirty="0" smtClean="0"/>
              <a:t>50 concurrent requests per run</a:t>
            </a:r>
          </a:p>
          <a:p>
            <a:pPr marL="342900" indent="-342900" defTabSz="580409">
              <a:lnSpc>
                <a:spcPct val="10000"/>
              </a:lnSpc>
              <a:spcBef>
                <a:spcPts val="2461"/>
              </a:spcBef>
              <a:buFont typeface="Arial"/>
              <a:buChar char="•"/>
              <a:defRPr sz="1800"/>
            </a:pPr>
            <a:r>
              <a:rPr lang="en-US" sz="2100" dirty="0" smtClean="0"/>
              <a:t>Negligible overhead in Passive Monitoring</a:t>
            </a:r>
          </a:p>
          <a:p>
            <a:pPr marL="342900" indent="-342900" defTabSz="580409">
              <a:lnSpc>
                <a:spcPct val="10000"/>
              </a:lnSpc>
              <a:spcBef>
                <a:spcPts val="2461"/>
              </a:spcBef>
              <a:buFont typeface="Arial"/>
              <a:buChar char="•"/>
              <a:defRPr sz="1800"/>
            </a:pPr>
            <a:r>
              <a:rPr lang="en-US" sz="2100" dirty="0" smtClean="0"/>
              <a:t>Small overhead in Active Monitoring with 2 enabled policies</a:t>
            </a:r>
          </a:p>
          <a:p>
            <a:pPr marL="342900" indent="-342900" defTabSz="580409">
              <a:lnSpc>
                <a:spcPct val="10000"/>
              </a:lnSpc>
              <a:spcBef>
                <a:spcPts val="2461"/>
              </a:spcBef>
              <a:buFont typeface="Arial"/>
              <a:buChar char="•"/>
              <a:defRPr sz="1800"/>
            </a:pPr>
            <a:r>
              <a:rPr lang="en-US" sz="2100" dirty="0" smtClean="0"/>
              <a:t>Insignificant increase in overhead with more policies</a:t>
            </a:r>
            <a:endParaRPr lang="en-US" sz="2100" dirty="0"/>
          </a:p>
        </p:txBody>
      </p:sp>
      <p:graphicFrame>
        <p:nvGraphicFramePr>
          <p:cNvPr id="7" name="Chart 209"/>
          <p:cNvGraphicFramePr/>
          <p:nvPr>
            <p:extLst>
              <p:ext uri="{D42A27DB-BD31-4B8C-83A1-F6EECF244321}">
                <p14:modId xmlns:p14="http://schemas.microsoft.com/office/powerpoint/2010/main" val="2289734298"/>
              </p:ext>
            </p:extLst>
          </p:nvPr>
        </p:nvGraphicFramePr>
        <p:xfrm>
          <a:off x="4056645" y="1512654"/>
          <a:ext cx="4871532" cy="2841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210"/>
          <p:cNvGraphicFramePr/>
          <p:nvPr>
            <p:extLst>
              <p:ext uri="{D42A27DB-BD31-4B8C-83A1-F6EECF244321}">
                <p14:modId xmlns:p14="http://schemas.microsoft.com/office/powerpoint/2010/main" val="3836190000"/>
              </p:ext>
            </p:extLst>
          </p:nvPr>
        </p:nvGraphicFramePr>
        <p:xfrm>
          <a:off x="641988" y="1704793"/>
          <a:ext cx="2961308" cy="1675698"/>
        </p:xfrm>
        <a:graphic>
          <a:graphicData uri="http://schemas.openxmlformats.org/drawingml/2006/table">
            <a:tbl>
              <a:tblPr firstRow="1" firstCol="1">
                <a:tableStyleId>{5C22544A-7EE6-4342-B048-85BDC9FD1C3A}</a:tableStyleId>
              </a:tblPr>
              <a:tblGrid>
                <a:gridCol w="740327"/>
                <a:gridCol w="740327"/>
                <a:gridCol w="740327"/>
                <a:gridCol w="740327"/>
              </a:tblGrid>
              <a:tr h="279283">
                <a:tc>
                  <a:txBody>
                    <a:bodyPr/>
                    <a:lstStyle/>
                    <a:p>
                      <a:pPr lvl="0" algn="ctr" defTabSz="914400">
                        <a:defRPr sz="1736"/>
                      </a:pPr>
                      <a:endParaRPr sz="1200" dirty="0">
                        <a:solidFill>
                          <a:schemeClr val="bg1"/>
                        </a:solidFill>
                      </a:endParaRPr>
                    </a:p>
                  </a:txBody>
                  <a:tcPr marL="35719" marR="35719" marT="35719" marB="35719" anchor="ctr" horzOverflow="overflow"/>
                </a:tc>
                <a:tc>
                  <a:txBody>
                    <a:bodyPr/>
                    <a:lstStyle/>
                    <a:p>
                      <a:pPr lvl="0" algn="ctr" defTabSz="914400">
                        <a:defRPr b="0">
                          <a:solidFill>
                            <a:srgbClr val="000000"/>
                          </a:solidFill>
                        </a:defRPr>
                      </a:pPr>
                      <a:r>
                        <a:rPr sz="1200" dirty="0">
                          <a:solidFill>
                            <a:schemeClr val="bg1"/>
                          </a:solidFill>
                        </a:rPr>
                        <a:t>Baseline</a:t>
                      </a:r>
                      <a:endParaRPr sz="1200" b="1" dirty="0">
                        <a:solidFill>
                          <a:schemeClr val="bg1"/>
                        </a:solidFill>
                      </a:endParaRPr>
                    </a:p>
                  </a:txBody>
                  <a:tcPr marL="35719" marR="35719" marT="35719" marB="35719" anchor="ctr" horzOverflow="overflow"/>
                </a:tc>
                <a:tc>
                  <a:txBody>
                    <a:bodyPr/>
                    <a:lstStyle/>
                    <a:p>
                      <a:pPr lvl="0" algn="ctr" defTabSz="914400">
                        <a:defRPr b="0">
                          <a:solidFill>
                            <a:srgbClr val="000000"/>
                          </a:solidFill>
                        </a:defRPr>
                      </a:pPr>
                      <a:r>
                        <a:rPr sz="1200" dirty="0">
                          <a:solidFill>
                            <a:schemeClr val="bg1"/>
                          </a:solidFill>
                        </a:rPr>
                        <a:t>Passive</a:t>
                      </a:r>
                      <a:endParaRPr sz="1200" b="1" dirty="0">
                        <a:solidFill>
                          <a:schemeClr val="bg1"/>
                        </a:solidFill>
                      </a:endParaRPr>
                    </a:p>
                  </a:txBody>
                  <a:tcPr marL="35719" marR="35719" marT="35719" marB="35719" anchor="ctr" horzOverflow="overflow"/>
                </a:tc>
                <a:tc>
                  <a:txBody>
                    <a:bodyPr/>
                    <a:lstStyle/>
                    <a:p>
                      <a:pPr lvl="0" algn="ctr" defTabSz="914400">
                        <a:defRPr b="0">
                          <a:solidFill>
                            <a:srgbClr val="000000"/>
                          </a:solidFill>
                        </a:defRPr>
                      </a:pPr>
                      <a:r>
                        <a:rPr sz="1200" dirty="0">
                          <a:solidFill>
                            <a:schemeClr val="bg1"/>
                          </a:solidFill>
                        </a:rPr>
                        <a:t>Active</a:t>
                      </a:r>
                      <a:endParaRPr sz="1200" b="1" dirty="0">
                        <a:solidFill>
                          <a:schemeClr val="bg1"/>
                        </a:solidFill>
                      </a:endParaRPr>
                    </a:p>
                  </a:txBody>
                  <a:tcPr marL="35719" marR="35719" marT="35719" marB="35719" anchor="ctr" horzOverflow="overflow"/>
                </a:tc>
              </a:tr>
              <a:tr h="279283">
                <a:tc>
                  <a:txBody>
                    <a:bodyPr/>
                    <a:lstStyle/>
                    <a:p>
                      <a:pPr lvl="0" algn="ctr" defTabSz="914400">
                        <a:defRPr b="0">
                          <a:solidFill>
                            <a:srgbClr val="000000"/>
                          </a:solidFill>
                        </a:defRPr>
                      </a:pPr>
                      <a:r>
                        <a:rPr sz="1200" dirty="0">
                          <a:solidFill>
                            <a:schemeClr val="bg1"/>
                          </a:solidFill>
                        </a:rPr>
                        <a:t>Run 1</a:t>
                      </a:r>
                      <a:endParaRPr sz="1200" b="1" dirty="0">
                        <a:solidFill>
                          <a:schemeClr val="bg1"/>
                        </a:solidFill>
                      </a:endParaRPr>
                    </a:p>
                  </a:txBody>
                  <a:tcPr marL="35719" marR="35719" marT="35719" marB="35719" anchor="ctr" horzOverflow="overflow"/>
                </a:tc>
                <a:tc>
                  <a:txBody>
                    <a:bodyPr/>
                    <a:lstStyle/>
                    <a:p>
                      <a:pPr lvl="0" algn="ctr" defTabSz="914400"/>
                      <a:r>
                        <a:rPr sz="1200" dirty="0"/>
                        <a:t>10.11</a:t>
                      </a:r>
                    </a:p>
                  </a:txBody>
                  <a:tcPr marL="35719" marR="35719" marT="35719" marB="35719" anchor="ctr" horzOverflow="overflow"/>
                </a:tc>
                <a:tc>
                  <a:txBody>
                    <a:bodyPr/>
                    <a:lstStyle/>
                    <a:p>
                      <a:pPr lvl="0" algn="ctr" defTabSz="914400"/>
                      <a:r>
                        <a:rPr sz="1200"/>
                        <a:t>11.48</a:t>
                      </a:r>
                    </a:p>
                  </a:txBody>
                  <a:tcPr marL="35719" marR="35719" marT="35719" marB="35719" anchor="ctr" horzOverflow="overflow"/>
                </a:tc>
                <a:tc>
                  <a:txBody>
                    <a:bodyPr/>
                    <a:lstStyle/>
                    <a:p>
                      <a:pPr lvl="0" algn="ctr" defTabSz="914400"/>
                      <a:r>
                        <a:rPr sz="1200"/>
                        <a:t>24.35</a:t>
                      </a:r>
                    </a:p>
                  </a:txBody>
                  <a:tcPr marL="35719" marR="35719" marT="35719" marB="35719" anchor="ctr" horzOverflow="overflow"/>
                </a:tc>
              </a:tr>
              <a:tr h="279283">
                <a:tc>
                  <a:txBody>
                    <a:bodyPr/>
                    <a:lstStyle/>
                    <a:p>
                      <a:pPr lvl="0" algn="ctr" defTabSz="914400">
                        <a:defRPr b="0">
                          <a:solidFill>
                            <a:srgbClr val="000000"/>
                          </a:solidFill>
                        </a:defRPr>
                      </a:pPr>
                      <a:r>
                        <a:rPr sz="1200" dirty="0">
                          <a:solidFill>
                            <a:schemeClr val="bg1"/>
                          </a:solidFill>
                        </a:rPr>
                        <a:t>Run 2</a:t>
                      </a:r>
                      <a:endParaRPr sz="1200" b="1" dirty="0">
                        <a:solidFill>
                          <a:schemeClr val="bg1"/>
                        </a:solidFill>
                      </a:endParaRPr>
                    </a:p>
                  </a:txBody>
                  <a:tcPr marL="35719" marR="35719" marT="35719" marB="35719" anchor="ctr" horzOverflow="overflow"/>
                </a:tc>
                <a:tc>
                  <a:txBody>
                    <a:bodyPr/>
                    <a:lstStyle/>
                    <a:p>
                      <a:pPr lvl="0" algn="ctr" defTabSz="914400"/>
                      <a:r>
                        <a:rPr sz="1200"/>
                        <a:t>10.09</a:t>
                      </a:r>
                    </a:p>
                  </a:txBody>
                  <a:tcPr marL="35719" marR="35719" marT="35719" marB="35719" anchor="ctr" horzOverflow="overflow"/>
                </a:tc>
                <a:tc>
                  <a:txBody>
                    <a:bodyPr/>
                    <a:lstStyle/>
                    <a:p>
                      <a:pPr lvl="0" algn="ctr" defTabSz="914400"/>
                      <a:r>
                        <a:rPr sz="1200"/>
                        <a:t>10.77</a:t>
                      </a:r>
                    </a:p>
                  </a:txBody>
                  <a:tcPr marL="35719" marR="35719" marT="35719" marB="35719" anchor="ctr" horzOverflow="overflow"/>
                </a:tc>
                <a:tc>
                  <a:txBody>
                    <a:bodyPr/>
                    <a:lstStyle/>
                    <a:p>
                      <a:pPr lvl="0" algn="ctr" defTabSz="914400"/>
                      <a:r>
                        <a:rPr sz="1200"/>
                        <a:t>15.62</a:t>
                      </a:r>
                    </a:p>
                  </a:txBody>
                  <a:tcPr marL="35719" marR="35719" marT="35719" marB="35719" anchor="ctr" horzOverflow="overflow"/>
                </a:tc>
              </a:tr>
              <a:tr h="279283">
                <a:tc>
                  <a:txBody>
                    <a:bodyPr/>
                    <a:lstStyle/>
                    <a:p>
                      <a:pPr lvl="0" algn="ctr" defTabSz="914400">
                        <a:defRPr b="0">
                          <a:solidFill>
                            <a:srgbClr val="000000"/>
                          </a:solidFill>
                        </a:defRPr>
                      </a:pPr>
                      <a:r>
                        <a:rPr sz="1200" dirty="0">
                          <a:solidFill>
                            <a:schemeClr val="bg1"/>
                          </a:solidFill>
                        </a:rPr>
                        <a:t>Run 3</a:t>
                      </a:r>
                      <a:endParaRPr sz="1200" b="1" dirty="0">
                        <a:solidFill>
                          <a:schemeClr val="bg1"/>
                        </a:solidFill>
                      </a:endParaRPr>
                    </a:p>
                  </a:txBody>
                  <a:tcPr marL="35719" marR="35719" marT="35719" marB="35719" anchor="ctr" horzOverflow="overflow"/>
                </a:tc>
                <a:tc>
                  <a:txBody>
                    <a:bodyPr/>
                    <a:lstStyle/>
                    <a:p>
                      <a:pPr lvl="0" algn="ctr" defTabSz="914400"/>
                      <a:r>
                        <a:rPr sz="1200"/>
                        <a:t>10.20</a:t>
                      </a:r>
                    </a:p>
                  </a:txBody>
                  <a:tcPr marL="35719" marR="35719" marT="35719" marB="35719" anchor="ctr" horzOverflow="overflow"/>
                </a:tc>
                <a:tc>
                  <a:txBody>
                    <a:bodyPr/>
                    <a:lstStyle/>
                    <a:p>
                      <a:pPr lvl="0" algn="ctr" defTabSz="914400"/>
                      <a:r>
                        <a:rPr sz="1200"/>
                        <a:t>10.13</a:t>
                      </a:r>
                    </a:p>
                  </a:txBody>
                  <a:tcPr marL="35719" marR="35719" marT="35719" marB="35719" anchor="ctr" horzOverflow="overflow"/>
                </a:tc>
                <a:tc>
                  <a:txBody>
                    <a:bodyPr/>
                    <a:lstStyle/>
                    <a:p>
                      <a:pPr lvl="0" algn="ctr" defTabSz="914400"/>
                      <a:r>
                        <a:rPr sz="1200"/>
                        <a:t>13.65</a:t>
                      </a:r>
                    </a:p>
                  </a:txBody>
                  <a:tcPr marL="35719" marR="35719" marT="35719" marB="35719" anchor="ctr" horzOverflow="overflow"/>
                </a:tc>
              </a:tr>
              <a:tr h="279283">
                <a:tc>
                  <a:txBody>
                    <a:bodyPr/>
                    <a:lstStyle/>
                    <a:p>
                      <a:pPr lvl="0" algn="ctr" defTabSz="914400">
                        <a:defRPr b="0">
                          <a:solidFill>
                            <a:srgbClr val="000000"/>
                          </a:solidFill>
                        </a:defRPr>
                      </a:pPr>
                      <a:r>
                        <a:rPr sz="1200" dirty="0">
                          <a:solidFill>
                            <a:schemeClr val="bg1"/>
                          </a:solidFill>
                        </a:rPr>
                        <a:t>Run 4</a:t>
                      </a:r>
                      <a:endParaRPr sz="1200" b="1" dirty="0">
                        <a:solidFill>
                          <a:schemeClr val="bg1"/>
                        </a:solidFill>
                      </a:endParaRPr>
                    </a:p>
                  </a:txBody>
                  <a:tcPr marL="35719" marR="35719" marT="35719" marB="35719" anchor="ctr" horzOverflow="overflow"/>
                </a:tc>
                <a:tc>
                  <a:txBody>
                    <a:bodyPr/>
                    <a:lstStyle/>
                    <a:p>
                      <a:pPr lvl="0" algn="ctr" defTabSz="914400"/>
                      <a:r>
                        <a:rPr sz="1200"/>
                        <a:t>10.83</a:t>
                      </a:r>
                    </a:p>
                  </a:txBody>
                  <a:tcPr marL="35719" marR="35719" marT="35719" marB="35719" anchor="ctr" horzOverflow="overflow"/>
                </a:tc>
                <a:tc>
                  <a:txBody>
                    <a:bodyPr/>
                    <a:lstStyle/>
                    <a:p>
                      <a:pPr lvl="0" algn="ctr" defTabSz="914400"/>
                      <a:r>
                        <a:rPr sz="1200"/>
                        <a:t>9.34</a:t>
                      </a:r>
                    </a:p>
                  </a:txBody>
                  <a:tcPr marL="35719" marR="35719" marT="35719" marB="35719" anchor="ctr" horzOverflow="overflow"/>
                </a:tc>
                <a:tc>
                  <a:txBody>
                    <a:bodyPr/>
                    <a:lstStyle/>
                    <a:p>
                      <a:pPr lvl="0" algn="ctr" defTabSz="914400"/>
                      <a:r>
                        <a:rPr sz="1200"/>
                        <a:t>13.56</a:t>
                      </a:r>
                    </a:p>
                  </a:txBody>
                  <a:tcPr marL="35719" marR="35719" marT="35719" marB="35719" anchor="ctr" horzOverflow="overflow"/>
                </a:tc>
              </a:tr>
              <a:tr h="279283">
                <a:tc>
                  <a:txBody>
                    <a:bodyPr/>
                    <a:lstStyle/>
                    <a:p>
                      <a:pPr lvl="0" algn="ctr" defTabSz="914400">
                        <a:defRPr b="0">
                          <a:solidFill>
                            <a:srgbClr val="000000"/>
                          </a:solidFill>
                        </a:defRPr>
                      </a:pPr>
                      <a:r>
                        <a:rPr sz="1200" dirty="0">
                          <a:solidFill>
                            <a:schemeClr val="bg1"/>
                          </a:solidFill>
                        </a:rPr>
                        <a:t>Run 5</a:t>
                      </a:r>
                      <a:endParaRPr sz="1200" b="1" dirty="0">
                        <a:solidFill>
                          <a:schemeClr val="bg1"/>
                        </a:solidFill>
                      </a:endParaRPr>
                    </a:p>
                  </a:txBody>
                  <a:tcPr marL="35719" marR="35719" marT="35719" marB="35719" anchor="ctr" horzOverflow="overflow"/>
                </a:tc>
                <a:tc>
                  <a:txBody>
                    <a:bodyPr/>
                    <a:lstStyle/>
                    <a:p>
                      <a:pPr lvl="0" algn="ctr" defTabSz="914400"/>
                      <a:r>
                        <a:rPr sz="1200"/>
                        <a:t>9.52</a:t>
                      </a:r>
                    </a:p>
                  </a:txBody>
                  <a:tcPr marL="35719" marR="35719" marT="35719" marB="35719" anchor="ctr" horzOverflow="overflow"/>
                </a:tc>
                <a:tc>
                  <a:txBody>
                    <a:bodyPr/>
                    <a:lstStyle/>
                    <a:p>
                      <a:pPr lvl="0" algn="ctr" defTabSz="914400"/>
                      <a:r>
                        <a:rPr sz="1200"/>
                        <a:t>10.92</a:t>
                      </a:r>
                    </a:p>
                  </a:txBody>
                  <a:tcPr marL="35719" marR="35719" marT="35719" marB="35719" anchor="ctr" horzOverflow="overflow"/>
                </a:tc>
                <a:tc>
                  <a:txBody>
                    <a:bodyPr/>
                    <a:lstStyle/>
                    <a:p>
                      <a:pPr lvl="0" algn="ctr" defTabSz="914400"/>
                      <a:r>
                        <a:rPr sz="1200" dirty="0"/>
                        <a:t>13.57</a:t>
                      </a:r>
                    </a:p>
                  </a:txBody>
                  <a:tcPr marL="35719" marR="35719" marT="35719" marB="35719" anchor="ctr" horzOverflow="overflow"/>
                </a:tc>
              </a:tr>
            </a:tbl>
          </a:graphicData>
        </a:graphic>
      </p:graphicFrame>
    </p:spTree>
    <p:extLst>
      <p:ext uri="{BB962C8B-B14F-4D97-AF65-F5344CB8AC3E}">
        <p14:creationId xmlns:p14="http://schemas.microsoft.com/office/powerpoint/2010/main" val="19602867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Average Trust in Action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25</a:t>
            </a:fld>
            <a:endParaRPr lang="en-US"/>
          </a:p>
        </p:txBody>
      </p:sp>
      <p:sp>
        <p:nvSpPr>
          <p:cNvPr id="5" name="Footer Placeholder 4"/>
          <p:cNvSpPr>
            <a:spLocks noGrp="1"/>
          </p:cNvSpPr>
          <p:nvPr>
            <p:ph type="ftr" sz="quarter" idx="3"/>
          </p:nvPr>
        </p:nvSpPr>
        <p:spPr/>
        <p:txBody>
          <a:bodyPr/>
          <a:lstStyle/>
          <a:p>
            <a:r>
              <a:rPr lang="en-US" dirty="0" smtClean="0"/>
              <a:t>NORTHROP GRUMMAN PRIVATE / PROPRIETARY LEVEL I</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21843016"/>
              </p:ext>
            </p:extLst>
          </p:nvPr>
        </p:nvGraphicFramePr>
        <p:xfrm>
          <a:off x="328705" y="3339352"/>
          <a:ext cx="8516471" cy="370840"/>
        </p:xfrm>
        <a:graphic>
          <a:graphicData uri="http://schemas.openxmlformats.org/drawingml/2006/table">
            <a:tbl>
              <a:tblPr firstRow="1" bandRow="1">
                <a:tableStyleId>{5C22544A-7EE6-4342-B048-85BDC9FD1C3A}</a:tableStyleId>
              </a:tblPr>
              <a:tblGrid>
                <a:gridCol w="1646987"/>
                <a:gridCol w="1401014"/>
                <a:gridCol w="1210234"/>
                <a:gridCol w="1419412"/>
                <a:gridCol w="1419412"/>
                <a:gridCol w="1419412"/>
              </a:tblGrid>
              <a:tr h="370840">
                <a:tc>
                  <a:txBody>
                    <a:bodyPr/>
                    <a:lstStyle/>
                    <a:p>
                      <a:pPr algn="ctr"/>
                      <a:r>
                        <a:rPr lang="en-US" sz="1600" dirty="0" err="1" smtClean="0"/>
                        <a:t>from_service</a:t>
                      </a:r>
                      <a:endParaRPr lang="en-US" sz="1600" dirty="0"/>
                    </a:p>
                  </a:txBody>
                  <a:tcPr/>
                </a:tc>
                <a:tc>
                  <a:txBody>
                    <a:bodyPr/>
                    <a:lstStyle/>
                    <a:p>
                      <a:pPr algn="ctr"/>
                      <a:r>
                        <a:rPr lang="en-US" sz="1600" dirty="0" err="1" smtClean="0"/>
                        <a:t>to_service</a:t>
                      </a:r>
                      <a:endParaRPr lang="en-US" sz="1600" dirty="0"/>
                    </a:p>
                  </a:txBody>
                  <a:tcPr/>
                </a:tc>
                <a:tc>
                  <a:txBody>
                    <a:bodyPr/>
                    <a:lstStyle/>
                    <a:p>
                      <a:pPr algn="ctr"/>
                      <a:r>
                        <a:rPr lang="en-US" sz="1600" dirty="0" err="1" smtClean="0"/>
                        <a:t>from_pre</a:t>
                      </a:r>
                      <a:endParaRPr lang="en-US" sz="1600" dirty="0"/>
                    </a:p>
                  </a:txBody>
                  <a:tcPr/>
                </a:tc>
                <a:tc>
                  <a:txBody>
                    <a:bodyPr/>
                    <a:lstStyle/>
                    <a:p>
                      <a:pPr algn="ctr"/>
                      <a:r>
                        <a:rPr lang="en-US" sz="1600" dirty="0" err="1" smtClean="0"/>
                        <a:t>from_post</a:t>
                      </a:r>
                      <a:endParaRPr lang="en-US" sz="1600" dirty="0"/>
                    </a:p>
                  </a:txBody>
                  <a:tcPr/>
                </a:tc>
                <a:tc>
                  <a:txBody>
                    <a:bodyPr/>
                    <a:lstStyle/>
                    <a:p>
                      <a:pPr algn="ctr"/>
                      <a:r>
                        <a:rPr lang="en-US" sz="1600" dirty="0" err="1" smtClean="0"/>
                        <a:t>to_pre</a:t>
                      </a:r>
                      <a:endParaRPr lang="en-US" sz="1600" dirty="0"/>
                    </a:p>
                  </a:txBody>
                  <a:tcPr/>
                </a:tc>
                <a:tc>
                  <a:txBody>
                    <a:bodyPr/>
                    <a:lstStyle/>
                    <a:p>
                      <a:pPr algn="ctr"/>
                      <a:r>
                        <a:rPr lang="en-US" sz="1600" dirty="0" err="1" smtClean="0"/>
                        <a:t>to_post</a:t>
                      </a:r>
                      <a:endParaRPr lang="en-US" sz="16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89896299"/>
              </p:ext>
            </p:extLst>
          </p:nvPr>
        </p:nvGraphicFramePr>
        <p:xfrm>
          <a:off x="331695" y="3700926"/>
          <a:ext cx="8516471" cy="370840"/>
        </p:xfrm>
        <a:graphic>
          <a:graphicData uri="http://schemas.openxmlformats.org/drawingml/2006/table">
            <a:tbl>
              <a:tblPr firstRow="1" bandRow="1">
                <a:tableStyleId>{C4B1156A-380E-4F78-BDF5-A606A8083BF9}</a:tableStyleId>
              </a:tblPr>
              <a:tblGrid>
                <a:gridCol w="1646987"/>
                <a:gridCol w="1401014"/>
                <a:gridCol w="1210234"/>
                <a:gridCol w="1419412"/>
                <a:gridCol w="1419412"/>
                <a:gridCol w="1419412"/>
              </a:tblGrid>
              <a:tr h="370840">
                <a:tc>
                  <a:txBody>
                    <a:bodyPr/>
                    <a:lstStyle/>
                    <a:p>
                      <a:pPr algn="ctr"/>
                      <a:r>
                        <a:rPr lang="en-US" sz="1600" dirty="0" smtClean="0"/>
                        <a:t>13</a:t>
                      </a:r>
                      <a:endParaRPr lang="en-US" sz="1600" dirty="0"/>
                    </a:p>
                  </a:txBody>
                  <a:tcPr/>
                </a:tc>
                <a:tc>
                  <a:txBody>
                    <a:bodyPr/>
                    <a:lstStyle/>
                    <a:p>
                      <a:pPr algn="ctr"/>
                      <a:r>
                        <a:rPr lang="en-US" sz="1600" dirty="0" smtClean="0"/>
                        <a:t>14</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5.2</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95493458"/>
              </p:ext>
            </p:extLst>
          </p:nvPr>
        </p:nvGraphicFramePr>
        <p:xfrm>
          <a:off x="334683" y="4077443"/>
          <a:ext cx="8516471" cy="370840"/>
        </p:xfrm>
        <a:graphic>
          <a:graphicData uri="http://schemas.openxmlformats.org/drawingml/2006/table">
            <a:tbl>
              <a:tblPr firstRow="1" bandRow="1">
                <a:tableStyleId>{C4B1156A-380E-4F78-BDF5-A606A8083BF9}</a:tableStyleId>
              </a:tblPr>
              <a:tblGrid>
                <a:gridCol w="1646987"/>
                <a:gridCol w="1401014"/>
                <a:gridCol w="1210234"/>
                <a:gridCol w="1419412"/>
                <a:gridCol w="1419412"/>
                <a:gridCol w="1419412"/>
              </a:tblGrid>
              <a:tr h="370840">
                <a:tc>
                  <a:txBody>
                    <a:bodyPr/>
                    <a:lstStyle/>
                    <a:p>
                      <a:pPr algn="ctr"/>
                      <a:r>
                        <a:rPr lang="en-US" sz="1600" dirty="0" smtClean="0"/>
                        <a:t>13</a:t>
                      </a:r>
                      <a:endParaRPr lang="en-US" sz="1600" dirty="0"/>
                    </a:p>
                  </a:txBody>
                  <a:tcPr/>
                </a:tc>
                <a:tc>
                  <a:txBody>
                    <a:bodyPr/>
                    <a:lstStyle/>
                    <a:p>
                      <a:pPr algn="ctr"/>
                      <a:r>
                        <a:rPr lang="en-US" sz="1600" dirty="0" smtClean="0"/>
                        <a:t>14</a:t>
                      </a:r>
                      <a:endParaRPr lang="en-US" sz="1600" dirty="0"/>
                    </a:p>
                  </a:txBody>
                  <a:tcPr/>
                </a:tc>
                <a:tc>
                  <a:txBody>
                    <a:bodyPr/>
                    <a:lstStyle/>
                    <a:p>
                      <a:pPr algn="ctr"/>
                      <a:r>
                        <a:rPr lang="en-US" sz="1600" dirty="0" smtClean="0"/>
                        <a:t>5.2</a:t>
                      </a:r>
                      <a:endParaRPr lang="en-US" sz="1600" dirty="0"/>
                    </a:p>
                  </a:txBody>
                  <a:tcPr/>
                </a:tc>
                <a:tc>
                  <a:txBody>
                    <a:bodyPr/>
                    <a:lstStyle/>
                    <a:p>
                      <a:pPr algn="ctr"/>
                      <a:r>
                        <a:rPr lang="en-US" sz="1600" dirty="0" smtClean="0"/>
                        <a:t>6.16</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47100423"/>
              </p:ext>
            </p:extLst>
          </p:nvPr>
        </p:nvGraphicFramePr>
        <p:xfrm>
          <a:off x="337670" y="4453961"/>
          <a:ext cx="8516471" cy="370840"/>
        </p:xfrm>
        <a:graphic>
          <a:graphicData uri="http://schemas.openxmlformats.org/drawingml/2006/table">
            <a:tbl>
              <a:tblPr firstRow="1" bandRow="1">
                <a:tableStyleId>{C4B1156A-380E-4F78-BDF5-A606A8083BF9}</a:tableStyleId>
              </a:tblPr>
              <a:tblGrid>
                <a:gridCol w="1646987"/>
                <a:gridCol w="1401014"/>
                <a:gridCol w="1210234"/>
                <a:gridCol w="1419412"/>
                <a:gridCol w="1419412"/>
                <a:gridCol w="1419412"/>
              </a:tblGrid>
              <a:tr h="370840">
                <a:tc>
                  <a:txBody>
                    <a:bodyPr/>
                    <a:lstStyle/>
                    <a:p>
                      <a:pPr algn="ctr"/>
                      <a:r>
                        <a:rPr lang="en-US" sz="1600" dirty="0" smtClean="0"/>
                        <a:t>13</a:t>
                      </a:r>
                      <a:endParaRPr lang="en-US" sz="1600" dirty="0"/>
                    </a:p>
                  </a:txBody>
                  <a:tcPr/>
                </a:tc>
                <a:tc>
                  <a:txBody>
                    <a:bodyPr/>
                    <a:lstStyle/>
                    <a:p>
                      <a:pPr algn="ctr"/>
                      <a:r>
                        <a:rPr lang="en-US" sz="1600" dirty="0" smtClean="0"/>
                        <a:t>14</a:t>
                      </a:r>
                      <a:endParaRPr lang="en-US" sz="1600" dirty="0"/>
                    </a:p>
                  </a:txBody>
                  <a:tcPr/>
                </a:tc>
                <a:tc>
                  <a:txBody>
                    <a:bodyPr/>
                    <a:lstStyle/>
                    <a:p>
                      <a:pPr algn="ctr"/>
                      <a:r>
                        <a:rPr lang="en-US" sz="1600" dirty="0" smtClean="0"/>
                        <a:t>6.16</a:t>
                      </a:r>
                      <a:endParaRPr lang="en-US" sz="1600" dirty="0"/>
                    </a:p>
                  </a:txBody>
                  <a:tcPr/>
                </a:tc>
                <a:tc>
                  <a:txBody>
                    <a:bodyPr/>
                    <a:lstStyle/>
                    <a:p>
                      <a:pPr algn="ctr"/>
                      <a:r>
                        <a:rPr lang="en-US" sz="1600" dirty="0" smtClean="0"/>
                        <a:t>6.928</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21954463"/>
              </p:ext>
            </p:extLst>
          </p:nvPr>
        </p:nvGraphicFramePr>
        <p:xfrm>
          <a:off x="337672" y="4827490"/>
          <a:ext cx="8516471" cy="370840"/>
        </p:xfrm>
        <a:graphic>
          <a:graphicData uri="http://schemas.openxmlformats.org/drawingml/2006/table">
            <a:tbl>
              <a:tblPr firstRow="1" bandRow="1">
                <a:tableStyleId>{C4B1156A-380E-4F78-BDF5-A606A8083BF9}</a:tableStyleId>
              </a:tblPr>
              <a:tblGrid>
                <a:gridCol w="1646987"/>
                <a:gridCol w="1401014"/>
                <a:gridCol w="1210234"/>
                <a:gridCol w="1419412"/>
                <a:gridCol w="1419412"/>
                <a:gridCol w="1419412"/>
              </a:tblGrid>
              <a:tr h="370840">
                <a:tc>
                  <a:txBody>
                    <a:bodyPr/>
                    <a:lstStyle/>
                    <a:p>
                      <a:pPr algn="ctr"/>
                      <a:r>
                        <a:rPr lang="en-US" sz="1600" dirty="0" smtClean="0"/>
                        <a:t>13</a:t>
                      </a:r>
                      <a:endParaRPr lang="en-US" sz="1600" dirty="0"/>
                    </a:p>
                  </a:txBody>
                  <a:tcPr/>
                </a:tc>
                <a:tc>
                  <a:txBody>
                    <a:bodyPr/>
                    <a:lstStyle/>
                    <a:p>
                      <a:pPr algn="ctr"/>
                      <a:r>
                        <a:rPr lang="en-US" sz="1600" dirty="0" smtClean="0"/>
                        <a:t>14</a:t>
                      </a:r>
                      <a:endParaRPr lang="en-US" sz="1600" dirty="0"/>
                    </a:p>
                  </a:txBody>
                  <a:tcPr/>
                </a:tc>
                <a:tc>
                  <a:txBody>
                    <a:bodyPr/>
                    <a:lstStyle/>
                    <a:p>
                      <a:pPr algn="ctr"/>
                      <a:r>
                        <a:rPr lang="en-US" sz="1600" dirty="0" smtClean="0"/>
                        <a:t>6.928</a:t>
                      </a:r>
                      <a:endParaRPr lang="en-US" sz="1600" dirty="0"/>
                    </a:p>
                  </a:txBody>
                  <a:tcPr/>
                </a:tc>
                <a:tc>
                  <a:txBody>
                    <a:bodyPr/>
                    <a:lstStyle/>
                    <a:p>
                      <a:pPr algn="ctr"/>
                      <a:r>
                        <a:rPr lang="en-US" sz="1600" dirty="0" smtClean="0"/>
                        <a:t>7.542</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47128683"/>
              </p:ext>
            </p:extLst>
          </p:nvPr>
        </p:nvGraphicFramePr>
        <p:xfrm>
          <a:off x="340660" y="5204009"/>
          <a:ext cx="8516471" cy="370840"/>
        </p:xfrm>
        <a:graphic>
          <a:graphicData uri="http://schemas.openxmlformats.org/drawingml/2006/table">
            <a:tbl>
              <a:tblPr firstRow="1" bandRow="1">
                <a:tableStyleId>{C4B1156A-380E-4F78-BDF5-A606A8083BF9}</a:tableStyleId>
              </a:tblPr>
              <a:tblGrid>
                <a:gridCol w="1646987"/>
                <a:gridCol w="1401014"/>
                <a:gridCol w="1210234"/>
                <a:gridCol w="1419412"/>
                <a:gridCol w="1419412"/>
                <a:gridCol w="1419412"/>
              </a:tblGrid>
              <a:tr h="370840">
                <a:tc>
                  <a:txBody>
                    <a:bodyPr/>
                    <a:lstStyle/>
                    <a:p>
                      <a:pPr algn="ctr"/>
                      <a:r>
                        <a:rPr lang="en-US" sz="1600" dirty="0" smtClean="0"/>
                        <a:t>13</a:t>
                      </a:r>
                      <a:endParaRPr lang="en-US" sz="1600" dirty="0"/>
                    </a:p>
                  </a:txBody>
                  <a:tcPr/>
                </a:tc>
                <a:tc>
                  <a:txBody>
                    <a:bodyPr/>
                    <a:lstStyle/>
                    <a:p>
                      <a:pPr algn="ctr"/>
                      <a:r>
                        <a:rPr lang="en-US" sz="1600" dirty="0" smtClean="0"/>
                        <a:t>14</a:t>
                      </a:r>
                      <a:endParaRPr lang="en-US" sz="1600" dirty="0"/>
                    </a:p>
                  </a:txBody>
                  <a:tcPr/>
                </a:tc>
                <a:tc>
                  <a:txBody>
                    <a:bodyPr/>
                    <a:lstStyle/>
                    <a:p>
                      <a:pPr algn="ctr"/>
                      <a:r>
                        <a:rPr lang="en-US" sz="1600" dirty="0" smtClean="0"/>
                        <a:t>7.542</a:t>
                      </a:r>
                      <a:endParaRPr lang="en-US" sz="1600" dirty="0"/>
                    </a:p>
                  </a:txBody>
                  <a:tcPr/>
                </a:tc>
                <a:tc>
                  <a:txBody>
                    <a:bodyPr/>
                    <a:lstStyle/>
                    <a:p>
                      <a:pPr algn="ctr"/>
                      <a:r>
                        <a:rPr lang="en-US" sz="1600" dirty="0" smtClean="0"/>
                        <a:t>8.034</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r>
            </a:tbl>
          </a:graphicData>
        </a:graphic>
      </p:graphicFrame>
      <p:sp>
        <p:nvSpPr>
          <p:cNvPr id="14" name="TextBox 13"/>
          <p:cNvSpPr txBox="1"/>
          <p:nvPr/>
        </p:nvSpPr>
        <p:spPr>
          <a:xfrm>
            <a:off x="836706" y="1419412"/>
            <a:ext cx="2256117" cy="1692771"/>
          </a:xfrm>
          <a:prstGeom prst="rect">
            <a:avLst/>
          </a:prstGeom>
          <a:solidFill>
            <a:schemeClr val="accent5"/>
          </a:solidFill>
        </p:spPr>
        <p:txBody>
          <a:bodyPr wrap="square" rtlCol="0">
            <a:spAutoFit/>
          </a:bodyPr>
          <a:lstStyle/>
          <a:p>
            <a:endParaRPr lang="en-US" sz="1600" dirty="0" smtClean="0">
              <a:latin typeface="Arial" pitchFamily="34" charset="0"/>
              <a:cs typeface="Arial" pitchFamily="34" charset="0"/>
            </a:endParaRPr>
          </a:p>
          <a:p>
            <a:pPr algn="ctr"/>
            <a:endParaRPr lang="en-US" sz="2400" dirty="0" smtClean="0">
              <a:solidFill>
                <a:srgbClr val="3366FF"/>
              </a:solidFill>
              <a:latin typeface="Arial" pitchFamily="34" charset="0"/>
              <a:cs typeface="Arial" pitchFamily="34" charset="0"/>
            </a:endParaRPr>
          </a:p>
          <a:p>
            <a:pPr algn="ctr"/>
            <a:r>
              <a:rPr lang="en-US" sz="2400" dirty="0" smtClean="0">
                <a:solidFill>
                  <a:srgbClr val="3366FF"/>
                </a:solidFill>
                <a:latin typeface="Arial" pitchFamily="34" charset="0"/>
                <a:cs typeface="Arial" pitchFamily="34" charset="0"/>
              </a:rPr>
              <a:t>Payment Gateway: 13</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p:txBody>
      </p:sp>
      <p:sp>
        <p:nvSpPr>
          <p:cNvPr id="15" name="TextBox 14"/>
          <p:cNvSpPr txBox="1"/>
          <p:nvPr/>
        </p:nvSpPr>
        <p:spPr>
          <a:xfrm>
            <a:off x="5695575" y="1452280"/>
            <a:ext cx="2342777" cy="1692771"/>
          </a:xfrm>
          <a:prstGeom prst="rect">
            <a:avLst/>
          </a:prstGeom>
          <a:solidFill>
            <a:schemeClr val="accent5"/>
          </a:solidFill>
        </p:spPr>
        <p:txBody>
          <a:bodyPr wrap="square" rtlCol="0">
            <a:spAutoFit/>
          </a:bodyPr>
          <a:lstStyle/>
          <a:p>
            <a:pPr algn="ctr"/>
            <a:endParaRPr lang="en-US" sz="2400" dirty="0" smtClean="0">
              <a:solidFill>
                <a:srgbClr val="3366FF"/>
              </a:solidFill>
              <a:latin typeface="Arial" pitchFamily="34" charset="0"/>
              <a:cs typeface="Arial" pitchFamily="34" charset="0"/>
            </a:endParaRPr>
          </a:p>
          <a:p>
            <a:pPr algn="ctr"/>
            <a:endParaRPr lang="en-US" sz="2400" dirty="0">
              <a:solidFill>
                <a:srgbClr val="3366FF"/>
              </a:solidFill>
              <a:latin typeface="Arial" pitchFamily="34" charset="0"/>
              <a:cs typeface="Arial" pitchFamily="34" charset="0"/>
            </a:endParaRPr>
          </a:p>
          <a:p>
            <a:pPr algn="ctr"/>
            <a:r>
              <a:rPr lang="en-US" sz="2400" dirty="0" smtClean="0">
                <a:solidFill>
                  <a:srgbClr val="3366FF"/>
                </a:solidFill>
                <a:latin typeface="Arial" pitchFamily="34" charset="0"/>
                <a:cs typeface="Arial" pitchFamily="34" charset="0"/>
              </a:rPr>
              <a:t>Bank: 14 </a:t>
            </a:r>
            <a:r>
              <a:rPr lang="en-US" sz="2400" dirty="0" smtClean="0">
                <a:latin typeface="Arial" pitchFamily="34" charset="0"/>
                <a:cs typeface="Arial" pitchFamily="34" charset="0"/>
              </a:rPr>
              <a:t>  </a:t>
            </a:r>
            <a:r>
              <a:rPr lang="en-US" sz="1600" dirty="0" smtClean="0">
                <a:latin typeface="Arial" pitchFamily="34" charset="0"/>
                <a:cs typeface="Arial" pitchFamily="34" charset="0"/>
              </a:rPr>
              <a:t> </a:t>
            </a:r>
          </a:p>
          <a:p>
            <a:pPr algn="ctr"/>
            <a:r>
              <a:rPr lang="en-US" sz="1600" dirty="0" smtClean="0">
                <a:latin typeface="Arial" pitchFamily="34" charset="0"/>
                <a:cs typeface="Arial" pitchFamily="34" charset="0"/>
              </a:rPr>
              <a:t>    </a:t>
            </a:r>
          </a:p>
          <a:p>
            <a:endParaRPr lang="en-US" sz="1600" dirty="0">
              <a:latin typeface="Arial" pitchFamily="34" charset="0"/>
              <a:cs typeface="Arial" pitchFamily="34" charset="0"/>
            </a:endParaRPr>
          </a:p>
        </p:txBody>
      </p:sp>
      <p:cxnSp>
        <p:nvCxnSpPr>
          <p:cNvPr id="17" name="Straight Arrow Connector 16"/>
          <p:cNvCxnSpPr/>
          <p:nvPr/>
        </p:nvCxnSpPr>
        <p:spPr>
          <a:xfrm flipV="1">
            <a:off x="3092823" y="1533084"/>
            <a:ext cx="2602752" cy="2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58588" y="3735293"/>
            <a:ext cx="8486588" cy="313765"/>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346637" y="4111808"/>
            <a:ext cx="8486588" cy="313765"/>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p:nvSpPr>
        <p:spPr>
          <a:xfrm>
            <a:off x="364568" y="4473382"/>
            <a:ext cx="8486588" cy="313765"/>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p:cNvSpPr/>
          <p:nvPr/>
        </p:nvSpPr>
        <p:spPr>
          <a:xfrm>
            <a:off x="352617" y="4849897"/>
            <a:ext cx="8486588" cy="313765"/>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ectangle 22"/>
          <p:cNvSpPr/>
          <p:nvPr/>
        </p:nvSpPr>
        <p:spPr>
          <a:xfrm>
            <a:off x="355607" y="5226412"/>
            <a:ext cx="8486588" cy="313765"/>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TextBox 23"/>
          <p:cNvSpPr txBox="1"/>
          <p:nvPr/>
        </p:nvSpPr>
        <p:spPr>
          <a:xfrm>
            <a:off x="3107765" y="1255059"/>
            <a:ext cx="869048" cy="338554"/>
          </a:xfrm>
          <a:prstGeom prst="rect">
            <a:avLst/>
          </a:prstGeom>
          <a:noFill/>
        </p:spPr>
        <p:txBody>
          <a:bodyPr wrap="none" rtlCol="0">
            <a:spAutoFit/>
          </a:bodyPr>
          <a:lstStyle/>
          <a:p>
            <a:r>
              <a:rPr lang="en-US" sz="1600" dirty="0" smtClean="0">
                <a:latin typeface="Arial" pitchFamily="34" charset="0"/>
                <a:cs typeface="Arial" pitchFamily="34" charset="0"/>
              </a:rPr>
              <a:t>request</a:t>
            </a:r>
            <a:endParaRPr lang="en-US" sz="1600" dirty="0">
              <a:latin typeface="Arial" pitchFamily="34" charset="0"/>
              <a:cs typeface="Arial" pitchFamily="34" charset="0"/>
            </a:endParaRPr>
          </a:p>
        </p:txBody>
      </p:sp>
      <p:sp>
        <p:nvSpPr>
          <p:cNvPr id="31" name="TextBox 30"/>
          <p:cNvSpPr txBox="1"/>
          <p:nvPr/>
        </p:nvSpPr>
        <p:spPr>
          <a:xfrm>
            <a:off x="3469343" y="1556869"/>
            <a:ext cx="869048" cy="338554"/>
          </a:xfrm>
          <a:prstGeom prst="rect">
            <a:avLst/>
          </a:prstGeom>
          <a:noFill/>
        </p:spPr>
        <p:txBody>
          <a:bodyPr wrap="none" rtlCol="0">
            <a:spAutoFit/>
          </a:bodyPr>
          <a:lstStyle/>
          <a:p>
            <a:r>
              <a:rPr lang="en-US" sz="1600" dirty="0" smtClean="0">
                <a:latin typeface="Arial" pitchFamily="34" charset="0"/>
                <a:cs typeface="Arial" pitchFamily="34" charset="0"/>
              </a:rPr>
              <a:t>request</a:t>
            </a:r>
            <a:endParaRPr lang="en-US" sz="1600" dirty="0">
              <a:latin typeface="Arial" pitchFamily="34" charset="0"/>
              <a:cs typeface="Arial" pitchFamily="34" charset="0"/>
            </a:endParaRPr>
          </a:p>
        </p:txBody>
      </p:sp>
      <p:cxnSp>
        <p:nvCxnSpPr>
          <p:cNvPr id="32" name="Straight Arrow Connector 31"/>
          <p:cNvCxnSpPr/>
          <p:nvPr/>
        </p:nvCxnSpPr>
        <p:spPr>
          <a:xfrm flipV="1">
            <a:off x="3110754" y="1834894"/>
            <a:ext cx="2602752" cy="2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53224" y="1900512"/>
            <a:ext cx="869048" cy="338554"/>
          </a:xfrm>
          <a:prstGeom prst="rect">
            <a:avLst/>
          </a:prstGeom>
          <a:noFill/>
        </p:spPr>
        <p:txBody>
          <a:bodyPr wrap="none" rtlCol="0">
            <a:spAutoFit/>
          </a:bodyPr>
          <a:lstStyle/>
          <a:p>
            <a:r>
              <a:rPr lang="en-US" sz="1600" dirty="0" smtClean="0">
                <a:latin typeface="Arial" pitchFamily="34" charset="0"/>
                <a:cs typeface="Arial" pitchFamily="34" charset="0"/>
              </a:rPr>
              <a:t>request</a:t>
            </a:r>
            <a:endParaRPr lang="en-US" sz="1600" dirty="0">
              <a:latin typeface="Arial" pitchFamily="34" charset="0"/>
              <a:cs typeface="Arial" pitchFamily="34" charset="0"/>
            </a:endParaRPr>
          </a:p>
        </p:txBody>
      </p:sp>
      <p:cxnSp>
        <p:nvCxnSpPr>
          <p:cNvPr id="34" name="Straight Arrow Connector 33"/>
          <p:cNvCxnSpPr/>
          <p:nvPr/>
        </p:nvCxnSpPr>
        <p:spPr>
          <a:xfrm flipV="1">
            <a:off x="3113742" y="2181529"/>
            <a:ext cx="2602752" cy="2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069975" y="2142558"/>
            <a:ext cx="869048" cy="338554"/>
          </a:xfrm>
          <a:prstGeom prst="rect">
            <a:avLst/>
          </a:prstGeom>
          <a:noFill/>
        </p:spPr>
        <p:txBody>
          <a:bodyPr wrap="none" rtlCol="0">
            <a:spAutoFit/>
          </a:bodyPr>
          <a:lstStyle/>
          <a:p>
            <a:r>
              <a:rPr lang="en-US" sz="1600" dirty="0" smtClean="0">
                <a:latin typeface="Arial" pitchFamily="34" charset="0"/>
                <a:cs typeface="Arial" pitchFamily="34" charset="0"/>
              </a:rPr>
              <a:t>request</a:t>
            </a:r>
            <a:endParaRPr lang="en-US" sz="1600" dirty="0">
              <a:latin typeface="Arial" pitchFamily="34" charset="0"/>
              <a:cs typeface="Arial" pitchFamily="34" charset="0"/>
            </a:endParaRPr>
          </a:p>
        </p:txBody>
      </p:sp>
      <p:cxnSp>
        <p:nvCxnSpPr>
          <p:cNvPr id="36" name="Straight Arrow Connector 35"/>
          <p:cNvCxnSpPr/>
          <p:nvPr/>
        </p:nvCxnSpPr>
        <p:spPr>
          <a:xfrm flipV="1">
            <a:off x="3101789" y="2453458"/>
            <a:ext cx="2602752" cy="2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416608" y="2414486"/>
            <a:ext cx="869048" cy="338554"/>
          </a:xfrm>
          <a:prstGeom prst="rect">
            <a:avLst/>
          </a:prstGeom>
          <a:noFill/>
        </p:spPr>
        <p:txBody>
          <a:bodyPr wrap="none" rtlCol="0">
            <a:spAutoFit/>
          </a:bodyPr>
          <a:lstStyle/>
          <a:p>
            <a:r>
              <a:rPr lang="en-US" sz="1600" dirty="0" smtClean="0">
                <a:latin typeface="Arial" pitchFamily="34" charset="0"/>
                <a:cs typeface="Arial" pitchFamily="34" charset="0"/>
              </a:rPr>
              <a:t>request</a:t>
            </a:r>
            <a:endParaRPr lang="en-US" sz="1600" dirty="0">
              <a:latin typeface="Arial" pitchFamily="34" charset="0"/>
              <a:cs typeface="Arial" pitchFamily="34" charset="0"/>
            </a:endParaRPr>
          </a:p>
        </p:txBody>
      </p:sp>
      <p:cxnSp>
        <p:nvCxnSpPr>
          <p:cNvPr id="38" name="Straight Arrow Connector 37"/>
          <p:cNvCxnSpPr/>
          <p:nvPr/>
        </p:nvCxnSpPr>
        <p:spPr>
          <a:xfrm flipV="1">
            <a:off x="3104779" y="2695504"/>
            <a:ext cx="2602752" cy="2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12589" y="5901764"/>
            <a:ext cx="8099493" cy="338554"/>
          </a:xfrm>
          <a:prstGeom prst="rect">
            <a:avLst/>
          </a:prstGeom>
          <a:noFill/>
        </p:spPr>
        <p:txBody>
          <a:bodyPr wrap="none" rtlCol="0">
            <a:spAutoFit/>
          </a:bodyPr>
          <a:lstStyle/>
          <a:p>
            <a:r>
              <a:rPr lang="en-US" sz="1600" dirty="0" smtClean="0">
                <a:latin typeface="Arial" pitchFamily="34" charset="0"/>
                <a:cs typeface="Arial" pitchFamily="34" charset="0"/>
              </a:rPr>
              <a:t>* Invocation of a service with a higher trust results in an increased trust for the invoker</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115119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xit" presetSubtype="0" fill="hold" grpId="3"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6"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5"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19" grpId="2" animBg="1"/>
      <p:bldP spid="20" grpId="0" animBg="1"/>
      <p:bldP spid="20" grpId="3" animBg="1"/>
      <p:bldP spid="21" grpId="0" animBg="1"/>
      <p:bldP spid="21" grpId="6" animBg="1"/>
      <p:bldP spid="22" grpId="0" animBg="1"/>
      <p:bldP spid="22" grpId="5" animBg="1"/>
      <p:bldP spid="23" grpId="0" animBg="1"/>
      <p:bldP spid="24" grpId="0"/>
      <p:bldP spid="31" grpId="0"/>
      <p:bldP spid="33" grpId="0"/>
      <p:bldP spid="35"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8093"/>
            <a:ext cx="6705600" cy="838200"/>
          </a:xfrm>
        </p:spPr>
        <p:txBody>
          <a:bodyPr/>
          <a:lstStyle/>
          <a:p>
            <a:r>
              <a:rPr lang="en-US" dirty="0" smtClean="0"/>
              <a:t>SORT in Action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26</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TextBox 5"/>
          <p:cNvSpPr txBox="1"/>
          <p:nvPr/>
        </p:nvSpPr>
        <p:spPr>
          <a:xfrm>
            <a:off x="4362822" y="1165411"/>
            <a:ext cx="2256117" cy="1200328"/>
          </a:xfrm>
          <a:prstGeom prst="rect">
            <a:avLst/>
          </a:prstGeom>
          <a:solidFill>
            <a:schemeClr val="accent5"/>
          </a:solidFill>
        </p:spPr>
        <p:txBody>
          <a:bodyPr wrap="square" rtlCol="0">
            <a:spAutoFit/>
          </a:bodyPr>
          <a:lstStyle/>
          <a:p>
            <a:pPr algn="ctr"/>
            <a:endParaRPr lang="en-US" sz="2400" dirty="0" smtClean="0">
              <a:solidFill>
                <a:srgbClr val="3366FF"/>
              </a:solidFill>
              <a:latin typeface="Arial" pitchFamily="34" charset="0"/>
              <a:cs typeface="Arial" pitchFamily="34" charset="0"/>
            </a:endParaRPr>
          </a:p>
          <a:p>
            <a:pPr algn="ctr"/>
            <a:r>
              <a:rPr lang="en-US" sz="2400" dirty="0" smtClean="0">
                <a:solidFill>
                  <a:srgbClr val="3366FF"/>
                </a:solidFill>
                <a:latin typeface="Arial" pitchFamily="34" charset="0"/>
                <a:cs typeface="Arial" pitchFamily="34" charset="0"/>
              </a:rPr>
              <a:t>Payment Gateway: 13</a:t>
            </a:r>
            <a:endParaRPr lang="en-US" sz="1600" dirty="0" smtClean="0">
              <a:latin typeface="Arial" pitchFamily="34" charset="0"/>
              <a:cs typeface="Arial" pitchFamily="34" charset="0"/>
            </a:endParaRPr>
          </a:p>
        </p:txBody>
      </p:sp>
      <p:sp>
        <p:nvSpPr>
          <p:cNvPr id="7" name="TextBox 6"/>
          <p:cNvSpPr txBox="1"/>
          <p:nvPr/>
        </p:nvSpPr>
        <p:spPr>
          <a:xfrm>
            <a:off x="451224" y="1123576"/>
            <a:ext cx="2256117" cy="461665"/>
          </a:xfrm>
          <a:prstGeom prst="rect">
            <a:avLst/>
          </a:prstGeom>
          <a:solidFill>
            <a:schemeClr val="accent5"/>
          </a:solidFill>
        </p:spPr>
        <p:txBody>
          <a:bodyPr wrap="square" rtlCol="0">
            <a:spAutoFit/>
          </a:bodyPr>
          <a:lstStyle/>
          <a:p>
            <a:pPr algn="ctr"/>
            <a:r>
              <a:rPr lang="en-US" sz="2400" dirty="0" smtClean="0">
                <a:solidFill>
                  <a:srgbClr val="3366FF"/>
                </a:solidFill>
                <a:latin typeface="Arial" pitchFamily="34" charset="0"/>
                <a:cs typeface="Arial" pitchFamily="34" charset="0"/>
              </a:rPr>
              <a:t>Car rental: 10</a:t>
            </a:r>
            <a:endParaRPr lang="en-US" sz="1600" dirty="0" smtClean="0">
              <a:latin typeface="Arial" pitchFamily="34" charset="0"/>
              <a:cs typeface="Arial" pitchFamily="34" charset="0"/>
            </a:endParaRPr>
          </a:p>
        </p:txBody>
      </p:sp>
      <p:sp>
        <p:nvSpPr>
          <p:cNvPr id="8" name="TextBox 7"/>
          <p:cNvSpPr txBox="1"/>
          <p:nvPr/>
        </p:nvSpPr>
        <p:spPr>
          <a:xfrm>
            <a:off x="439271" y="1649506"/>
            <a:ext cx="2256117" cy="461665"/>
          </a:xfrm>
          <a:prstGeom prst="rect">
            <a:avLst/>
          </a:prstGeom>
          <a:solidFill>
            <a:schemeClr val="accent5"/>
          </a:solidFill>
        </p:spPr>
        <p:txBody>
          <a:bodyPr wrap="square" rtlCol="0">
            <a:spAutoFit/>
          </a:bodyPr>
          <a:lstStyle/>
          <a:p>
            <a:pPr algn="ctr"/>
            <a:r>
              <a:rPr lang="en-US" sz="2400" dirty="0" smtClean="0">
                <a:solidFill>
                  <a:srgbClr val="3366FF"/>
                </a:solidFill>
                <a:latin typeface="Arial" pitchFamily="34" charset="0"/>
                <a:cs typeface="Arial" pitchFamily="34" charset="0"/>
              </a:rPr>
              <a:t>Hotel: 11</a:t>
            </a:r>
            <a:endParaRPr lang="en-US" sz="1600" dirty="0" smtClean="0">
              <a:latin typeface="Arial" pitchFamily="34" charset="0"/>
              <a:cs typeface="Arial" pitchFamily="34" charset="0"/>
            </a:endParaRPr>
          </a:p>
        </p:txBody>
      </p:sp>
      <p:sp>
        <p:nvSpPr>
          <p:cNvPr id="9" name="TextBox 8"/>
          <p:cNvSpPr txBox="1"/>
          <p:nvPr/>
        </p:nvSpPr>
        <p:spPr>
          <a:xfrm>
            <a:off x="427318" y="2160496"/>
            <a:ext cx="2256117" cy="461665"/>
          </a:xfrm>
          <a:prstGeom prst="rect">
            <a:avLst/>
          </a:prstGeom>
          <a:solidFill>
            <a:schemeClr val="accent5"/>
          </a:solidFill>
        </p:spPr>
        <p:txBody>
          <a:bodyPr wrap="square" rtlCol="0">
            <a:spAutoFit/>
          </a:bodyPr>
          <a:lstStyle/>
          <a:p>
            <a:pPr algn="ctr"/>
            <a:r>
              <a:rPr lang="en-US" sz="2400" dirty="0" smtClean="0">
                <a:solidFill>
                  <a:srgbClr val="3366FF"/>
                </a:solidFill>
                <a:latin typeface="Arial" pitchFamily="34" charset="0"/>
                <a:cs typeface="Arial" pitchFamily="34" charset="0"/>
              </a:rPr>
              <a:t>Airline: 12</a:t>
            </a:r>
            <a:endParaRPr lang="en-US" sz="1600" dirty="0" smtClean="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18922326"/>
              </p:ext>
            </p:extLst>
          </p:nvPr>
        </p:nvGraphicFramePr>
        <p:xfrm>
          <a:off x="119526" y="2756647"/>
          <a:ext cx="8904945" cy="370840"/>
        </p:xfrm>
        <a:graphic>
          <a:graphicData uri="http://schemas.openxmlformats.org/drawingml/2006/table">
            <a:tbl>
              <a:tblPr firstRow="1" bandRow="1">
                <a:tableStyleId>{5C22544A-7EE6-4342-B048-85BDC9FD1C3A}</a:tableStyleId>
              </a:tblPr>
              <a:tblGrid>
                <a:gridCol w="1389533"/>
                <a:gridCol w="1255059"/>
                <a:gridCol w="1553882"/>
                <a:gridCol w="1255059"/>
                <a:gridCol w="1419412"/>
                <a:gridCol w="956235"/>
                <a:gridCol w="1075765"/>
              </a:tblGrid>
              <a:tr h="370840">
                <a:tc>
                  <a:txBody>
                    <a:bodyPr/>
                    <a:lstStyle/>
                    <a:p>
                      <a:pPr algn="ctr"/>
                      <a:r>
                        <a:rPr lang="en-US" sz="1400" dirty="0" err="1" smtClean="0"/>
                        <a:t>from_service</a:t>
                      </a:r>
                      <a:endParaRPr lang="en-US" sz="1400" dirty="0"/>
                    </a:p>
                  </a:txBody>
                  <a:tcPr/>
                </a:tc>
                <a:tc>
                  <a:txBody>
                    <a:bodyPr/>
                    <a:lstStyle/>
                    <a:p>
                      <a:pPr algn="ctr"/>
                      <a:r>
                        <a:rPr lang="en-US" sz="1400" dirty="0" err="1" smtClean="0"/>
                        <a:t>to_service</a:t>
                      </a:r>
                      <a:endParaRPr lang="en-US" sz="1400" dirty="0"/>
                    </a:p>
                  </a:txBody>
                  <a:tcPr/>
                </a:tc>
                <a:tc>
                  <a:txBody>
                    <a:bodyPr/>
                    <a:lstStyle/>
                    <a:p>
                      <a:pPr algn="ctr"/>
                      <a:r>
                        <a:rPr lang="en-US" sz="1400" dirty="0" smtClean="0"/>
                        <a:t>satisfaction</a:t>
                      </a:r>
                      <a:endParaRPr lang="en-US" sz="1400" dirty="0"/>
                    </a:p>
                  </a:txBody>
                  <a:tcPr/>
                </a:tc>
                <a:tc>
                  <a:txBody>
                    <a:bodyPr/>
                    <a:lstStyle/>
                    <a:p>
                      <a:pPr algn="ctr"/>
                      <a:r>
                        <a:rPr lang="en-US" sz="1400" dirty="0" err="1" smtClean="0"/>
                        <a:t>from_pre</a:t>
                      </a:r>
                      <a:endParaRPr lang="en-US" sz="1400" dirty="0"/>
                    </a:p>
                  </a:txBody>
                  <a:tcPr/>
                </a:tc>
                <a:tc>
                  <a:txBody>
                    <a:bodyPr/>
                    <a:lstStyle/>
                    <a:p>
                      <a:pPr algn="ctr"/>
                      <a:r>
                        <a:rPr lang="en-US" sz="1400" dirty="0" err="1" smtClean="0"/>
                        <a:t>from_post</a:t>
                      </a:r>
                      <a:endParaRPr lang="en-US" sz="1400" dirty="0"/>
                    </a:p>
                  </a:txBody>
                  <a:tcPr/>
                </a:tc>
                <a:tc>
                  <a:txBody>
                    <a:bodyPr/>
                    <a:lstStyle/>
                    <a:p>
                      <a:pPr algn="ctr"/>
                      <a:r>
                        <a:rPr lang="en-US" sz="1400" dirty="0" err="1" smtClean="0"/>
                        <a:t>to_pre</a:t>
                      </a:r>
                      <a:endParaRPr lang="en-US" sz="1400" dirty="0"/>
                    </a:p>
                  </a:txBody>
                  <a:tcPr/>
                </a:tc>
                <a:tc>
                  <a:txBody>
                    <a:bodyPr/>
                    <a:lstStyle/>
                    <a:p>
                      <a:pPr algn="ctr"/>
                      <a:r>
                        <a:rPr lang="en-US" sz="1400" dirty="0" err="1" smtClean="0"/>
                        <a:t>to_post</a:t>
                      </a:r>
                      <a:endParaRPr lang="en-US" sz="14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33449960"/>
              </p:ext>
            </p:extLst>
          </p:nvPr>
        </p:nvGraphicFramePr>
        <p:xfrm>
          <a:off x="122514" y="3118224"/>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10</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82366768"/>
              </p:ext>
            </p:extLst>
          </p:nvPr>
        </p:nvGraphicFramePr>
        <p:xfrm>
          <a:off x="125502" y="3449918"/>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25612">
                <a:tc>
                  <a:txBody>
                    <a:bodyPr/>
                    <a:lstStyle/>
                    <a:p>
                      <a:pPr algn="ctr"/>
                      <a:r>
                        <a:rPr lang="en-US" sz="1400" dirty="0" smtClean="0"/>
                        <a:t>11</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26011345"/>
              </p:ext>
            </p:extLst>
          </p:nvPr>
        </p:nvGraphicFramePr>
        <p:xfrm>
          <a:off x="128490" y="3766671"/>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67448">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36997732"/>
              </p:ext>
            </p:extLst>
          </p:nvPr>
        </p:nvGraphicFramePr>
        <p:xfrm>
          <a:off x="125503" y="4092389"/>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10</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0.7</a:t>
                      </a:r>
                      <a:endParaRPr lang="en-US" sz="14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072219511"/>
              </p:ext>
            </p:extLst>
          </p:nvPr>
        </p:nvGraphicFramePr>
        <p:xfrm>
          <a:off x="125503" y="4421095"/>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11</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0.7</a:t>
                      </a:r>
                      <a:endParaRPr lang="en-US" sz="1400" dirty="0"/>
                    </a:p>
                  </a:txBody>
                  <a:tcPr/>
                </a:tc>
                <a:tc>
                  <a:txBody>
                    <a:bodyPr/>
                    <a:lstStyle/>
                    <a:p>
                      <a:pPr algn="ctr"/>
                      <a:r>
                        <a:rPr lang="en-US" sz="1400" dirty="0" smtClean="0"/>
                        <a:t>0.733</a:t>
                      </a:r>
                      <a:endParaRPr lang="en-US" sz="14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95059626"/>
              </p:ext>
            </p:extLst>
          </p:nvPr>
        </p:nvGraphicFramePr>
        <p:xfrm>
          <a:off x="125502" y="4734860"/>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0.4</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0.733</a:t>
                      </a:r>
                      <a:endParaRPr lang="en-US" sz="1400" dirty="0"/>
                    </a:p>
                  </a:txBody>
                  <a:tcPr/>
                </a:tc>
                <a:tc>
                  <a:txBody>
                    <a:bodyPr/>
                    <a:lstStyle/>
                    <a:p>
                      <a:pPr algn="ctr"/>
                      <a:r>
                        <a:rPr lang="en-US" sz="1400" dirty="0" smtClean="0"/>
                        <a:t>0.8</a:t>
                      </a:r>
                      <a:endParaRPr lang="en-US" sz="14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576787733"/>
              </p:ext>
            </p:extLst>
          </p:nvPr>
        </p:nvGraphicFramePr>
        <p:xfrm>
          <a:off x="125502" y="5048624"/>
          <a:ext cx="8904945" cy="82295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189089">
                <a:tc>
                  <a:txBody>
                    <a:bodyPr/>
                    <a:lstStyle/>
                    <a:p>
                      <a:pPr algn="ctr"/>
                      <a:r>
                        <a:rPr lang="en-US" sz="1400" dirty="0" smtClean="0"/>
                        <a:t>10</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1</a:t>
                      </a:r>
                    </a:p>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0.8</a:t>
                      </a:r>
                      <a:endParaRPr lang="en-US" sz="1400" dirty="0"/>
                    </a:p>
                  </a:txBody>
                  <a:tcPr/>
                </a:tc>
                <a:tc>
                  <a:txBody>
                    <a:bodyPr/>
                    <a:lstStyle/>
                    <a:p>
                      <a:pPr algn="ctr"/>
                      <a:r>
                        <a:rPr lang="en-US" sz="1400" dirty="0" smtClean="0"/>
                        <a:t>0.55</a:t>
                      </a:r>
                      <a:endParaRPr lang="en-US" sz="1400" dirty="0"/>
                    </a:p>
                  </a:txBody>
                  <a:tcPr/>
                </a:tc>
              </a:tr>
              <a:tr h="0">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61239293"/>
              </p:ext>
            </p:extLst>
          </p:nvPr>
        </p:nvGraphicFramePr>
        <p:xfrm>
          <a:off x="125502" y="5362389"/>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11</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0.55</a:t>
                      </a:r>
                      <a:endParaRPr lang="en-US" sz="1400" dirty="0"/>
                    </a:p>
                  </a:txBody>
                  <a:tcPr/>
                </a:tc>
                <a:tc>
                  <a:txBody>
                    <a:bodyPr/>
                    <a:lstStyle/>
                    <a:p>
                      <a:pPr algn="ctr"/>
                      <a:r>
                        <a:rPr lang="en-US" sz="1400" dirty="0" smtClean="0"/>
                        <a:t>0.6</a:t>
                      </a:r>
                      <a:endParaRPr lang="en-US" sz="1400"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76393195"/>
              </p:ext>
            </p:extLst>
          </p:nvPr>
        </p:nvGraphicFramePr>
        <p:xfrm>
          <a:off x="125502" y="5661212"/>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0.01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0.6</a:t>
                      </a:r>
                      <a:endParaRPr lang="en-US" sz="1400" dirty="0"/>
                    </a:p>
                  </a:txBody>
                  <a:tcPr/>
                </a:tc>
                <a:tc>
                  <a:txBody>
                    <a:bodyPr/>
                    <a:lstStyle/>
                    <a:p>
                      <a:pPr algn="ctr"/>
                      <a:r>
                        <a:rPr lang="en-US" sz="1400" dirty="0" smtClean="0"/>
                        <a:t>0.6025</a:t>
                      </a:r>
                      <a:endParaRPr lang="en-US" sz="1400" dirty="0"/>
                    </a:p>
                  </a:txBody>
                  <a:tcPr/>
                </a:tc>
              </a:tr>
            </a:tbl>
          </a:graphicData>
        </a:graphic>
      </p:graphicFrame>
      <p:cxnSp>
        <p:nvCxnSpPr>
          <p:cNvPr id="21" name="Straight Arrow Connector 20"/>
          <p:cNvCxnSpPr>
            <a:stCxn id="7" idx="3"/>
          </p:cNvCxnSpPr>
          <p:nvPr/>
        </p:nvCxnSpPr>
        <p:spPr>
          <a:xfrm>
            <a:off x="2707341" y="1354409"/>
            <a:ext cx="1730188" cy="154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p:cNvCxnSpPr>
          <p:nvPr/>
        </p:nvCxnSpPr>
        <p:spPr>
          <a:xfrm flipV="1">
            <a:off x="2683435" y="2091765"/>
            <a:ext cx="1739153" cy="299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34471" y="3122705"/>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p:cNvSpPr/>
          <p:nvPr/>
        </p:nvSpPr>
        <p:spPr>
          <a:xfrm>
            <a:off x="137461" y="3454397"/>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p:cNvSpPr/>
          <p:nvPr/>
        </p:nvSpPr>
        <p:spPr>
          <a:xfrm>
            <a:off x="125510" y="3786089"/>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Rectangle 37"/>
          <p:cNvSpPr/>
          <p:nvPr/>
        </p:nvSpPr>
        <p:spPr>
          <a:xfrm>
            <a:off x="128500" y="4102840"/>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Explosion 2 39"/>
          <p:cNvSpPr/>
          <p:nvPr/>
        </p:nvSpPr>
        <p:spPr>
          <a:xfrm rot="2311776">
            <a:off x="7378673" y="1063964"/>
            <a:ext cx="1618181" cy="1517718"/>
          </a:xfrm>
          <a:prstGeom prst="irregularSeal2">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p:cNvSpPr txBox="1"/>
          <p:nvPr/>
        </p:nvSpPr>
        <p:spPr>
          <a:xfrm>
            <a:off x="7515413" y="1538940"/>
            <a:ext cx="1222610" cy="584776"/>
          </a:xfrm>
          <a:prstGeom prst="rect">
            <a:avLst/>
          </a:prstGeom>
          <a:noFill/>
        </p:spPr>
        <p:txBody>
          <a:bodyPr wrap="none" rtlCol="0">
            <a:spAutoFit/>
          </a:bodyPr>
          <a:lstStyle/>
          <a:p>
            <a:r>
              <a:rPr lang="en-US" sz="1600" dirty="0" err="1" smtClean="0">
                <a:latin typeface="Arial" pitchFamily="34" charset="0"/>
                <a:cs typeface="Arial" pitchFamily="34" charset="0"/>
              </a:rPr>
              <a:t>DoS</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1 sec delay</a:t>
            </a:r>
            <a:endParaRPr lang="en-US" sz="1600" dirty="0">
              <a:latin typeface="Arial" pitchFamily="34" charset="0"/>
              <a:cs typeface="Arial" pitchFamily="34" charset="0"/>
            </a:endParaRPr>
          </a:p>
        </p:txBody>
      </p:sp>
      <p:sp>
        <p:nvSpPr>
          <p:cNvPr id="42" name="Left Arrow 41"/>
          <p:cNvSpPr/>
          <p:nvPr/>
        </p:nvSpPr>
        <p:spPr>
          <a:xfrm>
            <a:off x="6604000" y="1688352"/>
            <a:ext cx="732118" cy="388472"/>
          </a:xfrm>
          <a:prstGeom prst="leftArrow">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ectangle 42"/>
          <p:cNvSpPr/>
          <p:nvPr/>
        </p:nvSpPr>
        <p:spPr>
          <a:xfrm>
            <a:off x="131490" y="4419591"/>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4" name="Straight Arrow Connector 43"/>
          <p:cNvCxnSpPr>
            <a:stCxn id="8" idx="3"/>
            <a:endCxn id="6" idx="1"/>
          </p:cNvCxnSpPr>
          <p:nvPr/>
        </p:nvCxnSpPr>
        <p:spPr>
          <a:xfrm flipV="1">
            <a:off x="2695388" y="1765575"/>
            <a:ext cx="1667434" cy="114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134480" y="4736342"/>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ectangle 47"/>
          <p:cNvSpPr/>
          <p:nvPr/>
        </p:nvSpPr>
        <p:spPr>
          <a:xfrm>
            <a:off x="137470" y="5053093"/>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TextBox 48"/>
          <p:cNvSpPr txBox="1"/>
          <p:nvPr/>
        </p:nvSpPr>
        <p:spPr>
          <a:xfrm>
            <a:off x="7563226" y="1541930"/>
            <a:ext cx="1222610" cy="584776"/>
          </a:xfrm>
          <a:prstGeom prst="rect">
            <a:avLst/>
          </a:prstGeom>
          <a:noFill/>
        </p:spPr>
        <p:txBody>
          <a:bodyPr wrap="none" rtlCol="0">
            <a:spAutoFit/>
          </a:bodyPr>
          <a:lstStyle/>
          <a:p>
            <a:r>
              <a:rPr lang="en-US" sz="1600" dirty="0" err="1" smtClean="0">
                <a:solidFill>
                  <a:srgbClr val="FF0000"/>
                </a:solidFill>
                <a:latin typeface="Arial" pitchFamily="34" charset="0"/>
                <a:cs typeface="Arial" pitchFamily="34" charset="0"/>
              </a:rPr>
              <a:t>DoS</a:t>
            </a:r>
            <a:endParaRPr lang="en-US" sz="1600" dirty="0" smtClean="0">
              <a:solidFill>
                <a:srgbClr val="FF0000"/>
              </a:solidFill>
              <a:latin typeface="Arial" pitchFamily="34" charset="0"/>
              <a:cs typeface="Arial" pitchFamily="34" charset="0"/>
            </a:endParaRPr>
          </a:p>
          <a:p>
            <a:r>
              <a:rPr lang="en-US" sz="1600" dirty="0">
                <a:solidFill>
                  <a:srgbClr val="FF0000"/>
                </a:solidFill>
                <a:latin typeface="Arial" pitchFamily="34" charset="0"/>
                <a:cs typeface="Arial" pitchFamily="34" charset="0"/>
              </a:rPr>
              <a:t>2</a:t>
            </a:r>
            <a:r>
              <a:rPr lang="en-US" sz="1600" dirty="0" smtClean="0">
                <a:solidFill>
                  <a:srgbClr val="FF0000"/>
                </a:solidFill>
                <a:latin typeface="Arial" pitchFamily="34" charset="0"/>
                <a:cs typeface="Arial" pitchFamily="34" charset="0"/>
              </a:rPr>
              <a:t> sec delay</a:t>
            </a:r>
            <a:endParaRPr lang="en-US" sz="1600" dirty="0">
              <a:solidFill>
                <a:srgbClr val="FF0000"/>
              </a:solidFill>
              <a:latin typeface="Arial" pitchFamily="34" charset="0"/>
              <a:cs typeface="Arial" pitchFamily="34" charset="0"/>
            </a:endParaRPr>
          </a:p>
        </p:txBody>
      </p:sp>
      <p:sp>
        <p:nvSpPr>
          <p:cNvPr id="50" name="Rectangle 49"/>
          <p:cNvSpPr/>
          <p:nvPr/>
        </p:nvSpPr>
        <p:spPr>
          <a:xfrm>
            <a:off x="140460" y="5369844"/>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Rectangle 50"/>
          <p:cNvSpPr/>
          <p:nvPr/>
        </p:nvSpPr>
        <p:spPr>
          <a:xfrm>
            <a:off x="140460" y="5698546"/>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3992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xit" presetSubtype="0" fill="hold" grpId="2"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xit" presetSubtype="0" fill="hold" grpId="3" nodeType="withEffect">
                                  <p:stCondLst>
                                    <p:cond delay="0"/>
                                  </p:stCondLst>
                                  <p:childTnLst>
                                    <p:set>
                                      <p:cBhvr>
                                        <p:cTn id="64" dur="1" fill="hold">
                                          <p:stCondLst>
                                            <p:cond delay="0"/>
                                          </p:stCondLst>
                                        </p:cTn>
                                        <p:tgtEl>
                                          <p:spTgt spid="3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1"/>
                                        </p:tgtEl>
                                        <p:attrNameLst>
                                          <p:attrName>style.visibility</p:attrName>
                                        </p:attrNameLst>
                                      </p:cBhvr>
                                      <p:to>
                                        <p:strVal val="hidden"/>
                                      </p:to>
                                    </p:set>
                                  </p:childTnLst>
                                </p:cTn>
                              </p:par>
                              <p:par>
                                <p:cTn id="89" presetID="1" presetClass="entr" presetSubtype="0" fill="hold" grpId="2"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3" nodeType="clickEffect">
                                  <p:stCondLst>
                                    <p:cond delay="0"/>
                                  </p:stCondLst>
                                  <p:childTnLst>
                                    <p:set>
                                      <p:cBhvr>
                                        <p:cTn id="94" dur="1" fill="hold">
                                          <p:stCondLst>
                                            <p:cond delay="0"/>
                                          </p:stCondLst>
                                        </p:cTn>
                                        <p:tgtEl>
                                          <p:spTgt spid="47"/>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48"/>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21"/>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44"/>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2" animBg="1"/>
      <p:bldP spid="37" grpId="0" animBg="1"/>
      <p:bldP spid="37" grpId="1" animBg="1"/>
      <p:bldP spid="38" grpId="2" animBg="1"/>
      <p:bldP spid="38" grpId="3" animBg="1"/>
      <p:bldP spid="40" grpId="0" animBg="1"/>
      <p:bldP spid="41" grpId="0"/>
      <p:bldP spid="41" grpId="1"/>
      <p:bldP spid="42" grpId="0" animBg="1"/>
      <p:bldP spid="43" grpId="0" animBg="1"/>
      <p:bldP spid="43" grpId="1" animBg="1"/>
      <p:bldP spid="47" grpId="0" animBg="1"/>
      <p:bldP spid="47" grpId="1" animBg="1"/>
      <p:bldP spid="47" grpId="2" animBg="1"/>
      <p:bldP spid="47" grpId="3" animBg="1"/>
      <p:bldP spid="48" grpId="0" animBg="1"/>
      <p:bldP spid="48" grpId="1" animBg="1"/>
      <p:bldP spid="49" grpId="2"/>
      <p:bldP spid="50" grpId="0" animBg="1"/>
      <p:bldP spid="50" grpId="1"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8093"/>
            <a:ext cx="6705600" cy="838200"/>
          </a:xfrm>
        </p:spPr>
        <p:txBody>
          <a:bodyPr/>
          <a:lstStyle/>
          <a:p>
            <a:r>
              <a:rPr lang="en-US" dirty="0" smtClean="0"/>
              <a:t>SORT in Action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27</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TextBox 5"/>
          <p:cNvSpPr txBox="1"/>
          <p:nvPr/>
        </p:nvSpPr>
        <p:spPr>
          <a:xfrm>
            <a:off x="4362822" y="1165411"/>
            <a:ext cx="2256117" cy="1200328"/>
          </a:xfrm>
          <a:prstGeom prst="rect">
            <a:avLst/>
          </a:prstGeom>
          <a:solidFill>
            <a:schemeClr val="accent5"/>
          </a:solidFill>
        </p:spPr>
        <p:txBody>
          <a:bodyPr wrap="square" rtlCol="0">
            <a:spAutoFit/>
          </a:bodyPr>
          <a:lstStyle/>
          <a:p>
            <a:pPr algn="ctr"/>
            <a:endParaRPr lang="en-US" sz="2400" dirty="0" smtClean="0">
              <a:solidFill>
                <a:srgbClr val="3366FF"/>
              </a:solidFill>
              <a:latin typeface="Arial" pitchFamily="34" charset="0"/>
              <a:cs typeface="Arial" pitchFamily="34" charset="0"/>
            </a:endParaRPr>
          </a:p>
          <a:p>
            <a:pPr algn="ctr"/>
            <a:r>
              <a:rPr lang="en-US" sz="2400" dirty="0" smtClean="0">
                <a:solidFill>
                  <a:srgbClr val="3366FF"/>
                </a:solidFill>
                <a:latin typeface="Arial" pitchFamily="34" charset="0"/>
                <a:cs typeface="Arial" pitchFamily="34" charset="0"/>
              </a:rPr>
              <a:t>Payment Gateway: 13</a:t>
            </a:r>
            <a:endParaRPr lang="en-US" sz="1600" dirty="0" smtClean="0">
              <a:latin typeface="Arial" pitchFamily="34" charset="0"/>
              <a:cs typeface="Arial" pitchFamily="34" charset="0"/>
            </a:endParaRPr>
          </a:p>
        </p:txBody>
      </p:sp>
      <p:sp>
        <p:nvSpPr>
          <p:cNvPr id="7" name="TextBox 6"/>
          <p:cNvSpPr txBox="1"/>
          <p:nvPr/>
        </p:nvSpPr>
        <p:spPr>
          <a:xfrm>
            <a:off x="451224" y="1123576"/>
            <a:ext cx="2256117" cy="461665"/>
          </a:xfrm>
          <a:prstGeom prst="rect">
            <a:avLst/>
          </a:prstGeom>
          <a:solidFill>
            <a:schemeClr val="accent5"/>
          </a:solidFill>
        </p:spPr>
        <p:txBody>
          <a:bodyPr wrap="square" rtlCol="0">
            <a:spAutoFit/>
          </a:bodyPr>
          <a:lstStyle/>
          <a:p>
            <a:pPr algn="ctr"/>
            <a:r>
              <a:rPr lang="en-US" sz="2400" dirty="0" smtClean="0">
                <a:solidFill>
                  <a:srgbClr val="3366FF"/>
                </a:solidFill>
                <a:latin typeface="Arial" pitchFamily="34" charset="0"/>
                <a:cs typeface="Arial" pitchFamily="34" charset="0"/>
              </a:rPr>
              <a:t>Car rental: 10</a:t>
            </a:r>
            <a:endParaRPr lang="en-US" sz="1600" dirty="0" smtClean="0">
              <a:latin typeface="Arial" pitchFamily="34" charset="0"/>
              <a:cs typeface="Arial" pitchFamily="34" charset="0"/>
            </a:endParaRPr>
          </a:p>
        </p:txBody>
      </p:sp>
      <p:sp>
        <p:nvSpPr>
          <p:cNvPr id="8" name="TextBox 7"/>
          <p:cNvSpPr txBox="1"/>
          <p:nvPr/>
        </p:nvSpPr>
        <p:spPr>
          <a:xfrm>
            <a:off x="439271" y="1649506"/>
            <a:ext cx="2256117" cy="461665"/>
          </a:xfrm>
          <a:prstGeom prst="rect">
            <a:avLst/>
          </a:prstGeom>
          <a:solidFill>
            <a:schemeClr val="accent5"/>
          </a:solidFill>
        </p:spPr>
        <p:txBody>
          <a:bodyPr wrap="square" rtlCol="0">
            <a:spAutoFit/>
          </a:bodyPr>
          <a:lstStyle/>
          <a:p>
            <a:pPr algn="ctr"/>
            <a:r>
              <a:rPr lang="en-US" sz="2400" dirty="0" smtClean="0">
                <a:solidFill>
                  <a:srgbClr val="3366FF"/>
                </a:solidFill>
                <a:latin typeface="Arial" pitchFamily="34" charset="0"/>
                <a:cs typeface="Arial" pitchFamily="34" charset="0"/>
              </a:rPr>
              <a:t>Hotel: 11</a:t>
            </a:r>
            <a:endParaRPr lang="en-US" sz="1600" dirty="0" smtClean="0">
              <a:latin typeface="Arial" pitchFamily="34" charset="0"/>
              <a:cs typeface="Arial" pitchFamily="34" charset="0"/>
            </a:endParaRPr>
          </a:p>
        </p:txBody>
      </p:sp>
      <p:sp>
        <p:nvSpPr>
          <p:cNvPr id="9" name="TextBox 8"/>
          <p:cNvSpPr txBox="1"/>
          <p:nvPr/>
        </p:nvSpPr>
        <p:spPr>
          <a:xfrm>
            <a:off x="427318" y="2160496"/>
            <a:ext cx="2256117" cy="461665"/>
          </a:xfrm>
          <a:prstGeom prst="rect">
            <a:avLst/>
          </a:prstGeom>
          <a:solidFill>
            <a:schemeClr val="accent5"/>
          </a:solidFill>
        </p:spPr>
        <p:txBody>
          <a:bodyPr wrap="square" rtlCol="0">
            <a:spAutoFit/>
          </a:bodyPr>
          <a:lstStyle/>
          <a:p>
            <a:pPr algn="ctr"/>
            <a:r>
              <a:rPr lang="en-US" sz="2400" dirty="0" smtClean="0">
                <a:solidFill>
                  <a:srgbClr val="3366FF"/>
                </a:solidFill>
                <a:latin typeface="Arial" pitchFamily="34" charset="0"/>
                <a:cs typeface="Arial" pitchFamily="34" charset="0"/>
              </a:rPr>
              <a:t>Airline: 12</a:t>
            </a:r>
            <a:endParaRPr lang="en-US" sz="1600" dirty="0" smtClean="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10847933"/>
              </p:ext>
            </p:extLst>
          </p:nvPr>
        </p:nvGraphicFramePr>
        <p:xfrm>
          <a:off x="119526" y="2756647"/>
          <a:ext cx="8904945" cy="370840"/>
        </p:xfrm>
        <a:graphic>
          <a:graphicData uri="http://schemas.openxmlformats.org/drawingml/2006/table">
            <a:tbl>
              <a:tblPr firstRow="1" bandRow="1">
                <a:tableStyleId>{5C22544A-7EE6-4342-B048-85BDC9FD1C3A}</a:tableStyleId>
              </a:tblPr>
              <a:tblGrid>
                <a:gridCol w="1389533"/>
                <a:gridCol w="1255059"/>
                <a:gridCol w="1553882"/>
                <a:gridCol w="1255059"/>
                <a:gridCol w="1419412"/>
                <a:gridCol w="956235"/>
                <a:gridCol w="1075765"/>
              </a:tblGrid>
              <a:tr h="370840">
                <a:tc>
                  <a:txBody>
                    <a:bodyPr/>
                    <a:lstStyle/>
                    <a:p>
                      <a:pPr algn="ctr"/>
                      <a:r>
                        <a:rPr lang="en-US" sz="1400" dirty="0" err="1" smtClean="0"/>
                        <a:t>from_service</a:t>
                      </a:r>
                      <a:endParaRPr lang="en-US" sz="1400" dirty="0"/>
                    </a:p>
                  </a:txBody>
                  <a:tcPr/>
                </a:tc>
                <a:tc>
                  <a:txBody>
                    <a:bodyPr/>
                    <a:lstStyle/>
                    <a:p>
                      <a:pPr algn="ctr"/>
                      <a:r>
                        <a:rPr lang="en-US" sz="1400" dirty="0" err="1" smtClean="0"/>
                        <a:t>to_service</a:t>
                      </a:r>
                      <a:endParaRPr lang="en-US" sz="1400" dirty="0"/>
                    </a:p>
                  </a:txBody>
                  <a:tcPr/>
                </a:tc>
                <a:tc>
                  <a:txBody>
                    <a:bodyPr/>
                    <a:lstStyle/>
                    <a:p>
                      <a:pPr algn="ctr"/>
                      <a:r>
                        <a:rPr lang="en-US" sz="1400" dirty="0" smtClean="0"/>
                        <a:t>satisfaction</a:t>
                      </a:r>
                      <a:endParaRPr lang="en-US" sz="1400" dirty="0"/>
                    </a:p>
                  </a:txBody>
                  <a:tcPr/>
                </a:tc>
                <a:tc>
                  <a:txBody>
                    <a:bodyPr/>
                    <a:lstStyle/>
                    <a:p>
                      <a:pPr algn="ctr"/>
                      <a:r>
                        <a:rPr lang="en-US" sz="1400" dirty="0" err="1" smtClean="0"/>
                        <a:t>from_pre</a:t>
                      </a:r>
                      <a:endParaRPr lang="en-US" sz="1400" dirty="0"/>
                    </a:p>
                  </a:txBody>
                  <a:tcPr/>
                </a:tc>
                <a:tc>
                  <a:txBody>
                    <a:bodyPr/>
                    <a:lstStyle/>
                    <a:p>
                      <a:pPr algn="ctr"/>
                      <a:r>
                        <a:rPr lang="en-US" sz="1400" dirty="0" err="1" smtClean="0"/>
                        <a:t>from_post</a:t>
                      </a:r>
                      <a:endParaRPr lang="en-US" sz="1400" dirty="0"/>
                    </a:p>
                  </a:txBody>
                  <a:tcPr/>
                </a:tc>
                <a:tc>
                  <a:txBody>
                    <a:bodyPr/>
                    <a:lstStyle/>
                    <a:p>
                      <a:pPr algn="ctr"/>
                      <a:r>
                        <a:rPr lang="en-US" sz="1400" dirty="0" err="1" smtClean="0"/>
                        <a:t>to_pre</a:t>
                      </a:r>
                      <a:endParaRPr lang="en-US" sz="1400" dirty="0"/>
                    </a:p>
                  </a:txBody>
                  <a:tcPr/>
                </a:tc>
                <a:tc>
                  <a:txBody>
                    <a:bodyPr/>
                    <a:lstStyle/>
                    <a:p>
                      <a:pPr algn="ctr"/>
                      <a:r>
                        <a:rPr lang="en-US" sz="1400" dirty="0" err="1" smtClean="0"/>
                        <a:t>to_post</a:t>
                      </a:r>
                      <a:endParaRPr lang="en-US" sz="14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17448494"/>
              </p:ext>
            </p:extLst>
          </p:nvPr>
        </p:nvGraphicFramePr>
        <p:xfrm>
          <a:off x="122514" y="3118224"/>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10</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0.6025</a:t>
                      </a:r>
                      <a:endParaRPr lang="en-US" sz="1400" dirty="0"/>
                    </a:p>
                  </a:txBody>
                  <a:tcPr/>
                </a:tc>
                <a:tc>
                  <a:txBody>
                    <a:bodyPr/>
                    <a:lstStyle/>
                    <a:p>
                      <a:pPr algn="ctr"/>
                      <a:r>
                        <a:rPr lang="en-US" sz="1400" dirty="0" smtClean="0"/>
                        <a:t>0.46</a:t>
                      </a:r>
                      <a:endParaRPr lang="en-US" sz="14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25926908"/>
              </p:ext>
            </p:extLst>
          </p:nvPr>
        </p:nvGraphicFramePr>
        <p:xfrm>
          <a:off x="125502" y="3449918"/>
          <a:ext cx="8904945" cy="6095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25612">
                <a:tc>
                  <a:txBody>
                    <a:bodyPr/>
                    <a:lstStyle/>
                    <a:p>
                      <a:pPr algn="ctr"/>
                      <a:r>
                        <a:rPr lang="en-US" sz="1400" dirty="0" smtClean="0"/>
                        <a:t>11</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0.46</a:t>
                      </a:r>
                      <a:endParaRPr lang="en-US" sz="1400" dirty="0"/>
                    </a:p>
                  </a:txBody>
                  <a:tcPr/>
                </a:tc>
                <a:tc>
                  <a:txBody>
                    <a:bodyPr/>
                    <a:lstStyle/>
                    <a:p>
                      <a:pPr algn="ctr"/>
                      <a:r>
                        <a:rPr lang="en-US" sz="1400" dirty="0" smtClean="0"/>
                        <a:t>0.52</a:t>
                      </a:r>
                      <a:endParaRPr lang="en-US" sz="1400" dirty="0"/>
                    </a:p>
                  </a:txBody>
                  <a:tcPr/>
                </a:tc>
              </a:tr>
              <a:tr h="225612">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10414647"/>
              </p:ext>
            </p:extLst>
          </p:nvPr>
        </p:nvGraphicFramePr>
        <p:xfrm>
          <a:off x="128490" y="3766671"/>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67448">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0.01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0.52</a:t>
                      </a:r>
                      <a:endParaRPr lang="en-US" sz="1400" dirty="0"/>
                    </a:p>
                  </a:txBody>
                  <a:tcPr/>
                </a:tc>
                <a:tc>
                  <a:txBody>
                    <a:bodyPr/>
                    <a:lstStyle/>
                    <a:p>
                      <a:pPr algn="ctr"/>
                      <a:r>
                        <a:rPr lang="en-US" sz="1400" dirty="0" smtClean="0"/>
                        <a:t>0.484</a:t>
                      </a:r>
                      <a:endParaRPr lang="en-US" sz="14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78862531"/>
              </p:ext>
            </p:extLst>
          </p:nvPr>
        </p:nvGraphicFramePr>
        <p:xfrm>
          <a:off x="125503" y="4092389"/>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10</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0.484</a:t>
                      </a:r>
                      <a:endParaRPr lang="en-US" sz="1400" dirty="0"/>
                    </a:p>
                  </a:txBody>
                  <a:tcPr/>
                </a:tc>
                <a:tc>
                  <a:txBody>
                    <a:bodyPr/>
                    <a:lstStyle/>
                    <a:p>
                      <a:pPr algn="ctr"/>
                      <a:r>
                        <a:rPr lang="en-US" sz="1400" dirty="0" smtClean="0"/>
                        <a:t>0.4</a:t>
                      </a:r>
                      <a:endParaRPr lang="en-US" sz="14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71875693"/>
              </p:ext>
            </p:extLst>
          </p:nvPr>
        </p:nvGraphicFramePr>
        <p:xfrm>
          <a:off x="125503" y="4421095"/>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11</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0.4</a:t>
                      </a:r>
                      <a:endParaRPr lang="en-US" sz="1400" dirty="0"/>
                    </a:p>
                  </a:txBody>
                  <a:tcPr/>
                </a:tc>
                <a:tc>
                  <a:txBody>
                    <a:bodyPr/>
                    <a:lstStyle/>
                    <a:p>
                      <a:pPr algn="ctr"/>
                      <a:r>
                        <a:rPr lang="en-US" sz="1400" dirty="0" smtClean="0"/>
                        <a:t>0.4666</a:t>
                      </a:r>
                      <a:endParaRPr lang="en-US" sz="14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81080742"/>
              </p:ext>
            </p:extLst>
          </p:nvPr>
        </p:nvGraphicFramePr>
        <p:xfrm>
          <a:off x="125502" y="4734860"/>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0.01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0.4666</a:t>
                      </a:r>
                      <a:endParaRPr lang="en-US" sz="1400" dirty="0"/>
                    </a:p>
                  </a:txBody>
                  <a:tcPr/>
                </a:tc>
                <a:tc>
                  <a:txBody>
                    <a:bodyPr/>
                    <a:lstStyle/>
                    <a:p>
                      <a:pPr algn="ctr"/>
                      <a:r>
                        <a:rPr lang="en-US" sz="1400" dirty="0" smtClean="0"/>
                        <a:t>0.405</a:t>
                      </a:r>
                      <a:endParaRPr lang="en-US" sz="14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33280848"/>
              </p:ext>
            </p:extLst>
          </p:nvPr>
        </p:nvGraphicFramePr>
        <p:xfrm>
          <a:off x="125502" y="5048624"/>
          <a:ext cx="8904945" cy="82295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189089">
                <a:tc>
                  <a:txBody>
                    <a:bodyPr/>
                    <a:lstStyle/>
                    <a:p>
                      <a:pPr algn="ctr"/>
                      <a:r>
                        <a:rPr lang="en-US" sz="1400" dirty="0" smtClean="0"/>
                        <a:t>10</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p>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0.405</a:t>
                      </a:r>
                      <a:endParaRPr lang="en-US" sz="1400" dirty="0"/>
                    </a:p>
                  </a:txBody>
                  <a:tcPr/>
                </a:tc>
                <a:tc>
                  <a:txBody>
                    <a:bodyPr/>
                    <a:lstStyle/>
                    <a:p>
                      <a:pPr algn="ctr"/>
                      <a:r>
                        <a:rPr lang="en-US" sz="1400" dirty="0" smtClean="0"/>
                        <a:t>0.4857</a:t>
                      </a:r>
                      <a:endParaRPr lang="en-US" sz="1400" dirty="0"/>
                    </a:p>
                  </a:txBody>
                  <a:tcPr/>
                </a:tc>
              </a:tr>
              <a:tr h="0">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3016073"/>
              </p:ext>
            </p:extLst>
          </p:nvPr>
        </p:nvGraphicFramePr>
        <p:xfrm>
          <a:off x="125502" y="5362389"/>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11</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0.4857</a:t>
                      </a:r>
                      <a:endParaRPr lang="en-US" sz="1400" dirty="0"/>
                    </a:p>
                  </a:txBody>
                  <a:tcPr/>
                </a:tc>
                <a:tc>
                  <a:txBody>
                    <a:bodyPr/>
                    <a:lstStyle/>
                    <a:p>
                      <a:pPr algn="ctr"/>
                      <a:r>
                        <a:rPr lang="en-US" sz="1400" dirty="0" smtClean="0"/>
                        <a:t>0.5428</a:t>
                      </a:r>
                      <a:endParaRPr lang="en-US" sz="1400"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608921412"/>
              </p:ext>
            </p:extLst>
          </p:nvPr>
        </p:nvGraphicFramePr>
        <p:xfrm>
          <a:off x="125502" y="5661212"/>
          <a:ext cx="8904945" cy="304799"/>
        </p:xfrm>
        <a:graphic>
          <a:graphicData uri="http://schemas.openxmlformats.org/drawingml/2006/table">
            <a:tbl>
              <a:tblPr firstRow="1" bandRow="1">
                <a:tableStyleId>{D7AC3CCA-C797-4891-BE02-D94E43425B78}</a:tableStyleId>
              </a:tblPr>
              <a:tblGrid>
                <a:gridCol w="1389533"/>
                <a:gridCol w="1255059"/>
                <a:gridCol w="1553882"/>
                <a:gridCol w="1255059"/>
                <a:gridCol w="1419412"/>
                <a:gridCol w="956235"/>
                <a:gridCol w="1075765"/>
              </a:tblGrid>
              <a:tr h="213659">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0.5428</a:t>
                      </a:r>
                      <a:endParaRPr lang="en-US" sz="1400" dirty="0"/>
                    </a:p>
                  </a:txBody>
                  <a:tcPr/>
                </a:tc>
                <a:tc>
                  <a:txBody>
                    <a:bodyPr/>
                    <a:lstStyle/>
                    <a:p>
                      <a:pPr algn="ctr"/>
                      <a:r>
                        <a:rPr lang="en-US" sz="1400" dirty="0" smtClean="0"/>
                        <a:t>0.49</a:t>
                      </a:r>
                      <a:endParaRPr lang="en-US" sz="1400" dirty="0"/>
                    </a:p>
                  </a:txBody>
                  <a:tcPr/>
                </a:tc>
              </a:tr>
            </a:tbl>
          </a:graphicData>
        </a:graphic>
      </p:graphicFrame>
      <p:cxnSp>
        <p:nvCxnSpPr>
          <p:cNvPr id="21" name="Straight Arrow Connector 20"/>
          <p:cNvCxnSpPr>
            <a:stCxn id="7" idx="3"/>
          </p:cNvCxnSpPr>
          <p:nvPr/>
        </p:nvCxnSpPr>
        <p:spPr>
          <a:xfrm>
            <a:off x="2707341" y="1354409"/>
            <a:ext cx="1730188" cy="154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p:cNvCxnSpPr>
          <p:nvPr/>
        </p:nvCxnSpPr>
        <p:spPr>
          <a:xfrm flipV="1">
            <a:off x="2683435" y="2091765"/>
            <a:ext cx="1739153" cy="299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34471" y="3122705"/>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p:cNvSpPr/>
          <p:nvPr/>
        </p:nvSpPr>
        <p:spPr>
          <a:xfrm>
            <a:off x="137461" y="3454397"/>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p:cNvSpPr/>
          <p:nvPr/>
        </p:nvSpPr>
        <p:spPr>
          <a:xfrm>
            <a:off x="125510" y="3786089"/>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Rectangle 37"/>
          <p:cNvSpPr/>
          <p:nvPr/>
        </p:nvSpPr>
        <p:spPr>
          <a:xfrm>
            <a:off x="128500" y="4102840"/>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Explosion 2 39"/>
          <p:cNvSpPr/>
          <p:nvPr/>
        </p:nvSpPr>
        <p:spPr>
          <a:xfrm rot="2311776">
            <a:off x="7378673" y="1063964"/>
            <a:ext cx="1618181" cy="1517718"/>
          </a:xfrm>
          <a:prstGeom prst="irregularSeal2">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Left Arrow 41"/>
          <p:cNvSpPr/>
          <p:nvPr/>
        </p:nvSpPr>
        <p:spPr>
          <a:xfrm>
            <a:off x="6604000" y="1688352"/>
            <a:ext cx="732118" cy="388472"/>
          </a:xfrm>
          <a:prstGeom prst="leftArrow">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ectangle 42"/>
          <p:cNvSpPr/>
          <p:nvPr/>
        </p:nvSpPr>
        <p:spPr>
          <a:xfrm>
            <a:off x="131490" y="4419591"/>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4" name="Straight Arrow Connector 43"/>
          <p:cNvCxnSpPr>
            <a:stCxn id="8" idx="3"/>
            <a:endCxn id="6" idx="1"/>
          </p:cNvCxnSpPr>
          <p:nvPr/>
        </p:nvCxnSpPr>
        <p:spPr>
          <a:xfrm flipV="1">
            <a:off x="2695388" y="1765575"/>
            <a:ext cx="1667434" cy="114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134480" y="4736342"/>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ectangle 47"/>
          <p:cNvSpPr/>
          <p:nvPr/>
        </p:nvSpPr>
        <p:spPr>
          <a:xfrm>
            <a:off x="137470" y="5053093"/>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TextBox 48"/>
          <p:cNvSpPr txBox="1"/>
          <p:nvPr/>
        </p:nvSpPr>
        <p:spPr>
          <a:xfrm>
            <a:off x="7533344" y="1482166"/>
            <a:ext cx="1222610" cy="584776"/>
          </a:xfrm>
          <a:prstGeom prst="rect">
            <a:avLst/>
          </a:prstGeom>
          <a:noFill/>
        </p:spPr>
        <p:txBody>
          <a:bodyPr wrap="none" rtlCol="0">
            <a:spAutoFit/>
          </a:bodyPr>
          <a:lstStyle/>
          <a:p>
            <a:r>
              <a:rPr lang="en-US" sz="1600" dirty="0" err="1" smtClean="0">
                <a:solidFill>
                  <a:srgbClr val="FF0000"/>
                </a:solidFill>
                <a:latin typeface="Arial" pitchFamily="34" charset="0"/>
                <a:cs typeface="Arial" pitchFamily="34" charset="0"/>
              </a:rPr>
              <a:t>DoS</a:t>
            </a:r>
            <a:endParaRPr lang="en-US" sz="1600" dirty="0" smtClean="0">
              <a:solidFill>
                <a:srgbClr val="FF0000"/>
              </a:solidFill>
              <a:latin typeface="Arial" pitchFamily="34" charset="0"/>
              <a:cs typeface="Arial" pitchFamily="34" charset="0"/>
            </a:endParaRPr>
          </a:p>
          <a:p>
            <a:r>
              <a:rPr lang="en-US" sz="1600" dirty="0">
                <a:solidFill>
                  <a:srgbClr val="FF0000"/>
                </a:solidFill>
                <a:latin typeface="Arial" pitchFamily="34" charset="0"/>
                <a:cs typeface="Arial" pitchFamily="34" charset="0"/>
              </a:rPr>
              <a:t>2</a:t>
            </a:r>
            <a:r>
              <a:rPr lang="en-US" sz="1600" dirty="0" smtClean="0">
                <a:solidFill>
                  <a:srgbClr val="FF0000"/>
                </a:solidFill>
                <a:latin typeface="Arial" pitchFamily="34" charset="0"/>
                <a:cs typeface="Arial" pitchFamily="34" charset="0"/>
              </a:rPr>
              <a:t> sec delay</a:t>
            </a:r>
            <a:endParaRPr lang="en-US" sz="1600" dirty="0">
              <a:solidFill>
                <a:srgbClr val="FF0000"/>
              </a:solidFill>
              <a:latin typeface="Arial" pitchFamily="34" charset="0"/>
              <a:cs typeface="Arial" pitchFamily="34" charset="0"/>
            </a:endParaRPr>
          </a:p>
        </p:txBody>
      </p:sp>
      <p:sp>
        <p:nvSpPr>
          <p:cNvPr id="50" name="Rectangle 49"/>
          <p:cNvSpPr/>
          <p:nvPr/>
        </p:nvSpPr>
        <p:spPr>
          <a:xfrm>
            <a:off x="140460" y="5369844"/>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Rectangle 50"/>
          <p:cNvSpPr/>
          <p:nvPr/>
        </p:nvSpPr>
        <p:spPr>
          <a:xfrm>
            <a:off x="140460" y="5698546"/>
            <a:ext cx="8890000" cy="29882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723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47"/>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3" nodeType="clickEffect">
                                  <p:stCondLst>
                                    <p:cond delay="0"/>
                                  </p:stCondLst>
                                  <p:childTnLst>
                                    <p:set>
                                      <p:cBhvr>
                                        <p:cTn id="92" dur="1" fill="hold">
                                          <p:stCondLst>
                                            <p:cond delay="0"/>
                                          </p:stCondLst>
                                        </p:cTn>
                                        <p:tgtEl>
                                          <p:spTgt spid="47"/>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21"/>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4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50"/>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38" grpId="0" animBg="1"/>
      <p:bldP spid="38" grpId="1" animBg="1"/>
      <p:bldP spid="40" grpId="0" animBg="1"/>
      <p:bldP spid="42" grpId="0" animBg="1"/>
      <p:bldP spid="43" grpId="0" animBg="1"/>
      <p:bldP spid="43" grpId="1" animBg="1"/>
      <p:bldP spid="47" grpId="0" animBg="1"/>
      <p:bldP spid="47" grpId="1" animBg="1"/>
      <p:bldP spid="47" grpId="2" animBg="1"/>
      <p:bldP spid="47" grpId="3" animBg="1"/>
      <p:bldP spid="48" grpId="0" animBg="1"/>
      <p:bldP spid="48" grpId="1" animBg="1"/>
      <p:bldP spid="49" grpId="0"/>
      <p:bldP spid="50" grpId="0" animBg="1"/>
      <p:bldP spid="50" grpId="1"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a:t>
            </a:r>
            <a:endParaRPr lang="en-US" dirty="0"/>
          </a:p>
        </p:txBody>
      </p:sp>
      <p:sp>
        <p:nvSpPr>
          <p:cNvPr id="3" name="Content Placeholder 2"/>
          <p:cNvSpPr>
            <a:spLocks noGrp="1"/>
          </p:cNvSpPr>
          <p:nvPr>
            <p:ph idx="1"/>
          </p:nvPr>
        </p:nvSpPr>
        <p:spPr/>
        <p:txBody>
          <a:bodyPr/>
          <a:lstStyle/>
          <a:p>
            <a:r>
              <a:rPr lang="en-US" dirty="0" smtClean="0"/>
              <a:t>Travel Agent Scenario</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28</a:t>
            </a:fld>
            <a:endParaRPr lang="en-US" dirty="0"/>
          </a:p>
        </p:txBody>
      </p:sp>
      <p:pic>
        <p:nvPicPr>
          <p:cNvPr id="6" name="Picture 5"/>
          <p:cNvPicPr>
            <a:picLocks noChangeAspect="1"/>
          </p:cNvPicPr>
          <p:nvPr/>
        </p:nvPicPr>
        <p:blipFill>
          <a:blip r:embed="rId3"/>
          <a:stretch>
            <a:fillRect/>
          </a:stretch>
        </p:blipFill>
        <p:spPr>
          <a:xfrm>
            <a:off x="0" y="2221628"/>
            <a:ext cx="9144000" cy="4218020"/>
          </a:xfrm>
          <a:prstGeom prst="rect">
            <a:avLst/>
          </a:prstGeom>
        </p:spPr>
      </p:pic>
      <p:sp>
        <p:nvSpPr>
          <p:cNvPr id="7" name="Footer Placeholder 4"/>
          <p:cNvSpPr>
            <a:spLocks noGrp="1"/>
          </p:cNvSpPr>
          <p:nvPr>
            <p:ph type="ftr" sz="quarter" idx="3"/>
          </p:nvPr>
        </p:nvSpPr>
        <p:spPr>
          <a:xfrm>
            <a:off x="2543240" y="6657945"/>
            <a:ext cx="4057521" cy="200055"/>
          </a:xfrm>
        </p:spPr>
        <p:txBody>
          <a:bodyPr/>
          <a:lstStyle/>
          <a:p>
            <a:r>
              <a:rPr lang="en-US" dirty="0" smtClean="0"/>
              <a:t>NORTHROP GRUMMAN PRIVATE / PROPRIETARY LEVEL I</a:t>
            </a:r>
            <a:endParaRPr lang="en-US" dirty="0"/>
          </a:p>
        </p:txBody>
      </p:sp>
    </p:spTree>
    <p:extLst>
      <p:ext uri="{BB962C8B-B14F-4D97-AF65-F5344CB8AC3E}">
        <p14:creationId xmlns:p14="http://schemas.microsoft.com/office/powerpoint/2010/main" val="10887699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a:t>
            </a:r>
            <a:endParaRPr lang="en-US" dirty="0"/>
          </a:p>
        </p:txBody>
      </p:sp>
      <p:sp>
        <p:nvSpPr>
          <p:cNvPr id="3" name="Content Placeholder 2"/>
          <p:cNvSpPr>
            <a:spLocks noGrp="1"/>
          </p:cNvSpPr>
          <p:nvPr>
            <p:ph idx="1"/>
          </p:nvPr>
        </p:nvSpPr>
        <p:spPr>
          <a:xfrm>
            <a:off x="304799" y="1402080"/>
            <a:ext cx="8525435" cy="4524333"/>
          </a:xfrm>
        </p:spPr>
        <p:txBody>
          <a:bodyPr/>
          <a:lstStyle/>
          <a:p>
            <a:r>
              <a:rPr lang="en-US" dirty="0" smtClean="0"/>
              <a:t>SORT based “Client Feedback Trust Module” in action.</a:t>
            </a:r>
            <a:endParaRPr lang="en-US" dirty="0"/>
          </a:p>
          <a:p>
            <a:r>
              <a:rPr lang="en-US" dirty="0" err="1" smtClean="0"/>
              <a:t>DoS</a:t>
            </a:r>
            <a:r>
              <a:rPr lang="en-US" dirty="0" smtClean="0"/>
              <a:t> attack on Payment Gateway</a:t>
            </a:r>
          </a:p>
          <a:p>
            <a:pPr lvl="1"/>
            <a:r>
              <a:rPr lang="en-US" dirty="0" smtClean="0"/>
              <a:t>Introduces processing delay</a:t>
            </a:r>
          </a:p>
          <a:p>
            <a:pPr lvl="1"/>
            <a:r>
              <a:rPr lang="en-US" dirty="0" smtClean="0"/>
              <a:t>Lowering of trust value of Payment Gateway </a:t>
            </a:r>
          </a:p>
          <a:p>
            <a:r>
              <a:rPr lang="en-US" dirty="0" smtClean="0"/>
              <a:t>Interaction re-routing based on client feedback</a:t>
            </a:r>
          </a:p>
          <a:p>
            <a:r>
              <a:rPr lang="en-US" dirty="0" smtClean="0"/>
              <a:t>Insider attack on Hotel service</a:t>
            </a:r>
          </a:p>
          <a:p>
            <a:pPr lvl="1"/>
            <a:r>
              <a:rPr lang="en-US" dirty="0" smtClean="0"/>
              <a:t>Changes transport </a:t>
            </a:r>
            <a:r>
              <a:rPr lang="en-US" dirty="0"/>
              <a:t>from HTTPS to HTTP </a:t>
            </a:r>
            <a:endParaRPr lang="en-US" dirty="0" smtClean="0"/>
          </a:p>
          <a:p>
            <a:pPr lvl="1"/>
            <a:r>
              <a:rPr lang="en-US" dirty="0" smtClean="0"/>
              <a:t>XACML-based interaction authorization policy blocks interaction</a:t>
            </a:r>
          </a:p>
          <a:p>
            <a:r>
              <a:rPr lang="en-US" dirty="0" smtClean="0"/>
              <a:t>Data leakage prevention</a:t>
            </a:r>
          </a:p>
          <a:p>
            <a:pPr lvl="1"/>
            <a:r>
              <a:rPr lang="en-US" dirty="0" smtClean="0"/>
              <a:t>Credit card information allowed to be transmitted to trusted services (trust value &gt; 1)</a:t>
            </a:r>
          </a:p>
          <a:p>
            <a:pPr lvl="1"/>
            <a:r>
              <a:rPr lang="en-US" dirty="0" smtClean="0"/>
              <a:t>XACML-based interaction authorization policy blocks invocation based on content and trust value</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29</a:t>
            </a:fld>
            <a:endParaRPr lang="en-US" dirty="0"/>
          </a:p>
        </p:txBody>
      </p:sp>
      <p:sp>
        <p:nvSpPr>
          <p:cNvPr id="5" name="Footer Placeholder 4"/>
          <p:cNvSpPr>
            <a:spLocks noGrp="1"/>
          </p:cNvSpPr>
          <p:nvPr>
            <p:ph type="ftr" sz="quarter" idx="3"/>
          </p:nvPr>
        </p:nvSpPr>
        <p:spPr>
          <a:xfrm>
            <a:off x="2543240" y="6657945"/>
            <a:ext cx="4057521" cy="200055"/>
          </a:xfrm>
        </p:spPr>
        <p:txBody>
          <a:bodyPr/>
          <a:lstStyle/>
          <a:p>
            <a:r>
              <a:rPr lang="en-US" dirty="0" smtClean="0"/>
              <a:t>NORTHROP GRUMMAN PRIVATE / PROPRIETARY LEVEL I</a:t>
            </a:r>
            <a:endParaRPr lang="en-US" dirty="0"/>
          </a:p>
        </p:txBody>
      </p:sp>
    </p:spTree>
    <p:extLst>
      <p:ext uri="{BB962C8B-B14F-4D97-AF65-F5344CB8AC3E}">
        <p14:creationId xmlns:p14="http://schemas.microsoft.com/office/powerpoint/2010/main" val="2681593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Domain: Typical SOA Scenario</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a:p>
        </p:txBody>
      </p:sp>
      <p:sp>
        <p:nvSpPr>
          <p:cNvPr id="5" name="Footer Placeholder 4"/>
          <p:cNvSpPr>
            <a:spLocks noGrp="1"/>
          </p:cNvSpPr>
          <p:nvPr>
            <p:ph type="ftr" sz="quarter" idx="3"/>
          </p:nvPr>
        </p:nvSpPr>
        <p:spPr/>
        <p:txBody>
          <a:bodyPr/>
          <a:lstStyle/>
          <a:p>
            <a:r>
              <a:rPr lang="en-US" dirty="0" smtClean="0"/>
              <a:t>NORTHROP GRUMMAN PRIVATE / PROPRIETARY LEVEL I</a:t>
            </a:r>
            <a:endParaRPr lang="en-US" dirty="0"/>
          </a:p>
        </p:txBody>
      </p:sp>
      <p:sp>
        <p:nvSpPr>
          <p:cNvPr id="8" name="Shape 41"/>
          <p:cNvSpPr/>
          <p:nvPr/>
        </p:nvSpPr>
        <p:spPr>
          <a:xfrm>
            <a:off x="332547" y="1164325"/>
            <a:ext cx="5299142" cy="4517062"/>
          </a:xfrm>
          <a:prstGeom prst="roundRect">
            <a:avLst>
              <a:gd name="adj" fmla="val 4630"/>
            </a:avLst>
          </a:prstGeom>
          <a:solidFill>
            <a:srgbClr val="FFFFFF"/>
          </a:solidFill>
          <a:ln w="25400">
            <a:solidFill/>
            <a:miter lim="400000"/>
          </a:ln>
        </p:spPr>
        <p:txBody>
          <a:bodyPr lIns="101600" tIns="101600" rIns="101600" bIns="101600"/>
          <a:lstStyle/>
          <a:p>
            <a:pPr lvl="0" algn="l" defTabSz="457200">
              <a:defRPr sz="1200">
                <a:latin typeface="Helvetica"/>
                <a:ea typeface="Helvetica"/>
                <a:cs typeface="Helvetica"/>
                <a:sym typeface="Helvetica"/>
              </a:defRPr>
            </a:pPr>
            <a:endParaRPr/>
          </a:p>
        </p:txBody>
      </p:sp>
      <p:pic>
        <p:nvPicPr>
          <p:cNvPr id="9" name="droppedImage.png"/>
          <p:cNvPicPr/>
          <p:nvPr/>
        </p:nvPicPr>
        <p:blipFill>
          <a:blip r:embed="rId2">
            <a:extLst/>
          </a:blip>
          <a:stretch>
            <a:fillRect/>
          </a:stretch>
        </p:blipFill>
        <p:spPr>
          <a:xfrm>
            <a:off x="584529" y="1483776"/>
            <a:ext cx="813330" cy="813330"/>
          </a:xfrm>
          <a:prstGeom prst="rect">
            <a:avLst/>
          </a:prstGeom>
          <a:ln w="12700">
            <a:miter lim="400000"/>
          </a:ln>
        </p:spPr>
      </p:pic>
      <p:pic>
        <p:nvPicPr>
          <p:cNvPr id="10" name="droppedImage.tiff"/>
          <p:cNvPicPr/>
          <p:nvPr/>
        </p:nvPicPr>
        <p:blipFill>
          <a:blip r:embed="rId2">
            <a:extLst/>
          </a:blip>
          <a:stretch>
            <a:fillRect/>
          </a:stretch>
        </p:blipFill>
        <p:spPr>
          <a:xfrm>
            <a:off x="584529" y="2762243"/>
            <a:ext cx="813330" cy="813330"/>
          </a:xfrm>
          <a:prstGeom prst="rect">
            <a:avLst/>
          </a:prstGeom>
          <a:ln w="12700">
            <a:miter lim="400000"/>
          </a:ln>
        </p:spPr>
      </p:pic>
      <p:sp>
        <p:nvSpPr>
          <p:cNvPr id="11" name="Shape 44"/>
          <p:cNvSpPr/>
          <p:nvPr/>
        </p:nvSpPr>
        <p:spPr>
          <a:xfrm>
            <a:off x="3643852" y="1564046"/>
            <a:ext cx="1609163" cy="652790"/>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lgn="ctr">
              <a:defRPr sz="1800"/>
            </a:pPr>
            <a:r>
              <a:rPr sz="2400" dirty="0"/>
              <a:t>Service 1</a:t>
            </a:r>
          </a:p>
        </p:txBody>
      </p:sp>
      <p:sp>
        <p:nvSpPr>
          <p:cNvPr id="12" name="Shape 45"/>
          <p:cNvSpPr/>
          <p:nvPr/>
        </p:nvSpPr>
        <p:spPr>
          <a:xfrm>
            <a:off x="3643852" y="2842513"/>
            <a:ext cx="1609163" cy="652790"/>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lgn="ctr">
              <a:defRPr sz="1800"/>
            </a:pPr>
            <a:r>
              <a:rPr sz="2400" dirty="0"/>
              <a:t>Service 2</a:t>
            </a:r>
          </a:p>
        </p:txBody>
      </p:sp>
      <p:sp>
        <p:nvSpPr>
          <p:cNvPr id="13" name="Shape 46"/>
          <p:cNvSpPr/>
          <p:nvPr/>
        </p:nvSpPr>
        <p:spPr>
          <a:xfrm>
            <a:off x="3643852" y="4120980"/>
            <a:ext cx="1609163" cy="652789"/>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lgn="ctr">
              <a:defRPr sz="1800"/>
            </a:pPr>
            <a:r>
              <a:rPr sz="2400" dirty="0"/>
              <a:t>Service 3</a:t>
            </a:r>
          </a:p>
        </p:txBody>
      </p:sp>
      <p:sp>
        <p:nvSpPr>
          <p:cNvPr id="14" name="Shape 47"/>
          <p:cNvSpPr/>
          <p:nvPr/>
        </p:nvSpPr>
        <p:spPr>
          <a:xfrm>
            <a:off x="6878120" y="2148246"/>
            <a:ext cx="1609163" cy="652790"/>
          </a:xfrm>
          <a:prstGeom prst="rect">
            <a:avLst/>
          </a:prstGeom>
          <a:ln w="25400">
            <a:solidFill>
              <a:srgbClr val="00882B"/>
            </a:solidFill>
            <a:miter lim="400000"/>
          </a:ln>
          <a:extLst>
            <a:ext uri="{C572A759-6A51-4108-AA02-DFA0A04FC94B}">
              <ma14:wrappingTextBoxFlag xmlns:ma14="http://schemas.microsoft.com/office/mac/drawingml/2011/main" val="1"/>
            </a:ext>
          </a:extLst>
        </p:spPr>
        <p:txBody>
          <a:bodyPr lIns="0" tIns="0" rIns="0" bIns="0" anchor="ctr"/>
          <a:lstStyle>
            <a:lvl1pPr>
              <a:defRPr sz="2400"/>
            </a:lvl1pPr>
          </a:lstStyle>
          <a:p>
            <a:pPr lvl="0" algn="ctr">
              <a:defRPr sz="1800"/>
            </a:pPr>
            <a:r>
              <a:rPr sz="2400" dirty="0"/>
              <a:t>Service 4</a:t>
            </a:r>
          </a:p>
        </p:txBody>
      </p:sp>
      <p:sp>
        <p:nvSpPr>
          <p:cNvPr id="15" name="Shape 48"/>
          <p:cNvSpPr/>
          <p:nvPr/>
        </p:nvSpPr>
        <p:spPr>
          <a:xfrm flipH="1" flipV="1">
            <a:off x="1505214" y="3189557"/>
            <a:ext cx="2025556" cy="1257518"/>
          </a:xfrm>
          <a:prstGeom prst="line">
            <a:avLst/>
          </a:prstGeom>
          <a:ln w="25400">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16" name="Shape 49"/>
          <p:cNvSpPr/>
          <p:nvPr/>
        </p:nvSpPr>
        <p:spPr>
          <a:xfrm flipH="1">
            <a:off x="1498273" y="3168607"/>
            <a:ext cx="2032497" cy="5010"/>
          </a:xfrm>
          <a:prstGeom prst="line">
            <a:avLst/>
          </a:prstGeom>
          <a:ln w="25400">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17" name="Shape 50"/>
          <p:cNvSpPr/>
          <p:nvPr/>
        </p:nvSpPr>
        <p:spPr>
          <a:xfrm flipH="1">
            <a:off x="1498273" y="1890140"/>
            <a:ext cx="2032497" cy="5010"/>
          </a:xfrm>
          <a:prstGeom prst="line">
            <a:avLst/>
          </a:prstGeom>
          <a:ln w="25400">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51"/>
          <p:cNvSpPr/>
          <p:nvPr/>
        </p:nvSpPr>
        <p:spPr>
          <a:xfrm>
            <a:off x="6878120" y="3312361"/>
            <a:ext cx="1609163" cy="652790"/>
          </a:xfrm>
          <a:prstGeom prst="rect">
            <a:avLst/>
          </a:prstGeom>
          <a:ln w="25400">
            <a:solidFill>
              <a:srgbClr val="C82506"/>
            </a:solidFill>
            <a:miter lim="400000"/>
          </a:ln>
          <a:extLst>
            <a:ext uri="{C572A759-6A51-4108-AA02-DFA0A04FC94B}">
              <ma14:wrappingTextBoxFlag xmlns:ma14="http://schemas.microsoft.com/office/mac/drawingml/2011/main" val="1"/>
            </a:ext>
          </a:extLst>
        </p:spPr>
        <p:txBody>
          <a:bodyPr lIns="0" tIns="0" rIns="0" bIns="0" anchor="ctr"/>
          <a:lstStyle>
            <a:lvl1pPr>
              <a:defRPr sz="2400"/>
            </a:lvl1pPr>
          </a:lstStyle>
          <a:p>
            <a:pPr lvl="0" algn="ctr">
              <a:defRPr sz="1800"/>
            </a:pPr>
            <a:r>
              <a:rPr sz="2400" dirty="0"/>
              <a:t>Service 5</a:t>
            </a:r>
          </a:p>
        </p:txBody>
      </p:sp>
      <p:sp>
        <p:nvSpPr>
          <p:cNvPr id="19" name="Shape 52"/>
          <p:cNvSpPr/>
          <p:nvPr/>
        </p:nvSpPr>
        <p:spPr>
          <a:xfrm flipH="1" flipV="1">
            <a:off x="5303351" y="1816037"/>
            <a:ext cx="1529419" cy="658304"/>
          </a:xfrm>
          <a:prstGeom prst="line">
            <a:avLst/>
          </a:prstGeom>
          <a:ln w="25400">
            <a:solidFill>
              <a:srgbClr val="00882B"/>
            </a:solidFill>
            <a:custDash>
              <a:ds d="200000" sp="200000"/>
            </a:custDash>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20" name="Shape 53"/>
          <p:cNvSpPr/>
          <p:nvPr/>
        </p:nvSpPr>
        <p:spPr>
          <a:xfrm flipH="1">
            <a:off x="5291535" y="3653083"/>
            <a:ext cx="1553958" cy="802080"/>
          </a:xfrm>
          <a:prstGeom prst="line">
            <a:avLst/>
          </a:prstGeom>
          <a:ln w="25400">
            <a:solidFill>
              <a:srgbClr val="C82506"/>
            </a:solidFill>
            <a:custDash>
              <a:ds d="200000" sp="200000"/>
            </a:custDash>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21" name="Shape 54"/>
          <p:cNvSpPr/>
          <p:nvPr/>
        </p:nvSpPr>
        <p:spPr>
          <a:xfrm>
            <a:off x="1951110" y="5186039"/>
            <a:ext cx="206201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b="1"/>
            </a:lvl1pPr>
          </a:lstStyle>
          <a:p>
            <a:pPr lvl="0">
              <a:defRPr sz="1800" b="0"/>
            </a:pPr>
            <a:r>
              <a:rPr sz="2400" b="1"/>
              <a:t>Trust Domain</a:t>
            </a:r>
          </a:p>
        </p:txBody>
      </p:sp>
      <p:sp>
        <p:nvSpPr>
          <p:cNvPr id="22" name="Shape 55"/>
          <p:cNvSpPr/>
          <p:nvPr/>
        </p:nvSpPr>
        <p:spPr>
          <a:xfrm>
            <a:off x="5631689" y="4486440"/>
            <a:ext cx="3267076" cy="1848248"/>
          </a:xfrm>
          <a:custGeom>
            <a:avLst/>
            <a:gdLst/>
            <a:ahLst/>
            <a:cxnLst>
              <a:cxn ang="0">
                <a:pos x="wd2" y="hd2"/>
              </a:cxn>
              <a:cxn ang="5400000">
                <a:pos x="wd2" y="hd2"/>
              </a:cxn>
              <a:cxn ang="10800000">
                <a:pos x="wd2" y="hd2"/>
              </a:cxn>
              <a:cxn ang="16200000">
                <a:pos x="wd2" y="hd2"/>
              </a:cxn>
            </a:cxnLst>
            <a:rect l="0" t="0" r="r" b="b"/>
            <a:pathLst>
              <a:path w="21600" h="21600" extrusionOk="0">
                <a:moveTo>
                  <a:pt x="3855" y="0"/>
                </a:moveTo>
                <a:cubicBezTo>
                  <a:pt x="3517" y="0"/>
                  <a:pt x="3243" y="483"/>
                  <a:pt x="3243" y="1081"/>
                </a:cubicBezTo>
                <a:lnTo>
                  <a:pt x="3243" y="4365"/>
                </a:lnTo>
                <a:lnTo>
                  <a:pt x="0" y="6271"/>
                </a:lnTo>
                <a:lnTo>
                  <a:pt x="3243" y="8177"/>
                </a:lnTo>
                <a:lnTo>
                  <a:pt x="3243" y="20519"/>
                </a:lnTo>
                <a:cubicBezTo>
                  <a:pt x="3243" y="21117"/>
                  <a:pt x="3517" y="21600"/>
                  <a:pt x="3855" y="21600"/>
                </a:cubicBezTo>
                <a:lnTo>
                  <a:pt x="20989" y="21600"/>
                </a:lnTo>
                <a:cubicBezTo>
                  <a:pt x="21327" y="21600"/>
                  <a:pt x="21600" y="21117"/>
                  <a:pt x="21600" y="20519"/>
                </a:cubicBezTo>
                <a:lnTo>
                  <a:pt x="21600" y="1081"/>
                </a:lnTo>
                <a:cubicBezTo>
                  <a:pt x="21600" y="483"/>
                  <a:pt x="21327" y="0"/>
                  <a:pt x="20989" y="0"/>
                </a:cubicBezTo>
                <a:lnTo>
                  <a:pt x="3855" y="0"/>
                </a:lnTo>
                <a:close/>
              </a:path>
            </a:pathLst>
          </a:custGeom>
          <a:solidFill>
            <a:srgbClr val="A6AAA9"/>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defRPr>
            </a:lvl1pPr>
          </a:lstStyle>
          <a:p>
            <a:pPr lvl="0" algn="ctr">
              <a:defRPr sz="1800" b="0">
                <a:solidFill>
                  <a:srgbClr val="000000"/>
                </a:solidFill>
              </a:defRPr>
            </a:pPr>
            <a:r>
              <a:rPr sz="2000" b="1" dirty="0">
                <a:solidFill>
                  <a:schemeClr val="tx1"/>
                </a:solidFill>
              </a:rPr>
              <a:t>Service Level Agreements / </a:t>
            </a:r>
            <a:endParaRPr lang="en-US" sz="2000" b="1" dirty="0" smtClean="0">
              <a:solidFill>
                <a:schemeClr val="tx1"/>
              </a:solidFill>
            </a:endParaRPr>
          </a:p>
          <a:p>
            <a:pPr lvl="0" algn="ctr">
              <a:defRPr sz="1800" b="0">
                <a:solidFill>
                  <a:srgbClr val="000000"/>
                </a:solidFill>
              </a:defRPr>
            </a:pPr>
            <a:r>
              <a:rPr sz="2000" b="1" dirty="0" smtClean="0">
                <a:solidFill>
                  <a:schemeClr val="tx1"/>
                </a:solidFill>
              </a:rPr>
              <a:t>Domain </a:t>
            </a:r>
            <a:r>
              <a:rPr sz="2000" b="1" dirty="0">
                <a:solidFill>
                  <a:schemeClr val="tx1"/>
                </a:solidFill>
              </a:rPr>
              <a:t>Policies</a:t>
            </a:r>
          </a:p>
        </p:txBody>
      </p:sp>
      <p:sp>
        <p:nvSpPr>
          <p:cNvPr id="23" name="Shape 56"/>
          <p:cNvSpPr/>
          <p:nvPr/>
        </p:nvSpPr>
        <p:spPr>
          <a:xfrm>
            <a:off x="2071936" y="1381946"/>
            <a:ext cx="885140" cy="469901"/>
          </a:xfrm>
          <a:prstGeom prst="rect">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defRPr>
            </a:lvl1pPr>
          </a:lstStyle>
          <a:p>
            <a:pPr lvl="0" algn="ctr">
              <a:defRPr sz="1800" b="0">
                <a:solidFill>
                  <a:srgbClr val="000000"/>
                </a:solidFill>
              </a:defRPr>
            </a:pPr>
            <a:r>
              <a:rPr sz="2400" b="1" dirty="0">
                <a:solidFill>
                  <a:srgbClr val="FFFFFF"/>
                </a:solidFill>
              </a:rPr>
              <a:t>PII</a:t>
            </a:r>
          </a:p>
        </p:txBody>
      </p:sp>
      <p:sp>
        <p:nvSpPr>
          <p:cNvPr id="24" name="Shape 57"/>
          <p:cNvSpPr/>
          <p:nvPr/>
        </p:nvSpPr>
        <p:spPr>
          <a:xfrm>
            <a:off x="2071936" y="2648259"/>
            <a:ext cx="885140" cy="469901"/>
          </a:xfrm>
          <a:prstGeom prst="rect">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defRPr>
            </a:lvl1pPr>
          </a:lstStyle>
          <a:p>
            <a:pPr lvl="0" algn="ctr">
              <a:defRPr sz="1800" b="0">
                <a:solidFill>
                  <a:srgbClr val="000000"/>
                </a:solidFill>
              </a:defRPr>
            </a:pPr>
            <a:r>
              <a:rPr sz="2400" b="1">
                <a:solidFill>
                  <a:srgbClr val="FFFFFF"/>
                </a:solidFill>
              </a:rPr>
              <a:t>PII</a:t>
            </a:r>
          </a:p>
        </p:txBody>
      </p:sp>
      <p:sp>
        <p:nvSpPr>
          <p:cNvPr id="25" name="Shape 58"/>
          <p:cNvSpPr/>
          <p:nvPr/>
        </p:nvSpPr>
        <p:spPr>
          <a:xfrm>
            <a:off x="5380992" y="3630868"/>
            <a:ext cx="885140" cy="469901"/>
          </a:xfrm>
          <a:prstGeom prst="rect">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defRPr>
            </a:lvl1pPr>
          </a:lstStyle>
          <a:p>
            <a:pPr lvl="0" algn="ctr">
              <a:defRPr sz="1800" b="0">
                <a:solidFill>
                  <a:srgbClr val="000000"/>
                </a:solidFill>
              </a:defRPr>
            </a:pPr>
            <a:r>
              <a:rPr sz="2400" b="1" dirty="0">
                <a:solidFill>
                  <a:srgbClr val="FFFFFF"/>
                </a:solidFill>
              </a:rPr>
              <a:t>PII</a:t>
            </a:r>
          </a:p>
        </p:txBody>
      </p:sp>
    </p:spTree>
    <p:extLst>
      <p:ext uri="{BB962C8B-B14F-4D97-AF65-F5344CB8AC3E}">
        <p14:creationId xmlns:p14="http://schemas.microsoft.com/office/powerpoint/2010/main" val="1624289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smtClean="0"/>
              <a:t>Future Work</a:t>
            </a:r>
            <a:endParaRPr lang="en-US" dirty="0" smtClean="0"/>
          </a:p>
        </p:txBody>
      </p:sp>
      <p:sp>
        <p:nvSpPr>
          <p:cNvPr id="17411" name="Rectangle 3"/>
          <p:cNvSpPr>
            <a:spLocks noGrp="1"/>
          </p:cNvSpPr>
          <p:nvPr>
            <p:ph type="body" idx="1"/>
          </p:nvPr>
        </p:nvSpPr>
        <p:spPr/>
        <p:txBody>
          <a:bodyPr/>
          <a:lstStyle/>
          <a:p>
            <a:r>
              <a:rPr lang="en-US" dirty="0" smtClean="0"/>
              <a:t>Anomaly Detection</a:t>
            </a:r>
          </a:p>
          <a:p>
            <a:r>
              <a:rPr lang="en-US" dirty="0" smtClean="0"/>
              <a:t>Service </a:t>
            </a:r>
            <a:r>
              <a:rPr lang="en-US" dirty="0"/>
              <a:t>health analysis based on mining of </a:t>
            </a:r>
            <a:r>
              <a:rPr lang="en-US" i="1" dirty="0"/>
              <a:t>heartbeat</a:t>
            </a:r>
            <a:r>
              <a:rPr lang="en-US" dirty="0"/>
              <a:t> </a:t>
            </a:r>
            <a:r>
              <a:rPr lang="en-US" dirty="0" smtClean="0"/>
              <a:t>data</a:t>
            </a:r>
          </a:p>
          <a:p>
            <a:r>
              <a:rPr lang="en-US" dirty="0" smtClean="0"/>
              <a:t>Mining </a:t>
            </a:r>
            <a:r>
              <a:rPr lang="en-US" dirty="0"/>
              <a:t>of </a:t>
            </a:r>
            <a:r>
              <a:rPr lang="en-US" i="1" dirty="0"/>
              <a:t>inflow</a:t>
            </a:r>
            <a:r>
              <a:rPr lang="en-US" dirty="0"/>
              <a:t> data in a cloud </a:t>
            </a:r>
            <a:r>
              <a:rPr lang="en-US" dirty="0" smtClean="0"/>
              <a:t>setting</a:t>
            </a:r>
          </a:p>
          <a:p>
            <a:r>
              <a:rPr lang="en-US" dirty="0" smtClean="0"/>
              <a:t>Context</a:t>
            </a:r>
            <a:r>
              <a:rPr lang="en-US" dirty="0"/>
              <a:t>-based criticality </a:t>
            </a:r>
            <a:r>
              <a:rPr lang="en-US" dirty="0" smtClean="0"/>
              <a:t>rating</a:t>
            </a:r>
          </a:p>
          <a:p>
            <a:r>
              <a:rPr lang="en-US" dirty="0" smtClean="0"/>
              <a:t>Context</a:t>
            </a:r>
            <a:r>
              <a:rPr lang="en-US" dirty="0"/>
              <a:t>-based service orchestration </a:t>
            </a:r>
            <a:r>
              <a:rPr lang="en-US" dirty="0" smtClean="0"/>
              <a:t>management</a:t>
            </a:r>
          </a:p>
          <a:p>
            <a:r>
              <a:rPr lang="en-US" dirty="0" smtClean="0"/>
              <a:t>System </a:t>
            </a:r>
            <a:r>
              <a:rPr lang="en-US" dirty="0"/>
              <a:t>performance analysis under high load (scalability</a:t>
            </a:r>
            <a:r>
              <a:rPr lang="en-US" dirty="0" smtClean="0"/>
              <a:t>)</a:t>
            </a:r>
          </a:p>
          <a:p>
            <a:r>
              <a:rPr lang="en-US" dirty="0" smtClean="0"/>
              <a:t>Experiments </a:t>
            </a:r>
            <a:r>
              <a:rPr lang="en-US" dirty="0"/>
              <a:t>in cloud </a:t>
            </a:r>
            <a:r>
              <a:rPr lang="en-US" dirty="0" smtClean="0"/>
              <a:t>settings</a:t>
            </a:r>
          </a:p>
          <a:p>
            <a:r>
              <a:rPr lang="en-US" dirty="0" smtClean="0"/>
              <a:t>Distributed </a:t>
            </a:r>
            <a:r>
              <a:rPr lang="en-US" dirty="0"/>
              <a:t>Service Monitor for high </a:t>
            </a:r>
            <a:r>
              <a:rPr lang="en-US" dirty="0" smtClean="0"/>
              <a:t>availability</a:t>
            </a:r>
          </a:p>
          <a:p>
            <a:r>
              <a:rPr lang="en-US" dirty="0" smtClean="0"/>
              <a:t>Adaptable service composition for better SLA (security/privacy, performance, reliability)</a:t>
            </a:r>
          </a:p>
        </p:txBody>
      </p:sp>
      <p:sp>
        <p:nvSpPr>
          <p:cNvPr id="4" name="Slide Number Placeholder 3"/>
          <p:cNvSpPr>
            <a:spLocks noGrp="1"/>
          </p:cNvSpPr>
          <p:nvPr>
            <p:ph type="sldNum" sz="quarter" idx="11"/>
          </p:nvPr>
        </p:nvSpPr>
        <p:spPr/>
        <p:txBody>
          <a:bodyPr/>
          <a:lstStyle/>
          <a:p>
            <a:fld id="{F6EFC63E-F8D9-44BB-A462-AC735E845F95}" type="slidenum">
              <a:rPr lang="en-US" smtClean="0"/>
              <a:pPr/>
              <a:t>30</a:t>
            </a:fld>
            <a:endParaRPr lang="en-US" dirty="0"/>
          </a:p>
        </p:txBody>
      </p:sp>
      <p:sp>
        <p:nvSpPr>
          <p:cNvPr id="5" name="Footer Placeholder 4"/>
          <p:cNvSpPr>
            <a:spLocks noGrp="1"/>
          </p:cNvSpPr>
          <p:nvPr>
            <p:ph type="ftr" sz="quarter" idx="3"/>
          </p:nvPr>
        </p:nvSpPr>
        <p:spPr>
          <a:xfrm>
            <a:off x="2543240" y="6657945"/>
            <a:ext cx="4057521" cy="200055"/>
          </a:xfrm>
        </p:spPr>
        <p:txBody>
          <a:bodyPr/>
          <a:lstStyle/>
          <a:p>
            <a:r>
              <a:rPr lang="en-US" dirty="0" smtClean="0"/>
              <a:t>NORTHROP GRUMMAN PRIVATE / PROPRIETARY LEVEL 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(Cont.)</a:t>
            </a:r>
            <a:endParaRPr lang="en-US" dirty="0"/>
          </a:p>
        </p:txBody>
      </p:sp>
      <p:sp>
        <p:nvSpPr>
          <p:cNvPr id="3" name="Content Placeholder 2"/>
          <p:cNvSpPr>
            <a:spLocks noGrp="1"/>
          </p:cNvSpPr>
          <p:nvPr>
            <p:ph idx="1"/>
          </p:nvPr>
        </p:nvSpPr>
        <p:spPr>
          <a:xfrm>
            <a:off x="304800" y="1402080"/>
            <a:ext cx="8382000" cy="4765909"/>
          </a:xfrm>
        </p:spPr>
        <p:txBody>
          <a:bodyPr>
            <a:normAutofit/>
          </a:bodyPr>
          <a:lstStyle/>
          <a:p>
            <a:r>
              <a:rPr lang="en-US" b="1" dirty="0" smtClean="0"/>
              <a:t>Active </a:t>
            </a:r>
            <a:r>
              <a:rPr lang="en-US" b="1" dirty="0"/>
              <a:t>Bundles</a:t>
            </a:r>
            <a:r>
              <a:rPr lang="en-US" dirty="0"/>
              <a:t> </a:t>
            </a:r>
            <a:r>
              <a:rPr lang="en-US" dirty="0" smtClean="0"/>
              <a:t>(self-protecting data)</a:t>
            </a:r>
            <a:endParaRPr lang="en-US" dirty="0"/>
          </a:p>
          <a:p>
            <a:pPr lvl="1"/>
            <a:r>
              <a:rPr lang="en-US" dirty="0" smtClean="0"/>
              <a:t>Provide </a:t>
            </a:r>
            <a:r>
              <a:rPr lang="en-US" dirty="0"/>
              <a:t>secure data dissemination in distributed environments for cross-domain information exchange to control access to </a:t>
            </a:r>
            <a:r>
              <a:rPr lang="en-US" dirty="0" smtClean="0"/>
              <a:t>shared data and prevent data leakage</a:t>
            </a:r>
          </a:p>
          <a:p>
            <a:pPr lvl="1"/>
            <a:r>
              <a:rPr lang="en-US" dirty="0" smtClean="0"/>
              <a:t>Use case: Access control and identity management in SOA/cloud using Active </a:t>
            </a:r>
            <a:r>
              <a:rPr lang="en-US" dirty="0"/>
              <a:t>B</a:t>
            </a:r>
            <a:r>
              <a:rPr lang="en-US" dirty="0" smtClean="0"/>
              <a:t>undles</a:t>
            </a:r>
          </a:p>
          <a:p>
            <a:pPr lvl="1"/>
            <a:endParaRPr lang="en-US" dirty="0" smtClean="0"/>
          </a:p>
          <a:p>
            <a:r>
              <a:rPr lang="en-US" b="1" dirty="0" smtClean="0"/>
              <a:t>EPHI</a:t>
            </a:r>
          </a:p>
          <a:p>
            <a:pPr lvl="1"/>
            <a:r>
              <a:rPr lang="en-US" dirty="0" smtClean="0"/>
              <a:t>Electronic health records (EHRs) address the issue of providing access to EPHI in a cloud-based repository in a privacy-preserving manner</a:t>
            </a:r>
          </a:p>
          <a:p>
            <a:pPr lvl="1"/>
            <a:r>
              <a:rPr lang="en-US" dirty="0" smtClean="0"/>
              <a:t>Monitoring framework can be applied for monitoring access to EHRs</a:t>
            </a:r>
          </a:p>
          <a:p>
            <a:pPr lvl="1"/>
            <a:endParaRPr lang="en-US" dirty="0"/>
          </a:p>
          <a:p>
            <a:r>
              <a:rPr lang="en-US" b="1" dirty="0" smtClean="0"/>
              <a:t>Offloading of sensitive computations</a:t>
            </a:r>
            <a:endParaRPr lang="en-US" b="1" dirty="0"/>
          </a:p>
          <a:p>
            <a:pPr lvl="1"/>
            <a:r>
              <a:rPr lang="en-US" dirty="0" smtClean="0"/>
              <a:t>Service Monitor can offload some sensitive computations (e.g. related to trust) to an untrusted cloud platform</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31</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3927963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a:t>
            </a:r>
            <a:endParaRPr lang="en-US" dirty="0"/>
          </a:p>
        </p:txBody>
      </p:sp>
      <p:sp>
        <p:nvSpPr>
          <p:cNvPr id="3" name="Content Placeholder 2"/>
          <p:cNvSpPr>
            <a:spLocks noGrp="1"/>
          </p:cNvSpPr>
          <p:nvPr>
            <p:ph idx="1"/>
          </p:nvPr>
        </p:nvSpPr>
        <p:spPr>
          <a:xfrm>
            <a:off x="304800" y="1402080"/>
            <a:ext cx="8382000" cy="5128732"/>
          </a:xfrm>
        </p:spPr>
        <p:txBody>
          <a:bodyPr>
            <a:normAutofit/>
          </a:bodyPr>
          <a:lstStyle/>
          <a:p>
            <a:pPr marL="0" indent="0">
              <a:buNone/>
            </a:pPr>
            <a:r>
              <a:rPr lang="en-US" dirty="0" smtClean="0"/>
              <a:t>Types of anomalies:</a:t>
            </a:r>
          </a:p>
          <a:p>
            <a:pPr marL="342900" indent="-342900">
              <a:buFont typeface="Arial"/>
              <a:buChar char="•"/>
            </a:pPr>
            <a:r>
              <a:rPr lang="en-US" dirty="0"/>
              <a:t>Service behavior under </a:t>
            </a:r>
            <a:r>
              <a:rPr lang="en-US" dirty="0" smtClean="0"/>
              <a:t>abnormal </a:t>
            </a:r>
            <a:r>
              <a:rPr lang="en-US" dirty="0"/>
              <a:t>conditions (service failures)</a:t>
            </a:r>
          </a:p>
          <a:p>
            <a:pPr marL="342900" indent="-342900">
              <a:buFont typeface="Arial"/>
              <a:buChar char="•"/>
            </a:pPr>
            <a:r>
              <a:rPr lang="en-US" dirty="0"/>
              <a:t>Information leakage (service response, verbose error messages)</a:t>
            </a:r>
          </a:p>
          <a:p>
            <a:pPr marL="342900" indent="-342900">
              <a:buFont typeface="Arial"/>
              <a:buChar char="•"/>
            </a:pPr>
            <a:r>
              <a:rPr lang="fr-FR" dirty="0" err="1"/>
              <a:t>Insecure</a:t>
            </a:r>
            <a:r>
              <a:rPr lang="fr-FR" dirty="0"/>
              <a:t> communication</a:t>
            </a:r>
          </a:p>
          <a:p>
            <a:pPr marL="342900" indent="-342900">
              <a:buFont typeface="Arial"/>
              <a:buChar char="•"/>
            </a:pPr>
            <a:r>
              <a:rPr lang="sv-SE" dirty="0" err="1"/>
              <a:t>External</a:t>
            </a:r>
            <a:r>
              <a:rPr lang="sv-SE" dirty="0"/>
              <a:t> attacks</a:t>
            </a:r>
          </a:p>
          <a:p>
            <a:pPr marL="800100" lvl="1" indent="-342900">
              <a:buFont typeface="Arial"/>
              <a:buChar char="•"/>
            </a:pPr>
            <a:r>
              <a:rPr lang="en-US" dirty="0" err="1"/>
              <a:t>DDoS</a:t>
            </a:r>
            <a:endParaRPr lang="en-US" dirty="0"/>
          </a:p>
          <a:p>
            <a:pPr marL="800100" lvl="1" indent="-342900">
              <a:buFont typeface="Arial"/>
              <a:buChar char="•"/>
            </a:pPr>
            <a:r>
              <a:rPr lang="en-US" dirty="0"/>
              <a:t>Injection attacks</a:t>
            </a:r>
          </a:p>
          <a:p>
            <a:pPr marL="342900" indent="-342900">
              <a:buFont typeface="Arial"/>
              <a:buChar char="•"/>
            </a:pPr>
            <a:r>
              <a:rPr lang="sv-SE" dirty="0" err="1"/>
              <a:t>Internal</a:t>
            </a:r>
            <a:r>
              <a:rPr lang="sv-SE" dirty="0"/>
              <a:t> </a:t>
            </a:r>
            <a:r>
              <a:rPr lang="sv-SE" dirty="0" smtClean="0"/>
              <a:t>attacks</a:t>
            </a:r>
          </a:p>
          <a:p>
            <a:pPr marL="796925" lvl="1" indent="-342900">
              <a:buFont typeface="Arial"/>
              <a:buChar char="•"/>
            </a:pPr>
            <a:r>
              <a:rPr lang="en-US" dirty="0" smtClean="0"/>
              <a:t>Service </a:t>
            </a:r>
            <a:r>
              <a:rPr lang="en-US" dirty="0"/>
              <a:t>misconfiguration, e.g</a:t>
            </a:r>
            <a:r>
              <a:rPr lang="en-US" dirty="0" smtClean="0"/>
              <a:t>., </a:t>
            </a:r>
            <a:r>
              <a:rPr lang="en-US" dirty="0"/>
              <a:t>exposing internal services to </a:t>
            </a:r>
            <a:r>
              <a:rPr lang="en-US" dirty="0" smtClean="0"/>
              <a:t>public</a:t>
            </a:r>
          </a:p>
          <a:p>
            <a:pPr marL="796925" lvl="1" indent="-342900">
              <a:buFont typeface="Arial"/>
              <a:buChar char="•"/>
            </a:pPr>
            <a:r>
              <a:rPr lang="en-US" dirty="0" smtClean="0"/>
              <a:t>Service </a:t>
            </a:r>
            <a:r>
              <a:rPr lang="en-US" dirty="0"/>
              <a:t>misbehavior, e.g</a:t>
            </a:r>
            <a:r>
              <a:rPr lang="en-US" dirty="0" smtClean="0"/>
              <a:t>., </a:t>
            </a:r>
            <a:r>
              <a:rPr lang="en-US" dirty="0"/>
              <a:t>anomalous external service </a:t>
            </a:r>
            <a:r>
              <a:rPr lang="en-US" dirty="0" smtClean="0"/>
              <a:t>communication</a:t>
            </a:r>
          </a:p>
          <a:p>
            <a:pPr marL="0" indent="0">
              <a:buNone/>
            </a:pPr>
            <a:endParaRPr lang="en-US" dirty="0" smtClean="0"/>
          </a:p>
        </p:txBody>
      </p:sp>
      <p:sp>
        <p:nvSpPr>
          <p:cNvPr id="4" name="Slide Number Placeholder 3"/>
          <p:cNvSpPr>
            <a:spLocks noGrp="1"/>
          </p:cNvSpPr>
          <p:nvPr>
            <p:ph type="sldNum" sz="quarter" idx="11"/>
          </p:nvPr>
        </p:nvSpPr>
        <p:spPr/>
        <p:txBody>
          <a:bodyPr/>
          <a:lstStyle/>
          <a:p>
            <a:fld id="{F6EFC63E-F8D9-44BB-A462-AC735E845F95}" type="slidenum">
              <a:rPr lang="en-US" smtClean="0"/>
              <a:pPr/>
              <a:t>32</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23332037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 Process</a:t>
            </a:r>
            <a:endParaRPr lang="en-US" dirty="0"/>
          </a:p>
        </p:txBody>
      </p:sp>
      <p:sp>
        <p:nvSpPr>
          <p:cNvPr id="3" name="Content Placeholder 2"/>
          <p:cNvSpPr>
            <a:spLocks noGrp="1"/>
          </p:cNvSpPr>
          <p:nvPr>
            <p:ph idx="1"/>
          </p:nvPr>
        </p:nvSpPr>
        <p:spPr/>
        <p:txBody>
          <a:bodyPr/>
          <a:lstStyle/>
          <a:p>
            <a:pPr marL="342900" lvl="0" indent="-342900">
              <a:buFont typeface="Arial"/>
              <a:buChar char="•"/>
            </a:pPr>
            <a:r>
              <a:rPr lang="en-US" dirty="0"/>
              <a:t>3 perspectives of topology operation</a:t>
            </a:r>
          </a:p>
          <a:p>
            <a:pPr marL="800100" lvl="1" indent="-342900">
              <a:buFont typeface="Arial"/>
              <a:buChar char="•"/>
            </a:pPr>
            <a:r>
              <a:rPr lang="fr-FR" dirty="0"/>
              <a:t>Interaction data</a:t>
            </a:r>
          </a:p>
          <a:p>
            <a:pPr marL="800100" lvl="1" indent="-342900">
              <a:buFont typeface="Arial"/>
              <a:buChar char="•"/>
            </a:pPr>
            <a:r>
              <a:rPr lang="en-US" dirty="0"/>
              <a:t>Incoming request data</a:t>
            </a:r>
          </a:p>
          <a:p>
            <a:pPr marL="800100" lvl="1" indent="-342900">
              <a:buFont typeface="Arial"/>
              <a:buChar char="•"/>
            </a:pPr>
            <a:r>
              <a:rPr lang="en-US" dirty="0"/>
              <a:t>Service health data</a:t>
            </a:r>
          </a:p>
          <a:p>
            <a:pPr marL="342900" lvl="0" indent="-342900">
              <a:buFont typeface="Arial"/>
              <a:buChar char="•"/>
            </a:pPr>
            <a:r>
              <a:rPr lang="en-US" dirty="0"/>
              <a:t>Define relevant anomalies</a:t>
            </a:r>
          </a:p>
          <a:p>
            <a:pPr marL="342900" lvl="0" indent="-342900">
              <a:buFont typeface="Arial"/>
              <a:buChar char="•"/>
            </a:pPr>
            <a:r>
              <a:rPr lang="en-US" dirty="0"/>
              <a:t>Develop mechanisms to detect anomalies</a:t>
            </a:r>
          </a:p>
          <a:p>
            <a:pPr marL="342900" lvl="0" indent="-342900">
              <a:buFont typeface="Arial"/>
              <a:buChar char="•"/>
            </a:pPr>
            <a:r>
              <a:rPr lang="en-US" dirty="0"/>
              <a:t>Take remedial </a:t>
            </a:r>
            <a:r>
              <a:rPr lang="en-US" dirty="0" smtClean="0"/>
              <a:t>actions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33</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6" name="Screen Shot 2014-04-24 at 12.35.29 PM.png"/>
          <p:cNvPicPr/>
          <p:nvPr/>
        </p:nvPicPr>
        <p:blipFill>
          <a:blip r:embed="rId2">
            <a:extLst/>
          </a:blip>
          <a:stretch>
            <a:fillRect/>
          </a:stretch>
        </p:blipFill>
        <p:spPr>
          <a:xfrm>
            <a:off x="2064372" y="4198379"/>
            <a:ext cx="5205473" cy="2227795"/>
          </a:xfrm>
          <a:prstGeom prst="rect">
            <a:avLst/>
          </a:prstGeom>
          <a:ln w="12700">
            <a:miter lim="400000"/>
          </a:ln>
        </p:spPr>
      </p:pic>
    </p:spTree>
    <p:extLst>
      <p:ext uri="{BB962C8B-B14F-4D97-AF65-F5344CB8AC3E}">
        <p14:creationId xmlns:p14="http://schemas.microsoft.com/office/powerpoint/2010/main" val="33525663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and Publications</a:t>
            </a:r>
            <a:endParaRPr lang="en-US" dirty="0"/>
          </a:p>
        </p:txBody>
      </p:sp>
      <p:sp>
        <p:nvSpPr>
          <p:cNvPr id="3" name="Content Placeholder 2"/>
          <p:cNvSpPr>
            <a:spLocks noGrp="1"/>
          </p:cNvSpPr>
          <p:nvPr>
            <p:ph idx="1"/>
          </p:nvPr>
        </p:nvSpPr>
        <p:spPr>
          <a:xfrm>
            <a:off x="304800" y="1402080"/>
            <a:ext cx="8659906" cy="4524333"/>
          </a:xfrm>
        </p:spPr>
        <p:txBody>
          <a:bodyPr/>
          <a:lstStyle/>
          <a:p>
            <a:r>
              <a:rPr lang="en-US" dirty="0" smtClean="0"/>
              <a:t>“Privacy-Preserving </a:t>
            </a:r>
            <a:r>
              <a:rPr lang="en-US" dirty="0"/>
              <a:t>Identity Claims with Complex Service Provider </a:t>
            </a:r>
            <a:r>
              <a:rPr lang="en-US" dirty="0" smtClean="0"/>
              <a:t>Policies</a:t>
            </a:r>
            <a:r>
              <a:rPr lang="en-US" i="1" dirty="0" smtClean="0"/>
              <a:t>,” </a:t>
            </a:r>
            <a:r>
              <a:rPr lang="en-US" dirty="0" err="1" smtClean="0"/>
              <a:t>Ruchith</a:t>
            </a:r>
            <a:r>
              <a:rPr lang="en-US" dirty="0" smtClean="0"/>
              <a:t> Fernando, Bharat Bhargava.</a:t>
            </a:r>
          </a:p>
          <a:p>
            <a:r>
              <a:rPr lang="en-US" dirty="0" smtClean="0"/>
              <a:t>“SORT</a:t>
            </a:r>
            <a:r>
              <a:rPr lang="en-US" dirty="0"/>
              <a:t>: A self- organizing trust model for peer-to-peer </a:t>
            </a:r>
            <a:r>
              <a:rPr lang="en-US" dirty="0" smtClean="0"/>
              <a:t>systems,” A</a:t>
            </a:r>
            <a:r>
              <a:rPr lang="en-US" dirty="0"/>
              <a:t>. Can, B. </a:t>
            </a:r>
            <a:r>
              <a:rPr lang="en-US" dirty="0" smtClean="0"/>
              <a:t>Bhargava.</a:t>
            </a:r>
          </a:p>
          <a:p>
            <a:r>
              <a:rPr lang="en-US" dirty="0" smtClean="0"/>
              <a:t>“A Trust-based Approach for Secure Data Dissemination in a Mobile Peer-to-Peer Network of AVs,” B. Bhargava, P. </a:t>
            </a:r>
            <a:r>
              <a:rPr lang="en-US" dirty="0" err="1" smtClean="0"/>
              <a:t>Angin</a:t>
            </a:r>
            <a:r>
              <a:rPr lang="en-US" dirty="0" smtClean="0"/>
              <a:t>, R. </a:t>
            </a:r>
            <a:r>
              <a:rPr lang="en-US" dirty="0" err="1" smtClean="0"/>
              <a:t>Ranchal</a:t>
            </a:r>
            <a:r>
              <a:rPr lang="en-US" dirty="0" smtClean="0"/>
              <a:t>, R. </a:t>
            </a:r>
            <a:r>
              <a:rPr lang="en-US" dirty="0" err="1" smtClean="0"/>
              <a:t>Sivakumar</a:t>
            </a:r>
            <a:r>
              <a:rPr lang="en-US" dirty="0" smtClean="0"/>
              <a:t>, A. Sinclair, M. </a:t>
            </a:r>
            <a:r>
              <a:rPr lang="en-US" dirty="0" err="1" smtClean="0"/>
              <a:t>Linderman</a:t>
            </a:r>
            <a:r>
              <a:rPr lang="en-US" dirty="0" smtClean="0"/>
              <a:t>.</a:t>
            </a:r>
          </a:p>
          <a:p>
            <a:r>
              <a:rPr lang="en-US" dirty="0" smtClean="0"/>
              <a:t> “Protection of Identity Information in Cloud Computing without Trusted Third Party,” R. </a:t>
            </a:r>
            <a:r>
              <a:rPr lang="en-US" dirty="0" err="1" smtClean="0"/>
              <a:t>Ranchal</a:t>
            </a:r>
            <a:r>
              <a:rPr lang="en-US" dirty="0" smtClean="0"/>
              <a:t>, B. Bhargava, L. ben </a:t>
            </a:r>
            <a:r>
              <a:rPr lang="en-US" dirty="0" err="1" smtClean="0"/>
              <a:t>Othmane</a:t>
            </a:r>
            <a:r>
              <a:rPr lang="en-US" dirty="0" smtClean="0"/>
              <a:t>, M. </a:t>
            </a:r>
            <a:r>
              <a:rPr lang="en-US" dirty="0" err="1" smtClean="0"/>
              <a:t>Linderman</a:t>
            </a:r>
            <a:r>
              <a:rPr lang="en-US" dirty="0" smtClean="0"/>
              <a:t>, M. Kang, A. Kim, L. </a:t>
            </a:r>
            <a:r>
              <a:rPr lang="en-US" dirty="0" err="1" smtClean="0"/>
              <a:t>Lilien</a:t>
            </a:r>
            <a:r>
              <a:rPr lang="en-US" dirty="0" smtClean="0"/>
              <a:t>.</a:t>
            </a:r>
          </a:p>
        </p:txBody>
      </p:sp>
      <p:sp>
        <p:nvSpPr>
          <p:cNvPr id="4" name="Slide Number Placeholder 3"/>
          <p:cNvSpPr>
            <a:spLocks noGrp="1"/>
          </p:cNvSpPr>
          <p:nvPr>
            <p:ph type="sldNum" sz="quarter" idx="11"/>
          </p:nvPr>
        </p:nvSpPr>
        <p:spPr/>
        <p:txBody>
          <a:bodyPr/>
          <a:lstStyle/>
          <a:p>
            <a:fld id="{F6EFC63E-F8D9-44BB-A462-AC735E845F95}" type="slidenum">
              <a:rPr lang="en-US" smtClean="0"/>
              <a:pPr/>
              <a:t>34</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29505032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EFC63E-F8D9-44BB-A462-AC735E845F95}" type="slidenum">
              <a:rPr lang="en-US" smtClean="0"/>
              <a:pPr/>
              <a:t>35</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Title 1"/>
          <p:cNvSpPr txBox="1">
            <a:spLocks/>
          </p:cNvSpPr>
          <p:nvPr/>
        </p:nvSpPr>
        <p:spPr bwMode="auto">
          <a:xfrm>
            <a:off x="457200" y="470245"/>
            <a:ext cx="6702864" cy="510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a:lstStyle>
          <a:p>
            <a:r>
              <a:rPr lang="en-US" smtClean="0"/>
              <a:t>References</a:t>
            </a:r>
            <a:endParaRPr lang="en-US" dirty="0"/>
          </a:p>
        </p:txBody>
      </p:sp>
      <p:sp>
        <p:nvSpPr>
          <p:cNvPr id="7" name="Content Placeholder 2"/>
          <p:cNvSpPr>
            <a:spLocks noGrp="1"/>
          </p:cNvSpPr>
          <p:nvPr>
            <p:ph idx="1"/>
          </p:nvPr>
        </p:nvSpPr>
        <p:spPr>
          <a:xfrm>
            <a:off x="457199" y="1083273"/>
            <a:ext cx="8358095" cy="5409602"/>
          </a:xfrm>
        </p:spPr>
        <p:txBody>
          <a:bodyPr>
            <a:normAutofit/>
          </a:bodyPr>
          <a:lstStyle/>
          <a:p>
            <a:r>
              <a:rPr lang="en-US" sz="1800" dirty="0"/>
              <a:t>[AB12] </a:t>
            </a:r>
            <a:r>
              <a:rPr lang="en-US" sz="1800" b="0" dirty="0"/>
              <a:t>M. </a:t>
            </a:r>
            <a:r>
              <a:rPr lang="en-US" sz="1800" b="0" dirty="0" err="1"/>
              <a:t>Azarmi</a:t>
            </a:r>
            <a:r>
              <a:rPr lang="en-US" sz="1800" b="0" dirty="0"/>
              <a:t>, B. </a:t>
            </a:r>
            <a:r>
              <a:rPr lang="en-US" sz="1800" b="0" dirty="0" err="1"/>
              <a:t>Bhargava</a:t>
            </a:r>
            <a:r>
              <a:rPr lang="en-US" sz="1800" b="0" dirty="0"/>
              <a:t>, P. </a:t>
            </a:r>
            <a:r>
              <a:rPr lang="en-US" sz="1800" b="0" dirty="0" err="1"/>
              <a:t>Angin</a:t>
            </a:r>
            <a:r>
              <a:rPr lang="en-US" sz="1800" b="0" dirty="0"/>
              <a:t>, R. </a:t>
            </a:r>
            <a:r>
              <a:rPr lang="en-US" sz="1800" b="0" dirty="0" err="1"/>
              <a:t>Ranchal</a:t>
            </a:r>
            <a:r>
              <a:rPr lang="en-US" sz="1800" b="0" dirty="0"/>
              <a:t>, N. Ahmed, A. Sinclair, M. </a:t>
            </a:r>
            <a:r>
              <a:rPr lang="en-US" sz="1800" b="0" dirty="0" err="1"/>
              <a:t>Linderman</a:t>
            </a:r>
            <a:r>
              <a:rPr lang="en-US" sz="1800" b="0" dirty="0" smtClean="0"/>
              <a:t>, and </a:t>
            </a:r>
            <a:r>
              <a:rPr lang="en-US" sz="1800" b="0" dirty="0"/>
              <a:t>L. </a:t>
            </a:r>
            <a:r>
              <a:rPr lang="en-US" sz="1800" dirty="0" smtClean="0"/>
              <a:t>ben</a:t>
            </a:r>
            <a:r>
              <a:rPr lang="en-US" sz="1800" b="0" dirty="0" smtClean="0"/>
              <a:t> </a:t>
            </a:r>
            <a:r>
              <a:rPr lang="en-US" sz="1800" b="0" dirty="0" err="1"/>
              <a:t>Othmane</a:t>
            </a:r>
            <a:r>
              <a:rPr lang="en-US" sz="1800" b="0" dirty="0"/>
              <a:t>, “An End-to-End Security Auditing Approach for Service Oriented </a:t>
            </a:r>
            <a:r>
              <a:rPr lang="en-US" sz="1800" b="0" dirty="0" smtClean="0"/>
              <a:t>Architecture,” </a:t>
            </a:r>
            <a:r>
              <a:rPr lang="en-US" sz="1800" b="0" dirty="0"/>
              <a:t>31st IEEE Symposium on Reliable Distributed System (SRDS), 2012</a:t>
            </a:r>
            <a:r>
              <a:rPr lang="en-US" sz="1800" b="0" dirty="0" smtClean="0"/>
              <a:t>.</a:t>
            </a:r>
          </a:p>
          <a:p>
            <a:r>
              <a:rPr lang="en-US" sz="1800" dirty="0"/>
              <a:t>[BC06] </a:t>
            </a:r>
            <a:r>
              <a:rPr lang="en-US" sz="1800" b="0" dirty="0"/>
              <a:t>S. Berger, R. </a:t>
            </a:r>
            <a:r>
              <a:rPr lang="en-US" sz="1800" dirty="0" err="1"/>
              <a:t>Cáceres</a:t>
            </a:r>
            <a:r>
              <a:rPr lang="en-US" sz="1800" b="0" dirty="0" smtClean="0"/>
              <a:t>, </a:t>
            </a:r>
            <a:r>
              <a:rPr lang="en-US" sz="1800" b="0" dirty="0"/>
              <a:t>K. A. Goldman, R. Perez, R. </a:t>
            </a:r>
            <a:r>
              <a:rPr lang="en-US" sz="1800" b="0" dirty="0" err="1"/>
              <a:t>Sailer</a:t>
            </a:r>
            <a:r>
              <a:rPr lang="en-US" sz="1800" b="0" dirty="0"/>
              <a:t>, and L. van </a:t>
            </a:r>
            <a:r>
              <a:rPr lang="en-US" sz="1800" b="0" dirty="0" err="1"/>
              <a:t>Doorn</a:t>
            </a:r>
            <a:r>
              <a:rPr lang="en-US" sz="1800" b="0" dirty="0"/>
              <a:t>, “</a:t>
            </a:r>
            <a:r>
              <a:rPr lang="en-US" sz="1800" b="0" dirty="0" err="1"/>
              <a:t>vTPM</a:t>
            </a:r>
            <a:r>
              <a:rPr lang="en-US" sz="1800" b="0" dirty="0"/>
              <a:t>: virtualizing the trusted platform </a:t>
            </a:r>
            <a:r>
              <a:rPr lang="en-US" sz="1800" b="0" dirty="0" smtClean="0"/>
              <a:t>module,” USENIX</a:t>
            </a:r>
            <a:r>
              <a:rPr lang="en-US" sz="1800" b="0" dirty="0"/>
              <a:t>-SS’06, Berkeley, CA, USA, 2006.</a:t>
            </a:r>
          </a:p>
          <a:p>
            <a:r>
              <a:rPr lang="en-US" sz="1800" dirty="0"/>
              <a:t>[BK08] </a:t>
            </a:r>
            <a:r>
              <a:rPr lang="en-US" sz="1800" b="0" dirty="0"/>
              <a:t>A. </a:t>
            </a:r>
            <a:r>
              <a:rPr lang="en-US" sz="1800" b="0" dirty="0" err="1"/>
              <a:t>Benameur</a:t>
            </a:r>
            <a:r>
              <a:rPr lang="en-US" sz="1800" b="0" dirty="0"/>
              <a:t>, F. </a:t>
            </a:r>
            <a:r>
              <a:rPr lang="en-US" sz="1800" b="0" dirty="0" err="1"/>
              <a:t>Kadir</a:t>
            </a:r>
            <a:r>
              <a:rPr lang="en-US" sz="1800" b="0" dirty="0" smtClean="0"/>
              <a:t>, and </a:t>
            </a:r>
            <a:r>
              <a:rPr lang="en-US" sz="1800" b="0" dirty="0"/>
              <a:t>S. </a:t>
            </a:r>
            <a:r>
              <a:rPr lang="en-US" sz="1800" b="0" dirty="0" err="1"/>
              <a:t>Fenet</a:t>
            </a:r>
            <a:r>
              <a:rPr lang="en-US" sz="1800" b="0" dirty="0"/>
              <a:t>, “XML Rewriting Attacks: Existing Solutions and their </a:t>
            </a:r>
            <a:r>
              <a:rPr lang="en-US" sz="1800" b="0" dirty="0" smtClean="0"/>
              <a:t>Limitations,” IADIS </a:t>
            </a:r>
            <a:r>
              <a:rPr lang="en-US" sz="1800" b="0" dirty="0"/>
              <a:t>Applied </a:t>
            </a:r>
            <a:r>
              <a:rPr lang="en-US" sz="1800" b="0" dirty="0" smtClean="0"/>
              <a:t>Computing, </a:t>
            </a:r>
            <a:r>
              <a:rPr lang="en-US" sz="1800" b="0" dirty="0"/>
              <a:t>IADIS </a:t>
            </a:r>
            <a:r>
              <a:rPr lang="en-US" sz="1800" b="0" dirty="0" smtClean="0"/>
              <a:t>Press, Apr. 2008.</a:t>
            </a:r>
            <a:endParaRPr lang="en-US" sz="1800" b="0" dirty="0"/>
          </a:p>
          <a:p>
            <a:r>
              <a:rPr lang="en-US" sz="1800" dirty="0" smtClean="0"/>
              <a:t>[</a:t>
            </a:r>
            <a:r>
              <a:rPr lang="en-US" sz="1800" dirty="0"/>
              <a:t>CB13] </a:t>
            </a:r>
            <a:r>
              <a:rPr lang="en-US" sz="1800" b="0" dirty="0"/>
              <a:t>A. </a:t>
            </a:r>
            <a:r>
              <a:rPr lang="en-US" sz="1800" b="0" dirty="0" smtClean="0"/>
              <a:t>Can and </a:t>
            </a:r>
            <a:r>
              <a:rPr lang="en-US" sz="1800" b="0" dirty="0"/>
              <a:t>B. Bhargava, "SORT: A self- organizing trust model for peer-to-peer </a:t>
            </a:r>
            <a:r>
              <a:rPr lang="en-US" sz="1800" b="0" dirty="0" smtClean="0"/>
              <a:t>systems,” </a:t>
            </a:r>
            <a:r>
              <a:rPr lang="en-US" sz="1800" b="0" dirty="0"/>
              <a:t>IEEE Trans. Dependable Secure </a:t>
            </a:r>
            <a:r>
              <a:rPr lang="en-US" sz="1800" b="0" dirty="0" err="1"/>
              <a:t>Comput</a:t>
            </a:r>
            <a:r>
              <a:rPr lang="en-US" sz="1800" b="0" dirty="0"/>
              <a:t>., 10</a:t>
            </a:r>
            <a:r>
              <a:rPr lang="en-US" sz="1800" b="0" dirty="0" smtClean="0"/>
              <a:t>:14</a:t>
            </a:r>
            <a:r>
              <a:rPr lang="en-US" sz="1800" b="0" dirty="0"/>
              <a:t>- 27, 2013</a:t>
            </a:r>
            <a:r>
              <a:rPr lang="en-US" sz="1800" b="0" dirty="0" smtClean="0"/>
              <a:t>.</a:t>
            </a:r>
          </a:p>
          <a:p>
            <a:r>
              <a:rPr lang="en-US" sz="1800" dirty="0"/>
              <a:t>[VE06] </a:t>
            </a:r>
            <a:r>
              <a:rPr lang="en-US" sz="1800" b="0" dirty="0"/>
              <a:t>J. </a:t>
            </a:r>
            <a:r>
              <a:rPr lang="en-US" sz="1800" b="0" dirty="0" err="1"/>
              <a:t>Viega</a:t>
            </a:r>
            <a:r>
              <a:rPr lang="en-US" sz="1800" b="0" dirty="0"/>
              <a:t> and J. Epstein, “Why applying standards to Web services is not </a:t>
            </a:r>
            <a:r>
              <a:rPr lang="en-US" sz="1800" b="0" dirty="0" smtClean="0"/>
              <a:t>enough,” </a:t>
            </a:r>
            <a:r>
              <a:rPr lang="en-US" sz="1800" b="0" dirty="0"/>
              <a:t>IEEE Security &amp; </a:t>
            </a:r>
            <a:r>
              <a:rPr lang="en-US" sz="1800" b="0" dirty="0" smtClean="0"/>
              <a:t>Privacy, </a:t>
            </a:r>
            <a:r>
              <a:rPr lang="en-US" sz="1800" dirty="0" smtClean="0"/>
              <a:t>4(4):</a:t>
            </a:r>
            <a:r>
              <a:rPr lang="en-US" sz="1800" b="0" dirty="0" smtClean="0"/>
              <a:t>25</a:t>
            </a:r>
            <a:r>
              <a:rPr lang="en-US" sz="1800" b="0" dirty="0"/>
              <a:t>-31, 2006.</a:t>
            </a:r>
          </a:p>
          <a:p>
            <a:endParaRPr lang="en-US" sz="1800" b="0" dirty="0"/>
          </a:p>
          <a:p>
            <a:endParaRPr lang="en-US" sz="1800" b="0" dirty="0" smtClean="0"/>
          </a:p>
          <a:p>
            <a:endParaRPr lang="en-US" sz="1800" b="0" dirty="0"/>
          </a:p>
          <a:p>
            <a:endParaRPr lang="en-US" sz="1800" b="0" dirty="0"/>
          </a:p>
        </p:txBody>
      </p:sp>
    </p:spTree>
    <p:extLst>
      <p:ext uri="{BB962C8B-B14F-4D97-AF65-F5344CB8AC3E}">
        <p14:creationId xmlns:p14="http://schemas.microsoft.com/office/powerpoint/2010/main" val="38694304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Thank you for your attention.</a:t>
            </a:r>
            <a:br>
              <a:rPr lang="en-US" dirty="0"/>
            </a:br>
            <a:r>
              <a:rPr lang="en-US" dirty="0"/>
              <a:t>Any questions?</a:t>
            </a:r>
            <a:br>
              <a:rPr lang="en-US" dirty="0"/>
            </a:br>
            <a:endParaRPr lang="en-US" dirty="0"/>
          </a:p>
        </p:txBody>
      </p:sp>
    </p:spTree>
    <p:extLst>
      <p:ext uri="{BB962C8B-B14F-4D97-AF65-F5344CB8AC3E}">
        <p14:creationId xmlns:p14="http://schemas.microsoft.com/office/powerpoint/2010/main" val="29250006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88255" y="5030002"/>
            <a:ext cx="2905760" cy="1499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27"/>
            <a:ext cx="6705600" cy="838200"/>
          </a:xfrm>
        </p:spPr>
        <p:txBody>
          <a:bodyPr/>
          <a:lstStyle/>
          <a:p>
            <a:r>
              <a:rPr lang="en-US" dirty="0" smtClean="0"/>
              <a:t>Problem Statement</a:t>
            </a:r>
            <a:endParaRPr lang="en-US" dirty="0"/>
          </a:p>
        </p:txBody>
      </p:sp>
      <p:sp>
        <p:nvSpPr>
          <p:cNvPr id="11267" name="Content Placeholder 2"/>
          <p:cNvSpPr>
            <a:spLocks noGrp="1"/>
          </p:cNvSpPr>
          <p:nvPr>
            <p:ph idx="1"/>
          </p:nvPr>
        </p:nvSpPr>
        <p:spPr>
          <a:xfrm>
            <a:off x="304800" y="1402080"/>
            <a:ext cx="8382000" cy="5052508"/>
          </a:xfrm>
        </p:spPr>
        <p:txBody>
          <a:bodyPr>
            <a:normAutofit fontScale="85000" lnSpcReduction="20000"/>
          </a:bodyPr>
          <a:lstStyle/>
          <a:p>
            <a:r>
              <a:rPr lang="en-US" dirty="0"/>
              <a:t>A new threat landscape </a:t>
            </a:r>
            <a:r>
              <a:rPr lang="en-US" dirty="0" smtClean="0"/>
              <a:t>(large </a:t>
            </a:r>
            <a:r>
              <a:rPr lang="en-US" dirty="0"/>
              <a:t>attack surface)</a:t>
            </a:r>
          </a:p>
          <a:p>
            <a:pPr lvl="1"/>
            <a:r>
              <a:rPr lang="en-US" dirty="0"/>
              <a:t>Diverse security administration domains</a:t>
            </a:r>
          </a:p>
          <a:p>
            <a:pPr lvl="1"/>
            <a:r>
              <a:rPr lang="en-US" dirty="0"/>
              <a:t>Security across organizational </a:t>
            </a:r>
            <a:r>
              <a:rPr lang="en-US" dirty="0" smtClean="0"/>
              <a:t>boundaries</a:t>
            </a:r>
          </a:p>
          <a:p>
            <a:pPr lvl="1"/>
            <a:endParaRPr lang="en-US" dirty="0"/>
          </a:p>
          <a:p>
            <a:r>
              <a:rPr lang="en-US" dirty="0"/>
              <a:t>Any service may outsource part of its functionality to other services</a:t>
            </a:r>
          </a:p>
          <a:p>
            <a:pPr lvl="1"/>
            <a:r>
              <a:rPr lang="en-US" dirty="0"/>
              <a:t>Chain of service </a:t>
            </a:r>
            <a:r>
              <a:rPr lang="en-US" dirty="0" smtClean="0"/>
              <a:t>invocations</a:t>
            </a:r>
          </a:p>
          <a:p>
            <a:pPr marL="457200" lvl="1" indent="0">
              <a:buNone/>
            </a:pPr>
            <a:endParaRPr lang="en-US" dirty="0"/>
          </a:p>
          <a:p>
            <a:r>
              <a:rPr lang="en-US" dirty="0"/>
              <a:t>Service consumer only </a:t>
            </a:r>
            <a:r>
              <a:rPr lang="en-US" dirty="0" smtClean="0"/>
              <a:t>interacts only with </a:t>
            </a:r>
            <a:r>
              <a:rPr lang="en-US" dirty="0"/>
              <a:t>the first service in the invocation chain</a:t>
            </a:r>
          </a:p>
          <a:p>
            <a:pPr lvl="1"/>
            <a:r>
              <a:rPr lang="en-US" dirty="0">
                <a:ea typeface="ＭＳ Ｐゴシック" charset="0"/>
              </a:rPr>
              <a:t>Businesses place a lot of trust in their partners (trust is not transitive!</a:t>
            </a:r>
            <a:r>
              <a:rPr lang="en-US" dirty="0" smtClean="0">
                <a:ea typeface="ＭＳ Ｐゴシック" charset="0"/>
              </a:rPr>
              <a:t>)</a:t>
            </a:r>
          </a:p>
          <a:p>
            <a:pPr lvl="1"/>
            <a:endParaRPr lang="en-US" dirty="0"/>
          </a:p>
          <a:p>
            <a:r>
              <a:rPr lang="en-US" dirty="0"/>
              <a:t>Consumer has no </a:t>
            </a:r>
            <a:r>
              <a:rPr lang="en-US" i="1" dirty="0" smtClean="0"/>
              <a:t>knowledge of</a:t>
            </a:r>
            <a:r>
              <a:rPr lang="en-US" dirty="0" smtClean="0"/>
              <a:t> </a:t>
            </a:r>
            <a:r>
              <a:rPr lang="en-US" dirty="0"/>
              <a:t>or </a:t>
            </a:r>
            <a:r>
              <a:rPr lang="en-US" i="1" dirty="0"/>
              <a:t>control</a:t>
            </a:r>
            <a:r>
              <a:rPr lang="en-US" dirty="0"/>
              <a:t> </a:t>
            </a:r>
            <a:r>
              <a:rPr lang="en-US" i="1" dirty="0"/>
              <a:t>over</a:t>
            </a:r>
            <a:r>
              <a:rPr lang="en-US" dirty="0"/>
              <a:t> the invoked services in the invocation chain</a:t>
            </a:r>
          </a:p>
          <a:p>
            <a:pPr lvl="1"/>
            <a:r>
              <a:rPr lang="en-US" dirty="0"/>
              <a:t>Some of these services may be untrusted </a:t>
            </a:r>
            <a:r>
              <a:rPr lang="en-US" dirty="0" smtClean="0"/>
              <a:t>for the </a:t>
            </a:r>
            <a:r>
              <a:rPr lang="en-US" dirty="0"/>
              <a:t>consumer</a:t>
            </a:r>
          </a:p>
          <a:p>
            <a:pPr lvl="1"/>
            <a:r>
              <a:rPr lang="en-US" dirty="0"/>
              <a:t>User cannot specify the service invocation policies</a:t>
            </a:r>
          </a:p>
          <a:p>
            <a:pPr lvl="1"/>
            <a:r>
              <a:rPr lang="en-US" dirty="0">
                <a:ea typeface="ＭＳ Ｐゴシック" charset="0"/>
              </a:rPr>
              <a:t>Violations and malicious activities in a trusted service domain remain </a:t>
            </a:r>
            <a:r>
              <a:rPr lang="en-US" dirty="0" smtClean="0">
                <a:ea typeface="ＭＳ Ｐゴシック" charset="0"/>
              </a:rPr>
              <a:t>undetected</a:t>
            </a:r>
          </a:p>
          <a:p>
            <a:pPr marL="457200" lvl="1" indent="0">
              <a:buNone/>
            </a:pPr>
            <a:endParaRPr lang="en-US" dirty="0"/>
          </a:p>
          <a:p>
            <a:r>
              <a:rPr lang="en-US" dirty="0"/>
              <a:t>External services are not verified or validated dynamically </a:t>
            </a:r>
            <a:r>
              <a:rPr lang="en-US" dirty="0" smtClean="0"/>
              <a:t>(uninformed </a:t>
            </a:r>
            <a:r>
              <a:rPr lang="en-US" dirty="0"/>
              <a:t>selection of services by user)</a:t>
            </a:r>
          </a:p>
          <a:p>
            <a:pPr marL="457200" lvl="1" indent="0">
              <a:buNone/>
            </a:pPr>
            <a:endParaRPr lang="en-US" dirty="0" smtClean="0"/>
          </a:p>
        </p:txBody>
      </p:sp>
      <p:sp>
        <p:nvSpPr>
          <p:cNvPr id="4" name="Slide Number Placeholder 3"/>
          <p:cNvSpPr>
            <a:spLocks noGrp="1"/>
          </p:cNvSpPr>
          <p:nvPr>
            <p:ph type="sldNum" sz="quarter" idx="11"/>
          </p:nvPr>
        </p:nvSpPr>
        <p:spPr/>
        <p:txBody>
          <a:bodyPr/>
          <a:lstStyle/>
          <a:p>
            <a:fld id="{F6EFC63E-F8D9-44BB-A462-AC735E845F95}" type="slidenum">
              <a:rPr lang="en-US" smtClean="0"/>
              <a:pPr/>
              <a:t>4</a:t>
            </a:fld>
            <a:endParaRPr lang="en-US" dirty="0"/>
          </a:p>
        </p:txBody>
      </p:sp>
      <p:sp>
        <p:nvSpPr>
          <p:cNvPr id="5" name="Footer Placeholder 4"/>
          <p:cNvSpPr>
            <a:spLocks noGrp="1"/>
          </p:cNvSpPr>
          <p:nvPr>
            <p:ph type="ftr" sz="quarter" idx="3"/>
          </p:nvPr>
        </p:nvSpPr>
        <p:spPr>
          <a:xfrm>
            <a:off x="2543240" y="6657945"/>
            <a:ext cx="4057521" cy="200055"/>
          </a:xfrm>
        </p:spPr>
        <p:txBody>
          <a:bodyPr/>
          <a:lstStyle/>
          <a:p>
            <a:r>
              <a:rPr lang="en-US" dirty="0" smtClean="0"/>
              <a:t>NORTHROP GRUMMAN PRIVATE / PROPRIETARY LEVEL 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Proposed Research</a:t>
            </a:r>
            <a:endParaRPr lang="en-US" dirty="0"/>
          </a:p>
        </p:txBody>
      </p:sp>
      <p:sp>
        <p:nvSpPr>
          <p:cNvPr id="3" name="Content Placeholder 2"/>
          <p:cNvSpPr>
            <a:spLocks noGrp="1"/>
          </p:cNvSpPr>
          <p:nvPr>
            <p:ph idx="1"/>
          </p:nvPr>
        </p:nvSpPr>
        <p:spPr>
          <a:xfrm>
            <a:off x="304800" y="1402080"/>
            <a:ext cx="8382000" cy="4932979"/>
          </a:xfrm>
        </p:spPr>
        <p:txBody>
          <a:bodyPr>
            <a:normAutofit fontScale="92500" lnSpcReduction="20000"/>
          </a:bodyPr>
          <a:lstStyle/>
          <a:p>
            <a:r>
              <a:rPr lang="en-US" dirty="0" smtClean="0"/>
              <a:t>This research proposes a novel method of dealing with security problems in SOA: </a:t>
            </a:r>
          </a:p>
          <a:p>
            <a:pPr lvl="1"/>
            <a:r>
              <a:rPr lang="en-US" dirty="0" smtClean="0"/>
              <a:t>Monitoring all interactions among services in the enterprise </a:t>
            </a:r>
          </a:p>
          <a:p>
            <a:pPr lvl="2"/>
            <a:r>
              <a:rPr lang="en-US" dirty="0"/>
              <a:t>P</a:t>
            </a:r>
            <a:r>
              <a:rPr lang="en-US" dirty="0" smtClean="0"/>
              <a:t>rovides increased awareness of security violations</a:t>
            </a:r>
          </a:p>
          <a:p>
            <a:pPr lvl="1"/>
            <a:r>
              <a:rPr lang="en-US" dirty="0" smtClean="0"/>
              <a:t>Proactive treatment of potentially malicious service invocations </a:t>
            </a:r>
          </a:p>
          <a:p>
            <a:pPr lvl="2"/>
            <a:r>
              <a:rPr lang="en-US" dirty="0"/>
              <a:t>L</a:t>
            </a:r>
            <a:r>
              <a:rPr lang="en-US" dirty="0" smtClean="0"/>
              <a:t>eads to increased security</a:t>
            </a:r>
          </a:p>
          <a:p>
            <a:pPr lvl="1"/>
            <a:r>
              <a:rPr lang="en-US" dirty="0" smtClean="0"/>
              <a:t>Dynamic trust management of services in an enterprise </a:t>
            </a:r>
          </a:p>
          <a:p>
            <a:pPr lvl="2"/>
            <a:r>
              <a:rPr lang="en-US" dirty="0"/>
              <a:t>E</a:t>
            </a:r>
            <a:r>
              <a:rPr lang="en-US" dirty="0" smtClean="0"/>
              <a:t>nables timely detection of potentially compromised services</a:t>
            </a:r>
          </a:p>
          <a:p>
            <a:pPr marL="0" indent="0">
              <a:buNone/>
            </a:pPr>
            <a:endParaRPr lang="en-US" dirty="0"/>
          </a:p>
          <a:p>
            <a:r>
              <a:rPr lang="en-US" dirty="0" smtClean="0"/>
              <a:t>The proposed service monitoring and auditing framework provides easy integration of any service topology, trust management method and authorization policy into a SOA system </a:t>
            </a:r>
          </a:p>
          <a:p>
            <a:pPr lvl="1"/>
            <a:r>
              <a:rPr lang="en-US" dirty="0"/>
              <a:t>T</a:t>
            </a:r>
            <a:r>
              <a:rPr lang="en-US" dirty="0" smtClean="0"/>
              <a:t>o enable global enforcement of security requirements in various runtime environments (including clouds) </a:t>
            </a:r>
          </a:p>
          <a:p>
            <a:endParaRPr lang="en-US" dirty="0"/>
          </a:p>
          <a:p>
            <a:r>
              <a:rPr lang="en-US" dirty="0" smtClean="0"/>
              <a:t>The proposed service monitoring techniques allow for easy detection of bottlenecks in an enterprise SOA </a:t>
            </a:r>
          </a:p>
          <a:p>
            <a:pPr lvl="1"/>
            <a:r>
              <a:rPr lang="en-US" dirty="0"/>
              <a:t>L</a:t>
            </a:r>
            <a:r>
              <a:rPr lang="en-US" dirty="0" smtClean="0"/>
              <a:t>eading to increased performance</a:t>
            </a:r>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Tree>
    <p:extLst>
      <p:ext uri="{BB962C8B-B14F-4D97-AF65-F5344CB8AC3E}">
        <p14:creationId xmlns:p14="http://schemas.microsoft.com/office/powerpoint/2010/main" val="408079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Approach</a:t>
            </a:r>
            <a:endParaRPr lang="en-US" dirty="0"/>
          </a:p>
        </p:txBody>
      </p:sp>
      <p:sp>
        <p:nvSpPr>
          <p:cNvPr id="12291" name="Content Placeholder 2"/>
          <p:cNvSpPr>
            <a:spLocks noGrp="1"/>
          </p:cNvSpPr>
          <p:nvPr>
            <p:ph idx="1"/>
          </p:nvPr>
        </p:nvSpPr>
        <p:spPr>
          <a:xfrm>
            <a:off x="304800" y="1402079"/>
            <a:ext cx="8382000" cy="5082391"/>
          </a:xfrm>
        </p:spPr>
        <p:txBody>
          <a:bodyPr>
            <a:normAutofit fontScale="85000" lnSpcReduction="20000"/>
          </a:bodyPr>
          <a:lstStyle/>
          <a:p>
            <a:r>
              <a:rPr lang="en-US" sz="3000" dirty="0" smtClean="0"/>
              <a:t>Technical Approach:</a:t>
            </a:r>
            <a:endParaRPr lang="en-US" sz="3000" dirty="0">
              <a:latin typeface="Arial" charset="0"/>
              <a:ea typeface="ＭＳ Ｐゴシック" charset="0"/>
              <a:cs typeface="ＭＳ Ｐゴシック" charset="0"/>
            </a:endParaRPr>
          </a:p>
          <a:p>
            <a:pPr lvl="1"/>
            <a:r>
              <a:rPr lang="en-US" sz="2400" dirty="0">
                <a:latin typeface="Arial" charset="0"/>
                <a:ea typeface="ＭＳ Ｐゴシック" charset="0"/>
              </a:rPr>
              <a:t>A novel service invocation monitoring and control </a:t>
            </a:r>
            <a:r>
              <a:rPr lang="en-US" sz="2400" dirty="0" smtClean="0">
                <a:latin typeface="Arial" charset="0"/>
                <a:ea typeface="ＭＳ Ｐゴシック" charset="0"/>
              </a:rPr>
              <a:t>mechanism</a:t>
            </a:r>
          </a:p>
          <a:p>
            <a:pPr lvl="2"/>
            <a:r>
              <a:rPr lang="en-US" sz="2400" dirty="0" smtClean="0">
                <a:latin typeface="Arial" charset="0"/>
                <a:ea typeface="ＭＳ Ｐゴシック" charset="0"/>
              </a:rPr>
              <a:t>Passive monitoring for service feedback</a:t>
            </a:r>
          </a:p>
          <a:p>
            <a:pPr lvl="2"/>
            <a:r>
              <a:rPr lang="en-US" sz="2400" dirty="0"/>
              <a:t>Active monitoring for service interaction </a:t>
            </a:r>
            <a:r>
              <a:rPr lang="en-US" sz="2400" dirty="0" smtClean="0"/>
              <a:t>authorization</a:t>
            </a:r>
          </a:p>
          <a:p>
            <a:pPr lvl="2"/>
            <a:endParaRPr lang="en-US" sz="2400" dirty="0">
              <a:latin typeface="Arial" charset="0"/>
              <a:ea typeface="ＭＳ Ｐゴシック" charset="0"/>
            </a:endParaRPr>
          </a:p>
          <a:p>
            <a:pPr lvl="1"/>
            <a:r>
              <a:rPr lang="en-US" sz="2400" dirty="0">
                <a:latin typeface="Arial" charset="0"/>
                <a:ea typeface="ＭＳ Ｐゴシック" charset="0"/>
              </a:rPr>
              <a:t>A trust management system that manages dynamic trust of </a:t>
            </a:r>
            <a:r>
              <a:rPr lang="en-US" sz="2400" dirty="0" smtClean="0">
                <a:latin typeface="Arial" charset="0"/>
                <a:ea typeface="ＭＳ Ｐゴシック" charset="0"/>
              </a:rPr>
              <a:t>services</a:t>
            </a:r>
          </a:p>
          <a:p>
            <a:pPr lvl="2"/>
            <a:r>
              <a:rPr lang="en-US" sz="2400" dirty="0" smtClean="0">
                <a:latin typeface="Arial" charset="0"/>
                <a:ea typeface="ＭＳ Ｐゴシック" charset="0"/>
              </a:rPr>
              <a:t> </a:t>
            </a:r>
            <a:r>
              <a:rPr lang="en-US" sz="2400" dirty="0"/>
              <a:t>Pluggable trust management </a:t>
            </a:r>
            <a:r>
              <a:rPr lang="en-US" sz="2400" dirty="0" smtClean="0"/>
              <a:t>algorithms that can be turned on/off at the system level</a:t>
            </a:r>
          </a:p>
          <a:p>
            <a:pPr lvl="2"/>
            <a:endParaRPr lang="en-US" sz="2400" dirty="0">
              <a:latin typeface="Arial" charset="0"/>
              <a:ea typeface="ＭＳ Ｐゴシック" charset="0"/>
            </a:endParaRPr>
          </a:p>
          <a:p>
            <a:pPr lvl="1"/>
            <a:r>
              <a:rPr lang="en-US" sz="2400" dirty="0">
                <a:latin typeface="Arial" charset="0"/>
                <a:ea typeface="ＭＳ Ｐゴシック" charset="0"/>
              </a:rPr>
              <a:t>A policy subsystem for policy definition, monitoring, and enforcement </a:t>
            </a:r>
            <a:endParaRPr lang="en-US" sz="2400" dirty="0" smtClean="0">
              <a:latin typeface="Arial" charset="0"/>
              <a:ea typeface="ＭＳ Ｐゴシック" charset="0"/>
            </a:endParaRPr>
          </a:p>
          <a:p>
            <a:pPr lvl="2"/>
            <a:r>
              <a:rPr lang="en-US" sz="2400" dirty="0"/>
              <a:t>Pluggable service interaction authorization </a:t>
            </a:r>
            <a:r>
              <a:rPr lang="en-US" sz="2400" dirty="0" smtClean="0"/>
              <a:t>policies</a:t>
            </a:r>
          </a:p>
          <a:p>
            <a:pPr marL="914400" lvl="2" indent="0">
              <a:buNone/>
            </a:pPr>
            <a:endParaRPr lang="en-US" sz="2400" dirty="0" smtClean="0"/>
          </a:p>
          <a:p>
            <a:pPr lvl="1"/>
            <a:r>
              <a:rPr lang="en-US" sz="2400" dirty="0" smtClean="0">
                <a:latin typeface="Arial" charset="0"/>
                <a:ea typeface="ＭＳ Ｐゴシック" charset="0"/>
              </a:rPr>
              <a:t>Tracking of service health </a:t>
            </a:r>
          </a:p>
          <a:p>
            <a:pPr lvl="2"/>
            <a:r>
              <a:rPr lang="en-US" sz="2400" dirty="0">
                <a:latin typeface="Arial" charset="0"/>
                <a:ea typeface="ＭＳ Ｐゴシック" charset="0"/>
              </a:rPr>
              <a:t>U</a:t>
            </a:r>
            <a:r>
              <a:rPr lang="en-US" sz="2400" dirty="0" smtClean="0">
                <a:latin typeface="Arial" charset="0"/>
                <a:ea typeface="ＭＳ Ｐゴシック" charset="0"/>
              </a:rPr>
              <a:t>sing heartbeat data </a:t>
            </a:r>
            <a:endParaRPr lang="en-US" sz="2400" dirty="0">
              <a:latin typeface="Arial" charset="0"/>
              <a:ea typeface="ＭＳ Ｐゴシック" charset="0"/>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dirty="0"/>
          </a:p>
        </p:txBody>
      </p:sp>
      <p:sp>
        <p:nvSpPr>
          <p:cNvPr id="5" name="Footer Placeholder 4"/>
          <p:cNvSpPr>
            <a:spLocks noGrp="1"/>
          </p:cNvSpPr>
          <p:nvPr>
            <p:ph type="ftr" sz="quarter" idx="3"/>
          </p:nvPr>
        </p:nvSpPr>
        <p:spPr>
          <a:xfrm>
            <a:off x="2543240" y="6657945"/>
            <a:ext cx="4057521" cy="200055"/>
          </a:xfrm>
        </p:spPr>
        <p:txBody>
          <a:bodyPr/>
          <a:lstStyle/>
          <a:p>
            <a:r>
              <a:rPr lang="en-US" dirty="0" smtClean="0"/>
              <a:t>NORTHROP GRUMMAN PRIVATE / PROPRIETARY LEVEL 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Overview</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Shape 63"/>
          <p:cNvSpPr/>
          <p:nvPr/>
        </p:nvSpPr>
        <p:spPr>
          <a:xfrm>
            <a:off x="69016" y="1998721"/>
            <a:ext cx="8857673" cy="3878542"/>
          </a:xfrm>
          <a:prstGeom prst="roundRect">
            <a:avLst>
              <a:gd name="adj" fmla="val 25436"/>
            </a:avLst>
          </a:prstGeom>
          <a:ln w="25400">
            <a:solidFill>
              <a:srgbClr val="53585F">
                <a:alpha val="71000"/>
              </a:srgbClr>
            </a:solidFill>
            <a:custDash>
              <a:ds d="200000" sp="200000"/>
            </a:custDash>
            <a:miter lim="400000"/>
          </a:ln>
          <a:extLst>
            <a:ext uri="{C572A759-6A51-4108-AA02-DFA0A04FC94B}">
              <ma14:wrappingTextBoxFlag xmlns:ma14="http://schemas.microsoft.com/office/mac/drawingml/2011/main" val="1"/>
            </a:ext>
          </a:extLst>
        </p:spPr>
        <p:txBody>
          <a:bodyPr lIns="19049" tIns="19049" rIns="19049" bIns="19049"/>
          <a:lstStyle>
            <a:lvl1pPr defTabSz="457200">
              <a:defRPr sz="2800" b="1"/>
            </a:lvl1pPr>
          </a:lstStyle>
          <a:p>
            <a:pPr lvl="0" algn="ctr">
              <a:defRPr sz="1800" b="0"/>
            </a:pPr>
            <a:r>
              <a:rPr sz="2000" dirty="0" smtClean="0"/>
              <a:t>System Architecture</a:t>
            </a:r>
            <a:endParaRPr sz="2000" dirty="0"/>
          </a:p>
        </p:txBody>
      </p:sp>
      <p:sp>
        <p:nvSpPr>
          <p:cNvPr id="7" name="Shape 64"/>
          <p:cNvSpPr/>
          <p:nvPr/>
        </p:nvSpPr>
        <p:spPr>
          <a:xfrm>
            <a:off x="423376" y="2721946"/>
            <a:ext cx="2631821" cy="992666"/>
          </a:xfrm>
          <a:prstGeom prst="rect">
            <a:avLst/>
          </a:prstGeom>
          <a:solidFill>
            <a:srgbClr val="C5E7FE"/>
          </a:solidFill>
          <a:ln w="25400">
            <a:solidFill>
              <a:srgbClr val="53585F"/>
            </a:solidFill>
            <a:prstDash val="sysDot"/>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8" name="Shape 65"/>
          <p:cNvSpPr/>
          <p:nvPr/>
        </p:nvSpPr>
        <p:spPr>
          <a:xfrm>
            <a:off x="1850911" y="2760790"/>
            <a:ext cx="1125475" cy="895930"/>
          </a:xfrm>
          <a:prstGeom prst="roundRect">
            <a:avLst>
              <a:gd name="adj" fmla="val 21869"/>
            </a:avLst>
          </a:prstGeom>
          <a:solidFill>
            <a:srgbClr val="FFE061"/>
          </a:solidFill>
          <a:ln w="12700">
            <a:solidFill>
              <a:srgbClr val="53585F"/>
            </a:solidFill>
            <a:miter lim="400000"/>
          </a:ln>
          <a:extLst>
            <a:ext uri="{C572A759-6A51-4108-AA02-DFA0A04FC94B}">
              <ma14:wrappingTextBoxFlag xmlns:ma14="http://schemas.microsoft.com/office/mac/drawingml/2011/main" val="1"/>
            </a:ext>
          </a:extLst>
        </p:spPr>
        <p:txBody>
          <a:bodyPr lIns="19049" tIns="19049" rIns="19049" bIns="19049"/>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defRPr sz="1800">
                <a:effectLst/>
              </a:defRPr>
            </a:pPr>
            <a:r>
              <a:rPr sz="1000" dirty="0"/>
              <a:t>Instrumentation</a:t>
            </a:r>
          </a:p>
        </p:txBody>
      </p:sp>
      <p:sp>
        <p:nvSpPr>
          <p:cNvPr id="9" name="Shape 66"/>
          <p:cNvSpPr/>
          <p:nvPr/>
        </p:nvSpPr>
        <p:spPr>
          <a:xfrm>
            <a:off x="4230492" y="2607679"/>
            <a:ext cx="4405119" cy="2987192"/>
          </a:xfrm>
          <a:prstGeom prst="rect">
            <a:avLst/>
          </a:prstGeom>
          <a:solidFill>
            <a:srgbClr val="FFFFFF"/>
          </a:solidFill>
          <a:ln w="12700">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p>
            <a:pPr algn="ctr" defTabSz="321457">
              <a:defRPr sz="1800"/>
            </a:pPr>
            <a:r>
              <a:rPr sz="1400" dirty="0">
                <a:effectLst>
                  <a:outerShdw blurRad="25400" dist="23998" dir="2700000" rotWithShape="0">
                    <a:srgbClr val="000000">
                      <a:alpha val="31034"/>
                    </a:srgbClr>
                  </a:outerShdw>
                </a:effectLst>
                <a:latin typeface="Helvetica"/>
                <a:ea typeface="Helvetica"/>
                <a:cs typeface="Helvetica"/>
                <a:sym typeface="Helvetica"/>
              </a:rPr>
              <a:t>Service Monitor</a:t>
            </a: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p:txBody>
      </p:sp>
      <p:sp>
        <p:nvSpPr>
          <p:cNvPr id="10" name="Shape 67"/>
          <p:cNvSpPr/>
          <p:nvPr/>
        </p:nvSpPr>
        <p:spPr>
          <a:xfrm>
            <a:off x="2101298" y="3020431"/>
            <a:ext cx="607721" cy="267447"/>
          </a:xfrm>
          <a:prstGeom prst="rect">
            <a:avLst/>
          </a:prstGeom>
          <a:solidFill>
            <a:srgbClr val="6EC038"/>
          </a:solidFill>
          <a:ln w="12700">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Passive</a:t>
            </a:r>
          </a:p>
        </p:txBody>
      </p:sp>
      <p:sp>
        <p:nvSpPr>
          <p:cNvPr id="11" name="Shape 68"/>
          <p:cNvSpPr/>
          <p:nvPr/>
        </p:nvSpPr>
        <p:spPr>
          <a:xfrm>
            <a:off x="3653105" y="3038382"/>
            <a:ext cx="1154777" cy="277880"/>
          </a:xfrm>
          <a:prstGeom prst="rect">
            <a:avLst/>
          </a:prstGeom>
          <a:solidFill>
            <a:srgbClr val="6EC038"/>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Passive Listener</a:t>
            </a:r>
          </a:p>
        </p:txBody>
      </p:sp>
      <p:sp>
        <p:nvSpPr>
          <p:cNvPr id="12" name="Shape 69"/>
          <p:cNvSpPr/>
          <p:nvPr/>
        </p:nvSpPr>
        <p:spPr>
          <a:xfrm>
            <a:off x="3653105" y="3470694"/>
            <a:ext cx="1154777" cy="277880"/>
          </a:xfrm>
          <a:prstGeom prst="rect">
            <a:avLst/>
          </a:prstGeom>
          <a:solidFill>
            <a:srgbClr val="FF2D21"/>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Active Listener</a:t>
            </a:r>
          </a:p>
        </p:txBody>
      </p:sp>
      <p:sp>
        <p:nvSpPr>
          <p:cNvPr id="13" name="Shape 70"/>
          <p:cNvSpPr/>
          <p:nvPr/>
        </p:nvSpPr>
        <p:spPr>
          <a:xfrm>
            <a:off x="3653105" y="3866814"/>
            <a:ext cx="1154777" cy="346892"/>
          </a:xfrm>
          <a:prstGeom prst="rect">
            <a:avLst/>
          </a:prstGeom>
          <a:solidFill>
            <a:srgbClr val="D17F15"/>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Heartbeat &amp; Inflow Listener</a:t>
            </a:r>
          </a:p>
        </p:txBody>
      </p:sp>
      <p:sp>
        <p:nvSpPr>
          <p:cNvPr id="14" name="Shape 71"/>
          <p:cNvSpPr/>
          <p:nvPr/>
        </p:nvSpPr>
        <p:spPr>
          <a:xfrm>
            <a:off x="2713196" y="3067916"/>
            <a:ext cx="941456" cy="125282"/>
          </a:xfrm>
          <a:custGeom>
            <a:avLst/>
            <a:gdLst/>
            <a:ahLst/>
            <a:cxnLst>
              <a:cxn ang="0">
                <a:pos x="wd2" y="hd2"/>
              </a:cxn>
              <a:cxn ang="5400000">
                <a:pos x="wd2" y="hd2"/>
              </a:cxn>
              <a:cxn ang="10800000">
                <a:pos x="wd2" y="hd2"/>
              </a:cxn>
              <a:cxn ang="16200000">
                <a:pos x="wd2" y="hd2"/>
              </a:cxn>
            </a:cxnLst>
            <a:rect l="0" t="0" r="r" b="b"/>
            <a:pathLst>
              <a:path w="21600" h="21130" extrusionOk="0">
                <a:moveTo>
                  <a:pt x="0" y="20673"/>
                </a:moveTo>
                <a:cubicBezTo>
                  <a:pt x="3394" y="6657"/>
                  <a:pt x="7235" y="-470"/>
                  <a:pt x="11127" y="24"/>
                </a:cubicBezTo>
                <a:cubicBezTo>
                  <a:pt x="14804" y="491"/>
                  <a:pt x="18405" y="7749"/>
                  <a:pt x="21600" y="21130"/>
                </a:cubicBezTo>
              </a:path>
            </a:pathLst>
          </a:custGeom>
          <a:ln w="12700">
            <a:solidFill>
              <a:srgbClr val="6EC038"/>
            </a:solidFill>
            <a:custDash>
              <a:ds d="200000" sp="200000"/>
            </a:custDash>
            <a:miter lim="400000"/>
            <a:tailEnd type="triangle"/>
          </a:ln>
        </p:spPr>
        <p:txBody>
          <a:bodyPr lIns="19049" tIns="19049" rIns="19049" bIns="19049" anchor="ctr"/>
          <a:lstStyle/>
          <a:p>
            <a:pPr defTabSz="321457">
              <a:defRPr sz="800"/>
            </a:pPr>
            <a:endParaRPr/>
          </a:p>
        </p:txBody>
      </p:sp>
      <p:sp>
        <p:nvSpPr>
          <p:cNvPr id="15" name="Shape 72"/>
          <p:cNvSpPr/>
          <p:nvPr/>
        </p:nvSpPr>
        <p:spPr>
          <a:xfrm>
            <a:off x="2715904" y="3320210"/>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rgbClr val="FF2D21"/>
            </a:solidFill>
            <a:miter lim="400000"/>
            <a:tailEnd type="triangle"/>
          </a:ln>
        </p:spPr>
        <p:txBody>
          <a:bodyPr lIns="19049" tIns="19049" rIns="19049" bIns="19049" anchor="ctr"/>
          <a:lstStyle/>
          <a:p>
            <a:pPr defTabSz="321457">
              <a:defRPr sz="800"/>
            </a:pPr>
            <a:endParaRPr/>
          </a:p>
        </p:txBody>
      </p:sp>
      <p:sp>
        <p:nvSpPr>
          <p:cNvPr id="16" name="Shape 73"/>
          <p:cNvSpPr/>
          <p:nvPr/>
        </p:nvSpPr>
        <p:spPr>
          <a:xfrm>
            <a:off x="2706176" y="3414199"/>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rgbClr val="FF2D21"/>
            </a:solidFill>
            <a:miter lim="400000"/>
            <a:headEnd type="triangle"/>
          </a:ln>
        </p:spPr>
        <p:txBody>
          <a:bodyPr lIns="19049" tIns="19049" rIns="19049" bIns="19049" anchor="ctr"/>
          <a:lstStyle/>
          <a:p>
            <a:pPr defTabSz="321457">
              <a:defRPr sz="800"/>
            </a:pPr>
            <a:endParaRPr/>
          </a:p>
        </p:txBody>
      </p:sp>
      <p:sp>
        <p:nvSpPr>
          <p:cNvPr id="17" name="Shape 74"/>
          <p:cNvSpPr/>
          <p:nvPr/>
        </p:nvSpPr>
        <p:spPr>
          <a:xfrm>
            <a:off x="4846103" y="3177322"/>
            <a:ext cx="2499507"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18" name="Shape 75"/>
          <p:cNvSpPr/>
          <p:nvPr/>
        </p:nvSpPr>
        <p:spPr>
          <a:xfrm>
            <a:off x="5345352" y="5054489"/>
            <a:ext cx="1418967" cy="390850"/>
          </a:xfrm>
          <a:prstGeom prst="rect">
            <a:avLst/>
          </a:prstGeom>
          <a:solidFill>
            <a:srgbClr val="7F7F7F"/>
          </a:solidFill>
          <a:ln w="12700">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Anomaly Detection</a:t>
            </a:r>
          </a:p>
        </p:txBody>
      </p:sp>
      <p:pic>
        <p:nvPicPr>
          <p:cNvPr id="19" name="pasted-image.tif"/>
          <p:cNvPicPr/>
          <p:nvPr/>
        </p:nvPicPr>
        <p:blipFill>
          <a:blip r:embed="rId2">
            <a:extLst/>
          </a:blip>
          <a:stretch>
            <a:fillRect/>
          </a:stretch>
        </p:blipFill>
        <p:spPr>
          <a:xfrm>
            <a:off x="7555762" y="4726200"/>
            <a:ext cx="683509" cy="754391"/>
          </a:xfrm>
          <a:prstGeom prst="rect">
            <a:avLst/>
          </a:prstGeom>
          <a:ln w="12700">
            <a:miter lim="400000"/>
          </a:ln>
        </p:spPr>
      </p:pic>
      <p:sp>
        <p:nvSpPr>
          <p:cNvPr id="20" name="Shape 77"/>
          <p:cNvSpPr/>
          <p:nvPr/>
        </p:nvSpPr>
        <p:spPr>
          <a:xfrm>
            <a:off x="6176884" y="3296860"/>
            <a:ext cx="838995" cy="794076"/>
          </a:xfrm>
          <a:prstGeom prst="rect">
            <a:avLst/>
          </a:prstGeom>
          <a:solidFill>
            <a:srgbClr val="FF2D21"/>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 name="Shape 78"/>
          <p:cNvSpPr/>
          <p:nvPr/>
        </p:nvSpPr>
        <p:spPr>
          <a:xfrm>
            <a:off x="4856337" y="3609633"/>
            <a:ext cx="1239519" cy="1"/>
          </a:xfrm>
          <a:prstGeom prst="line">
            <a:avLst/>
          </a:prstGeom>
          <a:ln w="12700">
            <a:solidFill/>
            <a:miter lim="400000"/>
            <a:headEnd type="triangle"/>
            <a:tailEnd type="triangle"/>
          </a:ln>
        </p:spPr>
        <p:txBody>
          <a:bodyPr lIns="19049" tIns="19049" rIns="19049" bIns="19049" anchor="ctr"/>
          <a:lstStyle/>
          <a:p>
            <a:pPr defTabSz="321457">
              <a:defRPr sz="800"/>
            </a:pPr>
            <a:endParaRPr/>
          </a:p>
        </p:txBody>
      </p:sp>
      <p:sp>
        <p:nvSpPr>
          <p:cNvPr id="22" name="Shape 79"/>
          <p:cNvSpPr/>
          <p:nvPr/>
        </p:nvSpPr>
        <p:spPr>
          <a:xfrm>
            <a:off x="7916235" y="3840001"/>
            <a:ext cx="147070" cy="875495"/>
          </a:xfrm>
          <a:custGeom>
            <a:avLst/>
            <a:gdLst/>
            <a:ahLst/>
            <a:cxnLst>
              <a:cxn ang="0">
                <a:pos x="wd2" y="hd2"/>
              </a:cxn>
              <a:cxn ang="5400000">
                <a:pos x="wd2" y="hd2"/>
              </a:cxn>
              <a:cxn ang="10800000">
                <a:pos x="wd2" y="hd2"/>
              </a:cxn>
              <a:cxn ang="16200000">
                <a:pos x="wd2" y="hd2"/>
              </a:cxn>
            </a:cxnLst>
            <a:rect l="0" t="0" r="r" b="b"/>
            <a:pathLst>
              <a:path w="20547" h="21600" extrusionOk="0">
                <a:moveTo>
                  <a:pt x="8568" y="0"/>
                </a:moveTo>
                <a:cubicBezTo>
                  <a:pt x="17559" y="3366"/>
                  <a:pt x="21600" y="7081"/>
                  <a:pt x="20314" y="10800"/>
                </a:cubicBezTo>
                <a:cubicBezTo>
                  <a:pt x="18981" y="14654"/>
                  <a:pt x="11976" y="18378"/>
                  <a:pt x="0" y="21600"/>
                </a:cubicBezTo>
              </a:path>
            </a:pathLst>
          </a:custGeom>
          <a:ln w="12700">
            <a:solidFill/>
            <a:miter lim="400000"/>
            <a:tailEnd type="triangle"/>
          </a:ln>
        </p:spPr>
        <p:txBody>
          <a:bodyPr lIns="19049" tIns="19049" rIns="19049" bIns="19049" anchor="ctr"/>
          <a:lstStyle/>
          <a:p>
            <a:pPr defTabSz="321457">
              <a:defRPr sz="800"/>
            </a:pPr>
            <a:endParaRPr/>
          </a:p>
        </p:txBody>
      </p:sp>
      <p:sp>
        <p:nvSpPr>
          <p:cNvPr id="23" name="Shape 80"/>
          <p:cNvSpPr/>
          <p:nvPr/>
        </p:nvSpPr>
        <p:spPr>
          <a:xfrm>
            <a:off x="7228340" y="3864608"/>
            <a:ext cx="661144" cy="84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24" name="Shape 81"/>
          <p:cNvSpPr/>
          <p:nvPr/>
        </p:nvSpPr>
        <p:spPr>
          <a:xfrm>
            <a:off x="6788945" y="5264292"/>
            <a:ext cx="784701" cy="1"/>
          </a:xfrm>
          <a:prstGeom prst="line">
            <a:avLst/>
          </a:prstGeom>
          <a:ln w="12700">
            <a:solidFill/>
            <a:miter lim="400000"/>
            <a:headEnd type="triangle"/>
            <a:tailEnd type="triangle"/>
          </a:ln>
        </p:spPr>
        <p:txBody>
          <a:bodyPr lIns="19049" tIns="19049" rIns="19049" bIns="19049" anchor="ctr"/>
          <a:lstStyle/>
          <a:p>
            <a:pPr defTabSz="321457">
              <a:defRPr sz="800"/>
            </a:pPr>
            <a:endParaRPr/>
          </a:p>
        </p:txBody>
      </p:sp>
      <p:sp>
        <p:nvSpPr>
          <p:cNvPr id="25" name="Shape 82"/>
          <p:cNvSpPr/>
          <p:nvPr/>
        </p:nvSpPr>
        <p:spPr>
          <a:xfrm>
            <a:off x="4839163" y="4037983"/>
            <a:ext cx="2745405" cy="961855"/>
          </a:xfrm>
          <a:custGeom>
            <a:avLst/>
            <a:gdLst/>
            <a:ahLst/>
            <a:cxnLst>
              <a:cxn ang="0">
                <a:pos x="wd2" y="hd2"/>
              </a:cxn>
              <a:cxn ang="5400000">
                <a:pos x="wd2" y="hd2"/>
              </a:cxn>
              <a:cxn ang="10800000">
                <a:pos x="wd2" y="hd2"/>
              </a:cxn>
              <a:cxn ang="16200000">
                <a:pos x="wd2" y="hd2"/>
              </a:cxn>
            </a:cxnLst>
            <a:rect l="0" t="0" r="r" b="b"/>
            <a:pathLst>
              <a:path w="21600" h="20216" extrusionOk="0">
                <a:moveTo>
                  <a:pt x="0" y="0"/>
                </a:moveTo>
                <a:cubicBezTo>
                  <a:pt x="2088" y="6637"/>
                  <a:pt x="4720" y="11903"/>
                  <a:pt x="7692" y="15391"/>
                </a:cubicBezTo>
                <a:cubicBezTo>
                  <a:pt x="12070" y="20530"/>
                  <a:pt x="16967" y="21600"/>
                  <a:pt x="21600" y="18429"/>
                </a:cubicBezTo>
              </a:path>
            </a:pathLst>
          </a:custGeom>
          <a:ln w="12700">
            <a:solidFill/>
            <a:miter lim="400000"/>
            <a:tailEnd type="triangle"/>
          </a:ln>
        </p:spPr>
        <p:txBody>
          <a:bodyPr lIns="19049" tIns="19049" rIns="19049" bIns="19049" anchor="ctr"/>
          <a:lstStyle/>
          <a:p>
            <a:pPr defTabSz="321457">
              <a:defRPr sz="800"/>
            </a:pPr>
            <a:endParaRPr/>
          </a:p>
        </p:txBody>
      </p:sp>
      <p:sp>
        <p:nvSpPr>
          <p:cNvPr id="26" name="Shape 83"/>
          <p:cNvSpPr/>
          <p:nvPr/>
        </p:nvSpPr>
        <p:spPr>
          <a:xfrm>
            <a:off x="6371829" y="4386161"/>
            <a:ext cx="709613" cy="320505"/>
          </a:xfrm>
          <a:prstGeom prst="rect">
            <a:avLst/>
          </a:prstGeom>
          <a:solidFill>
            <a:srgbClr val="499BC9"/>
          </a:solidFill>
          <a:ln w="12700">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Policies</a:t>
            </a:r>
          </a:p>
        </p:txBody>
      </p:sp>
      <p:sp>
        <p:nvSpPr>
          <p:cNvPr id="27" name="Shape 84"/>
          <p:cNvSpPr/>
          <p:nvPr/>
        </p:nvSpPr>
        <p:spPr>
          <a:xfrm flipV="1">
            <a:off x="6726636" y="4201709"/>
            <a:ext cx="1" cy="170763"/>
          </a:xfrm>
          <a:prstGeom prst="line">
            <a:avLst/>
          </a:prstGeom>
          <a:ln w="25400">
            <a:solidFill/>
            <a:miter lim="400000"/>
            <a:tailEnd type="triangle"/>
          </a:ln>
        </p:spPr>
        <p:txBody>
          <a:bodyPr lIns="19049" tIns="19049" rIns="19049" bIns="19049" anchor="ctr"/>
          <a:lstStyle/>
          <a:p>
            <a:pPr defTabSz="321457">
              <a:defRPr sz="800"/>
            </a:pPr>
            <a:endParaRPr/>
          </a:p>
        </p:txBody>
      </p:sp>
      <p:sp>
        <p:nvSpPr>
          <p:cNvPr id="28" name="Shape 85"/>
          <p:cNvSpPr/>
          <p:nvPr/>
        </p:nvSpPr>
        <p:spPr>
          <a:xfrm>
            <a:off x="6235145" y="3346866"/>
            <a:ext cx="838995" cy="794076"/>
          </a:xfrm>
          <a:prstGeom prst="rect">
            <a:avLst/>
          </a:prstGeom>
          <a:solidFill>
            <a:srgbClr val="FF2D21"/>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9" name="Shape 86"/>
          <p:cNvSpPr/>
          <p:nvPr/>
        </p:nvSpPr>
        <p:spPr>
          <a:xfrm>
            <a:off x="6306583" y="3399255"/>
            <a:ext cx="838995" cy="794075"/>
          </a:xfrm>
          <a:prstGeom prst="rect">
            <a:avLst/>
          </a:prstGeom>
          <a:solidFill>
            <a:srgbClr val="FF2D21"/>
          </a:solidFill>
          <a:ln w="3175">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800" dirty="0"/>
              <a:t>Interaction Authorization Algorithms</a:t>
            </a:r>
          </a:p>
        </p:txBody>
      </p:sp>
      <p:sp>
        <p:nvSpPr>
          <p:cNvPr id="30" name="Shape 87"/>
          <p:cNvSpPr/>
          <p:nvPr/>
        </p:nvSpPr>
        <p:spPr>
          <a:xfrm>
            <a:off x="7402478" y="2983450"/>
            <a:ext cx="838994" cy="794075"/>
          </a:xfrm>
          <a:prstGeom prst="rect">
            <a:avLst/>
          </a:prstGeom>
          <a:solidFill>
            <a:srgbClr val="6EC038"/>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1" name="Shape 88"/>
          <p:cNvSpPr/>
          <p:nvPr/>
        </p:nvSpPr>
        <p:spPr>
          <a:xfrm>
            <a:off x="7459628" y="3031074"/>
            <a:ext cx="838995" cy="794076"/>
          </a:xfrm>
          <a:prstGeom prst="rect">
            <a:avLst/>
          </a:prstGeom>
          <a:solidFill>
            <a:srgbClr val="6EC038"/>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2" name="Shape 89"/>
          <p:cNvSpPr/>
          <p:nvPr/>
        </p:nvSpPr>
        <p:spPr>
          <a:xfrm>
            <a:off x="7531065" y="3083462"/>
            <a:ext cx="838995" cy="794076"/>
          </a:xfrm>
          <a:prstGeom prst="rect">
            <a:avLst/>
          </a:prstGeom>
          <a:solidFill>
            <a:srgbClr val="6EC038"/>
          </a:solidFill>
          <a:ln w="3175">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800" dirty="0"/>
              <a:t>Passive Monitoring Algorithms</a:t>
            </a:r>
          </a:p>
        </p:txBody>
      </p:sp>
      <p:sp>
        <p:nvSpPr>
          <p:cNvPr id="33" name="Shape 90"/>
          <p:cNvSpPr/>
          <p:nvPr/>
        </p:nvSpPr>
        <p:spPr>
          <a:xfrm flipV="1">
            <a:off x="898077" y="3139024"/>
            <a:ext cx="1" cy="1353563"/>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4" name="Shape 91"/>
          <p:cNvSpPr/>
          <p:nvPr/>
        </p:nvSpPr>
        <p:spPr>
          <a:xfrm>
            <a:off x="991909" y="4667245"/>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5" name="Shape 92"/>
          <p:cNvSpPr/>
          <p:nvPr/>
        </p:nvSpPr>
        <p:spPr>
          <a:xfrm>
            <a:off x="989563" y="2973406"/>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6" name="Shape 93"/>
          <p:cNvSpPr/>
          <p:nvPr/>
        </p:nvSpPr>
        <p:spPr>
          <a:xfrm>
            <a:off x="499694" y="2808542"/>
            <a:ext cx="795599" cy="320204"/>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1</a:t>
            </a:r>
          </a:p>
        </p:txBody>
      </p:sp>
      <p:sp>
        <p:nvSpPr>
          <p:cNvPr id="37" name="Shape 94"/>
          <p:cNvSpPr/>
          <p:nvPr/>
        </p:nvSpPr>
        <p:spPr>
          <a:xfrm>
            <a:off x="1348203" y="2975787"/>
            <a:ext cx="457982"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8" name="Shape 95"/>
          <p:cNvSpPr/>
          <p:nvPr/>
        </p:nvSpPr>
        <p:spPr>
          <a:xfrm>
            <a:off x="499694" y="4494422"/>
            <a:ext cx="795599" cy="320205"/>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2</a:t>
            </a:r>
          </a:p>
        </p:txBody>
      </p:sp>
      <p:sp>
        <p:nvSpPr>
          <p:cNvPr id="39" name="Shape 96"/>
          <p:cNvSpPr/>
          <p:nvPr/>
        </p:nvSpPr>
        <p:spPr>
          <a:xfrm>
            <a:off x="1293112" y="4051188"/>
            <a:ext cx="2347384" cy="937558"/>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D17F15"/>
            </a:solidFill>
            <a:prstDash val="sysDot"/>
            <a:miter lim="400000"/>
            <a:tailEnd type="triangle"/>
          </a:ln>
        </p:spPr>
        <p:txBody>
          <a:bodyPr lIns="19049" tIns="19049" rIns="19049" bIns="19049" anchor="ctr"/>
          <a:lstStyle/>
          <a:p>
            <a:pPr defTabSz="321457">
              <a:defRPr sz="800"/>
            </a:pPr>
            <a:endParaRPr/>
          </a:p>
        </p:txBody>
      </p:sp>
      <p:sp>
        <p:nvSpPr>
          <p:cNvPr id="40" name="Shape 97"/>
          <p:cNvSpPr/>
          <p:nvPr/>
        </p:nvSpPr>
        <p:spPr>
          <a:xfrm>
            <a:off x="1143347" y="3304872"/>
            <a:ext cx="2490094" cy="821443"/>
          </a:xfrm>
          <a:custGeom>
            <a:avLst/>
            <a:gdLst/>
            <a:ahLst/>
            <a:cxnLst>
              <a:cxn ang="0">
                <a:pos x="wd2" y="hd2"/>
              </a:cxn>
              <a:cxn ang="5400000">
                <a:pos x="wd2" y="hd2"/>
              </a:cxn>
              <a:cxn ang="10800000">
                <a:pos x="wd2" y="hd2"/>
              </a:cxn>
              <a:cxn ang="16200000">
                <a:pos x="wd2" y="hd2"/>
              </a:cxn>
            </a:cxnLst>
            <a:rect l="0" t="0" r="r" b="b"/>
            <a:pathLst>
              <a:path w="21600" h="20598" extrusionOk="0">
                <a:moveTo>
                  <a:pt x="0" y="0"/>
                </a:moveTo>
                <a:cubicBezTo>
                  <a:pt x="2626" y="9167"/>
                  <a:pt x="6181" y="15721"/>
                  <a:pt x="10164" y="18741"/>
                </a:cubicBezTo>
                <a:cubicBezTo>
                  <a:pt x="13936" y="21600"/>
                  <a:pt x="17917" y="21150"/>
                  <a:pt x="21600" y="17447"/>
                </a:cubicBezTo>
              </a:path>
            </a:pathLst>
          </a:custGeom>
          <a:ln w="12700">
            <a:solidFill>
              <a:srgbClr val="D17F15"/>
            </a:solidFill>
            <a:prstDash val="sysDot"/>
            <a:miter lim="400000"/>
            <a:tailEnd type="triangle"/>
          </a:ln>
        </p:spPr>
        <p:txBody>
          <a:bodyPr lIns="19049" tIns="19049" rIns="19049" bIns="19049" anchor="ctr"/>
          <a:lstStyle/>
          <a:p>
            <a:pPr defTabSz="321457">
              <a:defRPr sz="800"/>
            </a:pPr>
            <a:endParaRPr/>
          </a:p>
        </p:txBody>
      </p:sp>
      <p:sp>
        <p:nvSpPr>
          <p:cNvPr id="41" name="Shape 98"/>
          <p:cNvSpPr/>
          <p:nvPr/>
        </p:nvSpPr>
        <p:spPr>
          <a:xfrm>
            <a:off x="1332114" y="3149514"/>
            <a:ext cx="764653" cy="145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69" y="88"/>
                </a:lnTo>
                <a:lnTo>
                  <a:pt x="7939" y="21595"/>
                </a:lnTo>
                <a:lnTo>
                  <a:pt x="0" y="21600"/>
                </a:lnTo>
              </a:path>
            </a:pathLst>
          </a:custGeom>
          <a:ln w="12700">
            <a:solidFill>
              <a:srgbClr val="6EC038"/>
            </a:solidFill>
            <a:miter lim="400000"/>
            <a:tailEnd type="triangle"/>
          </a:ln>
        </p:spPr>
        <p:txBody>
          <a:bodyPr lIns="19049" tIns="19049" rIns="19049" bIns="19049" anchor="ctr"/>
          <a:lstStyle/>
          <a:p>
            <a:pPr defTabSz="321457">
              <a:defRPr sz="800"/>
            </a:pPr>
            <a:endParaRPr/>
          </a:p>
        </p:txBody>
      </p:sp>
      <p:sp>
        <p:nvSpPr>
          <p:cNvPr id="42" name="Shape 99"/>
          <p:cNvSpPr/>
          <p:nvPr/>
        </p:nvSpPr>
        <p:spPr>
          <a:xfrm>
            <a:off x="1338543" y="3400881"/>
            <a:ext cx="758223" cy="1310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62" y="36"/>
                </a:lnTo>
                <a:lnTo>
                  <a:pt x="12950" y="21555"/>
                </a:lnTo>
                <a:lnTo>
                  <a:pt x="0" y="21600"/>
                </a:lnTo>
              </a:path>
            </a:pathLst>
          </a:custGeom>
          <a:ln w="12700">
            <a:solidFill>
              <a:srgbClr val="FF2D21"/>
            </a:solidFill>
            <a:miter lim="400000"/>
            <a:tailEnd type="triangle"/>
          </a:ln>
        </p:spPr>
        <p:txBody>
          <a:bodyPr lIns="19049" tIns="19049" rIns="19049" bIns="19049" anchor="ctr"/>
          <a:lstStyle/>
          <a:p>
            <a:pPr defTabSz="321457">
              <a:defRPr sz="800"/>
            </a:pPr>
            <a:endParaRPr/>
          </a:p>
        </p:txBody>
      </p:sp>
      <p:sp>
        <p:nvSpPr>
          <p:cNvPr id="43" name="Shape 100"/>
          <p:cNvSpPr/>
          <p:nvPr/>
        </p:nvSpPr>
        <p:spPr>
          <a:xfrm>
            <a:off x="2101298" y="3318944"/>
            <a:ext cx="607721" cy="267448"/>
          </a:xfrm>
          <a:prstGeom prst="rect">
            <a:avLst/>
          </a:prstGeom>
          <a:solidFill>
            <a:srgbClr val="FF2D21"/>
          </a:solidFill>
          <a:ln w="12700">
            <a:solidFill>
              <a:srgbClr val="53585F"/>
            </a:solidFill>
            <a:miter lim="400000"/>
          </a:ln>
          <a:extLst>
            <a:ext uri="{C572A759-6A51-4108-AA02-DFA0A04FC94B}">
              <ma14:wrappingTextBoxFlag xmlns:ma14="http://schemas.microsoft.com/office/mac/drawingml/2011/main"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800" dirty="0"/>
              <a:t>Active</a:t>
            </a:r>
          </a:p>
        </p:txBody>
      </p:sp>
      <p:sp>
        <p:nvSpPr>
          <p:cNvPr id="44" name="Shape 101"/>
          <p:cNvSpPr/>
          <p:nvPr/>
        </p:nvSpPr>
        <p:spPr>
          <a:xfrm>
            <a:off x="1332114" y="2798123"/>
            <a:ext cx="441946" cy="170520"/>
          </a:xfrm>
          <a:prstGeom prst="rect">
            <a:avLst/>
          </a:prstGeom>
          <a:ln w="12700">
            <a:miter lim="400000"/>
          </a:ln>
          <a:extLst>
            <a:ext uri="{C572A759-6A51-4108-AA02-DFA0A04FC94B}">
              <ma14:wrappingTextBoxFlag xmlns:ma14="http://schemas.microsoft.com/office/mac/drawingml/2011/main" val="1"/>
            </a:ext>
          </a:extLst>
        </p:spPr>
        <p:txBody>
          <a:bodyPr lIns="19049" tIns="19049" rIns="19049" bIns="19049"/>
          <a:lstStyle>
            <a:lvl1pPr algn="l" defTabSz="457200">
              <a:defRPr sz="1200"/>
            </a:lvl1pPr>
          </a:lstStyle>
          <a:p>
            <a:pPr lvl="0">
              <a:defRPr sz="1800"/>
            </a:pPr>
            <a:r>
              <a:rPr sz="800" dirty="0"/>
              <a:t>request</a:t>
            </a:r>
          </a:p>
        </p:txBody>
      </p:sp>
      <p:sp>
        <p:nvSpPr>
          <p:cNvPr id="45" name="Shape 102"/>
          <p:cNvSpPr/>
          <p:nvPr/>
        </p:nvSpPr>
        <p:spPr>
          <a:xfrm>
            <a:off x="359493" y="4144707"/>
            <a:ext cx="538585" cy="170520"/>
          </a:xfrm>
          <a:prstGeom prst="rect">
            <a:avLst/>
          </a:prstGeom>
          <a:ln w="12700">
            <a:miter lim="400000"/>
          </a:ln>
          <a:extLst>
            <a:ext uri="{C572A759-6A51-4108-AA02-DFA0A04FC94B}">
              <ma14:wrappingTextBoxFlag xmlns:ma14="http://schemas.microsoft.com/office/mac/drawingml/2011/main" val="1"/>
            </a:ext>
          </a:extLst>
        </p:spPr>
        <p:txBody>
          <a:bodyPr lIns="19049" tIns="19049" rIns="19049" bIns="19049"/>
          <a:lstStyle>
            <a:lvl1pPr algn="l" defTabSz="457200">
              <a:defRPr sz="1200"/>
            </a:lvl1pPr>
          </a:lstStyle>
          <a:p>
            <a:pPr lvl="0">
              <a:defRPr sz="1800"/>
            </a:pPr>
            <a:r>
              <a:rPr sz="800"/>
              <a:t>response</a:t>
            </a:r>
          </a:p>
        </p:txBody>
      </p:sp>
      <p:sp>
        <p:nvSpPr>
          <p:cNvPr id="46" name="Shape 103"/>
          <p:cNvSpPr/>
          <p:nvPr/>
        </p:nvSpPr>
        <p:spPr>
          <a:xfrm>
            <a:off x="1141219" y="4157921"/>
            <a:ext cx="441946" cy="170520"/>
          </a:xfrm>
          <a:prstGeom prst="rect">
            <a:avLst/>
          </a:prstGeom>
          <a:ln w="12700">
            <a:miter lim="400000"/>
          </a:ln>
          <a:extLst>
            <a:ext uri="{C572A759-6A51-4108-AA02-DFA0A04FC94B}">
              <ma14:wrappingTextBoxFlag xmlns:ma14="http://schemas.microsoft.com/office/mac/drawingml/2011/main" val="1"/>
            </a:ext>
          </a:extLst>
        </p:spPr>
        <p:txBody>
          <a:bodyPr lIns="19049" tIns="19049" rIns="19049" bIns="19049"/>
          <a:lstStyle>
            <a:lvl1pPr algn="l" defTabSz="457200">
              <a:defRPr sz="1200"/>
            </a:lvl1pPr>
          </a:lstStyle>
          <a:p>
            <a:pPr lvl="0">
              <a:defRPr sz="1800"/>
            </a:pPr>
            <a:r>
              <a:rPr sz="800"/>
              <a:t>request</a:t>
            </a:r>
          </a:p>
        </p:txBody>
      </p:sp>
      <p:sp>
        <p:nvSpPr>
          <p:cNvPr id="47" name="Shape 104"/>
          <p:cNvSpPr/>
          <p:nvPr/>
        </p:nvSpPr>
        <p:spPr>
          <a:xfrm>
            <a:off x="1806184" y="4157921"/>
            <a:ext cx="807058" cy="314610"/>
          </a:xfrm>
          <a:prstGeom prst="rect">
            <a:avLst/>
          </a:prstGeom>
          <a:ln w="12700">
            <a:miter lim="400000"/>
          </a:ln>
          <a:extLst>
            <a:ext uri="{C572A759-6A51-4108-AA02-DFA0A04FC94B}">
              <ma14:wrappingTextBoxFlag xmlns:ma14="http://schemas.microsoft.com/office/mac/drawingml/2011/main" val="1"/>
            </a:ext>
          </a:extLst>
        </p:spPr>
        <p:txBody>
          <a:bodyPr lIns="19049" tIns="19049" rIns="19049" bIns="19049" anchor="ctr"/>
          <a:lstStyle/>
          <a:p>
            <a:pPr defTabSz="321457">
              <a:defRPr sz="1800"/>
            </a:pPr>
            <a:r>
              <a:rPr sz="800"/>
              <a:t>request</a:t>
            </a:r>
          </a:p>
          <a:p>
            <a:pPr defTabSz="321457">
              <a:defRPr sz="1800"/>
            </a:pPr>
            <a:r>
              <a:rPr sz="800"/>
              <a:t>(if authorized)</a:t>
            </a:r>
          </a:p>
        </p:txBody>
      </p:sp>
      <p:sp>
        <p:nvSpPr>
          <p:cNvPr id="48" name="Shape 106"/>
          <p:cNvSpPr/>
          <p:nvPr/>
        </p:nvSpPr>
        <p:spPr>
          <a:xfrm>
            <a:off x="3552560" y="1598941"/>
            <a:ext cx="2499507" cy="39978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Tree>
    <p:extLst>
      <p:ext uri="{BB962C8B-B14F-4D97-AF65-F5344CB8AC3E}">
        <p14:creationId xmlns:p14="http://schemas.microsoft.com/office/powerpoint/2010/main" val="18457619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Monitoring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6" name="Shape 112"/>
          <p:cNvSpPr/>
          <p:nvPr/>
        </p:nvSpPr>
        <p:spPr>
          <a:xfrm>
            <a:off x="495318" y="1203152"/>
            <a:ext cx="6328860" cy="365167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defRPr sz="1800"/>
            </a:pPr>
            <a:endParaRPr sz="1700" dirty="0"/>
          </a:p>
          <a:p>
            <a:pPr lvl="0" algn="ctr">
              <a:defRPr sz="1800"/>
            </a:pPr>
            <a:r>
              <a:rPr sz="2800" dirty="0"/>
              <a:t>Service</a:t>
            </a:r>
          </a:p>
        </p:txBody>
      </p:sp>
      <p:sp>
        <p:nvSpPr>
          <p:cNvPr id="7" name="Shape 113"/>
          <p:cNvSpPr/>
          <p:nvPr/>
        </p:nvSpPr>
        <p:spPr>
          <a:xfrm>
            <a:off x="1634318" y="1468984"/>
            <a:ext cx="4028384" cy="47681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Operation 1</a:t>
            </a:r>
          </a:p>
        </p:txBody>
      </p:sp>
      <p:sp>
        <p:nvSpPr>
          <p:cNvPr id="8" name="Shape 114"/>
          <p:cNvSpPr/>
          <p:nvPr/>
        </p:nvSpPr>
        <p:spPr>
          <a:xfrm>
            <a:off x="1634318" y="2052332"/>
            <a:ext cx="4028384" cy="47681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Operation 2</a:t>
            </a:r>
          </a:p>
        </p:txBody>
      </p:sp>
      <p:sp>
        <p:nvSpPr>
          <p:cNvPr id="9" name="Shape 115"/>
          <p:cNvSpPr/>
          <p:nvPr/>
        </p:nvSpPr>
        <p:spPr>
          <a:xfrm>
            <a:off x="1634318" y="2626750"/>
            <a:ext cx="4028384" cy="476812"/>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dirty="0"/>
              <a:t>External Service Call</a:t>
            </a:r>
          </a:p>
        </p:txBody>
      </p:sp>
      <p:sp>
        <p:nvSpPr>
          <p:cNvPr id="10" name="Shape 116"/>
          <p:cNvSpPr/>
          <p:nvPr/>
        </p:nvSpPr>
        <p:spPr>
          <a:xfrm>
            <a:off x="1634318" y="3201169"/>
            <a:ext cx="4028384" cy="476812"/>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a:t>
            </a:r>
          </a:p>
        </p:txBody>
      </p:sp>
      <p:sp>
        <p:nvSpPr>
          <p:cNvPr id="11" name="Shape 117"/>
          <p:cNvSpPr/>
          <p:nvPr/>
        </p:nvSpPr>
        <p:spPr>
          <a:xfrm>
            <a:off x="1634318" y="3775589"/>
            <a:ext cx="4028384" cy="47681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Operation </a:t>
            </a:r>
            <a:r>
              <a:rPr sz="1700" i="1" dirty="0"/>
              <a:t>n</a:t>
            </a:r>
          </a:p>
        </p:txBody>
      </p:sp>
      <p:grpSp>
        <p:nvGrpSpPr>
          <p:cNvPr id="12" name="Group 120"/>
          <p:cNvGrpSpPr/>
          <p:nvPr/>
        </p:nvGrpSpPr>
        <p:grpSpPr>
          <a:xfrm>
            <a:off x="5681097" y="1200512"/>
            <a:ext cx="3246645" cy="1662486"/>
            <a:chOff x="15984" y="-533955"/>
            <a:chExt cx="4617449" cy="2364423"/>
          </a:xfrm>
        </p:grpSpPr>
        <p:sp>
          <p:nvSpPr>
            <p:cNvPr id="13" name="Shape 118"/>
            <p:cNvSpPr/>
            <p:nvPr/>
          </p:nvSpPr>
          <p:spPr>
            <a:xfrm flipV="1">
              <a:off x="15984" y="-227499"/>
              <a:ext cx="2181802" cy="205796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14" name="Shape 119"/>
            <p:cNvSpPr/>
            <p:nvPr/>
          </p:nvSpPr>
          <p:spPr>
            <a:xfrm>
              <a:off x="2222161" y="-533955"/>
              <a:ext cx="2411272" cy="612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sz="1800"/>
              </a:pPr>
              <a:r>
                <a:rPr sz="1400" b="1" dirty="0">
                  <a:solidFill>
                    <a:srgbClr val="00882B"/>
                  </a:solidFill>
                </a:rPr>
                <a:t>Interaction Details </a:t>
              </a:r>
            </a:p>
            <a:p>
              <a:pPr lvl="0">
                <a:defRPr sz="1800"/>
              </a:pPr>
              <a:r>
                <a:rPr sz="1400" b="1" dirty="0">
                  <a:solidFill>
                    <a:srgbClr val="00882B"/>
                  </a:solidFill>
                </a:rPr>
                <a:t>To Monitor</a:t>
              </a:r>
            </a:p>
          </p:txBody>
        </p:sp>
      </p:grpSp>
      <p:grpSp>
        <p:nvGrpSpPr>
          <p:cNvPr id="15" name="Group 123"/>
          <p:cNvGrpSpPr/>
          <p:nvPr/>
        </p:nvGrpSpPr>
        <p:grpSpPr>
          <a:xfrm>
            <a:off x="5692335" y="2660952"/>
            <a:ext cx="2906016" cy="430887"/>
            <a:chOff x="0" y="290491"/>
            <a:chExt cx="4132999" cy="612817"/>
          </a:xfrm>
        </p:grpSpPr>
        <p:sp>
          <p:nvSpPr>
            <p:cNvPr id="16" name="Shape 121"/>
            <p:cNvSpPr/>
            <p:nvPr/>
          </p:nvSpPr>
          <p:spPr>
            <a:xfrm>
              <a:off x="0" y="609812"/>
              <a:ext cx="4132999"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17" name="Shape 122"/>
            <p:cNvSpPr/>
            <p:nvPr/>
          </p:nvSpPr>
          <p:spPr>
            <a:xfrm>
              <a:off x="2370721" y="290491"/>
              <a:ext cx="1172471" cy="612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1400" b="1" dirty="0"/>
                <a:t>Invoke </a:t>
              </a:r>
            </a:p>
            <a:p>
              <a:pPr lvl="0">
                <a:defRPr sz="1800"/>
              </a:pPr>
              <a:r>
                <a:rPr sz="1400" b="1" dirty="0"/>
                <a:t>Service 1</a:t>
              </a:r>
            </a:p>
          </p:txBody>
        </p:sp>
      </p:grpSp>
      <p:sp>
        <p:nvSpPr>
          <p:cNvPr id="20" name="TextBox 19"/>
          <p:cNvSpPr txBox="1"/>
          <p:nvPr/>
        </p:nvSpPr>
        <p:spPr>
          <a:xfrm>
            <a:off x="584407" y="5124536"/>
            <a:ext cx="7686720" cy="1077218"/>
          </a:xfrm>
          <a:prstGeom prst="rect">
            <a:avLst/>
          </a:prstGeom>
          <a:noFill/>
        </p:spPr>
        <p:txBody>
          <a:bodyPr wrap="none" rtlCol="0">
            <a:spAutoFit/>
          </a:bodyPr>
          <a:lstStyle/>
          <a:p>
            <a:pPr marL="342900" lvl="0" indent="-342900">
              <a:buFont typeface="Arial"/>
              <a:buChar char="•"/>
            </a:pPr>
            <a:r>
              <a:rPr lang="en-US" sz="1600" dirty="0">
                <a:latin typeface="Arial"/>
                <a:cs typeface="Arial"/>
              </a:rPr>
              <a:t>Service </a:t>
            </a:r>
            <a:r>
              <a:rPr lang="en-US" sz="1600" dirty="0" smtClean="0">
                <a:latin typeface="Arial"/>
                <a:cs typeface="Arial"/>
              </a:rPr>
              <a:t>Monitor </a:t>
            </a:r>
            <a:r>
              <a:rPr lang="en-US" sz="1600" dirty="0">
                <a:latin typeface="Arial"/>
                <a:cs typeface="Arial"/>
              </a:rPr>
              <a:t>invocation is transparent to regular service operation</a:t>
            </a:r>
          </a:p>
          <a:p>
            <a:pPr marL="342900" lvl="0" indent="-342900">
              <a:buFont typeface="Arial"/>
              <a:buChar char="•"/>
            </a:pPr>
            <a:r>
              <a:rPr lang="en-US" sz="1600" dirty="0">
                <a:latin typeface="Arial"/>
                <a:cs typeface="Arial"/>
              </a:rPr>
              <a:t>Service </a:t>
            </a:r>
            <a:r>
              <a:rPr lang="en-US" sz="1600" dirty="0" smtClean="0">
                <a:latin typeface="Arial"/>
                <a:cs typeface="Arial"/>
              </a:rPr>
              <a:t>Monitor </a:t>
            </a:r>
            <a:r>
              <a:rPr lang="en-US" sz="1600" dirty="0">
                <a:latin typeface="Arial"/>
                <a:cs typeface="Arial"/>
              </a:rPr>
              <a:t>does not return any information to the monitored service</a:t>
            </a:r>
          </a:p>
          <a:p>
            <a:pPr marL="342900" lvl="0" indent="-342900">
              <a:buFont typeface="Arial"/>
              <a:buChar char="•"/>
            </a:pPr>
            <a:r>
              <a:rPr lang="en-US" sz="1600" dirty="0">
                <a:latin typeface="Arial"/>
                <a:cs typeface="Arial"/>
              </a:rPr>
              <a:t>Service </a:t>
            </a:r>
            <a:r>
              <a:rPr lang="en-US" sz="1600" dirty="0" smtClean="0">
                <a:latin typeface="Arial"/>
                <a:cs typeface="Arial"/>
              </a:rPr>
              <a:t>Monitor </a:t>
            </a:r>
            <a:r>
              <a:rPr lang="en-US" sz="1600" dirty="0">
                <a:latin typeface="Arial"/>
                <a:cs typeface="Arial"/>
              </a:rPr>
              <a:t>maintains context information </a:t>
            </a:r>
            <a:r>
              <a:rPr lang="en-US" sz="1600" dirty="0" smtClean="0">
                <a:latin typeface="Arial"/>
                <a:cs typeface="Arial"/>
              </a:rPr>
              <a:t>for </a:t>
            </a:r>
            <a:r>
              <a:rPr lang="en-US" sz="1600" dirty="0">
                <a:latin typeface="Arial"/>
                <a:cs typeface="Arial"/>
              </a:rPr>
              <a:t>each service</a:t>
            </a:r>
          </a:p>
          <a:p>
            <a:pPr marL="342900" lvl="0" indent="-342900">
              <a:buFont typeface="Arial"/>
              <a:buChar char="•"/>
            </a:pPr>
            <a:r>
              <a:rPr lang="en-US" sz="1600" dirty="0">
                <a:latin typeface="Arial"/>
                <a:cs typeface="Arial"/>
              </a:rPr>
              <a:t>Useful for a system administrator to monitor the </a:t>
            </a:r>
            <a:r>
              <a:rPr lang="en-US" sz="1600" dirty="0" smtClean="0">
                <a:latin typeface="Arial"/>
                <a:cs typeface="Arial"/>
              </a:rPr>
              <a:t>system in the </a:t>
            </a:r>
            <a:r>
              <a:rPr lang="en-US" sz="1600" dirty="0">
                <a:latin typeface="Arial"/>
                <a:cs typeface="Arial"/>
              </a:rPr>
              <a:t>production mode</a:t>
            </a:r>
          </a:p>
        </p:txBody>
      </p:sp>
    </p:spTree>
    <p:extLst>
      <p:ext uri="{BB962C8B-B14F-4D97-AF65-F5344CB8AC3E}">
        <p14:creationId xmlns:p14="http://schemas.microsoft.com/office/powerpoint/2010/main" val="3579168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0" nodeType="clickEffect">
                                  <p:stCondLst>
                                    <p:cond delay="0"/>
                                  </p:stCondLst>
                                  <p:iterate>
                                    <p:tmAbs val="0"/>
                                  </p:iterate>
                                  <p:childTnLst>
                                    <p:set>
                                      <p:cBhvr>
                                        <p:cTn id="10" fill="hold"/>
                                        <p:tgtEl>
                                          <p:spTgt spid="15"/>
                                        </p:tgtEl>
                                        <p:attrNameLst>
                                          <p:attrName>style.visibility</p:attrName>
                                        </p:attrNameLst>
                                      </p:cBhvr>
                                      <p:to>
                                        <p:strVal val="visible"/>
                                      </p:to>
                                    </p:set>
                                    <p:anim calcmode="lin" valueType="num">
                                      <p:cBhvr>
                                        <p:cTn id="11" dur="2500" fill="hold"/>
                                        <p:tgtEl>
                                          <p:spTgt spid="15"/>
                                        </p:tgtEl>
                                        <p:attrNameLst>
                                          <p:attrName>ppt_w</p:attrName>
                                        </p:attrNameLst>
                                      </p:cBhvr>
                                      <p:tavLst>
                                        <p:tav tm="0">
                                          <p:val>
                                            <p:fltVal val="0"/>
                                          </p:val>
                                        </p:tav>
                                        <p:tav tm="100000">
                                          <p:val>
                                            <p:strVal val="#ppt_w"/>
                                          </p:val>
                                        </p:tav>
                                      </p:tavLst>
                                    </p:anim>
                                    <p:anim calcmode="lin" valueType="num">
                                      <p:cBhvr>
                                        <p:cTn id="12" dur="2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3" presetClass="entr" presetSubtype="32" fill="hold" grpId="0" nodeType="afterEffect">
                                  <p:stCondLst>
                                    <p:cond delay="0"/>
                                  </p:stCondLst>
                                  <p:iterate>
                                    <p:tmAbs val="0"/>
                                  </p:iterate>
                                  <p:childTnLst>
                                    <p:set>
                                      <p:cBhvr>
                                        <p:cTn id="15" fill="hold"/>
                                        <p:tgtEl>
                                          <p:spTgt spid="12"/>
                                        </p:tgtEl>
                                        <p:attrNameLst>
                                          <p:attrName>style.visibility</p:attrName>
                                        </p:attrNameLst>
                                      </p:cBhvr>
                                      <p:to>
                                        <p:strVal val="visible"/>
                                      </p:to>
                                    </p:set>
                                    <p:anim calcmode="lin" valueType="num">
                                      <p:cBhvr>
                                        <p:cTn id="16" dur="1500" fill="hold"/>
                                        <p:tgtEl>
                                          <p:spTgt spid="12"/>
                                        </p:tgtEl>
                                        <p:attrNameLst>
                                          <p:attrName>ppt_w</p:attrName>
                                        </p:attrNameLst>
                                      </p:cBhvr>
                                      <p:tavLst>
                                        <p:tav tm="0">
                                          <p:val>
                                            <p:fltVal val="0"/>
                                          </p:val>
                                        </p:tav>
                                        <p:tav tm="100000">
                                          <p:val>
                                            <p:strVal val="#ppt_w"/>
                                          </p:val>
                                        </p:tav>
                                      </p:tavLst>
                                    </p:anim>
                                    <p:anim calcmode="lin" valueType="num">
                                      <p:cBhvr>
                                        <p:cTn id="17" dur="1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15"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Monitoring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grpSp>
        <p:nvGrpSpPr>
          <p:cNvPr id="6" name="Group 130"/>
          <p:cNvGrpSpPr/>
          <p:nvPr/>
        </p:nvGrpSpPr>
        <p:grpSpPr>
          <a:xfrm>
            <a:off x="3949503" y="2837372"/>
            <a:ext cx="592084" cy="1642931"/>
            <a:chOff x="-1" y="-1"/>
            <a:chExt cx="842074" cy="2336612"/>
          </a:xfrm>
        </p:grpSpPr>
        <p:sp>
          <p:nvSpPr>
            <p:cNvPr id="7" name="Shape 128"/>
            <p:cNvSpPr/>
            <p:nvPr/>
          </p:nvSpPr>
          <p:spPr>
            <a:xfrm flipV="1">
              <a:off x="-1" y="-1"/>
              <a:ext cx="2" cy="2336612"/>
            </a:xfrm>
            <a:prstGeom prst="line">
              <a:avLst/>
            </a:prstGeom>
            <a:noFill/>
            <a:ln w="25400" cap="flat">
              <a:solidFill>
                <a:srgbClr val="000000"/>
              </a:solidFill>
              <a:prstDash val="solid"/>
              <a:miter lim="400000"/>
              <a:headEnd type="triangle" w="med" len="med"/>
            </a:ln>
            <a:effectLst/>
          </p:spPr>
          <p:txBody>
            <a:bodyPr wrap="square" lIns="50800" tIns="50800" rIns="50800" bIns="50800" numCol="1" anchor="ctr">
              <a:noAutofit/>
            </a:bodyPr>
            <a:lstStyle/>
            <a:p>
              <a:pPr lvl="0">
                <a:defRPr sz="2400"/>
              </a:pPr>
              <a:endParaRPr/>
            </a:p>
          </p:txBody>
        </p:sp>
        <p:sp>
          <p:nvSpPr>
            <p:cNvPr id="8" name="Shape 129"/>
            <p:cNvSpPr/>
            <p:nvPr/>
          </p:nvSpPr>
          <p:spPr>
            <a:xfrm>
              <a:off x="12217" y="821772"/>
              <a:ext cx="829856" cy="693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C82506"/>
                  </a:solidFill>
                </a:defRPr>
              </a:lvl1pPr>
            </a:lstStyle>
            <a:p>
              <a:pPr lvl="0">
                <a:defRPr sz="1800" b="0">
                  <a:solidFill>
                    <a:srgbClr val="000000"/>
                  </a:solidFill>
                </a:defRPr>
              </a:pPr>
              <a:r>
                <a:rPr sz="2500" dirty="0">
                  <a:solidFill>
                    <a:srgbClr val="D1282E"/>
                  </a:solidFill>
                </a:rPr>
                <a:t>NO</a:t>
              </a:r>
            </a:p>
          </p:txBody>
        </p:sp>
      </p:grpSp>
      <p:sp>
        <p:nvSpPr>
          <p:cNvPr id="9" name="Shape 132"/>
          <p:cNvSpPr/>
          <p:nvPr/>
        </p:nvSpPr>
        <p:spPr>
          <a:xfrm>
            <a:off x="3241730" y="1881319"/>
            <a:ext cx="2660541" cy="862800"/>
          </a:xfrm>
          <a:prstGeom prst="rect">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b="1">
                <a:solidFill>
                  <a:srgbClr val="FFFFFF"/>
                </a:solidFill>
              </a:defRPr>
            </a:lvl1pPr>
          </a:lstStyle>
          <a:p>
            <a:pPr lvl="0" algn="ctr">
              <a:defRPr sz="1800" b="0">
                <a:solidFill>
                  <a:srgbClr val="000000"/>
                </a:solidFill>
              </a:defRPr>
            </a:pPr>
            <a:r>
              <a:rPr sz="1700" dirty="0">
                <a:solidFill>
                  <a:schemeClr val="bg1"/>
                </a:solidFill>
              </a:rPr>
              <a:t>Service Monitor</a:t>
            </a:r>
          </a:p>
        </p:txBody>
      </p:sp>
      <p:sp>
        <p:nvSpPr>
          <p:cNvPr id="10" name="Shape 133"/>
          <p:cNvSpPr/>
          <p:nvPr/>
        </p:nvSpPr>
        <p:spPr>
          <a:xfrm>
            <a:off x="2183768" y="4582487"/>
            <a:ext cx="1991158" cy="601867"/>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Service</a:t>
            </a:r>
          </a:p>
        </p:txBody>
      </p:sp>
      <p:sp>
        <p:nvSpPr>
          <p:cNvPr id="11" name="Shape 134"/>
          <p:cNvSpPr/>
          <p:nvPr/>
        </p:nvSpPr>
        <p:spPr>
          <a:xfrm>
            <a:off x="5515579" y="3771076"/>
            <a:ext cx="1991157" cy="601867"/>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Service 1</a:t>
            </a:r>
          </a:p>
        </p:txBody>
      </p:sp>
      <p:sp>
        <p:nvSpPr>
          <p:cNvPr id="12" name="Shape 135"/>
          <p:cNvSpPr/>
          <p:nvPr/>
        </p:nvSpPr>
        <p:spPr>
          <a:xfrm>
            <a:off x="5515579" y="4582487"/>
            <a:ext cx="1991157" cy="601867"/>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2400"/>
            </a:lvl1pPr>
          </a:lstStyle>
          <a:p>
            <a:pPr lvl="0" algn="ctr">
              <a:defRPr sz="1800"/>
            </a:pPr>
            <a:r>
              <a:rPr sz="1700" dirty="0"/>
              <a:t>Service 2</a:t>
            </a:r>
          </a:p>
        </p:txBody>
      </p:sp>
      <p:sp>
        <p:nvSpPr>
          <p:cNvPr id="13" name="Shape 136"/>
          <p:cNvSpPr/>
          <p:nvPr/>
        </p:nvSpPr>
        <p:spPr>
          <a:xfrm>
            <a:off x="5515579" y="5393897"/>
            <a:ext cx="1991157" cy="601868"/>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dirty="0">
                <a:solidFill>
                  <a:schemeClr val="bg1"/>
                </a:solidFill>
              </a:rPr>
              <a:t>Service 3</a:t>
            </a:r>
          </a:p>
        </p:txBody>
      </p:sp>
      <p:sp>
        <p:nvSpPr>
          <p:cNvPr id="14" name="Shape 137"/>
          <p:cNvSpPr/>
          <p:nvPr/>
        </p:nvSpPr>
        <p:spPr>
          <a:xfrm>
            <a:off x="710152" y="4775004"/>
            <a:ext cx="1338958" cy="1"/>
          </a:xfrm>
          <a:prstGeom prst="line">
            <a:avLst/>
          </a:prstGeom>
          <a:ln w="25400">
            <a:solidFill/>
            <a:miter lim="400000"/>
            <a:tailEnd type="triangle"/>
          </a:ln>
        </p:spPr>
        <p:txBody>
          <a:bodyPr lIns="35717" tIns="35717" rIns="35717" bIns="35717" anchor="ctr"/>
          <a:lstStyle/>
          <a:p>
            <a:pPr lvl="0">
              <a:defRPr sz="2400"/>
            </a:pPr>
            <a:endParaRPr/>
          </a:p>
        </p:txBody>
      </p:sp>
      <p:sp>
        <p:nvSpPr>
          <p:cNvPr id="15" name="Shape 138"/>
          <p:cNvSpPr/>
          <p:nvPr/>
        </p:nvSpPr>
        <p:spPr>
          <a:xfrm>
            <a:off x="4309583" y="4883420"/>
            <a:ext cx="1071339" cy="1"/>
          </a:xfrm>
          <a:prstGeom prst="line">
            <a:avLst/>
          </a:prstGeom>
          <a:ln w="25400">
            <a:solidFill/>
            <a:miter lim="400000"/>
            <a:headEnd type="triangle"/>
            <a:tailEnd type="triangle"/>
          </a:ln>
        </p:spPr>
        <p:txBody>
          <a:bodyPr lIns="35717" tIns="35717" rIns="35717" bIns="35717" anchor="ctr"/>
          <a:lstStyle/>
          <a:p>
            <a:pPr lvl="0">
              <a:defRPr sz="2400"/>
            </a:pPr>
            <a:endParaRPr/>
          </a:p>
        </p:txBody>
      </p:sp>
      <p:sp>
        <p:nvSpPr>
          <p:cNvPr id="16" name="Shape 139"/>
          <p:cNvSpPr/>
          <p:nvPr/>
        </p:nvSpPr>
        <p:spPr>
          <a:xfrm flipV="1">
            <a:off x="4309869" y="4027823"/>
            <a:ext cx="1076331" cy="855598"/>
          </a:xfrm>
          <a:prstGeom prst="line">
            <a:avLst/>
          </a:prstGeom>
          <a:ln w="25400">
            <a:solidFill/>
            <a:miter lim="400000"/>
            <a:headEnd type="triangle"/>
            <a:tailEnd type="triangle"/>
          </a:ln>
        </p:spPr>
        <p:txBody>
          <a:bodyPr lIns="35717" tIns="35717" rIns="35717" bIns="35717" anchor="ctr"/>
          <a:lstStyle/>
          <a:p>
            <a:pPr lvl="0">
              <a:defRPr sz="2400"/>
            </a:pPr>
            <a:endParaRPr/>
          </a:p>
        </p:txBody>
      </p:sp>
      <p:grpSp>
        <p:nvGrpSpPr>
          <p:cNvPr id="17" name="Group 142"/>
          <p:cNvGrpSpPr/>
          <p:nvPr/>
        </p:nvGrpSpPr>
        <p:grpSpPr>
          <a:xfrm>
            <a:off x="911177" y="2837372"/>
            <a:ext cx="2927455" cy="1642931"/>
            <a:chOff x="87536" y="-1"/>
            <a:chExt cx="4163490" cy="2336612"/>
          </a:xfrm>
        </p:grpSpPr>
        <p:sp>
          <p:nvSpPr>
            <p:cNvPr id="18" name="Shape 140"/>
            <p:cNvSpPr/>
            <p:nvPr/>
          </p:nvSpPr>
          <p:spPr>
            <a:xfrm flipV="1">
              <a:off x="4251025" y="-1"/>
              <a:ext cx="1" cy="233661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19" name="Shape 141"/>
            <p:cNvSpPr/>
            <p:nvPr/>
          </p:nvSpPr>
          <p:spPr>
            <a:xfrm>
              <a:off x="87536" y="624795"/>
              <a:ext cx="4086089" cy="1087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ctr">
                <a:defRPr sz="1800"/>
              </a:pPr>
              <a:r>
                <a:rPr sz="2500" dirty="0"/>
                <a:t>Interaction:</a:t>
              </a:r>
            </a:p>
            <a:p>
              <a:pPr lvl="0">
                <a:defRPr sz="1800"/>
              </a:pPr>
              <a:r>
                <a:rPr b="1" dirty="0">
                  <a:latin typeface="Courier New"/>
                  <a:ea typeface="Courier New"/>
                  <a:cs typeface="Courier New"/>
                  <a:sym typeface="Courier New"/>
                </a:rPr>
                <a:t>Service -&gt; Service 3</a:t>
              </a:r>
            </a:p>
          </p:txBody>
        </p:sp>
      </p:grpSp>
      <p:sp>
        <p:nvSpPr>
          <p:cNvPr id="20" name="Shape 143"/>
          <p:cNvSpPr/>
          <p:nvPr/>
        </p:nvSpPr>
        <p:spPr>
          <a:xfrm>
            <a:off x="5608297" y="2016926"/>
            <a:ext cx="900255" cy="339863"/>
          </a:xfrm>
          <a:prstGeom prst="rect">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dirty="0"/>
              <a:t>Int 1</a:t>
            </a:r>
          </a:p>
        </p:txBody>
      </p:sp>
      <p:sp>
        <p:nvSpPr>
          <p:cNvPr id="21" name="Shape 144"/>
          <p:cNvSpPr/>
          <p:nvPr/>
        </p:nvSpPr>
        <p:spPr>
          <a:xfrm>
            <a:off x="5737650" y="2107069"/>
            <a:ext cx="900255" cy="339863"/>
          </a:xfrm>
          <a:prstGeom prst="rect">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dirty="0"/>
              <a:t>Int 2</a:t>
            </a:r>
          </a:p>
        </p:txBody>
      </p:sp>
      <p:sp>
        <p:nvSpPr>
          <p:cNvPr id="22" name="Shape 145"/>
          <p:cNvSpPr/>
          <p:nvPr/>
        </p:nvSpPr>
        <p:spPr>
          <a:xfrm>
            <a:off x="5858197" y="2169576"/>
            <a:ext cx="900255" cy="339863"/>
          </a:xfrm>
          <a:prstGeom prst="rect">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dirty="0">
                <a:solidFill>
                  <a:schemeClr val="bg1"/>
                </a:solidFill>
              </a:rPr>
              <a:t>Int 3</a:t>
            </a:r>
          </a:p>
        </p:txBody>
      </p:sp>
    </p:spTree>
    <p:extLst>
      <p:ext uri="{BB962C8B-B14F-4D97-AF65-F5344CB8AC3E}">
        <p14:creationId xmlns:p14="http://schemas.microsoft.com/office/powerpoint/2010/main" val="3898128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22"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2553</TotalTime>
  <Words>2668</Words>
  <Application>Microsoft Macintosh PowerPoint</Application>
  <PresentationFormat>On-screen Show (4:3)</PresentationFormat>
  <Paragraphs>774</Paragraphs>
  <Slides>37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noc_PPT_tplt[4 business areas]</vt:lpstr>
      <vt:lpstr>Equation</vt:lpstr>
      <vt:lpstr>Northrop Grumman Cybersecurity Research Consortium (NGCRC) Spring 2014 Symposium</vt:lpstr>
      <vt:lpstr>Project Participants</vt:lpstr>
      <vt:lpstr>Problem Domain: Typical SOA Scenario</vt:lpstr>
      <vt:lpstr>Problem Statement</vt:lpstr>
      <vt:lpstr>Benefits of Proposed Research</vt:lpstr>
      <vt:lpstr>Approach</vt:lpstr>
      <vt:lpstr>Approach Overview</vt:lpstr>
      <vt:lpstr>Passive Monitoring</vt:lpstr>
      <vt:lpstr>Active Monitoring</vt:lpstr>
      <vt:lpstr>Active Monitoring</vt:lpstr>
      <vt:lpstr>Service Trust &amp; Policy Management</vt:lpstr>
      <vt:lpstr>Deliverables</vt:lpstr>
      <vt:lpstr>Implementation Details</vt:lpstr>
      <vt:lpstr>Trust Management Database Schema</vt:lpstr>
      <vt:lpstr>Moving Average Trust</vt:lpstr>
      <vt:lpstr>SORT (A Self-Organizing Trust Model for P2P Systems) [CB13]  </vt:lpstr>
      <vt:lpstr>Pluggable Authorization Algorithms</vt:lpstr>
      <vt:lpstr>Authorization Policy Examples</vt:lpstr>
      <vt:lpstr>Trust Management and Interaction Authorization  Console </vt:lpstr>
      <vt:lpstr>Current Results</vt:lpstr>
      <vt:lpstr>Experiments:  Baseline scenario (without monitoring) </vt:lpstr>
      <vt:lpstr>Experiments: Passive Monitoring</vt:lpstr>
      <vt:lpstr>Experiments: Active Monitoring</vt:lpstr>
      <vt:lpstr>Response Time Experiment Results</vt:lpstr>
      <vt:lpstr>Moving Average Trust in Action</vt:lpstr>
      <vt:lpstr>SORT in Action</vt:lpstr>
      <vt:lpstr>SORT in Action</vt:lpstr>
      <vt:lpstr>Demonstration</vt:lpstr>
      <vt:lpstr>Demonstration</vt:lpstr>
      <vt:lpstr>Future Work</vt:lpstr>
      <vt:lpstr>Future Work (Cont.)</vt:lpstr>
      <vt:lpstr>Anomaly Detection</vt:lpstr>
      <vt:lpstr>Anomaly Detection Process</vt:lpstr>
      <vt:lpstr>Presentations and Publications</vt:lpstr>
      <vt:lpstr>PowerPoint Presentation</vt:lpstr>
      <vt:lpstr>PowerPoint Presentation</vt:lpstr>
      <vt:lpstr>PowerPoint Presentation</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Bharat Bhargava</cp:lastModifiedBy>
  <cp:revision>255</cp:revision>
  <dcterms:created xsi:type="dcterms:W3CDTF">2012-01-16T13:16:41Z</dcterms:created>
  <dcterms:modified xsi:type="dcterms:W3CDTF">2014-05-27T13:32:43Z</dcterms:modified>
</cp:coreProperties>
</file>