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6" r:id="rId5"/>
    <p:sldId id="273" r:id="rId6"/>
    <p:sldId id="276" r:id="rId7"/>
    <p:sldId id="275" r:id="rId8"/>
    <p:sldId id="274" r:id="rId9"/>
    <p:sldId id="27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D3C7638-3210-4268-932F-CC807AE1129E}" type="datetimeFigureOut">
              <a:rPr lang="en-US" smtClean="0"/>
              <a:t>11/1/2010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9E23A1-92D0-4962-8582-DBEF83A9573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C7638-3210-4268-932F-CC807AE1129E}" type="datetimeFigureOut">
              <a:rPr lang="en-US" smtClean="0"/>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E23A1-92D0-4962-8582-DBEF83A957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C7638-3210-4268-932F-CC807AE1129E}" type="datetimeFigureOut">
              <a:rPr lang="en-US" smtClean="0"/>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E23A1-92D0-4962-8582-DBEF83A957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C7638-3210-4268-932F-CC807AE1129E}" type="datetimeFigureOut">
              <a:rPr lang="en-US" smtClean="0"/>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E23A1-92D0-4962-8582-DBEF83A957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D3C7638-3210-4268-932F-CC807AE1129E}" type="datetimeFigureOut">
              <a:rPr lang="en-US" smtClean="0"/>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E23A1-92D0-4962-8582-DBEF83A9573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3C7638-3210-4268-932F-CC807AE1129E}" type="datetimeFigureOut">
              <a:rPr lang="en-US" smtClean="0"/>
              <a:t>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E23A1-92D0-4962-8582-DBEF83A957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D3C7638-3210-4268-932F-CC807AE1129E}" type="datetimeFigureOut">
              <a:rPr lang="en-US" smtClean="0"/>
              <a:t>11/1/2010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9E23A1-92D0-4962-8582-DBEF83A957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D3C7638-3210-4268-932F-CC807AE1129E}" type="datetimeFigureOut">
              <a:rPr lang="en-US" smtClean="0"/>
              <a:t>11/1/2010</a:t>
            </a:fld>
            <a:endParaRPr lang="en-US"/>
          </a:p>
        </p:txBody>
      </p:sp>
      <p:sp>
        <p:nvSpPr>
          <p:cNvPr id="8" name="Slide Number Placeholder 7"/>
          <p:cNvSpPr>
            <a:spLocks noGrp="1"/>
          </p:cNvSpPr>
          <p:nvPr>
            <p:ph type="sldNum" sz="quarter" idx="11"/>
          </p:nvPr>
        </p:nvSpPr>
        <p:spPr/>
        <p:txBody>
          <a:bodyPr/>
          <a:lstStyle/>
          <a:p>
            <a:fld id="{469E23A1-92D0-4962-8582-DBEF83A9573B}"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C7638-3210-4268-932F-CC807AE1129E}" type="datetimeFigureOut">
              <a:rPr lang="en-US" smtClean="0"/>
              <a:t>11/1/2010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9E23A1-92D0-4962-8582-DBEF83A957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3C7638-3210-4268-932F-CC807AE1129E}" type="datetimeFigureOut">
              <a:rPr lang="en-US" smtClean="0"/>
              <a:t>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69E23A1-92D0-4962-8582-DBEF83A9573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D3C7638-3210-4268-932F-CC807AE1129E}" type="datetimeFigureOut">
              <a:rPr lang="en-US" smtClean="0"/>
              <a:t>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E23A1-92D0-4962-8582-DBEF83A9573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D3C7638-3210-4268-932F-CC807AE1129E}" type="datetimeFigureOut">
              <a:rPr lang="en-US" smtClean="0"/>
              <a:t>11/1/2010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69E23A1-92D0-4962-8582-DBEF83A9573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518160"/>
            <a:ext cx="6480048" cy="2301240"/>
          </a:xfrm>
          <a:effectLst>
            <a:glow rad="228600">
              <a:schemeClr val="accent6">
                <a:satMod val="175000"/>
                <a:alpha val="40000"/>
              </a:schemeClr>
            </a:glow>
          </a:effectLst>
        </p:spPr>
        <p:txBody>
          <a:bodyPr>
            <a:normAutofit/>
          </a:bodyPr>
          <a:lstStyle/>
          <a:p>
            <a:pPr algn="ctr"/>
            <a:r>
              <a:rPr sz="3000" smtClean="0"/>
              <a:t>TESSA - </a:t>
            </a:r>
            <a:br>
              <a:rPr sz="3000" smtClean="0"/>
            </a:br>
            <a:r>
              <a:rPr sz="3000" smtClean="0"/>
              <a:t>a system to aid communication with deaf people</a:t>
            </a:r>
            <a:endParaRPr lang="en-US" sz="3000" dirty="0"/>
          </a:p>
        </p:txBody>
      </p:sp>
      <p:sp>
        <p:nvSpPr>
          <p:cNvPr id="6" name="Rectangle 5"/>
          <p:cNvSpPr/>
          <p:nvPr/>
        </p:nvSpPr>
        <p:spPr>
          <a:xfrm>
            <a:off x="-914400" y="4902875"/>
            <a:ext cx="4572000" cy="2031325"/>
          </a:xfrm>
          <a:prstGeom prst="rect">
            <a:avLst/>
          </a:prstGeom>
        </p:spPr>
        <p:txBody>
          <a:bodyPr>
            <a:spAutoFit/>
          </a:bodyPr>
          <a:lstStyle/>
          <a:p>
            <a:pPr algn="ctr"/>
            <a:r>
              <a:rPr lang="en-US" b="1" dirty="0" smtClean="0">
                <a:solidFill>
                  <a:schemeClr val="accent1">
                    <a:lumMod val="60000"/>
                    <a:lumOff val="40000"/>
                  </a:schemeClr>
                </a:solidFill>
              </a:rPr>
              <a:t>Stephen Cox, Michael</a:t>
            </a:r>
          </a:p>
          <a:p>
            <a:pPr algn="ctr"/>
            <a:r>
              <a:rPr lang="en-US" b="1" dirty="0" smtClean="0">
                <a:solidFill>
                  <a:schemeClr val="accent1">
                    <a:lumMod val="60000"/>
                    <a:lumOff val="40000"/>
                  </a:schemeClr>
                </a:solidFill>
              </a:rPr>
              <a:t>Lincoln and Judy</a:t>
            </a:r>
          </a:p>
          <a:p>
            <a:pPr algn="ctr"/>
            <a:r>
              <a:rPr lang="en-US" b="1" dirty="0" err="1" smtClean="0">
                <a:solidFill>
                  <a:schemeClr val="accent1">
                    <a:lumMod val="60000"/>
                    <a:lumOff val="40000"/>
                  </a:schemeClr>
                </a:solidFill>
              </a:rPr>
              <a:t>Tryggvason</a:t>
            </a:r>
            <a:endParaRPr lang="en-US" b="1" dirty="0" smtClean="0">
              <a:solidFill>
                <a:schemeClr val="accent1">
                  <a:lumMod val="60000"/>
                  <a:lumOff val="40000"/>
                </a:schemeClr>
              </a:solidFill>
            </a:endParaRPr>
          </a:p>
          <a:p>
            <a:pPr algn="ctr"/>
            <a:r>
              <a:rPr lang="en-US" b="1" dirty="0" smtClean="0">
                <a:solidFill>
                  <a:schemeClr val="accent1">
                    <a:lumMod val="60000"/>
                    <a:lumOff val="40000"/>
                  </a:schemeClr>
                </a:solidFill>
              </a:rPr>
              <a:t>School of Information</a:t>
            </a:r>
          </a:p>
          <a:p>
            <a:pPr algn="ctr"/>
            <a:r>
              <a:rPr lang="en-US" b="1" dirty="0" smtClean="0">
                <a:solidFill>
                  <a:schemeClr val="accent1">
                    <a:lumMod val="60000"/>
                    <a:lumOff val="40000"/>
                  </a:schemeClr>
                </a:solidFill>
              </a:rPr>
              <a:t>Systems,</a:t>
            </a:r>
          </a:p>
          <a:p>
            <a:pPr algn="ctr"/>
            <a:r>
              <a:rPr lang="en-US" b="1" dirty="0" smtClean="0">
                <a:solidFill>
                  <a:schemeClr val="accent1">
                    <a:lumMod val="60000"/>
                    <a:lumOff val="40000"/>
                  </a:schemeClr>
                </a:solidFill>
              </a:rPr>
              <a:t>University of East Anglia,</a:t>
            </a:r>
          </a:p>
          <a:p>
            <a:pPr algn="ctr"/>
            <a:r>
              <a:rPr lang="en-US" b="1" dirty="0" smtClean="0">
                <a:solidFill>
                  <a:schemeClr val="accent1">
                    <a:lumMod val="60000"/>
                    <a:lumOff val="40000"/>
                  </a:schemeClr>
                </a:solidFill>
              </a:rPr>
              <a:t>Norwich NR4 7TJ, U.K.</a:t>
            </a:r>
            <a:endParaRPr lang="en-US" b="1" dirty="0">
              <a:solidFill>
                <a:schemeClr val="accent1">
                  <a:lumMod val="60000"/>
                  <a:lumOff val="40000"/>
                </a:schemeClr>
              </a:solidFill>
            </a:endParaRPr>
          </a:p>
        </p:txBody>
      </p:sp>
      <p:sp>
        <p:nvSpPr>
          <p:cNvPr id="7" name="Rectangle 6"/>
          <p:cNvSpPr/>
          <p:nvPr/>
        </p:nvSpPr>
        <p:spPr>
          <a:xfrm>
            <a:off x="2438400" y="4832032"/>
            <a:ext cx="4572000" cy="1477328"/>
          </a:xfrm>
          <a:prstGeom prst="rect">
            <a:avLst/>
          </a:prstGeom>
        </p:spPr>
        <p:txBody>
          <a:bodyPr>
            <a:spAutoFit/>
          </a:bodyPr>
          <a:lstStyle/>
          <a:p>
            <a:pPr algn="ctr"/>
            <a:r>
              <a:rPr lang="en-US" b="1" dirty="0" smtClean="0">
                <a:solidFill>
                  <a:schemeClr val="accent1">
                    <a:lumMod val="60000"/>
                    <a:lumOff val="40000"/>
                  </a:schemeClr>
                </a:solidFill>
              </a:rPr>
              <a:t>Melanie </a:t>
            </a:r>
            <a:r>
              <a:rPr lang="en-US" b="1" dirty="0" err="1" smtClean="0">
                <a:solidFill>
                  <a:schemeClr val="accent1">
                    <a:lumMod val="60000"/>
                    <a:lumOff val="40000"/>
                  </a:schemeClr>
                </a:solidFill>
              </a:rPr>
              <a:t>Nakisa</a:t>
            </a:r>
            <a:endParaRPr lang="en-US" b="1" dirty="0" smtClean="0">
              <a:solidFill>
                <a:schemeClr val="accent1">
                  <a:lumMod val="60000"/>
                  <a:lumOff val="40000"/>
                </a:schemeClr>
              </a:solidFill>
            </a:endParaRPr>
          </a:p>
          <a:p>
            <a:pPr algn="ctr"/>
            <a:r>
              <a:rPr lang="en-US" b="1" dirty="0" smtClean="0">
                <a:solidFill>
                  <a:schemeClr val="accent1">
                    <a:lumMod val="60000"/>
                    <a:lumOff val="40000"/>
                  </a:schemeClr>
                </a:solidFill>
              </a:rPr>
              <a:t>Royal National Institute for</a:t>
            </a:r>
          </a:p>
          <a:p>
            <a:pPr algn="ctr"/>
            <a:r>
              <a:rPr lang="en-US" b="1" dirty="0" smtClean="0">
                <a:solidFill>
                  <a:schemeClr val="accent1">
                    <a:lumMod val="60000"/>
                    <a:lumOff val="40000"/>
                  </a:schemeClr>
                </a:solidFill>
              </a:rPr>
              <a:t>Deaf People,</a:t>
            </a:r>
          </a:p>
          <a:p>
            <a:pPr algn="ctr"/>
            <a:r>
              <a:rPr lang="en-US" b="1" dirty="0" smtClean="0">
                <a:solidFill>
                  <a:schemeClr val="accent1">
                    <a:lumMod val="60000"/>
                    <a:lumOff val="40000"/>
                  </a:schemeClr>
                </a:solidFill>
              </a:rPr>
              <a:t>19–23 Featherstone Street,</a:t>
            </a:r>
          </a:p>
          <a:p>
            <a:pPr algn="ctr"/>
            <a:r>
              <a:rPr lang="en-US" b="1" dirty="0" smtClean="0">
                <a:solidFill>
                  <a:schemeClr val="accent1">
                    <a:lumMod val="60000"/>
                    <a:lumOff val="40000"/>
                  </a:schemeClr>
                </a:solidFill>
              </a:rPr>
              <a:t>London EC1Y 8SL U.K.</a:t>
            </a:r>
            <a:endParaRPr lang="en-US" b="1" dirty="0">
              <a:solidFill>
                <a:schemeClr val="accent1">
                  <a:lumMod val="60000"/>
                  <a:lumOff val="40000"/>
                </a:schemeClr>
              </a:solidFill>
            </a:endParaRPr>
          </a:p>
        </p:txBody>
      </p:sp>
      <p:sp>
        <p:nvSpPr>
          <p:cNvPr id="8" name="Rectangle 7"/>
          <p:cNvSpPr/>
          <p:nvPr/>
        </p:nvSpPr>
        <p:spPr>
          <a:xfrm>
            <a:off x="5638800" y="4875074"/>
            <a:ext cx="4572000" cy="1754326"/>
          </a:xfrm>
          <a:prstGeom prst="rect">
            <a:avLst/>
          </a:prstGeom>
        </p:spPr>
        <p:txBody>
          <a:bodyPr>
            <a:spAutoFit/>
          </a:bodyPr>
          <a:lstStyle/>
          <a:p>
            <a:pPr algn="ctr"/>
            <a:r>
              <a:rPr lang="en-US" b="1" dirty="0" smtClean="0">
                <a:solidFill>
                  <a:schemeClr val="accent1">
                    <a:lumMod val="60000"/>
                    <a:lumOff val="40000"/>
                  </a:schemeClr>
                </a:solidFill>
              </a:rPr>
              <a:t>Mark Wells, Marcus </a:t>
            </a:r>
            <a:r>
              <a:rPr lang="en-US" b="1" dirty="0" err="1" smtClean="0">
                <a:solidFill>
                  <a:schemeClr val="accent1">
                    <a:lumMod val="60000"/>
                    <a:lumOff val="40000"/>
                  </a:schemeClr>
                </a:solidFill>
              </a:rPr>
              <a:t>Tutt</a:t>
            </a:r>
            <a:endParaRPr lang="en-US" b="1" dirty="0" smtClean="0">
              <a:solidFill>
                <a:schemeClr val="accent1">
                  <a:lumMod val="60000"/>
                  <a:lumOff val="40000"/>
                </a:schemeClr>
              </a:solidFill>
            </a:endParaRPr>
          </a:p>
          <a:p>
            <a:pPr algn="ctr"/>
            <a:r>
              <a:rPr lang="en-US" b="1" dirty="0" smtClean="0">
                <a:solidFill>
                  <a:schemeClr val="accent1">
                    <a:lumMod val="60000"/>
                    <a:lumOff val="40000"/>
                  </a:schemeClr>
                </a:solidFill>
              </a:rPr>
              <a:t>and </a:t>
            </a:r>
            <a:r>
              <a:rPr lang="en-US" b="1" dirty="0" err="1" smtClean="0">
                <a:solidFill>
                  <a:schemeClr val="accent1">
                    <a:lumMod val="60000"/>
                    <a:lumOff val="40000"/>
                  </a:schemeClr>
                </a:solidFill>
              </a:rPr>
              <a:t>Sanja</a:t>
            </a:r>
            <a:r>
              <a:rPr lang="en-US" b="1" dirty="0" smtClean="0">
                <a:solidFill>
                  <a:schemeClr val="accent1">
                    <a:lumMod val="60000"/>
                    <a:lumOff val="40000"/>
                  </a:schemeClr>
                </a:solidFill>
              </a:rPr>
              <a:t> Abbott</a:t>
            </a:r>
          </a:p>
          <a:p>
            <a:pPr algn="ctr"/>
            <a:r>
              <a:rPr lang="en-US" b="1" dirty="0" err="1" smtClean="0">
                <a:solidFill>
                  <a:schemeClr val="accent1">
                    <a:lumMod val="60000"/>
                    <a:lumOff val="40000"/>
                  </a:schemeClr>
                </a:solidFill>
              </a:rPr>
              <a:t>Televirtual</a:t>
            </a:r>
            <a:r>
              <a:rPr lang="en-US" b="1" dirty="0" smtClean="0">
                <a:solidFill>
                  <a:schemeClr val="accent1">
                    <a:lumMod val="60000"/>
                    <a:lumOff val="40000"/>
                  </a:schemeClr>
                </a:solidFill>
              </a:rPr>
              <a:t> Ltd.</a:t>
            </a:r>
          </a:p>
          <a:p>
            <a:pPr algn="ctr"/>
            <a:r>
              <a:rPr lang="en-US" b="1" dirty="0" smtClean="0">
                <a:solidFill>
                  <a:schemeClr val="accent1">
                    <a:lumMod val="60000"/>
                    <a:lumOff val="40000"/>
                  </a:schemeClr>
                </a:solidFill>
              </a:rPr>
              <a:t>Anglia House,</a:t>
            </a:r>
          </a:p>
          <a:p>
            <a:pPr algn="ctr"/>
            <a:r>
              <a:rPr lang="en-US" b="1" dirty="0" smtClean="0">
                <a:solidFill>
                  <a:schemeClr val="accent1">
                    <a:lumMod val="60000"/>
                    <a:lumOff val="40000"/>
                  </a:schemeClr>
                </a:solidFill>
              </a:rPr>
              <a:t>Agricultural Hall Plain,</a:t>
            </a:r>
          </a:p>
          <a:p>
            <a:pPr algn="ctr"/>
            <a:r>
              <a:rPr lang="en-US" b="1" dirty="0" smtClean="0">
                <a:solidFill>
                  <a:schemeClr val="accent1">
                    <a:lumMod val="60000"/>
                    <a:lumOff val="40000"/>
                  </a:schemeClr>
                </a:solidFill>
              </a:rPr>
              <a:t>Norwich, U.K.</a:t>
            </a:r>
            <a:endParaRPr lang="en-US" b="1" dirty="0">
              <a:solidFill>
                <a:schemeClr val="accent1">
                  <a:lumMod val="60000"/>
                  <a:lumOff val="4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228600">
              <a:schemeClr val="accent3">
                <a:satMod val="175000"/>
                <a:alpha val="40000"/>
              </a:schemeClr>
            </a:glow>
          </a:effectLst>
        </p:spPr>
        <p:style>
          <a:lnRef idx="1">
            <a:schemeClr val="accent1"/>
          </a:lnRef>
          <a:fillRef idx="3">
            <a:schemeClr val="accent1"/>
          </a:fillRef>
          <a:effectRef idx="2">
            <a:schemeClr val="accent1"/>
          </a:effectRef>
          <a:fontRef idx="minor">
            <a:schemeClr val="lt1"/>
          </a:fontRef>
        </p:style>
        <p:txBody>
          <a:bodyPr/>
          <a:lstStyle/>
          <a:p>
            <a:pPr algn="ctr"/>
            <a:r>
              <a:rPr lang="en-US" dirty="0" smtClean="0"/>
              <a:t>What is TESSA ?</a:t>
            </a:r>
            <a:endParaRPr lang="en-US" dirty="0"/>
          </a:p>
        </p:txBody>
      </p:sp>
      <p:sp>
        <p:nvSpPr>
          <p:cNvPr id="3" name="Content Placeholder 2"/>
          <p:cNvSpPr>
            <a:spLocks noGrp="1"/>
          </p:cNvSpPr>
          <p:nvPr>
            <p:ph idx="1"/>
          </p:nvPr>
        </p:nvSpPr>
        <p:spPr/>
        <p:txBody>
          <a:bodyPr>
            <a:normAutofit/>
          </a:bodyPr>
          <a:lstStyle/>
          <a:p>
            <a:r>
              <a:rPr lang="en-US" sz="2500" dirty="0" smtClean="0"/>
              <a:t>TESSA is an experimental system that aims to aid transactions between a deaf person and a clerk in a post office.</a:t>
            </a:r>
          </a:p>
          <a:p>
            <a:r>
              <a:rPr lang="en-US" sz="2500" dirty="0" smtClean="0"/>
              <a:t>A speech recognizer recognizes the clerks speech</a:t>
            </a:r>
          </a:p>
          <a:p>
            <a:r>
              <a:rPr lang="en-US" sz="2500" dirty="0" smtClean="0"/>
              <a:t>A phrase lookup identifies  a sequence of British Sign Language (BSL) that relates to this speech</a:t>
            </a:r>
          </a:p>
          <a:p>
            <a:r>
              <a:rPr lang="en-US" sz="2500" dirty="0" smtClean="0"/>
              <a:t>A 3-d digital avatar TESSA signs these sequences to the deaf user.</a:t>
            </a:r>
            <a:endParaRPr lang="en-US" sz="25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228600">
              <a:schemeClr val="accent3">
                <a:satMod val="175000"/>
                <a:alpha val="40000"/>
              </a:schemeClr>
            </a:glow>
          </a:effectLst>
        </p:spPr>
        <p:style>
          <a:lnRef idx="1">
            <a:schemeClr val="accent1"/>
          </a:lnRef>
          <a:fillRef idx="3">
            <a:schemeClr val="accent1"/>
          </a:fillRef>
          <a:effectRef idx="2">
            <a:schemeClr val="accent1"/>
          </a:effectRef>
          <a:fontRef idx="minor">
            <a:schemeClr val="lt1"/>
          </a:fontRef>
        </p:style>
        <p:txBody>
          <a:bodyPr/>
          <a:lstStyle/>
          <a:p>
            <a:pPr algn="ctr"/>
            <a:r>
              <a:rPr lang="en-US" dirty="0" smtClean="0"/>
              <a:t>Scope and Aim of TESSA</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This system deals with a fairly limited vocabulary that is limited to PO transactions.</a:t>
            </a:r>
          </a:p>
          <a:p>
            <a:endParaRPr lang="en-US" sz="2000" dirty="0" smtClean="0"/>
          </a:p>
          <a:p>
            <a:r>
              <a:rPr lang="en-US" sz="2000" dirty="0" smtClean="0"/>
              <a:t>Defines a limited set of phrases that will be identified and translated</a:t>
            </a:r>
          </a:p>
          <a:p>
            <a:endParaRPr lang="en-US" sz="2000" dirty="0" smtClean="0"/>
          </a:p>
          <a:p>
            <a:r>
              <a:rPr lang="en-US" sz="2000" dirty="0" smtClean="0"/>
              <a:t>It’s </a:t>
            </a:r>
            <a:r>
              <a:rPr lang="en-US" sz="2000" dirty="0" smtClean="0"/>
              <a:t>i</a:t>
            </a:r>
            <a:r>
              <a:rPr lang="en-US" sz="2000" dirty="0" smtClean="0"/>
              <a:t>mportant  to not that it while it may be simpler to simply display speech on a screen, a major part of the deaf community has been profoundly deaf from the beginning.</a:t>
            </a:r>
          </a:p>
          <a:p>
            <a:endParaRPr lang="en-US" sz="2000" dirty="0" smtClean="0"/>
          </a:p>
          <a:p>
            <a:r>
              <a:rPr lang="en-US" sz="2000" dirty="0" smtClean="0"/>
              <a:t>This means that BSL was their primary language and English was secondary.</a:t>
            </a:r>
          </a:p>
          <a:p>
            <a:endParaRPr lang="en-US" sz="2000" dirty="0" smtClean="0"/>
          </a:p>
          <a:p>
            <a:r>
              <a:rPr lang="en-US" sz="2000" dirty="0" smtClean="0"/>
              <a:t>Hence, Signing is more effective than English plaintext.</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228600">
              <a:schemeClr val="accent3">
                <a:satMod val="175000"/>
                <a:alpha val="40000"/>
              </a:schemeClr>
            </a:glow>
          </a:effectLst>
        </p:spPr>
        <p:style>
          <a:lnRef idx="1">
            <a:schemeClr val="accent1"/>
          </a:lnRef>
          <a:fillRef idx="3">
            <a:schemeClr val="accent1"/>
          </a:fillRef>
          <a:effectRef idx="2">
            <a:schemeClr val="accent1"/>
          </a:effectRef>
          <a:fontRef idx="minor">
            <a:schemeClr val="lt1"/>
          </a:fontRef>
        </p:style>
        <p:txBody>
          <a:bodyPr/>
          <a:lstStyle/>
          <a:p>
            <a:pPr algn="ctr"/>
            <a:r>
              <a:rPr lang="en-US" dirty="0" smtClean="0"/>
              <a:t>System Design</a:t>
            </a:r>
            <a:endParaRPr lang="en-US" dirty="0"/>
          </a:p>
        </p:txBody>
      </p:sp>
      <p:sp>
        <p:nvSpPr>
          <p:cNvPr id="5" name="TextBox 4"/>
          <p:cNvSpPr txBox="1"/>
          <p:nvPr/>
        </p:nvSpPr>
        <p:spPr>
          <a:xfrm>
            <a:off x="0" y="1585079"/>
            <a:ext cx="9144000" cy="3139321"/>
          </a:xfrm>
          <a:prstGeom prst="rect">
            <a:avLst/>
          </a:prstGeom>
          <a:noFill/>
        </p:spPr>
        <p:txBody>
          <a:bodyPr wrap="square" rtlCol="0">
            <a:spAutoFit/>
          </a:bodyPr>
          <a:lstStyle/>
          <a:p>
            <a:pPr>
              <a:buFont typeface="Arial" pitchFamily="34" charset="0"/>
              <a:buChar char="•"/>
            </a:pPr>
            <a:r>
              <a:rPr lang="en-US" dirty="0" smtClean="0"/>
              <a:t>The post office clerk wears a headset microphone</a:t>
            </a:r>
          </a:p>
          <a:p>
            <a:pPr>
              <a:buFont typeface="Arial" pitchFamily="34" charset="0"/>
              <a:buChar char="•"/>
            </a:pPr>
            <a:endParaRPr lang="en-US" dirty="0" smtClean="0"/>
          </a:p>
          <a:p>
            <a:pPr>
              <a:buFont typeface="Arial" pitchFamily="34" charset="0"/>
              <a:buChar char="•"/>
            </a:pPr>
            <a:r>
              <a:rPr lang="en-US" dirty="0" smtClean="0"/>
              <a:t>The speech recognizer is constantly active and responds when the clerk utters a phrase</a:t>
            </a:r>
          </a:p>
          <a:p>
            <a:pPr>
              <a:buFont typeface="Arial" pitchFamily="34" charset="0"/>
              <a:buChar char="•"/>
            </a:pPr>
            <a:endParaRPr lang="en-US" dirty="0" smtClean="0"/>
          </a:p>
          <a:p>
            <a:pPr>
              <a:buFont typeface="Arial" pitchFamily="34" charset="0"/>
              <a:buChar char="•"/>
            </a:pPr>
            <a:r>
              <a:rPr lang="en-US" dirty="0" smtClean="0"/>
              <a:t>Prior to system design, they obtained transcripts of PO transactions and found a list of 115 phrases that depicted 90% of daily business transactions.</a:t>
            </a:r>
          </a:p>
          <a:p>
            <a:pPr>
              <a:buFont typeface="Arial" pitchFamily="34" charset="0"/>
              <a:buChar char="•"/>
            </a:pPr>
            <a:endParaRPr lang="en-US" dirty="0"/>
          </a:p>
          <a:p>
            <a:pPr>
              <a:buFont typeface="Arial" pitchFamily="34" charset="0"/>
              <a:buChar char="•"/>
            </a:pPr>
            <a:r>
              <a:rPr lang="en-US" dirty="0" smtClean="0"/>
              <a:t>Speaker Adaptation :- The speech recognizer can be trained within an hour to eliminate all doubts when converting speech to text. </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228600">
              <a:schemeClr val="accent3">
                <a:satMod val="175000"/>
                <a:alpha val="40000"/>
              </a:schemeClr>
            </a:glow>
          </a:effectLst>
        </p:spPr>
        <p:style>
          <a:lnRef idx="1">
            <a:schemeClr val="accent1"/>
          </a:lnRef>
          <a:fillRef idx="3">
            <a:schemeClr val="accent1"/>
          </a:fillRef>
          <a:effectRef idx="2">
            <a:schemeClr val="accent1"/>
          </a:effectRef>
          <a:fontRef idx="minor">
            <a:schemeClr val="lt1"/>
          </a:fontRef>
        </p:style>
        <p:txBody>
          <a:bodyPr/>
          <a:lstStyle/>
          <a:p>
            <a:pPr algn="ctr"/>
            <a:r>
              <a:rPr lang="en-US" dirty="0" smtClean="0"/>
              <a:t>System Design</a:t>
            </a:r>
            <a:endParaRPr lang="en-US" dirty="0"/>
          </a:p>
        </p:txBody>
      </p:sp>
      <p:sp>
        <p:nvSpPr>
          <p:cNvPr id="5" name="TextBox 4"/>
          <p:cNvSpPr txBox="1"/>
          <p:nvPr/>
        </p:nvSpPr>
        <p:spPr>
          <a:xfrm>
            <a:off x="0" y="1585079"/>
            <a:ext cx="9144000" cy="2862322"/>
          </a:xfrm>
          <a:prstGeom prst="rect">
            <a:avLst/>
          </a:prstGeom>
          <a:noFill/>
        </p:spPr>
        <p:txBody>
          <a:bodyPr wrap="square" rtlCol="0">
            <a:spAutoFit/>
          </a:bodyPr>
          <a:lstStyle/>
          <a:p>
            <a:pPr>
              <a:buFont typeface="Arial" pitchFamily="34" charset="0"/>
              <a:buChar char="•"/>
            </a:pPr>
            <a:r>
              <a:rPr lang="en-US" dirty="0" smtClean="0"/>
              <a:t>More sophisticated systems in the </a:t>
            </a:r>
            <a:r>
              <a:rPr lang="en-US" dirty="0" err="1" smtClean="0"/>
              <a:t>futue</a:t>
            </a:r>
            <a:r>
              <a:rPr lang="en-US" dirty="0" smtClean="0"/>
              <a:t> will adapt to a wider and unrestricted range of words</a:t>
            </a:r>
          </a:p>
          <a:p>
            <a:pPr>
              <a:buFont typeface="Arial" pitchFamily="34" charset="0"/>
              <a:buChar char="•"/>
            </a:pPr>
            <a:endParaRPr lang="en-US" dirty="0"/>
          </a:p>
          <a:p>
            <a:pPr>
              <a:buFont typeface="Arial" pitchFamily="34" charset="0"/>
              <a:buChar char="•"/>
            </a:pPr>
            <a:r>
              <a:rPr lang="en-US" dirty="0" smtClean="0"/>
              <a:t>Currently, the clerk can use any of the words from the ”legal” list and based on a probabilistic model, the intended phrase can be identified.</a:t>
            </a:r>
          </a:p>
          <a:p>
            <a:pPr>
              <a:buFont typeface="Arial" pitchFamily="34" charset="0"/>
              <a:buChar char="•"/>
            </a:pPr>
            <a:endParaRPr lang="en-US" dirty="0"/>
          </a:p>
          <a:p>
            <a:pPr>
              <a:buFont typeface="Arial" pitchFamily="34" charset="0"/>
              <a:buChar char="•"/>
            </a:pPr>
            <a:r>
              <a:rPr lang="en-US" dirty="0" smtClean="0"/>
              <a:t>The system can also be adapted to another spoken language and therefore has a lot of potential for translating text too.</a:t>
            </a:r>
          </a:p>
          <a:p>
            <a:pPr>
              <a:buFont typeface="Arial" pitchFamily="34" charset="0"/>
              <a:buChar char="•"/>
            </a:pPr>
            <a:endParaRPr lang="en-US" dirty="0"/>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228600">
              <a:schemeClr val="accent3">
                <a:satMod val="175000"/>
                <a:alpha val="40000"/>
              </a:schemeClr>
            </a:glow>
          </a:effectLst>
        </p:spPr>
        <p:style>
          <a:lnRef idx="1">
            <a:schemeClr val="accent1"/>
          </a:lnRef>
          <a:fillRef idx="3">
            <a:schemeClr val="accent1"/>
          </a:fillRef>
          <a:effectRef idx="2">
            <a:schemeClr val="accent1"/>
          </a:effectRef>
          <a:fontRef idx="minor">
            <a:schemeClr val="lt1"/>
          </a:fontRef>
        </p:style>
        <p:txBody>
          <a:bodyPr/>
          <a:lstStyle/>
          <a:p>
            <a:pPr algn="ctr"/>
            <a:r>
              <a:rPr lang="en-US" dirty="0" smtClean="0"/>
              <a:t>System Design</a:t>
            </a:r>
            <a:endParaRPr lang="en-US" dirty="0"/>
          </a:p>
        </p:txBody>
      </p:sp>
      <p:sp>
        <p:nvSpPr>
          <p:cNvPr id="5" name="TextBox 4"/>
          <p:cNvSpPr txBox="1"/>
          <p:nvPr/>
        </p:nvSpPr>
        <p:spPr>
          <a:xfrm>
            <a:off x="0" y="2362200"/>
            <a:ext cx="9144000" cy="923330"/>
          </a:xfrm>
          <a:prstGeom prst="rect">
            <a:avLst/>
          </a:prstGeom>
          <a:noFill/>
        </p:spPr>
        <p:txBody>
          <a:bodyPr wrap="square" rtlCol="0">
            <a:spAutoFit/>
          </a:bodyPr>
          <a:lstStyle/>
          <a:p>
            <a:pPr>
              <a:buFont typeface="Arial" pitchFamily="34" charset="0"/>
              <a:buChar char="•"/>
            </a:pPr>
            <a:r>
              <a:rPr lang="en-US" dirty="0" smtClean="0"/>
              <a:t>This diagram explains the interactions between the PO clerk and the deaf customer.</a:t>
            </a:r>
          </a:p>
          <a:p>
            <a:endParaRPr lang="en-US" dirty="0" smtClean="0"/>
          </a:p>
          <a:p>
            <a:endParaRPr lang="en-US" dirty="0"/>
          </a:p>
        </p:txBody>
      </p:sp>
      <p:pic>
        <p:nvPicPr>
          <p:cNvPr id="6" name="Picture 2"/>
          <p:cNvPicPr>
            <a:picLocks noChangeAspect="1" noChangeArrowheads="1"/>
          </p:cNvPicPr>
          <p:nvPr/>
        </p:nvPicPr>
        <p:blipFill>
          <a:blip r:embed="rId2"/>
          <a:srcRect/>
          <a:stretch>
            <a:fillRect/>
          </a:stretch>
        </p:blipFill>
        <p:spPr bwMode="auto">
          <a:xfrm>
            <a:off x="-1" y="3352801"/>
            <a:ext cx="5589047" cy="350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228600">
              <a:schemeClr val="accent3">
                <a:satMod val="175000"/>
                <a:alpha val="40000"/>
              </a:schemeClr>
            </a:glow>
          </a:effectLst>
        </p:spPr>
        <p:style>
          <a:lnRef idx="1">
            <a:schemeClr val="accent1"/>
          </a:lnRef>
          <a:fillRef idx="3">
            <a:schemeClr val="accent1"/>
          </a:fillRef>
          <a:effectRef idx="2">
            <a:schemeClr val="accent1"/>
          </a:effectRef>
          <a:fontRef idx="minor">
            <a:schemeClr val="lt1"/>
          </a:fontRef>
        </p:style>
        <p:txBody>
          <a:bodyPr/>
          <a:lstStyle/>
          <a:p>
            <a:pPr algn="ctr"/>
            <a:r>
              <a:rPr lang="en-US" dirty="0" smtClean="0"/>
              <a:t>TESSA – The Avatar</a:t>
            </a:r>
            <a:endParaRPr lang="en-US" dirty="0"/>
          </a:p>
        </p:txBody>
      </p:sp>
      <p:sp>
        <p:nvSpPr>
          <p:cNvPr id="3" name="Content Placeholder 2"/>
          <p:cNvSpPr>
            <a:spLocks noGrp="1"/>
          </p:cNvSpPr>
          <p:nvPr>
            <p:ph idx="1"/>
          </p:nvPr>
        </p:nvSpPr>
        <p:spPr/>
        <p:txBody>
          <a:bodyPr>
            <a:normAutofit/>
          </a:bodyPr>
          <a:lstStyle/>
          <a:p>
            <a:r>
              <a:rPr lang="en-US" sz="2000" dirty="0" smtClean="0"/>
              <a:t>The simplest way to sign phrases would be to have video recordings of signs for words play consecutively. </a:t>
            </a:r>
          </a:p>
          <a:p>
            <a:r>
              <a:rPr lang="en-US" sz="2000" dirty="0" smtClean="0"/>
              <a:t>This is not the best way to do it since a system with a large vocabulary would require a very large library of such videos. </a:t>
            </a:r>
          </a:p>
          <a:p>
            <a:r>
              <a:rPr lang="en-US" sz="2000" dirty="0" smtClean="0"/>
              <a:t>Instead, we have the virtual entity, TESSA, that is capable of seamlessly connecting various signing phrases.</a:t>
            </a:r>
          </a:p>
          <a:p>
            <a:r>
              <a:rPr lang="en-US" sz="2000" dirty="0" smtClean="0"/>
              <a:t>The exact position of the avatar can be manipulated</a:t>
            </a:r>
          </a:p>
        </p:txBody>
      </p:sp>
      <p:pic>
        <p:nvPicPr>
          <p:cNvPr id="2050" name="Picture 2"/>
          <p:cNvPicPr>
            <a:picLocks noChangeAspect="1" noChangeArrowheads="1"/>
          </p:cNvPicPr>
          <p:nvPr/>
        </p:nvPicPr>
        <p:blipFill>
          <a:blip r:embed="rId2"/>
          <a:srcRect/>
          <a:stretch>
            <a:fillRect/>
          </a:stretch>
        </p:blipFill>
        <p:spPr bwMode="auto">
          <a:xfrm>
            <a:off x="0" y="3962400"/>
            <a:ext cx="2743200" cy="2895599"/>
          </a:xfrm>
          <a:prstGeom prst="rect">
            <a:avLst/>
          </a:prstGeom>
          <a:noFill/>
          <a:ln w="9525">
            <a:noFill/>
            <a:miter lim="800000"/>
            <a:headEnd/>
            <a:tailEnd/>
          </a:ln>
          <a:effectLst/>
        </p:spPr>
      </p:pic>
      <p:sp>
        <p:nvSpPr>
          <p:cNvPr id="5" name="Content Placeholder 2"/>
          <p:cNvSpPr txBox="1">
            <a:spLocks/>
          </p:cNvSpPr>
          <p:nvPr/>
        </p:nvSpPr>
        <p:spPr>
          <a:xfrm>
            <a:off x="2743200" y="4572000"/>
            <a:ext cx="6400800" cy="4525963"/>
          </a:xfrm>
          <a:prstGeom prst="rect">
            <a:avLst/>
          </a:prstGeom>
        </p:spPr>
        <p:txBody>
          <a:bodyPr vert="horz">
            <a:normAutofit/>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lang="en-US" sz="2000" dirty="0" smtClean="0"/>
              <a:t>Using 18 motion sensors for each hand, magnetic sensors on the wrist and upper arms, and 18 sensors on the signers face, movements for the 115 phrases were recorded for the avatar</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228600">
              <a:schemeClr val="accent3">
                <a:satMod val="175000"/>
                <a:alpha val="40000"/>
              </a:schemeClr>
            </a:glow>
          </a:effectLst>
        </p:spPr>
        <p:style>
          <a:lnRef idx="1">
            <a:schemeClr val="accent1"/>
          </a:lnRef>
          <a:fillRef idx="3">
            <a:schemeClr val="accent1"/>
          </a:fillRef>
          <a:effectRef idx="2">
            <a:schemeClr val="accent1"/>
          </a:effectRef>
          <a:fontRef idx="minor">
            <a:schemeClr val="lt1"/>
          </a:fontRef>
        </p:style>
        <p:txBody>
          <a:bodyPr>
            <a:normAutofit fontScale="90000"/>
          </a:bodyPr>
          <a:lstStyle/>
          <a:p>
            <a:pPr algn="ctr"/>
            <a:r>
              <a:rPr lang="en-US" dirty="0" smtClean="0"/>
              <a:t>TESSA – The Avatar</a:t>
            </a:r>
            <a:br>
              <a:rPr lang="en-US" dirty="0" smtClean="0"/>
            </a:br>
            <a:r>
              <a:rPr lang="en-US" dirty="0" smtClean="0"/>
              <a:t> Evaluated</a:t>
            </a:r>
            <a:endParaRPr lang="en-US" dirty="0"/>
          </a:p>
        </p:txBody>
      </p:sp>
      <p:sp>
        <p:nvSpPr>
          <p:cNvPr id="7" name="Content Placeholder 2"/>
          <p:cNvSpPr>
            <a:spLocks noGrp="1"/>
          </p:cNvSpPr>
          <p:nvPr>
            <p:ph idx="1"/>
          </p:nvPr>
        </p:nvSpPr>
        <p:spPr>
          <a:xfrm>
            <a:off x="457200" y="1600200"/>
            <a:ext cx="7467600" cy="4525963"/>
          </a:xfrm>
        </p:spPr>
        <p:txBody>
          <a:bodyPr>
            <a:normAutofit/>
          </a:bodyPr>
          <a:lstStyle/>
          <a:p>
            <a:r>
              <a:rPr lang="en-US" sz="2000" dirty="0" smtClean="0"/>
              <a:t>The researchers evaluated:-</a:t>
            </a:r>
          </a:p>
          <a:p>
            <a:pPr lvl="1"/>
            <a:r>
              <a:rPr lang="en-US" sz="1600" dirty="0" smtClean="0"/>
              <a:t>The quality of the signs</a:t>
            </a:r>
          </a:p>
          <a:p>
            <a:pPr lvl="1"/>
            <a:r>
              <a:rPr lang="en-US" sz="1600" dirty="0" smtClean="0"/>
              <a:t>Difficulty of performing a transaction with TESSA</a:t>
            </a:r>
          </a:p>
          <a:p>
            <a:pPr lvl="1"/>
            <a:r>
              <a:rPr lang="en-US" sz="1600" dirty="0" smtClean="0"/>
              <a:t>Scope for improvement for interface with the deaf as well as the clerks.</a:t>
            </a:r>
          </a:p>
          <a:p>
            <a:pPr lvl="2">
              <a:buNone/>
            </a:pPr>
            <a:endParaRPr lang="en-US" sz="2000" dirty="0" smtClean="0"/>
          </a:p>
          <a:p>
            <a:r>
              <a:rPr lang="en-US" sz="2000" dirty="0" smtClean="0"/>
              <a:t>Quality of signs :- </a:t>
            </a:r>
          </a:p>
          <a:p>
            <a:pPr lvl="1"/>
            <a:r>
              <a:rPr lang="en-US" sz="1600" dirty="0" smtClean="0"/>
              <a:t>Measured how self-explanatory the signs were </a:t>
            </a:r>
          </a:p>
          <a:p>
            <a:pPr lvl="1"/>
            <a:r>
              <a:rPr lang="en-US" sz="1600" dirty="0" smtClean="0"/>
              <a:t>Measured how acceptable they were in what they were trying to explain</a:t>
            </a:r>
          </a:p>
          <a:p>
            <a:pPr lvl="1"/>
            <a:endParaRPr lang="en-US" sz="1600" dirty="0" smtClean="0"/>
          </a:p>
        </p:txBody>
      </p:sp>
      <p:pic>
        <p:nvPicPr>
          <p:cNvPr id="4098" name="Picture 2"/>
          <p:cNvPicPr>
            <a:picLocks noChangeAspect="1" noChangeArrowheads="1"/>
          </p:cNvPicPr>
          <p:nvPr/>
        </p:nvPicPr>
        <p:blipFill>
          <a:blip r:embed="rId2"/>
          <a:srcRect/>
          <a:stretch>
            <a:fillRect/>
          </a:stretch>
        </p:blipFill>
        <p:spPr bwMode="auto">
          <a:xfrm>
            <a:off x="1066800" y="4191000"/>
            <a:ext cx="3590925" cy="1209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228600">
              <a:schemeClr val="accent3">
                <a:satMod val="175000"/>
                <a:alpha val="40000"/>
              </a:schemeClr>
            </a:glow>
          </a:effectLst>
        </p:spPr>
        <p:style>
          <a:lnRef idx="1">
            <a:schemeClr val="accent1"/>
          </a:lnRef>
          <a:fillRef idx="3">
            <a:schemeClr val="accent1"/>
          </a:fillRef>
          <a:effectRef idx="2">
            <a:schemeClr val="accent1"/>
          </a:effectRef>
          <a:fontRef idx="minor">
            <a:schemeClr val="lt1"/>
          </a:fontRef>
        </p:style>
        <p:txBody>
          <a:bodyPr>
            <a:normAutofit fontScale="90000"/>
          </a:bodyPr>
          <a:lstStyle/>
          <a:p>
            <a:pPr algn="ctr"/>
            <a:r>
              <a:rPr lang="en-US" dirty="0" smtClean="0"/>
              <a:t>TESSA – The Avatar</a:t>
            </a:r>
            <a:br>
              <a:rPr lang="en-US" dirty="0" smtClean="0"/>
            </a:br>
            <a:r>
              <a:rPr lang="en-US" dirty="0" smtClean="0"/>
              <a:t> Evaluated</a:t>
            </a:r>
            <a:endParaRPr lang="en-US" dirty="0"/>
          </a:p>
        </p:txBody>
      </p:sp>
      <p:sp>
        <p:nvSpPr>
          <p:cNvPr id="7" name="Content Placeholder 2"/>
          <p:cNvSpPr>
            <a:spLocks noGrp="1"/>
          </p:cNvSpPr>
          <p:nvPr>
            <p:ph idx="1"/>
          </p:nvPr>
        </p:nvSpPr>
        <p:spPr>
          <a:xfrm>
            <a:off x="457200" y="1600200"/>
            <a:ext cx="7467600" cy="4525963"/>
          </a:xfrm>
        </p:spPr>
        <p:txBody>
          <a:bodyPr>
            <a:normAutofit/>
          </a:bodyPr>
          <a:lstStyle/>
          <a:p>
            <a:r>
              <a:rPr lang="en-US" sz="2000" dirty="0" smtClean="0"/>
              <a:t>Difficulty of transactions</a:t>
            </a:r>
          </a:p>
          <a:p>
            <a:pPr lvl="1"/>
            <a:r>
              <a:rPr lang="en-US" sz="1600" dirty="0" smtClean="0"/>
              <a:t>Transactions did take twice as long but this can be attributed to the lack of training for the PO clerks. </a:t>
            </a:r>
          </a:p>
          <a:p>
            <a:pPr lvl="1"/>
            <a:r>
              <a:rPr lang="en-US" sz="1600" dirty="0" smtClean="0"/>
              <a:t>Researchers believe that this can be alleviated with a little more training time for the clerks</a:t>
            </a:r>
          </a:p>
          <a:p>
            <a:pPr lvl="1">
              <a:buNone/>
            </a:pPr>
            <a:endParaRPr lang="en-US" sz="1600" dirty="0" smtClean="0"/>
          </a:p>
          <a:p>
            <a:r>
              <a:rPr lang="en-US" sz="2000" dirty="0" smtClean="0"/>
              <a:t>Feedback from both sides</a:t>
            </a:r>
          </a:p>
          <a:p>
            <a:pPr lvl="1"/>
            <a:r>
              <a:rPr lang="en-US" sz="1600" dirty="0" smtClean="0"/>
              <a:t>All clerks said communication with TESSA was “slightly easier” or “much easier”</a:t>
            </a:r>
          </a:p>
          <a:p>
            <a:pPr lvl="1"/>
            <a:r>
              <a:rPr lang="en-US" sz="1600" dirty="0" smtClean="0"/>
              <a:t>The deaf participants said TESSA would be extremely helpful in explaining mildly to extremely complex problems at the PO</a:t>
            </a:r>
          </a:p>
          <a:p>
            <a:pPr lvl="1"/>
            <a:r>
              <a:rPr lang="en-US" sz="1600" dirty="0" smtClean="0"/>
              <a:t>Both sides look forward to a more encompassing TESSA which would dramatically simplify transactions.</a:t>
            </a:r>
          </a:p>
          <a:p>
            <a:pPr lvl="1"/>
            <a:endParaRPr lang="en-US"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91</TotalTime>
  <Words>645</Words>
  <Application>Microsoft Office PowerPoint</Application>
  <PresentationFormat>On-screen Show (4:3)</PresentationFormat>
  <Paragraphs>74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Technic</vt:lpstr>
      <vt:lpstr>TESSA -  a system to aid communication with deaf people</vt:lpstr>
      <vt:lpstr>What is TESSA ?</vt:lpstr>
      <vt:lpstr>Scope and Aim of TESSA</vt:lpstr>
      <vt:lpstr>System Design</vt:lpstr>
      <vt:lpstr>System Design</vt:lpstr>
      <vt:lpstr>System Design</vt:lpstr>
      <vt:lpstr>TESSA – The Avatar</vt:lpstr>
      <vt:lpstr>TESSA – The Avatar  Evaluated</vt:lpstr>
      <vt:lpstr>TESSA – The Avatar  Evaluated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TESSA -  a system to aid communication with deaf people</dc:title>
  <dc:creator>Sahir A Contractor</dc:creator>
  <cp:lastModifiedBy>Sahir A Contractor</cp:lastModifiedBy>
  <cp:revision>6</cp:revision>
  <dcterms:created xsi:type="dcterms:W3CDTF">2010-11-01T21:39:34Z</dcterms:created>
  <dcterms:modified xsi:type="dcterms:W3CDTF">2010-11-01T23:11:09Z</dcterms:modified>
</cp:coreProperties>
</file>