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9" r:id="rId8"/>
    <p:sldId id="258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60"/>
  </p:normalViewPr>
  <p:slideViewPr>
    <p:cSldViewPr>
      <p:cViewPr varScale="1">
        <p:scale>
          <a:sx n="73" d="100"/>
          <a:sy n="73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1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9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3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94" name="Rectangle 22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233487" name="Group 15"/>
          <p:cNvGrpSpPr>
            <a:grpSpLocks/>
          </p:cNvGrpSpPr>
          <p:nvPr/>
        </p:nvGrpSpPr>
        <p:grpSpPr bwMode="auto">
          <a:xfrm>
            <a:off x="0" y="0"/>
            <a:ext cx="9144000" cy="1524000"/>
            <a:chOff x="0" y="0"/>
            <a:chExt cx="5760" cy="960"/>
          </a:xfrm>
        </p:grpSpPr>
        <p:sp>
          <p:nvSpPr>
            <p:cNvPr id="233488" name="AutoShape 16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5760" cy="96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33489" name="Picture 17" descr="prp blk bkgd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274" r="10565" b="61758"/>
            <a:stretch>
              <a:fillRect/>
            </a:stretch>
          </p:blipFill>
          <p:spPr bwMode="auto">
            <a:xfrm>
              <a:off x="192" y="60"/>
              <a:ext cx="2352" cy="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3490" name="Group 18"/>
          <p:cNvGrpSpPr>
            <a:grpSpLocks/>
          </p:cNvGrpSpPr>
          <p:nvPr/>
        </p:nvGrpSpPr>
        <p:grpSpPr bwMode="auto">
          <a:xfrm>
            <a:off x="0" y="5943600"/>
            <a:ext cx="9372600" cy="914400"/>
            <a:chOff x="0" y="3744"/>
            <a:chExt cx="5904" cy="576"/>
          </a:xfrm>
        </p:grpSpPr>
        <p:sp>
          <p:nvSpPr>
            <p:cNvPr id="233491" name="AutoShape 19"/>
            <p:cNvSpPr>
              <a:spLocks noChangeArrowheads="1"/>
            </p:cNvSpPr>
            <p:nvPr userDrawn="1"/>
          </p:nvSpPr>
          <p:spPr bwMode="auto">
            <a:xfrm flipV="1">
              <a:off x="0" y="3744"/>
              <a:ext cx="5760" cy="57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2" name="Rectangle 20"/>
            <p:cNvSpPr>
              <a:spLocks noChangeArrowheads="1"/>
            </p:cNvSpPr>
            <p:nvPr userDrawn="1"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3" name="Text Box 21"/>
            <p:cNvSpPr txBox="1">
              <a:spLocks noChangeArrowheads="1"/>
            </p:cNvSpPr>
            <p:nvPr userDrawn="1"/>
          </p:nvSpPr>
          <p:spPr bwMode="auto">
            <a:xfrm>
              <a:off x="3504" y="3936"/>
              <a:ext cx="2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 Narrow" pitchFamily="1" charset="0"/>
                </a:rPr>
                <a:t>The idea economy is here.®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96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6077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61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54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26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760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09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27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6222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75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068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877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074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187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243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169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87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0743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22145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354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62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915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930" name="Picture 2" descr="I6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200"/>
            <a:ext cx="9297988" cy="697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0931" name="Rectangle 3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0932" name="Group 4"/>
          <p:cNvGrpSpPr>
            <a:grpSpLocks/>
          </p:cNvGrpSpPr>
          <p:nvPr/>
        </p:nvGrpSpPr>
        <p:grpSpPr bwMode="auto">
          <a:xfrm>
            <a:off x="0" y="5943600"/>
            <a:ext cx="9372600" cy="914400"/>
            <a:chOff x="0" y="3744"/>
            <a:chExt cx="5904" cy="576"/>
          </a:xfrm>
        </p:grpSpPr>
        <p:sp>
          <p:nvSpPr>
            <p:cNvPr id="380933" name="AutoShape 5"/>
            <p:cNvSpPr>
              <a:spLocks noChangeArrowheads="1"/>
            </p:cNvSpPr>
            <p:nvPr userDrawn="1"/>
          </p:nvSpPr>
          <p:spPr bwMode="auto">
            <a:xfrm flipV="1">
              <a:off x="0" y="3744"/>
              <a:ext cx="5760" cy="57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34" name="Rectangle 6"/>
            <p:cNvSpPr>
              <a:spLocks noChangeArrowheads="1"/>
            </p:cNvSpPr>
            <p:nvPr userDrawn="1"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35" name="Text Box 7"/>
            <p:cNvSpPr txBox="1">
              <a:spLocks noChangeArrowheads="1"/>
            </p:cNvSpPr>
            <p:nvPr userDrawn="1"/>
          </p:nvSpPr>
          <p:spPr bwMode="auto">
            <a:xfrm>
              <a:off x="3504" y="3936"/>
              <a:ext cx="2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 Narrow" pitchFamily="1" charset="0"/>
                </a:rPr>
                <a:t>The idea economy is here.®</a:t>
              </a:r>
            </a:p>
          </p:txBody>
        </p:sp>
      </p:grpSp>
      <p:sp>
        <p:nvSpPr>
          <p:cNvPr id="380936" name="AutoShape 8"/>
          <p:cNvSpPr>
            <a:spLocks noChangeArrowheads="1"/>
          </p:cNvSpPr>
          <p:nvPr userDrawn="1"/>
        </p:nvSpPr>
        <p:spPr bwMode="auto">
          <a:xfrm flipV="1">
            <a:off x="0" y="590550"/>
            <a:ext cx="9144000" cy="1524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37" name="AutoShape 9"/>
          <p:cNvSpPr>
            <a:spLocks noChangeArrowheads="1"/>
          </p:cNvSpPr>
          <p:nvPr/>
        </p:nvSpPr>
        <p:spPr bwMode="auto">
          <a:xfrm flipV="1">
            <a:off x="0" y="0"/>
            <a:ext cx="9144000" cy="1524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80938" name="Picture 10" descr="prp blk bkg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4" r="10565" b="61758"/>
          <a:stretch>
            <a:fillRect/>
          </a:stretch>
        </p:blipFill>
        <p:spPr bwMode="auto">
          <a:xfrm>
            <a:off x="61913" y="152400"/>
            <a:ext cx="4713287" cy="16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74758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3678107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03104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45165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252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947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592638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5959867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642299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40913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83454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257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791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7727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962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9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217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502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66474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12007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47133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000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4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6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04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33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13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8630" name="Picture 6" descr="EngMall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8631" name="Picture 7" descr="PU_sigK132REV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9"/>
          <a:stretch>
            <a:fillRect/>
          </a:stretch>
        </p:blipFill>
        <p:spPr bwMode="auto">
          <a:xfrm>
            <a:off x="152400" y="374650"/>
            <a:ext cx="11715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4CF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0" name="Group 36"/>
          <p:cNvGrpSpPr>
            <a:grpSpLocks/>
          </p:cNvGrpSpPr>
          <p:nvPr/>
        </p:nvGrpSpPr>
        <p:grpSpPr bwMode="auto">
          <a:xfrm>
            <a:off x="0" y="0"/>
            <a:ext cx="9144000" cy="1524000"/>
            <a:chOff x="0" y="0"/>
            <a:chExt cx="5760" cy="960"/>
          </a:xfrm>
        </p:grpSpPr>
        <p:sp>
          <p:nvSpPr>
            <p:cNvPr id="1059" name="Rectangle 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6" name="Group 32"/>
            <p:cNvGrpSpPr>
              <a:grpSpLocks/>
            </p:cNvGrpSpPr>
            <p:nvPr userDrawn="1"/>
          </p:nvGrpSpPr>
          <p:grpSpPr bwMode="auto">
            <a:xfrm>
              <a:off x="0" y="0"/>
              <a:ext cx="5760" cy="960"/>
              <a:chOff x="0" y="0"/>
              <a:chExt cx="5760" cy="960"/>
            </a:xfrm>
          </p:grpSpPr>
          <p:sp>
            <p:nvSpPr>
              <p:cNvPr id="1057" name="AutoShape 33"/>
              <p:cNvSpPr>
                <a:spLocks noChangeArrowheads="1"/>
              </p:cNvSpPr>
              <p:nvPr userDrawn="1"/>
            </p:nvSpPr>
            <p:spPr bwMode="auto">
              <a:xfrm flipV="1">
                <a:off x="0" y="0"/>
                <a:ext cx="5760" cy="960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58" name="Picture 34" descr="Logo gold with black"/>
              <p:cNvPicPr>
                <a:picLocks noChangeAspect="1" noChangeArrowheads="1"/>
              </p:cNvPicPr>
              <p:nvPr userDrawn="1"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4" y="96"/>
                <a:ext cx="440" cy="4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5943600"/>
            <a:ext cx="9372600" cy="914400"/>
            <a:chOff x="0" y="3744"/>
            <a:chExt cx="5904" cy="576"/>
          </a:xfrm>
        </p:grpSpPr>
        <p:grpSp>
          <p:nvGrpSpPr>
            <p:cNvPr id="1062" name="Group 38"/>
            <p:cNvGrpSpPr>
              <a:grpSpLocks/>
            </p:cNvGrpSpPr>
            <p:nvPr userDrawn="1"/>
          </p:nvGrpSpPr>
          <p:grpSpPr bwMode="auto">
            <a:xfrm>
              <a:off x="0" y="3744"/>
              <a:ext cx="5760" cy="576"/>
              <a:chOff x="0" y="3744"/>
              <a:chExt cx="5760" cy="576"/>
            </a:xfrm>
          </p:grpSpPr>
          <p:sp>
            <p:nvSpPr>
              <p:cNvPr id="1063" name="AutoShape 39"/>
              <p:cNvSpPr>
                <a:spLocks noChangeArrowheads="1"/>
              </p:cNvSpPr>
              <p:nvPr userDrawn="1"/>
            </p:nvSpPr>
            <p:spPr bwMode="auto">
              <a:xfrm flipV="1">
                <a:off x="0" y="3744"/>
                <a:ext cx="5760" cy="57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 userDrawn="1"/>
            </p:nvSpPr>
            <p:spPr bwMode="auto">
              <a:xfrm>
                <a:off x="0" y="4128"/>
                <a:ext cx="5760" cy="19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5" name="Text Box 41"/>
            <p:cNvSpPr txBox="1">
              <a:spLocks noChangeArrowheads="1"/>
            </p:cNvSpPr>
            <p:nvPr userDrawn="1"/>
          </p:nvSpPr>
          <p:spPr bwMode="auto">
            <a:xfrm>
              <a:off x="3504" y="3936"/>
              <a:ext cx="2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 Narrow" pitchFamily="1" charset="0"/>
                </a:rPr>
                <a:t>The idea economy is here.®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38" name="Picture 2" descr="CórdovaPP INTRO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39" name="Text Box 3"/>
          <p:cNvSpPr txBox="1">
            <a:spLocks noChangeArrowheads="1"/>
          </p:cNvSpPr>
          <p:nvPr/>
        </p:nvSpPr>
        <p:spPr bwMode="auto">
          <a:xfrm>
            <a:off x="1603375" y="466725"/>
            <a:ext cx="394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Times" pitchFamily="1" charset="0"/>
              </a:rPr>
              <a:t>Executive Roundtable – April 17, 2007</a:t>
            </a:r>
          </a:p>
        </p:txBody>
      </p:sp>
      <p:pic>
        <p:nvPicPr>
          <p:cNvPr id="577540" name="Picture 4" descr="PU_sigK132C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290513"/>
            <a:ext cx="1528762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4CF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906" name="Group 2"/>
          <p:cNvGrpSpPr>
            <a:grpSpLocks/>
          </p:cNvGrpSpPr>
          <p:nvPr/>
        </p:nvGrpSpPr>
        <p:grpSpPr bwMode="auto">
          <a:xfrm>
            <a:off x="0" y="0"/>
            <a:ext cx="9144000" cy="1524000"/>
            <a:chOff x="0" y="0"/>
            <a:chExt cx="5760" cy="960"/>
          </a:xfrm>
        </p:grpSpPr>
        <p:sp>
          <p:nvSpPr>
            <p:cNvPr id="379907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908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60" cy="960"/>
              <a:chOff x="0" y="0"/>
              <a:chExt cx="5760" cy="960"/>
            </a:xfrm>
          </p:grpSpPr>
          <p:sp>
            <p:nvSpPr>
              <p:cNvPr id="379909" name="AutoShape 5"/>
              <p:cNvSpPr>
                <a:spLocks noChangeArrowheads="1"/>
              </p:cNvSpPr>
              <p:nvPr userDrawn="1"/>
            </p:nvSpPr>
            <p:spPr bwMode="auto">
              <a:xfrm flipV="1">
                <a:off x="0" y="0"/>
                <a:ext cx="5760" cy="960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79910" name="Picture 6" descr="Logo gold with black"/>
              <p:cNvPicPr>
                <a:picLocks noChangeAspect="1" noChangeArrowheads="1"/>
              </p:cNvPicPr>
              <p:nvPr userDrawn="1"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4" y="96"/>
                <a:ext cx="440" cy="4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7991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91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79913" name="Group 9"/>
          <p:cNvGrpSpPr>
            <a:grpSpLocks/>
          </p:cNvGrpSpPr>
          <p:nvPr/>
        </p:nvGrpSpPr>
        <p:grpSpPr bwMode="auto">
          <a:xfrm>
            <a:off x="0" y="5943600"/>
            <a:ext cx="9372600" cy="914400"/>
            <a:chOff x="0" y="3744"/>
            <a:chExt cx="5904" cy="576"/>
          </a:xfrm>
        </p:grpSpPr>
        <p:grpSp>
          <p:nvGrpSpPr>
            <p:cNvPr id="379914" name="Group 10"/>
            <p:cNvGrpSpPr>
              <a:grpSpLocks/>
            </p:cNvGrpSpPr>
            <p:nvPr userDrawn="1"/>
          </p:nvGrpSpPr>
          <p:grpSpPr bwMode="auto">
            <a:xfrm>
              <a:off x="0" y="3744"/>
              <a:ext cx="5760" cy="576"/>
              <a:chOff x="0" y="3744"/>
              <a:chExt cx="5760" cy="576"/>
            </a:xfrm>
          </p:grpSpPr>
          <p:sp>
            <p:nvSpPr>
              <p:cNvPr id="379915" name="AutoShape 11"/>
              <p:cNvSpPr>
                <a:spLocks noChangeArrowheads="1"/>
              </p:cNvSpPr>
              <p:nvPr userDrawn="1"/>
            </p:nvSpPr>
            <p:spPr bwMode="auto">
              <a:xfrm flipV="1">
                <a:off x="0" y="3744"/>
                <a:ext cx="5760" cy="57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1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4128"/>
                <a:ext cx="5760" cy="19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917" name="Text Box 13"/>
            <p:cNvSpPr txBox="1">
              <a:spLocks noChangeArrowheads="1"/>
            </p:cNvSpPr>
            <p:nvPr userDrawn="1"/>
          </p:nvSpPr>
          <p:spPr bwMode="auto">
            <a:xfrm>
              <a:off x="3504" y="3936"/>
              <a:ext cx="2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Arial Narrow" pitchFamily="1" charset="0"/>
                </a:rPr>
                <a:t>The idea economy is here.®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1" grpId="0"/>
      <p:bldP spid="37991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99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799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4CF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067" name="AutoShape 3"/>
          <p:cNvSpPr>
            <a:spLocks noChangeArrowheads="1"/>
          </p:cNvSpPr>
          <p:nvPr/>
        </p:nvSpPr>
        <p:spPr bwMode="auto">
          <a:xfrm flipV="1">
            <a:off x="0" y="0"/>
            <a:ext cx="9144000" cy="1524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72068" name="Picture 4" descr="Logo gold with blac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0" y="152400"/>
            <a:ext cx="6985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20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472070" name="Group 6"/>
          <p:cNvGrpSpPr>
            <a:grpSpLocks/>
          </p:cNvGrpSpPr>
          <p:nvPr/>
        </p:nvGrpSpPr>
        <p:grpSpPr bwMode="auto">
          <a:xfrm>
            <a:off x="0" y="5943600"/>
            <a:ext cx="9144000" cy="914400"/>
            <a:chOff x="0" y="3744"/>
            <a:chExt cx="5760" cy="576"/>
          </a:xfrm>
        </p:grpSpPr>
        <p:sp>
          <p:nvSpPr>
            <p:cNvPr id="472071" name="AutoShape 7"/>
            <p:cNvSpPr>
              <a:spLocks noChangeArrowheads="1"/>
            </p:cNvSpPr>
            <p:nvPr userDrawn="1"/>
          </p:nvSpPr>
          <p:spPr bwMode="auto">
            <a:xfrm flipV="1">
              <a:off x="0" y="3744"/>
              <a:ext cx="5760" cy="57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2" name="Rectangle 8"/>
            <p:cNvSpPr>
              <a:spLocks noChangeArrowheads="1"/>
            </p:cNvSpPr>
            <p:nvPr userDrawn="1"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828799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HIPAA-Compliant Medical Data Applications</a:t>
            </a:r>
            <a:br>
              <a:rPr lang="en-US" dirty="0"/>
            </a:br>
            <a:r>
              <a:rPr lang="en-US" dirty="0"/>
              <a:t>with Amazon Web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400" i="1" dirty="0" smtClean="0">
                <a:solidFill>
                  <a:schemeClr val="tx1"/>
                </a:solidFill>
              </a:rPr>
              <a:t>Presented by,</a:t>
            </a:r>
          </a:p>
          <a:p>
            <a:r>
              <a:rPr lang="en-US" sz="2400" i="1" dirty="0" err="1" smtClean="0">
                <a:solidFill>
                  <a:schemeClr val="tx1"/>
                </a:solidFill>
              </a:rPr>
              <a:t>Tulika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Srivastava</a:t>
            </a:r>
            <a:endParaRPr lang="en-US" sz="2400" i="1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Purdue University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4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What is a HIPAA requirement?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Health </a:t>
            </a:r>
            <a:r>
              <a:rPr lang="en-US" sz="2400" dirty="0" smtClean="0"/>
              <a:t>Insurance Portability </a:t>
            </a:r>
            <a:r>
              <a:rPr lang="en-US" sz="2400" dirty="0"/>
              <a:t>and Accountability </a:t>
            </a:r>
            <a:r>
              <a:rPr lang="en-US" sz="2400" dirty="0" smtClean="0"/>
              <a:t>Act </a:t>
            </a:r>
            <a:r>
              <a:rPr lang="en-US" sz="2400" dirty="0"/>
              <a:t>is a set </a:t>
            </a:r>
            <a:r>
              <a:rPr lang="en-US" sz="2400" dirty="0" smtClean="0"/>
              <a:t>of established </a:t>
            </a:r>
            <a:r>
              <a:rPr lang="en-US" sz="2400" dirty="0"/>
              <a:t>federal standards, implemented through a combination of administrative, </a:t>
            </a:r>
            <a:r>
              <a:rPr lang="en-US" sz="2400" dirty="0" smtClean="0"/>
              <a:t>physical and </a:t>
            </a:r>
            <a:r>
              <a:rPr lang="en-US" sz="2400" dirty="0"/>
              <a:t>technical </a:t>
            </a:r>
            <a:r>
              <a:rPr lang="en-US" sz="2400" dirty="0" smtClean="0"/>
              <a:t>safeguards</a:t>
            </a:r>
            <a:r>
              <a:rPr lang="en-US" sz="2400" dirty="0"/>
              <a:t>, intended to ensure the security and privacy of PHI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HIPAA covers protected health information (PHI) which is any information regarding </a:t>
            </a:r>
            <a:r>
              <a:rPr lang="en-US" sz="2400" dirty="0" smtClean="0"/>
              <a:t>an individual’s </a:t>
            </a:r>
            <a:r>
              <a:rPr lang="en-US" sz="2400" dirty="0"/>
              <a:t>physical or mental health, the provision of healthcare to them, or payment </a:t>
            </a:r>
            <a:r>
              <a:rPr lang="en-US" sz="2400" dirty="0" smtClean="0"/>
              <a:t>of related </a:t>
            </a:r>
            <a:r>
              <a:rPr lang="en-US" sz="2400" dirty="0"/>
              <a:t>services.</a:t>
            </a:r>
          </a:p>
        </p:txBody>
      </p:sp>
    </p:spTree>
    <p:extLst>
      <p:ext uri="{BB962C8B-B14F-4D97-AF65-F5344CB8AC3E}">
        <p14:creationId xmlns:p14="http://schemas.microsoft.com/office/powerpoint/2010/main" val="3117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HIPPA’s Privacy &amp; Security Rules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HIPAA’s </a:t>
            </a:r>
            <a:r>
              <a:rPr lang="en-US" sz="2400" i="1" dirty="0"/>
              <a:t>Privacy Rule </a:t>
            </a:r>
            <a:r>
              <a:rPr lang="en-US" sz="2400" dirty="0"/>
              <a:t>requires that individuals’ health information is properly protected </a:t>
            </a:r>
            <a:r>
              <a:rPr lang="en-US" sz="2400" dirty="0" smtClean="0"/>
              <a:t>by covered </a:t>
            </a:r>
            <a:r>
              <a:rPr lang="en-US" sz="2400" dirty="0"/>
              <a:t>entities</a:t>
            </a:r>
            <a:r>
              <a:rPr lang="en-US" sz="2400" dirty="0" smtClean="0"/>
              <a:t>. </a:t>
            </a:r>
            <a:r>
              <a:rPr lang="en-US" sz="2400" dirty="0"/>
              <a:t>the privacy rule prohibits entities </a:t>
            </a:r>
            <a:r>
              <a:rPr lang="en-US" sz="2400" dirty="0" smtClean="0"/>
              <a:t>from transmitting </a:t>
            </a:r>
            <a:r>
              <a:rPr lang="en-US" sz="2400" dirty="0"/>
              <a:t>PHI over open networks or downloading it to public or remote computers </a:t>
            </a:r>
            <a:r>
              <a:rPr lang="en-US" sz="2400" dirty="0" smtClean="0"/>
              <a:t>without encryption.</a:t>
            </a:r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i="1" dirty="0"/>
              <a:t>Security Rule </a:t>
            </a:r>
            <a:r>
              <a:rPr lang="en-US" sz="2400" dirty="0"/>
              <a:t>requires covered entities to put in place detailed administrative, </a:t>
            </a:r>
            <a:r>
              <a:rPr lang="en-US" sz="2400" dirty="0" smtClean="0"/>
              <a:t>physical and </a:t>
            </a:r>
            <a:r>
              <a:rPr lang="en-US" sz="2400" dirty="0"/>
              <a:t>technical safeguards to protect electronic PHI. To do this, covered entities are required </a:t>
            </a:r>
            <a:r>
              <a:rPr lang="en-US" sz="2400" dirty="0" smtClean="0"/>
              <a:t>to implement </a:t>
            </a:r>
            <a:r>
              <a:rPr lang="en-US" sz="2400" dirty="0"/>
              <a:t>access controls, encrypt data, and set up back-up and audit controls for </a:t>
            </a:r>
            <a:r>
              <a:rPr lang="en-US" sz="2400" dirty="0" smtClean="0"/>
              <a:t>electronic PHI </a:t>
            </a:r>
            <a:r>
              <a:rPr lang="en-US" sz="2400" dirty="0"/>
              <a:t>in a manner commensurate with the associated risk.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368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AWS’s Goal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Healthcare businesses subject to HIPAA can utilize the secure, scalable, low-cost, </a:t>
            </a:r>
            <a:r>
              <a:rPr lang="en-US" sz="2400" dirty="0" smtClean="0"/>
              <a:t>IT infrastructure </a:t>
            </a:r>
            <a:r>
              <a:rPr lang="en-US" sz="2400" dirty="0"/>
              <a:t>provided by Amazon Web Services (AWS) as part of building </a:t>
            </a:r>
            <a:r>
              <a:rPr lang="en-US" sz="2400" dirty="0" smtClean="0"/>
              <a:t>HIPAA compliant applications.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Amazon Elastic Compute Cloud (Amazon EC2) provides </a:t>
            </a:r>
            <a:r>
              <a:rPr lang="en-US" sz="2400" dirty="0" smtClean="0"/>
              <a:t>resizable compute </a:t>
            </a:r>
            <a:r>
              <a:rPr lang="en-US" sz="2400" dirty="0"/>
              <a:t>capacity in the </a:t>
            </a:r>
            <a:r>
              <a:rPr lang="en-US" sz="2400" dirty="0" smtClean="0"/>
              <a:t>cloud.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Amazon Simple Storage Service (Amazon S3) provides </a:t>
            </a:r>
            <a:r>
              <a:rPr lang="en-US" sz="2400" dirty="0" smtClean="0"/>
              <a:t>a virtually </a:t>
            </a:r>
            <a:r>
              <a:rPr lang="en-US" sz="2400" dirty="0"/>
              <a:t>unlimited cloud-based data object store.</a:t>
            </a:r>
          </a:p>
        </p:txBody>
      </p:sp>
    </p:spTree>
    <p:extLst>
      <p:ext uri="{BB962C8B-B14F-4D97-AF65-F5344CB8AC3E}">
        <p14:creationId xmlns:p14="http://schemas.microsoft.com/office/powerpoint/2010/main" val="21460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Methodology -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>
                <a:solidFill>
                  <a:schemeClr val="bg1"/>
                </a:solidFill>
              </a:rPr>
              <a:t>Privacy Controls: Encrypting Data in the 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Encrypting data </a:t>
            </a:r>
            <a:r>
              <a:rPr lang="en-US" sz="2400" dirty="0" smtClean="0"/>
              <a:t>in the cloud - </a:t>
            </a:r>
            <a:r>
              <a:rPr lang="en-US" sz="2400" dirty="0"/>
              <a:t>encryption of all PHI </a:t>
            </a:r>
            <a:r>
              <a:rPr lang="en-US" sz="2400" dirty="0" smtClean="0"/>
              <a:t>in transmission </a:t>
            </a:r>
            <a:r>
              <a:rPr lang="en-US" sz="2400" dirty="0"/>
              <a:t>(“in-flight”) and in storage (“at-rest</a:t>
            </a:r>
            <a:r>
              <a:rPr lang="en-US" sz="2400" dirty="0" smtClean="0"/>
              <a:t>”). </a:t>
            </a:r>
            <a:r>
              <a:rPr lang="en-US" sz="2400" dirty="0"/>
              <a:t>D</a:t>
            </a:r>
            <a:r>
              <a:rPr lang="en-US" sz="2400" dirty="0" smtClean="0"/>
              <a:t>uring electronic transmission, files containing PHI should be encrypted using technologies such as 256 bit AES algorithms.</a:t>
            </a:r>
          </a:p>
          <a:p>
            <a:r>
              <a:rPr lang="en-US" sz="2400" dirty="0"/>
              <a:t>Amazon EC2 provides the customer with </a:t>
            </a:r>
            <a:r>
              <a:rPr lang="en-US" sz="2400" b="1" dirty="0"/>
              <a:t>full root access and </a:t>
            </a:r>
            <a:r>
              <a:rPr lang="en-US" sz="2400" b="1" dirty="0" smtClean="0"/>
              <a:t>administrative </a:t>
            </a:r>
            <a:r>
              <a:rPr lang="en-US" sz="2400" b="1" dirty="0"/>
              <a:t>control</a:t>
            </a:r>
            <a:r>
              <a:rPr lang="en-US" sz="2400" dirty="0"/>
              <a:t> </a:t>
            </a:r>
            <a:r>
              <a:rPr lang="en-US" sz="2400" dirty="0" smtClean="0"/>
              <a:t>over virtual </a:t>
            </a:r>
            <a:r>
              <a:rPr lang="en-US" sz="2400" dirty="0"/>
              <a:t>servers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Using </a:t>
            </a:r>
            <a:r>
              <a:rPr lang="en-US" sz="2400" dirty="0"/>
              <a:t>AWS, customer’s system administrators can utilize token or key-based </a:t>
            </a:r>
            <a:r>
              <a:rPr lang="en-US" sz="2400" dirty="0" smtClean="0"/>
              <a:t>authentication,</a:t>
            </a:r>
            <a:r>
              <a:rPr lang="en-US" sz="2400" dirty="0"/>
              <a:t> command-line shell interface, Secure Shell (SSH) keys</a:t>
            </a:r>
            <a:r>
              <a:rPr lang="en-US" sz="2400" dirty="0" smtClean="0"/>
              <a:t> to </a:t>
            </a:r>
            <a:r>
              <a:rPr lang="en-US" sz="2400" dirty="0"/>
              <a:t>access their virtual servers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when sending data to Amazon S3 </a:t>
            </a:r>
            <a:r>
              <a:rPr lang="en-US" sz="2400" dirty="0" smtClean="0"/>
              <a:t>for </a:t>
            </a:r>
            <a:r>
              <a:rPr lang="en-US" sz="2400" dirty="0"/>
              <a:t>short term or long </a:t>
            </a:r>
            <a:r>
              <a:rPr lang="en-US" sz="2400" dirty="0" smtClean="0"/>
              <a:t>term storage, we should encrypt </a:t>
            </a:r>
            <a:r>
              <a:rPr lang="en-US" sz="2400" dirty="0"/>
              <a:t>data before </a:t>
            </a:r>
            <a:r>
              <a:rPr lang="en-US" sz="2400" dirty="0" smtClean="0"/>
              <a:t>transmission.</a:t>
            </a:r>
          </a:p>
          <a:p>
            <a:r>
              <a:rPr lang="en-US" sz="2400" dirty="0" smtClean="0"/>
              <a:t>Amazon S3 </a:t>
            </a:r>
            <a:r>
              <a:rPr lang="en-US" sz="2400" dirty="0"/>
              <a:t>can be accessed via Secure Socket Layer (SSL)-encrypted endpoints over </a:t>
            </a:r>
            <a:r>
              <a:rPr lang="en-US" sz="2400" dirty="0" smtClean="0"/>
              <a:t>the Internet </a:t>
            </a:r>
            <a:r>
              <a:rPr lang="en-US" sz="2400" dirty="0"/>
              <a:t>and from within Amazon EC2. </a:t>
            </a:r>
            <a:r>
              <a:rPr lang="en-US" sz="2400" dirty="0" smtClean="0"/>
              <a:t>This </a:t>
            </a:r>
            <a:r>
              <a:rPr lang="en-US" sz="2400" dirty="0"/>
              <a:t>ensures that PHI and </a:t>
            </a:r>
            <a:r>
              <a:rPr lang="en-US" sz="2400" dirty="0" smtClean="0"/>
              <a:t>other sensitive </a:t>
            </a:r>
            <a:r>
              <a:rPr lang="en-US" sz="2400" dirty="0"/>
              <a:t>data remain highly secure.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Security Controls: High-Level Data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For Amazon EC2, AWS employees do not look at customer data, do not have access </a:t>
            </a:r>
            <a:r>
              <a:rPr lang="en-US" sz="2400" dirty="0" smtClean="0"/>
              <a:t>to customer </a:t>
            </a:r>
            <a:r>
              <a:rPr lang="en-US" sz="2400" dirty="0"/>
              <a:t>EC2 instances, and cannot log into the guest operating system</a:t>
            </a:r>
            <a:r>
              <a:rPr lang="en-US" sz="2400" dirty="0" smtClean="0"/>
              <a:t>.</a:t>
            </a:r>
            <a:r>
              <a:rPr lang="en-US" sz="2400" dirty="0"/>
              <a:t> AWS </a:t>
            </a:r>
            <a:r>
              <a:rPr lang="en-US" sz="2400" dirty="0" smtClean="0"/>
              <a:t>internal security </a:t>
            </a:r>
            <a:r>
              <a:rPr lang="en-US" sz="2400" dirty="0"/>
              <a:t>controls limit data </a:t>
            </a:r>
            <a:r>
              <a:rPr lang="en-US" sz="2400" dirty="0" smtClean="0"/>
              <a:t>access.</a:t>
            </a:r>
          </a:p>
          <a:p>
            <a:endParaRPr lang="en-US" sz="2400" dirty="0"/>
          </a:p>
          <a:p>
            <a:r>
              <a:rPr lang="en-US" sz="2400" dirty="0" smtClean="0"/>
              <a:t>in few </a:t>
            </a:r>
            <a:r>
              <a:rPr lang="en-US" sz="2400" dirty="0"/>
              <a:t>cases of customer-requested </a:t>
            </a:r>
            <a:r>
              <a:rPr lang="en-US" sz="2400" dirty="0" smtClean="0"/>
              <a:t>maintenance, select </a:t>
            </a:r>
            <a:r>
              <a:rPr lang="en-US" sz="2400" dirty="0"/>
              <a:t>AWS employees use their </a:t>
            </a:r>
            <a:r>
              <a:rPr lang="en-US" sz="2400" dirty="0" smtClean="0"/>
              <a:t>individual, cryptographically-strong SSH keys </a:t>
            </a:r>
            <a:r>
              <a:rPr lang="en-US" sz="2400" dirty="0"/>
              <a:t>to gain access to the </a:t>
            </a:r>
            <a:r>
              <a:rPr lang="en-US" sz="2400" i="1" dirty="0"/>
              <a:t>host </a:t>
            </a:r>
            <a:r>
              <a:rPr lang="en-US" sz="2400" dirty="0"/>
              <a:t>(as opposed to the </a:t>
            </a:r>
            <a:r>
              <a:rPr lang="en-US" sz="2400" i="1" dirty="0"/>
              <a:t>guest</a:t>
            </a:r>
            <a:r>
              <a:rPr lang="en-US" sz="2400" dirty="0"/>
              <a:t>) operating </a:t>
            </a:r>
            <a:r>
              <a:rPr lang="en-US" sz="2400" dirty="0" smtClean="0"/>
              <a:t>system and it requires </a:t>
            </a:r>
            <a:r>
              <a:rPr lang="en-US" sz="2400" dirty="0"/>
              <a:t>two-factor authentication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03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97753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Access </a:t>
            </a:r>
            <a:r>
              <a:rPr lang="en-US" sz="3200" dirty="0">
                <a:solidFill>
                  <a:schemeClr val="bg1"/>
                </a:solidFill>
              </a:rPr>
              <a:t>Control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8768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Using Amazon EC2, SSH </a:t>
            </a:r>
            <a:r>
              <a:rPr lang="en-US" sz="2400" dirty="0" smtClean="0"/>
              <a:t>network protocols </a:t>
            </a:r>
            <a:r>
              <a:rPr lang="en-US" sz="2400" dirty="0"/>
              <a:t>can be used to authenticate remote users or computers through </a:t>
            </a:r>
            <a:r>
              <a:rPr lang="en-US" sz="2400" dirty="0" smtClean="0"/>
              <a:t>public-key cryptography.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The administrator </a:t>
            </a:r>
            <a:r>
              <a:rPr lang="en-US" sz="2400" dirty="0" smtClean="0"/>
              <a:t>can also </a:t>
            </a:r>
            <a:r>
              <a:rPr lang="en-US" sz="2400" dirty="0"/>
              <a:t>allow or block access at the account or instance level and can set security groups, </a:t>
            </a:r>
            <a:r>
              <a:rPr lang="en-US" sz="2400" dirty="0" smtClean="0"/>
              <a:t>which restrict </a:t>
            </a:r>
            <a:r>
              <a:rPr lang="en-US" sz="2400" dirty="0"/>
              <a:t>network access from instances not residing in that same group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In Amazon S3, </a:t>
            </a:r>
            <a:r>
              <a:rPr lang="en-US" sz="2400" dirty="0"/>
              <a:t>The </a:t>
            </a:r>
            <a:r>
              <a:rPr lang="en-US" sz="2400" dirty="0" smtClean="0"/>
              <a:t>system administrator </a:t>
            </a:r>
            <a:r>
              <a:rPr lang="en-US" sz="2400" dirty="0"/>
              <a:t>maintains full control over who has access to the data at all times and </a:t>
            </a:r>
            <a:r>
              <a:rPr lang="en-US" sz="2400" dirty="0" smtClean="0"/>
              <a:t>the default </a:t>
            </a:r>
            <a:r>
              <a:rPr lang="en-US" sz="2400" dirty="0"/>
              <a:t>setting only permits authenticated access to the creator. Read, write and </a:t>
            </a:r>
            <a:r>
              <a:rPr lang="en-US" sz="2400" dirty="0" smtClean="0"/>
              <a:t>delete permissions </a:t>
            </a:r>
            <a:r>
              <a:rPr lang="en-US" sz="2400" dirty="0"/>
              <a:t>are controlled by an Access Control List (ACL</a:t>
            </a:r>
            <a:r>
              <a:rPr lang="en-US" sz="2400" dirty="0" smtClean="0"/>
              <a:t>)  associated </a:t>
            </a:r>
            <a:r>
              <a:rPr lang="en-US" sz="2400" dirty="0"/>
              <a:t>with each object.</a:t>
            </a:r>
          </a:p>
        </p:txBody>
      </p:sp>
    </p:spTree>
    <p:extLst>
      <p:ext uri="{BB962C8B-B14F-4D97-AF65-F5344CB8AC3E}">
        <p14:creationId xmlns:p14="http://schemas.microsoft.com/office/powerpoint/2010/main" val="12442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Auditing, Back-Ups, &amp; Disaster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Using Amazon EC2</a:t>
            </a:r>
            <a:r>
              <a:rPr lang="en-US" sz="2400" dirty="0"/>
              <a:t>, customers can run activity log files and audits down to the packet layer on their </a:t>
            </a:r>
            <a:r>
              <a:rPr lang="en-US" sz="2400" dirty="0" smtClean="0"/>
              <a:t>virtual servers.</a:t>
            </a:r>
          </a:p>
          <a:p>
            <a:r>
              <a:rPr lang="en-US" sz="2400" dirty="0"/>
              <a:t>Customer’s administrators can back up the log files into Amazon </a:t>
            </a:r>
            <a:r>
              <a:rPr lang="en-US" sz="2400" dirty="0" smtClean="0"/>
              <a:t>S3 for </a:t>
            </a:r>
            <a:r>
              <a:rPr lang="en-US" sz="2400" dirty="0"/>
              <a:t>long-term, reliable storage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To implement a data back-up plan on AWS, Amazon Elastic Block </a:t>
            </a:r>
            <a:r>
              <a:rPr lang="en-US" sz="2400" dirty="0" smtClean="0"/>
              <a:t>Store </a:t>
            </a:r>
            <a:r>
              <a:rPr lang="en-US" sz="2400" dirty="0"/>
              <a:t>(EBS) offers persistent storage for Amazon EC2 virtual server instances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By </a:t>
            </a:r>
            <a:r>
              <a:rPr lang="en-US" sz="2400" dirty="0" smtClean="0"/>
              <a:t>loading </a:t>
            </a:r>
            <a:r>
              <a:rPr lang="en-US" sz="2400" dirty="0"/>
              <a:t>a file or </a:t>
            </a:r>
            <a:r>
              <a:rPr lang="en-US" sz="2400" dirty="0" smtClean="0"/>
              <a:t>image into </a:t>
            </a:r>
            <a:r>
              <a:rPr lang="en-US" sz="2400" dirty="0"/>
              <a:t>Amazon S3, multiple redundant copies are automatically created and stored in </a:t>
            </a:r>
            <a:r>
              <a:rPr lang="en-US" sz="2400" dirty="0" smtClean="0"/>
              <a:t>separate data centers</a:t>
            </a:r>
            <a:r>
              <a:rPr lang="en-US" sz="2400" dirty="0"/>
              <a:t> </a:t>
            </a:r>
            <a:r>
              <a:rPr lang="en-US" sz="2400" dirty="0" smtClean="0"/>
              <a:t>that is a solution for </a:t>
            </a:r>
            <a:r>
              <a:rPr lang="en-US" sz="2400" dirty="0"/>
              <a:t>data storage and automated </a:t>
            </a:r>
            <a:r>
              <a:rPr lang="en-US" sz="2400" dirty="0" smtClean="0"/>
              <a:t>back-ups.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00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Conclusion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53000"/>
          </a:xfrm>
        </p:spPr>
        <p:txBody>
          <a:bodyPr>
            <a:noAutofit/>
          </a:bodyPr>
          <a:lstStyle/>
          <a:p>
            <a:r>
              <a:rPr lang="en-US" sz="2400" dirty="0"/>
              <a:t>Amazon Web Services (AWS) provides a reliable, scalable, and inexpensive </a:t>
            </a:r>
            <a:r>
              <a:rPr lang="en-US" sz="2400" dirty="0" smtClean="0"/>
              <a:t>computing platform </a:t>
            </a:r>
            <a:r>
              <a:rPr lang="en-US" sz="2400" dirty="0"/>
              <a:t>“in the cloud” that can be used to facilitate healthcare customers’ </a:t>
            </a:r>
            <a:r>
              <a:rPr lang="en-US" sz="2400" dirty="0" smtClean="0"/>
              <a:t>HIPAA-compliant applications.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Amazon EC2 offers a flexible computing environment with </a:t>
            </a:r>
            <a:r>
              <a:rPr lang="en-US" sz="2400" dirty="0" smtClean="0"/>
              <a:t>root </a:t>
            </a:r>
            <a:r>
              <a:rPr lang="en-US" sz="2400" dirty="0"/>
              <a:t>access to virtual machines and the ability to scale computing resources up or down </a:t>
            </a:r>
            <a:r>
              <a:rPr lang="en-US" sz="2400" dirty="0" smtClean="0"/>
              <a:t>depending on </a:t>
            </a:r>
            <a:r>
              <a:rPr lang="en-US" sz="2400" dirty="0"/>
              <a:t>demand. Amazon S3 offers a simple, reliable storage infrastructure for data, images, </a:t>
            </a:r>
            <a:r>
              <a:rPr lang="en-US" sz="2400" dirty="0" smtClean="0"/>
              <a:t>and back-ups</a:t>
            </a:r>
            <a:r>
              <a:rPr lang="en-US" sz="2400" dirty="0"/>
              <a:t>. These services change the way organizations deploy, manage, and </a:t>
            </a:r>
            <a:r>
              <a:rPr lang="en-US" sz="2400" dirty="0" smtClean="0"/>
              <a:t>access computing </a:t>
            </a:r>
            <a:r>
              <a:rPr lang="en-US" sz="2400" dirty="0"/>
              <a:t>resources by utilizing simple API calls and pay-as-you-use pricing.</a:t>
            </a:r>
          </a:p>
        </p:txBody>
      </p:sp>
    </p:spTree>
    <p:extLst>
      <p:ext uri="{BB962C8B-B14F-4D97-AF65-F5344CB8AC3E}">
        <p14:creationId xmlns:p14="http://schemas.microsoft.com/office/powerpoint/2010/main" val="26798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rustees2005_Presidents_Forum">
  <a:themeElements>
    <a:clrScheme name="2_Trustees2005_Presidents_Foru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Trustees2005_Presidents_Foru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Trustees2005_Presidents_Foru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rustees2005_Presidents_Foru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rustees2005_Presidents_Foru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rustees2005_Presidents_Foru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rustees2005_Presidents_Foru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rustees2005_Presidents_Foru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rustees2005_Presidents_Foru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rustees2005_Presidents_Forum">
  <a:themeElements>
    <a:clrScheme name="Trustees2005_Presidents_Foru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ustees2005_Presidents_Foru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ustees2005_Presidents_Foru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ees2005_Presidents_Foru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ees2005_Presidents_Foru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ees2005_Presidents_Foru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ees2005_Presidents_Foru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ees2005_Presidents_Foru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ees2005_Presidents_Foru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I-65">
  <a:themeElements>
    <a:clrScheme name="I-65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I-6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-6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-65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-65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3_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PPTemplate</Template>
  <TotalTime>202</TotalTime>
  <Words>795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2_Trustees2005_Presidents_Forum</vt:lpstr>
      <vt:lpstr>Default Design</vt:lpstr>
      <vt:lpstr>Trustees2005_Presidents_Forum</vt:lpstr>
      <vt:lpstr>I-65</vt:lpstr>
      <vt:lpstr>3_Default Design</vt:lpstr>
      <vt:lpstr>Creating HIPAA-Compliant Medical Data Applications with Amazon Web Services</vt:lpstr>
      <vt:lpstr>What is a HIPAA requirement?</vt:lpstr>
      <vt:lpstr>HIPPA’s Privacy &amp; Security Rules </vt:lpstr>
      <vt:lpstr>AWS’s Goal </vt:lpstr>
      <vt:lpstr>Methodology -  Privacy Controls: Encrypting Data in the Cloud</vt:lpstr>
      <vt:lpstr>Security Controls: High-Level Data Protection</vt:lpstr>
      <vt:lpstr>Access Control Processes</vt:lpstr>
      <vt:lpstr>Auditing, Back-Ups, &amp; Disaster Recovery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HIPAA-Compliant Medical Data Applications with Amazon Web Services</dc:title>
  <dc:creator>Tulika</dc:creator>
  <cp:lastModifiedBy>Tulika</cp:lastModifiedBy>
  <cp:revision>13</cp:revision>
  <dcterms:created xsi:type="dcterms:W3CDTF">2010-12-01T23:38:09Z</dcterms:created>
  <dcterms:modified xsi:type="dcterms:W3CDTF">2010-12-02T03:10:20Z</dcterms:modified>
</cp:coreProperties>
</file>