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0"/>
  </p:notesMasterIdLst>
  <p:handoutMasterIdLst>
    <p:handoutMasterId r:id="rId111"/>
  </p:handoutMasterIdLst>
  <p:sldIdLst>
    <p:sldId id="256" r:id="rId2"/>
    <p:sldId id="479" r:id="rId3"/>
    <p:sldId id="489" r:id="rId4"/>
    <p:sldId id="483" r:id="rId5"/>
    <p:sldId id="486" r:id="rId6"/>
    <p:sldId id="480" r:id="rId7"/>
    <p:sldId id="481" r:id="rId8"/>
    <p:sldId id="537" r:id="rId9"/>
    <p:sldId id="263" r:id="rId10"/>
    <p:sldId id="264" r:id="rId11"/>
    <p:sldId id="268" r:id="rId12"/>
    <p:sldId id="443" r:id="rId13"/>
    <p:sldId id="269" r:id="rId14"/>
    <p:sldId id="44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464" r:id="rId43"/>
    <p:sldId id="465" r:id="rId44"/>
    <p:sldId id="468" r:id="rId45"/>
    <p:sldId id="299" r:id="rId46"/>
    <p:sldId id="484" r:id="rId47"/>
    <p:sldId id="485" r:id="rId48"/>
    <p:sldId id="487" r:id="rId49"/>
    <p:sldId id="488" r:id="rId50"/>
    <p:sldId id="533" r:id="rId51"/>
    <p:sldId id="491" r:id="rId52"/>
    <p:sldId id="300" r:id="rId53"/>
    <p:sldId id="301" r:id="rId54"/>
    <p:sldId id="302" r:id="rId55"/>
    <p:sldId id="305" r:id="rId56"/>
    <p:sldId id="307" r:id="rId57"/>
    <p:sldId id="576" r:id="rId58"/>
    <p:sldId id="309" r:id="rId59"/>
    <p:sldId id="311" r:id="rId60"/>
    <p:sldId id="312" r:id="rId61"/>
    <p:sldId id="449" r:id="rId62"/>
    <p:sldId id="450" r:id="rId63"/>
    <p:sldId id="451" r:id="rId64"/>
    <p:sldId id="455" r:id="rId65"/>
    <p:sldId id="529" r:id="rId66"/>
    <p:sldId id="517" r:id="rId67"/>
    <p:sldId id="518" r:id="rId68"/>
    <p:sldId id="519" r:id="rId69"/>
    <p:sldId id="313" r:id="rId70"/>
    <p:sldId id="338" r:id="rId71"/>
    <p:sldId id="339" r:id="rId72"/>
    <p:sldId id="340" r:id="rId73"/>
    <p:sldId id="341" r:id="rId74"/>
    <p:sldId id="345" r:id="rId75"/>
    <p:sldId id="535" r:id="rId76"/>
    <p:sldId id="346" r:id="rId77"/>
    <p:sldId id="569" r:id="rId78"/>
    <p:sldId id="348" r:id="rId79"/>
    <p:sldId id="577" r:id="rId80"/>
    <p:sldId id="349" r:id="rId81"/>
    <p:sldId id="351" r:id="rId82"/>
    <p:sldId id="352" r:id="rId83"/>
    <p:sldId id="353" r:id="rId84"/>
    <p:sldId id="354" r:id="rId85"/>
    <p:sldId id="355" r:id="rId86"/>
    <p:sldId id="356" r:id="rId87"/>
    <p:sldId id="357" r:id="rId88"/>
    <p:sldId id="358" r:id="rId89"/>
    <p:sldId id="359" r:id="rId90"/>
    <p:sldId id="360" r:id="rId91"/>
    <p:sldId id="361" r:id="rId92"/>
    <p:sldId id="362" r:id="rId93"/>
    <p:sldId id="520" r:id="rId94"/>
    <p:sldId id="521" r:id="rId95"/>
    <p:sldId id="522" r:id="rId96"/>
    <p:sldId id="523" r:id="rId97"/>
    <p:sldId id="364" r:id="rId98"/>
    <p:sldId id="365" r:id="rId99"/>
    <p:sldId id="512" r:id="rId100"/>
    <p:sldId id="373" r:id="rId101"/>
    <p:sldId id="374" r:id="rId102"/>
    <p:sldId id="375" r:id="rId103"/>
    <p:sldId id="376" r:id="rId104"/>
    <p:sldId id="377" r:id="rId105"/>
    <p:sldId id="378" r:id="rId106"/>
    <p:sldId id="379" r:id="rId107"/>
    <p:sldId id="380" r:id="rId108"/>
    <p:sldId id="578" r:id="rId10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5042" autoAdjust="0"/>
  </p:normalViewPr>
  <p:slideViewPr>
    <p:cSldViewPr>
      <p:cViewPr varScale="1">
        <p:scale>
          <a:sx n="66" d="100"/>
          <a:sy n="66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8E584-688E-4DA6-AFB4-32B9093A1C25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065EB-EB26-448B-B978-F3B07CA60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3BD63-0355-41C2-AC24-B3DB921DB10F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732E3-AE92-4E0F-A19A-DBEC71D95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34251-3DF8-48A6-8107-D49BC75A2E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34251-3DF8-48A6-8107-D49BC75A2EF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732E3-AE92-4E0F-A19A-DBEC71D95277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5C0BCB-0D08-40D7-BA69-1222A63948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34251-3DF8-48A6-8107-D49BC75A2EF0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undu_Defens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667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950" y="6348161"/>
            <a:ext cx="1466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logo_ceria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6257924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6"/>
          <p:cNvSpPr/>
          <p:nvPr userDrawn="1"/>
        </p:nvSpPr>
        <p:spPr>
          <a:xfrm>
            <a:off x="-457200" y="-140368"/>
            <a:ext cx="914400" cy="6096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undu-Defense-Slide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304" y="152400"/>
            <a:ext cx="8341896" cy="762000"/>
          </a:xfrm>
          <a:solidFill>
            <a:schemeClr val="bg1"/>
          </a:solidFill>
        </p:spPr>
        <p:txBody>
          <a:bodyPr/>
          <a:lstStyle>
            <a:lvl1pPr>
              <a:defRPr u="none">
                <a:solidFill>
                  <a:schemeClr val="accent6">
                    <a:lumMod val="75000"/>
                  </a:schemeClr>
                </a:solidFill>
                <a:latin typeface="Sans serif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92" y="1143000"/>
            <a:ext cx="8991600" cy="5181600"/>
          </a:xfrm>
        </p:spPr>
        <p:txBody>
          <a:bodyPr/>
          <a:lstStyle>
            <a:lvl1pPr>
              <a:buFont typeface="Wingdings" pitchFamily="2" charset="2"/>
              <a:buChar char="§"/>
              <a:defRPr>
                <a:solidFill>
                  <a:srgbClr val="0070C0"/>
                </a:solidFill>
                <a:latin typeface="Sans serif"/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  <a:latin typeface="Sans serif"/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  <a:latin typeface="Sans serif"/>
              </a:defRPr>
            </a:lvl3pPr>
            <a:lvl4pPr>
              <a:defRPr>
                <a:latin typeface="Sans serif"/>
              </a:defRPr>
            </a:lvl4pPr>
            <a:lvl5pPr>
              <a:defRPr>
                <a:solidFill>
                  <a:srgbClr val="0070C0"/>
                </a:solidFill>
                <a:latin typeface="Sans serif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950" y="6348161"/>
            <a:ext cx="1466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533400" y="6416675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Authentication  Without Leaking                       Ashish Kundu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6477000" y="64166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Nov. 9, 2010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6416675"/>
            <a:ext cx="457200" cy="365125"/>
          </a:xfrm>
        </p:spPr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loud 14"/>
          <p:cNvSpPr/>
          <p:nvPr userDrawn="1"/>
        </p:nvSpPr>
        <p:spPr>
          <a:xfrm>
            <a:off x="-457200" y="-140368"/>
            <a:ext cx="914400" cy="6096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undu-Defense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04" y="64168"/>
            <a:ext cx="8454192" cy="850232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92" y="1143000"/>
            <a:ext cx="8991600" cy="5181600"/>
          </a:xfrm>
        </p:spPr>
        <p:txBody>
          <a:bodyPr/>
          <a:lstStyle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76800" y="6416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 algn="l"/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950" y="6348161"/>
            <a:ext cx="1466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152400" y="6416675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Authentication  Without Leaking                         Ashish Kundu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6477000" y="64166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11/5/2010</a:t>
            </a:r>
          </a:p>
        </p:txBody>
      </p:sp>
      <p:sp>
        <p:nvSpPr>
          <p:cNvPr id="7" name="Cloud 6"/>
          <p:cNvSpPr/>
          <p:nvPr userDrawn="1"/>
        </p:nvSpPr>
        <p:spPr>
          <a:xfrm>
            <a:off x="-381000" y="-152400"/>
            <a:ext cx="914400" cy="609600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 rot="5400000">
            <a:off x="-2912844" y="3863340"/>
            <a:ext cx="5897880" cy="0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36096" y="6809872"/>
            <a:ext cx="9052560" cy="0"/>
          </a:xfrm>
          <a:prstGeom prst="line">
            <a:avLst/>
          </a:prstGeom>
          <a:ln w="12700"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33112" y="40104"/>
            <a:ext cx="8046720" cy="0"/>
          </a:xfrm>
          <a:prstGeom prst="line">
            <a:avLst/>
          </a:prstGeom>
          <a:ln w="12700"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rot="5400000">
            <a:off x="5925152" y="3206816"/>
            <a:ext cx="6309360" cy="0"/>
          </a:xfrm>
          <a:prstGeom prst="line">
            <a:avLst/>
          </a:prstGeom>
          <a:ln w="12700"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undu-Defense-Slide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04" y="64168"/>
            <a:ext cx="8454192" cy="850232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92" y="1143000"/>
            <a:ext cx="8991600" cy="5181600"/>
          </a:xfrm>
        </p:spPr>
        <p:txBody>
          <a:bodyPr/>
          <a:lstStyle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76800" y="6416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 algn="l"/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950" y="6348161"/>
            <a:ext cx="1466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152400" y="6416675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Authentication  Without Leaking                         Ashish Kundu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6477000" y="64166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11/5/2010</a:t>
            </a:r>
          </a:p>
        </p:txBody>
      </p:sp>
      <p:sp>
        <p:nvSpPr>
          <p:cNvPr id="7" name="Cloud 6"/>
          <p:cNvSpPr/>
          <p:nvPr userDrawn="1"/>
        </p:nvSpPr>
        <p:spPr>
          <a:xfrm>
            <a:off x="-381000" y="-152400"/>
            <a:ext cx="914400" cy="609600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 rot="5400000">
            <a:off x="-2912844" y="3863340"/>
            <a:ext cx="5897880" cy="0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33112" y="40104"/>
            <a:ext cx="8046720" cy="0"/>
          </a:xfrm>
          <a:prstGeom prst="line">
            <a:avLst/>
          </a:prstGeom>
          <a:ln w="12700">
            <a:solidFill>
              <a:srgbClr val="C0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2DD70-6EF4-472C-8D53-0C1D3A2D8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in the Cloud:</a:t>
            </a:r>
            <a:br>
              <a:rPr lang="en-US" dirty="0" smtClean="0"/>
            </a:br>
            <a:r>
              <a:rPr lang="en-US" dirty="0" smtClean="0"/>
              <a:t>Authentication Without Leaking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67000"/>
            <a:ext cx="74676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Ashish Kundu</a:t>
            </a:r>
          </a:p>
          <a:p>
            <a:endParaRPr lang="en-US" dirty="0"/>
          </a:p>
          <a:p>
            <a:r>
              <a:rPr lang="en-US" sz="2800" dirty="0" smtClean="0">
                <a:solidFill>
                  <a:schemeClr val="tx1"/>
                </a:solidFill>
              </a:rPr>
              <a:t>Joint work with: </a:t>
            </a:r>
            <a:r>
              <a:rPr lang="en-US" sz="2800" dirty="0" smtClean="0"/>
              <a:t>Elisa Bertino, Mike Atallah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Guest Lecture: CS 590 B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Department of Computer Science, Purdue University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November 09, 2010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Third-party distribution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238539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3048000" y="1478280"/>
            <a:ext cx="2286000" cy="990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Economies-of-Scale</a:t>
            </a:r>
            <a:endParaRPr lang="en-US" sz="2400" dirty="0">
              <a:latin typeface="Sans serif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24600" y="1478280"/>
            <a:ext cx="2286000" cy="990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Core-Competencies</a:t>
            </a:r>
            <a:endParaRPr lang="en-US" sz="2400" dirty="0">
              <a:latin typeface="Sans serif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95800" y="2895600"/>
            <a:ext cx="2286000" cy="990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Data Explosion</a:t>
            </a:r>
            <a:endParaRPr lang="en-US" sz="2400" dirty="0">
              <a:latin typeface="Sans serif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4800" y="5410200"/>
            <a:ext cx="8534400" cy="838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smtClean="0">
                <a:latin typeface="Sans serif"/>
              </a:rPr>
              <a:t>Services</a:t>
            </a:r>
            <a:r>
              <a:rPr lang="en-US" sz="2800" dirty="0" smtClean="0">
                <a:latin typeface="Sans serif"/>
              </a:rPr>
              <a:t>: Data Delivery, Mining, Analytics, Archival</a:t>
            </a:r>
            <a:endParaRPr lang="en-US" sz="2800" dirty="0">
              <a:latin typeface="Sans serif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4245114"/>
            <a:ext cx="121920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Personal Devices</a:t>
            </a:r>
            <a:endParaRPr lang="en-US" sz="2000" dirty="0">
              <a:latin typeface="Sans serif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5800" y="4245114"/>
            <a:ext cx="149352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Healthcare Devices</a:t>
            </a:r>
            <a:endParaRPr lang="en-US" sz="2000" dirty="0">
              <a:latin typeface="Sans serif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7600" y="4245114"/>
            <a:ext cx="121920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System Monitors</a:t>
            </a:r>
            <a:endParaRPr lang="en-US" sz="2000" dirty="0">
              <a:latin typeface="Sans serif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1720" y="4251960"/>
            <a:ext cx="114300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Sensors</a:t>
            </a:r>
          </a:p>
          <a:p>
            <a:endParaRPr lang="en-US" sz="2000" dirty="0">
              <a:latin typeface="Sans serif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Graphs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Ordered DAGs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553200" cy="5715000"/>
          </a:xfrm>
        </p:spPr>
        <p:txBody>
          <a:bodyPr/>
          <a:lstStyle/>
          <a:p>
            <a:r>
              <a:rPr lang="en-US" dirty="0" smtClean="0">
                <a:cs typeface="Arial"/>
              </a:rPr>
              <a:t>Previous scheme handles DAGs</a:t>
            </a:r>
          </a:p>
          <a:p>
            <a:endParaRPr lang="en-US" dirty="0" smtClean="0">
              <a:cs typeface="Arial"/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6160866" y="1935251"/>
            <a:ext cx="2270686" cy="306348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3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4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7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906490" y="3943324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9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250013" cy="25240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2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cxnSp>
        <p:nvCxnSpPr>
          <p:cNvPr id="64" name="Straight Arrow Connector 63"/>
          <p:cNvCxnSpPr>
            <a:endCxn id="66" idx="0"/>
          </p:cNvCxnSpPr>
          <p:nvPr/>
        </p:nvCxnSpPr>
        <p:spPr>
          <a:xfrm rot="16200000" flipH="1">
            <a:off x="7138215" y="3780408"/>
            <a:ext cx="326998" cy="369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10"/>
          <p:cNvSpPr>
            <a:spLocks noChangeArrowheads="1"/>
          </p:cNvSpPr>
          <p:nvPr/>
        </p:nvSpPr>
        <p:spPr bwMode="auto">
          <a:xfrm>
            <a:off x="6958962" y="3962400"/>
            <a:ext cx="722490" cy="3511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g</a:t>
            </a:r>
            <a:r>
              <a:rPr lang="en-GB" sz="20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6</a:t>
            </a:r>
            <a:endParaRPr lang="en-GB" sz="2000" baseline="-25000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</p:txBody>
      </p:sp>
      <p:cxnSp>
        <p:nvCxnSpPr>
          <p:cNvPr id="69" name="Straight Arrow Connector 68"/>
          <p:cNvCxnSpPr>
            <a:stCxn id="66" idx="4"/>
            <a:endCxn id="59" idx="1"/>
          </p:cNvCxnSpPr>
          <p:nvPr/>
        </p:nvCxnSpPr>
        <p:spPr>
          <a:xfrm rot="5400000">
            <a:off x="6959889" y="4287881"/>
            <a:ext cx="334631" cy="3860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with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715000"/>
          </a:xfrm>
        </p:spPr>
        <p:txBody>
          <a:bodyPr/>
          <a:lstStyle/>
          <a:p>
            <a:r>
              <a:rPr lang="en-US" dirty="0" smtClean="0">
                <a:cs typeface="Arial"/>
              </a:rPr>
              <a:t>Back-edges are “reference” edges</a:t>
            </a:r>
          </a:p>
          <a:p>
            <a:pPr lvl="1"/>
            <a:r>
              <a:rPr lang="en-US" dirty="0" smtClean="0">
                <a:cs typeface="Arial"/>
              </a:rPr>
              <a:t>e.g., XML </a:t>
            </a:r>
            <a:r>
              <a:rPr lang="en-US" dirty="0" err="1" smtClean="0">
                <a:cs typeface="Arial"/>
              </a:rPr>
              <a:t>href</a:t>
            </a:r>
            <a:r>
              <a:rPr lang="en-US" dirty="0" smtClean="0">
                <a:cs typeface="Arial"/>
              </a:rPr>
              <a:t> attribute creates such edge</a:t>
            </a:r>
          </a:p>
          <a:p>
            <a:pPr lvl="1"/>
            <a:r>
              <a:rPr lang="en-US" dirty="0" smtClean="0">
                <a:cs typeface="Arial"/>
              </a:rPr>
              <a:t>Order between siblings may exist</a:t>
            </a:r>
          </a:p>
          <a:p>
            <a:endParaRPr lang="en-US" dirty="0" smtClean="0">
              <a:cs typeface="Arial"/>
            </a:endParaRPr>
          </a:p>
          <a:p>
            <a:r>
              <a:rPr lang="en-US" dirty="0" smtClean="0">
                <a:cs typeface="Arial"/>
              </a:rPr>
              <a:t>Such graphs</a:t>
            </a:r>
          </a:p>
          <a:p>
            <a:pPr lvl="1"/>
            <a:r>
              <a:rPr lang="en-US" dirty="0" smtClean="0">
                <a:cs typeface="Arial"/>
              </a:rPr>
              <a:t>Scheme can be applied</a:t>
            </a:r>
          </a:p>
        </p:txBody>
      </p:sp>
      <p:grpSp>
        <p:nvGrpSpPr>
          <p:cNvPr id="4" name="Group 49"/>
          <p:cNvGrpSpPr/>
          <p:nvPr/>
        </p:nvGrpSpPr>
        <p:grpSpPr>
          <a:xfrm>
            <a:off x="6705600" y="2286000"/>
            <a:ext cx="2270686" cy="3063481"/>
            <a:chOff x="6629400" y="2880119"/>
            <a:chExt cx="2270686" cy="3063481"/>
          </a:xfrm>
        </p:grpSpPr>
        <p:grpSp>
          <p:nvGrpSpPr>
            <p:cNvPr id="5" name="Group 20"/>
            <p:cNvGrpSpPr/>
            <p:nvPr/>
          </p:nvGrpSpPr>
          <p:grpSpPr>
            <a:xfrm>
              <a:off x="6629400" y="2880119"/>
              <a:ext cx="2270686" cy="3063481"/>
              <a:chOff x="6160866" y="1935251"/>
              <a:chExt cx="2270686" cy="3063481"/>
            </a:xfrm>
          </p:grpSpPr>
          <p:grpSp>
            <p:nvGrpSpPr>
              <p:cNvPr id="6" name="Group 24"/>
              <p:cNvGrpSpPr/>
              <p:nvPr/>
            </p:nvGrpSpPr>
            <p:grpSpPr>
              <a:xfrm>
                <a:off x="6160866" y="1935251"/>
                <a:ext cx="2270686" cy="3063481"/>
                <a:chOff x="609598" y="1858902"/>
                <a:chExt cx="1561094" cy="235429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33" name="Oval 2"/>
                <p:cNvSpPr>
                  <a:spLocks noChangeArrowheads="1"/>
                </p:cNvSpPr>
                <p:nvPr/>
              </p:nvSpPr>
              <p:spPr bwMode="auto">
                <a:xfrm>
                  <a:off x="983908" y="1858902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1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4" name="Line 4"/>
                <p:cNvSpPr>
                  <a:spLocks noChangeShapeType="1"/>
                </p:cNvSpPr>
                <p:nvPr/>
              </p:nvSpPr>
              <p:spPr bwMode="auto">
                <a:xfrm>
                  <a:off x="1248229" y="2133540"/>
                  <a:ext cx="1775" cy="293687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5" name="Oval 5"/>
                <p:cNvSpPr>
                  <a:spLocks noChangeArrowheads="1"/>
                </p:cNvSpPr>
                <p:nvPr/>
              </p:nvSpPr>
              <p:spPr bwMode="auto">
                <a:xfrm>
                  <a:off x="983908" y="2414527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2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6" name="Line 6"/>
                <p:cNvSpPr>
                  <a:spLocks noChangeShapeType="1"/>
                </p:cNvSpPr>
                <p:nvPr/>
              </p:nvSpPr>
              <p:spPr bwMode="auto">
                <a:xfrm>
                  <a:off x="1290804" y="2674877"/>
                  <a:ext cx="541061" cy="258763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7" name="Oval 7"/>
                <p:cNvSpPr>
                  <a:spLocks noChangeArrowheads="1"/>
                </p:cNvSpPr>
                <p:nvPr/>
              </p:nvSpPr>
              <p:spPr bwMode="auto">
                <a:xfrm>
                  <a:off x="1673981" y="2901890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5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8" name="Oval 8"/>
                <p:cNvSpPr>
                  <a:spLocks noChangeArrowheads="1"/>
                </p:cNvSpPr>
                <p:nvPr/>
              </p:nvSpPr>
              <p:spPr bwMode="auto">
                <a:xfrm>
                  <a:off x="609598" y="2901890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3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15835" y="2674877"/>
                  <a:ext cx="280286" cy="263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0" name="Oval 10"/>
                <p:cNvSpPr>
                  <a:spLocks noChangeArrowheads="1"/>
                </p:cNvSpPr>
                <p:nvPr/>
              </p:nvSpPr>
              <p:spPr bwMode="auto">
                <a:xfrm>
                  <a:off x="624376" y="3422413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6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1" name="Oval 40"/>
                <p:cNvSpPr>
                  <a:spLocks noChangeArrowheads="1"/>
                </p:cNvSpPr>
                <p:nvPr/>
              </p:nvSpPr>
              <p:spPr bwMode="auto">
                <a:xfrm>
                  <a:off x="906490" y="3943324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7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9" name="Line 13"/>
                <p:cNvSpPr>
                  <a:spLocks noChangeShapeType="1"/>
                </p:cNvSpPr>
                <p:nvPr/>
              </p:nvSpPr>
              <p:spPr bwMode="auto">
                <a:xfrm>
                  <a:off x="891251" y="3691411"/>
                  <a:ext cx="250013" cy="252403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60" name="Line 15"/>
                <p:cNvSpPr>
                  <a:spLocks noChangeShapeType="1"/>
                </p:cNvSpPr>
                <p:nvPr/>
              </p:nvSpPr>
              <p:spPr bwMode="auto">
                <a:xfrm>
                  <a:off x="849341" y="3182541"/>
                  <a:ext cx="1" cy="23424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61" name="Line 4"/>
                <p:cNvSpPr>
                  <a:spLocks noChangeShapeType="1"/>
                </p:cNvSpPr>
                <p:nvPr/>
              </p:nvSpPr>
              <p:spPr bwMode="auto">
                <a:xfrm>
                  <a:off x="1299669" y="2698075"/>
                  <a:ext cx="71931" cy="197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62" name="Oval 8"/>
                <p:cNvSpPr>
                  <a:spLocks noChangeArrowheads="1"/>
                </p:cNvSpPr>
                <p:nvPr/>
              </p:nvSpPr>
              <p:spPr bwMode="auto">
                <a:xfrm>
                  <a:off x="1143000" y="2895600"/>
                  <a:ext cx="496711" cy="269875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4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</p:grpSp>
          <p:cxnSp>
            <p:nvCxnSpPr>
              <p:cNvPr id="64" name="Straight Arrow Connector 63"/>
              <p:cNvCxnSpPr>
                <a:endCxn id="66" idx="0"/>
              </p:cNvCxnSpPr>
              <p:nvPr/>
            </p:nvCxnSpPr>
            <p:spPr>
              <a:xfrm rot="16200000" flipH="1">
                <a:off x="7138215" y="3780408"/>
                <a:ext cx="326998" cy="3698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10"/>
              <p:cNvSpPr>
                <a:spLocks noChangeArrowheads="1"/>
              </p:cNvSpPr>
              <p:nvPr/>
            </p:nvSpPr>
            <p:spPr bwMode="auto">
              <a:xfrm>
                <a:off x="6958962" y="3962400"/>
                <a:ext cx="722490" cy="351169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cxnSp>
            <p:nvCxnSpPr>
              <p:cNvPr id="69" name="Straight Arrow Connector 68"/>
              <p:cNvCxnSpPr>
                <a:stCxn id="66" idx="4"/>
                <a:endCxn id="59" idx="1"/>
              </p:cNvCxnSpPr>
              <p:nvPr/>
            </p:nvCxnSpPr>
            <p:spPr>
              <a:xfrm rot="5400000">
                <a:off x="6959889" y="4287881"/>
                <a:ext cx="334631" cy="38600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8153400" y="5089919"/>
              <a:ext cx="6254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latin typeface="Sans serif"/>
                </a:rPr>
                <a:t>href</a:t>
              </a:r>
              <a:endParaRPr lang="en-US" sz="2000" dirty="0">
                <a:latin typeface="Sans serif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5400000" flipH="1" flipV="1">
              <a:off x="7756807" y="5410313"/>
              <a:ext cx="396481" cy="36529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endCxn id="62" idx="5"/>
            </p:cNvCxnSpPr>
            <p:nvPr/>
          </p:nvCxnSpPr>
          <p:spPr>
            <a:xfrm flipH="1" flipV="1">
              <a:off x="8021943" y="4528843"/>
              <a:ext cx="204243" cy="3349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7924800" y="5090652"/>
              <a:ext cx="533400" cy="762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Forests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 disconnected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24"/>
          <p:cNvGrpSpPr/>
          <p:nvPr/>
        </p:nvGrpSpPr>
        <p:grpSpPr>
          <a:xfrm>
            <a:off x="4648198" y="3279993"/>
            <a:ext cx="2438402" cy="2968407"/>
            <a:chOff x="609598" y="1352490"/>
            <a:chExt cx="1676398" cy="228123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3" name="Freeform 14"/>
            <p:cNvSpPr>
              <a:spLocks/>
            </p:cNvSpPr>
            <p:nvPr/>
          </p:nvSpPr>
          <p:spPr bwMode="auto">
            <a:xfrm>
              <a:off x="1475294" y="1963677"/>
              <a:ext cx="810702" cy="1614488"/>
            </a:xfrm>
            <a:custGeom>
              <a:avLst/>
              <a:gdLst>
                <a:gd name="T0" fmla="*/ 2147483647 w 2015"/>
                <a:gd name="T1" fmla="*/ 2147483647 h 4486"/>
                <a:gd name="T2" fmla="*/ 2147483647 w 2015"/>
                <a:gd name="T3" fmla="*/ 2147483647 h 4486"/>
                <a:gd name="T4" fmla="*/ 2147483647 w 2015"/>
                <a:gd name="T5" fmla="*/ 2147483647 h 4486"/>
                <a:gd name="T6" fmla="*/ 2147483647 w 2015"/>
                <a:gd name="T7" fmla="*/ 2147483647 h 4486"/>
                <a:gd name="T8" fmla="*/ 2147483647 w 2015"/>
                <a:gd name="T9" fmla="*/ 2147483647 h 4486"/>
                <a:gd name="T10" fmla="*/ 2147483647 w 2015"/>
                <a:gd name="T11" fmla="*/ 0 h 4486"/>
                <a:gd name="T12" fmla="*/ 2147483647 w 2015"/>
                <a:gd name="T13" fmla="*/ 0 h 4486"/>
                <a:gd name="T14" fmla="*/ 0 w 2015"/>
                <a:gd name="T15" fmla="*/ 0 h 44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15"/>
                <a:gd name="T25" fmla="*/ 0 h 4486"/>
                <a:gd name="T26" fmla="*/ 2015 w 2015"/>
                <a:gd name="T27" fmla="*/ 4486 h 44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15" h="4486">
                  <a:moveTo>
                    <a:pt x="671" y="4485"/>
                  </a:moveTo>
                  <a:cubicBezTo>
                    <a:pt x="1343" y="4485"/>
                    <a:pt x="2014" y="3669"/>
                    <a:pt x="2014" y="3669"/>
                  </a:cubicBezTo>
                  <a:lnTo>
                    <a:pt x="2014" y="1631"/>
                  </a:lnTo>
                  <a:lnTo>
                    <a:pt x="2014" y="815"/>
                  </a:lnTo>
                  <a:lnTo>
                    <a:pt x="2014" y="407"/>
                  </a:lnTo>
                  <a:lnTo>
                    <a:pt x="1343" y="0"/>
                  </a:lnTo>
                  <a:lnTo>
                    <a:pt x="6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4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Sans serif"/>
                </a:rPr>
                <a:t>g1</a:t>
              </a:r>
            </a:p>
          </p:txBody>
        </p:sp>
        <p:sp>
          <p:nvSpPr>
            <p:cNvPr id="55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Sans serif"/>
                </a:rPr>
                <a:t>g2</a:t>
              </a:r>
            </a:p>
          </p:txBody>
        </p:sp>
        <p:sp>
          <p:nvSpPr>
            <p:cNvPr id="56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g3</a:t>
              </a:r>
            </a:p>
          </p:txBody>
        </p:sp>
        <p:sp>
          <p:nvSpPr>
            <p:cNvPr id="5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g6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6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g4</a:t>
              </a:r>
            </a:p>
          </p:txBody>
        </p:sp>
        <p:sp>
          <p:nvSpPr>
            <p:cNvPr id="6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3" name="Oval 10"/>
            <p:cNvSpPr>
              <a:spLocks noChangeArrowheads="1"/>
            </p:cNvSpPr>
            <p:nvPr/>
          </p:nvSpPr>
          <p:spPr bwMode="auto">
            <a:xfrm>
              <a:off x="1290800" y="336385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g7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64" name="Line 11"/>
            <p:cNvSpPr>
              <a:spLocks noChangeShapeType="1"/>
            </p:cNvSpPr>
            <p:nvPr/>
          </p:nvSpPr>
          <p:spPr bwMode="auto">
            <a:xfrm flipH="1">
              <a:off x="1599470" y="3160652"/>
              <a:ext cx="280286" cy="201168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5" name="Line 15"/>
            <p:cNvSpPr>
              <a:spLocks noChangeShapeType="1"/>
            </p:cNvSpPr>
            <p:nvPr/>
          </p:nvSpPr>
          <p:spPr bwMode="auto">
            <a:xfrm>
              <a:off x="1021158" y="3114615"/>
              <a:ext cx="408720" cy="25603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cxnSp>
          <p:nvCxnSpPr>
            <p:cNvPr id="68" name="Straight Arrow Connector 67"/>
            <p:cNvCxnSpPr>
              <a:stCxn id="67" idx="4"/>
              <a:endCxn id="63" idx="0"/>
            </p:cNvCxnSpPr>
            <p:nvPr/>
          </p:nvCxnSpPr>
          <p:spPr>
            <a:xfrm rot="16200000" flipH="1">
              <a:off x="1366068" y="3190763"/>
              <a:ext cx="198377" cy="14780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4"/>
          <p:cNvGrpSpPr/>
          <p:nvPr/>
        </p:nvGrpSpPr>
        <p:grpSpPr>
          <a:xfrm>
            <a:off x="1066800" y="3813393"/>
            <a:ext cx="1713338" cy="2367289"/>
            <a:chOff x="609598" y="1352490"/>
            <a:chExt cx="1177917" cy="18192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0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1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2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72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73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74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3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4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76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7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7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f5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24"/>
          <p:cNvGrpSpPr/>
          <p:nvPr/>
        </p:nvGrpSpPr>
        <p:grpSpPr>
          <a:xfrm>
            <a:off x="4648198" y="3279993"/>
            <a:ext cx="2438402" cy="2968407"/>
            <a:chOff x="609598" y="1352490"/>
            <a:chExt cx="1676398" cy="228123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1475294" y="1963677"/>
              <a:ext cx="810702" cy="1614488"/>
            </a:xfrm>
            <a:custGeom>
              <a:avLst/>
              <a:gdLst>
                <a:gd name="T0" fmla="*/ 2147483647 w 2015"/>
                <a:gd name="T1" fmla="*/ 2147483647 h 4486"/>
                <a:gd name="T2" fmla="*/ 2147483647 w 2015"/>
                <a:gd name="T3" fmla="*/ 2147483647 h 4486"/>
                <a:gd name="T4" fmla="*/ 2147483647 w 2015"/>
                <a:gd name="T5" fmla="*/ 2147483647 h 4486"/>
                <a:gd name="T6" fmla="*/ 2147483647 w 2015"/>
                <a:gd name="T7" fmla="*/ 2147483647 h 4486"/>
                <a:gd name="T8" fmla="*/ 2147483647 w 2015"/>
                <a:gd name="T9" fmla="*/ 2147483647 h 4486"/>
                <a:gd name="T10" fmla="*/ 2147483647 w 2015"/>
                <a:gd name="T11" fmla="*/ 0 h 4486"/>
                <a:gd name="T12" fmla="*/ 2147483647 w 2015"/>
                <a:gd name="T13" fmla="*/ 0 h 4486"/>
                <a:gd name="T14" fmla="*/ 0 w 2015"/>
                <a:gd name="T15" fmla="*/ 0 h 44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15"/>
                <a:gd name="T25" fmla="*/ 0 h 4486"/>
                <a:gd name="T26" fmla="*/ 2015 w 2015"/>
                <a:gd name="T27" fmla="*/ 4486 h 44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15" h="4486">
                  <a:moveTo>
                    <a:pt x="671" y="4485"/>
                  </a:moveTo>
                  <a:cubicBezTo>
                    <a:pt x="1343" y="4485"/>
                    <a:pt x="2014" y="3669"/>
                    <a:pt x="2014" y="3669"/>
                  </a:cubicBezTo>
                  <a:lnTo>
                    <a:pt x="2014" y="1631"/>
                  </a:lnTo>
                  <a:lnTo>
                    <a:pt x="2014" y="815"/>
                  </a:lnTo>
                  <a:lnTo>
                    <a:pt x="2014" y="407"/>
                  </a:lnTo>
                  <a:lnTo>
                    <a:pt x="1343" y="0"/>
                  </a:lnTo>
                  <a:lnTo>
                    <a:pt x="6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5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Sans serif"/>
                </a:rPr>
                <a:t>g1</a:t>
              </a:r>
            </a:p>
          </p:txBody>
        </p:sp>
        <p:sp>
          <p:nvSpPr>
            <p:cNvPr id="2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Sans serif"/>
                </a:rPr>
                <a:t>g2</a:t>
              </a:r>
            </a:p>
          </p:txBody>
        </p:sp>
        <p:sp>
          <p:nvSpPr>
            <p:cNvPr id="27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8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9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g3</a:t>
              </a: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1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g6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g4</a:t>
              </a: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4" name="Oval 10"/>
            <p:cNvSpPr>
              <a:spLocks noChangeArrowheads="1"/>
            </p:cNvSpPr>
            <p:nvPr/>
          </p:nvSpPr>
          <p:spPr bwMode="auto">
            <a:xfrm>
              <a:off x="1290800" y="336385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g7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 flipH="1">
              <a:off x="1599470" y="3160652"/>
              <a:ext cx="280286" cy="201168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1021158" y="3114615"/>
              <a:ext cx="408720" cy="25603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9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cxnSp>
          <p:nvCxnSpPr>
            <p:cNvPr id="41" name="Straight Arrow Connector 40"/>
            <p:cNvCxnSpPr>
              <a:stCxn id="40" idx="4"/>
              <a:endCxn id="34" idx="0"/>
            </p:cNvCxnSpPr>
            <p:nvPr/>
          </p:nvCxnSpPr>
          <p:spPr>
            <a:xfrm rot="16200000" flipH="1">
              <a:off x="1366068" y="3190763"/>
              <a:ext cx="198377" cy="14780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/>
          <p:cNvCxnSpPr>
            <a:endCxn id="44" idx="3"/>
          </p:cNvCxnSpPr>
          <p:nvPr/>
        </p:nvCxnSpPr>
        <p:spPr>
          <a:xfrm rot="5400000" flipH="1" flipV="1">
            <a:off x="2369784" y="3128407"/>
            <a:ext cx="429293" cy="331081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2644165" y="2779558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g10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cxnSp>
        <p:nvCxnSpPr>
          <p:cNvPr id="46" name="Straight Arrow Connector 45"/>
          <p:cNvCxnSpPr>
            <a:endCxn id="47" idx="4"/>
          </p:cNvCxnSpPr>
          <p:nvPr/>
        </p:nvCxnSpPr>
        <p:spPr>
          <a:xfrm rot="16200000" flipV="1">
            <a:off x="5704923" y="2984625"/>
            <a:ext cx="361890" cy="228845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"/>
          <p:cNvSpPr>
            <a:spLocks noChangeArrowheads="1"/>
          </p:cNvSpPr>
          <p:nvPr/>
        </p:nvSpPr>
        <p:spPr bwMode="auto">
          <a:xfrm>
            <a:off x="5410200" y="2566934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g11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3849510" y="2079903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g12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cxnSp>
        <p:nvCxnSpPr>
          <p:cNvPr id="53" name="Straight Arrow Connector 52"/>
          <p:cNvCxnSpPr>
            <a:stCxn id="51" idx="3"/>
            <a:endCxn id="44" idx="7"/>
          </p:cNvCxnSpPr>
          <p:nvPr/>
        </p:nvCxnSpPr>
        <p:spPr>
          <a:xfrm rot="5400000">
            <a:off x="3382413" y="2258082"/>
            <a:ext cx="451340" cy="69446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1" idx="5"/>
            <a:endCxn id="47" idx="1"/>
          </p:cNvCxnSpPr>
          <p:nvPr/>
        </p:nvCxnSpPr>
        <p:spPr>
          <a:xfrm rot="16200000" flipH="1">
            <a:off x="4871742" y="1974097"/>
            <a:ext cx="238716" cy="104981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4"/>
          <p:cNvGrpSpPr/>
          <p:nvPr/>
        </p:nvGrpSpPr>
        <p:grpSpPr>
          <a:xfrm>
            <a:off x="1066800" y="3505200"/>
            <a:ext cx="1713338" cy="2367289"/>
            <a:chOff x="609598" y="1352490"/>
            <a:chExt cx="1177917" cy="18192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7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1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58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2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59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0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1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3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6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4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6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4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65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f5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as earlier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leakage-free scheme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24"/>
          <p:cNvGrpSpPr/>
          <p:nvPr/>
        </p:nvGrpSpPr>
        <p:grpSpPr>
          <a:xfrm>
            <a:off x="1066800" y="3813393"/>
            <a:ext cx="1713338" cy="2367289"/>
            <a:chOff x="609598" y="1352490"/>
            <a:chExt cx="1177917" cy="18192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1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2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8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3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4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0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f5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grpSp>
        <p:nvGrpSpPr>
          <p:cNvPr id="5" name="Group 24"/>
          <p:cNvGrpSpPr/>
          <p:nvPr/>
        </p:nvGrpSpPr>
        <p:grpSpPr>
          <a:xfrm>
            <a:off x="4648200" y="3584793"/>
            <a:ext cx="2438402" cy="2968407"/>
            <a:chOff x="609598" y="1352490"/>
            <a:chExt cx="1676398" cy="228123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1475294" y="1963677"/>
              <a:ext cx="810702" cy="1614488"/>
            </a:xfrm>
            <a:custGeom>
              <a:avLst/>
              <a:gdLst>
                <a:gd name="T0" fmla="*/ 2147483647 w 2015"/>
                <a:gd name="T1" fmla="*/ 2147483647 h 4486"/>
                <a:gd name="T2" fmla="*/ 2147483647 w 2015"/>
                <a:gd name="T3" fmla="*/ 2147483647 h 4486"/>
                <a:gd name="T4" fmla="*/ 2147483647 w 2015"/>
                <a:gd name="T5" fmla="*/ 2147483647 h 4486"/>
                <a:gd name="T6" fmla="*/ 2147483647 w 2015"/>
                <a:gd name="T7" fmla="*/ 2147483647 h 4486"/>
                <a:gd name="T8" fmla="*/ 2147483647 w 2015"/>
                <a:gd name="T9" fmla="*/ 2147483647 h 4486"/>
                <a:gd name="T10" fmla="*/ 2147483647 w 2015"/>
                <a:gd name="T11" fmla="*/ 0 h 4486"/>
                <a:gd name="T12" fmla="*/ 2147483647 w 2015"/>
                <a:gd name="T13" fmla="*/ 0 h 4486"/>
                <a:gd name="T14" fmla="*/ 0 w 2015"/>
                <a:gd name="T15" fmla="*/ 0 h 44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15"/>
                <a:gd name="T25" fmla="*/ 0 h 4486"/>
                <a:gd name="T26" fmla="*/ 2015 w 2015"/>
                <a:gd name="T27" fmla="*/ 4486 h 44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15" h="4486">
                  <a:moveTo>
                    <a:pt x="671" y="4485"/>
                  </a:moveTo>
                  <a:cubicBezTo>
                    <a:pt x="1343" y="4485"/>
                    <a:pt x="2014" y="3669"/>
                    <a:pt x="2014" y="3669"/>
                  </a:cubicBezTo>
                  <a:lnTo>
                    <a:pt x="2014" y="1631"/>
                  </a:lnTo>
                  <a:lnTo>
                    <a:pt x="2014" y="815"/>
                  </a:lnTo>
                  <a:lnTo>
                    <a:pt x="2014" y="407"/>
                  </a:lnTo>
                  <a:lnTo>
                    <a:pt x="1343" y="0"/>
                  </a:lnTo>
                  <a:lnTo>
                    <a:pt x="6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5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g1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2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g2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27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8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9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g3</a:t>
              </a: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1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g6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g4</a:t>
              </a: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4" name="Oval 10"/>
            <p:cNvSpPr>
              <a:spLocks noChangeArrowheads="1"/>
            </p:cNvSpPr>
            <p:nvPr/>
          </p:nvSpPr>
          <p:spPr bwMode="auto">
            <a:xfrm>
              <a:off x="1290800" y="336385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g7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 flipH="1">
              <a:off x="1599470" y="3160652"/>
              <a:ext cx="280286" cy="201168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1021158" y="3114615"/>
              <a:ext cx="408720" cy="25603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9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cxnSp>
          <p:nvCxnSpPr>
            <p:cNvPr id="41" name="Straight Arrow Connector 40"/>
            <p:cNvCxnSpPr>
              <a:stCxn id="40" idx="4"/>
              <a:endCxn id="34" idx="0"/>
            </p:cNvCxnSpPr>
            <p:nvPr/>
          </p:nvCxnSpPr>
          <p:spPr>
            <a:xfrm rot="16200000" flipH="1">
              <a:off x="1366068" y="3190763"/>
              <a:ext cx="198377" cy="14780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/>
          <p:cNvCxnSpPr>
            <a:endCxn id="44" idx="3"/>
          </p:cNvCxnSpPr>
          <p:nvPr/>
        </p:nvCxnSpPr>
        <p:spPr>
          <a:xfrm rot="5400000" flipH="1" flipV="1">
            <a:off x="2369786" y="3433207"/>
            <a:ext cx="429293" cy="331081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2644167" y="3084358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g10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cxnSp>
        <p:nvCxnSpPr>
          <p:cNvPr id="46" name="Straight Arrow Connector 45"/>
          <p:cNvCxnSpPr>
            <a:endCxn id="47" idx="4"/>
          </p:cNvCxnSpPr>
          <p:nvPr/>
        </p:nvCxnSpPr>
        <p:spPr>
          <a:xfrm rot="16200000" flipV="1">
            <a:off x="5704925" y="3289425"/>
            <a:ext cx="361890" cy="228845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"/>
          <p:cNvSpPr>
            <a:spLocks noChangeArrowheads="1"/>
          </p:cNvSpPr>
          <p:nvPr/>
        </p:nvSpPr>
        <p:spPr bwMode="auto">
          <a:xfrm>
            <a:off x="5410202" y="2871734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g11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3849512" y="2384703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g12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cxnSp>
        <p:nvCxnSpPr>
          <p:cNvPr id="53" name="Straight Arrow Connector 52"/>
          <p:cNvCxnSpPr>
            <a:stCxn id="51" idx="3"/>
            <a:endCxn id="44" idx="7"/>
          </p:cNvCxnSpPr>
          <p:nvPr/>
        </p:nvCxnSpPr>
        <p:spPr>
          <a:xfrm rot="5400000">
            <a:off x="3382415" y="2562882"/>
            <a:ext cx="451340" cy="69446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1" idx="5"/>
            <a:endCxn id="47" idx="1"/>
          </p:cNvCxnSpPr>
          <p:nvPr/>
        </p:nvCxnSpPr>
        <p:spPr>
          <a:xfrm rot="16200000" flipH="1">
            <a:off x="4871744" y="2278897"/>
            <a:ext cx="238716" cy="104981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Leakage-free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Scheme does not leak</a:t>
            </a:r>
          </a:p>
        </p:txBody>
      </p:sp>
      <p:grpSp>
        <p:nvGrpSpPr>
          <p:cNvPr id="4" name="Group 24"/>
          <p:cNvGrpSpPr/>
          <p:nvPr/>
        </p:nvGrpSpPr>
        <p:grpSpPr>
          <a:xfrm>
            <a:off x="4648200" y="3105090"/>
            <a:ext cx="2438402" cy="2968407"/>
            <a:chOff x="609598" y="1352490"/>
            <a:chExt cx="1676398" cy="228123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1475294" y="1963677"/>
              <a:ext cx="810702" cy="1614488"/>
            </a:xfrm>
            <a:custGeom>
              <a:avLst/>
              <a:gdLst>
                <a:gd name="T0" fmla="*/ 2147483647 w 2015"/>
                <a:gd name="T1" fmla="*/ 2147483647 h 4486"/>
                <a:gd name="T2" fmla="*/ 2147483647 w 2015"/>
                <a:gd name="T3" fmla="*/ 2147483647 h 4486"/>
                <a:gd name="T4" fmla="*/ 2147483647 w 2015"/>
                <a:gd name="T5" fmla="*/ 2147483647 h 4486"/>
                <a:gd name="T6" fmla="*/ 2147483647 w 2015"/>
                <a:gd name="T7" fmla="*/ 2147483647 h 4486"/>
                <a:gd name="T8" fmla="*/ 2147483647 w 2015"/>
                <a:gd name="T9" fmla="*/ 2147483647 h 4486"/>
                <a:gd name="T10" fmla="*/ 2147483647 w 2015"/>
                <a:gd name="T11" fmla="*/ 0 h 4486"/>
                <a:gd name="T12" fmla="*/ 2147483647 w 2015"/>
                <a:gd name="T13" fmla="*/ 0 h 4486"/>
                <a:gd name="T14" fmla="*/ 0 w 2015"/>
                <a:gd name="T15" fmla="*/ 0 h 44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15"/>
                <a:gd name="T25" fmla="*/ 0 h 4486"/>
                <a:gd name="T26" fmla="*/ 2015 w 2015"/>
                <a:gd name="T27" fmla="*/ 4486 h 44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15" h="4486">
                  <a:moveTo>
                    <a:pt x="671" y="4485"/>
                  </a:moveTo>
                  <a:cubicBezTo>
                    <a:pt x="1343" y="4485"/>
                    <a:pt x="2014" y="3669"/>
                    <a:pt x="2014" y="3669"/>
                  </a:cubicBezTo>
                  <a:lnTo>
                    <a:pt x="2014" y="1631"/>
                  </a:lnTo>
                  <a:lnTo>
                    <a:pt x="2014" y="815"/>
                  </a:lnTo>
                  <a:lnTo>
                    <a:pt x="2014" y="407"/>
                  </a:lnTo>
                  <a:lnTo>
                    <a:pt x="1343" y="0"/>
                  </a:lnTo>
                  <a:lnTo>
                    <a:pt x="671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5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Sans serif"/>
                </a:rPr>
                <a:t>g1</a:t>
              </a:r>
            </a:p>
          </p:txBody>
        </p:sp>
        <p:sp>
          <p:nvSpPr>
            <p:cNvPr id="2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Sans serif"/>
                </a:rPr>
                <a:t>g2</a:t>
              </a:r>
            </a:p>
          </p:txBody>
        </p:sp>
        <p:sp>
          <p:nvSpPr>
            <p:cNvPr id="27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8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29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g3</a:t>
              </a: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1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g6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g4</a:t>
              </a: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4" name="Oval 10"/>
            <p:cNvSpPr>
              <a:spLocks noChangeArrowheads="1"/>
            </p:cNvSpPr>
            <p:nvPr/>
          </p:nvSpPr>
          <p:spPr bwMode="auto">
            <a:xfrm>
              <a:off x="1290800" y="336385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g7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 flipH="1">
              <a:off x="1599470" y="3160652"/>
              <a:ext cx="280286" cy="201168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1021158" y="3114615"/>
              <a:ext cx="408720" cy="25603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9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cxnSp>
          <p:nvCxnSpPr>
            <p:cNvPr id="41" name="Straight Arrow Connector 40"/>
            <p:cNvCxnSpPr>
              <a:stCxn id="40" idx="4"/>
              <a:endCxn id="34" idx="0"/>
            </p:cNvCxnSpPr>
            <p:nvPr/>
          </p:nvCxnSpPr>
          <p:spPr>
            <a:xfrm rot="16200000" flipH="1">
              <a:off x="1366068" y="3190763"/>
              <a:ext cx="198377" cy="14780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/>
          <p:cNvCxnSpPr>
            <a:endCxn id="44" idx="3"/>
          </p:cNvCxnSpPr>
          <p:nvPr/>
        </p:nvCxnSpPr>
        <p:spPr>
          <a:xfrm rot="5400000" flipH="1" flipV="1">
            <a:off x="2369786" y="2953504"/>
            <a:ext cx="429293" cy="331081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2644167" y="2604655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g10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cxnSp>
        <p:nvCxnSpPr>
          <p:cNvPr id="46" name="Straight Arrow Connector 45"/>
          <p:cNvCxnSpPr>
            <a:endCxn id="47" idx="4"/>
          </p:cNvCxnSpPr>
          <p:nvPr/>
        </p:nvCxnSpPr>
        <p:spPr>
          <a:xfrm rot="16200000" flipV="1">
            <a:off x="5704925" y="2809722"/>
            <a:ext cx="361890" cy="228845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"/>
          <p:cNvSpPr>
            <a:spLocks noChangeArrowheads="1"/>
          </p:cNvSpPr>
          <p:nvPr/>
        </p:nvSpPr>
        <p:spPr bwMode="auto">
          <a:xfrm>
            <a:off x="5410202" y="2392031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g11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3849512" y="1905000"/>
            <a:ext cx="722490" cy="351169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13320" tIns="13320" rIns="13320" bIns="13320" anchor="ctr" anchorCtr="1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Sans serif"/>
              </a:rPr>
              <a:t>g12</a:t>
            </a:r>
            <a:endParaRPr lang="en-GB" sz="2000" dirty="0">
              <a:solidFill>
                <a:srgbClr val="000000"/>
              </a:solidFill>
              <a:latin typeface="Sans serif"/>
            </a:endParaRPr>
          </a:p>
        </p:txBody>
      </p:sp>
      <p:cxnSp>
        <p:nvCxnSpPr>
          <p:cNvPr id="53" name="Straight Arrow Connector 52"/>
          <p:cNvCxnSpPr>
            <a:stCxn id="51" idx="3"/>
            <a:endCxn id="44" idx="7"/>
          </p:cNvCxnSpPr>
          <p:nvPr/>
        </p:nvCxnSpPr>
        <p:spPr>
          <a:xfrm rot="5400000">
            <a:off x="3382415" y="2083179"/>
            <a:ext cx="451340" cy="69446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1" idx="5"/>
            <a:endCxn id="47" idx="1"/>
          </p:cNvCxnSpPr>
          <p:nvPr/>
        </p:nvCxnSpPr>
        <p:spPr>
          <a:xfrm rot="16200000" flipH="1">
            <a:off x="4871744" y="1799194"/>
            <a:ext cx="238716" cy="104981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4"/>
          <p:cNvGrpSpPr/>
          <p:nvPr/>
        </p:nvGrpSpPr>
        <p:grpSpPr>
          <a:xfrm>
            <a:off x="1066800" y="3333690"/>
            <a:ext cx="1713338" cy="2367289"/>
            <a:chOff x="609598" y="1352490"/>
            <a:chExt cx="1177917" cy="181927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5" name="Oval 1"/>
            <p:cNvSpPr>
              <a:spLocks noChangeArrowheads="1"/>
            </p:cNvSpPr>
            <p:nvPr/>
          </p:nvSpPr>
          <p:spPr bwMode="auto">
            <a:xfrm>
              <a:off x="1290804" y="13524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1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48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2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49" name="Line 3"/>
            <p:cNvSpPr>
              <a:spLocks noChangeShapeType="1"/>
            </p:cNvSpPr>
            <p:nvPr/>
          </p:nvSpPr>
          <p:spPr bwMode="auto">
            <a:xfrm flipH="1">
              <a:off x="1285482" y="1623952"/>
              <a:ext cx="150788" cy="25241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0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2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3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Sans serif"/>
                </a:rPr>
                <a:t>f</a:t>
              </a: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4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56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5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f5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Thank You!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Questions?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108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common scenario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3886200"/>
            <a:ext cx="8763000" cy="2743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Doctor’s system uploads the EMR</a:t>
            </a:r>
          </a:p>
          <a:p>
            <a:r>
              <a:rPr lang="en-US" dirty="0" smtClean="0"/>
              <a:t>Nurse’s device receives EMR</a:t>
            </a:r>
          </a:p>
          <a:p>
            <a:pPr lvl="1"/>
            <a:r>
              <a:rPr lang="en-US" dirty="0" smtClean="0"/>
              <a:t>Event notification, pub/sub</a:t>
            </a:r>
          </a:p>
          <a:p>
            <a:pPr lvl="1"/>
            <a:r>
              <a:rPr lang="en-US" dirty="0" smtClean="0"/>
              <a:t>“Retrieve EMR for patient name=…”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885950" y="1657350"/>
            <a:ext cx="1066800" cy="14097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86400" y="1828800"/>
            <a:ext cx="1219200" cy="10668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762000" y="2819400"/>
            <a:ext cx="22098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System</a:t>
            </a:r>
            <a:endParaRPr lang="en-US" sz="2400" dirty="0">
              <a:latin typeface="Sans serif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91200" y="2895600"/>
            <a:ext cx="1905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04800" y="108204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2484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906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threats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885950" y="1657350"/>
            <a:ext cx="1066800" cy="14097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86400" y="1828800"/>
            <a:ext cx="1219200" cy="10668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62000" y="2819400"/>
            <a:ext cx="22098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System</a:t>
            </a:r>
            <a:endParaRPr lang="en-US" sz="2400" dirty="0">
              <a:latin typeface="Sans serif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2895600"/>
            <a:ext cx="1905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108204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84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- 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3886200"/>
            <a:ext cx="87630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EMR data: tampered</a:t>
            </a:r>
          </a:p>
          <a:p>
            <a:pPr lvl="1"/>
            <a:r>
              <a:rPr lang="en-US" dirty="0" smtClean="0"/>
              <a:t>When on network (man-in-the-middle attacks)</a:t>
            </a:r>
          </a:p>
          <a:p>
            <a:pPr lvl="1"/>
            <a:r>
              <a:rPr lang="en-US" dirty="0" smtClean="0"/>
              <a:t>Third party service provider: data tampering attacks</a:t>
            </a:r>
          </a:p>
          <a:p>
            <a:pPr lvl="1"/>
            <a:endParaRPr lang="en-U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885950" y="1657350"/>
            <a:ext cx="1066800" cy="1409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86400" y="1828800"/>
            <a:ext cx="1219200" cy="1066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62000" y="2819400"/>
            <a:ext cx="22098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System</a:t>
            </a:r>
            <a:endParaRPr lang="en-US" sz="2400" dirty="0">
              <a:latin typeface="Sans serif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2895600"/>
            <a:ext cx="1905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1082040"/>
            <a:ext cx="8534400" cy="762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84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- 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3886200"/>
            <a:ext cx="87630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EMR data: tampered</a:t>
            </a:r>
          </a:p>
          <a:p>
            <a:pPr lvl="1"/>
            <a:r>
              <a:rPr lang="en-US" dirty="0" smtClean="0"/>
              <a:t>When on network (man-in-the-middle attacks)</a:t>
            </a:r>
          </a:p>
          <a:p>
            <a:pPr lvl="1"/>
            <a:r>
              <a:rPr lang="en-US" dirty="0" smtClean="0"/>
              <a:t>Third party service provider: data tampering attacks</a:t>
            </a:r>
          </a:p>
          <a:p>
            <a:r>
              <a:rPr lang="en-US" dirty="0" smtClean="0"/>
              <a:t>EMR from unauthorized sources</a:t>
            </a:r>
          </a:p>
          <a:p>
            <a:pPr lvl="1"/>
            <a:endParaRPr lang="en-U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885950" y="1657350"/>
            <a:ext cx="1066800" cy="14097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86400" y="1828800"/>
            <a:ext cx="1219200" cy="10668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62000" y="2819400"/>
            <a:ext cx="2209800" cy="7620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System</a:t>
            </a:r>
            <a:endParaRPr lang="en-US" sz="2400" dirty="0">
              <a:latin typeface="Sans serif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2895600"/>
            <a:ext cx="1905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108204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84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- II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3886200"/>
            <a:ext cx="8991600" cy="2743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Private information: inference</a:t>
            </a:r>
          </a:p>
          <a:p>
            <a:pPr lvl="1"/>
            <a:r>
              <a:rPr lang="en-US" dirty="0" smtClean="0"/>
              <a:t>By nurse’s device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885950" y="1657350"/>
            <a:ext cx="1066800" cy="14097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86400" y="1828800"/>
            <a:ext cx="1219200" cy="10668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62000" y="2819400"/>
            <a:ext cx="22098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</a:t>
            </a:r>
          </a:p>
          <a:p>
            <a:pPr algn="ctr"/>
            <a:r>
              <a:rPr lang="en-US" sz="2400" dirty="0" smtClean="0">
                <a:latin typeface="Sans serif"/>
              </a:rPr>
              <a:t>System</a:t>
            </a:r>
            <a:endParaRPr lang="en-US" sz="2400" dirty="0">
              <a:latin typeface="Sans serif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2895600"/>
            <a:ext cx="1905000" cy="7620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108204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8400" y="198120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  <a:endParaRPr lang="en-US" sz="2000" dirty="0">
              <a:latin typeface="Sans serif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EMR in XML</a:t>
            </a:r>
            <a:endParaRPr lang="en-US" dirty="0"/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57150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&lt;</a:t>
            </a:r>
            <a:r>
              <a:rPr lang="en-US" sz="2000" dirty="0" err="1" smtClean="0">
                <a:solidFill>
                  <a:srgbClr val="0070C0"/>
                </a:solidFill>
              </a:rPr>
              <a:t>HealthRecord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…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&lt;</a:t>
            </a:r>
            <a:r>
              <a:rPr lang="en-US" sz="2000" dirty="0" err="1" smtClean="0">
                <a:solidFill>
                  <a:srgbClr val="0070C0"/>
                </a:solidFill>
              </a:rPr>
              <a:t>CriticalDiseases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&lt;Disease name=Cancer&gt;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	&lt;Chemotherapy instance=1&gt;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		&lt;Details date=…                   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intensity=…/&gt;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	&lt;/Chemotherapy&gt;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&lt;/Disease&gt;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 &lt;Disease name=</a:t>
            </a:r>
            <a:r>
              <a:rPr lang="en-US" sz="2000" dirty="0" err="1" smtClean="0">
                <a:solidFill>
                  <a:srgbClr val="0070C0"/>
                </a:solidFill>
              </a:rPr>
              <a:t>KidneyStone</a:t>
            </a:r>
            <a:r>
              <a:rPr lang="en-US" sz="2000" dirty="0" smtClean="0">
                <a:solidFill>
                  <a:srgbClr val="0070C0"/>
                </a:solidFill>
              </a:rPr>
              <a:t>&gt; … 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            &lt;/Disease&gt;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 &lt;Disease name=</a:t>
            </a:r>
            <a:r>
              <a:rPr lang="en-US" sz="2000" dirty="0" err="1" smtClean="0">
                <a:solidFill>
                  <a:srgbClr val="0070C0"/>
                </a:solidFill>
              </a:rPr>
              <a:t>HeartAttack</a:t>
            </a:r>
            <a:r>
              <a:rPr lang="en-US" sz="2000" dirty="0" smtClean="0">
                <a:solidFill>
                  <a:srgbClr val="0070C0"/>
                </a:solidFill>
              </a:rPr>
              <a:t>&gt; … 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            &lt;/Disease&gt;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&lt;/</a:t>
            </a:r>
            <a:r>
              <a:rPr lang="en-US" sz="2000" dirty="0" err="1" smtClean="0">
                <a:solidFill>
                  <a:srgbClr val="0070C0"/>
                </a:solidFill>
              </a:rPr>
              <a:t>CriticalDiseases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…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&lt;/</a:t>
            </a:r>
            <a:r>
              <a:rPr lang="en-US" sz="2000" dirty="0" err="1" smtClean="0">
                <a:solidFill>
                  <a:srgbClr val="0070C0"/>
                </a:solidFill>
              </a:rPr>
              <a:t>HealthRecord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</p:txBody>
      </p:sp>
      <p:grpSp>
        <p:nvGrpSpPr>
          <p:cNvPr id="3" name="Group 26"/>
          <p:cNvGrpSpPr/>
          <p:nvPr/>
        </p:nvGrpSpPr>
        <p:grpSpPr>
          <a:xfrm>
            <a:off x="5624741" y="1447800"/>
            <a:ext cx="3251507" cy="3733800"/>
            <a:chOff x="5624741" y="1447800"/>
            <a:chExt cx="3251507" cy="3733800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7" y="1782846"/>
              <a:ext cx="2270686" cy="3063474"/>
              <a:chOff x="609598" y="1858902"/>
              <a:chExt cx="1561094" cy="235429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5" name="Oval 2"/>
              <p:cNvSpPr>
                <a:spLocks noChangeArrowheads="1"/>
              </p:cNvSpPr>
              <p:nvPr/>
            </p:nvSpPr>
            <p:spPr bwMode="auto">
              <a:xfrm>
                <a:off x="983908" y="1858902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1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6" name="Line 4"/>
              <p:cNvSpPr>
                <a:spLocks noChangeShapeType="1"/>
              </p:cNvSpPr>
              <p:nvPr/>
            </p:nvSpPr>
            <p:spPr bwMode="auto">
              <a:xfrm>
                <a:off x="1248229" y="2133540"/>
                <a:ext cx="1775" cy="293687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7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290804" y="2674877"/>
                <a:ext cx="541061" cy="258763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1673981" y="2901890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5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609598" y="2901890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2" name="Oval 10"/>
              <p:cNvSpPr>
                <a:spLocks noChangeArrowheads="1"/>
              </p:cNvSpPr>
              <p:nvPr/>
            </p:nvSpPr>
            <p:spPr bwMode="auto">
              <a:xfrm>
                <a:off x="624376" y="3422413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3" name="Oval 12"/>
              <p:cNvSpPr>
                <a:spLocks noChangeArrowheads="1"/>
              </p:cNvSpPr>
              <p:nvPr/>
            </p:nvSpPr>
            <p:spPr bwMode="auto">
              <a:xfrm>
                <a:off x="666954" y="3943324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891251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>
                <a:off x="849341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6" name="Line 4"/>
              <p:cNvSpPr>
                <a:spLocks noChangeShapeType="1"/>
              </p:cNvSpPr>
              <p:nvPr/>
            </p:nvSpPr>
            <p:spPr bwMode="auto">
              <a:xfrm>
                <a:off x="1299669" y="2698075"/>
                <a:ext cx="71931" cy="197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17" name="Oval 8"/>
              <p:cNvSpPr>
                <a:spLocks noChangeArrowheads="1"/>
              </p:cNvSpPr>
              <p:nvPr/>
            </p:nvSpPr>
            <p:spPr bwMode="auto">
              <a:xfrm>
                <a:off x="1143000" y="2895600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4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038260" y="1447800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Healthrecord</a:t>
              </a:r>
              <a:endParaRPr lang="en-US" dirty="0">
                <a:latin typeface="Sans serif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01855" y="2221468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24741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55499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13084" y="3505200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KidneyStone</a:t>
              </a:r>
              <a:endParaRPr lang="en-US" dirty="0">
                <a:latin typeface="Sans serif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86124" y="2831068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HeartAttack</a:t>
              </a:r>
              <a:endParaRPr lang="en-US" dirty="0">
                <a:latin typeface="Sans serif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requirement - I</a:t>
            </a:r>
            <a:endParaRPr lang="en-US" dirty="0"/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52400" y="990600"/>
            <a:ext cx="8763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ns serif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•"/>
              <a:tabLst/>
              <a:defRPr/>
            </a:pPr>
            <a:endParaRPr lang="en-US" sz="3200" dirty="0" smtClean="0">
              <a:latin typeface="Sans serif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ns serif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ns serif"/>
                <a:ea typeface="+mn-ea"/>
                <a:cs typeface="+mn-cs"/>
              </a:rPr>
              <a:t>Nurse’s device needs to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75000"/>
              <a:buFont typeface="Wingdings" pitchFamily="2" charset="2"/>
              <a:buChar char="Ø"/>
              <a:tabLst/>
              <a:defRPr/>
            </a:pPr>
            <a:r>
              <a:rPr lang="en-US" sz="2800" dirty="0" smtClean="0">
                <a:solidFill>
                  <a:srgbClr val="0070C0"/>
                </a:solidFill>
                <a:latin typeface="Sans serif"/>
              </a:rPr>
              <a:t>V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ns serif"/>
                <a:ea typeface="+mn-ea"/>
                <a:cs typeface="+mn-cs"/>
              </a:rPr>
              <a:t>erify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ns serif"/>
                <a:ea typeface="+mn-ea"/>
                <a:cs typeface="+mn-cs"/>
              </a:rPr>
              <a:t> </a:t>
            </a:r>
            <a:r>
              <a:rPr kumimoji="0" lang="en-US" sz="2800" i="0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Sans serif"/>
                <a:ea typeface="+mn-ea"/>
                <a:cs typeface="+mn-cs"/>
              </a:rPr>
              <a:t>authenticity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ns serif"/>
                <a:ea typeface="+mn-ea"/>
                <a:cs typeface="+mn-cs"/>
              </a:rPr>
              <a:t> of the received EMR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7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ns serif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ns serif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5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ns serif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7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ns serif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authenticity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64770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No un-authorized modification of</a:t>
            </a:r>
          </a:p>
          <a:p>
            <a:pPr lvl="1"/>
            <a:r>
              <a:rPr lang="en-US" dirty="0" smtClean="0"/>
              <a:t>Contents in nodes</a:t>
            </a:r>
          </a:p>
          <a:p>
            <a:pPr lvl="1"/>
            <a:r>
              <a:rPr lang="en-US" dirty="0" smtClean="0"/>
              <a:t>Parent-child relationship</a:t>
            </a:r>
          </a:p>
          <a:p>
            <a:pPr lvl="1"/>
            <a:r>
              <a:rPr lang="en-US" dirty="0" smtClean="0"/>
              <a:t>Ordering between siblings</a:t>
            </a:r>
          </a:p>
          <a:p>
            <a:pPr lvl="2"/>
            <a:r>
              <a:rPr lang="en-US" dirty="0" smtClean="0"/>
              <a:t>e.g., temporal order</a:t>
            </a:r>
          </a:p>
          <a:p>
            <a:endParaRPr lang="en-US" dirty="0" smtClean="0"/>
          </a:p>
          <a:p>
            <a:r>
              <a:rPr lang="en-US" dirty="0" smtClean="0"/>
              <a:t>EMR is genuine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requirement - II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905000"/>
            <a:ext cx="8763000" cy="2743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Privacy protection</a:t>
            </a:r>
          </a:p>
          <a:p>
            <a:pPr lvl="1"/>
            <a:r>
              <a:rPr lang="en-US" dirty="0" smtClean="0"/>
              <a:t>Nurse’s device receives part(s) of EMR</a:t>
            </a:r>
          </a:p>
          <a:p>
            <a:pPr lvl="1"/>
            <a:r>
              <a:rPr lang="en-US" dirty="0" smtClean="0"/>
              <a:t>Other parts are hidden – not leaked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667000"/>
            <a:ext cx="2743200" cy="685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886200"/>
            <a:ext cx="2438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886200"/>
            <a:ext cx="35052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30720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30320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42100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8958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52578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41148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11430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4384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5257802"/>
            <a:ext cx="1295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42100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5257801"/>
            <a:ext cx="1371600" cy="6095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8768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5257803"/>
            <a:ext cx="13716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41148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28600" y="1219200"/>
            <a:ext cx="22860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1" idx="6"/>
            <a:endCxn id="27" idx="2"/>
          </p:cNvCxnSpPr>
          <p:nvPr/>
        </p:nvCxnSpPr>
        <p:spPr>
          <a:xfrm>
            <a:off x="2514600" y="16764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EMR subtree – accessible to nurse</a:t>
            </a:r>
            <a:endParaRPr lang="en-US" dirty="0"/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57150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&lt;</a:t>
            </a:r>
            <a:r>
              <a:rPr lang="en-US" sz="2000" dirty="0" err="1" smtClean="0">
                <a:solidFill>
                  <a:srgbClr val="0070C0"/>
                </a:solidFill>
              </a:rPr>
              <a:t>HealthRecord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	…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&lt;</a:t>
            </a:r>
            <a:r>
              <a:rPr lang="en-US" sz="2000" dirty="0" err="1" smtClean="0">
                <a:solidFill>
                  <a:srgbClr val="0070C0"/>
                </a:solidFill>
              </a:rPr>
              <a:t>CriticalDiseases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&lt;Disease name=Cancer&gt;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	&lt;Chemotherapy instance=1&gt;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		&lt;Details date=…                   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                                                intensity=…/&gt;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	&lt;/Chemotherapy&gt;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	&lt;/Disease&gt;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	 &lt;Disease name=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KidneyStone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&gt; …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              &lt;/Disease&gt;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		 &lt;Disease name=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HeartAttack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&gt; …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             &lt;/Disease&gt;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&lt;/</a:t>
            </a:r>
            <a:r>
              <a:rPr lang="en-US" sz="2000" dirty="0" err="1" smtClean="0">
                <a:solidFill>
                  <a:srgbClr val="0070C0"/>
                </a:solidFill>
              </a:rPr>
              <a:t>CriticalDiseases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	…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&lt;/</a:t>
            </a:r>
            <a:r>
              <a:rPr lang="en-US" sz="2000" dirty="0" err="1" smtClean="0">
                <a:solidFill>
                  <a:srgbClr val="0070C0"/>
                </a:solidFill>
              </a:rPr>
              <a:t>HealthRecord</a:t>
            </a:r>
            <a:r>
              <a:rPr lang="en-US" sz="2000" dirty="0" smtClean="0">
                <a:solidFill>
                  <a:srgbClr val="0070C0"/>
                </a:solidFill>
              </a:rPr>
              <a:t>&gt;</a:t>
            </a:r>
          </a:p>
        </p:txBody>
      </p:sp>
      <p:grpSp>
        <p:nvGrpSpPr>
          <p:cNvPr id="3" name="Group 26"/>
          <p:cNvGrpSpPr/>
          <p:nvPr/>
        </p:nvGrpSpPr>
        <p:grpSpPr>
          <a:xfrm>
            <a:off x="5892493" y="1447800"/>
            <a:ext cx="3251507" cy="3733800"/>
            <a:chOff x="5624741" y="1447800"/>
            <a:chExt cx="3251507" cy="3733800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7" y="1782851"/>
              <a:ext cx="2270686" cy="3063481"/>
              <a:chOff x="609598" y="1858902"/>
              <a:chExt cx="1561094" cy="235429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35" name="Oval 2"/>
              <p:cNvSpPr>
                <a:spLocks noChangeArrowheads="1"/>
              </p:cNvSpPr>
              <p:nvPr/>
            </p:nvSpPr>
            <p:spPr bwMode="auto">
              <a:xfrm>
                <a:off x="983908" y="1858902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1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6" name="Line 4"/>
              <p:cNvSpPr>
                <a:spLocks noChangeShapeType="1"/>
              </p:cNvSpPr>
              <p:nvPr/>
            </p:nvSpPr>
            <p:spPr bwMode="auto">
              <a:xfrm>
                <a:off x="1248229" y="2133540"/>
                <a:ext cx="1775" cy="293687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7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8" name="Line 6"/>
              <p:cNvSpPr>
                <a:spLocks noChangeShapeType="1"/>
              </p:cNvSpPr>
              <p:nvPr/>
            </p:nvSpPr>
            <p:spPr bwMode="auto">
              <a:xfrm>
                <a:off x="1290804" y="2674877"/>
                <a:ext cx="541061" cy="258763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9" name="Oval 7"/>
              <p:cNvSpPr>
                <a:spLocks noChangeArrowheads="1"/>
              </p:cNvSpPr>
              <p:nvPr/>
            </p:nvSpPr>
            <p:spPr bwMode="auto">
              <a:xfrm>
                <a:off x="1673981" y="2901890"/>
                <a:ext cx="496711" cy="26987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5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0" name="Oval 8"/>
              <p:cNvSpPr>
                <a:spLocks noChangeArrowheads="1"/>
              </p:cNvSpPr>
              <p:nvPr/>
            </p:nvSpPr>
            <p:spPr bwMode="auto">
              <a:xfrm>
                <a:off x="609598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1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3" name="Oval 10"/>
              <p:cNvSpPr>
                <a:spLocks noChangeArrowheads="1"/>
              </p:cNvSpPr>
              <p:nvPr/>
            </p:nvSpPr>
            <p:spPr bwMode="auto">
              <a:xfrm>
                <a:off x="624376" y="3422413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4" name="Oval 43"/>
              <p:cNvSpPr>
                <a:spLocks noChangeArrowheads="1"/>
              </p:cNvSpPr>
              <p:nvPr/>
            </p:nvSpPr>
            <p:spPr bwMode="auto">
              <a:xfrm>
                <a:off x="666954" y="3943324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5" name="Line 13"/>
              <p:cNvSpPr>
                <a:spLocks noChangeShapeType="1"/>
              </p:cNvSpPr>
              <p:nvPr/>
            </p:nvSpPr>
            <p:spPr bwMode="auto">
              <a:xfrm>
                <a:off x="891251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6" name="Line 15"/>
              <p:cNvSpPr>
                <a:spLocks noChangeShapeType="1"/>
              </p:cNvSpPr>
              <p:nvPr/>
            </p:nvSpPr>
            <p:spPr bwMode="auto">
              <a:xfrm>
                <a:off x="849341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7" name="Line 4"/>
              <p:cNvSpPr>
                <a:spLocks noChangeShapeType="1"/>
              </p:cNvSpPr>
              <p:nvPr/>
            </p:nvSpPr>
            <p:spPr bwMode="auto">
              <a:xfrm>
                <a:off x="1299669" y="2698075"/>
                <a:ext cx="71931" cy="197525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143000" y="2895600"/>
                <a:ext cx="496711" cy="26987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4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6038260" y="1447800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Healthrecord</a:t>
              </a:r>
              <a:endParaRPr lang="en-US" dirty="0">
                <a:latin typeface="Sans serif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901855" y="2221468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24741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55499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13084" y="3505200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KidneyStone</a:t>
              </a:r>
              <a:endParaRPr lang="en-US" dirty="0">
                <a:latin typeface="Sans serif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86124" y="2831068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HeartAttack</a:t>
              </a:r>
              <a:endParaRPr lang="en-US" dirty="0">
                <a:latin typeface="Sans serif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XML trees authenticated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Merkle hash technique (MHT)</a:t>
            </a:r>
          </a:p>
          <a:p>
            <a:pPr lvl="1"/>
            <a:r>
              <a:rPr lang="en-US" dirty="0" smtClean="0"/>
              <a:t>Widely used, even for healthcare records</a:t>
            </a:r>
          </a:p>
          <a:p>
            <a:endParaRPr lang="en-US" dirty="0" smtClean="0"/>
          </a:p>
          <a:p>
            <a:r>
              <a:rPr lang="en-US" dirty="0" smtClean="0"/>
              <a:t>e.g., </a:t>
            </a:r>
            <a:r>
              <a:rPr lang="en-US" dirty="0" err="1" smtClean="0"/>
              <a:t>Devanbu</a:t>
            </a:r>
            <a:r>
              <a:rPr lang="en-US" dirty="0" smtClean="0"/>
              <a:t> et al. JCS’04, Thompson et al. PETS’09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XML trees authenticated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Merkle hash technique (MHT)</a:t>
            </a:r>
          </a:p>
          <a:p>
            <a:pPr lvl="1"/>
            <a:r>
              <a:rPr lang="en-US" dirty="0" smtClean="0"/>
              <a:t>Widely used, even for healthcare records</a:t>
            </a:r>
          </a:p>
          <a:p>
            <a:endParaRPr lang="en-US" dirty="0" smtClean="0"/>
          </a:p>
          <a:p>
            <a:r>
              <a:rPr lang="en-US" dirty="0" smtClean="0"/>
              <a:t>e.g., </a:t>
            </a:r>
            <a:r>
              <a:rPr lang="en-US" dirty="0" err="1" smtClean="0"/>
              <a:t>Devanbu</a:t>
            </a:r>
            <a:r>
              <a:rPr lang="en-US" dirty="0" smtClean="0"/>
              <a:t> et al. JCS’04, Thompson et al. PETS’09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Problem: MHT leaks structural information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MHT authentication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Signer computes and signs </a:t>
            </a:r>
          </a:p>
          <a:p>
            <a:pPr lvl="1"/>
            <a:r>
              <a:rPr lang="en-US" dirty="0" smtClean="0"/>
              <a:t>Merkle hash of the root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Receiver computes and verifies </a:t>
            </a:r>
          </a:p>
          <a:p>
            <a:pPr lvl="1"/>
            <a:r>
              <a:rPr lang="en-US" dirty="0" smtClean="0"/>
              <a:t>Merkle hash of root against signature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 of Merkle Hash (MH) </a:t>
            </a:r>
            <a:endParaRPr lang="en-US" dirty="0"/>
          </a:p>
        </p:txBody>
      </p:sp>
      <p:sp>
        <p:nvSpPr>
          <p:cNvPr id="48" name="Content Placeholder 25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3886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Bottom up, Left to right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MH of parent is computed from </a:t>
            </a:r>
          </a:p>
          <a:p>
            <a:pPr lvl="1"/>
            <a:r>
              <a:rPr lang="en-US" dirty="0" smtClean="0"/>
              <a:t>Merkle hashes of its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 computation</a:t>
            </a:r>
            <a:endParaRPr lang="en-US" dirty="0"/>
          </a:p>
        </p:txBody>
      </p:sp>
      <p:grpSp>
        <p:nvGrpSpPr>
          <p:cNvPr id="3" name="Group 24"/>
          <p:cNvGrpSpPr/>
          <p:nvPr/>
        </p:nvGrpSpPr>
        <p:grpSpPr>
          <a:xfrm>
            <a:off x="1874440" y="2061479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9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2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3352800" y="2819400"/>
            <a:ext cx="5127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MH(g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) = h(g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, MH(g</a:t>
            </a:r>
            <a:r>
              <a:rPr lang="en-US" sz="2400" baseline="-25000" dirty="0" smtClean="0">
                <a:solidFill>
                  <a:srgbClr val="0070C0"/>
                </a:solidFill>
              </a:rPr>
              <a:t>3</a:t>
            </a:r>
            <a:r>
              <a:rPr lang="en-US" sz="2400" dirty="0" smtClean="0">
                <a:solidFill>
                  <a:srgbClr val="0070C0"/>
                </a:solidFill>
              </a:rPr>
              <a:t>), MH(g</a:t>
            </a:r>
            <a:r>
              <a:rPr lang="en-US" sz="2400" baseline="-25000" dirty="0" smtClean="0">
                <a:solidFill>
                  <a:srgbClr val="0070C0"/>
                </a:solidFill>
              </a:rPr>
              <a:t>4</a:t>
            </a:r>
            <a:r>
              <a:rPr lang="en-US" sz="2400" dirty="0" smtClean="0">
                <a:solidFill>
                  <a:srgbClr val="0070C0"/>
                </a:solidFill>
              </a:rPr>
              <a:t>), MH(g</a:t>
            </a:r>
            <a:r>
              <a:rPr lang="en-US" sz="2400" baseline="-25000" dirty="0" smtClean="0">
                <a:solidFill>
                  <a:srgbClr val="0070C0"/>
                </a:solidFill>
              </a:rPr>
              <a:t>5</a:t>
            </a:r>
            <a:r>
              <a:rPr lang="en-US" sz="2400" dirty="0" smtClean="0">
                <a:solidFill>
                  <a:srgbClr val="0070C0"/>
                </a:solidFill>
              </a:rPr>
              <a:t>))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5181600" y="1447800"/>
            <a:ext cx="3505200" cy="121920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Sans serif"/>
              </a:rPr>
              <a:t>h: collision resistant 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ans serif"/>
              </a:rPr>
              <a:t>    hash function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of EMR tree</a:t>
            </a:r>
            <a:endParaRPr lang="en-US" dirty="0"/>
          </a:p>
        </p:txBody>
      </p:sp>
      <p:grpSp>
        <p:nvGrpSpPr>
          <p:cNvPr id="3" name="Group 24"/>
          <p:cNvGrpSpPr/>
          <p:nvPr/>
        </p:nvGrpSpPr>
        <p:grpSpPr>
          <a:xfrm>
            <a:off x="6305330" y="2061479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5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9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2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6747450" y="1524000"/>
            <a:ext cx="1075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MH(g</a:t>
            </a:r>
            <a:r>
              <a:rPr lang="en-US" sz="2400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152400" y="990600"/>
            <a:ext cx="68580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Signature of EMR tree</a:t>
            </a:r>
          </a:p>
          <a:p>
            <a:pPr lvl="1"/>
            <a:r>
              <a:rPr lang="en-US" dirty="0" smtClean="0"/>
              <a:t>Signature of  Merkle Hash of g</a:t>
            </a:r>
            <a:r>
              <a:rPr lang="en-US" baseline="-25000" dirty="0" smtClean="0"/>
              <a:t>1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EMR to the cloud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Doctor’s system</a:t>
            </a:r>
          </a:p>
          <a:p>
            <a:pPr lvl="1"/>
            <a:r>
              <a:rPr lang="en-US" dirty="0" smtClean="0"/>
              <a:t>Signs and uploads (EMR, Signature) to the cloud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885950" y="1428750"/>
            <a:ext cx="1066800" cy="14097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86400" y="1600200"/>
            <a:ext cx="1219200" cy="10668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62000" y="2590800"/>
            <a:ext cx="22098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System</a:t>
            </a:r>
            <a:endParaRPr lang="en-US" sz="2400" dirty="0">
              <a:latin typeface="Sans serif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791200" y="2667000"/>
            <a:ext cx="1905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04800" y="85344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66800" y="1752600"/>
            <a:ext cx="14478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EMR,</a:t>
            </a:r>
          </a:p>
          <a:p>
            <a:pPr algn="ctr"/>
            <a:r>
              <a:rPr lang="en-US" sz="2000" dirty="0" smtClean="0">
                <a:latin typeface="Sans serif"/>
              </a:rPr>
              <a:t>Signature</a:t>
            </a:r>
            <a:endParaRPr lang="en-US" sz="2000" dirty="0">
              <a:latin typeface="Sans serif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sends EMR subtree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885950" y="1337310"/>
            <a:ext cx="1066800" cy="14097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86400" y="1508760"/>
            <a:ext cx="1219200" cy="10668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791200" y="2575560"/>
            <a:ext cx="1905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Nurse’s Device</a:t>
            </a:r>
            <a:endParaRPr lang="en-US" sz="2400" dirty="0">
              <a:latin typeface="Sans serif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04800" y="801189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Healthcare Services</a:t>
            </a:r>
            <a:endParaRPr lang="en-US" sz="2800" dirty="0">
              <a:latin typeface="Sans serif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248400" y="1661160"/>
            <a:ext cx="12954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ans serif"/>
              </a:rPr>
              <a:t>EMR</a:t>
            </a:r>
          </a:p>
          <a:p>
            <a:pPr algn="ctr"/>
            <a:r>
              <a:rPr lang="en-US" sz="2000" dirty="0" smtClean="0">
                <a:latin typeface="Sans serif"/>
              </a:rPr>
              <a:t>Subtree</a:t>
            </a:r>
            <a:endParaRPr lang="en-US" sz="2000" dirty="0">
              <a:latin typeface="Sans serif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5257800" y="3352800"/>
            <a:ext cx="3116079" cy="3398749"/>
            <a:chOff x="5624741" y="1782851"/>
            <a:chExt cx="3116079" cy="3398749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7" y="1782851"/>
              <a:ext cx="2270686" cy="3063481"/>
              <a:chOff x="609598" y="1858902"/>
              <a:chExt cx="1561094" cy="235429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26" name="Oval 2"/>
              <p:cNvSpPr>
                <a:spLocks noChangeArrowheads="1"/>
              </p:cNvSpPr>
              <p:nvPr/>
            </p:nvSpPr>
            <p:spPr bwMode="auto">
              <a:xfrm>
                <a:off x="983908" y="1858902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1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7" name="Line 4"/>
              <p:cNvSpPr>
                <a:spLocks noChangeShapeType="1"/>
              </p:cNvSpPr>
              <p:nvPr/>
            </p:nvSpPr>
            <p:spPr bwMode="auto">
              <a:xfrm>
                <a:off x="1248229" y="2133540"/>
                <a:ext cx="1775" cy="293687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9" name="Line 6"/>
              <p:cNvSpPr>
                <a:spLocks noChangeShapeType="1"/>
              </p:cNvSpPr>
              <p:nvPr/>
            </p:nvSpPr>
            <p:spPr bwMode="auto">
              <a:xfrm>
                <a:off x="1290804" y="2674877"/>
                <a:ext cx="541061" cy="258763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0" name="Oval 7"/>
              <p:cNvSpPr>
                <a:spLocks noChangeArrowheads="1"/>
              </p:cNvSpPr>
              <p:nvPr/>
            </p:nvSpPr>
            <p:spPr bwMode="auto">
              <a:xfrm>
                <a:off x="1673981" y="2901890"/>
                <a:ext cx="496711" cy="26987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609598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3" name="Oval 10"/>
              <p:cNvSpPr>
                <a:spLocks noChangeArrowheads="1"/>
              </p:cNvSpPr>
              <p:nvPr/>
            </p:nvSpPr>
            <p:spPr bwMode="auto">
              <a:xfrm>
                <a:off x="624376" y="3422413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4" name="Oval 33"/>
              <p:cNvSpPr>
                <a:spLocks noChangeArrowheads="1"/>
              </p:cNvSpPr>
              <p:nvPr/>
            </p:nvSpPr>
            <p:spPr bwMode="auto">
              <a:xfrm>
                <a:off x="666954" y="3943324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5" name="Line 13"/>
              <p:cNvSpPr>
                <a:spLocks noChangeShapeType="1"/>
              </p:cNvSpPr>
              <p:nvPr/>
            </p:nvSpPr>
            <p:spPr bwMode="auto">
              <a:xfrm>
                <a:off x="891251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6" name="Line 15"/>
              <p:cNvSpPr>
                <a:spLocks noChangeShapeType="1"/>
              </p:cNvSpPr>
              <p:nvPr/>
            </p:nvSpPr>
            <p:spPr bwMode="auto">
              <a:xfrm>
                <a:off x="849341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7" name="Line 4"/>
              <p:cNvSpPr>
                <a:spLocks noChangeShapeType="1"/>
              </p:cNvSpPr>
              <p:nvPr/>
            </p:nvSpPr>
            <p:spPr bwMode="auto">
              <a:xfrm>
                <a:off x="1299669" y="2698075"/>
                <a:ext cx="71931" cy="197525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8" name="Oval 8"/>
              <p:cNvSpPr>
                <a:spLocks noChangeArrowheads="1"/>
              </p:cNvSpPr>
              <p:nvPr/>
            </p:nvSpPr>
            <p:spPr bwMode="auto">
              <a:xfrm>
                <a:off x="1143000" y="2895600"/>
                <a:ext cx="496711" cy="26987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167201" y="1840468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Healthrecord</a:t>
              </a:r>
              <a:endParaRPr lang="en-US" dirty="0">
                <a:latin typeface="Sans serif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01855" y="2221468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624741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55499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6248400" y="5029200"/>
            <a:ext cx="99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ans serif"/>
              </a:rPr>
              <a:t>MH(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4</a:t>
            </a:r>
            <a:r>
              <a:rPr lang="en-US" sz="2000" dirty="0" smtClean="0">
                <a:latin typeface="Sans serif"/>
              </a:rPr>
              <a:t>)</a:t>
            </a:r>
            <a:endParaRPr lang="en-US" dirty="0">
              <a:latin typeface="Sans serif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239000" y="5029200"/>
            <a:ext cx="99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ans serif"/>
              </a:rPr>
              <a:t>MH(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>
                <a:latin typeface="Sans serif"/>
              </a:rPr>
              <a:t>)</a:t>
            </a:r>
            <a:endParaRPr lang="en-US" dirty="0">
              <a:latin typeface="Sans serif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62000" y="2590800"/>
            <a:ext cx="22098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Doctor’s System</a:t>
            </a:r>
            <a:endParaRPr lang="en-US" sz="2400" dirty="0">
              <a:latin typeface="Sans serif"/>
            </a:endParaRPr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received by device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idx="1"/>
          </p:nvPr>
        </p:nvSpPr>
        <p:spPr>
          <a:xfrm>
            <a:off x="0" y="990600"/>
            <a:ext cx="5943600" cy="5715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EMR subtree</a:t>
            </a:r>
          </a:p>
          <a:p>
            <a:endParaRPr lang="en-US" dirty="0" smtClean="0"/>
          </a:p>
          <a:p>
            <a:r>
              <a:rPr lang="en-US" dirty="0" smtClean="0"/>
              <a:t>For authenticity verification</a:t>
            </a:r>
          </a:p>
          <a:p>
            <a:pPr lvl="1"/>
            <a:r>
              <a:rPr lang="en-US" dirty="0" smtClean="0"/>
              <a:t>Signature of EMR</a:t>
            </a:r>
          </a:p>
          <a:p>
            <a:pPr lvl="1"/>
            <a:r>
              <a:rPr lang="en-US" dirty="0" smtClean="0"/>
              <a:t>Merkle hashes of g</a:t>
            </a:r>
            <a:r>
              <a:rPr lang="en-US" baseline="-25000" dirty="0" smtClean="0"/>
              <a:t>4</a:t>
            </a:r>
            <a:r>
              <a:rPr lang="en-US" dirty="0" smtClean="0"/>
              <a:t>, g</a:t>
            </a:r>
            <a:r>
              <a:rPr lang="en-US" baseline="-25000" dirty="0" smtClean="0"/>
              <a:t>5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is parent of g</a:t>
            </a:r>
            <a:r>
              <a:rPr lang="en-US" baseline="-25000" dirty="0" smtClean="0"/>
              <a:t>4</a:t>
            </a:r>
            <a:r>
              <a:rPr lang="en-US" dirty="0" smtClean="0"/>
              <a:t>, g</a:t>
            </a:r>
            <a:r>
              <a:rPr lang="en-US" baseline="-25000" dirty="0" smtClean="0"/>
              <a:t>5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3</a:t>
            </a:r>
            <a:r>
              <a:rPr lang="en-US" dirty="0" smtClean="0"/>
              <a:t> is left of g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4</a:t>
            </a:r>
            <a:r>
              <a:rPr lang="en-US" dirty="0" smtClean="0"/>
              <a:t> is left of g</a:t>
            </a:r>
            <a:r>
              <a:rPr lang="en-US" baseline="-25000" dirty="0" smtClean="0"/>
              <a:t>5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3" name="Group 24"/>
          <p:cNvGrpSpPr/>
          <p:nvPr/>
        </p:nvGrpSpPr>
        <p:grpSpPr>
          <a:xfrm>
            <a:off x="6254297" y="1782851"/>
            <a:ext cx="2404012" cy="306348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0" name="Oval 7"/>
            <p:cNvSpPr>
              <a:spLocks noChangeArrowheads="1"/>
            </p:cNvSpPr>
            <p:nvPr/>
          </p:nvSpPr>
          <p:spPr bwMode="auto">
            <a:xfrm>
              <a:off x="1673981" y="2901068"/>
              <a:ext cx="496711" cy="2698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2000" baseline="-25000" dirty="0">
                <a:ln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4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5" name="Oval 74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6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8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9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010400" y="3486090"/>
            <a:ext cx="99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ans serif"/>
              </a:rPr>
              <a:t>MH(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4</a:t>
            </a:r>
            <a:r>
              <a:rPr lang="en-US" sz="2000" dirty="0" smtClean="0">
                <a:latin typeface="Sans serif"/>
              </a:rPr>
              <a:t>)</a:t>
            </a:r>
            <a:endParaRPr lang="en-US" dirty="0">
              <a:latin typeface="Sans serif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01000" y="3505200"/>
            <a:ext cx="99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ans serif"/>
              </a:rPr>
              <a:t>MH(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>
                <a:latin typeface="Sans serif"/>
              </a:rPr>
              <a:t>)</a:t>
            </a:r>
            <a:endParaRPr lang="en-US" dirty="0">
              <a:latin typeface="Sans serif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Ordered Trees/Graphs/Forests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667000"/>
            <a:ext cx="2743200" cy="685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886200"/>
            <a:ext cx="2438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886200"/>
            <a:ext cx="35052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30720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30320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42100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8958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52578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41148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11430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4384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5257802"/>
            <a:ext cx="1295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42100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5257801"/>
            <a:ext cx="1371600" cy="6095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8768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5257803"/>
            <a:ext cx="13716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41148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28600" y="1219200"/>
            <a:ext cx="22860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1" idx="6"/>
            <a:endCxn id="27" idx="2"/>
          </p:cNvCxnSpPr>
          <p:nvPr/>
        </p:nvCxnSpPr>
        <p:spPr>
          <a:xfrm>
            <a:off x="2514600" y="16764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received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idx="1"/>
          </p:nvPr>
        </p:nvSpPr>
        <p:spPr>
          <a:xfrm>
            <a:off x="0" y="990600"/>
            <a:ext cx="5943600" cy="5715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EMR subtree</a:t>
            </a:r>
          </a:p>
          <a:p>
            <a:endParaRPr lang="en-US" dirty="0" smtClean="0"/>
          </a:p>
          <a:p>
            <a:r>
              <a:rPr lang="en-US" dirty="0" smtClean="0"/>
              <a:t>For authenticity verification</a:t>
            </a:r>
          </a:p>
          <a:p>
            <a:pPr lvl="1"/>
            <a:r>
              <a:rPr lang="en-US" dirty="0" smtClean="0"/>
              <a:t>Signature of EMR</a:t>
            </a:r>
          </a:p>
          <a:p>
            <a:pPr lvl="1"/>
            <a:r>
              <a:rPr lang="en-US" dirty="0" smtClean="0"/>
              <a:t>Merkle hashes of g</a:t>
            </a:r>
            <a:r>
              <a:rPr lang="en-US" baseline="-25000" dirty="0" smtClean="0"/>
              <a:t>4</a:t>
            </a:r>
            <a:r>
              <a:rPr lang="en-US" dirty="0" smtClean="0"/>
              <a:t>, g</a:t>
            </a:r>
            <a:r>
              <a:rPr lang="en-US" baseline="-25000" dirty="0" smtClean="0"/>
              <a:t>5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is parent of g</a:t>
            </a:r>
            <a:r>
              <a:rPr lang="en-US" baseline="-25000" dirty="0" smtClean="0"/>
              <a:t>4</a:t>
            </a:r>
            <a:r>
              <a:rPr lang="en-US" dirty="0" smtClean="0"/>
              <a:t>, g</a:t>
            </a:r>
            <a:r>
              <a:rPr lang="en-US" baseline="-25000" dirty="0" smtClean="0"/>
              <a:t>5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3</a:t>
            </a:r>
            <a:r>
              <a:rPr lang="en-US" dirty="0" smtClean="0"/>
              <a:t> is left of g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4</a:t>
            </a:r>
            <a:r>
              <a:rPr lang="en-US" dirty="0" smtClean="0"/>
              <a:t> is left of g</a:t>
            </a:r>
            <a:r>
              <a:rPr lang="en-US" baseline="-25000" dirty="0" smtClean="0"/>
              <a:t>5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3" name="Group 24"/>
          <p:cNvGrpSpPr/>
          <p:nvPr/>
        </p:nvGrpSpPr>
        <p:grpSpPr>
          <a:xfrm>
            <a:off x="6254297" y="1782851"/>
            <a:ext cx="2404012" cy="306348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0" name="Oval 7"/>
            <p:cNvSpPr>
              <a:spLocks noChangeArrowheads="1"/>
            </p:cNvSpPr>
            <p:nvPr/>
          </p:nvSpPr>
          <p:spPr bwMode="auto">
            <a:xfrm>
              <a:off x="1673981" y="2901068"/>
              <a:ext cx="496711" cy="2698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2000" baseline="-25000" dirty="0">
                <a:ln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4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5" name="Oval 74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6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8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9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010400" y="3486090"/>
            <a:ext cx="99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ans serif"/>
              </a:rPr>
              <a:t>MH(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4</a:t>
            </a:r>
            <a:r>
              <a:rPr lang="en-US" sz="2000" dirty="0" smtClean="0">
                <a:latin typeface="Sans serif"/>
              </a:rPr>
              <a:t>)</a:t>
            </a:r>
            <a:endParaRPr lang="en-US" dirty="0">
              <a:latin typeface="Sans serif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01000" y="3505200"/>
            <a:ext cx="99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ans serif"/>
              </a:rPr>
              <a:t>MH(</a:t>
            </a:r>
            <a:r>
              <a:rPr lang="en-US" sz="2000" dirty="0" smtClean="0"/>
              <a:t>g</a:t>
            </a:r>
            <a:r>
              <a:rPr lang="en-US" sz="2000" baseline="-25000" dirty="0" smtClean="0"/>
              <a:t>5</a:t>
            </a:r>
            <a:r>
              <a:rPr lang="en-US" sz="2000" dirty="0" smtClean="0">
                <a:latin typeface="Sans serif"/>
              </a:rPr>
              <a:t>)</a:t>
            </a:r>
            <a:endParaRPr lang="en-US" dirty="0">
              <a:latin typeface="Sans serif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28600" y="3886200"/>
            <a:ext cx="4495800" cy="2209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ular Callout 21"/>
          <p:cNvSpPr/>
          <p:nvPr/>
        </p:nvSpPr>
        <p:spPr>
          <a:xfrm>
            <a:off x="5043948" y="5257800"/>
            <a:ext cx="3581400" cy="1219200"/>
          </a:xfrm>
          <a:prstGeom prst="wedgeRectCallout">
            <a:avLst>
              <a:gd name="adj1" fmla="val -59543"/>
              <a:gd name="adj2" fmla="val -3911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Sans serif"/>
              </a:rPr>
              <a:t>Necessary to compute  </a:t>
            </a:r>
          </a:p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Sans serif"/>
              </a:rPr>
              <a:t>Merkle hash of g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latin typeface="Sans serif"/>
              </a:rPr>
              <a:t>2</a:t>
            </a:r>
            <a:endParaRPr lang="en-US" sz="2400" baseline="-25000" dirty="0">
              <a:solidFill>
                <a:schemeClr val="accent6">
                  <a:lumMod val="75000"/>
                </a:schemeClr>
              </a:solidFill>
              <a:latin typeface="Sans serif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Here is the problem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71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Security issue: </a:t>
            </a:r>
            <a:r>
              <a:rPr lang="en-US" dirty="0" smtClean="0"/>
              <a:t>Leakage of information</a:t>
            </a:r>
          </a:p>
          <a:p>
            <a:endParaRPr lang="en-US" dirty="0" smtClean="0"/>
          </a:p>
          <a:p>
            <a:r>
              <a:rPr lang="en-US" dirty="0" smtClean="0"/>
              <a:t>Nurse’s device can infer private information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leakages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idx="1"/>
          </p:nvPr>
        </p:nvSpPr>
        <p:spPr>
          <a:xfrm>
            <a:off x="0" y="990600"/>
            <a:ext cx="5943600" cy="5715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Leakages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: parent of g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, g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: left of g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: left of g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baseline="-25000" dirty="0" smtClean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 has one child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Merkle hashes of g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, g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</a:p>
          <a:p>
            <a:pPr lvl="1"/>
            <a:endParaRPr lang="en-US" baseline="-25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3" name="Group 27"/>
          <p:cNvGrpSpPr/>
          <p:nvPr/>
        </p:nvGrpSpPr>
        <p:grpSpPr>
          <a:xfrm>
            <a:off x="5943600" y="1447800"/>
            <a:ext cx="3200400" cy="3733800"/>
            <a:chOff x="5943600" y="1447800"/>
            <a:chExt cx="3200400" cy="3733800"/>
          </a:xfrm>
        </p:grpSpPr>
        <p:grpSp>
          <p:nvGrpSpPr>
            <p:cNvPr id="4" name="Group 56"/>
            <p:cNvGrpSpPr/>
            <p:nvPr/>
          </p:nvGrpSpPr>
          <p:grpSpPr>
            <a:xfrm>
              <a:off x="5943600" y="1447800"/>
              <a:ext cx="3200400" cy="3733800"/>
              <a:chOff x="5624741" y="1447800"/>
              <a:chExt cx="3022907" cy="3733800"/>
            </a:xfrm>
          </p:grpSpPr>
          <p:grpSp>
            <p:nvGrpSpPr>
              <p:cNvPr id="5" name="Group 24"/>
              <p:cNvGrpSpPr/>
              <p:nvPr/>
            </p:nvGrpSpPr>
            <p:grpSpPr>
              <a:xfrm>
                <a:off x="5918207" y="1782851"/>
                <a:ext cx="2270686" cy="3063481"/>
                <a:chOff x="609598" y="1858902"/>
                <a:chExt cx="1561094" cy="235429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66" name="Oval 2"/>
                <p:cNvSpPr>
                  <a:spLocks noChangeArrowheads="1"/>
                </p:cNvSpPr>
                <p:nvPr/>
              </p:nvSpPr>
              <p:spPr bwMode="auto">
                <a:xfrm>
                  <a:off x="983908" y="1858902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1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67" name="Line 4"/>
                <p:cNvSpPr>
                  <a:spLocks noChangeShapeType="1"/>
                </p:cNvSpPr>
                <p:nvPr/>
              </p:nvSpPr>
              <p:spPr bwMode="auto">
                <a:xfrm>
                  <a:off x="1248229" y="2133540"/>
                  <a:ext cx="1775" cy="293687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68" name="Oval 5"/>
                <p:cNvSpPr>
                  <a:spLocks noChangeArrowheads="1"/>
                </p:cNvSpPr>
                <p:nvPr/>
              </p:nvSpPr>
              <p:spPr bwMode="auto">
                <a:xfrm>
                  <a:off x="983908" y="2414527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2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69" name="Line 6"/>
                <p:cNvSpPr>
                  <a:spLocks noChangeShapeType="1"/>
                </p:cNvSpPr>
                <p:nvPr/>
              </p:nvSpPr>
              <p:spPr bwMode="auto">
                <a:xfrm>
                  <a:off x="1290804" y="2674877"/>
                  <a:ext cx="541061" cy="258763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0" name="Oval 7"/>
                <p:cNvSpPr>
                  <a:spLocks noChangeArrowheads="1"/>
                </p:cNvSpPr>
                <p:nvPr/>
              </p:nvSpPr>
              <p:spPr bwMode="auto">
                <a:xfrm>
                  <a:off x="1673981" y="2901068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2" name="Oval 8"/>
                <p:cNvSpPr>
                  <a:spLocks noChangeArrowheads="1"/>
                </p:cNvSpPr>
                <p:nvPr/>
              </p:nvSpPr>
              <p:spPr bwMode="auto">
                <a:xfrm>
                  <a:off x="609598" y="2901890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3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3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15835" y="2674877"/>
                  <a:ext cx="280286" cy="263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4" name="Oval 10"/>
                <p:cNvSpPr>
                  <a:spLocks noChangeArrowheads="1"/>
                </p:cNvSpPr>
                <p:nvPr/>
              </p:nvSpPr>
              <p:spPr bwMode="auto">
                <a:xfrm>
                  <a:off x="624376" y="3422413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6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5" name="Oval 74"/>
                <p:cNvSpPr>
                  <a:spLocks noChangeArrowheads="1"/>
                </p:cNvSpPr>
                <p:nvPr/>
              </p:nvSpPr>
              <p:spPr bwMode="auto">
                <a:xfrm>
                  <a:off x="666954" y="3943324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7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6" name="Line 13"/>
                <p:cNvSpPr>
                  <a:spLocks noChangeShapeType="1"/>
                </p:cNvSpPr>
                <p:nvPr/>
              </p:nvSpPr>
              <p:spPr bwMode="auto">
                <a:xfrm>
                  <a:off x="891251" y="3691411"/>
                  <a:ext cx="1775" cy="252412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7" name="Line 15"/>
                <p:cNvSpPr>
                  <a:spLocks noChangeShapeType="1"/>
                </p:cNvSpPr>
                <p:nvPr/>
              </p:nvSpPr>
              <p:spPr bwMode="auto">
                <a:xfrm>
                  <a:off x="849341" y="3182541"/>
                  <a:ext cx="1" cy="23424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8" name="Line 4"/>
                <p:cNvSpPr>
                  <a:spLocks noChangeShapeType="1"/>
                </p:cNvSpPr>
                <p:nvPr/>
              </p:nvSpPr>
              <p:spPr bwMode="auto">
                <a:xfrm>
                  <a:off x="1299669" y="2698075"/>
                  <a:ext cx="71931" cy="197525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9" name="Oval 8"/>
                <p:cNvSpPr>
                  <a:spLocks noChangeArrowheads="1"/>
                </p:cNvSpPr>
                <p:nvPr/>
              </p:nvSpPr>
              <p:spPr bwMode="auto">
                <a:xfrm>
                  <a:off x="1143000" y="2895600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</p:grpSp>
          <p:sp>
            <p:nvSpPr>
              <p:cNvPr id="59" name="TextBox 58"/>
              <p:cNvSpPr txBox="1"/>
              <p:nvPr/>
            </p:nvSpPr>
            <p:spPr>
              <a:xfrm>
                <a:off x="6038260" y="1447800"/>
                <a:ext cx="1505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Healthrecord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808683" y="2133600"/>
                <a:ext cx="18389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CriticalDiseases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624741" y="2819400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Cancer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455499" y="4038600"/>
                <a:ext cx="169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Chemotherapy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968013" y="4812268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Details</a:t>
                </a:r>
                <a:endParaRPr lang="en-US" dirty="0">
                  <a:latin typeface="Sans serif"/>
                </a:endParaRPr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7152461" y="3106372"/>
              <a:ext cx="6023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b="1" dirty="0">
                <a:solidFill>
                  <a:sysClr val="windowText" lastClr="000000"/>
                </a:solidFill>
                <a:latin typeface="Sans serif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990661" y="3153696"/>
              <a:ext cx="5437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dirty="0"/>
            </a:p>
          </p:txBody>
        </p:sp>
      </p:grpSp>
      <p:sp>
        <p:nvSpPr>
          <p:cNvPr id="28" name="Rounded Rectangular Callout 27"/>
          <p:cNvSpPr/>
          <p:nvPr/>
        </p:nvSpPr>
        <p:spPr>
          <a:xfrm>
            <a:off x="2438400" y="5410200"/>
            <a:ext cx="1676400" cy="609600"/>
          </a:xfrm>
          <a:prstGeom prst="wedgeRoundRectCallout">
            <a:avLst>
              <a:gd name="adj1" fmla="val 48405"/>
              <a:gd name="adj2" fmla="val 35227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Sans serif"/>
              </a:rPr>
              <a:t>Leakages</a:t>
            </a:r>
            <a:endParaRPr lang="en-US" sz="2000" b="1" dirty="0">
              <a:solidFill>
                <a:srgbClr val="FF0000"/>
              </a:solidFill>
              <a:latin typeface="Sans serif"/>
            </a:endParaRPr>
          </a:p>
        </p:txBody>
      </p:sp>
      <p:cxnSp>
        <p:nvCxnSpPr>
          <p:cNvPr id="29" name="Straight Arrow Connector 28"/>
          <p:cNvCxnSpPr>
            <a:stCxn id="28" idx="3"/>
          </p:cNvCxnSpPr>
          <p:nvPr/>
        </p:nvCxnSpPr>
        <p:spPr>
          <a:xfrm flipV="1">
            <a:off x="4114800" y="3581400"/>
            <a:ext cx="3505200" cy="2133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V="1">
            <a:off x="2781300" y="4914900"/>
            <a:ext cx="8382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be inferred - I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58674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Leakages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: parent of g</a:t>
            </a:r>
            <a:r>
              <a:rPr lang="en-US" baseline="-25000" dirty="0" smtClean="0"/>
              <a:t>4</a:t>
            </a:r>
            <a:r>
              <a:rPr lang="en-US" dirty="0" smtClean="0"/>
              <a:t>, g</a:t>
            </a:r>
            <a:r>
              <a:rPr lang="en-US" baseline="-25000" dirty="0" smtClean="0"/>
              <a:t>5</a:t>
            </a:r>
            <a:endParaRPr lang="en-US" dirty="0" smtClean="0"/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3</a:t>
            </a:r>
            <a:r>
              <a:rPr lang="en-US" dirty="0" smtClean="0"/>
              <a:t>: left of g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4</a:t>
            </a:r>
            <a:r>
              <a:rPr lang="en-US" dirty="0" smtClean="0"/>
              <a:t>: left of g</a:t>
            </a:r>
            <a:r>
              <a:rPr lang="en-US" baseline="-25000" dirty="0" smtClean="0"/>
              <a:t>5</a:t>
            </a:r>
          </a:p>
          <a:p>
            <a:endParaRPr lang="en-US" baseline="-250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3" name="Group 27"/>
          <p:cNvGrpSpPr/>
          <p:nvPr/>
        </p:nvGrpSpPr>
        <p:grpSpPr>
          <a:xfrm>
            <a:off x="5943600" y="1447800"/>
            <a:ext cx="3200400" cy="3733800"/>
            <a:chOff x="5943600" y="1447800"/>
            <a:chExt cx="3200400" cy="3733800"/>
          </a:xfrm>
        </p:grpSpPr>
        <p:grpSp>
          <p:nvGrpSpPr>
            <p:cNvPr id="4" name="Group 56"/>
            <p:cNvGrpSpPr/>
            <p:nvPr/>
          </p:nvGrpSpPr>
          <p:grpSpPr>
            <a:xfrm>
              <a:off x="5943600" y="1447800"/>
              <a:ext cx="3200400" cy="3733800"/>
              <a:chOff x="5624741" y="1447800"/>
              <a:chExt cx="3022907" cy="3733800"/>
            </a:xfrm>
          </p:grpSpPr>
          <p:grpSp>
            <p:nvGrpSpPr>
              <p:cNvPr id="5" name="Group 24"/>
              <p:cNvGrpSpPr/>
              <p:nvPr/>
            </p:nvGrpSpPr>
            <p:grpSpPr>
              <a:xfrm>
                <a:off x="5918207" y="1782852"/>
                <a:ext cx="2270686" cy="3063482"/>
                <a:chOff x="609598" y="1858902"/>
                <a:chExt cx="1561094" cy="235429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37" name="Oval 2"/>
                <p:cNvSpPr>
                  <a:spLocks noChangeArrowheads="1"/>
                </p:cNvSpPr>
                <p:nvPr/>
              </p:nvSpPr>
              <p:spPr bwMode="auto">
                <a:xfrm>
                  <a:off x="983908" y="1858902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1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8" name="Line 4"/>
                <p:cNvSpPr>
                  <a:spLocks noChangeShapeType="1"/>
                </p:cNvSpPr>
                <p:nvPr/>
              </p:nvSpPr>
              <p:spPr bwMode="auto">
                <a:xfrm>
                  <a:off x="1248229" y="2133540"/>
                  <a:ext cx="1775" cy="293687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9" name="Oval 5"/>
                <p:cNvSpPr>
                  <a:spLocks noChangeArrowheads="1"/>
                </p:cNvSpPr>
                <p:nvPr/>
              </p:nvSpPr>
              <p:spPr bwMode="auto">
                <a:xfrm>
                  <a:off x="983908" y="2414527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2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0" name="Line 6"/>
                <p:cNvSpPr>
                  <a:spLocks noChangeShapeType="1"/>
                </p:cNvSpPr>
                <p:nvPr/>
              </p:nvSpPr>
              <p:spPr bwMode="auto">
                <a:xfrm>
                  <a:off x="1290804" y="2674877"/>
                  <a:ext cx="541061" cy="258763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1" name="Oval 7"/>
                <p:cNvSpPr>
                  <a:spLocks noChangeArrowheads="1"/>
                </p:cNvSpPr>
                <p:nvPr/>
              </p:nvSpPr>
              <p:spPr bwMode="auto">
                <a:xfrm>
                  <a:off x="1673981" y="2901068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2" name="Oval 8"/>
                <p:cNvSpPr>
                  <a:spLocks noChangeArrowheads="1"/>
                </p:cNvSpPr>
                <p:nvPr/>
              </p:nvSpPr>
              <p:spPr bwMode="auto">
                <a:xfrm>
                  <a:off x="609598" y="2901890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3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15835" y="2674877"/>
                  <a:ext cx="280286" cy="263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4" name="Oval 10"/>
                <p:cNvSpPr>
                  <a:spLocks noChangeArrowheads="1"/>
                </p:cNvSpPr>
                <p:nvPr/>
              </p:nvSpPr>
              <p:spPr bwMode="auto">
                <a:xfrm>
                  <a:off x="624376" y="3422413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6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5" name="Oval 44"/>
                <p:cNvSpPr>
                  <a:spLocks noChangeArrowheads="1"/>
                </p:cNvSpPr>
                <p:nvPr/>
              </p:nvSpPr>
              <p:spPr bwMode="auto">
                <a:xfrm>
                  <a:off x="666954" y="3943324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7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6" name="Line 13"/>
                <p:cNvSpPr>
                  <a:spLocks noChangeShapeType="1"/>
                </p:cNvSpPr>
                <p:nvPr/>
              </p:nvSpPr>
              <p:spPr bwMode="auto">
                <a:xfrm>
                  <a:off x="891251" y="3691411"/>
                  <a:ext cx="1775" cy="252412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7" name="Line 15"/>
                <p:cNvSpPr>
                  <a:spLocks noChangeShapeType="1"/>
                </p:cNvSpPr>
                <p:nvPr/>
              </p:nvSpPr>
              <p:spPr bwMode="auto">
                <a:xfrm>
                  <a:off x="849341" y="3182541"/>
                  <a:ext cx="1" cy="23424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8" name="Line 4"/>
                <p:cNvSpPr>
                  <a:spLocks noChangeShapeType="1"/>
                </p:cNvSpPr>
                <p:nvPr/>
              </p:nvSpPr>
              <p:spPr bwMode="auto">
                <a:xfrm>
                  <a:off x="1299669" y="2698075"/>
                  <a:ext cx="71931" cy="197525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1" name="Oval 8"/>
                <p:cNvSpPr>
                  <a:spLocks noChangeArrowheads="1"/>
                </p:cNvSpPr>
                <p:nvPr/>
              </p:nvSpPr>
              <p:spPr bwMode="auto">
                <a:xfrm>
                  <a:off x="1143000" y="2895600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6038260" y="1447800"/>
                <a:ext cx="1505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Healthrecord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808683" y="2133600"/>
                <a:ext cx="18389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CriticalDiseases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24741" y="2819400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Cancer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55499" y="4038600"/>
                <a:ext cx="169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Chemotherapy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968013" y="4812268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Details</a:t>
                </a:r>
                <a:endParaRPr lang="en-US" dirty="0">
                  <a:latin typeface="Sans serif"/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7152461" y="3106372"/>
              <a:ext cx="6023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b="1" dirty="0">
                <a:solidFill>
                  <a:sysClr val="windowText" lastClr="000000"/>
                </a:solidFill>
                <a:latin typeface="Sans serif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990661" y="3153696"/>
              <a:ext cx="5437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dirty="0"/>
            </a:p>
          </p:txBody>
        </p:sp>
      </p:grpSp>
      <p:sp>
        <p:nvSpPr>
          <p:cNvPr id="72" name="Rounded Rectangular Callout 71"/>
          <p:cNvSpPr/>
          <p:nvPr/>
        </p:nvSpPr>
        <p:spPr>
          <a:xfrm>
            <a:off x="304800" y="3352800"/>
            <a:ext cx="5410200" cy="12954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Sans serif"/>
              </a:rPr>
              <a:t>  Two more critical diseases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Sans serif"/>
              </a:rPr>
              <a:t>  Temporal order among them</a:t>
            </a:r>
            <a:endParaRPr lang="en-US" sz="2800" b="1" dirty="0" smtClean="0">
              <a:solidFill>
                <a:srgbClr val="FF0000"/>
              </a:solidFill>
              <a:latin typeface="Sans serif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be inferred - II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58674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Leakage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6</a:t>
            </a:r>
            <a:r>
              <a:rPr lang="en-US" dirty="0" smtClean="0"/>
              <a:t>: has only one child</a:t>
            </a:r>
          </a:p>
          <a:p>
            <a:endParaRPr lang="en-US" baseline="-250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3" name="Group 27"/>
          <p:cNvGrpSpPr/>
          <p:nvPr/>
        </p:nvGrpSpPr>
        <p:grpSpPr>
          <a:xfrm>
            <a:off x="5943600" y="1447800"/>
            <a:ext cx="3200400" cy="3733800"/>
            <a:chOff x="5943600" y="1447800"/>
            <a:chExt cx="3200400" cy="3733800"/>
          </a:xfrm>
        </p:grpSpPr>
        <p:grpSp>
          <p:nvGrpSpPr>
            <p:cNvPr id="4" name="Group 56"/>
            <p:cNvGrpSpPr/>
            <p:nvPr/>
          </p:nvGrpSpPr>
          <p:grpSpPr>
            <a:xfrm>
              <a:off x="5943600" y="1447800"/>
              <a:ext cx="3200400" cy="3733800"/>
              <a:chOff x="5624741" y="1447800"/>
              <a:chExt cx="3022907" cy="3733800"/>
            </a:xfrm>
          </p:grpSpPr>
          <p:grpSp>
            <p:nvGrpSpPr>
              <p:cNvPr id="5" name="Group 24"/>
              <p:cNvGrpSpPr/>
              <p:nvPr/>
            </p:nvGrpSpPr>
            <p:grpSpPr>
              <a:xfrm>
                <a:off x="5918207" y="1782852"/>
                <a:ext cx="2270686" cy="3063482"/>
                <a:chOff x="609598" y="1858902"/>
                <a:chExt cx="1561094" cy="235429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37" name="Oval 2"/>
                <p:cNvSpPr>
                  <a:spLocks noChangeArrowheads="1"/>
                </p:cNvSpPr>
                <p:nvPr/>
              </p:nvSpPr>
              <p:spPr bwMode="auto">
                <a:xfrm>
                  <a:off x="983908" y="1858902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1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8" name="Line 4"/>
                <p:cNvSpPr>
                  <a:spLocks noChangeShapeType="1"/>
                </p:cNvSpPr>
                <p:nvPr/>
              </p:nvSpPr>
              <p:spPr bwMode="auto">
                <a:xfrm>
                  <a:off x="1248229" y="2133540"/>
                  <a:ext cx="1775" cy="293687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9" name="Oval 5"/>
                <p:cNvSpPr>
                  <a:spLocks noChangeArrowheads="1"/>
                </p:cNvSpPr>
                <p:nvPr/>
              </p:nvSpPr>
              <p:spPr bwMode="auto">
                <a:xfrm>
                  <a:off x="983908" y="2414527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2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0" name="Line 6"/>
                <p:cNvSpPr>
                  <a:spLocks noChangeShapeType="1"/>
                </p:cNvSpPr>
                <p:nvPr/>
              </p:nvSpPr>
              <p:spPr bwMode="auto">
                <a:xfrm>
                  <a:off x="1290804" y="2674877"/>
                  <a:ext cx="541061" cy="258763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1" name="Oval 7"/>
                <p:cNvSpPr>
                  <a:spLocks noChangeArrowheads="1"/>
                </p:cNvSpPr>
                <p:nvPr/>
              </p:nvSpPr>
              <p:spPr bwMode="auto">
                <a:xfrm>
                  <a:off x="1673981" y="2901068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2" name="Oval 8"/>
                <p:cNvSpPr>
                  <a:spLocks noChangeArrowheads="1"/>
                </p:cNvSpPr>
                <p:nvPr/>
              </p:nvSpPr>
              <p:spPr bwMode="auto">
                <a:xfrm>
                  <a:off x="609598" y="2901890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3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15835" y="2674877"/>
                  <a:ext cx="280286" cy="263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4" name="Oval 10"/>
                <p:cNvSpPr>
                  <a:spLocks noChangeArrowheads="1"/>
                </p:cNvSpPr>
                <p:nvPr/>
              </p:nvSpPr>
              <p:spPr bwMode="auto">
                <a:xfrm>
                  <a:off x="624376" y="3422413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6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5" name="Oval 44"/>
                <p:cNvSpPr>
                  <a:spLocks noChangeArrowheads="1"/>
                </p:cNvSpPr>
                <p:nvPr/>
              </p:nvSpPr>
              <p:spPr bwMode="auto">
                <a:xfrm>
                  <a:off x="666954" y="3943324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7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6" name="Line 13"/>
                <p:cNvSpPr>
                  <a:spLocks noChangeShapeType="1"/>
                </p:cNvSpPr>
                <p:nvPr/>
              </p:nvSpPr>
              <p:spPr bwMode="auto">
                <a:xfrm>
                  <a:off x="891251" y="3691411"/>
                  <a:ext cx="1775" cy="252412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7" name="Line 15"/>
                <p:cNvSpPr>
                  <a:spLocks noChangeShapeType="1"/>
                </p:cNvSpPr>
                <p:nvPr/>
              </p:nvSpPr>
              <p:spPr bwMode="auto">
                <a:xfrm>
                  <a:off x="849341" y="3182541"/>
                  <a:ext cx="1" cy="23424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8" name="Line 4"/>
                <p:cNvSpPr>
                  <a:spLocks noChangeShapeType="1"/>
                </p:cNvSpPr>
                <p:nvPr/>
              </p:nvSpPr>
              <p:spPr bwMode="auto">
                <a:xfrm>
                  <a:off x="1299669" y="2698075"/>
                  <a:ext cx="71931" cy="197525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1" name="Oval 8"/>
                <p:cNvSpPr>
                  <a:spLocks noChangeArrowheads="1"/>
                </p:cNvSpPr>
                <p:nvPr/>
              </p:nvSpPr>
              <p:spPr bwMode="auto">
                <a:xfrm>
                  <a:off x="1143000" y="2895600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6038260" y="1447800"/>
                <a:ext cx="1505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Healthrecord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808683" y="2133600"/>
                <a:ext cx="18389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CriticalDiseases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24741" y="2819400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Cancer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55499" y="4038600"/>
                <a:ext cx="169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Chemotherapy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968013" y="4812268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Details</a:t>
                </a:r>
                <a:endParaRPr lang="en-US" dirty="0">
                  <a:latin typeface="Sans serif"/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7152461" y="3106372"/>
              <a:ext cx="6023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b="1" dirty="0">
                <a:solidFill>
                  <a:sysClr val="windowText" lastClr="000000"/>
                </a:solidFill>
                <a:latin typeface="Sans serif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990661" y="3153696"/>
              <a:ext cx="5437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dirty="0"/>
            </a:p>
          </p:txBody>
        </p:sp>
      </p:grpSp>
      <p:sp>
        <p:nvSpPr>
          <p:cNvPr id="72" name="Rounded Rectangular Callout 71"/>
          <p:cNvSpPr/>
          <p:nvPr/>
        </p:nvSpPr>
        <p:spPr>
          <a:xfrm>
            <a:off x="228600" y="3581400"/>
            <a:ext cx="57912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Sans serif"/>
              </a:rPr>
              <a:t>  Only one chemotherapy session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be inferred - III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64008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Leakage </a:t>
            </a:r>
          </a:p>
          <a:p>
            <a:pPr lvl="1"/>
            <a:r>
              <a:rPr lang="en-US" dirty="0" smtClean="0"/>
              <a:t>Merkle hashes of g</a:t>
            </a:r>
            <a:r>
              <a:rPr lang="en-US" baseline="-25000" dirty="0" smtClean="0"/>
              <a:t>4</a:t>
            </a:r>
            <a:r>
              <a:rPr lang="en-US" dirty="0" smtClean="0"/>
              <a:t>, g</a:t>
            </a:r>
            <a:r>
              <a:rPr lang="en-US" baseline="-25000" dirty="0" smtClean="0"/>
              <a:t>5</a:t>
            </a:r>
          </a:p>
          <a:p>
            <a:endParaRPr lang="en-US" baseline="-250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3" name="Group 27"/>
          <p:cNvGrpSpPr/>
          <p:nvPr/>
        </p:nvGrpSpPr>
        <p:grpSpPr>
          <a:xfrm>
            <a:off x="5943600" y="1447800"/>
            <a:ext cx="3200400" cy="3733800"/>
            <a:chOff x="5943600" y="1447800"/>
            <a:chExt cx="3200400" cy="3733800"/>
          </a:xfrm>
        </p:grpSpPr>
        <p:grpSp>
          <p:nvGrpSpPr>
            <p:cNvPr id="4" name="Group 56"/>
            <p:cNvGrpSpPr/>
            <p:nvPr/>
          </p:nvGrpSpPr>
          <p:grpSpPr>
            <a:xfrm>
              <a:off x="5943600" y="1447800"/>
              <a:ext cx="3200400" cy="3733800"/>
              <a:chOff x="5624741" y="1447800"/>
              <a:chExt cx="3022907" cy="3733800"/>
            </a:xfrm>
          </p:grpSpPr>
          <p:grpSp>
            <p:nvGrpSpPr>
              <p:cNvPr id="5" name="Group 24"/>
              <p:cNvGrpSpPr/>
              <p:nvPr/>
            </p:nvGrpSpPr>
            <p:grpSpPr>
              <a:xfrm>
                <a:off x="5918207" y="1782852"/>
                <a:ext cx="2270686" cy="3063482"/>
                <a:chOff x="609598" y="1858902"/>
                <a:chExt cx="1561094" cy="235429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37" name="Oval 2"/>
                <p:cNvSpPr>
                  <a:spLocks noChangeArrowheads="1"/>
                </p:cNvSpPr>
                <p:nvPr/>
              </p:nvSpPr>
              <p:spPr bwMode="auto">
                <a:xfrm>
                  <a:off x="983908" y="1858902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1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8" name="Line 4"/>
                <p:cNvSpPr>
                  <a:spLocks noChangeShapeType="1"/>
                </p:cNvSpPr>
                <p:nvPr/>
              </p:nvSpPr>
              <p:spPr bwMode="auto">
                <a:xfrm>
                  <a:off x="1248229" y="2133540"/>
                  <a:ext cx="1775" cy="293687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39" name="Oval 5"/>
                <p:cNvSpPr>
                  <a:spLocks noChangeArrowheads="1"/>
                </p:cNvSpPr>
                <p:nvPr/>
              </p:nvSpPr>
              <p:spPr bwMode="auto">
                <a:xfrm>
                  <a:off x="983908" y="2414527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2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0" name="Line 6"/>
                <p:cNvSpPr>
                  <a:spLocks noChangeShapeType="1"/>
                </p:cNvSpPr>
                <p:nvPr/>
              </p:nvSpPr>
              <p:spPr bwMode="auto">
                <a:xfrm>
                  <a:off x="1290804" y="2674877"/>
                  <a:ext cx="541061" cy="258763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1" name="Oval 7"/>
                <p:cNvSpPr>
                  <a:spLocks noChangeArrowheads="1"/>
                </p:cNvSpPr>
                <p:nvPr/>
              </p:nvSpPr>
              <p:spPr bwMode="auto">
                <a:xfrm>
                  <a:off x="1673981" y="2901068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2" name="Oval 8"/>
                <p:cNvSpPr>
                  <a:spLocks noChangeArrowheads="1"/>
                </p:cNvSpPr>
                <p:nvPr/>
              </p:nvSpPr>
              <p:spPr bwMode="auto">
                <a:xfrm>
                  <a:off x="609598" y="2901890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3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3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15835" y="2674877"/>
                  <a:ext cx="280286" cy="263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4" name="Oval 10"/>
                <p:cNvSpPr>
                  <a:spLocks noChangeArrowheads="1"/>
                </p:cNvSpPr>
                <p:nvPr/>
              </p:nvSpPr>
              <p:spPr bwMode="auto">
                <a:xfrm>
                  <a:off x="624376" y="3422413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6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5" name="Oval 44"/>
                <p:cNvSpPr>
                  <a:spLocks noChangeArrowheads="1"/>
                </p:cNvSpPr>
                <p:nvPr/>
              </p:nvSpPr>
              <p:spPr bwMode="auto">
                <a:xfrm>
                  <a:off x="666954" y="3943324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7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6" name="Line 13"/>
                <p:cNvSpPr>
                  <a:spLocks noChangeShapeType="1"/>
                </p:cNvSpPr>
                <p:nvPr/>
              </p:nvSpPr>
              <p:spPr bwMode="auto">
                <a:xfrm>
                  <a:off x="891251" y="3691411"/>
                  <a:ext cx="1775" cy="252412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7" name="Line 15"/>
                <p:cNvSpPr>
                  <a:spLocks noChangeShapeType="1"/>
                </p:cNvSpPr>
                <p:nvPr/>
              </p:nvSpPr>
              <p:spPr bwMode="auto">
                <a:xfrm>
                  <a:off x="849341" y="3182541"/>
                  <a:ext cx="1" cy="23424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8" name="Line 4"/>
                <p:cNvSpPr>
                  <a:spLocks noChangeShapeType="1"/>
                </p:cNvSpPr>
                <p:nvPr/>
              </p:nvSpPr>
              <p:spPr bwMode="auto">
                <a:xfrm>
                  <a:off x="1299669" y="2698075"/>
                  <a:ext cx="71931" cy="197525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71" name="Oval 8"/>
                <p:cNvSpPr>
                  <a:spLocks noChangeArrowheads="1"/>
                </p:cNvSpPr>
                <p:nvPr/>
              </p:nvSpPr>
              <p:spPr bwMode="auto">
                <a:xfrm>
                  <a:off x="1143000" y="2895600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6038260" y="1447800"/>
                <a:ext cx="1505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Healthrecord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808683" y="2133600"/>
                <a:ext cx="18389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CriticalDiseases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24741" y="2819400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Cancer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55499" y="4038600"/>
                <a:ext cx="169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Chemotherapy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968013" y="4812268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Details</a:t>
                </a:r>
                <a:endParaRPr lang="en-US" dirty="0">
                  <a:latin typeface="Sans serif"/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7152461" y="3106372"/>
              <a:ext cx="6023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b="1" dirty="0">
                <a:solidFill>
                  <a:sysClr val="windowText" lastClr="000000"/>
                </a:solidFill>
                <a:latin typeface="Sans serif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990661" y="3153696"/>
              <a:ext cx="5437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dirty="0"/>
            </a:p>
          </p:txBody>
        </p:sp>
      </p:grpSp>
      <p:sp>
        <p:nvSpPr>
          <p:cNvPr id="72" name="Rounded Rectangular Callout 71"/>
          <p:cNvSpPr/>
          <p:nvPr/>
        </p:nvSpPr>
        <p:spPr>
          <a:xfrm>
            <a:off x="457200" y="3581400"/>
            <a:ext cx="50292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Sans serif"/>
              </a:rPr>
              <a:t>  Dictionary attacks possible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not protected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71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Second security requirement – privacy </a:t>
            </a:r>
          </a:p>
          <a:p>
            <a:pPr lvl="1"/>
            <a:r>
              <a:rPr lang="en-US" dirty="0" smtClean="0"/>
              <a:t>Not fulfilled 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295400" y="4267200"/>
            <a:ext cx="65532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  <a:latin typeface="Sans serif"/>
              </a:rPr>
              <a:t>Not compliant with HIPAA, Privacy Acts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MHT leaks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MHT </a:t>
            </a:r>
            <a:r>
              <a:rPr lang="en-US" u="sng" dirty="0" smtClean="0"/>
              <a:t>leaks</a:t>
            </a:r>
            <a:r>
              <a:rPr lang="en-US" dirty="0" smtClean="0"/>
              <a:t> structural information</a:t>
            </a:r>
          </a:p>
          <a:p>
            <a:endParaRPr lang="en-US" dirty="0" smtClean="0"/>
          </a:p>
          <a:p>
            <a:r>
              <a:rPr lang="en-US" dirty="0" smtClean="0"/>
              <a:t>This work is the first study of </a:t>
            </a:r>
          </a:p>
          <a:p>
            <a:pPr lvl="1"/>
            <a:r>
              <a:rPr lang="en-US" dirty="0" smtClean="0"/>
              <a:t>Privacy &amp; structural leakages</a:t>
            </a:r>
          </a:p>
          <a:p>
            <a:pPr lvl="1"/>
            <a:r>
              <a:rPr lang="en-US" dirty="0" smtClean="0"/>
              <a:t>Solutions to the problem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EMR subtree received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6781800" cy="5715000"/>
          </a:xfrm>
        </p:spPr>
        <p:txBody>
          <a:bodyPr/>
          <a:lstStyle/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3" name="Group 56"/>
          <p:cNvGrpSpPr/>
          <p:nvPr/>
        </p:nvGrpSpPr>
        <p:grpSpPr>
          <a:xfrm>
            <a:off x="5554915" y="2743200"/>
            <a:ext cx="3208085" cy="3733800"/>
            <a:chOff x="5624740" y="1447800"/>
            <a:chExt cx="3030166" cy="3733800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6" y="1782852"/>
              <a:ext cx="1266944" cy="3063482"/>
              <a:chOff x="609597" y="1858902"/>
              <a:chExt cx="871022" cy="235429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38" name="Oval 2"/>
              <p:cNvSpPr>
                <a:spLocks noChangeArrowheads="1"/>
              </p:cNvSpPr>
              <p:nvPr/>
            </p:nvSpPr>
            <p:spPr bwMode="auto">
              <a:xfrm>
                <a:off x="983908" y="1858902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1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9" name="Line 4"/>
              <p:cNvSpPr>
                <a:spLocks noChangeShapeType="1"/>
              </p:cNvSpPr>
              <p:nvPr/>
            </p:nvSpPr>
            <p:spPr bwMode="auto">
              <a:xfrm>
                <a:off x="1248229" y="2133540"/>
                <a:ext cx="1775" cy="293687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0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3" name="Oval 8"/>
              <p:cNvSpPr>
                <a:spLocks noChangeArrowheads="1"/>
              </p:cNvSpPr>
              <p:nvPr/>
            </p:nvSpPr>
            <p:spPr bwMode="auto">
              <a:xfrm>
                <a:off x="609597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5" name="Oval 10"/>
              <p:cNvSpPr>
                <a:spLocks noChangeArrowheads="1"/>
              </p:cNvSpPr>
              <p:nvPr/>
            </p:nvSpPr>
            <p:spPr bwMode="auto">
              <a:xfrm>
                <a:off x="624375" y="3422413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6" name="Oval 45"/>
              <p:cNvSpPr>
                <a:spLocks noChangeArrowheads="1"/>
              </p:cNvSpPr>
              <p:nvPr/>
            </p:nvSpPr>
            <p:spPr bwMode="auto">
              <a:xfrm>
                <a:off x="666953" y="3943324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7" name="Line 13"/>
              <p:cNvSpPr>
                <a:spLocks noChangeShapeType="1"/>
              </p:cNvSpPr>
              <p:nvPr/>
            </p:nvSpPr>
            <p:spPr bwMode="auto">
              <a:xfrm>
                <a:off x="891249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8" name="Line 15"/>
              <p:cNvSpPr>
                <a:spLocks noChangeShapeType="1"/>
              </p:cNvSpPr>
              <p:nvPr/>
            </p:nvSpPr>
            <p:spPr bwMode="auto">
              <a:xfrm>
                <a:off x="849340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038260" y="1447800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Healthrecord</a:t>
              </a:r>
              <a:endParaRPr lang="en-US" dirty="0">
                <a:latin typeface="Sans serif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15941" y="2209800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24740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55498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grpSp>
        <p:nvGrpSpPr>
          <p:cNvPr id="5" name="Group 27"/>
          <p:cNvGrpSpPr/>
          <p:nvPr/>
        </p:nvGrpSpPr>
        <p:grpSpPr>
          <a:xfrm>
            <a:off x="838200" y="2743200"/>
            <a:ext cx="3200400" cy="3733800"/>
            <a:chOff x="5943600" y="1447800"/>
            <a:chExt cx="3200400" cy="3733800"/>
          </a:xfrm>
        </p:grpSpPr>
        <p:grpSp>
          <p:nvGrpSpPr>
            <p:cNvPr id="6" name="Group 56"/>
            <p:cNvGrpSpPr/>
            <p:nvPr/>
          </p:nvGrpSpPr>
          <p:grpSpPr>
            <a:xfrm>
              <a:off x="5943600" y="1447800"/>
              <a:ext cx="3200400" cy="3733800"/>
              <a:chOff x="5624741" y="1447800"/>
              <a:chExt cx="3022907" cy="3733800"/>
            </a:xfrm>
          </p:grpSpPr>
          <p:grpSp>
            <p:nvGrpSpPr>
              <p:cNvPr id="7" name="Group 24"/>
              <p:cNvGrpSpPr/>
              <p:nvPr/>
            </p:nvGrpSpPr>
            <p:grpSpPr>
              <a:xfrm>
                <a:off x="5918207" y="1782852"/>
                <a:ext cx="2270686" cy="3063482"/>
                <a:chOff x="609598" y="1858902"/>
                <a:chExt cx="1561094" cy="235429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41" name="Oval 2"/>
                <p:cNvSpPr>
                  <a:spLocks noChangeArrowheads="1"/>
                </p:cNvSpPr>
                <p:nvPr/>
              </p:nvSpPr>
              <p:spPr bwMode="auto">
                <a:xfrm>
                  <a:off x="983908" y="1858902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1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2" name="Line 4"/>
                <p:cNvSpPr>
                  <a:spLocks noChangeShapeType="1"/>
                </p:cNvSpPr>
                <p:nvPr/>
              </p:nvSpPr>
              <p:spPr bwMode="auto">
                <a:xfrm>
                  <a:off x="1248229" y="2133540"/>
                  <a:ext cx="1775" cy="293687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49" name="Oval 5"/>
                <p:cNvSpPr>
                  <a:spLocks noChangeArrowheads="1"/>
                </p:cNvSpPr>
                <p:nvPr/>
              </p:nvSpPr>
              <p:spPr bwMode="auto">
                <a:xfrm>
                  <a:off x="983908" y="2414527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2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0" name="Line 6"/>
                <p:cNvSpPr>
                  <a:spLocks noChangeShapeType="1"/>
                </p:cNvSpPr>
                <p:nvPr/>
              </p:nvSpPr>
              <p:spPr bwMode="auto">
                <a:xfrm>
                  <a:off x="1290804" y="2674877"/>
                  <a:ext cx="541061" cy="258763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1" name="Oval 7"/>
                <p:cNvSpPr>
                  <a:spLocks noChangeArrowheads="1"/>
                </p:cNvSpPr>
                <p:nvPr/>
              </p:nvSpPr>
              <p:spPr bwMode="auto">
                <a:xfrm>
                  <a:off x="1673981" y="2901068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ln>
                      <a:solidFill>
                        <a:schemeClr val="tx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2" name="Oval 8"/>
                <p:cNvSpPr>
                  <a:spLocks noChangeArrowheads="1"/>
                </p:cNvSpPr>
                <p:nvPr/>
              </p:nvSpPr>
              <p:spPr bwMode="auto">
                <a:xfrm>
                  <a:off x="609598" y="2901890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3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3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015835" y="2674877"/>
                  <a:ext cx="280286" cy="263525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4" name="Oval 10"/>
                <p:cNvSpPr>
                  <a:spLocks noChangeArrowheads="1"/>
                </p:cNvSpPr>
                <p:nvPr/>
              </p:nvSpPr>
              <p:spPr bwMode="auto">
                <a:xfrm>
                  <a:off x="624376" y="3422413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6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5" name="Oval 54"/>
                <p:cNvSpPr>
                  <a:spLocks noChangeArrowheads="1"/>
                </p:cNvSpPr>
                <p:nvPr/>
              </p:nvSpPr>
              <p:spPr bwMode="auto">
                <a:xfrm>
                  <a:off x="666954" y="3943324"/>
                  <a:ext cx="496711" cy="269875"/>
                </a:xfrm>
                <a:prstGeom prst="ellipse">
                  <a:avLst/>
                </a:prstGeom>
                <a:solidFill>
                  <a:srgbClr val="00B0F0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13320" tIns="13320" rIns="13320" bIns="1332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g</a:t>
                  </a:r>
                  <a:r>
                    <a:rPr lang="en-GB" sz="2000" baseline="-250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Sans serif"/>
                    </a:rPr>
                    <a:t>7</a:t>
                  </a: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6" name="Line 13"/>
                <p:cNvSpPr>
                  <a:spLocks noChangeShapeType="1"/>
                </p:cNvSpPr>
                <p:nvPr/>
              </p:nvSpPr>
              <p:spPr bwMode="auto">
                <a:xfrm>
                  <a:off x="891251" y="3691411"/>
                  <a:ext cx="1775" cy="252412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7" name="Line 15"/>
                <p:cNvSpPr>
                  <a:spLocks noChangeShapeType="1"/>
                </p:cNvSpPr>
                <p:nvPr/>
              </p:nvSpPr>
              <p:spPr bwMode="auto">
                <a:xfrm>
                  <a:off x="849341" y="3182541"/>
                  <a:ext cx="1" cy="23424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8" name="Line 4"/>
                <p:cNvSpPr>
                  <a:spLocks noChangeShapeType="1"/>
                </p:cNvSpPr>
                <p:nvPr/>
              </p:nvSpPr>
              <p:spPr bwMode="auto">
                <a:xfrm>
                  <a:off x="1299669" y="2698075"/>
                  <a:ext cx="71931" cy="197525"/>
                </a:xfrm>
                <a:prstGeom prst="lin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  <p:sp>
              <p:nvSpPr>
                <p:cNvPr id="59" name="Oval 8"/>
                <p:cNvSpPr>
                  <a:spLocks noChangeArrowheads="1"/>
                </p:cNvSpPr>
                <p:nvPr/>
              </p:nvSpPr>
              <p:spPr bwMode="auto">
                <a:xfrm>
                  <a:off x="1143000" y="2895600"/>
                  <a:ext cx="496711" cy="269875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  <p:txBody>
                <a:bodyPr lIns="8280" tIns="8280" rIns="8280" bIns="8280" anchor="ctr" anchorCtr="1"/>
                <a:lstStyle/>
                <a:p>
                  <a:pPr algn="ctr">
                    <a:lnSpc>
                      <a:spcPct val="93000"/>
                    </a:lnSpc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0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endParaRPr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6038260" y="1447800"/>
                <a:ext cx="1505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Healthrecord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808683" y="2133600"/>
                <a:ext cx="18389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Sans serif"/>
                  </a:rPr>
                  <a:t>CriticalDiseases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624741" y="2819400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Cancer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455499" y="4038600"/>
                <a:ext cx="169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Chemotherapy</a:t>
                </a:r>
                <a:endParaRPr lang="en-US" dirty="0">
                  <a:latin typeface="Sans serif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968013" y="4812268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Sans serif"/>
                  </a:rPr>
                  <a:t>Details</a:t>
                </a:r>
                <a:endParaRPr lang="en-US" dirty="0">
                  <a:latin typeface="Sans serif"/>
                </a:endParaRPr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7152461" y="3106372"/>
              <a:ext cx="6023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b="1" dirty="0">
                <a:solidFill>
                  <a:sysClr val="windowText" lastClr="000000"/>
                </a:solidFill>
                <a:latin typeface="Sans serif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990661" y="3153696"/>
              <a:ext cx="5437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ysClr val="windowText" lastClr="000000"/>
                  </a:solidFill>
                  <a:latin typeface="Sans serif"/>
                </a:rPr>
                <a:t>MH</a:t>
              </a:r>
              <a:endParaRPr lang="en-US" dirty="0"/>
            </a:p>
          </p:txBody>
        </p:sp>
      </p:grpSp>
      <p:cxnSp>
        <p:nvCxnSpPr>
          <p:cNvPr id="61" name="Straight Connector 60"/>
          <p:cNvCxnSpPr/>
          <p:nvPr/>
        </p:nvCxnSpPr>
        <p:spPr>
          <a:xfrm rot="16200000" flipH="1">
            <a:off x="419100" y="3238500"/>
            <a:ext cx="3505200" cy="2514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228600" y="3124200"/>
            <a:ext cx="3581400" cy="2667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EMR subtree received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6781800" cy="5715000"/>
          </a:xfrm>
        </p:spPr>
        <p:txBody>
          <a:bodyPr/>
          <a:lstStyle/>
          <a:p>
            <a:r>
              <a:rPr lang="en-US" dirty="0" smtClean="0"/>
              <a:t>How to authenticate the</a:t>
            </a:r>
          </a:p>
          <a:p>
            <a:pPr lvl="1"/>
            <a:r>
              <a:rPr lang="en-US" dirty="0" smtClean="0"/>
              <a:t>EMR subtree without any leakage?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3" name="Group 56"/>
          <p:cNvGrpSpPr/>
          <p:nvPr/>
        </p:nvGrpSpPr>
        <p:grpSpPr>
          <a:xfrm>
            <a:off x="5554915" y="2743200"/>
            <a:ext cx="3208085" cy="3733800"/>
            <a:chOff x="5624740" y="1447800"/>
            <a:chExt cx="3030166" cy="3733800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6" y="1782852"/>
              <a:ext cx="1266944" cy="3063482"/>
              <a:chOff x="609597" y="1858902"/>
              <a:chExt cx="871022" cy="235429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38" name="Oval 2"/>
              <p:cNvSpPr>
                <a:spLocks noChangeArrowheads="1"/>
              </p:cNvSpPr>
              <p:nvPr/>
            </p:nvSpPr>
            <p:spPr bwMode="auto">
              <a:xfrm>
                <a:off x="983908" y="1858902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1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39" name="Line 4"/>
              <p:cNvSpPr>
                <a:spLocks noChangeShapeType="1"/>
              </p:cNvSpPr>
              <p:nvPr/>
            </p:nvSpPr>
            <p:spPr bwMode="auto">
              <a:xfrm>
                <a:off x="1248229" y="2133540"/>
                <a:ext cx="1775" cy="293687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0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3" name="Oval 8"/>
              <p:cNvSpPr>
                <a:spLocks noChangeArrowheads="1"/>
              </p:cNvSpPr>
              <p:nvPr/>
            </p:nvSpPr>
            <p:spPr bwMode="auto">
              <a:xfrm>
                <a:off x="609597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4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5" name="Oval 10"/>
              <p:cNvSpPr>
                <a:spLocks noChangeArrowheads="1"/>
              </p:cNvSpPr>
              <p:nvPr/>
            </p:nvSpPr>
            <p:spPr bwMode="auto">
              <a:xfrm>
                <a:off x="624375" y="3422413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6" name="Oval 45"/>
              <p:cNvSpPr>
                <a:spLocks noChangeArrowheads="1"/>
              </p:cNvSpPr>
              <p:nvPr/>
            </p:nvSpPr>
            <p:spPr bwMode="auto">
              <a:xfrm>
                <a:off x="666953" y="3943324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7" name="Line 13"/>
              <p:cNvSpPr>
                <a:spLocks noChangeShapeType="1"/>
              </p:cNvSpPr>
              <p:nvPr/>
            </p:nvSpPr>
            <p:spPr bwMode="auto">
              <a:xfrm>
                <a:off x="891249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8" name="Line 15"/>
              <p:cNvSpPr>
                <a:spLocks noChangeShapeType="1"/>
              </p:cNvSpPr>
              <p:nvPr/>
            </p:nvSpPr>
            <p:spPr bwMode="auto">
              <a:xfrm>
                <a:off x="849340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038260" y="1447800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Healthrecord</a:t>
              </a:r>
              <a:endParaRPr lang="en-US" dirty="0">
                <a:latin typeface="Sans serif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15941" y="2209800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24740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55498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667000"/>
            <a:ext cx="2743200" cy="685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886200"/>
            <a:ext cx="2438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886200"/>
            <a:ext cx="35052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30720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30320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42100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8958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52578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41148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11430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4384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5257802"/>
            <a:ext cx="1295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42100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5257801"/>
            <a:ext cx="1371600" cy="6095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8768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5257803"/>
            <a:ext cx="13716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41148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28600" y="1219200"/>
            <a:ext cx="22860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1" idx="6"/>
            <a:endCxn id="27" idx="2"/>
          </p:cNvCxnSpPr>
          <p:nvPr/>
        </p:nvCxnSpPr>
        <p:spPr>
          <a:xfrm>
            <a:off x="2514600" y="16764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514600" y="2286000"/>
            <a:ext cx="3810000" cy="1371600"/>
          </a:xfrm>
          <a:prstGeom prst="roundRect">
            <a:avLst>
              <a:gd name="adj" fmla="val 1527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Sans serif"/>
              </a:rPr>
              <a:t> Efficient: single signature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Sans serif"/>
              </a:rPr>
              <a:t> Provably secure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Sans serif"/>
              </a:rPr>
              <a:t> Wide range of applications</a:t>
            </a:r>
            <a:endParaRPr lang="en-US" sz="2200" dirty="0"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5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12" name="Rounded Rectangular Callout 11"/>
          <p:cNvSpPr/>
          <p:nvPr/>
        </p:nvSpPr>
        <p:spPr>
          <a:xfrm>
            <a:off x="457200" y="2895600"/>
            <a:ext cx="83058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latin typeface="Sans serif"/>
              </a:rPr>
              <a:t>How to </a:t>
            </a:r>
            <a:r>
              <a:rPr lang="en-US" sz="2800" dirty="0" smtClean="0">
                <a:solidFill>
                  <a:srgbClr val="C00000"/>
                </a:solidFill>
                <a:latin typeface="Sans serif"/>
              </a:rPr>
              <a:t>authenticate </a:t>
            </a:r>
            <a:r>
              <a:rPr lang="en-US" sz="2800" dirty="0" smtClean="0">
                <a:solidFill>
                  <a:schemeClr val="tx1"/>
                </a:solidFill>
                <a:latin typeface="Sans serif"/>
              </a:rPr>
              <a:t>a subtree </a:t>
            </a:r>
            <a:r>
              <a:rPr lang="en-US" sz="2800" dirty="0" smtClean="0">
                <a:solidFill>
                  <a:srgbClr val="C00000"/>
                </a:solidFill>
                <a:latin typeface="Sans serif"/>
              </a:rPr>
              <a:t>without leaking?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5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24000" y="1737360"/>
            <a:ext cx="1600200" cy="131064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86400" y="1737360"/>
            <a:ext cx="1524000" cy="131064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85800" y="3048000"/>
            <a:ext cx="20574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Authorized owner</a:t>
            </a:r>
            <a:endParaRPr lang="en-US" sz="2400" dirty="0">
              <a:latin typeface="Sans serif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86400" y="3048000"/>
            <a:ext cx="25146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Consumer</a:t>
            </a:r>
            <a:endParaRPr lang="en-US" sz="2400" dirty="0">
              <a:latin typeface="Sans serif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800" y="99060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Service</a:t>
            </a:r>
            <a:endParaRPr lang="en-US" sz="2800" dirty="0">
              <a:latin typeface="Sans serif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38200" y="1981200"/>
            <a:ext cx="3200400" cy="762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Tree-structured </a:t>
            </a:r>
          </a:p>
          <a:p>
            <a:pPr algn="ctr"/>
            <a:r>
              <a:rPr lang="en-US" sz="2400" dirty="0" smtClean="0">
                <a:latin typeface="Sans serif"/>
              </a:rPr>
              <a:t>data: T</a:t>
            </a:r>
            <a:endParaRPr lang="en-US" sz="2400" dirty="0">
              <a:latin typeface="Sans serif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10200" y="1905000"/>
            <a:ext cx="2590800" cy="762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Data subtree: </a:t>
            </a:r>
            <a:r>
              <a:rPr lang="en-US" sz="2400" dirty="0" smtClean="0">
                <a:solidFill>
                  <a:schemeClr val="bg1"/>
                </a:solidFill>
                <a:latin typeface="Sans serif"/>
              </a:rPr>
              <a:t>T</a:t>
            </a:r>
            <a:r>
              <a:rPr lang="el-GR" sz="2400" baseline="-25000" dirty="0" smtClean="0">
                <a:solidFill>
                  <a:schemeClr val="bg1"/>
                </a:solidFill>
                <a:latin typeface="Sans serif"/>
              </a:rPr>
              <a:t>δ</a:t>
            </a:r>
            <a:endParaRPr lang="en-US" sz="2400" dirty="0">
              <a:solidFill>
                <a:schemeClr val="bg1"/>
              </a:solidFill>
              <a:latin typeface="Sans serif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152400" y="5105400"/>
            <a:ext cx="87630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How to </a:t>
            </a:r>
            <a:r>
              <a:rPr lang="en-US" sz="2600" dirty="0" smtClean="0">
                <a:solidFill>
                  <a:srgbClr val="C00000"/>
                </a:solidFill>
                <a:latin typeface="Sans serif"/>
              </a:rPr>
              <a:t>authenticate </a:t>
            </a: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a subtree T</a:t>
            </a:r>
            <a:r>
              <a:rPr lang="el-GR" sz="2600" baseline="-25000" dirty="0" smtClean="0">
                <a:solidFill>
                  <a:schemeClr val="tx1"/>
                </a:solidFill>
                <a:latin typeface="Sans serif"/>
              </a:rPr>
              <a:t>δ</a:t>
            </a:r>
            <a:r>
              <a:rPr lang="en-US" sz="2600" baseline="-25000" dirty="0" smtClean="0">
                <a:solidFill>
                  <a:schemeClr val="tx1"/>
                </a:solidFill>
                <a:latin typeface="Sans serif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Sans serif"/>
              </a:rPr>
              <a:t>without leaking </a:t>
            </a: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(T \ T</a:t>
            </a:r>
            <a:r>
              <a:rPr lang="el-GR" sz="2600" baseline="-25000" dirty="0" smtClean="0">
                <a:solidFill>
                  <a:schemeClr val="tx1"/>
                </a:solidFill>
                <a:latin typeface="Sans serif"/>
              </a:rPr>
              <a:t>δ</a:t>
            </a: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) ?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Authenticated Data Structures</a:t>
            </a:r>
          </a:p>
          <a:p>
            <a:pPr lvl="1">
              <a:buNone/>
            </a:pPr>
            <a:r>
              <a:rPr lang="en-US" sz="2400" dirty="0" smtClean="0"/>
              <a:t>Merkle ’79, </a:t>
            </a:r>
            <a:r>
              <a:rPr lang="en-US" sz="2400" dirty="0" err="1" smtClean="0"/>
              <a:t>Naor</a:t>
            </a:r>
            <a:r>
              <a:rPr lang="en-US" sz="2400" dirty="0" smtClean="0"/>
              <a:t> and </a:t>
            </a:r>
            <a:r>
              <a:rPr lang="en-US" sz="2400" dirty="0" err="1" smtClean="0"/>
              <a:t>Nissim</a:t>
            </a:r>
            <a:r>
              <a:rPr lang="en-US" sz="2400" dirty="0" smtClean="0"/>
              <a:t> ’98, Goodrich et al. ’00, </a:t>
            </a:r>
          </a:p>
          <a:p>
            <a:pPr lvl="1">
              <a:buNone/>
            </a:pPr>
            <a:r>
              <a:rPr lang="en-US" sz="2400" dirty="0" smtClean="0"/>
              <a:t>Martel ’04, </a:t>
            </a:r>
            <a:r>
              <a:rPr lang="en-US" sz="2400" dirty="0" err="1" smtClean="0"/>
              <a:t>Papamonthou</a:t>
            </a:r>
            <a:r>
              <a:rPr lang="en-US" sz="2400" dirty="0" smtClean="0"/>
              <a:t> et al. ’08, Goodrich et al. ’09</a:t>
            </a:r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Focus on directories, trees, graphs; leak</a:t>
            </a:r>
          </a:p>
          <a:p>
            <a:endParaRPr lang="en-US" sz="2800" dirty="0" smtClean="0"/>
          </a:p>
          <a:p>
            <a:r>
              <a:rPr lang="en-US" sz="2800" dirty="0" smtClean="0"/>
              <a:t>Homomorphic and Transitive Signatures</a:t>
            </a:r>
          </a:p>
          <a:p>
            <a:pPr lvl="1">
              <a:buNone/>
            </a:pPr>
            <a:r>
              <a:rPr lang="en-US" sz="2400" dirty="0" err="1" smtClean="0"/>
              <a:t>Rivest</a:t>
            </a:r>
            <a:r>
              <a:rPr lang="en-US" sz="2400" dirty="0" smtClean="0"/>
              <a:t> ’00, Chari et al. ’02, </a:t>
            </a:r>
            <a:r>
              <a:rPr lang="en-US" sz="2400" dirty="0" err="1" smtClean="0"/>
              <a:t>Micali</a:t>
            </a:r>
            <a:r>
              <a:rPr lang="en-US" sz="2400" dirty="0" smtClean="0"/>
              <a:t> and </a:t>
            </a:r>
            <a:r>
              <a:rPr lang="en-US" sz="2400" dirty="0" err="1" smtClean="0"/>
              <a:t>Rivest</a:t>
            </a:r>
            <a:r>
              <a:rPr lang="en-US" sz="2400" dirty="0" smtClean="0"/>
              <a:t> ’02</a:t>
            </a:r>
          </a:p>
          <a:p>
            <a:pPr lvl="1">
              <a:buNone/>
            </a:pPr>
            <a:r>
              <a:rPr lang="en-US" sz="2400" dirty="0" smtClean="0"/>
              <a:t>Johnson et al. ’02, </a:t>
            </a:r>
            <a:r>
              <a:rPr lang="en-US" sz="2400" dirty="0" err="1" smtClean="0"/>
              <a:t>Bellare</a:t>
            </a:r>
            <a:r>
              <a:rPr lang="en-US" sz="2400" dirty="0" smtClean="0"/>
              <a:t> and </a:t>
            </a:r>
            <a:r>
              <a:rPr lang="en-US" sz="2400" dirty="0" err="1" smtClean="0"/>
              <a:t>Neven</a:t>
            </a:r>
            <a:r>
              <a:rPr lang="en-US" sz="2400" dirty="0" smtClean="0"/>
              <a:t> ’02 ’05, Yi ’07 </a:t>
            </a:r>
          </a:p>
          <a:p>
            <a:pPr lvl="1">
              <a:buNone/>
            </a:pPr>
            <a:r>
              <a:rPr lang="en-US" sz="2400" dirty="0" err="1" smtClean="0"/>
              <a:t>Neven</a:t>
            </a:r>
            <a:r>
              <a:rPr lang="en-US" sz="2400" dirty="0" smtClean="0"/>
              <a:t> ’08 </a:t>
            </a:r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Focus on paths, routing topologies;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Redactable and Content Extraction Signatures</a:t>
            </a:r>
          </a:p>
          <a:p>
            <a:pPr lvl="1">
              <a:buNone/>
            </a:pPr>
            <a:r>
              <a:rPr lang="en-US" sz="2400" dirty="0" err="1" smtClean="0"/>
              <a:t>Steinfeld</a:t>
            </a:r>
            <a:r>
              <a:rPr lang="en-US" sz="2400" dirty="0" smtClean="0"/>
              <a:t> et al ’02, Haber ’08, Chang et al ’09</a:t>
            </a:r>
          </a:p>
          <a:p>
            <a:pPr lvl="1">
              <a:buNone/>
            </a:pPr>
            <a:r>
              <a:rPr lang="en-US" sz="2400" dirty="0" err="1" smtClean="0"/>
              <a:t>Slamanig</a:t>
            </a:r>
            <a:r>
              <a:rPr lang="en-US" sz="2400" dirty="0" smtClean="0"/>
              <a:t> and </a:t>
            </a:r>
            <a:r>
              <a:rPr lang="en-US" sz="2400" dirty="0" err="1" smtClean="0"/>
              <a:t>Rass</a:t>
            </a:r>
            <a:r>
              <a:rPr lang="en-US" sz="2400" dirty="0" smtClean="0"/>
              <a:t> ’10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Focus on sequences; leak</a:t>
            </a:r>
          </a:p>
          <a:p>
            <a:pPr lvl="1"/>
            <a:r>
              <a:rPr lang="en-US" sz="2400" dirty="0" err="1" smtClean="0">
                <a:solidFill>
                  <a:srgbClr val="C00000"/>
                </a:solidFill>
              </a:rPr>
              <a:t>Brzuska</a:t>
            </a:r>
            <a:r>
              <a:rPr lang="en-US" sz="2400" dirty="0" smtClean="0">
                <a:solidFill>
                  <a:srgbClr val="C00000"/>
                </a:solidFill>
              </a:rPr>
              <a:t> et al ’10: based on our work</a:t>
            </a:r>
          </a:p>
          <a:p>
            <a:endParaRPr lang="en-US" dirty="0" smtClean="0"/>
          </a:p>
          <a:p>
            <a:r>
              <a:rPr lang="en-US" sz="2800" dirty="0" err="1" smtClean="0"/>
              <a:t>Sanitizable</a:t>
            </a:r>
            <a:r>
              <a:rPr lang="en-US" sz="2800" dirty="0" smtClean="0"/>
              <a:t> Signatures</a:t>
            </a:r>
          </a:p>
          <a:p>
            <a:pPr lvl="1">
              <a:buNone/>
            </a:pPr>
            <a:r>
              <a:rPr lang="en-US" sz="2400" dirty="0" err="1" smtClean="0"/>
              <a:t>Ateniese</a:t>
            </a:r>
            <a:r>
              <a:rPr lang="en-US" sz="2400" dirty="0" smtClean="0"/>
              <a:t> et al ’05, </a:t>
            </a:r>
            <a:r>
              <a:rPr lang="en-US" sz="2400" dirty="0" err="1" smtClean="0"/>
              <a:t>Brzuska</a:t>
            </a:r>
            <a:r>
              <a:rPr lang="en-US" sz="2400" dirty="0" smtClean="0"/>
              <a:t> et al ’09 ’10, Miyazaki et al ’06</a:t>
            </a:r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Only designated entities can redact</a:t>
            </a:r>
          </a:p>
          <a:p>
            <a:pPr lvl="1"/>
            <a:r>
              <a:rPr lang="en-US" sz="2400" dirty="0" smtClean="0">
                <a:solidFill>
                  <a:srgbClr val="FF6600"/>
                </a:solidFill>
              </a:rPr>
              <a:t>Focus on sequences; leak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685800" y="22225"/>
            <a:ext cx="8291512" cy="739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Possible Approaches</a:t>
            </a:r>
            <a:endParaRPr lang="en-US" dirty="0"/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125413" y="838200"/>
            <a:ext cx="8866187" cy="54102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Alice dynamically signs each query result </a:t>
            </a:r>
            <a:r>
              <a:rPr lang="en-US" b="1" smtClean="0">
                <a:solidFill>
                  <a:srgbClr val="FF0000"/>
                </a:solidFill>
              </a:rPr>
              <a:t>X</a:t>
            </a:r>
            <a:endParaRPr lang="en-US" b="1" u="sng" smtClean="0">
              <a:solidFill>
                <a:srgbClr val="FF0000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Alice pre-signs each possible query result </a:t>
            </a:r>
            <a:r>
              <a:rPr lang="en-US" b="1" smtClean="0">
                <a:solidFill>
                  <a:srgbClr val="FF0000"/>
                </a:solidFill>
              </a:rPr>
              <a:t>X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Alice outsources signing and query processing </a:t>
            </a:r>
            <a:r>
              <a:rPr lang="en-US" b="1" smtClean="0">
                <a:solidFill>
                  <a:srgbClr val="FF0000"/>
                </a:solidFill>
              </a:rPr>
              <a:t>X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>
                <a:solidFill>
                  <a:srgbClr val="00B050"/>
                </a:solidFill>
              </a:rPr>
              <a:t>Alice pre-signs complete tree/graph, servers process queries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001000" y="5105400"/>
            <a:ext cx="381000" cy="228600"/>
            <a:chOff x="8305800" y="4536744"/>
            <a:chExt cx="381000" cy="228600"/>
          </a:xfrm>
        </p:grpSpPr>
        <p:cxnSp>
          <p:nvCxnSpPr>
            <p:cNvPr id="7" name="Straight Connector 6"/>
            <p:cNvCxnSpPr/>
            <p:nvPr/>
          </p:nvCxnSpPr>
          <p:spPr>
            <a:xfrm rot="16200000" flipH="1">
              <a:off x="8305800" y="4612944"/>
              <a:ext cx="152400" cy="1524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8458200" y="4536744"/>
              <a:ext cx="228600" cy="2286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overall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Encode structural information in nodes</a:t>
            </a:r>
          </a:p>
          <a:p>
            <a:pPr lvl="1"/>
            <a:r>
              <a:rPr lang="en-US" dirty="0" smtClean="0"/>
              <a:t>Parent-child relationships</a:t>
            </a:r>
          </a:p>
          <a:p>
            <a:pPr lvl="1"/>
            <a:r>
              <a:rPr lang="en-US" dirty="0" smtClean="0"/>
              <a:t>Order among siblings</a:t>
            </a:r>
          </a:p>
          <a:p>
            <a:endParaRPr lang="en-US" dirty="0" smtClean="0"/>
          </a:p>
          <a:p>
            <a:r>
              <a:rPr lang="en-US" dirty="0" smtClean="0"/>
              <a:t>Sign encoded tree</a:t>
            </a:r>
          </a:p>
          <a:p>
            <a:endParaRPr lang="en-US" dirty="0" smtClean="0"/>
          </a:p>
          <a:p>
            <a:r>
              <a:rPr lang="en-US" dirty="0" smtClean="0"/>
              <a:t>Compute signature of a subtree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2183674" y="5728063"/>
            <a:ext cx="15240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Error recovery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362200"/>
            <a:ext cx="2743200" cy="6858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24384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581400"/>
            <a:ext cx="3505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27672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27272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953000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39052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5910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49530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38100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8382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1336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4953002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39052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4953001"/>
            <a:ext cx="1371600" cy="609599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5720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4953003"/>
            <a:ext cx="13716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38100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" y="5700486"/>
            <a:ext cx="2057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 XML pub/sub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76600" y="5715000"/>
            <a:ext cx="1752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Encrypted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6482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objects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4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paths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>
            <a:off x="2209800" y="4254137"/>
            <a:ext cx="914400" cy="29718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6400800" y="4267200"/>
            <a:ext cx="1219200" cy="28956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8600" y="914400"/>
            <a:ext cx="22860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2514600" y="13716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>
            <a:off x="914400" y="5486400"/>
            <a:ext cx="228600" cy="4572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Leakage-free redactable signatures</a:t>
            </a:r>
          </a:p>
          <a:p>
            <a:pPr lvl="1"/>
            <a:r>
              <a:rPr lang="en-US" dirty="0" err="1" smtClean="0"/>
              <a:t>rGen</a:t>
            </a:r>
            <a:r>
              <a:rPr lang="en-US" dirty="0" smtClean="0"/>
              <a:t>, </a:t>
            </a:r>
            <a:r>
              <a:rPr lang="en-US" dirty="0" err="1" smtClean="0"/>
              <a:t>rSign</a:t>
            </a:r>
            <a:r>
              <a:rPr lang="en-US" dirty="0" smtClean="0"/>
              <a:t>, Redact, </a:t>
            </a:r>
            <a:r>
              <a:rPr lang="en-US" dirty="0" err="1" smtClean="0"/>
              <a:t>rVrfy</a:t>
            </a:r>
            <a:endParaRPr lang="en-US" dirty="0" smtClean="0"/>
          </a:p>
          <a:p>
            <a:pPr lvl="1"/>
            <a:r>
              <a:rPr lang="en-US" dirty="0" smtClean="0"/>
              <a:t>Probabilistic polynomial time (PPT) adversary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Leakage-free redactable signatures</a:t>
            </a:r>
          </a:p>
          <a:p>
            <a:pPr lvl="1"/>
            <a:r>
              <a:rPr lang="en-US" dirty="0" err="1" smtClean="0"/>
              <a:t>rGen</a:t>
            </a:r>
            <a:r>
              <a:rPr lang="en-US" dirty="0" smtClean="0"/>
              <a:t>, </a:t>
            </a:r>
            <a:r>
              <a:rPr lang="en-US" dirty="0" err="1" smtClean="0"/>
              <a:t>rSign</a:t>
            </a:r>
            <a:r>
              <a:rPr lang="en-US" dirty="0" smtClean="0"/>
              <a:t>, Redact, </a:t>
            </a:r>
            <a:r>
              <a:rPr lang="en-US" dirty="0" err="1" smtClean="0"/>
              <a:t>rVrfy</a:t>
            </a:r>
            <a:endParaRPr lang="en-US" dirty="0" smtClean="0"/>
          </a:p>
          <a:p>
            <a:pPr lvl="1"/>
            <a:r>
              <a:rPr lang="en-US" dirty="0" smtClean="0"/>
              <a:t>Probabilistic polynomial time (PPT) adversary</a:t>
            </a:r>
          </a:p>
          <a:p>
            <a:endParaRPr lang="en-US" dirty="0" smtClean="0"/>
          </a:p>
          <a:p>
            <a:r>
              <a:rPr lang="en-US" dirty="0" err="1" smtClean="0"/>
              <a:t>Unforgeability</a:t>
            </a:r>
            <a:endParaRPr lang="en-US" dirty="0" smtClean="0"/>
          </a:p>
          <a:p>
            <a:pPr lvl="1"/>
            <a:r>
              <a:rPr lang="en-US" dirty="0" smtClean="0"/>
              <a:t>Existentially unforgeable against chosen message attack over subset operations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Definition: Leakage-free redactable signatures</a:t>
            </a:r>
          </a:p>
          <a:p>
            <a:pPr lvl="1"/>
            <a:r>
              <a:rPr lang="en-US" dirty="0" err="1" smtClean="0"/>
              <a:t>rGen</a:t>
            </a:r>
            <a:r>
              <a:rPr lang="en-US" dirty="0" smtClean="0"/>
              <a:t>, </a:t>
            </a:r>
            <a:r>
              <a:rPr lang="en-US" dirty="0" err="1" smtClean="0"/>
              <a:t>rSign</a:t>
            </a:r>
            <a:r>
              <a:rPr lang="en-US" dirty="0" smtClean="0"/>
              <a:t>, Redact, </a:t>
            </a:r>
            <a:r>
              <a:rPr lang="en-US" dirty="0" err="1" smtClean="0"/>
              <a:t>rVrfy</a:t>
            </a:r>
            <a:endParaRPr lang="en-US" dirty="0" smtClean="0"/>
          </a:p>
          <a:p>
            <a:pPr lvl="1"/>
            <a:r>
              <a:rPr lang="en-US" dirty="0" smtClean="0"/>
              <a:t>Probabilistic polynomial time (PPT) adversary</a:t>
            </a:r>
          </a:p>
          <a:p>
            <a:endParaRPr lang="en-US" dirty="0" smtClean="0"/>
          </a:p>
          <a:p>
            <a:r>
              <a:rPr lang="en-US" dirty="0" err="1" smtClean="0"/>
              <a:t>Unforgeability</a:t>
            </a:r>
            <a:endParaRPr lang="en-US" dirty="0" smtClean="0"/>
          </a:p>
          <a:p>
            <a:pPr lvl="1"/>
            <a:r>
              <a:rPr lang="en-US" dirty="0" smtClean="0"/>
              <a:t>Existentially unforgeable against chosen message attack over subset operations</a:t>
            </a:r>
          </a:p>
          <a:p>
            <a:endParaRPr lang="en-US" dirty="0" smtClean="0"/>
          </a:p>
          <a:p>
            <a:r>
              <a:rPr lang="en-US" dirty="0" smtClean="0"/>
              <a:t>Leakage-free: no leakage of hidden nodes/edges</a:t>
            </a:r>
          </a:p>
          <a:p>
            <a:pPr lvl="1"/>
            <a:r>
              <a:rPr lang="en-US" dirty="0" smtClean="0"/>
              <a:t>Transparency, Privacy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of our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667000"/>
            <a:ext cx="2743200" cy="685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886200"/>
            <a:ext cx="2438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886200"/>
            <a:ext cx="35052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30720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30320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42100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52578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8958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52578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41148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11430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4384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5257802"/>
            <a:ext cx="1295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42100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5257801"/>
            <a:ext cx="1371600" cy="6095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8768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5257803"/>
            <a:ext cx="13716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41148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28600" y="1219200"/>
            <a:ext cx="22860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1" idx="6"/>
            <a:endCxn id="27" idx="2"/>
          </p:cNvCxnSpPr>
          <p:nvPr/>
        </p:nvCxnSpPr>
        <p:spPr>
          <a:xfrm>
            <a:off x="2514600" y="16764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28600" y="4876800"/>
            <a:ext cx="4343400" cy="1219200"/>
          </a:xfrm>
          <a:prstGeom prst="roundRect">
            <a:avLst>
              <a:gd name="adj" fmla="val 1527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Sans serif"/>
              </a:rPr>
              <a:t> </a:t>
            </a:r>
            <a:r>
              <a:rPr lang="en-US" sz="2200" dirty="0" err="1" smtClean="0">
                <a:latin typeface="Sans serif"/>
              </a:rPr>
              <a:t>Brzuska</a:t>
            </a:r>
            <a:r>
              <a:rPr lang="en-US" sz="2200" dirty="0" smtClean="0">
                <a:latin typeface="Sans serif"/>
              </a:rPr>
              <a:t> et al. (ACNS </a:t>
            </a:r>
            <a:r>
              <a:rPr lang="en-US" sz="2200" dirty="0" smtClean="0">
                <a:latin typeface="Agency FB" pitchFamily="34" charset="0"/>
              </a:rPr>
              <a:t>’</a:t>
            </a:r>
            <a:r>
              <a:rPr lang="en-US" sz="2200" dirty="0" smtClean="0">
                <a:latin typeface="Sans serif"/>
              </a:rPr>
              <a:t>10)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Sans serif"/>
              </a:rPr>
              <a:t> Based on our idea of</a:t>
            </a:r>
          </a:p>
          <a:p>
            <a:r>
              <a:rPr lang="en-US" sz="2200" dirty="0" smtClean="0">
                <a:latin typeface="Sans serif"/>
              </a:rPr>
              <a:t>  Structural signatures: VLDB </a:t>
            </a:r>
            <a:r>
              <a:rPr lang="en-US" sz="2200" dirty="0" smtClean="0">
                <a:latin typeface="Agency FB" pitchFamily="34" charset="0"/>
              </a:rPr>
              <a:t>’</a:t>
            </a:r>
            <a:r>
              <a:rPr lang="en-US" sz="2200" dirty="0" smtClean="0">
                <a:latin typeface="Sans serif"/>
              </a:rPr>
              <a:t>08 </a:t>
            </a:r>
            <a:endParaRPr lang="en-US" sz="2200" dirty="0">
              <a:latin typeface="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 Secure names</a:t>
            </a:r>
          </a:p>
          <a:p>
            <a:pPr lvl="1"/>
            <a:r>
              <a:rPr lang="en-US" dirty="0" err="1" smtClean="0"/>
              <a:t>rNameGen</a:t>
            </a:r>
            <a:r>
              <a:rPr lang="en-US" dirty="0" smtClean="0"/>
              <a:t>, </a:t>
            </a:r>
            <a:r>
              <a:rPr lang="en-US" dirty="0" err="1" smtClean="0"/>
              <a:t>rNameVrfy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Leakage-free: no leakage of hidden siblings</a:t>
            </a:r>
          </a:p>
          <a:p>
            <a:pPr lvl="1"/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2183674" y="5728063"/>
            <a:ext cx="15240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Error recovery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362200"/>
            <a:ext cx="2743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2438400" cy="68580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581400"/>
            <a:ext cx="3505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27672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27272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953000"/>
            <a:ext cx="1295400" cy="533400"/>
          </a:xfrm>
          <a:prstGeom prst="ellipse">
            <a:avLst/>
          </a:prstGeom>
          <a:solidFill>
            <a:srgbClr val="C0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39052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5910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49530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38100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8382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1336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4953002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39052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4953001"/>
            <a:ext cx="1371600" cy="609599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5720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4953003"/>
            <a:ext cx="13716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38100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" y="5715000"/>
            <a:ext cx="2057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 XML pub/sub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76600" y="5715000"/>
            <a:ext cx="1752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Encrypted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6482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objects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4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paths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>
            <a:off x="2209800" y="4254137"/>
            <a:ext cx="914400" cy="29718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6400800" y="4267200"/>
            <a:ext cx="1219200" cy="28956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8600" y="914400"/>
            <a:ext cx="22860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2514600" y="13716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>
            <a:off x="914400" y="5486400"/>
            <a:ext cx="228600" cy="4572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Structural Signatures for Trees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28600" y="914400"/>
            <a:ext cx="86106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How to authenticate </a:t>
            </a:r>
            <a:r>
              <a:rPr lang="en-US" sz="2600" b="1" u="sng" dirty="0" smtClean="0">
                <a:solidFill>
                  <a:schemeClr val="tx1"/>
                </a:solidFill>
                <a:latin typeface="Sans serif"/>
              </a:rPr>
              <a:t>a</a:t>
            </a:r>
            <a:r>
              <a:rPr lang="en-US" sz="2600" b="1" dirty="0" smtClean="0">
                <a:solidFill>
                  <a:schemeClr val="tx1"/>
                </a:solidFill>
                <a:latin typeface="Sans serif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subtree without leaking?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715000"/>
          </a:xfrm>
        </p:spPr>
        <p:txBody>
          <a:bodyPr/>
          <a:lstStyle/>
          <a:p>
            <a:r>
              <a:rPr lang="en-US" dirty="0" smtClean="0"/>
              <a:t>A (rooted) non-binary tree </a:t>
            </a:r>
          </a:p>
          <a:p>
            <a:pPr lvl="1"/>
            <a:r>
              <a:rPr lang="en-US" dirty="0" smtClean="0"/>
              <a:t>Uniquely represented by </a:t>
            </a:r>
          </a:p>
          <a:p>
            <a:pPr lvl="1"/>
            <a:r>
              <a:rPr lang="en-US" u="sng" dirty="0" smtClean="0"/>
              <a:t>Post-order</a:t>
            </a:r>
            <a:r>
              <a:rPr lang="en-US" dirty="0" smtClean="0"/>
              <a:t> and </a:t>
            </a:r>
            <a:r>
              <a:rPr lang="en-US" u="sng" dirty="0" smtClean="0"/>
              <a:t>pre-order</a:t>
            </a:r>
            <a:r>
              <a:rPr lang="en-US" dirty="0" smtClean="0"/>
              <a:t> sequences of its vertices</a:t>
            </a:r>
          </a:p>
          <a:p>
            <a:endParaRPr lang="en-US" dirty="0" smtClean="0"/>
          </a:p>
        </p:txBody>
      </p:sp>
      <p:grpSp>
        <p:nvGrpSpPr>
          <p:cNvPr id="4" name="Group 24"/>
          <p:cNvGrpSpPr/>
          <p:nvPr/>
        </p:nvGrpSpPr>
        <p:grpSpPr>
          <a:xfrm>
            <a:off x="3657600" y="28194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715000"/>
          </a:xfrm>
        </p:spPr>
        <p:txBody>
          <a:bodyPr/>
          <a:lstStyle/>
          <a:p>
            <a:r>
              <a:rPr lang="en-US" dirty="0" smtClean="0"/>
              <a:t>A (rooted) non-binary tree </a:t>
            </a:r>
          </a:p>
          <a:p>
            <a:pPr lvl="1"/>
            <a:r>
              <a:rPr lang="en-US" dirty="0" smtClean="0"/>
              <a:t>Uniquely represented by </a:t>
            </a:r>
          </a:p>
          <a:p>
            <a:pPr lvl="1"/>
            <a:r>
              <a:rPr lang="en-US" u="sng" dirty="0" smtClean="0"/>
              <a:t>Post-order</a:t>
            </a:r>
            <a:r>
              <a:rPr lang="en-US" dirty="0" smtClean="0"/>
              <a:t> and </a:t>
            </a:r>
            <a:r>
              <a:rPr lang="en-US" u="sng" dirty="0" smtClean="0"/>
              <a:t>pre-order</a:t>
            </a:r>
            <a:r>
              <a:rPr lang="en-US" dirty="0" smtClean="0"/>
              <a:t> sequences of its vertices</a:t>
            </a:r>
          </a:p>
          <a:p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438870" y="2987933"/>
            <a:ext cx="723275" cy="4001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(7, 1)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06694" y="3585865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(6, 2)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292494" y="4588133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(5, 5)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753070" y="5273933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(2, 6)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676870" y="4588133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(3, 3)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920894" y="6024265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(1, 7)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286470" y="4606945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(4, 4)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499306" y="2954272"/>
            <a:ext cx="158729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(post, pre)</a:t>
            </a:r>
            <a:endParaRPr lang="en-US" sz="2400" dirty="0">
              <a:latin typeface="Sans serif"/>
            </a:endParaRPr>
          </a:p>
        </p:txBody>
      </p:sp>
      <p:cxnSp>
        <p:nvCxnSpPr>
          <p:cNvPr id="27" name="Straight Arrow Connector 26"/>
          <p:cNvCxnSpPr>
            <a:stCxn id="26" idx="1"/>
            <a:endCxn id="19" idx="3"/>
          </p:cNvCxnSpPr>
          <p:nvPr/>
        </p:nvCxnSpPr>
        <p:spPr>
          <a:xfrm rot="10800000" flipV="1">
            <a:off x="5162146" y="3185104"/>
            <a:ext cx="337161" cy="28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4"/>
          <p:cNvGrpSpPr/>
          <p:nvPr/>
        </p:nvGrpSpPr>
        <p:grpSpPr>
          <a:xfrm>
            <a:off x="3276600" y="2671465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9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0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1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3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4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6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0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Post/Pre-order numbers leak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6294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362670" y="2145268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(7, 1)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530494" y="2743200"/>
            <a:ext cx="72327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(6, 2)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216294" y="3745468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(5, 5)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3676870" y="4431268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(2, 6)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3600670" y="3745468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(3, 3)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844694" y="5193268"/>
            <a:ext cx="723275" cy="4001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(1, 7)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4210270" y="3764280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(4, 4)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3962400" y="1219200"/>
            <a:ext cx="158729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(post, pre)</a:t>
            </a:r>
            <a:endParaRPr lang="en-US" sz="2400" dirty="0">
              <a:latin typeface="Sans serif"/>
            </a:endParaRPr>
          </a:p>
        </p:txBody>
      </p:sp>
      <p:cxnSp>
        <p:nvCxnSpPr>
          <p:cNvPr id="45" name="Straight Arrow Connector 44"/>
          <p:cNvCxnSpPr>
            <a:stCxn id="44" idx="2"/>
            <a:endCxn id="37" idx="0"/>
          </p:cNvCxnSpPr>
          <p:nvPr/>
        </p:nvCxnSpPr>
        <p:spPr>
          <a:xfrm rot="5400000">
            <a:off x="4507977" y="1897197"/>
            <a:ext cx="464403" cy="317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4"/>
          <p:cNvGrpSpPr/>
          <p:nvPr/>
        </p:nvGrpSpPr>
        <p:grpSpPr>
          <a:xfrm>
            <a:off x="3200400" y="18288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0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8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0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1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2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3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4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5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6" name="Oval 65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8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9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0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Randomized traversal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6294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dirty="0" smtClean="0"/>
              <a:t>Randomized counterparts</a:t>
            </a:r>
          </a:p>
          <a:p>
            <a:pPr lvl="1"/>
            <a:r>
              <a:rPr lang="en-US" dirty="0" smtClean="0"/>
              <a:t>post-order numbers: RPONs</a:t>
            </a:r>
          </a:p>
          <a:p>
            <a:pPr lvl="1"/>
            <a:r>
              <a:rPr lang="en-US" dirty="0" smtClean="0"/>
              <a:t>pre-order numbers: RRONs</a:t>
            </a:r>
          </a:p>
          <a:p>
            <a:pPr lvl="1"/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7025824" y="2293589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(538, 143)</a:t>
            </a:r>
            <a:endParaRPr lang="en-US" sz="2000" dirty="0">
              <a:latin typeface="Sans serif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243547" y="3055589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(378, 430)</a:t>
            </a:r>
            <a:endParaRPr lang="en-US" sz="2000" dirty="0">
              <a:latin typeface="Sans serif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848600" y="3969989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(134, 722)</a:t>
            </a:r>
            <a:endParaRPr lang="en-US" sz="2000" dirty="0">
              <a:latin typeface="Sans serif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3200" y="4655789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(20, 758)</a:t>
            </a:r>
            <a:endParaRPr lang="en-US" sz="2000" dirty="0">
              <a:latin typeface="Sans serif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1600" y="3969989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(48, 521)</a:t>
            </a:r>
            <a:endParaRPr lang="en-US" sz="2000" dirty="0">
              <a:latin typeface="Sans serif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53200" y="5417789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(13, 837)</a:t>
            </a:r>
            <a:endParaRPr lang="en-US" sz="2000" dirty="0">
              <a:latin typeface="Sans serif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29400" y="4034521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(89, 645)</a:t>
            </a:r>
            <a:endParaRPr lang="en-US" sz="2000" dirty="0">
              <a:latin typeface="Sans serif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76889" y="990600"/>
            <a:ext cx="244169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(RPON, RRON)</a:t>
            </a:r>
          </a:p>
        </p:txBody>
      </p:sp>
      <p:cxnSp>
        <p:nvCxnSpPr>
          <p:cNvPr id="59" name="Straight Arrow Connector 58"/>
          <p:cNvCxnSpPr>
            <a:stCxn id="56" idx="2"/>
            <a:endCxn id="48" idx="0"/>
          </p:cNvCxnSpPr>
          <p:nvPr/>
        </p:nvCxnSpPr>
        <p:spPr>
          <a:xfrm rot="16200000" flipH="1">
            <a:off x="7029031" y="1620970"/>
            <a:ext cx="841324" cy="5039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4"/>
          <p:cNvGrpSpPr/>
          <p:nvPr/>
        </p:nvGrpSpPr>
        <p:grpSpPr>
          <a:xfrm>
            <a:off x="5924330" y="20574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3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4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6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8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9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0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1" name="Oval 70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2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4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5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Structural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6294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dirty="0" smtClean="0"/>
              <a:t>Structural position of a node </a:t>
            </a:r>
          </a:p>
          <a:p>
            <a:pPr lvl="1"/>
            <a:r>
              <a:rPr lang="en-US" dirty="0" smtClean="0"/>
              <a:t>Pair of RPON and RRON</a:t>
            </a:r>
          </a:p>
          <a:p>
            <a:pPr lvl="1"/>
            <a:r>
              <a:rPr lang="el-GR" dirty="0" smtClean="0">
                <a:latin typeface="Arial"/>
                <a:cs typeface="Arial"/>
              </a:rPr>
              <a:t>η</a:t>
            </a:r>
            <a:r>
              <a:rPr lang="en-US" baseline="-25000" dirty="0" smtClean="0">
                <a:latin typeface="Arial"/>
                <a:cs typeface="Arial"/>
              </a:rPr>
              <a:t>g1</a:t>
            </a:r>
            <a:r>
              <a:rPr lang="en-US" dirty="0" smtClean="0">
                <a:latin typeface="Arial"/>
                <a:cs typeface="Arial"/>
              </a:rPr>
              <a:t> = (538, 143)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335148" y="2057400"/>
            <a:ext cx="1351652" cy="4001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ans serif"/>
              </a:rPr>
              <a:t>(538, 143)</a:t>
            </a:r>
            <a:endParaRPr lang="en-US" sz="2000" dirty="0">
              <a:latin typeface="Sans serif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95333" y="990600"/>
            <a:ext cx="10390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(</a:t>
            </a:r>
            <a:r>
              <a:rPr lang="en-US" sz="2400" dirty="0" err="1" smtClean="0">
                <a:latin typeface="Sans serif"/>
              </a:rPr>
              <a:t>p</a:t>
            </a:r>
            <a:r>
              <a:rPr lang="en-US" sz="2400" baseline="-25000" dirty="0" err="1" smtClean="0">
                <a:latin typeface="Sans serif"/>
              </a:rPr>
              <a:t>x</a:t>
            </a:r>
            <a:r>
              <a:rPr lang="en-US" sz="2400" dirty="0" smtClean="0">
                <a:latin typeface="Sans serif"/>
              </a:rPr>
              <a:t>, r</a:t>
            </a:r>
            <a:r>
              <a:rPr lang="en-US" sz="2400" baseline="-25000" dirty="0" smtClean="0">
                <a:latin typeface="Sans serif"/>
              </a:rPr>
              <a:t>x</a:t>
            </a:r>
            <a:r>
              <a:rPr lang="en-US" sz="2400" dirty="0" smtClean="0">
                <a:latin typeface="Sans serif"/>
              </a:rPr>
              <a:t>)</a:t>
            </a:r>
          </a:p>
        </p:txBody>
      </p:sp>
      <p:cxnSp>
        <p:nvCxnSpPr>
          <p:cNvPr id="13" name="Straight Arrow Connector 12"/>
          <p:cNvCxnSpPr>
            <a:stCxn id="12" idx="2"/>
            <a:endCxn id="5" idx="0"/>
          </p:cNvCxnSpPr>
          <p:nvPr/>
        </p:nvCxnSpPr>
        <p:spPr>
          <a:xfrm rot="5400000">
            <a:off x="7710354" y="1752886"/>
            <a:ext cx="605135" cy="3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4"/>
          <p:cNvGrpSpPr/>
          <p:nvPr/>
        </p:nvGrpSpPr>
        <p:grpSpPr>
          <a:xfrm>
            <a:off x="5924330" y="20574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2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RPONs/RRONs are computed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Order-preserving symmetric encryption</a:t>
            </a:r>
          </a:p>
          <a:p>
            <a:pPr lvl="1"/>
            <a:r>
              <a:rPr lang="en-US" dirty="0" err="1" smtClean="0"/>
              <a:t>Boldyreva</a:t>
            </a:r>
            <a:r>
              <a:rPr lang="en-US" dirty="0" smtClean="0"/>
              <a:t> et al, </a:t>
            </a:r>
            <a:r>
              <a:rPr lang="en-US" dirty="0" err="1" smtClean="0"/>
              <a:t>Eurocrypt</a:t>
            </a:r>
            <a:r>
              <a:rPr lang="en-US" dirty="0" smtClean="0"/>
              <a:t> ’09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Security of order-preserving encryption: POPF-CCA</a:t>
            </a:r>
          </a:p>
          <a:p>
            <a:pPr lvl="1"/>
            <a:r>
              <a:rPr lang="en-US" sz="2400" dirty="0" smtClean="0"/>
              <a:t>Pseudo-random Order-Preserving Function against Chosen Ciphertext Attacks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Integrity verifiers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6294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Integrity verifier of a node </a:t>
            </a:r>
          </a:p>
          <a:p>
            <a:pPr lvl="1"/>
            <a:r>
              <a:rPr lang="en-US" dirty="0" smtClean="0"/>
              <a:t>Hash of structural position, contents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416811" y="4984956"/>
            <a:ext cx="3982822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Str. Position, Node contents</a:t>
            </a:r>
            <a:endParaRPr lang="en-US" sz="2400" dirty="0">
              <a:latin typeface="Sans serif"/>
            </a:endParaRPr>
          </a:p>
        </p:txBody>
      </p:sp>
      <p:cxnSp>
        <p:nvCxnSpPr>
          <p:cNvPr id="29" name="Straight Arrow Connector 28"/>
          <p:cNvCxnSpPr>
            <a:stCxn id="26" idx="3"/>
          </p:cNvCxnSpPr>
          <p:nvPr/>
        </p:nvCxnSpPr>
        <p:spPr>
          <a:xfrm flipV="1">
            <a:off x="4399633" y="5213557"/>
            <a:ext cx="1351178" cy="2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73249" y="4984956"/>
            <a:ext cx="904415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Hash</a:t>
            </a:r>
            <a:endParaRPr lang="en-US" sz="2400" dirty="0">
              <a:latin typeface="Sans serif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15200" y="4800600"/>
            <a:ext cx="1279517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Integrity</a:t>
            </a:r>
          </a:p>
          <a:p>
            <a:r>
              <a:rPr lang="en-US" sz="2400" dirty="0" smtClean="0">
                <a:latin typeface="Sans serif"/>
              </a:rPr>
              <a:t>Verifier</a:t>
            </a:r>
            <a:endParaRPr lang="en-US" sz="2400" dirty="0">
              <a:latin typeface="Sans serif"/>
            </a:endParaRPr>
          </a:p>
        </p:txBody>
      </p:sp>
      <p:cxnSp>
        <p:nvCxnSpPr>
          <p:cNvPr id="34" name="Straight Arrow Connector 33"/>
          <p:cNvCxnSpPr>
            <a:stCxn id="30" idx="3"/>
            <a:endCxn id="32" idx="1"/>
          </p:cNvCxnSpPr>
          <p:nvPr/>
        </p:nvCxnSpPr>
        <p:spPr>
          <a:xfrm>
            <a:off x="6677664" y="5215789"/>
            <a:ext cx="637536" cy="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2183674" y="5728063"/>
            <a:ext cx="15240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Error recovery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362200"/>
            <a:ext cx="2743200" cy="685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2438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581400"/>
            <a:ext cx="3505200" cy="6858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27672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27272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39052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5910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49530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38100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8382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1336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4953002"/>
            <a:ext cx="12954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39052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4953001"/>
            <a:ext cx="1371600" cy="6095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5720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4953003"/>
            <a:ext cx="1371600" cy="533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38100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" y="5700486"/>
            <a:ext cx="2057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 XML pub/sub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76600" y="5715000"/>
            <a:ext cx="1752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Encrypted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6482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objects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4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paths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>
            <a:off x="2209800" y="4254137"/>
            <a:ext cx="914400" cy="29718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6400800" y="4267200"/>
            <a:ext cx="1219200" cy="28956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28600" y="914400"/>
            <a:ext cx="22860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9" idx="6"/>
          </p:cNvCxnSpPr>
          <p:nvPr/>
        </p:nvCxnSpPr>
        <p:spPr>
          <a:xfrm>
            <a:off x="2514600" y="13716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>
            <a:off x="914400" y="5486400"/>
            <a:ext cx="228600" cy="4572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sign integrity verifiers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Condensed-RSA</a:t>
            </a:r>
          </a:p>
          <a:p>
            <a:pPr>
              <a:buNone/>
            </a:pPr>
            <a:r>
              <a:rPr lang="en-US" sz="2400" dirty="0" smtClean="0"/>
              <a:t>	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dirty="0" smtClean="0"/>
              <a:t>Aggregate signatures using Bilinear maps</a:t>
            </a:r>
          </a:p>
          <a:p>
            <a:pPr lvl="1"/>
            <a:r>
              <a:rPr lang="en-US" dirty="0" smtClean="0"/>
              <a:t>BGLS: </a:t>
            </a:r>
            <a:r>
              <a:rPr lang="en-US" dirty="0" err="1" smtClean="0"/>
              <a:t>Boneh</a:t>
            </a:r>
            <a:r>
              <a:rPr lang="en-US" dirty="0" smtClean="0"/>
              <a:t> et al. ’03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Signed data upload</a:t>
            </a:r>
            <a:endParaRPr lang="en-US" dirty="0"/>
          </a:p>
        </p:txBody>
      </p:sp>
      <p:sp>
        <p:nvSpPr>
          <p:cNvPr id="5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  <p:cxnSp>
        <p:nvCxnSpPr>
          <p:cNvPr id="16" name="Straight Arrow Connector 15"/>
          <p:cNvCxnSpPr>
            <a:stCxn id="18" idx="0"/>
          </p:cNvCxnSpPr>
          <p:nvPr/>
        </p:nvCxnSpPr>
        <p:spPr>
          <a:xfrm rot="5400000" flipH="1" flipV="1">
            <a:off x="1116330" y="2640330"/>
            <a:ext cx="2529840" cy="14859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09600" y="4648200"/>
            <a:ext cx="20574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Authorized owner</a:t>
            </a:r>
            <a:endParaRPr lang="en-US" sz="2400" dirty="0">
              <a:latin typeface="Sans serif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4800" y="137160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Service</a:t>
            </a:r>
            <a:endParaRPr lang="en-US" sz="2800" dirty="0">
              <a:latin typeface="Sans serif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09600" y="2667000"/>
            <a:ext cx="3429000" cy="1447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Sans serif"/>
              </a:rPr>
              <a:t>Tree: T, its signature,</a:t>
            </a:r>
          </a:p>
          <a:p>
            <a:r>
              <a:rPr lang="en-US" sz="2400" dirty="0" smtClean="0">
                <a:latin typeface="Sans serif"/>
              </a:rPr>
              <a:t>(Signature, Structural Position) of each node</a:t>
            </a:r>
          </a:p>
        </p:txBody>
      </p:sp>
      <p:grpSp>
        <p:nvGrpSpPr>
          <p:cNvPr id="3" name="Group 26"/>
          <p:cNvGrpSpPr/>
          <p:nvPr/>
        </p:nvGrpSpPr>
        <p:grpSpPr>
          <a:xfrm>
            <a:off x="5181600" y="2590800"/>
            <a:ext cx="3251507" cy="3733800"/>
            <a:chOff x="5624741" y="1447800"/>
            <a:chExt cx="3251507" cy="3733800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7" y="1782851"/>
              <a:ext cx="2270686" cy="3063481"/>
              <a:chOff x="609598" y="1858902"/>
              <a:chExt cx="1561094" cy="235429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40" name="Oval 2"/>
              <p:cNvSpPr>
                <a:spLocks noChangeArrowheads="1"/>
              </p:cNvSpPr>
              <p:nvPr/>
            </p:nvSpPr>
            <p:spPr bwMode="auto">
              <a:xfrm>
                <a:off x="983908" y="1858902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1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1" name="Line 4"/>
              <p:cNvSpPr>
                <a:spLocks noChangeShapeType="1"/>
              </p:cNvSpPr>
              <p:nvPr/>
            </p:nvSpPr>
            <p:spPr bwMode="auto">
              <a:xfrm>
                <a:off x="1248229" y="2133540"/>
                <a:ext cx="1775" cy="293687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2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1290804" y="2674877"/>
                <a:ext cx="541061" cy="258763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4" name="Oval 7"/>
              <p:cNvSpPr>
                <a:spLocks noChangeArrowheads="1"/>
              </p:cNvSpPr>
              <p:nvPr/>
            </p:nvSpPr>
            <p:spPr bwMode="auto">
              <a:xfrm>
                <a:off x="1673981" y="2901890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5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5" name="Oval 8"/>
              <p:cNvSpPr>
                <a:spLocks noChangeArrowheads="1"/>
              </p:cNvSpPr>
              <p:nvPr/>
            </p:nvSpPr>
            <p:spPr bwMode="auto">
              <a:xfrm>
                <a:off x="609598" y="2901890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6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7" name="Oval 10"/>
              <p:cNvSpPr>
                <a:spLocks noChangeArrowheads="1"/>
              </p:cNvSpPr>
              <p:nvPr/>
            </p:nvSpPr>
            <p:spPr bwMode="auto">
              <a:xfrm>
                <a:off x="624376" y="3422413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666954" y="3943324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49" name="Line 13"/>
              <p:cNvSpPr>
                <a:spLocks noChangeShapeType="1"/>
              </p:cNvSpPr>
              <p:nvPr/>
            </p:nvSpPr>
            <p:spPr bwMode="auto">
              <a:xfrm>
                <a:off x="891251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50" name="Line 15"/>
              <p:cNvSpPr>
                <a:spLocks noChangeShapeType="1"/>
              </p:cNvSpPr>
              <p:nvPr/>
            </p:nvSpPr>
            <p:spPr bwMode="auto">
              <a:xfrm>
                <a:off x="849341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51" name="Line 4"/>
              <p:cNvSpPr>
                <a:spLocks noChangeShapeType="1"/>
              </p:cNvSpPr>
              <p:nvPr/>
            </p:nvSpPr>
            <p:spPr bwMode="auto">
              <a:xfrm>
                <a:off x="1299669" y="2698075"/>
                <a:ext cx="71931" cy="197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143000" y="2895600"/>
                <a:ext cx="496711" cy="269875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4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038260" y="1447800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Healthrecord</a:t>
              </a:r>
              <a:endParaRPr lang="en-US" dirty="0">
                <a:latin typeface="Sans serif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01855" y="2221468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24741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55499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13084" y="3505200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KidneyStone</a:t>
              </a:r>
              <a:endParaRPr lang="en-US" dirty="0">
                <a:latin typeface="Sans serif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486124" y="2831068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HeartAttack</a:t>
              </a:r>
              <a:endParaRPr lang="en-US" dirty="0">
                <a:latin typeface="Sans serif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5638800" y="2129135"/>
            <a:ext cx="1073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ans serif"/>
              </a:rPr>
              <a:t>Tree T</a:t>
            </a:r>
            <a:endParaRPr lang="en-US" sz="2400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5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“Select the </a:t>
            </a:r>
            <a:r>
              <a:rPr lang="en-US" sz="2800" dirty="0" err="1" smtClean="0"/>
              <a:t>EMR.CriticalDiseases</a:t>
            </a:r>
            <a:r>
              <a:rPr lang="en-US" sz="2800" dirty="0" smtClean="0"/>
              <a:t> from … where </a:t>
            </a:r>
            <a:r>
              <a:rPr lang="en-US" sz="2800" dirty="0" err="1" smtClean="0"/>
              <a:t>insurance_provider</a:t>
            </a:r>
            <a:r>
              <a:rPr lang="en-US" sz="2800" dirty="0" smtClean="0"/>
              <a:t>=B and name=…”</a:t>
            </a:r>
          </a:p>
        </p:txBody>
      </p:sp>
      <p:cxnSp>
        <p:nvCxnSpPr>
          <p:cNvPr id="17" name="Straight Arrow Connector 16"/>
          <p:cNvCxnSpPr>
            <a:endCxn id="19" idx="0"/>
          </p:cNvCxnSpPr>
          <p:nvPr/>
        </p:nvCxnSpPr>
        <p:spPr>
          <a:xfrm rot="16200000" flipH="1">
            <a:off x="5200650" y="1962150"/>
            <a:ext cx="1676400" cy="12573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410200" y="3429000"/>
            <a:ext cx="25146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Insurance provider B</a:t>
            </a:r>
            <a:endParaRPr lang="en-US" sz="2400" dirty="0">
              <a:latin typeface="Sans serif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4800" y="990600"/>
            <a:ext cx="8534400" cy="76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Service</a:t>
            </a:r>
            <a:endParaRPr lang="en-US" sz="2800" dirty="0">
              <a:latin typeface="Sans serif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867400" y="2133600"/>
            <a:ext cx="1219200" cy="685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Sans serif"/>
              </a:rPr>
              <a:t>Query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 result</a:t>
            </a:r>
            <a:endParaRPr lang="en-US" dirty="0"/>
          </a:p>
        </p:txBody>
      </p:sp>
      <p:sp>
        <p:nvSpPr>
          <p:cNvPr id="5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“Select the </a:t>
            </a:r>
            <a:r>
              <a:rPr lang="en-US" sz="2800" dirty="0" err="1" smtClean="0"/>
              <a:t>EMR.CriticalDiseases</a:t>
            </a:r>
            <a:r>
              <a:rPr lang="en-US" sz="2800" dirty="0" smtClean="0"/>
              <a:t> from … where </a:t>
            </a:r>
            <a:r>
              <a:rPr lang="en-US" sz="2800" dirty="0" err="1" smtClean="0"/>
              <a:t>insurance_provider</a:t>
            </a:r>
            <a:r>
              <a:rPr lang="en-US" sz="2800" dirty="0" smtClean="0"/>
              <a:t>=B and name=…”</a:t>
            </a:r>
          </a:p>
          <a:p>
            <a:pPr lvl="1"/>
            <a:r>
              <a:rPr lang="en-US" dirty="0" smtClean="0"/>
              <a:t>Cancer and Heart Attacks are covered by B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04800" y="838200"/>
            <a:ext cx="8534400" cy="533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Service</a:t>
            </a:r>
            <a:endParaRPr lang="en-US" sz="2800" dirty="0">
              <a:latin typeface="Sans serif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692093" y="3364468"/>
            <a:ext cx="3251507" cy="2960132"/>
            <a:chOff x="5624741" y="2221468"/>
            <a:chExt cx="3251507" cy="2960132"/>
          </a:xfrm>
        </p:grpSpPr>
        <p:grpSp>
          <p:nvGrpSpPr>
            <p:cNvPr id="4" name="Group 24"/>
            <p:cNvGrpSpPr/>
            <p:nvPr/>
          </p:nvGrpSpPr>
          <p:grpSpPr>
            <a:xfrm>
              <a:off x="5918207" y="2505846"/>
              <a:ext cx="2270686" cy="2340485"/>
              <a:chOff x="609598" y="2414527"/>
              <a:chExt cx="1561094" cy="1798672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2" name="Line 6"/>
              <p:cNvSpPr>
                <a:spLocks noChangeShapeType="1"/>
              </p:cNvSpPr>
              <p:nvPr/>
            </p:nvSpPr>
            <p:spPr bwMode="auto">
              <a:xfrm>
                <a:off x="1290804" y="2674877"/>
                <a:ext cx="541061" cy="258763"/>
              </a:xfrm>
              <a:prstGeom prst="lin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auto">
              <a:xfrm>
                <a:off x="1673981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5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609598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6" name="Oval 10"/>
              <p:cNvSpPr>
                <a:spLocks noChangeArrowheads="1"/>
              </p:cNvSpPr>
              <p:nvPr/>
            </p:nvSpPr>
            <p:spPr bwMode="auto">
              <a:xfrm>
                <a:off x="624376" y="3422413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7" name="Oval 26"/>
              <p:cNvSpPr>
                <a:spLocks noChangeArrowheads="1"/>
              </p:cNvSpPr>
              <p:nvPr/>
            </p:nvSpPr>
            <p:spPr bwMode="auto">
              <a:xfrm>
                <a:off x="666954" y="3943324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>
                <a:off x="891251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849341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6901855" y="2221468"/>
              <a:ext cx="1838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CriticalDiseases</a:t>
              </a:r>
              <a:endParaRPr lang="en-US" dirty="0">
                <a:latin typeface="Sans serif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24741" y="28194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Cancer</a:t>
              </a:r>
              <a:endParaRPr lang="en-US" dirty="0">
                <a:latin typeface="Sans serif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55499" y="4038600"/>
              <a:ext cx="1697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Chemotherapy</a:t>
              </a:r>
              <a:endParaRPr lang="en-US" dirty="0">
                <a:latin typeface="Sans serif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86124" y="2831068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Sans serif"/>
                </a:rPr>
                <a:t>HeartAttack</a:t>
              </a:r>
              <a:endParaRPr lang="en-US" dirty="0">
                <a:latin typeface="Sans serif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68013" y="481226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ans serif"/>
                </a:rPr>
                <a:t>Details</a:t>
              </a:r>
              <a:endParaRPr lang="en-US" dirty="0">
                <a:latin typeface="Sans serif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2158693" y="3272135"/>
            <a:ext cx="1644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ans serif"/>
              </a:rPr>
              <a:t>Subtree T</a:t>
            </a:r>
            <a:r>
              <a:rPr lang="el-GR" sz="2400" baseline="-25000" dirty="0" smtClean="0">
                <a:latin typeface="Sans serif"/>
              </a:rPr>
              <a:t>δ</a:t>
            </a:r>
            <a:endParaRPr lang="en-US" sz="2400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5" name="Content Placeholder 25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cxnSp>
        <p:nvCxnSpPr>
          <p:cNvPr id="17" name="Straight Arrow Connector 16"/>
          <p:cNvCxnSpPr>
            <a:endCxn id="19" idx="0"/>
          </p:cNvCxnSpPr>
          <p:nvPr/>
        </p:nvCxnSpPr>
        <p:spPr>
          <a:xfrm rot="16200000" flipH="1">
            <a:off x="4933950" y="1543050"/>
            <a:ext cx="2362200" cy="186690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791200" y="3657600"/>
            <a:ext cx="25146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Sans serif"/>
              </a:rPr>
              <a:t>Insurance provider B</a:t>
            </a:r>
            <a:endParaRPr lang="en-US" sz="2400" dirty="0">
              <a:latin typeface="Sans serif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04800" y="762000"/>
            <a:ext cx="8534400" cy="533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Sans serif"/>
              </a:rPr>
              <a:t>Cloud Service</a:t>
            </a:r>
            <a:endParaRPr lang="en-US" sz="2800" dirty="0">
              <a:latin typeface="Sans serif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267200" y="1600200"/>
            <a:ext cx="4267200" cy="1828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Sans serif"/>
              </a:rPr>
              <a:t>Subtree: </a:t>
            </a:r>
            <a:r>
              <a:rPr lang="en-US" sz="2400" dirty="0" smtClean="0">
                <a:solidFill>
                  <a:schemeClr val="bg1"/>
                </a:solidFill>
                <a:latin typeface="Sans serif"/>
              </a:rPr>
              <a:t>T</a:t>
            </a:r>
            <a:r>
              <a:rPr lang="el-GR" sz="2400" baseline="-25000" dirty="0" smtClean="0">
                <a:solidFill>
                  <a:schemeClr val="bg1"/>
                </a:solidFill>
                <a:latin typeface="Sans serif"/>
              </a:rPr>
              <a:t>δ</a:t>
            </a:r>
            <a:r>
              <a:rPr lang="en-US" sz="2400" dirty="0" smtClean="0">
                <a:solidFill>
                  <a:schemeClr val="bg1"/>
                </a:solidFill>
                <a:latin typeface="Sans serif"/>
              </a:rPr>
              <a:t>,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Sans serif"/>
              </a:rPr>
              <a:t>Its aggregate signature </a:t>
            </a:r>
            <a:r>
              <a:rPr lang="el-GR" sz="2800" dirty="0" smtClean="0">
                <a:latin typeface="Sans serif"/>
                <a:cs typeface="Arial"/>
              </a:rPr>
              <a:t>σ</a:t>
            </a:r>
            <a:r>
              <a:rPr lang="el-GR" sz="2800" baseline="-25000" dirty="0" smtClean="0">
                <a:latin typeface="Sans serif"/>
              </a:rPr>
              <a:t>δ</a:t>
            </a:r>
            <a:r>
              <a:rPr lang="en-US" sz="2400" dirty="0" smtClean="0">
                <a:solidFill>
                  <a:schemeClr val="bg1"/>
                </a:solidFill>
                <a:latin typeface="Sans serif"/>
              </a:rPr>
              <a:t>,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Sans serif"/>
              </a:rPr>
              <a:t>Structural position of nodes,</a:t>
            </a:r>
          </a:p>
          <a:p>
            <a:r>
              <a:rPr lang="en-US" sz="2400" dirty="0" smtClean="0">
                <a:latin typeface="Sans serif"/>
                <a:cs typeface="Arial"/>
              </a:rPr>
              <a:t>Verification object: VO</a:t>
            </a:r>
            <a:r>
              <a:rPr lang="el-GR" sz="2400" baseline="-25000" dirty="0" smtClean="0">
                <a:latin typeface="Sans serif"/>
              </a:rPr>
              <a:t>δ</a:t>
            </a:r>
            <a:endParaRPr lang="en-US" sz="2400" dirty="0">
              <a:solidFill>
                <a:schemeClr val="bg1"/>
              </a:solidFill>
              <a:latin typeface="Sans serif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76200" y="1828800"/>
            <a:ext cx="3942452" cy="3295710"/>
            <a:chOff x="76200" y="1828800"/>
            <a:chExt cx="3942452" cy="3295710"/>
          </a:xfrm>
        </p:grpSpPr>
        <p:grpSp>
          <p:nvGrpSpPr>
            <p:cNvPr id="4" name="Group 24"/>
            <p:cNvGrpSpPr/>
            <p:nvPr/>
          </p:nvGrpSpPr>
          <p:grpSpPr>
            <a:xfrm>
              <a:off x="903066" y="2277246"/>
              <a:ext cx="2270686" cy="2340485"/>
              <a:chOff x="609598" y="2414527"/>
              <a:chExt cx="1561094" cy="1798672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983908" y="2414527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2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2" name="Line 6"/>
              <p:cNvSpPr>
                <a:spLocks noChangeShapeType="1"/>
              </p:cNvSpPr>
              <p:nvPr/>
            </p:nvSpPr>
            <p:spPr bwMode="auto">
              <a:xfrm>
                <a:off x="1290804" y="2674877"/>
                <a:ext cx="541061" cy="258763"/>
              </a:xfrm>
              <a:prstGeom prst="lin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auto">
              <a:xfrm>
                <a:off x="1673981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5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609598" y="2901890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8280" tIns="8280" rIns="8280" bIns="828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3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 flipH="1">
                <a:off x="1015835" y="2674877"/>
                <a:ext cx="280286" cy="263525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6" name="Oval 10"/>
              <p:cNvSpPr>
                <a:spLocks noChangeArrowheads="1"/>
              </p:cNvSpPr>
              <p:nvPr/>
            </p:nvSpPr>
            <p:spPr bwMode="auto">
              <a:xfrm>
                <a:off x="624376" y="3422413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6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7" name="Oval 26"/>
              <p:cNvSpPr>
                <a:spLocks noChangeArrowheads="1"/>
              </p:cNvSpPr>
              <p:nvPr/>
            </p:nvSpPr>
            <p:spPr bwMode="auto">
              <a:xfrm>
                <a:off x="666954" y="3943324"/>
                <a:ext cx="496711" cy="269875"/>
              </a:xfrm>
              <a:prstGeom prst="ellipse">
                <a:avLst/>
              </a:prstGeom>
              <a:solidFill>
                <a:srgbClr val="00B0F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13320" tIns="13320" rIns="13320" bIns="13320" anchor="ctr" anchorCtr="1"/>
              <a:lstStyle/>
              <a:p>
                <a:pPr algn="ctr">
                  <a:lnSpc>
                    <a:spcPct val="93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g</a:t>
                </a:r>
                <a:r>
                  <a:rPr lang="en-GB" sz="2000" baseline="-25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ans serif"/>
                  </a:rPr>
                  <a:t>7</a:t>
                </a:r>
                <a:endParaRPr lang="en-GB" sz="2000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>
                <a:off x="891251" y="3691411"/>
                <a:ext cx="1775" cy="252412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849341" y="3182541"/>
                <a:ext cx="1" cy="23424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76200" y="1828800"/>
              <a:ext cx="164423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Sans serif"/>
                </a:rPr>
                <a:t>Subtree T</a:t>
              </a:r>
              <a:r>
                <a:rPr lang="el-GR" sz="2400" baseline="-25000" dirty="0" smtClean="0">
                  <a:latin typeface="Sans serif"/>
                </a:rPr>
                <a:t>δ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061947" y="2362200"/>
              <a:ext cx="13516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ans serif"/>
                </a:rPr>
                <a:t>(378, 430)</a:t>
              </a:r>
              <a:endParaRPr lang="en-US" sz="2000" dirty="0">
                <a:latin typeface="Sans serif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67000" y="3276600"/>
              <a:ext cx="13516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ans serif"/>
                </a:rPr>
                <a:t>(134, 722)</a:t>
              </a:r>
              <a:endParaRPr lang="en-US" sz="2000" dirty="0">
                <a:latin typeface="Sans serif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371600" y="3962400"/>
              <a:ext cx="12089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ans serif"/>
                </a:rPr>
                <a:t>(20, 758)</a:t>
              </a:r>
              <a:endParaRPr lang="en-US" sz="2000" dirty="0">
                <a:latin typeface="Sans serif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371600" y="4724400"/>
              <a:ext cx="12089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ans serif"/>
                </a:rPr>
                <a:t>(13, 837)</a:t>
              </a:r>
              <a:endParaRPr lang="en-US" sz="2000" dirty="0">
                <a:latin typeface="Sans serif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371600" y="3200400"/>
              <a:ext cx="12089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ans serif"/>
                </a:rPr>
                <a:t>(48, 521)</a:t>
              </a:r>
              <a:endParaRPr lang="en-US" sz="2000" dirty="0">
                <a:latin typeface="Sans serif"/>
              </a:endParaRPr>
            </a:p>
          </p:txBody>
        </p: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verifies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Content authenticity using </a:t>
            </a:r>
          </a:p>
          <a:p>
            <a:pPr lvl="1"/>
            <a:r>
              <a:rPr lang="en-US" dirty="0" smtClean="0"/>
              <a:t>Signature of tree, of subtree, verification object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Structural authenticity</a:t>
            </a:r>
          </a:p>
          <a:p>
            <a:pPr lvl="1"/>
            <a:r>
              <a:rPr lang="en-US" dirty="0" smtClean="0"/>
              <a:t>RPONs, RRONs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Signing: CRSA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229600" cy="545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Redaction: CRSA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686674" cy="5605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Verification: CRSA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47486"/>
            <a:ext cx="7754031" cy="561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‘n+1’ signatures computed</a:t>
            </a:r>
          </a:p>
          <a:p>
            <a:pPr lvl="1"/>
            <a:r>
              <a:rPr lang="en-US" dirty="0" smtClean="0"/>
              <a:t>Expensive</a:t>
            </a:r>
          </a:p>
          <a:p>
            <a:endParaRPr lang="en-US" dirty="0" smtClean="0"/>
          </a:p>
          <a:p>
            <a:r>
              <a:rPr lang="en-US" dirty="0" smtClean="0"/>
              <a:t>Consumer receives: 2 signatures</a:t>
            </a:r>
          </a:p>
          <a:p>
            <a:pPr lvl="1"/>
            <a:r>
              <a:rPr lang="en-US" dirty="0" smtClean="0"/>
              <a:t>Efficient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r>
              <a:rPr lang="en-US" dirty="0" smtClean="0"/>
              <a:t>Leakage-free: based on POPF-CCA</a:t>
            </a:r>
          </a:p>
          <a:p>
            <a:endParaRPr lang="en-US" dirty="0" smtClean="0"/>
          </a:p>
          <a:p>
            <a:r>
              <a:rPr lang="en-US" dirty="0" smtClean="0"/>
              <a:t>Unforgeable: based on RSA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2183674" y="5728063"/>
            <a:ext cx="15240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Error recovery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362200"/>
            <a:ext cx="2743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24384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581400"/>
            <a:ext cx="3505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27672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27272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953000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39052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5910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49530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38100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8382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1336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4953002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39052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4953001"/>
            <a:ext cx="1371600" cy="609599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5720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4953003"/>
            <a:ext cx="13716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38100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" y="5700486"/>
            <a:ext cx="2057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 XML pub/sub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76600" y="5715000"/>
            <a:ext cx="1752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Encrypted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6482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objects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4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paths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>
            <a:off x="2209800" y="4254137"/>
            <a:ext cx="914400" cy="29718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6400800" y="4267200"/>
            <a:ext cx="1219200" cy="28956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8600" y="914400"/>
            <a:ext cx="22860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2514600" y="13716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>
            <a:off x="914400" y="5486400"/>
            <a:ext cx="228600" cy="4572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subtrees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Structural signatures</a:t>
            </a:r>
          </a:p>
          <a:p>
            <a:pPr lvl="1"/>
            <a:r>
              <a:rPr lang="en-US" dirty="0" smtClean="0"/>
              <a:t>for “a subtree”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it handle </a:t>
            </a:r>
          </a:p>
          <a:p>
            <a:pPr lvl="1"/>
            <a:r>
              <a:rPr lang="en-US" dirty="0" smtClean="0"/>
              <a:t>“many subtrees” as query results?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subtrees</a:t>
            </a:r>
            <a:endParaRPr lang="en-US" dirty="0"/>
          </a:p>
        </p:txBody>
      </p:sp>
      <p:sp>
        <p:nvSpPr>
          <p:cNvPr id="44" name="TextBox 71"/>
          <p:cNvSpPr txBox="1">
            <a:spLocks noChangeArrowheads="1"/>
          </p:cNvSpPr>
          <p:nvPr/>
        </p:nvSpPr>
        <p:spPr bwMode="auto">
          <a:xfrm>
            <a:off x="914401" y="990599"/>
            <a:ext cx="1524000" cy="461665"/>
          </a:xfrm>
          <a:prstGeom prst="rect">
            <a:avLst/>
          </a:prstGeom>
          <a:solidFill>
            <a:srgbClr val="00B0F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- 1</a:t>
            </a:r>
            <a:endParaRPr lang="en-US" sz="2400" dirty="0">
              <a:latin typeface="Sans serif"/>
            </a:endParaRPr>
          </a:p>
        </p:txBody>
      </p:sp>
      <p:grpSp>
        <p:nvGrpSpPr>
          <p:cNvPr id="3" name="Group 24"/>
          <p:cNvGrpSpPr/>
          <p:nvPr/>
        </p:nvGrpSpPr>
        <p:grpSpPr>
          <a:xfrm>
            <a:off x="2286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5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subtrees</a:t>
            </a:r>
            <a:endParaRPr lang="en-US" dirty="0"/>
          </a:p>
        </p:txBody>
      </p:sp>
      <p:sp>
        <p:nvSpPr>
          <p:cNvPr id="44" name="TextBox 71"/>
          <p:cNvSpPr txBox="1">
            <a:spLocks noChangeArrowheads="1"/>
          </p:cNvSpPr>
          <p:nvPr/>
        </p:nvSpPr>
        <p:spPr bwMode="auto">
          <a:xfrm>
            <a:off x="914401" y="990599"/>
            <a:ext cx="1524000" cy="461665"/>
          </a:xfrm>
          <a:prstGeom prst="rect">
            <a:avLst/>
          </a:prstGeom>
          <a:solidFill>
            <a:srgbClr val="00B0F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- 1</a:t>
            </a:r>
            <a:endParaRPr lang="en-US" sz="2400" dirty="0">
              <a:latin typeface="Sans serif"/>
            </a:endParaRPr>
          </a:p>
        </p:txBody>
      </p:sp>
      <p:sp>
        <p:nvSpPr>
          <p:cNvPr id="68" name="TextBox 71"/>
          <p:cNvSpPr txBox="1">
            <a:spLocks noChangeArrowheads="1"/>
          </p:cNvSpPr>
          <p:nvPr/>
        </p:nvSpPr>
        <p:spPr bwMode="auto">
          <a:xfrm>
            <a:off x="3505200" y="990599"/>
            <a:ext cx="1524000" cy="461665"/>
          </a:xfrm>
          <a:prstGeom prst="rect">
            <a:avLst/>
          </a:prstGeom>
          <a:solidFill>
            <a:srgbClr val="92D05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- 2</a:t>
            </a:r>
            <a:endParaRPr lang="en-US" sz="2400" dirty="0">
              <a:latin typeface="Sans serif"/>
            </a:endParaRPr>
          </a:p>
        </p:txBody>
      </p:sp>
      <p:grpSp>
        <p:nvGrpSpPr>
          <p:cNvPr id="3" name="Group 24"/>
          <p:cNvGrpSpPr/>
          <p:nvPr/>
        </p:nvGrpSpPr>
        <p:grpSpPr>
          <a:xfrm>
            <a:off x="2286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5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30480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0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3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4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5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6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3" name="Oval 72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4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subtrees</a:t>
            </a:r>
            <a:endParaRPr lang="en-US" dirty="0"/>
          </a:p>
        </p:txBody>
      </p:sp>
      <p:sp>
        <p:nvSpPr>
          <p:cNvPr id="44" name="TextBox 71"/>
          <p:cNvSpPr txBox="1">
            <a:spLocks noChangeArrowheads="1"/>
          </p:cNvSpPr>
          <p:nvPr/>
        </p:nvSpPr>
        <p:spPr bwMode="auto">
          <a:xfrm>
            <a:off x="914401" y="990599"/>
            <a:ext cx="1524000" cy="461665"/>
          </a:xfrm>
          <a:prstGeom prst="rect">
            <a:avLst/>
          </a:prstGeom>
          <a:solidFill>
            <a:srgbClr val="00B0F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- 1</a:t>
            </a:r>
            <a:endParaRPr lang="en-US" sz="2400" dirty="0">
              <a:latin typeface="Sans serif"/>
            </a:endParaRPr>
          </a:p>
        </p:txBody>
      </p:sp>
      <p:sp>
        <p:nvSpPr>
          <p:cNvPr id="68" name="TextBox 71"/>
          <p:cNvSpPr txBox="1">
            <a:spLocks noChangeArrowheads="1"/>
          </p:cNvSpPr>
          <p:nvPr/>
        </p:nvSpPr>
        <p:spPr bwMode="auto">
          <a:xfrm>
            <a:off x="3505200" y="990599"/>
            <a:ext cx="1524000" cy="461665"/>
          </a:xfrm>
          <a:prstGeom prst="rect">
            <a:avLst/>
          </a:prstGeom>
          <a:solidFill>
            <a:srgbClr val="92D05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- 2</a:t>
            </a:r>
            <a:endParaRPr lang="en-US" sz="2400" dirty="0">
              <a:latin typeface="Sans serif"/>
            </a:endParaRPr>
          </a:p>
        </p:txBody>
      </p:sp>
      <p:grpSp>
        <p:nvGrpSpPr>
          <p:cNvPr id="3" name="Group 24"/>
          <p:cNvGrpSpPr/>
          <p:nvPr/>
        </p:nvGrpSpPr>
        <p:grpSpPr>
          <a:xfrm>
            <a:off x="2286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5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30480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0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3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4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5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6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3" name="Oval 72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4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78" name="TextBox 71"/>
          <p:cNvSpPr txBox="1">
            <a:spLocks noChangeArrowheads="1"/>
          </p:cNvSpPr>
          <p:nvPr/>
        </p:nvSpPr>
        <p:spPr bwMode="auto">
          <a:xfrm>
            <a:off x="5791200" y="762000"/>
            <a:ext cx="2590800" cy="461665"/>
          </a:xfrm>
          <a:prstGeom prst="rect">
            <a:avLst/>
          </a:prstGeom>
          <a:solidFill>
            <a:schemeClr val="bg2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Consumer learns</a:t>
            </a:r>
            <a:endParaRPr lang="en-US" sz="2400" dirty="0">
              <a:latin typeface="Sans serif"/>
            </a:endParaRPr>
          </a:p>
        </p:txBody>
      </p:sp>
      <p:sp>
        <p:nvSpPr>
          <p:cNvPr id="80" name="Rounded Rectangular Callout 79"/>
          <p:cNvSpPr/>
          <p:nvPr/>
        </p:nvSpPr>
        <p:spPr>
          <a:xfrm>
            <a:off x="7162800" y="4191000"/>
            <a:ext cx="914400" cy="457200"/>
          </a:xfrm>
          <a:prstGeom prst="wedgeRoundRectCallout">
            <a:avLst>
              <a:gd name="adj1" fmla="val -106743"/>
              <a:gd name="adj2" fmla="val -214749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Sans serif"/>
              </a:rPr>
              <a:t>Path</a:t>
            </a:r>
            <a:endParaRPr lang="en-US" dirty="0">
              <a:solidFill>
                <a:schemeClr val="tx1"/>
              </a:solidFill>
              <a:latin typeface="Sans serif"/>
            </a:endParaRPr>
          </a:p>
        </p:txBody>
      </p:sp>
      <p:sp>
        <p:nvSpPr>
          <p:cNvPr id="81" name="TextBox 71"/>
          <p:cNvSpPr txBox="1">
            <a:spLocks noChangeArrowheads="1"/>
          </p:cNvSpPr>
          <p:nvPr/>
        </p:nvSpPr>
        <p:spPr bwMode="auto">
          <a:xfrm>
            <a:off x="5791200" y="1219200"/>
            <a:ext cx="2590800" cy="461665"/>
          </a:xfrm>
          <a:prstGeom prst="rect">
            <a:avLst/>
          </a:prstGeom>
          <a:solidFill>
            <a:schemeClr val="bg2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Induced subtree</a:t>
            </a:r>
          </a:p>
        </p:txBody>
      </p:sp>
      <p:grpSp>
        <p:nvGrpSpPr>
          <p:cNvPr id="5" name="Group 24"/>
          <p:cNvGrpSpPr/>
          <p:nvPr/>
        </p:nvGrpSpPr>
        <p:grpSpPr>
          <a:xfrm>
            <a:off x="6119266" y="1600200"/>
            <a:ext cx="1348005" cy="3501121"/>
            <a:chOff x="624376" y="1858902"/>
            <a:chExt cx="856243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4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5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6" name="Oval 105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7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8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 rot="7887317">
            <a:off x="6400800" y="3274407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3" name="Rounded Rectangle 112"/>
          <p:cNvSpPr/>
          <p:nvPr/>
        </p:nvSpPr>
        <p:spPr>
          <a:xfrm>
            <a:off x="762000" y="6019800"/>
            <a:ext cx="723900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Sans serif"/>
              </a:rPr>
              <a:t>Due to properties of post- and pre-order numbers  </a:t>
            </a:r>
            <a:endParaRPr lang="en-US" sz="2400" dirty="0">
              <a:latin typeface="Sans serif"/>
            </a:endParaRP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subtrees</a:t>
            </a:r>
            <a:endParaRPr lang="en-US" dirty="0"/>
          </a:p>
        </p:txBody>
      </p:sp>
      <p:sp>
        <p:nvSpPr>
          <p:cNvPr id="44" name="TextBox 71"/>
          <p:cNvSpPr txBox="1">
            <a:spLocks noChangeArrowheads="1"/>
          </p:cNvSpPr>
          <p:nvPr/>
        </p:nvSpPr>
        <p:spPr bwMode="auto">
          <a:xfrm>
            <a:off x="914401" y="990599"/>
            <a:ext cx="1524000" cy="461665"/>
          </a:xfrm>
          <a:prstGeom prst="rect">
            <a:avLst/>
          </a:prstGeom>
          <a:solidFill>
            <a:srgbClr val="00B0F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- 1</a:t>
            </a:r>
            <a:endParaRPr lang="en-US" sz="2400" dirty="0">
              <a:latin typeface="Sans serif"/>
            </a:endParaRPr>
          </a:p>
        </p:txBody>
      </p:sp>
      <p:sp>
        <p:nvSpPr>
          <p:cNvPr id="68" name="TextBox 71"/>
          <p:cNvSpPr txBox="1">
            <a:spLocks noChangeArrowheads="1"/>
          </p:cNvSpPr>
          <p:nvPr/>
        </p:nvSpPr>
        <p:spPr bwMode="auto">
          <a:xfrm>
            <a:off x="3505200" y="990599"/>
            <a:ext cx="1524000" cy="461665"/>
          </a:xfrm>
          <a:prstGeom prst="rect">
            <a:avLst/>
          </a:prstGeom>
          <a:solidFill>
            <a:srgbClr val="92D050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Query - 2</a:t>
            </a:r>
            <a:endParaRPr lang="en-US" sz="2400" dirty="0">
              <a:latin typeface="Sans serif"/>
            </a:endParaRPr>
          </a:p>
        </p:txBody>
      </p:sp>
      <p:grpSp>
        <p:nvGrpSpPr>
          <p:cNvPr id="3" name="Group 24"/>
          <p:cNvGrpSpPr/>
          <p:nvPr/>
        </p:nvGrpSpPr>
        <p:grpSpPr>
          <a:xfrm>
            <a:off x="2286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4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5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5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304800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0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1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3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4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5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6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7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3" name="Oval 72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4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6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7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78" name="TextBox 71"/>
          <p:cNvSpPr txBox="1">
            <a:spLocks noChangeArrowheads="1"/>
          </p:cNvSpPr>
          <p:nvPr/>
        </p:nvSpPr>
        <p:spPr bwMode="auto">
          <a:xfrm>
            <a:off x="5486400" y="990600"/>
            <a:ext cx="3429000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Sans serif"/>
              </a:rPr>
              <a:t>Consumer should learn “individual subtrees”</a:t>
            </a:r>
            <a:endParaRPr lang="en-US" sz="2400" dirty="0">
              <a:latin typeface="Sans serif"/>
            </a:endParaRPr>
          </a:p>
        </p:txBody>
      </p:sp>
      <p:grpSp>
        <p:nvGrpSpPr>
          <p:cNvPr id="5" name="Group 24"/>
          <p:cNvGrpSpPr/>
          <p:nvPr/>
        </p:nvGrpSpPr>
        <p:grpSpPr>
          <a:xfrm>
            <a:off x="7295216" y="2506183"/>
            <a:ext cx="781984" cy="1227617"/>
            <a:chOff x="983908" y="1858902"/>
            <a:chExt cx="496711" cy="8255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grpSp>
        <p:nvGrpSpPr>
          <p:cNvPr id="6" name="Group 70"/>
          <p:cNvGrpSpPr/>
          <p:nvPr/>
        </p:nvGrpSpPr>
        <p:grpSpPr>
          <a:xfrm>
            <a:off x="6248731" y="2506183"/>
            <a:ext cx="849017" cy="1175993"/>
            <a:chOff x="5638800" y="1600200"/>
            <a:chExt cx="849017" cy="1175993"/>
          </a:xfrm>
        </p:grpSpPr>
        <p:sp>
          <p:nvSpPr>
            <p:cNvPr id="59" name="Oval 10"/>
            <p:cNvSpPr>
              <a:spLocks noChangeArrowheads="1"/>
            </p:cNvSpPr>
            <p:nvPr/>
          </p:nvSpPr>
          <p:spPr bwMode="auto">
            <a:xfrm>
              <a:off x="5638800" y="1600200"/>
              <a:ext cx="781985" cy="401336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69" name="Oval 68"/>
            <p:cNvSpPr>
              <a:spLocks noChangeArrowheads="1"/>
            </p:cNvSpPr>
            <p:nvPr/>
          </p:nvSpPr>
          <p:spPr bwMode="auto">
            <a:xfrm>
              <a:off x="5705832" y="2374857"/>
              <a:ext cx="781985" cy="401336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>
              <a:off x="6058948" y="2000232"/>
              <a:ext cx="2794" cy="375367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2183674" y="5728063"/>
            <a:ext cx="15240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Error recovery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362200"/>
            <a:ext cx="2743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24384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581400"/>
            <a:ext cx="3505200" cy="685800"/>
          </a:xfrm>
          <a:prstGeom prst="ellipse">
            <a:avLst/>
          </a:prstGeom>
          <a:solidFill>
            <a:srgbClr val="C000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27672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27272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953000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39052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5910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49530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38100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8382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1336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4953002"/>
            <a:ext cx="1295400" cy="533400"/>
          </a:xfrm>
          <a:prstGeom prst="ellipse">
            <a:avLst/>
          </a:prstGeom>
          <a:solidFill>
            <a:srgbClr val="C000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39052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4953001"/>
            <a:ext cx="1371600" cy="609599"/>
          </a:xfrm>
          <a:prstGeom prst="ellipse">
            <a:avLst/>
          </a:prstGeom>
          <a:solidFill>
            <a:srgbClr val="C000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5720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4953003"/>
            <a:ext cx="1371600" cy="533400"/>
          </a:xfrm>
          <a:prstGeom prst="ellipse">
            <a:avLst/>
          </a:prstGeom>
          <a:solidFill>
            <a:srgbClr val="C000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38100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" y="5715000"/>
            <a:ext cx="2057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 XML pub/sub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76600" y="5715000"/>
            <a:ext cx="1752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Encrypted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6482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objects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4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paths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>
            <a:off x="2209800" y="4254137"/>
            <a:ext cx="914400" cy="29718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6400800" y="4267200"/>
            <a:ext cx="1219200" cy="28956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8600" y="914400"/>
            <a:ext cx="22860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2514600" y="13716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>
            <a:off x="914400" y="5486400"/>
            <a:ext cx="228600" cy="4572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Leakage-Free Redactable Signatures for Trees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228600" y="914400"/>
            <a:ext cx="8610600" cy="838200"/>
          </a:xfrm>
          <a:prstGeom prst="wedgeRoundRectCallout">
            <a:avLst>
              <a:gd name="adj1" fmla="val -10745"/>
              <a:gd name="adj2" fmla="val -503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How to authenticate </a:t>
            </a:r>
            <a:r>
              <a:rPr lang="en-US" sz="2600" b="1" u="sng" dirty="0" smtClean="0">
                <a:solidFill>
                  <a:schemeClr val="tx1"/>
                </a:solidFill>
                <a:latin typeface="Sans serif"/>
              </a:rPr>
              <a:t>many</a:t>
            </a:r>
            <a:r>
              <a:rPr lang="en-US" sz="2600" dirty="0" smtClean="0">
                <a:solidFill>
                  <a:schemeClr val="tx1"/>
                </a:solidFill>
                <a:latin typeface="Sans serif"/>
              </a:rPr>
              <a:t> subtrees without leaking?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Encode nodes with secure names</a:t>
            </a:r>
          </a:p>
          <a:p>
            <a:pPr lvl="1"/>
            <a:r>
              <a:rPr lang="en-US" dirty="0" smtClean="0"/>
              <a:t>Order among siblings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Parent-child relationships separately</a:t>
            </a:r>
          </a:p>
          <a:p>
            <a:pPr lvl="1"/>
            <a:r>
              <a:rPr lang="en-US" dirty="0" smtClean="0"/>
              <a:t>No leakage of edge/path information</a:t>
            </a:r>
          </a:p>
          <a:p>
            <a:endParaRPr lang="en-US" dirty="0" smtClean="0"/>
          </a:p>
          <a:p>
            <a:r>
              <a:rPr lang="en-US" dirty="0" smtClean="0"/>
              <a:t>Signing</a:t>
            </a:r>
          </a:p>
          <a:p>
            <a:pPr lvl="1"/>
            <a:r>
              <a:rPr lang="en-US" dirty="0" smtClean="0"/>
              <a:t>JMSW </a:t>
            </a:r>
            <a:r>
              <a:rPr lang="en-US" dirty="0" err="1" smtClean="0"/>
              <a:t>homomorphic</a:t>
            </a:r>
            <a:r>
              <a:rPr lang="en-US" dirty="0" smtClean="0"/>
              <a:t> set signature scheme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Secure name of each node</a:t>
            </a:r>
          </a:p>
          <a:p>
            <a:pPr lvl="1"/>
            <a:r>
              <a:rPr lang="en-US" dirty="0" smtClean="0"/>
              <a:t>Establish order among siblings</a:t>
            </a:r>
          </a:p>
          <a:p>
            <a:pPr lvl="1"/>
            <a:r>
              <a:rPr lang="en-US" dirty="0" smtClean="0"/>
              <a:t>Provably leakage-free</a:t>
            </a:r>
          </a:p>
          <a:p>
            <a:pPr lvl="1"/>
            <a:r>
              <a:rPr lang="en-US" dirty="0" smtClean="0"/>
              <a:t>Overcomes the issue of </a:t>
            </a:r>
          </a:p>
          <a:p>
            <a:pPr lvl="2"/>
            <a:r>
              <a:rPr lang="en-US" dirty="0" smtClean="0"/>
              <a:t>distance between RPONs/RRONs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part</a:t>
            </a:r>
            <a:endParaRPr lang="en-US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838200" y="2667000"/>
            <a:ext cx="5257800" cy="1447800"/>
          </a:xfrm>
          <a:prstGeom prst="wedgeRoundRectCallout">
            <a:avLst>
              <a:gd name="adj1" fmla="val 30800"/>
              <a:gd name="adj2" fmla="val -7760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u="sng" dirty="0" smtClean="0">
                <a:solidFill>
                  <a:schemeClr val="tx1"/>
                </a:solidFill>
                <a:latin typeface="Sans serif"/>
              </a:rPr>
              <a:t>Left part of secure name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Sans serif"/>
              </a:rPr>
              <a:t> Initially “unused”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Sans serif"/>
              </a:rPr>
              <a:t> Two bits used for each sibling 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1642076" y="1047926"/>
            <a:ext cx="5825524" cy="1390474"/>
            <a:chOff x="1600200" y="819326"/>
            <a:chExt cx="5825524" cy="1390474"/>
          </a:xfrm>
        </p:grpSpPr>
        <p:sp>
          <p:nvSpPr>
            <p:cNvPr id="27" name="Line 7"/>
            <p:cNvSpPr>
              <a:spLocks noChangeShapeType="1"/>
            </p:cNvSpPr>
            <p:nvPr/>
          </p:nvSpPr>
          <p:spPr bwMode="auto">
            <a:xfrm>
              <a:off x="5867400" y="1875253"/>
              <a:ext cx="1487380" cy="1118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5867400" y="1746245"/>
              <a:ext cx="1722" cy="296767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7327222" y="1746245"/>
              <a:ext cx="1723" cy="296767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0" name="AutoShape 10"/>
            <p:cNvSpPr>
              <a:spLocks noChangeArrowheads="1"/>
            </p:cNvSpPr>
            <p:nvPr/>
          </p:nvSpPr>
          <p:spPr bwMode="auto">
            <a:xfrm>
              <a:off x="6358924" y="1890126"/>
              <a:ext cx="1066800" cy="304800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Sans serif"/>
                </a:rPr>
                <a:t>R bits</a:t>
              </a:r>
            </a:p>
          </p:txBody>
        </p:sp>
        <p:sp>
          <p:nvSpPr>
            <p:cNvPr id="31" name="Line 21"/>
            <p:cNvSpPr>
              <a:spLocks noChangeShapeType="1"/>
            </p:cNvSpPr>
            <p:nvPr/>
          </p:nvSpPr>
          <p:spPr bwMode="auto">
            <a:xfrm>
              <a:off x="1608015" y="1875253"/>
              <a:ext cx="42593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1632722" y="1722852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3" name="AutoShape 10"/>
            <p:cNvSpPr>
              <a:spLocks noChangeArrowheads="1"/>
            </p:cNvSpPr>
            <p:nvPr/>
          </p:nvSpPr>
          <p:spPr bwMode="auto">
            <a:xfrm>
              <a:off x="2895600" y="1890126"/>
              <a:ext cx="1083663" cy="319674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Sans serif"/>
                </a:rPr>
                <a:t>L bits</a:t>
              </a:r>
            </a:p>
          </p:txBody>
        </p:sp>
        <p:sp>
          <p:nvSpPr>
            <p:cNvPr id="34" name="AutoShape 1"/>
            <p:cNvSpPr>
              <a:spLocks noChangeArrowheads="1"/>
            </p:cNvSpPr>
            <p:nvPr/>
          </p:nvSpPr>
          <p:spPr bwMode="auto">
            <a:xfrm>
              <a:off x="1614800" y="1277448"/>
              <a:ext cx="5700400" cy="376881"/>
            </a:xfrm>
            <a:prstGeom prst="roundRect">
              <a:avLst>
                <a:gd name="adj" fmla="val 694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dirty="0" smtClean="0">
                  <a:latin typeface="Sans serif"/>
                </a:rPr>
                <a:t> 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  <a:latin typeface="Sans serif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5676900" y="1456152"/>
              <a:ext cx="381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7313477" y="960852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 flipV="1">
              <a:off x="1611568" y="1128000"/>
              <a:ext cx="5703632" cy="1012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8" name="AutoShape 22"/>
            <p:cNvSpPr>
              <a:spLocks noChangeArrowheads="1"/>
            </p:cNvSpPr>
            <p:nvPr/>
          </p:nvSpPr>
          <p:spPr bwMode="auto">
            <a:xfrm>
              <a:off x="4611210" y="819326"/>
              <a:ext cx="1205644" cy="296765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Sans serif"/>
                </a:rPr>
                <a:t>N bits</a:t>
              </a:r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1600200" y="1001390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2183674" y="5728063"/>
            <a:ext cx="15240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Error recovery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2362200"/>
            <a:ext cx="2743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Formal Security Model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24384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05400" y="3581400"/>
            <a:ext cx="35052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Leakage-free Redactable Signatures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4"/>
            <a:endCxn id="6" idx="7"/>
          </p:cNvCxnSpPr>
          <p:nvPr/>
        </p:nvCxnSpPr>
        <p:spPr>
          <a:xfrm rot="5400000">
            <a:off x="3428836" y="2767268"/>
            <a:ext cx="633833" cy="1195296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1"/>
          </p:cNvCxnSpPr>
          <p:nvPr/>
        </p:nvCxnSpPr>
        <p:spPr>
          <a:xfrm rot="16200000" flipH="1">
            <a:off x="4664146" y="2727253"/>
            <a:ext cx="633833" cy="127532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8600" y="4953000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4"/>
            <a:endCxn id="15" idx="0"/>
          </p:cNvCxnSpPr>
          <p:nvPr/>
        </p:nvCxnSpPr>
        <p:spPr>
          <a:xfrm rot="5400000">
            <a:off x="1238250" y="3905250"/>
            <a:ext cx="685800" cy="14097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4953000"/>
            <a:ext cx="12954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6" idx="4"/>
            <a:endCxn id="20" idx="0"/>
          </p:cNvCxnSpPr>
          <p:nvPr/>
        </p:nvCxnSpPr>
        <p:spPr>
          <a:xfrm rot="16200000" flipH="1">
            <a:off x="1962150" y="4591050"/>
            <a:ext cx="685800" cy="381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200400" y="4953001"/>
            <a:ext cx="1371600" cy="533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6" idx="4"/>
            <a:endCxn id="23" idx="0"/>
          </p:cNvCxnSpPr>
          <p:nvPr/>
        </p:nvCxnSpPr>
        <p:spPr>
          <a:xfrm rot="16200000" flipH="1">
            <a:off x="2743200" y="3810000"/>
            <a:ext cx="685801" cy="160020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971800" y="838200"/>
            <a:ext cx="2743200" cy="10668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Problem: Authentication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Without Leaking 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14801" y="2133600"/>
            <a:ext cx="45719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648200" y="4953002"/>
            <a:ext cx="12954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Trees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>
          <a:xfrm rot="5400000">
            <a:off x="5657850" y="3905252"/>
            <a:ext cx="685800" cy="1409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096000" y="4953001"/>
            <a:ext cx="1371600" cy="609599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DAGs, Graphs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rot="16200000" flipH="1">
            <a:off x="6400800" y="4572001"/>
            <a:ext cx="685800" cy="7619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620000" y="4953003"/>
            <a:ext cx="13716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Forests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9" idx="0"/>
          </p:cNvCxnSpPr>
          <p:nvPr/>
        </p:nvCxnSpPr>
        <p:spPr>
          <a:xfrm rot="16200000" flipH="1">
            <a:off x="7162800" y="3810002"/>
            <a:ext cx="685801" cy="1600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" y="5700486"/>
            <a:ext cx="2057400" cy="685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 XML pub/sub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76600" y="5715000"/>
            <a:ext cx="1752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Encrypted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6482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objects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400" y="5715000"/>
            <a:ext cx="24384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Authentication of paths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7" name="Arc 46"/>
          <p:cNvSpPr/>
          <p:nvPr/>
        </p:nvSpPr>
        <p:spPr>
          <a:xfrm>
            <a:off x="2209800" y="4254137"/>
            <a:ext cx="914400" cy="29718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>
            <a:off x="6400800" y="4267200"/>
            <a:ext cx="1219200" cy="28956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8600" y="914400"/>
            <a:ext cx="2286000" cy="914400"/>
          </a:xfrm>
          <a:prstGeom prst="ellipse">
            <a:avLst/>
          </a:prstGeom>
          <a:solidFill>
            <a:srgbClr val="C0000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Structural Leakages &amp;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Privacy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2514600" y="1371600"/>
            <a:ext cx="4572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>
            <a:off x="914400" y="5486400"/>
            <a:ext cx="228600" cy="457200"/>
          </a:xfrm>
          <a:prstGeom prst="arc">
            <a:avLst/>
          </a:prstGeom>
          <a:ln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part</a:t>
            </a:r>
            <a:endParaRPr lang="en-US" dirty="0"/>
          </a:p>
        </p:txBody>
      </p:sp>
      <p:sp>
        <p:nvSpPr>
          <p:cNvPr id="28" name="Rounded Rectangular Callout 27"/>
          <p:cNvSpPr/>
          <p:nvPr/>
        </p:nvSpPr>
        <p:spPr>
          <a:xfrm>
            <a:off x="4953000" y="2590800"/>
            <a:ext cx="3886200" cy="838200"/>
          </a:xfrm>
          <a:prstGeom prst="wedgeRoundRectCallout">
            <a:avLst>
              <a:gd name="adj1" fmla="val -29058"/>
              <a:gd name="adj2" fmla="val -80531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u="sng" dirty="0" smtClean="0">
                <a:solidFill>
                  <a:schemeClr val="tx1"/>
                </a:solidFill>
                <a:latin typeface="Sans serif"/>
              </a:rPr>
              <a:t>Right part of secure name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Sans serif"/>
              </a:rPr>
              <a:t> Random</a:t>
            </a:r>
          </a:p>
        </p:txBody>
      </p:sp>
      <p:grpSp>
        <p:nvGrpSpPr>
          <p:cNvPr id="3" name="Group 24"/>
          <p:cNvGrpSpPr/>
          <p:nvPr/>
        </p:nvGrpSpPr>
        <p:grpSpPr>
          <a:xfrm>
            <a:off x="1066800" y="1047926"/>
            <a:ext cx="5825524" cy="1390474"/>
            <a:chOff x="1600200" y="819326"/>
            <a:chExt cx="5825524" cy="1390474"/>
          </a:xfrm>
        </p:grpSpPr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5867400" y="1875253"/>
              <a:ext cx="1487380" cy="1118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5867400" y="1746245"/>
              <a:ext cx="1722" cy="296767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29" name="Line 9"/>
            <p:cNvSpPr>
              <a:spLocks noChangeShapeType="1"/>
            </p:cNvSpPr>
            <p:nvPr/>
          </p:nvSpPr>
          <p:spPr bwMode="auto">
            <a:xfrm>
              <a:off x="7327222" y="1746245"/>
              <a:ext cx="1723" cy="296767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0" name="AutoShape 10"/>
            <p:cNvSpPr>
              <a:spLocks noChangeArrowheads="1"/>
            </p:cNvSpPr>
            <p:nvPr/>
          </p:nvSpPr>
          <p:spPr bwMode="auto">
            <a:xfrm>
              <a:off x="6358924" y="1890126"/>
              <a:ext cx="1066800" cy="304800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Sans serif"/>
                </a:rPr>
                <a:t>R bits</a:t>
              </a:r>
            </a:p>
          </p:txBody>
        </p:sp>
        <p:sp>
          <p:nvSpPr>
            <p:cNvPr id="31" name="Line 21"/>
            <p:cNvSpPr>
              <a:spLocks noChangeShapeType="1"/>
            </p:cNvSpPr>
            <p:nvPr/>
          </p:nvSpPr>
          <p:spPr bwMode="auto">
            <a:xfrm>
              <a:off x="1608015" y="1875253"/>
              <a:ext cx="42593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1632722" y="1722852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3" name="AutoShape 10"/>
            <p:cNvSpPr>
              <a:spLocks noChangeArrowheads="1"/>
            </p:cNvSpPr>
            <p:nvPr/>
          </p:nvSpPr>
          <p:spPr bwMode="auto">
            <a:xfrm>
              <a:off x="2895600" y="1890126"/>
              <a:ext cx="1083663" cy="319674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Sans serif"/>
                </a:rPr>
                <a:t>L bits</a:t>
              </a:r>
            </a:p>
          </p:txBody>
        </p:sp>
        <p:sp>
          <p:nvSpPr>
            <p:cNvPr id="34" name="AutoShape 1"/>
            <p:cNvSpPr>
              <a:spLocks noChangeArrowheads="1"/>
            </p:cNvSpPr>
            <p:nvPr/>
          </p:nvSpPr>
          <p:spPr bwMode="auto">
            <a:xfrm>
              <a:off x="1614800" y="1277448"/>
              <a:ext cx="5700400" cy="376881"/>
            </a:xfrm>
            <a:prstGeom prst="roundRect">
              <a:avLst>
                <a:gd name="adj" fmla="val 694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dirty="0" smtClean="0">
                  <a:latin typeface="Sans serif"/>
                </a:rPr>
                <a:t> 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  <a:latin typeface="Sans serif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5676900" y="1456152"/>
              <a:ext cx="381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7313477" y="960852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 flipV="1">
              <a:off x="1611568" y="1128000"/>
              <a:ext cx="5703632" cy="1012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8" name="AutoShape 22"/>
            <p:cNvSpPr>
              <a:spLocks noChangeArrowheads="1"/>
            </p:cNvSpPr>
            <p:nvPr/>
          </p:nvSpPr>
          <p:spPr bwMode="auto">
            <a:xfrm>
              <a:off x="4611210" y="819326"/>
              <a:ext cx="1205644" cy="296765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Sans serif"/>
                </a:rPr>
                <a:t>N bits</a:t>
              </a:r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1600200" y="1001390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secure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0"/>
            <a:ext cx="88392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(L- 2k), R: security parameters </a:t>
            </a:r>
          </a:p>
          <a:p>
            <a:pPr lvl="1"/>
            <a:r>
              <a:rPr lang="en-US" dirty="0" smtClean="0"/>
              <a:t>e.g., L = 768, R = 256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 = maximum branching factor of a tree</a:t>
            </a:r>
          </a:p>
          <a:p>
            <a:pPr lvl="1"/>
            <a:r>
              <a:rPr lang="en-US" dirty="0" smtClean="0"/>
              <a:t>e.g., 250 is large</a:t>
            </a:r>
          </a:p>
        </p:txBody>
      </p:sp>
      <p:grpSp>
        <p:nvGrpSpPr>
          <p:cNvPr id="4" name="Group 76"/>
          <p:cNvGrpSpPr/>
          <p:nvPr/>
        </p:nvGrpSpPr>
        <p:grpSpPr>
          <a:xfrm>
            <a:off x="6477000" y="3643745"/>
            <a:ext cx="2389908" cy="1080655"/>
            <a:chOff x="7010400" y="1676400"/>
            <a:chExt cx="2062911" cy="897364"/>
          </a:xfrm>
        </p:grpSpPr>
        <p:sp>
          <p:nvSpPr>
            <p:cNvPr id="28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29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505236" y="43434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6629400" y="48768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543800" y="46482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8077200" y="48768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33"/>
          <p:cNvGrpSpPr/>
          <p:nvPr/>
        </p:nvGrpSpPr>
        <p:grpSpPr>
          <a:xfrm>
            <a:off x="1600200" y="895526"/>
            <a:ext cx="5825524" cy="1390474"/>
            <a:chOff x="1600200" y="819326"/>
            <a:chExt cx="5825524" cy="1390474"/>
          </a:xfrm>
        </p:grpSpPr>
        <p:sp>
          <p:nvSpPr>
            <p:cNvPr id="35" name="Line 7"/>
            <p:cNvSpPr>
              <a:spLocks noChangeShapeType="1"/>
            </p:cNvSpPr>
            <p:nvPr/>
          </p:nvSpPr>
          <p:spPr bwMode="auto">
            <a:xfrm>
              <a:off x="5867400" y="1875253"/>
              <a:ext cx="1487380" cy="1118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>
              <a:off x="5867400" y="1746245"/>
              <a:ext cx="1722" cy="296767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7327222" y="1746245"/>
              <a:ext cx="1723" cy="296767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6358924" y="1890126"/>
              <a:ext cx="1066800" cy="304800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Sans serif"/>
                </a:rPr>
                <a:t>R bits</a:t>
              </a:r>
            </a:p>
          </p:txBody>
        </p:sp>
        <p:sp>
          <p:nvSpPr>
            <p:cNvPr id="42" name="Line 21"/>
            <p:cNvSpPr>
              <a:spLocks noChangeShapeType="1"/>
            </p:cNvSpPr>
            <p:nvPr/>
          </p:nvSpPr>
          <p:spPr bwMode="auto">
            <a:xfrm>
              <a:off x="1608015" y="1875253"/>
              <a:ext cx="4259385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1632722" y="1722852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44" name="AutoShape 10"/>
            <p:cNvSpPr>
              <a:spLocks noChangeArrowheads="1"/>
            </p:cNvSpPr>
            <p:nvPr/>
          </p:nvSpPr>
          <p:spPr bwMode="auto">
            <a:xfrm>
              <a:off x="2895600" y="1890126"/>
              <a:ext cx="1083663" cy="319674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Sans serif"/>
                </a:rPr>
                <a:t>L bits</a:t>
              </a:r>
            </a:p>
          </p:txBody>
        </p:sp>
        <p:sp>
          <p:nvSpPr>
            <p:cNvPr id="45" name="AutoShape 1"/>
            <p:cNvSpPr>
              <a:spLocks noChangeArrowheads="1"/>
            </p:cNvSpPr>
            <p:nvPr/>
          </p:nvSpPr>
          <p:spPr bwMode="auto">
            <a:xfrm>
              <a:off x="1614800" y="1277448"/>
              <a:ext cx="5700400" cy="376881"/>
            </a:xfrm>
            <a:prstGeom prst="roundRect">
              <a:avLst>
                <a:gd name="adj" fmla="val 694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dirty="0" smtClean="0">
                  <a:latin typeface="Sans serif"/>
                </a:rPr>
                <a:t> 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  <a:latin typeface="Sans serif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>
              <a:off x="5676900" y="1456152"/>
              <a:ext cx="381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7313477" y="960852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flipV="1">
              <a:off x="1611568" y="1128000"/>
              <a:ext cx="5703632" cy="1012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  <p:sp>
          <p:nvSpPr>
            <p:cNvPr id="49" name="AutoShape 22"/>
            <p:cNvSpPr>
              <a:spLocks noChangeArrowheads="1"/>
            </p:cNvSpPr>
            <p:nvPr/>
          </p:nvSpPr>
          <p:spPr bwMode="auto">
            <a:xfrm>
              <a:off x="4611210" y="819326"/>
              <a:ext cx="1205644" cy="296765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 anchor="ctr" anchorCtr="1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Sans serif"/>
                </a:rPr>
                <a:t>N bits</a:t>
              </a:r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>
              <a:off x="1600200" y="1001390"/>
              <a:ext cx="1723" cy="296765"/>
            </a:xfrm>
            <a:prstGeom prst="line">
              <a:avLst/>
            </a:prstGeom>
            <a:noFill/>
            <a:ln w="936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>
                <a:latin typeface="Sans serif"/>
              </a:endParaRPr>
            </a:p>
          </p:txBody>
        </p:sp>
      </p:grp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Sibling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“u” is left-of “x”: </a:t>
            </a:r>
          </a:p>
          <a:p>
            <a:pPr lvl="1"/>
            <a:r>
              <a:rPr lang="en-US" dirty="0" smtClean="0"/>
              <a:t>How secure names help</a:t>
            </a:r>
          </a:p>
        </p:txBody>
      </p:sp>
      <p:grpSp>
        <p:nvGrpSpPr>
          <p:cNvPr id="4" name="Group 76"/>
          <p:cNvGrpSpPr/>
          <p:nvPr/>
        </p:nvGrpSpPr>
        <p:grpSpPr>
          <a:xfrm>
            <a:off x="6324600" y="894374"/>
            <a:ext cx="2389908" cy="1080655"/>
            <a:chOff x="7010400" y="1676400"/>
            <a:chExt cx="2062911" cy="897364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Sibling order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Bits at positions j and j' in left-parts </a:t>
            </a:r>
          </a:p>
          <a:p>
            <a:pPr lvl="1"/>
            <a:r>
              <a:rPr lang="en-US" dirty="0" smtClean="0"/>
              <a:t>XOR of bits at j &lt; XOR of bits at j'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Sibling order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Bits at positions j and j' in left-parts </a:t>
            </a:r>
          </a:p>
          <a:p>
            <a:pPr lvl="1"/>
            <a:r>
              <a:rPr lang="en-US" dirty="0" smtClean="0"/>
              <a:t>XOR of bits at j &lt; XOR of bits at j'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0" name="AutoShape 1"/>
          <p:cNvSpPr>
            <a:spLocks noChangeArrowheads="1"/>
          </p:cNvSpPr>
          <p:nvPr/>
        </p:nvSpPr>
        <p:spPr bwMode="auto">
          <a:xfrm>
            <a:off x="2148200" y="3440796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Sans serif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rot="5400000">
            <a:off x="6210300" y="3619500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utoShape 1"/>
          <p:cNvSpPr>
            <a:spLocks noChangeArrowheads="1"/>
          </p:cNvSpPr>
          <p:nvPr/>
        </p:nvSpPr>
        <p:spPr bwMode="auto">
          <a:xfrm>
            <a:off x="2148200" y="5254848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Sans serif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6210300" y="5433552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utoShape 36"/>
          <p:cNvSpPr>
            <a:spLocks noChangeArrowheads="1"/>
          </p:cNvSpPr>
          <p:nvPr/>
        </p:nvSpPr>
        <p:spPr bwMode="auto">
          <a:xfrm>
            <a:off x="152400" y="3378239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65" name="AutoShape 36"/>
          <p:cNvSpPr>
            <a:spLocks noChangeArrowheads="1"/>
          </p:cNvSpPr>
          <p:nvPr/>
        </p:nvSpPr>
        <p:spPr bwMode="auto">
          <a:xfrm>
            <a:off x="152400" y="5130839"/>
            <a:ext cx="20574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74" name="Freeform 14"/>
          <p:cNvSpPr>
            <a:spLocks/>
          </p:cNvSpPr>
          <p:nvPr/>
        </p:nvSpPr>
        <p:spPr bwMode="auto">
          <a:xfrm>
            <a:off x="4742132" y="3666172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75" name="Freeform 14"/>
          <p:cNvSpPr>
            <a:spLocks/>
          </p:cNvSpPr>
          <p:nvPr/>
        </p:nvSpPr>
        <p:spPr bwMode="auto">
          <a:xfrm>
            <a:off x="4728616" y="4753428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785233" y="4267200"/>
            <a:ext cx="36420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&lt;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343400" y="4267200"/>
            <a:ext cx="144780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Sans serif"/>
              </a:rPr>
              <a:t>XOR = 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133600" y="4267200"/>
            <a:ext cx="137249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Sans serif"/>
              </a:rPr>
              <a:t>XOR = 0</a:t>
            </a:r>
          </a:p>
        </p:txBody>
      </p:sp>
      <p:sp>
        <p:nvSpPr>
          <p:cNvPr id="79" name="Freeform 14"/>
          <p:cNvSpPr>
            <a:spLocks/>
          </p:cNvSpPr>
          <p:nvPr/>
        </p:nvSpPr>
        <p:spPr bwMode="auto">
          <a:xfrm>
            <a:off x="3096560" y="37010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3083044" y="4775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82" name="Freeform 14"/>
          <p:cNvSpPr>
            <a:spLocks/>
          </p:cNvSpPr>
          <p:nvPr/>
        </p:nvSpPr>
        <p:spPr bwMode="auto">
          <a:xfrm>
            <a:off x="3083044" y="4775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971800" y="3429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971800" y="524797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648200" y="3429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648200" y="524797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76"/>
          <p:cNvGrpSpPr/>
          <p:nvPr/>
        </p:nvGrpSpPr>
        <p:grpSpPr>
          <a:xfrm>
            <a:off x="6449292" y="1891145"/>
            <a:ext cx="2389908" cy="1080655"/>
            <a:chOff x="7010400" y="1676400"/>
            <a:chExt cx="2062911" cy="897364"/>
          </a:xfrm>
        </p:grpSpPr>
        <p:sp>
          <p:nvSpPr>
            <p:cNvPr id="32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5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cxnSp>
        <p:nvCxnSpPr>
          <p:cNvPr id="29" name="Straight Arrow Connector 28"/>
          <p:cNvCxnSpPr>
            <a:endCxn id="83" idx="0"/>
          </p:cNvCxnSpPr>
          <p:nvPr/>
        </p:nvCxnSpPr>
        <p:spPr>
          <a:xfrm rot="5400000">
            <a:off x="2533650" y="2762250"/>
            <a:ext cx="1219200" cy="1143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85" idx="0"/>
          </p:cNvCxnSpPr>
          <p:nvPr/>
        </p:nvCxnSpPr>
        <p:spPr>
          <a:xfrm rot="10800000" flipV="1">
            <a:off x="4762500" y="2209800"/>
            <a:ext cx="1257300" cy="12192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416675"/>
            <a:ext cx="457200" cy="365125"/>
          </a:xfrm>
        </p:spPr>
        <p:txBody>
          <a:bodyPr/>
          <a:lstStyle/>
          <a:p>
            <a:fld id="{B1A2DD70-6EF4-472C-8D53-0C1D3A2D8EAE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bit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Left-most sibling u</a:t>
            </a:r>
          </a:p>
          <a:p>
            <a:pPr lvl="1"/>
            <a:r>
              <a:rPr lang="en-US" dirty="0" smtClean="0"/>
              <a:t>Right-part set to a random </a:t>
            </a:r>
            <a:r>
              <a:rPr lang="en-US" dirty="0" err="1" smtClean="0"/>
              <a:t>rU</a:t>
            </a:r>
            <a:endParaRPr lang="en-US" dirty="0" smtClean="0"/>
          </a:p>
          <a:p>
            <a:pPr lvl="1"/>
            <a:r>
              <a:rPr lang="en-US" dirty="0" smtClean="0"/>
              <a:t>Left-part set to  “unused”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224400" y="3748851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unused</a:t>
            </a:r>
            <a:endParaRPr lang="en-US" sz="2800" dirty="0">
              <a:latin typeface="Sans serif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286500" y="3942303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53200" y="36677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auto">
          <a:xfrm>
            <a:off x="228600" y="3657600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grpSp>
        <p:nvGrpSpPr>
          <p:cNvPr id="8" name="Group 76"/>
          <p:cNvGrpSpPr/>
          <p:nvPr/>
        </p:nvGrpSpPr>
        <p:grpSpPr>
          <a:xfrm>
            <a:off x="6449292" y="1891145"/>
            <a:ext cx="2389908" cy="1080655"/>
            <a:chOff x="7010400" y="1676400"/>
            <a:chExt cx="2062911" cy="897364"/>
          </a:xfrm>
        </p:grpSpPr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sibling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sibling x</a:t>
            </a:r>
          </a:p>
          <a:p>
            <a:pPr lvl="1"/>
            <a:r>
              <a:rPr lang="en-US" dirty="0" smtClean="0"/>
              <a:t>Right-part set to a random </a:t>
            </a:r>
            <a:r>
              <a:rPr lang="en-US" dirty="0" err="1" smtClean="0"/>
              <a:t>rX</a:t>
            </a:r>
            <a:endParaRPr lang="en-US" dirty="0" smtClean="0"/>
          </a:p>
          <a:p>
            <a:pPr lvl="1"/>
            <a:r>
              <a:rPr lang="en-US" dirty="0" smtClean="0"/>
              <a:t>Left-part set to  “unused”</a:t>
            </a:r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224400" y="3748851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r>
              <a:rPr lang="en-US" sz="2800" dirty="0" smtClean="0">
                <a:solidFill>
                  <a:sysClr val="windowText" lastClr="000000"/>
                </a:solidFill>
                <a:latin typeface="Sans serif"/>
              </a:rPr>
              <a:t>unused</a:t>
            </a:r>
            <a:endParaRPr lang="en-US" sz="2800" dirty="0">
              <a:solidFill>
                <a:sysClr val="windowText" lastClr="000000"/>
              </a:solidFill>
              <a:latin typeface="Sans serif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286500" y="3942303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53200" y="367480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auto">
          <a:xfrm>
            <a:off x="228600" y="3657600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8" name="AutoShape 1"/>
          <p:cNvSpPr>
            <a:spLocks noChangeArrowheads="1"/>
          </p:cNvSpPr>
          <p:nvPr/>
        </p:nvSpPr>
        <p:spPr bwMode="auto">
          <a:xfrm>
            <a:off x="2224400" y="5272851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r>
              <a:rPr lang="en-US" sz="2800" dirty="0" smtClean="0">
                <a:solidFill>
                  <a:sysClr val="windowText" lastClr="000000"/>
                </a:solidFill>
                <a:latin typeface="Sans serif"/>
              </a:rPr>
              <a:t>unused</a:t>
            </a:r>
            <a:endParaRPr lang="en-US" sz="2800" dirty="0">
              <a:solidFill>
                <a:sysClr val="windowText" lastClr="000000"/>
              </a:solidFill>
              <a:latin typeface="Sans serif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286500" y="5466303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36"/>
          <p:cNvSpPr>
            <a:spLocks noChangeArrowheads="1"/>
          </p:cNvSpPr>
          <p:nvPr/>
        </p:nvSpPr>
        <p:spPr bwMode="auto">
          <a:xfrm>
            <a:off x="228600" y="5181600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917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rX</a:t>
            </a:r>
            <a:endParaRPr lang="en-US" sz="2800" dirty="0">
              <a:latin typeface="Sans serif"/>
            </a:endParaRPr>
          </a:p>
        </p:txBody>
      </p:sp>
      <p:grpSp>
        <p:nvGrpSpPr>
          <p:cNvPr id="10" name="Group 76"/>
          <p:cNvGrpSpPr/>
          <p:nvPr/>
        </p:nvGrpSpPr>
        <p:grpSpPr>
          <a:xfrm>
            <a:off x="6449292" y="1891145"/>
            <a:ext cx="2389908" cy="1080655"/>
            <a:chOff x="7010400" y="1676400"/>
            <a:chExt cx="2062911" cy="897364"/>
          </a:xfrm>
        </p:grpSpPr>
        <p:sp>
          <p:nvSpPr>
            <p:cNvPr id="14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152400" y="20638"/>
            <a:ext cx="8839200" cy="792162"/>
          </a:xfrm>
        </p:spPr>
        <p:txBody>
          <a:bodyPr/>
          <a:lstStyle/>
          <a:p>
            <a:r>
              <a:rPr lang="en-US" dirty="0" smtClean="0"/>
              <a:t>Compute bit position j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209800" y="4724400"/>
            <a:ext cx="277200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j = h(</a:t>
            </a:r>
            <a:r>
              <a:rPr lang="en-US" sz="2400" dirty="0" err="1" smtClean="0">
                <a:latin typeface="Arial"/>
                <a:cs typeface="Arial"/>
              </a:rPr>
              <a:t>rU</a:t>
            </a:r>
            <a:r>
              <a:rPr lang="en-US" sz="2400" dirty="0" smtClean="0">
                <a:latin typeface="Sans serif"/>
              </a:rPr>
              <a:t>, </a:t>
            </a:r>
            <a:r>
              <a:rPr lang="en-US" sz="2400" dirty="0" err="1" smtClean="0">
                <a:latin typeface="Sans serif"/>
                <a:cs typeface="Arial" charset="0"/>
              </a:rPr>
              <a:t>rX</a:t>
            </a:r>
            <a:r>
              <a:rPr lang="en-US" sz="2400" dirty="0" smtClean="0">
                <a:latin typeface="Sans serif"/>
              </a:rPr>
              <a:t>) mod L 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1066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Concatenation order: </a:t>
            </a:r>
            <a:r>
              <a:rPr lang="en-US" dirty="0" err="1" smtClean="0"/>
              <a:t>rU</a:t>
            </a:r>
            <a:r>
              <a:rPr lang="en-US" dirty="0" smtClean="0"/>
              <a:t>, </a:t>
            </a:r>
            <a:r>
              <a:rPr lang="en-US" dirty="0" err="1" smtClean="0"/>
              <a:t>rX</a:t>
            </a:r>
            <a:endParaRPr lang="en-US" dirty="0"/>
          </a:p>
        </p:txBody>
      </p:sp>
      <p:sp>
        <p:nvSpPr>
          <p:cNvPr id="25" name="AutoShape 1"/>
          <p:cNvSpPr>
            <a:spLocks noChangeArrowheads="1"/>
          </p:cNvSpPr>
          <p:nvPr/>
        </p:nvSpPr>
        <p:spPr bwMode="auto">
          <a:xfrm>
            <a:off x="2224400" y="3807843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6286500" y="4001295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532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228600" y="3716592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2224400" y="5776755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6286500" y="5970207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36"/>
          <p:cNvSpPr>
            <a:spLocks noChangeArrowheads="1"/>
          </p:cNvSpPr>
          <p:nvPr/>
        </p:nvSpPr>
        <p:spPr bwMode="auto">
          <a:xfrm>
            <a:off x="228600" y="5685504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53200" y="5695684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rX</a:t>
            </a:r>
            <a:endParaRPr lang="en-US" sz="2800" dirty="0">
              <a:latin typeface="Sans serif"/>
            </a:endParaRPr>
          </a:p>
        </p:txBody>
      </p:sp>
      <p:sp>
        <p:nvSpPr>
          <p:cNvPr id="53" name="Line 8"/>
          <p:cNvSpPr>
            <a:spLocks noChangeShapeType="1"/>
          </p:cNvSpPr>
          <p:nvPr/>
        </p:nvSpPr>
        <p:spPr bwMode="auto">
          <a:xfrm>
            <a:off x="6474785" y="4267200"/>
            <a:ext cx="2215" cy="405955"/>
          </a:xfrm>
          <a:prstGeom prst="line">
            <a:avLst/>
          </a:prstGeom>
          <a:noFill/>
          <a:ln w="936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Sans serif"/>
            </a:endParaRPr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 flipV="1">
            <a:off x="2209800" y="4433853"/>
            <a:ext cx="4267200" cy="10702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2800">
              <a:latin typeface="Sans serif"/>
            </a:endParaRP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2241575" y="4267202"/>
            <a:ext cx="2216" cy="405953"/>
          </a:xfrm>
          <a:prstGeom prst="line">
            <a:avLst/>
          </a:prstGeom>
          <a:noFill/>
          <a:ln w="936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Sans serif"/>
            </a:endParaRPr>
          </a:p>
        </p:txBody>
      </p:sp>
      <p:sp>
        <p:nvSpPr>
          <p:cNvPr id="57" name="AutoShape 10"/>
          <p:cNvSpPr>
            <a:spLocks noChangeArrowheads="1"/>
          </p:cNvSpPr>
          <p:nvPr/>
        </p:nvSpPr>
        <p:spPr bwMode="auto">
          <a:xfrm>
            <a:off x="5257800" y="4419602"/>
            <a:ext cx="1085382" cy="405953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  <a:latin typeface="Sans serif"/>
              </a:rPr>
              <a:t>L bits</a:t>
            </a:r>
          </a:p>
        </p:txBody>
      </p:sp>
      <p:sp>
        <p:nvSpPr>
          <p:cNvPr id="58" name="Freeform 14"/>
          <p:cNvSpPr>
            <a:spLocks/>
          </p:cNvSpPr>
          <p:nvPr/>
        </p:nvSpPr>
        <p:spPr bwMode="auto">
          <a:xfrm>
            <a:off x="3020360" y="4198159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59" name="Freeform 14"/>
          <p:cNvSpPr>
            <a:spLocks/>
          </p:cNvSpPr>
          <p:nvPr/>
        </p:nvSpPr>
        <p:spPr bwMode="auto">
          <a:xfrm>
            <a:off x="3006844" y="5156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60" name="Freeform 14"/>
          <p:cNvSpPr>
            <a:spLocks/>
          </p:cNvSpPr>
          <p:nvPr/>
        </p:nvSpPr>
        <p:spPr bwMode="auto">
          <a:xfrm>
            <a:off x="3020360" y="4198159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61" name="Freeform 14"/>
          <p:cNvSpPr>
            <a:spLocks/>
          </p:cNvSpPr>
          <p:nvPr/>
        </p:nvSpPr>
        <p:spPr bwMode="auto">
          <a:xfrm>
            <a:off x="3006844" y="5156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895600" y="3810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895600" y="577645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87</a:t>
            </a:fld>
            <a:endParaRPr lang="en-US"/>
          </a:p>
        </p:txBody>
      </p:sp>
      <p:grpSp>
        <p:nvGrpSpPr>
          <p:cNvPr id="24" name="Group 76"/>
          <p:cNvGrpSpPr/>
          <p:nvPr/>
        </p:nvGrpSpPr>
        <p:grpSpPr>
          <a:xfrm>
            <a:off x="6449292" y="1891145"/>
            <a:ext cx="2389908" cy="1080655"/>
            <a:chOff x="7010400" y="1676400"/>
            <a:chExt cx="2062911" cy="897364"/>
          </a:xfrm>
        </p:grpSpPr>
        <p:sp>
          <p:nvSpPr>
            <p:cNvPr id="27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28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152400" y="20638"/>
            <a:ext cx="8839200" cy="792162"/>
          </a:xfrm>
        </p:spPr>
        <p:txBody>
          <a:bodyPr/>
          <a:lstStyle/>
          <a:p>
            <a:r>
              <a:rPr lang="en-US" dirty="0" smtClean="0"/>
              <a:t>Is j used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209800" y="4724400"/>
            <a:ext cx="277200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j = h(</a:t>
            </a:r>
            <a:r>
              <a:rPr lang="en-US" sz="2400" dirty="0" err="1" smtClean="0">
                <a:latin typeface="Arial"/>
                <a:cs typeface="Arial"/>
              </a:rPr>
              <a:t>rU</a:t>
            </a:r>
            <a:r>
              <a:rPr lang="en-US" sz="2400" dirty="0" smtClean="0">
                <a:latin typeface="Sans serif"/>
              </a:rPr>
              <a:t>, </a:t>
            </a:r>
            <a:r>
              <a:rPr lang="en-US" sz="2400" dirty="0" err="1" smtClean="0">
                <a:latin typeface="Sans serif"/>
                <a:cs typeface="Arial" charset="0"/>
              </a:rPr>
              <a:t>rX</a:t>
            </a:r>
            <a:r>
              <a:rPr lang="en-US" sz="2400" dirty="0" smtClean="0">
                <a:latin typeface="Sans serif"/>
              </a:rPr>
              <a:t>) mod L 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1828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If bit at j “used” for u or x</a:t>
            </a:r>
          </a:p>
          <a:p>
            <a:pPr lvl="1"/>
            <a:r>
              <a:rPr lang="en-US" dirty="0" smtClean="0"/>
              <a:t>Assign a new random to ‘</a:t>
            </a:r>
            <a:r>
              <a:rPr lang="en-US" dirty="0" err="1" smtClean="0"/>
              <a:t>rX</a:t>
            </a:r>
            <a:r>
              <a:rPr lang="en-US" dirty="0" smtClean="0"/>
              <a:t>’ and repeat.</a:t>
            </a:r>
            <a:endParaRPr lang="en-US" dirty="0"/>
          </a:p>
        </p:txBody>
      </p:sp>
      <p:sp>
        <p:nvSpPr>
          <p:cNvPr id="25" name="AutoShape 1"/>
          <p:cNvSpPr>
            <a:spLocks noChangeArrowheads="1"/>
          </p:cNvSpPr>
          <p:nvPr/>
        </p:nvSpPr>
        <p:spPr bwMode="auto">
          <a:xfrm>
            <a:off x="2224400" y="3807843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6286500" y="4001295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532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228600" y="3716592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2224400" y="5776755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6286500" y="5970207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36"/>
          <p:cNvSpPr>
            <a:spLocks noChangeArrowheads="1"/>
          </p:cNvSpPr>
          <p:nvPr/>
        </p:nvSpPr>
        <p:spPr bwMode="auto">
          <a:xfrm>
            <a:off x="228600" y="5685504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53200" y="5695684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rX</a:t>
            </a:r>
            <a:endParaRPr lang="en-US" sz="2800" dirty="0">
              <a:latin typeface="Sans serif"/>
            </a:endParaRPr>
          </a:p>
        </p:txBody>
      </p:sp>
      <p:sp>
        <p:nvSpPr>
          <p:cNvPr id="49" name="Freeform 14"/>
          <p:cNvSpPr>
            <a:spLocks/>
          </p:cNvSpPr>
          <p:nvPr/>
        </p:nvSpPr>
        <p:spPr bwMode="auto">
          <a:xfrm>
            <a:off x="3020360" y="4198159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006844" y="5156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23" name="Freeform 14"/>
          <p:cNvSpPr>
            <a:spLocks/>
          </p:cNvSpPr>
          <p:nvPr/>
        </p:nvSpPr>
        <p:spPr bwMode="auto">
          <a:xfrm>
            <a:off x="3020360" y="4198159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24" name="Freeform 14"/>
          <p:cNvSpPr>
            <a:spLocks/>
          </p:cNvSpPr>
          <p:nvPr/>
        </p:nvSpPr>
        <p:spPr bwMode="auto">
          <a:xfrm>
            <a:off x="3006844" y="5156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95600" y="3810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895600" y="577645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152400" y="20638"/>
            <a:ext cx="8839200" cy="792162"/>
          </a:xfrm>
        </p:spPr>
        <p:txBody>
          <a:bodyPr/>
          <a:lstStyle/>
          <a:p>
            <a:r>
              <a:rPr lang="en-US" dirty="0" smtClean="0"/>
              <a:t>Compute bit position j'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27555" y="4724400"/>
            <a:ext cx="22860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j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1066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Concatenation order - reverse: </a:t>
            </a:r>
            <a:r>
              <a:rPr lang="en-US" dirty="0" err="1" smtClean="0"/>
              <a:t>rX</a:t>
            </a:r>
            <a:r>
              <a:rPr lang="en-US" dirty="0" smtClean="0"/>
              <a:t>, </a:t>
            </a:r>
            <a:r>
              <a:rPr lang="en-US" dirty="0" err="1" smtClean="0"/>
              <a:t>rU</a:t>
            </a:r>
            <a:endParaRPr lang="en-US" dirty="0"/>
          </a:p>
        </p:txBody>
      </p:sp>
      <p:sp>
        <p:nvSpPr>
          <p:cNvPr id="25" name="AutoShape 1"/>
          <p:cNvSpPr>
            <a:spLocks noChangeArrowheads="1"/>
          </p:cNvSpPr>
          <p:nvPr/>
        </p:nvSpPr>
        <p:spPr bwMode="auto">
          <a:xfrm>
            <a:off x="2224400" y="3807843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6286500" y="4001295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532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228600" y="3716592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2224400" y="5776755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6286500" y="5970207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36"/>
          <p:cNvSpPr>
            <a:spLocks noChangeArrowheads="1"/>
          </p:cNvSpPr>
          <p:nvPr/>
        </p:nvSpPr>
        <p:spPr bwMode="auto">
          <a:xfrm>
            <a:off x="228600" y="5685504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53200" y="5695684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rX</a:t>
            </a:r>
            <a:endParaRPr lang="en-US" sz="2800" dirty="0">
              <a:latin typeface="Sans serif"/>
            </a:endParaRPr>
          </a:p>
        </p:txBody>
      </p:sp>
      <p:sp>
        <p:nvSpPr>
          <p:cNvPr id="49" name="Freeform 14"/>
          <p:cNvSpPr>
            <a:spLocks/>
          </p:cNvSpPr>
          <p:nvPr/>
        </p:nvSpPr>
        <p:spPr bwMode="auto">
          <a:xfrm>
            <a:off x="3020360" y="4198159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006844" y="5156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53" name="Line 8"/>
          <p:cNvSpPr>
            <a:spLocks noChangeShapeType="1"/>
          </p:cNvSpPr>
          <p:nvPr/>
        </p:nvSpPr>
        <p:spPr bwMode="auto">
          <a:xfrm>
            <a:off x="6474785" y="4267200"/>
            <a:ext cx="2215" cy="405955"/>
          </a:xfrm>
          <a:prstGeom prst="line">
            <a:avLst/>
          </a:prstGeom>
          <a:noFill/>
          <a:ln w="936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Sans serif"/>
            </a:endParaRPr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 flipV="1">
            <a:off x="2209800" y="4433853"/>
            <a:ext cx="4267200" cy="10702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2800">
              <a:latin typeface="Sans serif"/>
            </a:endParaRP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2241575" y="4267202"/>
            <a:ext cx="2216" cy="405953"/>
          </a:xfrm>
          <a:prstGeom prst="line">
            <a:avLst/>
          </a:prstGeom>
          <a:noFill/>
          <a:ln w="936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 sz="2800">
              <a:latin typeface="Sans serif"/>
            </a:endParaRPr>
          </a:p>
        </p:txBody>
      </p:sp>
      <p:sp>
        <p:nvSpPr>
          <p:cNvPr id="57" name="AutoShape 10"/>
          <p:cNvSpPr>
            <a:spLocks noChangeArrowheads="1"/>
          </p:cNvSpPr>
          <p:nvPr/>
        </p:nvSpPr>
        <p:spPr bwMode="auto">
          <a:xfrm>
            <a:off x="5257800" y="4419602"/>
            <a:ext cx="1085382" cy="405953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  <a:latin typeface="Sans serif"/>
              </a:rPr>
              <a:t>L bits</a:t>
            </a:r>
          </a:p>
        </p:txBody>
      </p:sp>
      <p:sp>
        <p:nvSpPr>
          <p:cNvPr id="27" name="Freeform 14"/>
          <p:cNvSpPr>
            <a:spLocks/>
          </p:cNvSpPr>
          <p:nvPr/>
        </p:nvSpPr>
        <p:spPr bwMode="auto">
          <a:xfrm>
            <a:off x="5382560" y="4193616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31" name="Freeform 14"/>
          <p:cNvSpPr>
            <a:spLocks/>
          </p:cNvSpPr>
          <p:nvPr/>
        </p:nvSpPr>
        <p:spPr bwMode="auto">
          <a:xfrm>
            <a:off x="5369044" y="5152104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257800" y="3810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257800" y="577645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95600" y="3810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895600" y="577645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771795" y="4768644"/>
            <a:ext cx="277200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j'</a:t>
            </a:r>
            <a:r>
              <a:rPr lang="en-US" sz="2400" dirty="0" smtClean="0">
                <a:latin typeface="Sans serif"/>
              </a:rPr>
              <a:t> = h(</a:t>
            </a:r>
            <a:r>
              <a:rPr lang="en-US" sz="2400" dirty="0" err="1" smtClean="0">
                <a:latin typeface="Arial"/>
                <a:cs typeface="Arial"/>
              </a:rPr>
              <a:t>rX</a:t>
            </a:r>
            <a:r>
              <a:rPr lang="en-US" sz="2400" dirty="0" smtClean="0">
                <a:latin typeface="Sans serif"/>
              </a:rPr>
              <a:t>, </a:t>
            </a:r>
            <a:r>
              <a:rPr lang="en-US" sz="2400" dirty="0" err="1" smtClean="0">
                <a:latin typeface="Sans serif"/>
                <a:cs typeface="Arial" charset="0"/>
              </a:rPr>
              <a:t>rU</a:t>
            </a:r>
            <a:r>
              <a:rPr lang="en-US" sz="2400" dirty="0" smtClean="0">
                <a:latin typeface="Sans serif"/>
              </a:rPr>
              <a:t>) mod L 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89</a:t>
            </a:fld>
            <a:endParaRPr lang="en-US"/>
          </a:p>
        </p:txBody>
      </p:sp>
      <p:grpSp>
        <p:nvGrpSpPr>
          <p:cNvPr id="30" name="Group 76"/>
          <p:cNvGrpSpPr/>
          <p:nvPr/>
        </p:nvGrpSpPr>
        <p:grpSpPr>
          <a:xfrm>
            <a:off x="6449292" y="2195945"/>
            <a:ext cx="2389908" cy="1080655"/>
            <a:chOff x="7010400" y="1676400"/>
            <a:chExt cx="2062911" cy="897364"/>
          </a:xfrm>
        </p:grpSpPr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7528626" y="1676400"/>
              <a:ext cx="687689" cy="30944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g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7010400" y="2235216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u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H="1">
              <a:off x="7572829" y="1974920"/>
              <a:ext cx="388052" cy="302161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47" name="Line 4"/>
            <p:cNvSpPr>
              <a:spLocks noChangeShapeType="1"/>
            </p:cNvSpPr>
            <p:nvPr/>
          </p:nvSpPr>
          <p:spPr bwMode="auto">
            <a:xfrm>
              <a:off x="7955153" y="1992778"/>
              <a:ext cx="734867" cy="293222"/>
            </a:xfrm>
            <a:prstGeom prst="lin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Sans serif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8385622" y="2264322"/>
              <a:ext cx="687689" cy="309442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  <a:latin typeface="Sans serif"/>
                </a:rPr>
                <a:t>x</a:t>
              </a:r>
              <a:endParaRPr lang="en-GB" sz="2000" dirty="0">
                <a:solidFill>
                  <a:srgbClr val="000000"/>
                </a:solidFill>
                <a:latin typeface="Sans serif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Structural Leakages &amp; Privacy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152400" y="20638"/>
            <a:ext cx="8839200" cy="792162"/>
          </a:xfrm>
        </p:spPr>
        <p:txBody>
          <a:bodyPr/>
          <a:lstStyle/>
          <a:p>
            <a:r>
              <a:rPr lang="en-US" dirty="0" smtClean="0"/>
              <a:t>Is j used</a:t>
            </a:r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1828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If bit at j' “used” for u or x</a:t>
            </a:r>
          </a:p>
          <a:p>
            <a:pPr lvl="1"/>
            <a:r>
              <a:rPr lang="en-US" dirty="0" smtClean="0"/>
              <a:t>Assign a new random to ‘</a:t>
            </a:r>
            <a:r>
              <a:rPr lang="en-US" dirty="0" err="1" smtClean="0"/>
              <a:t>rX</a:t>
            </a:r>
            <a:r>
              <a:rPr lang="en-US" dirty="0" smtClean="0"/>
              <a:t>’ and repeat from j.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27555" y="4724400"/>
            <a:ext cx="22860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j</a:t>
            </a:r>
          </a:p>
        </p:txBody>
      </p:sp>
      <p:sp>
        <p:nvSpPr>
          <p:cNvPr id="28" name="AutoShape 1"/>
          <p:cNvSpPr>
            <a:spLocks noChangeArrowheads="1"/>
          </p:cNvSpPr>
          <p:nvPr/>
        </p:nvSpPr>
        <p:spPr bwMode="auto">
          <a:xfrm>
            <a:off x="2224400" y="3807843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6286500" y="4001295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532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34" name="AutoShape 36"/>
          <p:cNvSpPr>
            <a:spLocks noChangeArrowheads="1"/>
          </p:cNvSpPr>
          <p:nvPr/>
        </p:nvSpPr>
        <p:spPr bwMode="auto">
          <a:xfrm>
            <a:off x="228600" y="3716592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35" name="AutoShape 1"/>
          <p:cNvSpPr>
            <a:spLocks noChangeArrowheads="1"/>
          </p:cNvSpPr>
          <p:nvPr/>
        </p:nvSpPr>
        <p:spPr bwMode="auto">
          <a:xfrm>
            <a:off x="2224400" y="5776755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lvl="3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latin typeface="Sans serif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6286500" y="5970207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6"/>
          <p:cNvSpPr>
            <a:spLocks noChangeArrowheads="1"/>
          </p:cNvSpPr>
          <p:nvPr/>
        </p:nvSpPr>
        <p:spPr bwMode="auto">
          <a:xfrm>
            <a:off x="228600" y="5685504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53200" y="5695684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rX</a:t>
            </a:r>
            <a:endParaRPr lang="en-US" sz="2800" dirty="0">
              <a:latin typeface="Sans serif"/>
            </a:endParaRPr>
          </a:p>
        </p:txBody>
      </p:sp>
      <p:sp>
        <p:nvSpPr>
          <p:cNvPr id="39" name="Freeform 14"/>
          <p:cNvSpPr>
            <a:spLocks/>
          </p:cNvSpPr>
          <p:nvPr/>
        </p:nvSpPr>
        <p:spPr bwMode="auto">
          <a:xfrm>
            <a:off x="3020360" y="4198159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47" name="Freeform 14"/>
          <p:cNvSpPr>
            <a:spLocks/>
          </p:cNvSpPr>
          <p:nvPr/>
        </p:nvSpPr>
        <p:spPr bwMode="auto">
          <a:xfrm>
            <a:off x="3006844" y="5156647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58" name="Freeform 14"/>
          <p:cNvSpPr>
            <a:spLocks/>
          </p:cNvSpPr>
          <p:nvPr/>
        </p:nvSpPr>
        <p:spPr bwMode="auto">
          <a:xfrm>
            <a:off x="5382560" y="4193616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59" name="Freeform 14"/>
          <p:cNvSpPr>
            <a:spLocks/>
          </p:cNvSpPr>
          <p:nvPr/>
        </p:nvSpPr>
        <p:spPr bwMode="auto">
          <a:xfrm>
            <a:off x="5369044" y="5152104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257800" y="3810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257800" y="577645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895600" y="38100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895600" y="5776452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771795" y="4768644"/>
            <a:ext cx="277200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j'</a:t>
            </a:r>
            <a:r>
              <a:rPr lang="en-US" sz="2400" dirty="0" smtClean="0">
                <a:latin typeface="Sans serif"/>
              </a:rPr>
              <a:t> = h(</a:t>
            </a:r>
            <a:r>
              <a:rPr lang="en-US" sz="2400" dirty="0" err="1" smtClean="0">
                <a:latin typeface="Arial"/>
                <a:cs typeface="Arial"/>
              </a:rPr>
              <a:t>rX</a:t>
            </a:r>
            <a:r>
              <a:rPr lang="en-US" sz="2400" dirty="0" smtClean="0">
                <a:latin typeface="Sans serif"/>
              </a:rPr>
              <a:t>, </a:t>
            </a:r>
            <a:r>
              <a:rPr lang="en-US" sz="2400" dirty="0" err="1" smtClean="0">
                <a:latin typeface="Sans serif"/>
                <a:cs typeface="Arial" charset="0"/>
              </a:rPr>
              <a:t>rU</a:t>
            </a:r>
            <a:r>
              <a:rPr lang="en-US" sz="2400" dirty="0" smtClean="0">
                <a:latin typeface="Sans serif"/>
              </a:rPr>
              <a:t>) mod L 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152400" y="20638"/>
            <a:ext cx="8839200" cy="792162"/>
          </a:xfrm>
        </p:spPr>
        <p:txBody>
          <a:bodyPr/>
          <a:lstStyle/>
          <a:p>
            <a:r>
              <a:rPr lang="en-US" dirty="0" smtClean="0"/>
              <a:t>Assign values to bits at j, j'</a:t>
            </a:r>
            <a:endParaRPr lang="en-US" dirty="0"/>
          </a:p>
        </p:txBody>
      </p:sp>
      <p:sp>
        <p:nvSpPr>
          <p:cNvPr id="91" name="AutoShape 1"/>
          <p:cNvSpPr>
            <a:spLocks noChangeArrowheads="1"/>
          </p:cNvSpPr>
          <p:nvPr/>
        </p:nvSpPr>
        <p:spPr bwMode="auto">
          <a:xfrm>
            <a:off x="2148200" y="3084748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Sans serif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77000" y="3003677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rU</a:t>
            </a:r>
            <a:endParaRPr lang="en-US" sz="2800" dirty="0">
              <a:latin typeface="Sans serif"/>
            </a:endParaRPr>
          </a:p>
        </p:txBody>
      </p:sp>
      <p:sp>
        <p:nvSpPr>
          <p:cNvPr id="96" name="AutoShape 1"/>
          <p:cNvSpPr>
            <a:spLocks noChangeArrowheads="1"/>
          </p:cNvSpPr>
          <p:nvPr/>
        </p:nvSpPr>
        <p:spPr bwMode="auto">
          <a:xfrm>
            <a:off x="2148200" y="4866896"/>
            <a:ext cx="5700400" cy="376881"/>
          </a:xfrm>
          <a:prstGeom prst="roundRect">
            <a:avLst>
              <a:gd name="adj" fmla="val 694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smtClean="0">
                <a:latin typeface="Sans serif"/>
              </a:rPr>
              <a:t> 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Sans serif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477000" y="478582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Sans serif"/>
              </a:rPr>
              <a:t>rX</a:t>
            </a:r>
            <a:endParaRPr lang="en-US" sz="2800" dirty="0">
              <a:latin typeface="Sans serif"/>
            </a:endParaRPr>
          </a:p>
        </p:txBody>
      </p:sp>
      <p:sp>
        <p:nvSpPr>
          <p:cNvPr id="119" name="Freeform 14"/>
          <p:cNvSpPr>
            <a:spLocks/>
          </p:cNvSpPr>
          <p:nvPr/>
        </p:nvSpPr>
        <p:spPr bwMode="auto">
          <a:xfrm>
            <a:off x="3522932" y="3285172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120" name="Freeform 14"/>
          <p:cNvSpPr>
            <a:spLocks/>
          </p:cNvSpPr>
          <p:nvPr/>
        </p:nvSpPr>
        <p:spPr bwMode="auto">
          <a:xfrm>
            <a:off x="3509416" y="4343400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121" name="Freeform 14"/>
          <p:cNvSpPr>
            <a:spLocks/>
          </p:cNvSpPr>
          <p:nvPr/>
        </p:nvSpPr>
        <p:spPr bwMode="auto">
          <a:xfrm>
            <a:off x="5199332" y="3285172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123" name="Freeform 14"/>
          <p:cNvSpPr>
            <a:spLocks/>
          </p:cNvSpPr>
          <p:nvPr/>
        </p:nvSpPr>
        <p:spPr bwMode="auto">
          <a:xfrm>
            <a:off x="5185816" y="4343400"/>
            <a:ext cx="2216" cy="597597"/>
          </a:xfrm>
          <a:custGeom>
            <a:avLst/>
            <a:gdLst>
              <a:gd name="T0" fmla="*/ 0 w 1"/>
              <a:gd name="T1" fmla="*/ 939 h 940"/>
              <a:gd name="T2" fmla="*/ 0 w 1"/>
              <a:gd name="T3" fmla="*/ 470 h 940"/>
              <a:gd name="T4" fmla="*/ 0 w 1"/>
              <a:gd name="T5" fmla="*/ 43 h 940"/>
              <a:gd name="T6" fmla="*/ 0 w 1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940"/>
              <a:gd name="T14" fmla="*/ 1 w 1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940">
                <a:moveTo>
                  <a:pt x="0" y="939"/>
                </a:moveTo>
                <a:lnTo>
                  <a:pt x="0" y="470"/>
                </a:lnTo>
                <a:lnTo>
                  <a:pt x="0" y="43"/>
                </a:lnTo>
                <a:lnTo>
                  <a:pt x="0" y="0"/>
                </a:lnTo>
              </a:path>
            </a:pathLst>
          </a:custGeom>
          <a:noFill/>
          <a:ln w="9360">
            <a:solidFill>
              <a:schemeClr val="bg2">
                <a:lumMod val="50000"/>
              </a:schemeClr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sz="2800">
              <a:latin typeface="Sans serif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242433" y="3886200"/>
            <a:ext cx="36420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&lt;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00600" y="3886200"/>
            <a:ext cx="144780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Sans serif"/>
              </a:rPr>
              <a:t>XOR = 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2590800" y="3886200"/>
            <a:ext cx="137249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Sans serif"/>
              </a:rPr>
              <a:t>XOR = 0</a:t>
            </a:r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6286500" y="3267996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6362700" y="5067300"/>
            <a:ext cx="381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5095572" y="3091449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105400" y="4876800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3411792" y="3076701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3411792" y="4880925"/>
            <a:ext cx="228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AutoShape 36"/>
          <p:cNvSpPr>
            <a:spLocks noChangeArrowheads="1"/>
          </p:cNvSpPr>
          <p:nvPr/>
        </p:nvSpPr>
        <p:spPr bwMode="auto">
          <a:xfrm>
            <a:off x="228600" y="2971800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u: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135" name="AutoShape 36"/>
          <p:cNvSpPr>
            <a:spLocks noChangeArrowheads="1"/>
          </p:cNvSpPr>
          <p:nvPr/>
        </p:nvSpPr>
        <p:spPr bwMode="auto">
          <a:xfrm>
            <a:off x="228600" y="4800600"/>
            <a:ext cx="1905000" cy="507961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latin typeface="Arial"/>
                <a:cs typeface="Arial"/>
              </a:rPr>
              <a:t>x: sec name</a:t>
            </a:r>
            <a:endParaRPr lang="en-US" sz="2400" dirty="0">
              <a:solidFill>
                <a:srgbClr val="000000"/>
              </a:solidFill>
              <a:latin typeface="Sans serif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names: leakage-free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001000" cy="5715000"/>
          </a:xfrm>
        </p:spPr>
        <p:txBody>
          <a:bodyPr/>
          <a:lstStyle/>
          <a:p>
            <a:r>
              <a:rPr lang="en-US" dirty="0" smtClean="0"/>
              <a:t>Transparent </a:t>
            </a:r>
          </a:p>
          <a:p>
            <a:endParaRPr lang="en-US" dirty="0" smtClean="0"/>
          </a:p>
          <a:p>
            <a:r>
              <a:rPr lang="en-US" dirty="0" smtClean="0"/>
              <a:t>Knowledge of secure names for g</a:t>
            </a:r>
            <a:r>
              <a:rPr lang="en-US" baseline="-25000" dirty="0" smtClean="0"/>
              <a:t>3</a:t>
            </a:r>
            <a:r>
              <a:rPr lang="en-US" dirty="0" smtClean="0"/>
              <a:t> and g</a:t>
            </a:r>
            <a:r>
              <a:rPr lang="en-US" baseline="-25000" dirty="0" smtClean="0"/>
              <a:t>5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Does not leak anything about g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grpSp>
        <p:nvGrpSpPr>
          <p:cNvPr id="4" name="Group 24"/>
          <p:cNvGrpSpPr/>
          <p:nvPr/>
        </p:nvGrpSpPr>
        <p:grpSpPr>
          <a:xfrm>
            <a:off x="6248400" y="2899679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9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0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4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6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0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name: number of tries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93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7672388" cy="545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name: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94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134" y="747486"/>
            <a:ext cx="7894065" cy="562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name: number of tries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95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7776559" cy="556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name: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577416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Integrity Verifiers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66294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dirty="0" smtClean="0"/>
              <a:t>Integrity verifier – as earlier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Hash of secure name and contents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ξ</a:t>
            </a:r>
            <a:r>
              <a:rPr lang="en-US" baseline="-25000" dirty="0" smtClean="0"/>
              <a:t>g1</a:t>
            </a:r>
            <a:r>
              <a:rPr lang="en-US" dirty="0" smtClean="0"/>
              <a:t> = h(</a:t>
            </a:r>
            <a:r>
              <a:rPr lang="el-GR" dirty="0" smtClean="0">
                <a:latin typeface="Arial"/>
                <a:cs typeface="Arial"/>
              </a:rPr>
              <a:t>η</a:t>
            </a:r>
            <a:r>
              <a:rPr lang="en-US" baseline="-25000" dirty="0" smtClean="0">
                <a:latin typeface="Arial"/>
                <a:cs typeface="Arial"/>
              </a:rPr>
              <a:t>g1</a:t>
            </a:r>
            <a:r>
              <a:rPr lang="en-US" dirty="0" smtClean="0"/>
              <a:t>, </a:t>
            </a:r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US" baseline="-25000" dirty="0" smtClean="0">
                <a:latin typeface="Arial"/>
                <a:cs typeface="Arial"/>
              </a:rPr>
              <a:t>g1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grpSp>
        <p:nvGrpSpPr>
          <p:cNvPr id="4" name="Group 24"/>
          <p:cNvGrpSpPr/>
          <p:nvPr/>
        </p:nvGrpSpPr>
        <p:grpSpPr>
          <a:xfrm>
            <a:off x="6305330" y="16002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8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16811" y="5670756"/>
            <a:ext cx="4224233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Secure Name, Node contents</a:t>
            </a:r>
            <a:endParaRPr lang="en-US" sz="2400" dirty="0">
              <a:latin typeface="Sans serif"/>
            </a:endParaRPr>
          </a:p>
        </p:txBody>
      </p:sp>
      <p:cxnSp>
        <p:nvCxnSpPr>
          <p:cNvPr id="21" name="Straight Arrow Connector 20"/>
          <p:cNvCxnSpPr>
            <a:stCxn id="20" idx="3"/>
          </p:cNvCxnSpPr>
          <p:nvPr/>
        </p:nvCxnSpPr>
        <p:spPr>
          <a:xfrm flipV="1">
            <a:off x="4641044" y="5899357"/>
            <a:ext cx="1109767" cy="2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3249" y="5670756"/>
            <a:ext cx="904415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Hash</a:t>
            </a:r>
            <a:endParaRPr lang="en-US" sz="2400" dirty="0">
              <a:latin typeface="Sans serif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5486400"/>
            <a:ext cx="1279517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ans serif"/>
              </a:rPr>
              <a:t>Integrity</a:t>
            </a:r>
          </a:p>
          <a:p>
            <a:r>
              <a:rPr lang="en-US" sz="2400" dirty="0" smtClean="0">
                <a:latin typeface="Sans serif"/>
              </a:rPr>
              <a:t>Verifier</a:t>
            </a:r>
            <a:endParaRPr lang="en-US" sz="2400" dirty="0">
              <a:latin typeface="Sans serif"/>
            </a:endParaRPr>
          </a:p>
        </p:txBody>
      </p:sp>
      <p:cxnSp>
        <p:nvCxnSpPr>
          <p:cNvPr id="24" name="Straight Arrow Connector 23"/>
          <p:cNvCxnSpPr>
            <a:stCxn id="22" idx="3"/>
            <a:endCxn id="23" idx="1"/>
          </p:cNvCxnSpPr>
          <p:nvPr/>
        </p:nvCxnSpPr>
        <p:spPr>
          <a:xfrm>
            <a:off x="6677664" y="5901589"/>
            <a:ext cx="637536" cy="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Parent-child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Edge verifier</a:t>
            </a:r>
          </a:p>
          <a:p>
            <a:pPr lvl="1"/>
            <a:r>
              <a:rPr lang="en-US" dirty="0" smtClean="0"/>
              <a:t>Hash of the secure names of nodes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ξ</a:t>
            </a:r>
            <a:r>
              <a:rPr lang="en-US" baseline="-25000" dirty="0" smtClean="0"/>
              <a:t>(g2,g3)</a:t>
            </a:r>
            <a:r>
              <a:rPr lang="en-US" dirty="0" smtClean="0"/>
              <a:t> = h(</a:t>
            </a:r>
            <a:r>
              <a:rPr lang="el-GR" dirty="0" smtClean="0">
                <a:latin typeface="Arial"/>
                <a:cs typeface="Arial"/>
              </a:rPr>
              <a:t>η</a:t>
            </a:r>
            <a:r>
              <a:rPr lang="en-US" baseline="-25000" dirty="0" smtClean="0">
                <a:latin typeface="Arial"/>
                <a:cs typeface="Arial"/>
              </a:rPr>
              <a:t>g2</a:t>
            </a:r>
            <a:r>
              <a:rPr lang="en-US" dirty="0" smtClean="0"/>
              <a:t>,</a:t>
            </a:r>
            <a:r>
              <a:rPr lang="el-GR" dirty="0" smtClean="0">
                <a:latin typeface="Arial"/>
                <a:cs typeface="Arial"/>
              </a:rPr>
              <a:t> η</a:t>
            </a:r>
            <a:r>
              <a:rPr lang="en-US" baseline="-25000" dirty="0" smtClean="0">
                <a:latin typeface="Arial"/>
                <a:cs typeface="Arial"/>
              </a:rPr>
              <a:t>g3</a:t>
            </a:r>
            <a:r>
              <a:rPr lang="en-US" dirty="0" smtClean="0"/>
              <a:t>)</a:t>
            </a:r>
          </a:p>
        </p:txBody>
      </p:sp>
      <p:grpSp>
        <p:nvGrpSpPr>
          <p:cNvPr id="4" name="Group 24"/>
          <p:cNvGrpSpPr/>
          <p:nvPr/>
        </p:nvGrpSpPr>
        <p:grpSpPr>
          <a:xfrm>
            <a:off x="6400800" y="2590800"/>
            <a:ext cx="2457670" cy="3501121"/>
            <a:chOff x="609598" y="1858902"/>
            <a:chExt cx="1561094" cy="235429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" name="Oval 2"/>
            <p:cNvSpPr>
              <a:spLocks noChangeArrowheads="1"/>
            </p:cNvSpPr>
            <p:nvPr/>
          </p:nvSpPr>
          <p:spPr bwMode="auto">
            <a:xfrm>
              <a:off x="983908" y="1858902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1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1248229" y="2133540"/>
              <a:ext cx="1775" cy="293687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983908" y="2414527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2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290804" y="2674877"/>
              <a:ext cx="541061" cy="258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673981" y="2901890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5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609598" y="2901890"/>
              <a:ext cx="496711" cy="269875"/>
            </a:xfrm>
            <a:prstGeom prst="ellipse">
              <a:avLst/>
            </a:prstGeom>
            <a:solidFill>
              <a:srgbClr val="00B0F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3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1015835" y="2674877"/>
              <a:ext cx="280286" cy="263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624376" y="3422413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6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66954" y="3943324"/>
              <a:ext cx="496711" cy="26987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13320" tIns="13320" rIns="13320" bIns="1332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7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891251" y="3691411"/>
              <a:ext cx="1775" cy="252412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849341" y="3182541"/>
              <a:ext cx="1" cy="234240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>
              <a:off x="1299669" y="2698075"/>
              <a:ext cx="71931" cy="197525"/>
            </a:xfrm>
            <a:prstGeom prst="lin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  <p:sp>
          <p:nvSpPr>
            <p:cNvPr id="18" name="Oval 8"/>
            <p:cNvSpPr>
              <a:spLocks noChangeArrowheads="1"/>
            </p:cNvSpPr>
            <p:nvPr/>
          </p:nvSpPr>
          <p:spPr bwMode="auto">
            <a:xfrm>
              <a:off x="1143000" y="2895600"/>
              <a:ext cx="496711" cy="269875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lIns="8280" tIns="8280" rIns="8280" bIns="8280" anchor="ctr" anchorCtr="1"/>
            <a:lstStyle/>
            <a:p>
              <a:pPr algn="ctr">
                <a:lnSpc>
                  <a:spcPct val="93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g</a:t>
              </a:r>
              <a:r>
                <a:rPr lang="en-GB" sz="2000" baseline="-25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ans serif"/>
                </a:rPr>
                <a:t>4</a:t>
              </a:r>
              <a:endParaRPr lang="en-GB" sz="20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endParaRP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Condensed-RSA</a:t>
            </a:r>
          </a:p>
          <a:p>
            <a:endParaRPr lang="en-US" dirty="0" smtClean="0"/>
          </a:p>
          <a:p>
            <a:r>
              <a:rPr lang="en-US" dirty="0" smtClean="0"/>
              <a:t>BGLS</a:t>
            </a:r>
          </a:p>
          <a:p>
            <a:endParaRPr lang="en-US" dirty="0" smtClean="0"/>
          </a:p>
          <a:p>
            <a:r>
              <a:rPr lang="en-US" dirty="0" smtClean="0"/>
              <a:t>Expensive</a:t>
            </a:r>
          </a:p>
          <a:p>
            <a:pPr lvl="1"/>
            <a:r>
              <a:rPr lang="en-US" dirty="0" smtClean="0"/>
              <a:t>Linear number of signatures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2DD70-6EF4-472C-8D53-0C1D3A2D8EAE}" type="slidenum">
              <a:rPr lang="en-US" smtClean="0"/>
              <a:pPr/>
              <a:t>99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3048</Words>
  <Application>Microsoft Office PowerPoint</Application>
  <PresentationFormat>On-screen Show (4:3)</PresentationFormat>
  <Paragraphs>1422</Paragraphs>
  <Slides>108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09" baseType="lpstr">
      <vt:lpstr>Office Theme</vt:lpstr>
      <vt:lpstr>Data in the Cloud: Authentication Without Leaking</vt:lpstr>
      <vt:lpstr>Overview</vt:lpstr>
      <vt:lpstr>Ordered Trees/Graphs/Forests</vt:lpstr>
      <vt:lpstr>Our solutions</vt:lpstr>
      <vt:lpstr>Extensions of our work</vt:lpstr>
      <vt:lpstr>Broad scope</vt:lpstr>
      <vt:lpstr>This Talk</vt:lpstr>
      <vt:lpstr>Next</vt:lpstr>
      <vt:lpstr>Slide 9</vt:lpstr>
      <vt:lpstr>Third-party distribution</vt:lpstr>
      <vt:lpstr>A common scenario</vt:lpstr>
      <vt:lpstr>What are the threats</vt:lpstr>
      <vt:lpstr>Threat - I</vt:lpstr>
      <vt:lpstr>Threat - I</vt:lpstr>
      <vt:lpstr>Threat - II</vt:lpstr>
      <vt:lpstr>Sample EMR in XML</vt:lpstr>
      <vt:lpstr>Security requirement - I</vt:lpstr>
      <vt:lpstr>What is authenticity</vt:lpstr>
      <vt:lpstr>Security requirement - II</vt:lpstr>
      <vt:lpstr>EMR subtree – accessible to nurse</vt:lpstr>
      <vt:lpstr>How are XML trees authenticated</vt:lpstr>
      <vt:lpstr>How are XML trees authenticated</vt:lpstr>
      <vt:lpstr>MHT authentication</vt:lpstr>
      <vt:lpstr>Computation of Merkle Hash (MH) </vt:lpstr>
      <vt:lpstr>MH computation</vt:lpstr>
      <vt:lpstr>Signature of EMR tree</vt:lpstr>
      <vt:lpstr>EMR to the cloud</vt:lpstr>
      <vt:lpstr>Service sends EMR subtree</vt:lpstr>
      <vt:lpstr>Information received by device</vt:lpstr>
      <vt:lpstr>Information received</vt:lpstr>
      <vt:lpstr>Here is the problem</vt:lpstr>
      <vt:lpstr>What are the leakages</vt:lpstr>
      <vt:lpstr>What can be inferred - I</vt:lpstr>
      <vt:lpstr>What can be inferred - II</vt:lpstr>
      <vt:lpstr>What can be inferred - III</vt:lpstr>
      <vt:lpstr>Privacy not protected</vt:lpstr>
      <vt:lpstr>Summary: MHT leaks</vt:lpstr>
      <vt:lpstr>EMR subtree received</vt:lpstr>
      <vt:lpstr>EMR subtree received</vt:lpstr>
      <vt:lpstr>The problem</vt:lpstr>
      <vt:lpstr>The problem</vt:lpstr>
      <vt:lpstr>State of the Art</vt:lpstr>
      <vt:lpstr>State of the Art</vt:lpstr>
      <vt:lpstr>Possible Approaches</vt:lpstr>
      <vt:lpstr>Our overall approach</vt:lpstr>
      <vt:lpstr>Next</vt:lpstr>
      <vt:lpstr>Formal security model</vt:lpstr>
      <vt:lpstr>Formal security model</vt:lpstr>
      <vt:lpstr>Formal security model</vt:lpstr>
      <vt:lpstr>Formal security model</vt:lpstr>
      <vt:lpstr>Next</vt:lpstr>
      <vt:lpstr>Slide 52</vt:lpstr>
      <vt:lpstr>Central observation</vt:lpstr>
      <vt:lpstr>Central observation</vt:lpstr>
      <vt:lpstr>Post/Pre-order numbers leak</vt:lpstr>
      <vt:lpstr>Randomized traversal numbers</vt:lpstr>
      <vt:lpstr>Structural position</vt:lpstr>
      <vt:lpstr>How RPONs/RRONs are computed</vt:lpstr>
      <vt:lpstr>Integrity verifiers</vt:lpstr>
      <vt:lpstr>How to sign integrity verifiers</vt:lpstr>
      <vt:lpstr>Signed data upload</vt:lpstr>
      <vt:lpstr>Query</vt:lpstr>
      <vt:lpstr>Query result</vt:lpstr>
      <vt:lpstr>Result</vt:lpstr>
      <vt:lpstr>Consumer verifies</vt:lpstr>
      <vt:lpstr>Signing: CRSA</vt:lpstr>
      <vt:lpstr>Redaction: CRSA</vt:lpstr>
      <vt:lpstr>Verification: CRSA</vt:lpstr>
      <vt:lpstr>Summary</vt:lpstr>
      <vt:lpstr>Many subtrees</vt:lpstr>
      <vt:lpstr>Many subtrees</vt:lpstr>
      <vt:lpstr>Many subtrees</vt:lpstr>
      <vt:lpstr>Many subtrees</vt:lpstr>
      <vt:lpstr>Individual subtrees</vt:lpstr>
      <vt:lpstr>Next</vt:lpstr>
      <vt:lpstr>Slide 76</vt:lpstr>
      <vt:lpstr>Approach</vt:lpstr>
      <vt:lpstr>Secure names</vt:lpstr>
      <vt:lpstr>Left part</vt:lpstr>
      <vt:lpstr>Right part</vt:lpstr>
      <vt:lpstr>Construction of secure name</vt:lpstr>
      <vt:lpstr>Sibling order</vt:lpstr>
      <vt:lpstr>Sibling order test</vt:lpstr>
      <vt:lpstr>Sibling order test</vt:lpstr>
      <vt:lpstr>Computing bit positions</vt:lpstr>
      <vt:lpstr>Right sibling</vt:lpstr>
      <vt:lpstr>Compute bit position j</vt:lpstr>
      <vt:lpstr>Is j used</vt:lpstr>
      <vt:lpstr>Compute bit position j' </vt:lpstr>
      <vt:lpstr>Is j used</vt:lpstr>
      <vt:lpstr>Assign values to bits at j, j'</vt:lpstr>
      <vt:lpstr>Secure names: leakage-free</vt:lpstr>
      <vt:lpstr>Secure name: number of tries </vt:lpstr>
      <vt:lpstr>Secure name: time</vt:lpstr>
      <vt:lpstr>Secure name: number of tries </vt:lpstr>
      <vt:lpstr>Secure name: time</vt:lpstr>
      <vt:lpstr>Integrity Verifiers</vt:lpstr>
      <vt:lpstr>Parent-child relationships</vt:lpstr>
      <vt:lpstr>Signing</vt:lpstr>
      <vt:lpstr>Slide 100</vt:lpstr>
      <vt:lpstr>Ordered DAGs</vt:lpstr>
      <vt:lpstr>Graphs with Cycles</vt:lpstr>
      <vt:lpstr>Slide 103</vt:lpstr>
      <vt:lpstr>K disconnected components</vt:lpstr>
      <vt:lpstr>Connect them</vt:lpstr>
      <vt:lpstr>Sign as earlier</vt:lpstr>
      <vt:lpstr>Leakage-free</vt:lpstr>
      <vt:lpstr>Slide 108</vt:lpstr>
    </vt:vector>
  </TitlesOfParts>
  <Company>Department of Computer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Kundu</dc:creator>
  <cp:lastModifiedBy>Pelin</cp:lastModifiedBy>
  <cp:revision>740</cp:revision>
  <dcterms:created xsi:type="dcterms:W3CDTF">2010-11-03T16:27:36Z</dcterms:created>
  <dcterms:modified xsi:type="dcterms:W3CDTF">2010-11-14T15:47:51Z</dcterms:modified>
</cp:coreProperties>
</file>