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notesSlides/notesSlide8.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8"/>
  </p:notesMasterIdLst>
  <p:sldIdLst>
    <p:sldId id="256" r:id="rId2"/>
    <p:sldId id="391" r:id="rId3"/>
    <p:sldId id="353" r:id="rId4"/>
    <p:sldId id="336" r:id="rId5"/>
    <p:sldId id="354" r:id="rId6"/>
    <p:sldId id="385" r:id="rId7"/>
    <p:sldId id="273" r:id="rId8"/>
    <p:sldId id="274" r:id="rId9"/>
    <p:sldId id="276" r:id="rId10"/>
    <p:sldId id="279" r:id="rId11"/>
    <p:sldId id="278" r:id="rId12"/>
    <p:sldId id="283" r:id="rId13"/>
    <p:sldId id="288" r:id="rId14"/>
    <p:sldId id="340" r:id="rId15"/>
    <p:sldId id="406" r:id="rId16"/>
    <p:sldId id="294" r:id="rId17"/>
    <p:sldId id="297" r:id="rId18"/>
    <p:sldId id="311" r:id="rId19"/>
    <p:sldId id="312" r:id="rId20"/>
    <p:sldId id="350" r:id="rId21"/>
    <p:sldId id="377" r:id="rId22"/>
    <p:sldId id="343" r:id="rId23"/>
    <p:sldId id="342" r:id="rId24"/>
    <p:sldId id="387" r:id="rId25"/>
    <p:sldId id="344" r:id="rId26"/>
    <p:sldId id="407" r:id="rId27"/>
    <p:sldId id="408" r:id="rId28"/>
    <p:sldId id="345" r:id="rId29"/>
    <p:sldId id="378" r:id="rId30"/>
    <p:sldId id="346" r:id="rId31"/>
    <p:sldId id="411" r:id="rId32"/>
    <p:sldId id="347" r:id="rId33"/>
    <p:sldId id="379" r:id="rId34"/>
    <p:sldId id="382" r:id="rId35"/>
    <p:sldId id="393" r:id="rId36"/>
    <p:sldId id="380" r:id="rId37"/>
    <p:sldId id="357" r:id="rId38"/>
    <p:sldId id="358" r:id="rId39"/>
    <p:sldId id="363" r:id="rId40"/>
    <p:sldId id="365" r:id="rId41"/>
    <p:sldId id="366" r:id="rId42"/>
    <p:sldId id="367" r:id="rId43"/>
    <p:sldId id="368" r:id="rId44"/>
    <p:sldId id="384" r:id="rId45"/>
    <p:sldId id="369" r:id="rId46"/>
    <p:sldId id="412"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33"/>
    <a:srgbClr val="157E1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7939" autoAdjust="0"/>
    <p:restoredTop sz="81104" autoAdjust="0"/>
  </p:normalViewPr>
  <p:slideViewPr>
    <p:cSldViewPr>
      <p:cViewPr>
        <p:scale>
          <a:sx n="74" d="100"/>
          <a:sy n="74" d="100"/>
        </p:scale>
        <p:origin x="-360"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17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28471E-DFEF-4440-8207-56F7CDD2E14B}" type="datetimeFigureOut">
              <a:rPr lang="en-US" smtClean="0"/>
              <a:pPr/>
              <a:t>9/8/2010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C4D06C-E85D-4A74-8CA5-8A7E8CC7F210}"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3C4D06C-E85D-4A74-8CA5-8A7E8CC7F210}" type="slidenum">
              <a:rPr lang="en-US" smtClean="0"/>
              <a:pPr/>
              <a:t>5</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3C4D06C-E85D-4A74-8CA5-8A7E8CC7F210}" type="slidenum">
              <a:rPr lang="en-US" smtClean="0"/>
              <a:pPr/>
              <a:t>45</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3C4D06C-E85D-4A74-8CA5-8A7E8CC7F210}" type="slidenum">
              <a:rPr lang="en-US" smtClean="0"/>
              <a:pPr/>
              <a:t>16</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73C4D06C-E85D-4A74-8CA5-8A7E8CC7F210}" type="slidenum">
              <a:rPr lang="en-US" smtClean="0"/>
              <a:pPr/>
              <a:t>25</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3C4D06C-E85D-4A74-8CA5-8A7E8CC7F210}" type="slidenum">
              <a:rPr lang="en-US" smtClean="0"/>
              <a:pPr/>
              <a:t>27</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3C4D06C-E85D-4A74-8CA5-8A7E8CC7F210}" type="slidenum">
              <a:rPr lang="en-US" smtClean="0"/>
              <a:pPr/>
              <a:t>28</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2"/>
            <a:endParaRPr lang="en-US" dirty="0" smtClean="0"/>
          </a:p>
          <a:p>
            <a:endParaRPr lang="en-US" dirty="0"/>
          </a:p>
        </p:txBody>
      </p:sp>
      <p:sp>
        <p:nvSpPr>
          <p:cNvPr id="4" name="Slide Number Placeholder 3"/>
          <p:cNvSpPr>
            <a:spLocks noGrp="1"/>
          </p:cNvSpPr>
          <p:nvPr>
            <p:ph type="sldNum" sz="quarter" idx="10"/>
          </p:nvPr>
        </p:nvSpPr>
        <p:spPr/>
        <p:txBody>
          <a:bodyPr/>
          <a:lstStyle/>
          <a:p>
            <a:fld id="{73C4D06C-E85D-4A74-8CA5-8A7E8CC7F210}" type="slidenum">
              <a:rPr lang="en-US" smtClean="0"/>
              <a:pPr/>
              <a:t>31</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p:txBody>
      </p:sp>
      <p:sp>
        <p:nvSpPr>
          <p:cNvPr id="4" name="Slide Number Placeholder 3"/>
          <p:cNvSpPr>
            <a:spLocks noGrp="1"/>
          </p:cNvSpPr>
          <p:nvPr>
            <p:ph type="sldNum" sz="quarter" idx="10"/>
          </p:nvPr>
        </p:nvSpPr>
        <p:spPr/>
        <p:txBody>
          <a:bodyPr/>
          <a:lstStyle/>
          <a:p>
            <a:fld id="{73C4D06C-E85D-4A74-8CA5-8A7E8CC7F210}" type="slidenum">
              <a:rPr lang="en-US" smtClean="0"/>
              <a:pPr/>
              <a:t>32</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3C4D06C-E85D-4A74-8CA5-8A7E8CC7F210}" type="slidenum">
              <a:rPr lang="en-US" smtClean="0"/>
              <a:pPr/>
              <a:t>35</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3C4D06C-E85D-4A74-8CA5-8A7E8CC7F210}" type="slidenum">
              <a:rPr lang="en-US" smtClean="0"/>
              <a:pPr/>
              <a:t>42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rmAutofit/>
          </a:bodyPr>
          <a:lstStyle>
            <a:lvl1pPr>
              <a:defRPr sz="3600">
                <a:latin typeface="Comic Sans MS" pitchFamily="66"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p>
            <a:fld id="{969759B1-0CC9-47E5-A8EC-68F783878CD3}"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969759B1-0CC9-47E5-A8EC-68F783878CD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969759B1-0CC9-47E5-A8EC-68F783878CD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ctr">
              <a:defRPr sz="2800" b="1">
                <a:solidFill>
                  <a:schemeClr val="bg2">
                    <a:lumMod val="10000"/>
                  </a:schemeClr>
                </a:solidFill>
                <a:latin typeface="Comic Sans MS" pitchFamily="66"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2400">
                <a:solidFill>
                  <a:schemeClr val="bg2">
                    <a:lumMod val="10000"/>
                  </a:schemeClr>
                </a:solidFill>
                <a:latin typeface="Comic Sans MS" pitchFamily="66" charset="0"/>
              </a:defRPr>
            </a:lvl1pPr>
            <a:lvl2pPr>
              <a:defRPr sz="2400">
                <a:solidFill>
                  <a:schemeClr val="bg2">
                    <a:lumMod val="10000"/>
                  </a:schemeClr>
                </a:solidFill>
                <a:latin typeface="Comic Sans MS" pitchFamily="66" charset="0"/>
              </a:defRPr>
            </a:lvl2pPr>
            <a:lvl3pPr>
              <a:defRPr sz="2000">
                <a:solidFill>
                  <a:schemeClr val="bg2">
                    <a:lumMod val="10000"/>
                  </a:schemeClr>
                </a:solidFill>
                <a:latin typeface="Comic Sans MS" pitchFamily="66" charset="0"/>
              </a:defRPr>
            </a:lvl3pPr>
            <a:lvl4pPr>
              <a:defRPr sz="2000">
                <a:solidFill>
                  <a:schemeClr val="bg2">
                    <a:lumMod val="10000"/>
                  </a:schemeClr>
                </a:solidFill>
                <a:latin typeface="Comic Sans MS" pitchFamily="66" charset="0"/>
              </a:defRPr>
            </a:lvl4pPr>
            <a:lvl5pPr>
              <a:defRPr sz="2000">
                <a:solidFill>
                  <a:schemeClr val="bg2">
                    <a:lumMod val="10000"/>
                  </a:schemeClr>
                </a:solidFill>
                <a:latin typeface="Comic Sans MS" pitchFamily="66"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969759B1-0CC9-47E5-A8EC-68F783878CD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969759B1-0CC9-47E5-A8EC-68F783878CD3}"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969759B1-0CC9-47E5-A8EC-68F783878CD3}"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969759B1-0CC9-47E5-A8EC-68F783878CD3}"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969759B1-0CC9-47E5-A8EC-68F783878CD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69759B1-0CC9-47E5-A8EC-68F783878CD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969759B1-0CC9-47E5-A8EC-68F783878CD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969759B1-0CC9-47E5-A8EC-68F783878CD3}"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a:ln>
            <a:noFill/>
          </a:ln>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9759B1-0CC9-47E5-A8EC-68F783878CD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2800" b="1" kern="1200">
          <a:solidFill>
            <a:schemeClr val="tx1">
              <a:lumMod val="85000"/>
              <a:lumOff val="15000"/>
            </a:schemeClr>
          </a:solidFill>
          <a:latin typeface="Comic Sans MS" pitchFamily="66" charset="0"/>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85000"/>
              <a:lumOff val="15000"/>
            </a:schemeClr>
          </a:solidFill>
          <a:latin typeface="Comic Sans MS" pitchFamily="66" charset="0"/>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lumMod val="85000"/>
              <a:lumOff val="15000"/>
            </a:schemeClr>
          </a:solidFill>
          <a:latin typeface="Comic Sans MS" pitchFamily="66" charset="0"/>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Comic Sans MS" pitchFamily="66"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Comic Sans MS" pitchFamily="66"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Comic Sans MS" pitchFamily="66"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www.computerworld.com/s/article/9140074/Amazon_downplays_report_highlighting_vulnerabilities_in_its_cloud_service" TargetMode="External"/><Relationship Id="rId7" Type="http://schemas.openxmlformats.org/officeDocument/2006/relationships/hyperlink" Target="http://www.exforsys.com/tutorials/cloud-computing/cloud-computing-security.html" TargetMode="External"/><Relationship Id="rId2" Type="http://schemas.openxmlformats.org/officeDocument/2006/relationships/hyperlink" Target="http://www.infoworld.com/d/cloud-computing/afraid-outside-cloud-attacks-youre-missing-real-threat-894" TargetMode="External"/><Relationship Id="rId1" Type="http://schemas.openxmlformats.org/officeDocument/2006/relationships/slideLayout" Target="../slideLayouts/slideLayout2.xml"/><Relationship Id="rId6" Type="http://schemas.openxmlformats.org/officeDocument/2006/relationships/hyperlink" Target="http://blogs.technet.com/b/rhalbheer/archive/2010/01/30/cloud-security-paper-looking-for-feedback.aspx" TargetMode="External"/><Relationship Id="rId5" Type="http://schemas.openxmlformats.org/officeDocument/2006/relationships/hyperlink" Target="http://www.cs.sunysb.edu/~sion/research/sion2009mitTR.pdf" TargetMode="External"/><Relationship Id="rId4" Type="http://schemas.openxmlformats.org/officeDocument/2006/relationships/hyperlink" Target="http://www.cio.com/article/506136/Targeted_Attacks_Possible_in_the_Cloud_Researchers_Warn"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882775"/>
            <a:ext cx="8763000" cy="936625"/>
          </a:xfrm>
        </p:spPr>
        <p:txBody>
          <a:bodyPr>
            <a:normAutofit fontScale="90000"/>
          </a:bodyPr>
          <a:lstStyle/>
          <a:p>
            <a:pPr algn="ctr"/>
            <a:r>
              <a:rPr lang="en-US" sz="5400" b="1" dirty="0" smtClean="0">
                <a:solidFill>
                  <a:srgbClr val="002060"/>
                </a:solidFill>
                <a:cs typeface="Arial" pitchFamily="34" charset="0"/>
              </a:rPr>
              <a:t/>
            </a:r>
            <a:br>
              <a:rPr lang="en-US" sz="5400" b="1" dirty="0" smtClean="0">
                <a:solidFill>
                  <a:srgbClr val="002060"/>
                </a:solidFill>
                <a:cs typeface="Arial" pitchFamily="34" charset="0"/>
              </a:rPr>
            </a:br>
            <a:r>
              <a:rPr lang="en-US" sz="3100" b="1" dirty="0" smtClean="0">
                <a:solidFill>
                  <a:schemeClr val="bg2">
                    <a:lumMod val="10000"/>
                  </a:schemeClr>
                </a:solidFill>
                <a:latin typeface="Comic Sans MS" pitchFamily="66" charset="0"/>
                <a:cs typeface="Arial" pitchFamily="34" charset="0"/>
              </a:rPr>
              <a:t>An Overview of Cloud Security and Privacy</a:t>
            </a:r>
            <a:br>
              <a:rPr lang="en-US" sz="3100" b="1" dirty="0" smtClean="0">
                <a:solidFill>
                  <a:schemeClr val="bg2">
                    <a:lumMod val="10000"/>
                  </a:schemeClr>
                </a:solidFill>
                <a:latin typeface="Comic Sans MS" pitchFamily="66" charset="0"/>
                <a:cs typeface="Arial" pitchFamily="34" charset="0"/>
              </a:rPr>
            </a:br>
            <a:endParaRPr lang="en-US" sz="3100" b="1" dirty="0">
              <a:solidFill>
                <a:schemeClr val="bg2">
                  <a:lumMod val="10000"/>
                </a:schemeClr>
              </a:solidFill>
              <a:latin typeface="Comic Sans MS" pitchFamily="66" charset="0"/>
              <a:cs typeface="Arial" pitchFamily="34" charset="0"/>
            </a:endParaRPr>
          </a:p>
        </p:txBody>
      </p:sp>
      <p:sp>
        <p:nvSpPr>
          <p:cNvPr id="3" name="Subtitle 2"/>
          <p:cNvSpPr>
            <a:spLocks noGrp="1"/>
          </p:cNvSpPr>
          <p:nvPr>
            <p:ph type="subTitle" idx="1"/>
          </p:nvPr>
        </p:nvSpPr>
        <p:spPr>
          <a:xfrm>
            <a:off x="6400800" y="6019800"/>
            <a:ext cx="2667000" cy="381000"/>
          </a:xfrm>
        </p:spPr>
        <p:txBody>
          <a:bodyPr>
            <a:normAutofit/>
          </a:bodyPr>
          <a:lstStyle/>
          <a:p>
            <a:r>
              <a:rPr lang="en-US" sz="1400" b="1" dirty="0" smtClean="0">
                <a:solidFill>
                  <a:schemeClr val="bg2">
                    <a:lumMod val="10000"/>
                  </a:schemeClr>
                </a:solidFill>
                <a:latin typeface="Comic Sans MS" pitchFamily="66" charset="0"/>
              </a:rPr>
              <a:t>CS 590, Fall 2010</a:t>
            </a:r>
            <a:endParaRPr lang="en-US" sz="1400" dirty="0" smtClean="0">
              <a:solidFill>
                <a:schemeClr val="bg2">
                  <a:lumMod val="10000"/>
                </a:schemeClr>
              </a:solidFill>
              <a:latin typeface="Comic Sans MS" pitchFamily="66" charset="0"/>
            </a:endParaRPr>
          </a:p>
        </p:txBody>
      </p:sp>
      <p:sp>
        <p:nvSpPr>
          <p:cNvPr id="4" name="Rectangle 3"/>
          <p:cNvSpPr/>
          <p:nvPr/>
        </p:nvSpPr>
        <p:spPr>
          <a:xfrm>
            <a:off x="3078713" y="4114800"/>
            <a:ext cx="2864887" cy="923330"/>
          </a:xfrm>
          <a:prstGeom prst="rect">
            <a:avLst/>
          </a:prstGeom>
        </p:spPr>
        <p:txBody>
          <a:bodyPr wrap="none">
            <a:spAutoFit/>
          </a:bodyPr>
          <a:lstStyle/>
          <a:p>
            <a:pPr algn="ctr"/>
            <a:r>
              <a:rPr lang="en-US" b="1" dirty="0" smtClean="0">
                <a:solidFill>
                  <a:schemeClr val="bg2">
                    <a:lumMod val="10000"/>
                  </a:schemeClr>
                </a:solidFill>
                <a:latin typeface="Comic Sans MS" pitchFamily="66" charset="0"/>
              </a:rPr>
              <a:t>Presenter</a:t>
            </a:r>
            <a:r>
              <a:rPr lang="en-US" b="1" dirty="0" smtClean="0">
                <a:solidFill>
                  <a:schemeClr val="bg2">
                    <a:lumMod val="10000"/>
                  </a:schemeClr>
                </a:solidFill>
                <a:latin typeface="Comic Sans MS" pitchFamily="66" charset="0"/>
              </a:rPr>
              <a:t>: YounSun </a:t>
            </a:r>
            <a:r>
              <a:rPr lang="en-US" b="1" dirty="0" smtClean="0">
                <a:solidFill>
                  <a:schemeClr val="bg2">
                    <a:lumMod val="10000"/>
                  </a:schemeClr>
                </a:solidFill>
                <a:latin typeface="Comic Sans MS" pitchFamily="66" charset="0"/>
              </a:rPr>
              <a:t>Cho</a:t>
            </a:r>
          </a:p>
          <a:p>
            <a:pPr algn="ctr"/>
            <a:endParaRPr lang="en-US" b="1" dirty="0" smtClean="0">
              <a:solidFill>
                <a:schemeClr val="bg2">
                  <a:lumMod val="10000"/>
                </a:schemeClr>
              </a:solidFill>
              <a:latin typeface="Comic Sans MS" pitchFamily="66" charset="0"/>
            </a:endParaRPr>
          </a:p>
          <a:p>
            <a:pPr algn="ctr"/>
            <a:r>
              <a:rPr lang="en-US" b="1" dirty="0" smtClean="0">
                <a:solidFill>
                  <a:schemeClr val="bg2">
                    <a:lumMod val="10000"/>
                  </a:schemeClr>
                </a:solidFill>
                <a:latin typeface="Comic Sans MS" pitchFamily="66" charset="0"/>
              </a:rPr>
              <a:t>Sep. 9, 2010</a:t>
            </a:r>
            <a:endParaRPr lang="en-US" b="1" dirty="0" smtClean="0">
              <a:solidFill>
                <a:schemeClr val="bg2">
                  <a:lumMod val="10000"/>
                </a:schemeClr>
              </a:solidFill>
              <a:latin typeface="Comic Sans MS"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Taxonomy of Fear (cont.)</a:t>
            </a:r>
            <a:endParaRPr lang="en-US" dirty="0"/>
          </a:p>
        </p:txBody>
      </p:sp>
      <p:sp>
        <p:nvSpPr>
          <p:cNvPr id="3" name="Content Placeholder 2"/>
          <p:cNvSpPr>
            <a:spLocks noGrp="1"/>
          </p:cNvSpPr>
          <p:nvPr>
            <p:ph idx="1"/>
          </p:nvPr>
        </p:nvSpPr>
        <p:spPr/>
        <p:txBody>
          <a:bodyPr/>
          <a:lstStyle/>
          <a:p>
            <a:r>
              <a:rPr lang="en-US" dirty="0" smtClean="0"/>
              <a:t>Privacy issues raised via massive data mining</a:t>
            </a:r>
          </a:p>
          <a:p>
            <a:pPr lvl="1"/>
            <a:r>
              <a:rPr lang="en-US" dirty="0" smtClean="0"/>
              <a:t>Cloud now stores data from a lot of clients, and can run data mining algorithms to get large amounts of information on clients</a:t>
            </a:r>
          </a:p>
          <a:p>
            <a:r>
              <a:rPr lang="en-US" dirty="0" smtClean="0"/>
              <a:t>Increased</a:t>
            </a:r>
            <a:r>
              <a:rPr lang="en-US" b="1" dirty="0" smtClean="0"/>
              <a:t> </a:t>
            </a:r>
            <a:r>
              <a:rPr lang="en-US" dirty="0" smtClean="0"/>
              <a:t>attack surface</a:t>
            </a:r>
          </a:p>
          <a:p>
            <a:pPr lvl="1"/>
            <a:r>
              <a:rPr lang="en-US" dirty="0" smtClean="0"/>
              <a:t>Entity outside the organization now stores and computes data, and so</a:t>
            </a:r>
          </a:p>
          <a:p>
            <a:pPr lvl="1"/>
            <a:r>
              <a:rPr lang="en-US" dirty="0" smtClean="0"/>
              <a:t>Attackers can now target the communication link between cloud provider and client</a:t>
            </a:r>
          </a:p>
          <a:p>
            <a:pPr lvl="1"/>
            <a:r>
              <a:rPr lang="en-US" dirty="0" smtClean="0"/>
              <a:t>Cloud provider employees can be phished</a:t>
            </a:r>
          </a:p>
        </p:txBody>
      </p:sp>
      <p:sp>
        <p:nvSpPr>
          <p:cNvPr id="6" name="Slide Number Placeholder 5"/>
          <p:cNvSpPr>
            <a:spLocks noGrp="1"/>
          </p:cNvSpPr>
          <p:nvPr>
            <p:ph type="sldNum" sz="quarter" idx="12"/>
          </p:nvPr>
        </p:nvSpPr>
        <p:spPr/>
        <p:txBody>
          <a:bodyPr/>
          <a:lstStyle/>
          <a:p>
            <a:fld id="{969759B1-0CC9-47E5-A8EC-68F783878CD3}"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Taxonomy of Fear (cont.)</a:t>
            </a:r>
            <a:endParaRPr lang="en-US" dirty="0"/>
          </a:p>
        </p:txBody>
      </p:sp>
      <p:sp>
        <p:nvSpPr>
          <p:cNvPr id="3" name="Content Placeholder 2"/>
          <p:cNvSpPr>
            <a:spLocks noGrp="1"/>
          </p:cNvSpPr>
          <p:nvPr>
            <p:ph idx="1"/>
          </p:nvPr>
        </p:nvSpPr>
        <p:spPr/>
        <p:txBody>
          <a:bodyPr/>
          <a:lstStyle/>
          <a:p>
            <a:r>
              <a:rPr lang="en-US" dirty="0" smtClean="0"/>
              <a:t>Auditability and forensics (out of control of data)</a:t>
            </a:r>
          </a:p>
          <a:p>
            <a:pPr lvl="1"/>
            <a:r>
              <a:rPr lang="en-US" dirty="0" smtClean="0"/>
              <a:t>Difficult to audit data held outside organization in a cloud</a:t>
            </a:r>
          </a:p>
          <a:p>
            <a:pPr lvl="1"/>
            <a:r>
              <a:rPr lang="en-US" dirty="0" smtClean="0"/>
              <a:t>Forensics also made difficult since now clients don’t maintain data locally</a:t>
            </a:r>
          </a:p>
          <a:p>
            <a:r>
              <a:rPr lang="en-US" dirty="0" smtClean="0"/>
              <a:t>Legal quagmire and transitive trust issues</a:t>
            </a:r>
          </a:p>
          <a:p>
            <a:pPr lvl="1"/>
            <a:r>
              <a:rPr lang="en-US" dirty="0" smtClean="0"/>
              <a:t>Who is responsible for complying with </a:t>
            </a:r>
            <a:r>
              <a:rPr lang="en-US" dirty="0" smtClean="0"/>
              <a:t>regulations?</a:t>
            </a:r>
          </a:p>
          <a:p>
            <a:pPr lvl="2"/>
            <a:r>
              <a:rPr lang="en-US" dirty="0" smtClean="0"/>
              <a:t>e.g</a:t>
            </a:r>
            <a:r>
              <a:rPr lang="en-US" dirty="0" smtClean="0"/>
              <a:t>., SOX, HIPAA, </a:t>
            </a:r>
            <a:r>
              <a:rPr lang="en-US" dirty="0" smtClean="0"/>
              <a:t>GLBA</a:t>
            </a:r>
            <a:r>
              <a:rPr lang="en-US" dirty="0" smtClean="0"/>
              <a:t> </a:t>
            </a:r>
            <a:r>
              <a:rPr lang="en-US" dirty="0" smtClean="0"/>
              <a:t>?</a:t>
            </a:r>
            <a:endParaRPr lang="en-US" dirty="0" smtClean="0"/>
          </a:p>
          <a:p>
            <a:pPr lvl="1"/>
            <a:r>
              <a:rPr lang="en-US" dirty="0" smtClean="0"/>
              <a:t>If cloud provider subcontracts to third party clouds, will the data still be secure?</a:t>
            </a:r>
          </a:p>
        </p:txBody>
      </p:sp>
      <p:sp>
        <p:nvSpPr>
          <p:cNvPr id="6" name="Slide Number Placeholder 5"/>
          <p:cNvSpPr>
            <a:spLocks noGrp="1"/>
          </p:cNvSpPr>
          <p:nvPr>
            <p:ph type="sldNum" sz="quarter" idx="12"/>
          </p:nvPr>
        </p:nvSpPr>
        <p:spPr/>
        <p:txBody>
          <a:bodyPr/>
          <a:lstStyle/>
          <a:p>
            <a:fld id="{969759B1-0CC9-47E5-A8EC-68F783878CD3}" type="slidenum">
              <a:rPr lang="en-US" smtClean="0"/>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Taxonomy of Fear (cont.) </a:t>
            </a:r>
            <a:endParaRPr lang="en-US" dirty="0"/>
          </a:p>
        </p:txBody>
      </p:sp>
      <p:sp>
        <p:nvSpPr>
          <p:cNvPr id="6" name="Slide Number Placeholder 5"/>
          <p:cNvSpPr>
            <a:spLocks noGrp="1"/>
          </p:cNvSpPr>
          <p:nvPr>
            <p:ph type="sldNum" sz="quarter" idx="12"/>
          </p:nvPr>
        </p:nvSpPr>
        <p:spPr/>
        <p:txBody>
          <a:bodyPr/>
          <a:lstStyle/>
          <a:p>
            <a:fld id="{969759B1-0CC9-47E5-A8EC-68F783878CD3}" type="slidenum">
              <a:rPr lang="en-US" smtClean="0"/>
              <a:pPr/>
              <a:t>12</a:t>
            </a:fld>
            <a:endParaRPr lang="en-US" dirty="0"/>
          </a:p>
        </p:txBody>
      </p:sp>
      <p:pic>
        <p:nvPicPr>
          <p:cNvPr id="11266" name="Picture 2"/>
          <p:cNvPicPr>
            <a:picLocks noChangeAspect="1" noChangeArrowheads="1"/>
          </p:cNvPicPr>
          <p:nvPr/>
        </p:nvPicPr>
        <p:blipFill>
          <a:blip r:embed="rId2" cstate="print"/>
          <a:srcRect/>
          <a:stretch>
            <a:fillRect/>
          </a:stretch>
        </p:blipFill>
        <p:spPr bwMode="auto">
          <a:xfrm>
            <a:off x="990603" y="1652364"/>
            <a:ext cx="990597" cy="1373458"/>
          </a:xfrm>
          <a:prstGeom prst="rect">
            <a:avLst/>
          </a:prstGeom>
          <a:noFill/>
          <a:ln w="9525">
            <a:noFill/>
            <a:miter lim="800000"/>
            <a:headEnd/>
            <a:tailEnd/>
          </a:ln>
        </p:spPr>
      </p:pic>
      <p:pic>
        <p:nvPicPr>
          <p:cNvPr id="5122" name="Picture 2"/>
          <p:cNvPicPr>
            <a:picLocks noChangeAspect="1" noChangeArrowheads="1"/>
          </p:cNvPicPr>
          <p:nvPr/>
        </p:nvPicPr>
        <p:blipFill>
          <a:blip r:embed="rId3" cstate="print">
            <a:lum bright="22000" contrast="-45000"/>
          </a:blip>
          <a:srcRect/>
          <a:stretch>
            <a:fillRect/>
          </a:stretch>
        </p:blipFill>
        <p:spPr bwMode="auto">
          <a:xfrm>
            <a:off x="6857999" y="1676400"/>
            <a:ext cx="1066801" cy="1317578"/>
          </a:xfrm>
          <a:prstGeom prst="rect">
            <a:avLst/>
          </a:prstGeom>
          <a:noFill/>
          <a:ln w="9525">
            <a:noFill/>
            <a:miter lim="800000"/>
            <a:headEnd/>
            <a:tailEnd/>
          </a:ln>
        </p:spPr>
      </p:pic>
      <p:sp>
        <p:nvSpPr>
          <p:cNvPr id="9" name="Rounded Rectangular Callout 8"/>
          <p:cNvSpPr/>
          <p:nvPr/>
        </p:nvSpPr>
        <p:spPr>
          <a:xfrm>
            <a:off x="2590801" y="1197022"/>
            <a:ext cx="2667000" cy="1447800"/>
          </a:xfrm>
          <a:prstGeom prst="wedgeRoundRectCallout">
            <a:avLst>
              <a:gd name="adj1" fmla="val -77506"/>
              <a:gd name="adj2" fmla="val 14500"/>
              <a:gd name="adj3" fmla="val 16667"/>
            </a:avLst>
          </a:prstGeom>
          <a:no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2667001" y="1273222"/>
            <a:ext cx="2743200" cy="1169551"/>
          </a:xfrm>
          <a:prstGeom prst="rect">
            <a:avLst/>
          </a:prstGeom>
        </p:spPr>
        <p:txBody>
          <a:bodyPr wrap="square">
            <a:spAutoFit/>
          </a:bodyPr>
          <a:lstStyle/>
          <a:p>
            <a:r>
              <a:rPr lang="en-US" sz="1400" dirty="0" smtClean="0"/>
              <a:t>Cloud Computing is </a:t>
            </a:r>
            <a:r>
              <a:rPr lang="en-US" sz="1400" b="1" dirty="0" smtClean="0"/>
              <a:t>a security nightmare</a:t>
            </a:r>
            <a:r>
              <a:rPr lang="en-US" sz="1400" dirty="0" smtClean="0"/>
              <a:t> and it can't be handled in traditional ways.</a:t>
            </a:r>
          </a:p>
          <a:p>
            <a:r>
              <a:rPr lang="en-US" sz="1400" dirty="0" smtClean="0"/>
              <a:t>John Chambers</a:t>
            </a:r>
          </a:p>
          <a:p>
            <a:r>
              <a:rPr lang="en-US" sz="1400" dirty="0" smtClean="0"/>
              <a:t>CISCO CEO</a:t>
            </a:r>
            <a:endParaRPr lang="en-US" sz="1400" dirty="0"/>
          </a:p>
        </p:txBody>
      </p:sp>
      <p:sp>
        <p:nvSpPr>
          <p:cNvPr id="12" name="Content Placeholder 2"/>
          <p:cNvSpPr>
            <a:spLocks noGrp="1"/>
          </p:cNvSpPr>
          <p:nvPr>
            <p:ph idx="1"/>
          </p:nvPr>
        </p:nvSpPr>
        <p:spPr>
          <a:xfrm>
            <a:off x="152400" y="3352800"/>
            <a:ext cx="8763000" cy="3200400"/>
          </a:xfrm>
        </p:spPr>
        <p:txBody>
          <a:bodyPr>
            <a:normAutofit/>
          </a:bodyPr>
          <a:lstStyle/>
          <a:p>
            <a:r>
              <a:rPr lang="en-US" dirty="0" smtClean="0"/>
              <a:t>Security is one of the most difficult task to implement in cloud computing. </a:t>
            </a:r>
          </a:p>
          <a:p>
            <a:pPr lvl="1"/>
            <a:r>
              <a:rPr lang="en-US" dirty="0" smtClean="0"/>
              <a:t>Different forms of attacks in the application side and in the hardware components </a:t>
            </a:r>
          </a:p>
          <a:p>
            <a:r>
              <a:rPr lang="en-US" dirty="0" smtClean="0"/>
              <a:t>Attacks with catastrophic effects only needs one security flaw </a:t>
            </a:r>
          </a:p>
          <a:p>
            <a:pPr>
              <a:buNone/>
            </a:pPr>
            <a:endParaRPr lang="en-US" sz="1200" dirty="0" smtClean="0"/>
          </a:p>
          <a:p>
            <a:pPr>
              <a:buNone/>
            </a:pPr>
            <a:r>
              <a:rPr lang="en-US" sz="1200" dirty="0" smtClean="0"/>
              <a:t>			(http://www.exforsys.com/tutorials/cloud-computing/cloud-computing-security.html)</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Threat Model</a:t>
            </a:r>
            <a:endParaRPr lang="en-US" dirty="0"/>
          </a:p>
        </p:txBody>
      </p:sp>
      <p:sp>
        <p:nvSpPr>
          <p:cNvPr id="3" name="Content Placeholder 2"/>
          <p:cNvSpPr>
            <a:spLocks noGrp="1"/>
          </p:cNvSpPr>
          <p:nvPr>
            <p:ph idx="1"/>
          </p:nvPr>
        </p:nvSpPr>
        <p:spPr>
          <a:xfrm>
            <a:off x="457200" y="1524000"/>
            <a:ext cx="8458200" cy="4754563"/>
          </a:xfrm>
        </p:spPr>
        <p:txBody>
          <a:bodyPr>
            <a:normAutofit/>
          </a:bodyPr>
          <a:lstStyle/>
          <a:p>
            <a:pPr marL="0" indent="0"/>
            <a:r>
              <a:rPr lang="en-US" dirty="0" smtClean="0"/>
              <a:t> A threat model helps in analyzing a security problem, design mitigation strategies, and evaluate solutions</a:t>
            </a:r>
          </a:p>
          <a:p>
            <a:r>
              <a:rPr lang="en-US" dirty="0" smtClean="0"/>
              <a:t>Steps:</a:t>
            </a:r>
          </a:p>
          <a:p>
            <a:pPr lvl="1"/>
            <a:r>
              <a:rPr lang="en-US" dirty="0" smtClean="0"/>
              <a:t>Identify attackers, assets, threats and other components</a:t>
            </a:r>
          </a:p>
          <a:p>
            <a:pPr lvl="1"/>
            <a:r>
              <a:rPr lang="en-US" dirty="0" smtClean="0"/>
              <a:t>Rank the threats</a:t>
            </a:r>
          </a:p>
          <a:p>
            <a:pPr lvl="1"/>
            <a:r>
              <a:rPr lang="en-US" dirty="0" smtClean="0"/>
              <a:t>Choose mitigation strategies</a:t>
            </a:r>
          </a:p>
          <a:p>
            <a:pPr lvl="1"/>
            <a:r>
              <a:rPr lang="en-US" dirty="0" smtClean="0"/>
              <a:t>Build solutions based on the strategies</a:t>
            </a:r>
          </a:p>
          <a:p>
            <a:endParaRPr lang="en-US" dirty="0" smtClean="0"/>
          </a:p>
          <a:p>
            <a:pPr lvl="1"/>
            <a:endParaRPr lang="en-US" dirty="0" smtClean="0"/>
          </a:p>
          <a:p>
            <a:pPr lvl="1"/>
            <a:endParaRPr lang="en-US" dirty="0" smtClean="0"/>
          </a:p>
          <a:p>
            <a:pPr lvl="1"/>
            <a:endParaRPr lang="en-US" dirty="0"/>
          </a:p>
        </p:txBody>
      </p:sp>
      <p:sp>
        <p:nvSpPr>
          <p:cNvPr id="6" name="Slide Number Placeholder 5"/>
          <p:cNvSpPr>
            <a:spLocks noGrp="1"/>
          </p:cNvSpPr>
          <p:nvPr>
            <p:ph type="sldNum" sz="quarter" idx="12"/>
          </p:nvPr>
        </p:nvSpPr>
        <p:spPr/>
        <p:txBody>
          <a:bodyPr/>
          <a:lstStyle/>
          <a:p>
            <a:fld id="{969759B1-0CC9-47E5-A8EC-68F783878CD3}" type="slidenum">
              <a:rPr lang="en-US" smtClean="0"/>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Threat Model</a:t>
            </a:r>
            <a:endParaRPr lang="en-US" dirty="0"/>
          </a:p>
        </p:txBody>
      </p:sp>
      <p:sp>
        <p:nvSpPr>
          <p:cNvPr id="3" name="Content Placeholder 2"/>
          <p:cNvSpPr>
            <a:spLocks noGrp="1"/>
          </p:cNvSpPr>
          <p:nvPr>
            <p:ph idx="1"/>
          </p:nvPr>
        </p:nvSpPr>
        <p:spPr/>
        <p:txBody>
          <a:bodyPr>
            <a:normAutofit/>
          </a:bodyPr>
          <a:lstStyle/>
          <a:p>
            <a:r>
              <a:rPr lang="en-US" dirty="0" smtClean="0"/>
              <a:t>Basic components </a:t>
            </a:r>
          </a:p>
          <a:p>
            <a:pPr lvl="1"/>
            <a:r>
              <a:rPr lang="en-US" dirty="0" smtClean="0"/>
              <a:t>Attacker modeling</a:t>
            </a:r>
          </a:p>
          <a:p>
            <a:pPr lvl="2"/>
            <a:r>
              <a:rPr lang="en-US" dirty="0" smtClean="0"/>
              <a:t>Choose what attacker to </a:t>
            </a:r>
            <a:r>
              <a:rPr lang="en-US" dirty="0" smtClean="0"/>
              <a:t>consider</a:t>
            </a:r>
          </a:p>
          <a:p>
            <a:pPr lvl="3"/>
            <a:r>
              <a:rPr lang="en-US" dirty="0" smtClean="0"/>
              <a:t>insider </a:t>
            </a:r>
            <a:r>
              <a:rPr lang="en-US" dirty="0" smtClean="0"/>
              <a:t>vs. </a:t>
            </a:r>
            <a:r>
              <a:rPr lang="en-US" dirty="0" smtClean="0"/>
              <a:t>outsider?</a:t>
            </a:r>
          </a:p>
          <a:p>
            <a:pPr lvl="3"/>
            <a:r>
              <a:rPr lang="en-US" dirty="0" smtClean="0"/>
              <a:t>s</a:t>
            </a:r>
            <a:r>
              <a:rPr lang="en-US" dirty="0" smtClean="0"/>
              <a:t>ingle vs. collaborator?</a:t>
            </a:r>
            <a:endParaRPr lang="en-US" dirty="0" smtClean="0"/>
          </a:p>
          <a:p>
            <a:pPr lvl="2"/>
            <a:r>
              <a:rPr lang="en-US" dirty="0" smtClean="0"/>
              <a:t>Attacker motivation and capabilities</a:t>
            </a:r>
          </a:p>
          <a:p>
            <a:pPr lvl="1"/>
            <a:r>
              <a:rPr lang="en-US" dirty="0" smtClean="0"/>
              <a:t>Attacker goals</a:t>
            </a:r>
          </a:p>
          <a:p>
            <a:pPr lvl="1"/>
            <a:r>
              <a:rPr lang="en-US" dirty="0" smtClean="0"/>
              <a:t>Vulnerabilities / threats</a:t>
            </a:r>
          </a:p>
          <a:p>
            <a:endParaRPr lang="en-US" dirty="0"/>
          </a:p>
        </p:txBody>
      </p:sp>
      <p:sp>
        <p:nvSpPr>
          <p:cNvPr id="4" name="Slide Number Placeholder 3"/>
          <p:cNvSpPr>
            <a:spLocks noGrp="1"/>
          </p:cNvSpPr>
          <p:nvPr>
            <p:ph type="sldNum" sz="quarter" idx="12"/>
          </p:nvPr>
        </p:nvSpPr>
        <p:spPr/>
        <p:txBody>
          <a:bodyPr/>
          <a:lstStyle/>
          <a:p>
            <a:fld id="{969759B1-0CC9-47E5-A8EC-68F783878CD3}" type="slidenum">
              <a:rPr lang="en-US" smtClean="0"/>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issue?</a:t>
            </a:r>
            <a:endParaRPr lang="en-US" dirty="0"/>
          </a:p>
        </p:txBody>
      </p:sp>
      <p:sp>
        <p:nvSpPr>
          <p:cNvPr id="3" name="Content Placeholder 2"/>
          <p:cNvSpPr>
            <a:spLocks noGrp="1"/>
          </p:cNvSpPr>
          <p:nvPr>
            <p:ph idx="1"/>
          </p:nvPr>
        </p:nvSpPr>
        <p:spPr/>
        <p:txBody>
          <a:bodyPr/>
          <a:lstStyle/>
          <a:p>
            <a:r>
              <a:rPr lang="en-US" dirty="0" smtClean="0"/>
              <a:t>The core issue here is the levels of </a:t>
            </a:r>
            <a:r>
              <a:rPr lang="en-US" dirty="0" smtClean="0"/>
              <a:t>trust </a:t>
            </a:r>
            <a:endParaRPr lang="en-US" dirty="0" smtClean="0"/>
          </a:p>
          <a:p>
            <a:pPr lvl="1"/>
            <a:r>
              <a:rPr lang="en-US" dirty="0" smtClean="0"/>
              <a:t>Many cloud computing providers trust their customers</a:t>
            </a:r>
          </a:p>
          <a:p>
            <a:pPr lvl="1"/>
            <a:r>
              <a:rPr lang="en-US" dirty="0" smtClean="0"/>
              <a:t>Each customer is physically commingling its data with data from anybody else using the cloud while logically and virtually you have your own space  </a:t>
            </a:r>
          </a:p>
          <a:p>
            <a:pPr lvl="1"/>
            <a:r>
              <a:rPr lang="en-US" dirty="0" smtClean="0"/>
              <a:t> The way that the cloud provider implements security is typically focused on they fact that those outside of their cloud are evil, and those inside are good. </a:t>
            </a:r>
          </a:p>
          <a:p>
            <a:r>
              <a:rPr lang="en-US" dirty="0" smtClean="0"/>
              <a:t>But what if those inside are also evil?</a:t>
            </a:r>
            <a:endParaRPr lang="en-US" dirty="0"/>
          </a:p>
        </p:txBody>
      </p:sp>
      <p:sp>
        <p:nvSpPr>
          <p:cNvPr id="4" name="Slide Number Placeholder 3"/>
          <p:cNvSpPr>
            <a:spLocks noGrp="1"/>
          </p:cNvSpPr>
          <p:nvPr>
            <p:ph type="sldNum" sz="quarter" idx="12"/>
          </p:nvPr>
        </p:nvSpPr>
        <p:spPr/>
        <p:txBody>
          <a:bodyPr/>
          <a:lstStyle/>
          <a:p>
            <a:fld id="{969759B1-0CC9-47E5-A8EC-68F783878CD3}" type="slidenum">
              <a:rPr lang="en-US" smtClean="0"/>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9067800" cy="1143000"/>
          </a:xfrm>
        </p:spPr>
        <p:txBody>
          <a:bodyPr>
            <a:noAutofit/>
          </a:bodyPr>
          <a:lstStyle/>
          <a:p>
            <a:r>
              <a:rPr lang="en-US" dirty="0" smtClean="0"/>
              <a:t>Attacker Capability: Malicious Insiders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At client</a:t>
            </a:r>
          </a:p>
          <a:p>
            <a:pPr lvl="1"/>
            <a:r>
              <a:rPr lang="en-US" dirty="0" smtClean="0"/>
              <a:t>Learn passwords/authentication information</a:t>
            </a:r>
          </a:p>
          <a:p>
            <a:pPr lvl="1"/>
            <a:r>
              <a:rPr lang="en-US" dirty="0" smtClean="0"/>
              <a:t>Gain control of the VMs</a:t>
            </a:r>
          </a:p>
          <a:p>
            <a:r>
              <a:rPr lang="en-US" dirty="0" smtClean="0"/>
              <a:t>At cloud provider</a:t>
            </a:r>
          </a:p>
          <a:p>
            <a:pPr lvl="1"/>
            <a:r>
              <a:rPr lang="en-US" dirty="0" smtClean="0"/>
              <a:t>Log client communication</a:t>
            </a:r>
          </a:p>
          <a:p>
            <a:pPr lvl="1"/>
            <a:r>
              <a:rPr lang="en-US" dirty="0" smtClean="0"/>
              <a:t>Can read unencrypted data</a:t>
            </a:r>
          </a:p>
          <a:p>
            <a:pPr lvl="1"/>
            <a:r>
              <a:rPr lang="en-US" dirty="0" smtClean="0"/>
              <a:t>Can possibly peek into VMs, or make copies of VMs</a:t>
            </a:r>
          </a:p>
          <a:p>
            <a:pPr lvl="1"/>
            <a:r>
              <a:rPr lang="en-US" dirty="0" smtClean="0"/>
              <a:t>Can monitor network communication, application patterns</a:t>
            </a:r>
          </a:p>
          <a:p>
            <a:pPr lvl="1"/>
            <a:r>
              <a:rPr lang="en-US" dirty="0" smtClean="0"/>
              <a:t>Why?</a:t>
            </a:r>
          </a:p>
          <a:p>
            <a:pPr lvl="2"/>
            <a:r>
              <a:rPr lang="en-US" dirty="0" smtClean="0"/>
              <a:t>Gain information about client data</a:t>
            </a:r>
          </a:p>
          <a:p>
            <a:pPr lvl="2"/>
            <a:r>
              <a:rPr lang="en-US" dirty="0" smtClean="0"/>
              <a:t>Gain information on client behavior</a:t>
            </a:r>
          </a:p>
          <a:p>
            <a:pPr lvl="2"/>
            <a:r>
              <a:rPr lang="en-US" dirty="0" smtClean="0"/>
              <a:t>Sell the information or use itself</a:t>
            </a:r>
          </a:p>
          <a:p>
            <a:endParaRPr lang="en-US" dirty="0" smtClean="0"/>
          </a:p>
          <a:p>
            <a:pPr lvl="1"/>
            <a:endParaRPr lang="en-US" dirty="0" smtClean="0"/>
          </a:p>
          <a:p>
            <a:pPr lvl="1"/>
            <a:endParaRPr lang="en-US" dirty="0"/>
          </a:p>
        </p:txBody>
      </p:sp>
      <p:sp>
        <p:nvSpPr>
          <p:cNvPr id="6" name="Slide Number Placeholder 5"/>
          <p:cNvSpPr>
            <a:spLocks noGrp="1"/>
          </p:cNvSpPr>
          <p:nvPr>
            <p:ph type="sldNum" sz="quarter" idx="12"/>
          </p:nvPr>
        </p:nvSpPr>
        <p:spPr/>
        <p:txBody>
          <a:bodyPr/>
          <a:lstStyle/>
          <a:p>
            <a:fld id="{969759B1-0CC9-47E5-A8EC-68F783878CD3}" type="slidenum">
              <a:rPr lang="en-US" smtClean="0"/>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86800" cy="1143000"/>
          </a:xfrm>
        </p:spPr>
        <p:txBody>
          <a:bodyPr>
            <a:noAutofit/>
          </a:bodyPr>
          <a:lstStyle/>
          <a:p>
            <a:r>
              <a:rPr lang="en-US" dirty="0" smtClean="0"/>
              <a:t>Attacker Capability: Outside attacker</a:t>
            </a:r>
            <a:endParaRPr lang="en-US" dirty="0"/>
          </a:p>
        </p:txBody>
      </p:sp>
      <p:sp>
        <p:nvSpPr>
          <p:cNvPr id="3" name="Content Placeholder 2"/>
          <p:cNvSpPr>
            <a:spLocks noGrp="1"/>
          </p:cNvSpPr>
          <p:nvPr>
            <p:ph idx="1"/>
          </p:nvPr>
        </p:nvSpPr>
        <p:spPr/>
        <p:txBody>
          <a:bodyPr/>
          <a:lstStyle/>
          <a:p>
            <a:r>
              <a:rPr lang="en-US" dirty="0" smtClean="0"/>
              <a:t>What?</a:t>
            </a:r>
          </a:p>
          <a:p>
            <a:pPr lvl="1"/>
            <a:r>
              <a:rPr lang="en-US" dirty="0" smtClean="0"/>
              <a:t>Listen to network traffic (passive)</a:t>
            </a:r>
          </a:p>
          <a:p>
            <a:pPr lvl="1"/>
            <a:r>
              <a:rPr lang="en-US" dirty="0" smtClean="0"/>
              <a:t>Insert malicious traffic (active)</a:t>
            </a:r>
          </a:p>
          <a:p>
            <a:pPr lvl="1"/>
            <a:r>
              <a:rPr lang="en-US" dirty="0" smtClean="0"/>
              <a:t>Probe cloud structure (active)</a:t>
            </a:r>
          </a:p>
          <a:p>
            <a:pPr lvl="1"/>
            <a:r>
              <a:rPr lang="en-US" dirty="0" smtClean="0"/>
              <a:t>Launch DoS </a:t>
            </a:r>
          </a:p>
          <a:p>
            <a:r>
              <a:rPr lang="en-US" dirty="0" smtClean="0"/>
              <a:t>Goal?</a:t>
            </a:r>
          </a:p>
          <a:p>
            <a:pPr lvl="1"/>
            <a:r>
              <a:rPr lang="en-US" dirty="0" smtClean="0"/>
              <a:t>Intrusion</a:t>
            </a:r>
          </a:p>
          <a:p>
            <a:pPr lvl="1"/>
            <a:r>
              <a:rPr lang="en-US" dirty="0" smtClean="0"/>
              <a:t>Network analysis</a:t>
            </a:r>
          </a:p>
          <a:p>
            <a:pPr lvl="1"/>
            <a:r>
              <a:rPr lang="en-US" dirty="0" smtClean="0"/>
              <a:t>Man in the middle</a:t>
            </a:r>
          </a:p>
          <a:p>
            <a:pPr lvl="1"/>
            <a:r>
              <a:rPr lang="en-US" dirty="0" smtClean="0"/>
              <a:t>Cartography</a:t>
            </a:r>
          </a:p>
          <a:p>
            <a:pPr lvl="1"/>
            <a:endParaRPr lang="en-US" dirty="0" smtClean="0"/>
          </a:p>
          <a:p>
            <a:endParaRPr lang="en-US" dirty="0"/>
          </a:p>
        </p:txBody>
      </p:sp>
      <p:sp>
        <p:nvSpPr>
          <p:cNvPr id="6" name="Slide Number Placeholder 5"/>
          <p:cNvSpPr>
            <a:spLocks noGrp="1"/>
          </p:cNvSpPr>
          <p:nvPr>
            <p:ph type="sldNum" sz="quarter" idx="12"/>
          </p:nvPr>
        </p:nvSpPr>
        <p:spPr/>
        <p:txBody>
          <a:bodyPr/>
          <a:lstStyle/>
          <a:p>
            <a:fld id="{969759B1-0CC9-47E5-A8EC-68F783878CD3}" type="slidenum">
              <a:rPr lang="en-US" smtClean="0"/>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p:spPr>
        <p:txBody>
          <a:bodyPr>
            <a:noAutofit/>
          </a:bodyPr>
          <a:lstStyle/>
          <a:p>
            <a:r>
              <a:rPr lang="en-US" dirty="0" smtClean="0"/>
              <a:t>Why Cloud Computing brings new threats?</a:t>
            </a:r>
            <a:endParaRPr lang="en-US" dirty="0"/>
          </a:p>
        </p:txBody>
      </p:sp>
      <p:sp>
        <p:nvSpPr>
          <p:cNvPr id="3" name="Content Placeholder 2"/>
          <p:cNvSpPr>
            <a:spLocks noGrp="1"/>
          </p:cNvSpPr>
          <p:nvPr>
            <p:ph idx="1"/>
          </p:nvPr>
        </p:nvSpPr>
        <p:spPr>
          <a:xfrm>
            <a:off x="609600" y="1524000"/>
            <a:ext cx="7543800" cy="4602163"/>
          </a:xfrm>
        </p:spPr>
        <p:txBody>
          <a:bodyPr>
            <a:normAutofit/>
          </a:bodyPr>
          <a:lstStyle/>
          <a:p>
            <a:pPr marL="0" indent="0"/>
            <a:r>
              <a:rPr lang="en-US" dirty="0" smtClean="0"/>
              <a:t>  Clouds allow co-tenancy </a:t>
            </a:r>
          </a:p>
          <a:p>
            <a:pPr marL="400050" lvl="1" indent="0"/>
            <a:r>
              <a:rPr lang="en-US" dirty="0" smtClean="0"/>
              <a:t> Multiple independent users share the same physical infrastructure</a:t>
            </a:r>
          </a:p>
          <a:p>
            <a:pPr marL="400050" lvl="1" indent="0"/>
            <a:r>
              <a:rPr lang="en-US" dirty="0" smtClean="0"/>
              <a:t> Thus an attacker can legitimately be in the same physical machine as the target</a:t>
            </a:r>
            <a:endParaRPr lang="en-US" dirty="0"/>
          </a:p>
        </p:txBody>
      </p:sp>
      <p:sp>
        <p:nvSpPr>
          <p:cNvPr id="6" name="Slide Number Placeholder 5"/>
          <p:cNvSpPr>
            <a:spLocks noGrp="1"/>
          </p:cNvSpPr>
          <p:nvPr>
            <p:ph type="sldNum" sz="quarter" idx="12"/>
          </p:nvPr>
        </p:nvSpPr>
        <p:spPr/>
        <p:txBody>
          <a:bodyPr/>
          <a:lstStyle/>
          <a:p>
            <a:fld id="{969759B1-0CC9-47E5-A8EC-68F783878CD3}" type="slidenum">
              <a:rPr lang="en-US" smtClean="0"/>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for the attacker</a:t>
            </a:r>
            <a:endParaRPr lang="en-US" dirty="0"/>
          </a:p>
        </p:txBody>
      </p:sp>
      <p:sp>
        <p:nvSpPr>
          <p:cNvPr id="3" name="Content Placeholder 2"/>
          <p:cNvSpPr>
            <a:spLocks noGrp="1"/>
          </p:cNvSpPr>
          <p:nvPr>
            <p:ph idx="1"/>
          </p:nvPr>
        </p:nvSpPr>
        <p:spPr>
          <a:xfrm>
            <a:off x="533400" y="1600200"/>
            <a:ext cx="8229600" cy="4525963"/>
          </a:xfrm>
        </p:spPr>
        <p:txBody>
          <a:bodyPr>
            <a:normAutofit/>
          </a:bodyPr>
          <a:lstStyle/>
          <a:p>
            <a:r>
              <a:rPr lang="en-US" dirty="0" smtClean="0"/>
              <a:t>How to find out where the target is </a:t>
            </a:r>
            <a:r>
              <a:rPr lang="en-US" dirty="0" smtClean="0"/>
              <a:t>located?</a:t>
            </a:r>
            <a:endParaRPr lang="en-US" dirty="0" smtClean="0"/>
          </a:p>
          <a:p>
            <a:r>
              <a:rPr lang="en-US" dirty="0" smtClean="0"/>
              <a:t>How to be co-located with the target in the same (physical) </a:t>
            </a:r>
            <a:r>
              <a:rPr lang="en-US" dirty="0" smtClean="0"/>
              <a:t>machine?</a:t>
            </a:r>
            <a:endParaRPr lang="en-US" dirty="0" smtClean="0"/>
          </a:p>
          <a:p>
            <a:r>
              <a:rPr lang="en-US" dirty="0" smtClean="0"/>
              <a:t>How to gather information about the </a:t>
            </a:r>
            <a:r>
              <a:rPr lang="en-US" dirty="0" smtClean="0"/>
              <a:t>target?</a:t>
            </a:r>
            <a:endParaRPr lang="en-US" dirty="0"/>
          </a:p>
        </p:txBody>
      </p:sp>
      <p:sp>
        <p:nvSpPr>
          <p:cNvPr id="6" name="Slide Number Placeholder 5"/>
          <p:cNvSpPr>
            <a:spLocks noGrp="1"/>
          </p:cNvSpPr>
          <p:nvPr>
            <p:ph type="sldNum" sz="quarter" idx="12"/>
          </p:nvPr>
        </p:nvSpPr>
        <p:spPr/>
        <p:txBody>
          <a:bodyPr/>
          <a:lstStyle/>
          <a:p>
            <a:fld id="{969759B1-0CC9-47E5-A8EC-68F783878CD3}" type="slidenum">
              <a:rPr lang="en-US" smtClean="0"/>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1143000"/>
          </a:xfrm>
        </p:spPr>
        <p:txBody>
          <a:bodyPr/>
          <a:lstStyle/>
          <a:p>
            <a:r>
              <a:rPr lang="en-US" dirty="0" smtClean="0"/>
              <a:t>What we are going to do today</a:t>
            </a:r>
            <a:endParaRPr lang="en-US" dirty="0"/>
          </a:p>
        </p:txBody>
      </p:sp>
      <p:sp>
        <p:nvSpPr>
          <p:cNvPr id="3" name="Content Placeholder 2"/>
          <p:cNvSpPr>
            <a:spLocks noGrp="1"/>
          </p:cNvSpPr>
          <p:nvPr>
            <p:ph idx="1"/>
          </p:nvPr>
        </p:nvSpPr>
        <p:spPr/>
        <p:txBody>
          <a:bodyPr>
            <a:normAutofit/>
          </a:bodyPr>
          <a:lstStyle/>
          <a:p>
            <a:r>
              <a:rPr lang="en-GB" dirty="0" smtClean="0"/>
              <a:t>A high-level discussion of the fundamental challenges and issues of cloud computing security and privacy</a:t>
            </a:r>
          </a:p>
          <a:p>
            <a:r>
              <a:rPr lang="en-GB" dirty="0" smtClean="0"/>
              <a:t>It is impossible to consider all issues today</a:t>
            </a:r>
          </a:p>
          <a:p>
            <a:r>
              <a:rPr lang="en-GB" dirty="0" smtClean="0"/>
              <a:t>The goal is to give you a big picture rather than focus on a particular topic or a paper</a:t>
            </a:r>
          </a:p>
          <a:p>
            <a:r>
              <a:rPr lang="en-US" dirty="0" smtClean="0"/>
              <a:t>Note that some of these slides, especially part </a:t>
            </a:r>
            <a:r>
              <a:rPr lang="en-US" smtClean="0"/>
              <a:t>I</a:t>
            </a:r>
            <a:r>
              <a:rPr lang="en-US" dirty="0" smtClean="0"/>
              <a:t>, re-used/modified some slides in the Internet (References </a:t>
            </a:r>
            <a:r>
              <a:rPr lang="en-US" dirty="0" smtClean="0"/>
              <a:t>are in the last slides)</a:t>
            </a:r>
            <a:endParaRPr lang="en-US" dirty="0"/>
          </a:p>
        </p:txBody>
      </p:sp>
      <p:sp>
        <p:nvSpPr>
          <p:cNvPr id="4" name="Slide Number Placeholder 3"/>
          <p:cNvSpPr>
            <a:spLocks noGrp="1"/>
          </p:cNvSpPr>
          <p:nvPr>
            <p:ph type="sldNum" sz="quarter" idx="12"/>
          </p:nvPr>
        </p:nvSpPr>
        <p:spPr/>
        <p:txBody>
          <a:bodyPr/>
          <a:lstStyle/>
          <a:p>
            <a:fld id="{969759B1-0CC9-47E5-A8EC-68F783878CD3}"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Part2: Considerations - Big Picture</a:t>
            </a:r>
            <a:endParaRPr lang="en-US" dirty="0"/>
          </a:p>
        </p:txBody>
      </p:sp>
      <p:sp>
        <p:nvSpPr>
          <p:cNvPr id="3" name="Content Placeholder 2"/>
          <p:cNvSpPr>
            <a:spLocks noGrp="1"/>
          </p:cNvSpPr>
          <p:nvPr>
            <p:ph idx="1"/>
          </p:nvPr>
        </p:nvSpPr>
        <p:spPr/>
        <p:txBody>
          <a:bodyPr/>
          <a:lstStyle/>
          <a:p>
            <a:r>
              <a:rPr lang="en-US" dirty="0" smtClean="0"/>
              <a:t>Infrastructure Security</a:t>
            </a:r>
          </a:p>
          <a:p>
            <a:r>
              <a:rPr lang="en-US" dirty="0" smtClean="0"/>
              <a:t>Data Security and Storage</a:t>
            </a:r>
          </a:p>
          <a:p>
            <a:r>
              <a:rPr lang="en-US" dirty="0" smtClean="0"/>
              <a:t>Identity and Access Management (IAM)</a:t>
            </a:r>
          </a:p>
          <a:p>
            <a:r>
              <a:rPr lang="en-US" dirty="0" smtClean="0"/>
              <a:t>Privacy</a:t>
            </a:r>
          </a:p>
          <a:p>
            <a:endParaRPr lang="en-US" dirty="0" smtClean="0"/>
          </a:p>
          <a:p>
            <a:r>
              <a:rPr lang="en-US" dirty="0" smtClean="0">
                <a:solidFill>
                  <a:schemeClr val="tx1">
                    <a:lumMod val="50000"/>
                    <a:lumOff val="50000"/>
                  </a:schemeClr>
                </a:solidFill>
              </a:rPr>
              <a:t>And more…</a:t>
            </a:r>
          </a:p>
        </p:txBody>
      </p:sp>
      <p:sp>
        <p:nvSpPr>
          <p:cNvPr id="4" name="Slide Number Placeholder 3"/>
          <p:cNvSpPr>
            <a:spLocks noGrp="1"/>
          </p:cNvSpPr>
          <p:nvPr>
            <p:ph type="sldNum" sz="quarter" idx="12"/>
          </p:nvPr>
        </p:nvSpPr>
        <p:spPr/>
        <p:txBody>
          <a:bodyPr/>
          <a:lstStyle/>
          <a:p>
            <a:fld id="{969759B1-0CC9-47E5-A8EC-68F783878CD3}" type="slidenum">
              <a:rPr lang="en-US" smtClean="0"/>
              <a:pPr/>
              <a:t>20</a:t>
            </a:fld>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Infrastructure Security</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Infrastructure Security</a:t>
            </a:r>
            <a:endParaRPr lang="en-US" dirty="0"/>
          </a:p>
        </p:txBody>
      </p:sp>
      <p:sp>
        <p:nvSpPr>
          <p:cNvPr id="3" name="Content Placeholder 2"/>
          <p:cNvSpPr>
            <a:spLocks noGrp="1"/>
          </p:cNvSpPr>
          <p:nvPr>
            <p:ph idx="1"/>
          </p:nvPr>
        </p:nvSpPr>
        <p:spPr/>
        <p:txBody>
          <a:bodyPr/>
          <a:lstStyle/>
          <a:p>
            <a:r>
              <a:rPr lang="en-US" dirty="0" smtClean="0"/>
              <a:t>Network Level</a:t>
            </a:r>
          </a:p>
          <a:p>
            <a:r>
              <a:rPr lang="en-US" dirty="0" smtClean="0"/>
              <a:t>Host Level</a:t>
            </a:r>
          </a:p>
          <a:p>
            <a:r>
              <a:rPr lang="en-US" dirty="0" smtClean="0"/>
              <a:t>Application Level</a:t>
            </a:r>
            <a:endParaRPr lang="en-US" dirty="0"/>
          </a:p>
        </p:txBody>
      </p:sp>
      <p:sp>
        <p:nvSpPr>
          <p:cNvPr id="4" name="Slide Number Placeholder 3"/>
          <p:cNvSpPr>
            <a:spLocks noGrp="1"/>
          </p:cNvSpPr>
          <p:nvPr>
            <p:ph type="sldNum" sz="quarter" idx="12"/>
          </p:nvPr>
        </p:nvSpPr>
        <p:spPr/>
        <p:txBody>
          <a:bodyPr/>
          <a:lstStyle/>
          <a:p>
            <a:fld id="{969759B1-0CC9-47E5-A8EC-68F783878CD3}" type="slidenum">
              <a:rPr lang="en-US" smtClean="0"/>
              <a:pPr/>
              <a:t>22</a:t>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Network Level</a:t>
            </a:r>
          </a:p>
        </p:txBody>
      </p:sp>
      <p:sp>
        <p:nvSpPr>
          <p:cNvPr id="3" name="Content Placeholder 2"/>
          <p:cNvSpPr>
            <a:spLocks noGrp="1"/>
          </p:cNvSpPr>
          <p:nvPr>
            <p:ph idx="1"/>
          </p:nvPr>
        </p:nvSpPr>
        <p:spPr/>
        <p:txBody>
          <a:bodyPr>
            <a:normAutofit lnSpcReduction="10000"/>
          </a:bodyPr>
          <a:lstStyle/>
          <a:p>
            <a:r>
              <a:rPr lang="en-US" dirty="0" smtClean="0"/>
              <a:t>Ensuring confidentiality and integrity of your organization’s data-in-transit to and from your public cloud provider</a:t>
            </a:r>
          </a:p>
          <a:p>
            <a:r>
              <a:rPr lang="en-US" dirty="0" smtClean="0"/>
              <a:t>Ensuring proper access control (authentication, authorization, and auditing) to whatever resources you are using at your public cloud provider</a:t>
            </a:r>
          </a:p>
          <a:p>
            <a:r>
              <a:rPr lang="en-US" dirty="0" smtClean="0"/>
              <a:t>Ensuring availability of the Internet-facing resources in a public cloud that are being used by your organization, or have been assigned to your organization by your public cloud providers</a:t>
            </a:r>
          </a:p>
          <a:p>
            <a:r>
              <a:rPr lang="en-US" dirty="0" smtClean="0"/>
              <a:t>Replacing the established model of network zones and tiers with domains</a:t>
            </a:r>
          </a:p>
        </p:txBody>
      </p:sp>
      <p:sp>
        <p:nvSpPr>
          <p:cNvPr id="4" name="Slide Number Placeholder 3"/>
          <p:cNvSpPr>
            <a:spLocks noGrp="1"/>
          </p:cNvSpPr>
          <p:nvPr>
            <p:ph type="sldNum" sz="quarter" idx="12"/>
          </p:nvPr>
        </p:nvSpPr>
        <p:spPr/>
        <p:txBody>
          <a:bodyPr/>
          <a:lstStyle/>
          <a:p>
            <a:fld id="{969759B1-0CC9-47E5-A8EC-68F783878CD3}" type="slidenum">
              <a:rPr lang="en-US" smtClean="0"/>
              <a:pPr/>
              <a:t>23</a:t>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Network Level - Mitigation</a:t>
            </a:r>
            <a:endParaRPr lang="en-US" dirty="0"/>
          </a:p>
        </p:txBody>
      </p:sp>
      <p:sp>
        <p:nvSpPr>
          <p:cNvPr id="3" name="Content Placeholder 2"/>
          <p:cNvSpPr>
            <a:spLocks noGrp="1"/>
          </p:cNvSpPr>
          <p:nvPr>
            <p:ph idx="1"/>
          </p:nvPr>
        </p:nvSpPr>
        <p:spPr/>
        <p:txBody>
          <a:bodyPr>
            <a:normAutofit/>
          </a:bodyPr>
          <a:lstStyle/>
          <a:p>
            <a:r>
              <a:rPr lang="en-US" dirty="0" smtClean="0"/>
              <a:t>Note that network-level risks exist regardless of what aspects of “cloud computing” services are being used </a:t>
            </a:r>
          </a:p>
          <a:p>
            <a:r>
              <a:rPr lang="en-US" dirty="0" smtClean="0"/>
              <a:t>The primary determination of risk level is therefore not which *aaS is being used, </a:t>
            </a:r>
          </a:p>
          <a:p>
            <a:r>
              <a:rPr lang="en-US" dirty="0" smtClean="0"/>
              <a:t>But rather whether your organization intends to use or is using a public, private, or hybrid cloud. </a:t>
            </a:r>
          </a:p>
        </p:txBody>
      </p:sp>
      <p:sp>
        <p:nvSpPr>
          <p:cNvPr id="4" name="Slide Number Placeholder 3"/>
          <p:cNvSpPr>
            <a:spLocks noGrp="1"/>
          </p:cNvSpPr>
          <p:nvPr>
            <p:ph type="sldNum" sz="quarter" idx="12"/>
          </p:nvPr>
        </p:nvSpPr>
        <p:spPr/>
        <p:txBody>
          <a:bodyPr/>
          <a:lstStyle/>
          <a:p>
            <a:fld id="{969759B1-0CC9-47E5-A8EC-68F783878CD3}" type="slidenum">
              <a:rPr lang="en-US" smtClean="0"/>
              <a:pPr/>
              <a:t>24</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Host Level</a:t>
            </a:r>
            <a:endParaRPr lang="en-US" dirty="0"/>
          </a:p>
        </p:txBody>
      </p:sp>
      <p:sp>
        <p:nvSpPr>
          <p:cNvPr id="3" name="Content Placeholder 2"/>
          <p:cNvSpPr>
            <a:spLocks noGrp="1"/>
          </p:cNvSpPr>
          <p:nvPr>
            <p:ph idx="1"/>
          </p:nvPr>
        </p:nvSpPr>
        <p:spPr/>
        <p:txBody>
          <a:bodyPr>
            <a:normAutofit/>
          </a:bodyPr>
          <a:lstStyle/>
          <a:p>
            <a:r>
              <a:rPr lang="en-US" dirty="0" smtClean="0"/>
              <a:t>SaaS/PaaS</a:t>
            </a:r>
          </a:p>
          <a:p>
            <a:pPr lvl="1"/>
            <a:r>
              <a:rPr lang="en-US" dirty="0" smtClean="0"/>
              <a:t>Both the PaaS and SaaS platforms abstract and hide the host OS from end users</a:t>
            </a:r>
          </a:p>
          <a:p>
            <a:pPr lvl="1"/>
            <a:r>
              <a:rPr lang="en-US" dirty="0" smtClean="0"/>
              <a:t>Host security responsibilities are transferred to the CSP (Cloud Service Provider)</a:t>
            </a:r>
          </a:p>
          <a:p>
            <a:pPr lvl="2"/>
            <a:r>
              <a:rPr lang="en-US" dirty="0" smtClean="0"/>
              <a:t>You do not have to worry about protecting hosts</a:t>
            </a:r>
          </a:p>
          <a:p>
            <a:pPr lvl="1"/>
            <a:r>
              <a:rPr lang="en-US" dirty="0" smtClean="0"/>
              <a:t>However, as a customer, you still own the risk of managing information hosted in the cloud services. </a:t>
            </a:r>
          </a:p>
        </p:txBody>
      </p:sp>
      <p:sp>
        <p:nvSpPr>
          <p:cNvPr id="4" name="Slide Number Placeholder 3"/>
          <p:cNvSpPr>
            <a:spLocks noGrp="1"/>
          </p:cNvSpPr>
          <p:nvPr>
            <p:ph type="sldNum" sz="quarter" idx="12"/>
          </p:nvPr>
        </p:nvSpPr>
        <p:spPr/>
        <p:txBody>
          <a:bodyPr/>
          <a:lstStyle/>
          <a:p>
            <a:fld id="{969759B1-0CC9-47E5-A8EC-68F783878CD3}" type="slidenum">
              <a:rPr lang="en-US" smtClean="0"/>
              <a:pPr/>
              <a:t>25</a:t>
            </a:fld>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Host Level (cont.)</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IaaS Host Security</a:t>
            </a:r>
          </a:p>
          <a:p>
            <a:pPr lvl="1"/>
            <a:r>
              <a:rPr lang="en-US" dirty="0" smtClean="0"/>
              <a:t>Virtualization Software Security</a:t>
            </a:r>
          </a:p>
          <a:p>
            <a:pPr lvl="2"/>
            <a:r>
              <a:rPr lang="en-US" dirty="0" smtClean="0"/>
              <a:t>Hypervisor (also called Virtual Machine Manager (VMM)) security is a key</a:t>
            </a:r>
          </a:p>
          <a:p>
            <a:pPr lvl="3"/>
            <a:r>
              <a:rPr lang="en-US" dirty="0" smtClean="0"/>
              <a:t>a small application that runs on top of the physical machine H/W layer</a:t>
            </a:r>
          </a:p>
          <a:p>
            <a:pPr lvl="3"/>
            <a:r>
              <a:rPr lang="en-US" dirty="0" smtClean="0"/>
              <a:t>implements and manages the virtual CPU, virtual memory, event channels, and memory shared by the resident VMs</a:t>
            </a:r>
          </a:p>
          <a:p>
            <a:pPr lvl="3"/>
            <a:r>
              <a:rPr lang="en-US" dirty="0" smtClean="0"/>
              <a:t>Also controls I/O and memory access to devices.</a:t>
            </a:r>
          </a:p>
          <a:p>
            <a:pPr lvl="2"/>
            <a:r>
              <a:rPr lang="en-US" dirty="0" smtClean="0"/>
              <a:t>Bigger problem in multitenant architectures</a:t>
            </a:r>
          </a:p>
          <a:p>
            <a:pPr lvl="1"/>
            <a:r>
              <a:rPr lang="en-US" dirty="0" smtClean="0"/>
              <a:t>Customer guest OS or Virtual Server Security</a:t>
            </a:r>
          </a:p>
          <a:p>
            <a:pPr lvl="2"/>
            <a:r>
              <a:rPr lang="en-US" dirty="0" smtClean="0"/>
              <a:t>The virtual instance of an OS </a:t>
            </a:r>
          </a:p>
          <a:p>
            <a:pPr lvl="2"/>
            <a:r>
              <a:rPr lang="en-US" dirty="0" smtClean="0"/>
              <a:t>Vulnerabilities have appeared in virtual instance of an OS </a:t>
            </a:r>
          </a:p>
          <a:p>
            <a:pPr lvl="2"/>
            <a:r>
              <a:rPr lang="en-US" dirty="0" smtClean="0"/>
              <a:t>e.g., VMWare, Xen, and Microsoft’s Virtual PC and Virtual Server</a:t>
            </a:r>
          </a:p>
          <a:p>
            <a:pPr lvl="2"/>
            <a:r>
              <a:rPr lang="en-US" dirty="0" smtClean="0"/>
              <a:t>Customers have full access to virtual servers.</a:t>
            </a:r>
          </a:p>
          <a:p>
            <a:pPr lvl="2"/>
            <a:endParaRPr lang="en-US" dirty="0" smtClean="0"/>
          </a:p>
          <a:p>
            <a:endParaRPr lang="en-US" dirty="0"/>
          </a:p>
        </p:txBody>
      </p:sp>
      <p:sp>
        <p:nvSpPr>
          <p:cNvPr id="4" name="Slide Number Placeholder 3"/>
          <p:cNvSpPr>
            <a:spLocks noGrp="1"/>
          </p:cNvSpPr>
          <p:nvPr>
            <p:ph type="sldNum" sz="quarter" idx="12"/>
          </p:nvPr>
        </p:nvSpPr>
        <p:spPr/>
        <p:txBody>
          <a:bodyPr/>
          <a:lstStyle/>
          <a:p>
            <a:fld id="{969759B1-0CC9-47E5-A8EC-68F783878CD3}" type="slidenum">
              <a:rPr lang="en-US" smtClean="0"/>
              <a:pPr/>
              <a:t>26</a:t>
            </a:fld>
            <a:endParaRPr lang="en-US" dirty="0"/>
          </a:p>
        </p:txBody>
      </p:sp>
      <p:pic>
        <p:nvPicPr>
          <p:cNvPr id="5" name="Picture 4" descr="hypervisor2.PNG"/>
          <p:cNvPicPr>
            <a:picLocks noChangeAspect="1"/>
          </p:cNvPicPr>
          <p:nvPr/>
        </p:nvPicPr>
        <p:blipFill>
          <a:blip r:embed="rId2" cstate="print"/>
          <a:stretch>
            <a:fillRect/>
          </a:stretch>
        </p:blipFill>
        <p:spPr>
          <a:xfrm>
            <a:off x="381000" y="408027"/>
            <a:ext cx="8458200" cy="629156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Case study: Amazon's EC2 infrastructure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“Hey, You, Get Off of My Cloud: Exploring Information Leakage in Third-Party Compute Clouds” </a:t>
            </a:r>
          </a:p>
          <a:p>
            <a:pPr lvl="1"/>
            <a:r>
              <a:rPr lang="en-US" dirty="0" smtClean="0"/>
              <a:t>Multiple VMs of different organizations with virtual boundaries separating each VM can run within one physical server</a:t>
            </a:r>
          </a:p>
          <a:p>
            <a:pPr lvl="1"/>
            <a:r>
              <a:rPr lang="en-US" dirty="0" smtClean="0"/>
              <a:t>"virtual machines" still have internet protocol, or IP, addresses, visible to anyone within the cloud. </a:t>
            </a:r>
          </a:p>
          <a:p>
            <a:pPr lvl="1"/>
            <a:r>
              <a:rPr lang="en-US" dirty="0" smtClean="0"/>
              <a:t>VMs located on the same physical server tend to have IP addresses that are close to each other and are assigned at the same time </a:t>
            </a:r>
          </a:p>
          <a:p>
            <a:pPr lvl="1"/>
            <a:r>
              <a:rPr lang="en-US" dirty="0" smtClean="0"/>
              <a:t>An attacker can set up lots of his own virtual machines, look at their IP addresses, and figure out which one shares the same physical resources as an intended target</a:t>
            </a:r>
          </a:p>
          <a:p>
            <a:pPr lvl="1"/>
            <a:r>
              <a:rPr lang="en-US" dirty="0" smtClean="0"/>
              <a:t>Once the malicious virtual machine is placed on the same server as its target, it is possible to carefully monitor how access to resources fluctuates and thereby potentially glean sensitive information about the victim</a:t>
            </a:r>
          </a:p>
          <a:p>
            <a:pPr lvl="1"/>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969759B1-0CC9-47E5-A8EC-68F783878CD3}" type="slidenum">
              <a:rPr lang="en-US" smtClean="0"/>
              <a:pPr/>
              <a:t>27</a:t>
            </a:fld>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Application Level</a:t>
            </a:r>
            <a:endParaRPr lang="en-US" dirty="0"/>
          </a:p>
        </p:txBody>
      </p:sp>
      <p:sp>
        <p:nvSpPr>
          <p:cNvPr id="3" name="Content Placeholder 2"/>
          <p:cNvSpPr>
            <a:spLocks noGrp="1"/>
          </p:cNvSpPr>
          <p:nvPr>
            <p:ph idx="1"/>
          </p:nvPr>
        </p:nvSpPr>
        <p:spPr/>
        <p:txBody>
          <a:bodyPr>
            <a:normAutofit/>
          </a:bodyPr>
          <a:lstStyle/>
          <a:p>
            <a:r>
              <a:rPr lang="en-US" dirty="0" smtClean="0"/>
              <a:t>DoS</a:t>
            </a:r>
          </a:p>
          <a:p>
            <a:r>
              <a:rPr lang="en-US" dirty="0" smtClean="0"/>
              <a:t>EDoS(Economic Denial of Sustainability)</a:t>
            </a:r>
          </a:p>
          <a:p>
            <a:pPr lvl="1"/>
            <a:r>
              <a:rPr lang="en-US" dirty="0" smtClean="0"/>
              <a:t>An attack against the billing model that underlies the cost of providing a service with the goal of bankrupting the service itself. </a:t>
            </a:r>
          </a:p>
          <a:p>
            <a:r>
              <a:rPr lang="en-US" dirty="0" smtClean="0"/>
              <a:t>End user security</a:t>
            </a:r>
          </a:p>
          <a:p>
            <a:r>
              <a:rPr lang="en-US" dirty="0" smtClean="0"/>
              <a:t>Who is responsible for Web application security in the cloud?</a:t>
            </a:r>
          </a:p>
          <a:p>
            <a:r>
              <a:rPr lang="en-US" dirty="0" smtClean="0"/>
              <a:t>SaaS/PaaS/IaaS application security</a:t>
            </a:r>
          </a:p>
          <a:p>
            <a:r>
              <a:rPr lang="en-US" dirty="0" smtClean="0"/>
              <a:t>Customer-deployed application security</a:t>
            </a:r>
          </a:p>
          <a:p>
            <a:endParaRPr lang="en-US" dirty="0"/>
          </a:p>
        </p:txBody>
      </p:sp>
      <p:sp>
        <p:nvSpPr>
          <p:cNvPr id="4" name="Slide Number Placeholder 3"/>
          <p:cNvSpPr>
            <a:spLocks noGrp="1"/>
          </p:cNvSpPr>
          <p:nvPr>
            <p:ph type="sldNum" sz="quarter" idx="12"/>
          </p:nvPr>
        </p:nvSpPr>
        <p:spPr/>
        <p:txBody>
          <a:bodyPr/>
          <a:lstStyle/>
          <a:p>
            <a:fld id="{969759B1-0CC9-47E5-A8EC-68F783878CD3}" type="slidenum">
              <a:rPr lang="en-US" smtClean="0"/>
              <a:pPr/>
              <a:t>28</a:t>
            </a:fld>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Data Security and Storage</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Part1: Introduction</a:t>
            </a:r>
            <a:endParaRPr lang="en-US" dirty="0"/>
          </a:p>
        </p:txBody>
      </p:sp>
      <p:sp>
        <p:nvSpPr>
          <p:cNvPr id="3" name="Content Placeholder 2"/>
          <p:cNvSpPr>
            <a:spLocks noGrp="1"/>
          </p:cNvSpPr>
          <p:nvPr>
            <p:ph idx="1"/>
          </p:nvPr>
        </p:nvSpPr>
        <p:spPr/>
        <p:txBody>
          <a:bodyPr/>
          <a:lstStyle/>
          <a:p>
            <a:r>
              <a:rPr lang="en-US" dirty="0" smtClean="0"/>
              <a:t>Why do you still hesitate to use cloud computing?</a:t>
            </a:r>
          </a:p>
          <a:p>
            <a:r>
              <a:rPr lang="en-US" dirty="0" smtClean="0"/>
              <a:t>Threat Model</a:t>
            </a:r>
          </a:p>
          <a:p>
            <a:endParaRPr lang="en-US" dirty="0"/>
          </a:p>
        </p:txBody>
      </p:sp>
      <p:sp>
        <p:nvSpPr>
          <p:cNvPr id="4" name="Slide Number Placeholder 3"/>
          <p:cNvSpPr>
            <a:spLocks noGrp="1"/>
          </p:cNvSpPr>
          <p:nvPr>
            <p:ph type="sldNum" sz="quarter" idx="12"/>
          </p:nvPr>
        </p:nvSpPr>
        <p:spPr/>
        <p:txBody>
          <a:bodyPr/>
          <a:lstStyle/>
          <a:p>
            <a:fld id="{969759B1-0CC9-47E5-A8EC-68F783878CD3}" type="slidenum">
              <a:rPr lang="en-US" smtClean="0"/>
              <a:pPr/>
              <a:t>3</a:t>
            </a:fld>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Data Security and Storage</a:t>
            </a:r>
            <a:endParaRPr lang="en-US" dirty="0"/>
          </a:p>
        </p:txBody>
      </p:sp>
      <p:sp>
        <p:nvSpPr>
          <p:cNvPr id="3" name="Content Placeholder 2"/>
          <p:cNvSpPr>
            <a:spLocks noGrp="1"/>
          </p:cNvSpPr>
          <p:nvPr>
            <p:ph idx="1"/>
          </p:nvPr>
        </p:nvSpPr>
        <p:spPr/>
        <p:txBody>
          <a:bodyPr>
            <a:normAutofit lnSpcReduction="10000"/>
          </a:bodyPr>
          <a:lstStyle/>
          <a:p>
            <a:r>
              <a:rPr lang="en-US" dirty="0" smtClean="0"/>
              <a:t>Several aspects of data security, including:</a:t>
            </a:r>
          </a:p>
          <a:p>
            <a:pPr lvl="1"/>
            <a:r>
              <a:rPr lang="en-US" dirty="0" smtClean="0"/>
              <a:t>Data-in-transit</a:t>
            </a:r>
          </a:p>
          <a:p>
            <a:pPr lvl="2"/>
            <a:r>
              <a:rPr lang="en-US" dirty="0" smtClean="0"/>
              <a:t>Confidentiality + integrity using secured protocol</a:t>
            </a:r>
          </a:p>
          <a:p>
            <a:pPr lvl="2"/>
            <a:r>
              <a:rPr lang="en-US" dirty="0" smtClean="0"/>
              <a:t>Confidentiality with non-secured protocol and encryption</a:t>
            </a:r>
          </a:p>
          <a:p>
            <a:pPr lvl="1"/>
            <a:r>
              <a:rPr lang="en-US" dirty="0" smtClean="0"/>
              <a:t>Data-at-rest</a:t>
            </a:r>
          </a:p>
          <a:p>
            <a:pPr lvl="2"/>
            <a:r>
              <a:rPr lang="en-US" dirty="0" smtClean="0"/>
              <a:t>Generally, not encrypted , since data is commingled with other users’ data</a:t>
            </a:r>
          </a:p>
          <a:p>
            <a:pPr lvl="2"/>
            <a:r>
              <a:rPr lang="en-US" dirty="0" smtClean="0"/>
              <a:t>Encryption if it is not associated with applications?</a:t>
            </a:r>
          </a:p>
          <a:p>
            <a:pPr lvl="3"/>
            <a:r>
              <a:rPr lang="en-US" dirty="0" smtClean="0"/>
              <a:t>But how about indexing and searching?</a:t>
            </a:r>
          </a:p>
          <a:p>
            <a:pPr lvl="3"/>
            <a:r>
              <a:rPr lang="en-US" dirty="0" smtClean="0"/>
              <a:t>Then homomorphic encryption vs. predicate encryption?</a:t>
            </a:r>
          </a:p>
          <a:p>
            <a:pPr lvl="1"/>
            <a:r>
              <a:rPr lang="en-US" dirty="0" smtClean="0"/>
              <a:t>Processing of data, including multitenancy</a:t>
            </a:r>
          </a:p>
          <a:p>
            <a:pPr lvl="2"/>
            <a:r>
              <a:rPr lang="en-US" dirty="0" smtClean="0"/>
              <a:t>For any application to process data, not encrypted</a:t>
            </a:r>
          </a:p>
          <a:p>
            <a:endParaRPr lang="en-US" dirty="0"/>
          </a:p>
        </p:txBody>
      </p:sp>
      <p:sp>
        <p:nvSpPr>
          <p:cNvPr id="4" name="Slide Number Placeholder 3"/>
          <p:cNvSpPr>
            <a:spLocks noGrp="1"/>
          </p:cNvSpPr>
          <p:nvPr>
            <p:ph type="sldNum" sz="quarter" idx="12"/>
          </p:nvPr>
        </p:nvSpPr>
        <p:spPr/>
        <p:txBody>
          <a:bodyPr/>
          <a:lstStyle/>
          <a:p>
            <a:fld id="{969759B1-0CC9-47E5-A8EC-68F783878CD3}" type="slidenum">
              <a:rPr lang="en-US" smtClean="0"/>
              <a:pPr/>
              <a:t>30</a:t>
            </a:fld>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Security and Storage (cont.)</a:t>
            </a:r>
            <a:endParaRPr lang="en-US" dirty="0"/>
          </a:p>
        </p:txBody>
      </p:sp>
      <p:sp>
        <p:nvSpPr>
          <p:cNvPr id="3" name="Content Placeholder 2"/>
          <p:cNvSpPr>
            <a:spLocks noGrp="1"/>
          </p:cNvSpPr>
          <p:nvPr>
            <p:ph idx="1"/>
          </p:nvPr>
        </p:nvSpPr>
        <p:spPr>
          <a:xfrm>
            <a:off x="381000" y="1417637"/>
            <a:ext cx="8229600" cy="4525963"/>
          </a:xfrm>
        </p:spPr>
        <p:txBody>
          <a:bodyPr>
            <a:normAutofit lnSpcReduction="10000"/>
          </a:bodyPr>
          <a:lstStyle/>
          <a:p>
            <a:pPr lvl="1"/>
            <a:r>
              <a:rPr lang="en-US" dirty="0" smtClean="0"/>
              <a:t>Data </a:t>
            </a:r>
            <a:r>
              <a:rPr lang="en-US" dirty="0" smtClean="0"/>
              <a:t>lineage</a:t>
            </a:r>
          </a:p>
          <a:p>
            <a:pPr lvl="2"/>
            <a:r>
              <a:rPr lang="en-US" dirty="0" smtClean="0"/>
              <a:t>Knowing when and where the data was located w/i cloud is </a:t>
            </a:r>
            <a:r>
              <a:rPr lang="en-US" dirty="0" smtClean="0"/>
              <a:t>i</a:t>
            </a:r>
            <a:r>
              <a:rPr lang="en-US" dirty="0" smtClean="0"/>
              <a:t>mportant </a:t>
            </a:r>
            <a:r>
              <a:rPr lang="en-US" dirty="0" smtClean="0"/>
              <a:t>for </a:t>
            </a:r>
            <a:r>
              <a:rPr lang="en-US" dirty="0" smtClean="0"/>
              <a:t>audit/compliance purposes</a:t>
            </a:r>
          </a:p>
          <a:p>
            <a:pPr lvl="2"/>
            <a:r>
              <a:rPr lang="en-US" dirty="0" smtClean="0"/>
              <a:t>e.g., Amazon AWS </a:t>
            </a:r>
          </a:p>
          <a:p>
            <a:pPr lvl="3"/>
            <a:r>
              <a:rPr lang="en-US" dirty="0" smtClean="0"/>
              <a:t>Store 	&lt;d1, </a:t>
            </a:r>
            <a:r>
              <a:rPr lang="en-US" dirty="0" smtClean="0"/>
              <a:t>t1</a:t>
            </a:r>
            <a:r>
              <a:rPr lang="en-US" dirty="0" smtClean="0"/>
              <a:t>, ex1.s3.amazonaws.com&gt; </a:t>
            </a:r>
          </a:p>
          <a:p>
            <a:pPr lvl="3"/>
            <a:r>
              <a:rPr lang="en-US" dirty="0" smtClean="0"/>
              <a:t>Process 	&lt;d2, t2, ec2.compute2.amazonaws.com&gt;</a:t>
            </a:r>
          </a:p>
          <a:p>
            <a:pPr lvl="3"/>
            <a:r>
              <a:rPr lang="en-US" dirty="0" smtClean="0"/>
              <a:t>Restore 	&lt;d3, t3, ex2.s3.amazonaws.com&gt;</a:t>
            </a:r>
          </a:p>
          <a:p>
            <a:pPr lvl="1"/>
            <a:r>
              <a:rPr lang="en-US" dirty="0" smtClean="0"/>
              <a:t>Data </a:t>
            </a:r>
            <a:r>
              <a:rPr lang="en-US" dirty="0" smtClean="0"/>
              <a:t>provenance</a:t>
            </a:r>
          </a:p>
          <a:p>
            <a:pPr lvl="2"/>
            <a:r>
              <a:rPr lang="en-US" dirty="0" smtClean="0"/>
              <a:t>Computational accuracy (as well as data integrity)</a:t>
            </a:r>
          </a:p>
          <a:p>
            <a:pPr lvl="2"/>
            <a:r>
              <a:rPr lang="en-US" dirty="0" smtClean="0"/>
              <a:t>E.g., financial calculation: sum ((((2*3)*4)/6) -2) = </a:t>
            </a:r>
            <a:r>
              <a:rPr lang="en-US" b="1" dirty="0" smtClean="0"/>
              <a:t>$</a:t>
            </a:r>
            <a:r>
              <a:rPr lang="en-US" dirty="0" smtClean="0"/>
              <a:t>2.00 </a:t>
            </a:r>
            <a:r>
              <a:rPr lang="en-US" dirty="0" smtClean="0"/>
              <a:t>?</a:t>
            </a:r>
          </a:p>
          <a:p>
            <a:pPr lvl="3"/>
            <a:r>
              <a:rPr lang="en-US" dirty="0" smtClean="0"/>
              <a:t>Correct : assuming US dollar</a:t>
            </a:r>
          </a:p>
          <a:p>
            <a:pPr lvl="3"/>
            <a:r>
              <a:rPr lang="en-US" dirty="0" smtClean="0"/>
              <a:t>How about dollars of different countries? </a:t>
            </a:r>
          </a:p>
          <a:p>
            <a:pPr lvl="3"/>
            <a:r>
              <a:rPr lang="en-US" dirty="0" smtClean="0"/>
              <a:t>Correct exchange rate?</a:t>
            </a:r>
          </a:p>
          <a:p>
            <a:pPr lvl="2">
              <a:buNone/>
            </a:pPr>
            <a:endParaRPr lang="en-US" dirty="0" smtClean="0"/>
          </a:p>
          <a:p>
            <a:pPr lvl="2">
              <a:buNone/>
            </a:pPr>
            <a:endParaRPr lang="en-US" dirty="0" smtClean="0"/>
          </a:p>
          <a:p>
            <a:pPr lvl="2">
              <a:buNone/>
            </a:pPr>
            <a:endParaRPr lang="en-US" dirty="0" smtClean="0"/>
          </a:p>
          <a:p>
            <a:endParaRPr lang="en-US" dirty="0"/>
          </a:p>
        </p:txBody>
      </p:sp>
      <p:sp>
        <p:nvSpPr>
          <p:cNvPr id="4" name="Slide Number Placeholder 3"/>
          <p:cNvSpPr>
            <a:spLocks noGrp="1"/>
          </p:cNvSpPr>
          <p:nvPr>
            <p:ph type="sldNum" sz="quarter" idx="12"/>
          </p:nvPr>
        </p:nvSpPr>
        <p:spPr/>
        <p:txBody>
          <a:bodyPr/>
          <a:lstStyle/>
          <a:p>
            <a:fld id="{969759B1-0CC9-47E5-A8EC-68F783878CD3}" type="slidenum">
              <a:rPr lang="en-US" smtClean="0"/>
              <a:pPr/>
              <a:t>31</a:t>
            </a:fld>
            <a:endParaRPr lang="en-US" dirty="0"/>
          </a:p>
        </p:txBody>
      </p:sp>
      <p:grpSp>
        <p:nvGrpSpPr>
          <p:cNvPr id="9" name="Group 8"/>
          <p:cNvGrpSpPr/>
          <p:nvPr/>
        </p:nvGrpSpPr>
        <p:grpSpPr>
          <a:xfrm>
            <a:off x="3200400" y="1524000"/>
            <a:ext cx="4419600" cy="1219200"/>
            <a:chOff x="6934200" y="2286000"/>
            <a:chExt cx="4419600" cy="1219200"/>
          </a:xfrm>
        </p:grpSpPr>
        <p:sp>
          <p:nvSpPr>
            <p:cNvPr id="7" name="Cloud Callout 6"/>
            <p:cNvSpPr/>
            <p:nvPr/>
          </p:nvSpPr>
          <p:spPr>
            <a:xfrm>
              <a:off x="6934200" y="2286000"/>
              <a:ext cx="4419600" cy="1219200"/>
            </a:xfrm>
            <a:prstGeom prst="cloudCallout">
              <a:avLst>
                <a:gd name="adj1" fmla="val -20568"/>
                <a:gd name="adj2" fmla="val 106421"/>
              </a:avLst>
            </a:prstGeom>
            <a:solidFill>
              <a:schemeClr val="bg2">
                <a:lumMod val="25000"/>
              </a:schemeClr>
            </a:solid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7435644" y="2446988"/>
              <a:ext cx="3886200" cy="738664"/>
            </a:xfrm>
            <a:prstGeom prst="rect">
              <a:avLst/>
            </a:prstGeom>
            <a:noFill/>
          </p:spPr>
          <p:txBody>
            <a:bodyPr wrap="square" rtlCol="0">
              <a:spAutoFit/>
            </a:bodyPr>
            <a:lstStyle/>
            <a:p>
              <a:r>
                <a:rPr lang="en-US" sz="1400" b="1" dirty="0" smtClean="0">
                  <a:solidFill>
                    <a:srgbClr val="FFFF00"/>
                  </a:solidFill>
                </a:rPr>
                <a:t>Where </a:t>
              </a:r>
              <a:r>
                <a:rPr lang="en-US" sz="1400" b="1" dirty="0" smtClean="0">
                  <a:solidFill>
                    <a:srgbClr val="FFFF00"/>
                  </a:solidFill>
                </a:rPr>
                <a:t>is (or was) that system located?</a:t>
              </a:r>
            </a:p>
            <a:p>
              <a:r>
                <a:rPr lang="en-US" sz="1400" b="1" dirty="0" smtClean="0">
                  <a:solidFill>
                    <a:srgbClr val="FFFF00"/>
                  </a:solidFill>
                </a:rPr>
                <a:t>What was the state of that physical system?</a:t>
              </a:r>
            </a:p>
            <a:p>
              <a:r>
                <a:rPr lang="en-US" sz="1400" b="1" dirty="0" smtClean="0">
                  <a:solidFill>
                    <a:srgbClr val="FFFF00"/>
                  </a:solidFill>
                </a:rPr>
                <a:t>How </a:t>
              </a:r>
              <a:r>
                <a:rPr lang="en-US" sz="1400" b="1" dirty="0" smtClean="0">
                  <a:solidFill>
                    <a:srgbClr val="FFFF00"/>
                  </a:solidFill>
                </a:rPr>
                <a:t>would a customer or auditor verify that info</a:t>
              </a:r>
              <a:r>
                <a:rPr lang="en-US" sz="1400" b="1" dirty="0" smtClean="0">
                  <a:solidFill>
                    <a:srgbClr val="FFFF00"/>
                  </a:solidFill>
                </a:rPr>
                <a:t>?</a:t>
              </a:r>
              <a:endParaRPr lang="en-US" sz="1400" b="1" dirty="0" smtClean="0">
                <a:solidFill>
                  <a:srgbClr val="FFFF00"/>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Security and Storage</a:t>
            </a:r>
            <a:endParaRPr lang="en-US" dirty="0"/>
          </a:p>
        </p:txBody>
      </p:sp>
      <p:sp>
        <p:nvSpPr>
          <p:cNvPr id="3" name="Content Placeholder 2"/>
          <p:cNvSpPr>
            <a:spLocks noGrp="1"/>
          </p:cNvSpPr>
          <p:nvPr>
            <p:ph idx="1"/>
          </p:nvPr>
        </p:nvSpPr>
        <p:spPr/>
        <p:txBody>
          <a:bodyPr>
            <a:normAutofit fontScale="92500" lnSpcReduction="10000"/>
          </a:bodyPr>
          <a:lstStyle/>
          <a:p>
            <a:pPr marL="342900" lvl="1" indent="-342900">
              <a:buFont typeface="Arial" pitchFamily="34" charset="0"/>
              <a:buChar char="•"/>
            </a:pPr>
            <a:r>
              <a:rPr lang="en-US" dirty="0" smtClean="0"/>
              <a:t>Data remanence</a:t>
            </a:r>
          </a:p>
          <a:p>
            <a:pPr lvl="1"/>
            <a:r>
              <a:rPr lang="en-US" dirty="0" smtClean="0"/>
              <a:t>Inadvertent disclosure of sensitive </a:t>
            </a:r>
            <a:r>
              <a:rPr lang="en-US" dirty="0" smtClean="0"/>
              <a:t>information is </a:t>
            </a:r>
            <a:r>
              <a:rPr lang="en-US" dirty="0" smtClean="0"/>
              <a:t>possible</a:t>
            </a:r>
          </a:p>
          <a:p>
            <a:r>
              <a:rPr lang="en-US" dirty="0" smtClean="0"/>
              <a:t>Data security mitigation?</a:t>
            </a:r>
          </a:p>
          <a:p>
            <a:pPr lvl="1"/>
            <a:r>
              <a:rPr lang="en-US" dirty="0" smtClean="0"/>
              <a:t>Do not place any </a:t>
            </a:r>
            <a:r>
              <a:rPr lang="en-US" dirty="0" smtClean="0"/>
              <a:t>sensitive data </a:t>
            </a:r>
            <a:r>
              <a:rPr lang="en-US" dirty="0" smtClean="0"/>
              <a:t>in</a:t>
            </a:r>
            <a:r>
              <a:rPr lang="en-US" dirty="0" smtClean="0"/>
              <a:t> </a:t>
            </a:r>
            <a:r>
              <a:rPr lang="en-US" dirty="0" smtClean="0"/>
              <a:t>a public cloud</a:t>
            </a:r>
          </a:p>
          <a:p>
            <a:pPr lvl="1"/>
            <a:r>
              <a:rPr lang="en-US" dirty="0" smtClean="0"/>
              <a:t>E</a:t>
            </a:r>
            <a:r>
              <a:rPr lang="en-US" dirty="0" smtClean="0"/>
              <a:t>ncrypted </a:t>
            </a:r>
            <a:r>
              <a:rPr lang="en-US" dirty="0" smtClean="0"/>
              <a:t>data is placed into the </a:t>
            </a:r>
            <a:r>
              <a:rPr lang="en-US" dirty="0" smtClean="0"/>
              <a:t>cloud?</a:t>
            </a:r>
            <a:endParaRPr lang="en-US" dirty="0" smtClean="0"/>
          </a:p>
          <a:p>
            <a:r>
              <a:rPr lang="en-US" dirty="0" smtClean="0"/>
              <a:t>Provider data and its security: storage</a:t>
            </a:r>
          </a:p>
          <a:p>
            <a:pPr lvl="1"/>
            <a:r>
              <a:rPr lang="en-GB" dirty="0" smtClean="0"/>
              <a:t>To the extent that quantities of data from many companies are centralized, this collection can become an attractive target for criminals  </a:t>
            </a:r>
          </a:p>
          <a:p>
            <a:pPr lvl="1"/>
            <a:r>
              <a:rPr lang="en-GB" dirty="0" smtClean="0"/>
              <a:t>Moreover, the physical security of the data center and the trustworthiness of system administrators take on new importance.</a:t>
            </a:r>
          </a:p>
          <a:p>
            <a:pPr>
              <a:buNone/>
            </a:pPr>
            <a:endParaRPr lang="en-US" dirty="0"/>
          </a:p>
        </p:txBody>
      </p:sp>
      <p:sp>
        <p:nvSpPr>
          <p:cNvPr id="4" name="Slide Number Placeholder 3"/>
          <p:cNvSpPr>
            <a:spLocks noGrp="1"/>
          </p:cNvSpPr>
          <p:nvPr>
            <p:ph type="sldNum" sz="quarter" idx="12"/>
          </p:nvPr>
        </p:nvSpPr>
        <p:spPr/>
        <p:txBody>
          <a:bodyPr/>
          <a:lstStyle/>
          <a:p>
            <a:fld id="{969759B1-0CC9-47E5-A8EC-68F783878CD3}" type="slidenum">
              <a:rPr lang="en-US" smtClean="0"/>
              <a:pPr/>
              <a:t>32</a:t>
            </a:fld>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30425"/>
            <a:ext cx="9144000" cy="1470025"/>
          </a:xfrm>
        </p:spPr>
        <p:txBody>
          <a:bodyPr/>
          <a:lstStyle/>
          <a:p>
            <a:r>
              <a:rPr lang="en-US" dirty="0" smtClean="0"/>
              <a:t>Identity and Access Management (IAM)</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Why IAM?</a:t>
            </a:r>
          </a:p>
        </p:txBody>
      </p:sp>
      <p:sp>
        <p:nvSpPr>
          <p:cNvPr id="3" name="Content Placeholder 2"/>
          <p:cNvSpPr>
            <a:spLocks noGrp="1"/>
          </p:cNvSpPr>
          <p:nvPr>
            <p:ph idx="1"/>
          </p:nvPr>
        </p:nvSpPr>
        <p:spPr/>
        <p:txBody>
          <a:bodyPr>
            <a:normAutofit fontScale="85000" lnSpcReduction="10000"/>
          </a:bodyPr>
          <a:lstStyle/>
          <a:p>
            <a:r>
              <a:rPr lang="en-US" dirty="0" smtClean="0"/>
              <a:t>Organization’s trust boundary will become dynamic and will move beyond the control and will extend into the service provider domain. </a:t>
            </a:r>
          </a:p>
          <a:p>
            <a:r>
              <a:rPr lang="en-US" dirty="0" smtClean="0"/>
              <a:t>Managing access for diverse user populations (employees, contractors, partners, etc.) </a:t>
            </a:r>
          </a:p>
          <a:p>
            <a:r>
              <a:rPr lang="en-US" dirty="0" smtClean="0"/>
              <a:t>Increased demand for authentication</a:t>
            </a:r>
          </a:p>
          <a:p>
            <a:pPr lvl="1"/>
            <a:r>
              <a:rPr lang="en-US" dirty="0" smtClean="0"/>
              <a:t>personal, financial, medical data will now be hosted in the cloud</a:t>
            </a:r>
          </a:p>
          <a:p>
            <a:pPr lvl="1"/>
            <a:r>
              <a:rPr lang="en-US" dirty="0" smtClean="0"/>
              <a:t>S/W applications hosted in the cloud requires access control</a:t>
            </a:r>
          </a:p>
          <a:p>
            <a:r>
              <a:rPr lang="en-US" dirty="0" smtClean="0"/>
              <a:t>Need for higher-assurance authentication</a:t>
            </a:r>
          </a:p>
          <a:p>
            <a:pPr lvl="1"/>
            <a:r>
              <a:rPr lang="en-US" dirty="0" smtClean="0"/>
              <a:t>authentication in the cloud may mean authentication outside F/W</a:t>
            </a:r>
          </a:p>
          <a:p>
            <a:pPr lvl="1"/>
            <a:r>
              <a:rPr lang="en-US" dirty="0" smtClean="0"/>
              <a:t> Limits of password authentication</a:t>
            </a:r>
          </a:p>
          <a:p>
            <a:r>
              <a:rPr lang="en-US" dirty="0" smtClean="0"/>
              <a:t>Need for authentication from mobile devices</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969759B1-0CC9-47E5-A8EC-68F783878CD3}" type="slidenum">
              <a:rPr lang="en-US" smtClean="0"/>
              <a:pPr/>
              <a:t>34</a:t>
            </a:fld>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IAM considerations </a:t>
            </a:r>
            <a:endParaRPr lang="en-US" dirty="0"/>
          </a:p>
        </p:txBody>
      </p:sp>
      <p:sp>
        <p:nvSpPr>
          <p:cNvPr id="3" name="Content Placeholder 2"/>
          <p:cNvSpPr>
            <a:spLocks noGrp="1"/>
          </p:cNvSpPr>
          <p:nvPr>
            <p:ph idx="1"/>
          </p:nvPr>
        </p:nvSpPr>
        <p:spPr/>
        <p:txBody>
          <a:bodyPr>
            <a:normAutofit fontScale="92500"/>
          </a:bodyPr>
          <a:lstStyle/>
          <a:p>
            <a:r>
              <a:rPr lang="en-GB" dirty="0" smtClean="0"/>
              <a:t>The strength of authentication system should be reasonably balanced with the need to protect the privacy of the users of the system </a:t>
            </a:r>
          </a:p>
          <a:p>
            <a:pPr lvl="1"/>
            <a:r>
              <a:rPr lang="en-GB" dirty="0" smtClean="0"/>
              <a:t>The system should allow strong claims to be transmitted and verified w/o revealing more information than is necessary for any given transaction or connection within the service</a:t>
            </a:r>
          </a:p>
          <a:p>
            <a:r>
              <a:rPr lang="en-US" dirty="0" smtClean="0"/>
              <a:t>Case Study: S3 outage</a:t>
            </a:r>
          </a:p>
          <a:p>
            <a:pPr lvl="1"/>
            <a:r>
              <a:rPr lang="en-US" dirty="0" smtClean="0"/>
              <a:t>authentication service overload leading to unavailability</a:t>
            </a:r>
          </a:p>
          <a:p>
            <a:pPr lvl="2"/>
            <a:r>
              <a:rPr lang="en-US" dirty="0" smtClean="0"/>
              <a:t>2 hours 2/15/08</a:t>
            </a:r>
          </a:p>
          <a:p>
            <a:pPr lvl="2"/>
            <a:r>
              <a:rPr lang="en-US" dirty="0" smtClean="0"/>
              <a:t>http://www.centernetworks.com/amazon-s3-downtime-update</a:t>
            </a:r>
          </a:p>
          <a:p>
            <a:pPr lvl="1"/>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969759B1-0CC9-47E5-A8EC-68F783878CD3}" type="slidenum">
              <a:rPr lang="en-US" smtClean="0"/>
              <a:pPr/>
              <a:t>35</a:t>
            </a:fld>
            <a:endParaRPr lang="en-US" dirty="0"/>
          </a:p>
        </p:txBody>
      </p:sp>
      <p:pic>
        <p:nvPicPr>
          <p:cNvPr id="5" name="Picture 4"/>
          <p:cNvPicPr>
            <a:picLocks noChangeAspect="1" noChangeArrowheads="1"/>
          </p:cNvPicPr>
          <p:nvPr/>
        </p:nvPicPr>
        <p:blipFill>
          <a:blip r:embed="rId3" cstate="print"/>
          <a:srcRect/>
          <a:stretch>
            <a:fillRect/>
          </a:stretch>
        </p:blipFill>
        <p:spPr bwMode="auto">
          <a:xfrm>
            <a:off x="533400" y="157163"/>
            <a:ext cx="8180387" cy="6400800"/>
          </a:xfrm>
          <a:prstGeom prst="rect">
            <a:avLst/>
          </a:prstGeom>
          <a:noFill/>
          <a:ln w="9525">
            <a:noFill/>
            <a:round/>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Privacy</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Privacy?</a:t>
            </a:r>
            <a:endParaRPr lang="en-US" dirty="0"/>
          </a:p>
        </p:txBody>
      </p:sp>
      <p:sp>
        <p:nvSpPr>
          <p:cNvPr id="3" name="Content Placeholder 2"/>
          <p:cNvSpPr>
            <a:spLocks noGrp="1"/>
          </p:cNvSpPr>
          <p:nvPr>
            <p:ph idx="1"/>
          </p:nvPr>
        </p:nvSpPr>
        <p:spPr/>
        <p:txBody>
          <a:bodyPr>
            <a:normAutofit fontScale="92500"/>
          </a:bodyPr>
          <a:lstStyle/>
          <a:p>
            <a:r>
              <a:rPr lang="en-US" dirty="0" smtClean="0"/>
              <a:t>The concept of privacy varies widely among (and sometimes within) countries, cultures, and jurisdictions. </a:t>
            </a:r>
          </a:p>
          <a:p>
            <a:r>
              <a:rPr lang="en-US" dirty="0" smtClean="0"/>
              <a:t>It is shaped by public expectations and legal interpretations; as such, a concise definition is elusive if not impossible. </a:t>
            </a:r>
          </a:p>
          <a:p>
            <a:r>
              <a:rPr lang="en-US" dirty="0" smtClean="0"/>
              <a:t>Privacy rights or obligations are related to the collection, use, disclosure, storage, and destruction of personal data (or Personally Identifiable Information—PII). </a:t>
            </a:r>
          </a:p>
          <a:p>
            <a:r>
              <a:rPr lang="en-US" dirty="0" smtClean="0"/>
              <a:t>At the end of the day, privacy is about the accountability of organizations to data subjects, as well as the transparency to an organization’s practice around personal information.</a:t>
            </a:r>
          </a:p>
          <a:p>
            <a:endParaRPr lang="en-US" dirty="0"/>
          </a:p>
        </p:txBody>
      </p:sp>
      <p:sp>
        <p:nvSpPr>
          <p:cNvPr id="4" name="Slide Number Placeholder 3"/>
          <p:cNvSpPr>
            <a:spLocks noGrp="1"/>
          </p:cNvSpPr>
          <p:nvPr>
            <p:ph type="sldNum" sz="quarter" idx="12"/>
          </p:nvPr>
        </p:nvSpPr>
        <p:spPr/>
        <p:txBody>
          <a:bodyPr/>
          <a:lstStyle/>
          <a:p>
            <a:fld id="{969759B1-0CC9-47E5-A8EC-68F783878CD3}" type="slidenum">
              <a:rPr lang="en-US" smtClean="0"/>
              <a:pPr/>
              <a:t>37</a:t>
            </a:fld>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data life cycle?</a:t>
            </a:r>
            <a:endParaRPr lang="en-US" dirty="0"/>
          </a:p>
        </p:txBody>
      </p:sp>
      <p:pic>
        <p:nvPicPr>
          <p:cNvPr id="5" name="Content Placeholder 4" descr="dataLifeCycle.PNG"/>
          <p:cNvPicPr>
            <a:picLocks noGrp="1" noChangeAspect="1"/>
          </p:cNvPicPr>
          <p:nvPr>
            <p:ph idx="1"/>
          </p:nvPr>
        </p:nvPicPr>
        <p:blipFill>
          <a:blip r:embed="rId2" cstate="print"/>
          <a:stretch>
            <a:fillRect/>
          </a:stretch>
        </p:blipFill>
        <p:spPr>
          <a:xfrm>
            <a:off x="838200" y="1143000"/>
            <a:ext cx="8075542" cy="5075693"/>
          </a:xfrm>
        </p:spPr>
      </p:pic>
      <p:sp>
        <p:nvSpPr>
          <p:cNvPr id="4" name="Slide Number Placeholder 3"/>
          <p:cNvSpPr>
            <a:spLocks noGrp="1"/>
          </p:cNvSpPr>
          <p:nvPr>
            <p:ph type="sldNum" sz="quarter" idx="12"/>
          </p:nvPr>
        </p:nvSpPr>
        <p:spPr/>
        <p:txBody>
          <a:bodyPr/>
          <a:lstStyle/>
          <a:p>
            <a:fld id="{969759B1-0CC9-47E5-A8EC-68F783878CD3}" type="slidenum">
              <a:rPr lang="en-US" smtClean="0"/>
              <a:pPr/>
              <a:t>38</a:t>
            </a:fld>
            <a:endParaRPr lang="en-US" dirty="0"/>
          </a:p>
        </p:txBody>
      </p:sp>
      <p:sp>
        <p:nvSpPr>
          <p:cNvPr id="6" name="Rectangle 5"/>
          <p:cNvSpPr/>
          <p:nvPr/>
        </p:nvSpPr>
        <p:spPr>
          <a:xfrm>
            <a:off x="2286000" y="4417129"/>
            <a:ext cx="4572000" cy="1831271"/>
          </a:xfrm>
          <a:prstGeom prst="rect">
            <a:avLst/>
          </a:prstGeom>
        </p:spPr>
        <p:txBody>
          <a:bodyPr>
            <a:spAutoFit/>
          </a:bodyPr>
          <a:lstStyle/>
          <a:p>
            <a:pPr marL="341313" indent="-341313">
              <a:spcBef>
                <a:spcPts val="600"/>
              </a:spcBef>
              <a:buClr>
                <a:srgbClr val="1E1C1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solidFill>
                  <a:srgbClr val="1E1C11"/>
                </a:solidFill>
                <a:latin typeface="Comic Sans MS" pitchFamily="64" charset="0"/>
                <a:ea typeface="DejaVu Sans" charset="0"/>
                <a:cs typeface="DejaVu Sans" charset="0"/>
              </a:rPr>
              <a:t>Personal information should be managed as part of the data used by the organization</a:t>
            </a:r>
          </a:p>
          <a:p>
            <a:pPr marL="341313" indent="-341313">
              <a:spcBef>
                <a:spcPts val="600"/>
              </a:spcBef>
              <a:buClr>
                <a:srgbClr val="1E1C1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solidFill>
                  <a:srgbClr val="1E1C11"/>
                </a:solidFill>
                <a:latin typeface="Comic Sans MS" pitchFamily="64" charset="0"/>
                <a:ea typeface="DejaVu Sans" charset="0"/>
                <a:cs typeface="DejaVu Sans" charset="0"/>
              </a:rPr>
              <a:t>Protection of personal information should consider the impact of the cloud on each phase</a:t>
            </a:r>
            <a:endParaRPr lang="en-US" dirty="0">
              <a:solidFill>
                <a:srgbClr val="1E1C11"/>
              </a:solidFill>
              <a:latin typeface="Comic Sans MS" pitchFamily="64" charset="0"/>
              <a:ea typeface="DejaVu Sans" charset="0"/>
              <a:cs typeface="DejaVu Sans"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Are the Key Privacy Concerns?</a:t>
            </a:r>
            <a:endParaRPr lang="en-US" dirty="0"/>
          </a:p>
        </p:txBody>
      </p:sp>
      <p:sp>
        <p:nvSpPr>
          <p:cNvPr id="3" name="Content Placeholder 2"/>
          <p:cNvSpPr>
            <a:spLocks noGrp="1"/>
          </p:cNvSpPr>
          <p:nvPr>
            <p:ph idx="1"/>
          </p:nvPr>
        </p:nvSpPr>
        <p:spPr/>
        <p:txBody>
          <a:bodyPr>
            <a:normAutofit/>
          </a:bodyPr>
          <a:lstStyle/>
          <a:p>
            <a:r>
              <a:rPr lang="en-US" dirty="0" smtClean="0"/>
              <a:t>Typically mix security and privacy</a:t>
            </a:r>
          </a:p>
          <a:p>
            <a:r>
              <a:rPr lang="en-US" dirty="0" smtClean="0"/>
              <a:t>Some considerations to be aware of:</a:t>
            </a:r>
          </a:p>
          <a:p>
            <a:pPr lvl="1"/>
            <a:r>
              <a:rPr lang="en-US" dirty="0" smtClean="0"/>
              <a:t>Storage</a:t>
            </a:r>
          </a:p>
          <a:p>
            <a:pPr lvl="1"/>
            <a:r>
              <a:rPr lang="en-US" dirty="0" smtClean="0"/>
              <a:t>Retention</a:t>
            </a:r>
          </a:p>
          <a:p>
            <a:pPr lvl="1"/>
            <a:r>
              <a:rPr lang="en-US" dirty="0" smtClean="0"/>
              <a:t>Destruction</a:t>
            </a:r>
          </a:p>
          <a:p>
            <a:pPr lvl="1"/>
            <a:r>
              <a:rPr lang="en-US" dirty="0" smtClean="0"/>
              <a:t>Auditing, monitoring and risk management</a:t>
            </a:r>
          </a:p>
          <a:p>
            <a:pPr lvl="1"/>
            <a:r>
              <a:rPr lang="en-US" dirty="0" smtClean="0"/>
              <a:t>Privacy Breaches</a:t>
            </a:r>
          </a:p>
          <a:p>
            <a:pPr lvl="1"/>
            <a:r>
              <a:rPr lang="en-US" dirty="0" smtClean="0"/>
              <a:t>Who </a:t>
            </a:r>
            <a:r>
              <a:rPr lang="en-US" dirty="0" smtClean="0"/>
              <a:t>is responsible for protecting privacy?</a:t>
            </a:r>
            <a:endParaRPr lang="en-US" dirty="0" smtClean="0"/>
          </a:p>
          <a:p>
            <a:pPr lvl="1"/>
            <a:endParaRPr lang="en-US" dirty="0"/>
          </a:p>
        </p:txBody>
      </p:sp>
      <p:sp>
        <p:nvSpPr>
          <p:cNvPr id="4" name="Slide Number Placeholder 3"/>
          <p:cNvSpPr>
            <a:spLocks noGrp="1"/>
          </p:cNvSpPr>
          <p:nvPr>
            <p:ph type="sldNum" sz="quarter" idx="12"/>
          </p:nvPr>
        </p:nvSpPr>
        <p:spPr/>
        <p:txBody>
          <a:bodyPr/>
          <a:lstStyle/>
          <a:p>
            <a:fld id="{969759B1-0CC9-47E5-A8EC-68F783878CD3}" type="slidenum">
              <a:rPr lang="en-US" smtClean="0"/>
              <a:pPr/>
              <a:t>39</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Cloud services delivery model</a:t>
            </a:r>
            <a:endParaRPr lang="en-US" dirty="0"/>
          </a:p>
        </p:txBody>
      </p:sp>
      <p:sp>
        <p:nvSpPr>
          <p:cNvPr id="6" name="Slide Number Placeholder 5"/>
          <p:cNvSpPr>
            <a:spLocks noGrp="1"/>
          </p:cNvSpPr>
          <p:nvPr>
            <p:ph type="sldNum" sz="quarter" idx="12"/>
          </p:nvPr>
        </p:nvSpPr>
        <p:spPr/>
        <p:txBody>
          <a:bodyPr/>
          <a:lstStyle/>
          <a:p>
            <a:fld id="{969759B1-0CC9-47E5-A8EC-68F783878CD3}" type="slidenum">
              <a:rPr lang="en-US" smtClean="0"/>
              <a:pPr/>
              <a:t>4</a:t>
            </a:fld>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55787" y="1143000"/>
            <a:ext cx="8487760" cy="4495800"/>
          </a:xfrm>
          <a:prstGeom prst="rect">
            <a:avLst/>
          </a:prstGeom>
          <a:noFill/>
          <a:ln w="9525">
            <a:noFill/>
            <a:miter lim="800000"/>
            <a:headEnd/>
            <a:tailEnd/>
          </a:ln>
        </p:spPr>
      </p:pic>
      <p:sp>
        <p:nvSpPr>
          <p:cNvPr id="5" name="TextBox 4"/>
          <p:cNvSpPr txBox="1"/>
          <p:nvPr/>
        </p:nvSpPr>
        <p:spPr>
          <a:xfrm>
            <a:off x="381000" y="5725180"/>
            <a:ext cx="8458200" cy="523220"/>
          </a:xfrm>
          <a:prstGeom prst="rect">
            <a:avLst/>
          </a:prstGeom>
          <a:noFill/>
        </p:spPr>
        <p:txBody>
          <a:bodyPr wrap="square" rtlCol="0">
            <a:spAutoFit/>
          </a:bodyPr>
          <a:lstStyle/>
          <a:p>
            <a:r>
              <a:rPr lang="en-US" sz="1400" dirty="0" smtClean="0">
                <a:solidFill>
                  <a:schemeClr val="tx1">
                    <a:lumMod val="85000"/>
                    <a:lumOff val="15000"/>
                  </a:schemeClr>
                </a:solidFill>
                <a:latin typeface="Comic Sans MS" pitchFamily="66" charset="0"/>
              </a:rPr>
              <a:t>While cloud-based software services are maturing,</a:t>
            </a:r>
          </a:p>
          <a:p>
            <a:r>
              <a:rPr lang="en-US" sz="1400" dirty="0" smtClean="0">
                <a:solidFill>
                  <a:schemeClr val="tx1">
                    <a:lumMod val="85000"/>
                    <a:lumOff val="15000"/>
                  </a:schemeClr>
                </a:solidFill>
                <a:latin typeface="Comic Sans MS" pitchFamily="66" charset="0"/>
              </a:rPr>
              <a:t>Cloud platform and infrastructure offering are still in their early stages !</a:t>
            </a:r>
            <a:endParaRPr lang="en-US" sz="1400" dirty="0">
              <a:solidFill>
                <a:schemeClr val="tx1">
                  <a:lumMod val="85000"/>
                  <a:lumOff val="15000"/>
                </a:schemeClr>
              </a:solidFill>
              <a:latin typeface="Comic Sans MS" pitchFamily="66"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Storage</a:t>
            </a:r>
            <a:endParaRPr lang="en-US" dirty="0"/>
          </a:p>
        </p:txBody>
      </p:sp>
      <p:sp>
        <p:nvSpPr>
          <p:cNvPr id="3" name="Content Placeholder 2"/>
          <p:cNvSpPr>
            <a:spLocks noGrp="1"/>
          </p:cNvSpPr>
          <p:nvPr>
            <p:ph idx="1"/>
          </p:nvPr>
        </p:nvSpPr>
        <p:spPr/>
        <p:txBody>
          <a:bodyPr>
            <a:normAutofit/>
          </a:bodyPr>
          <a:lstStyle/>
          <a:p>
            <a:r>
              <a:rPr lang="en-US" dirty="0" smtClean="0"/>
              <a:t>Is it commingled with information from other organizations that use the same CSP? </a:t>
            </a:r>
          </a:p>
          <a:p>
            <a:r>
              <a:rPr lang="en-GB" dirty="0" smtClean="0"/>
              <a:t>The aggregation of data </a:t>
            </a:r>
            <a:r>
              <a:rPr lang="en-GB" dirty="0" smtClean="0"/>
              <a:t>raises </a:t>
            </a:r>
            <a:r>
              <a:rPr lang="en-GB" dirty="0" smtClean="0"/>
              <a:t>new privacy </a:t>
            </a:r>
            <a:r>
              <a:rPr lang="en-GB" dirty="0" smtClean="0"/>
              <a:t>issues</a:t>
            </a:r>
          </a:p>
          <a:p>
            <a:pPr lvl="1"/>
            <a:r>
              <a:rPr lang="en-GB" dirty="0" smtClean="0"/>
              <a:t>Some </a:t>
            </a:r>
            <a:r>
              <a:rPr lang="en-GB" dirty="0" smtClean="0"/>
              <a:t>governments may decide to search through data without necessarily notifying the data owner, depending on where the data resides </a:t>
            </a:r>
          </a:p>
          <a:p>
            <a:r>
              <a:rPr lang="en-GB" dirty="0" smtClean="0"/>
              <a:t>Whether the cloud provider itself has any right to see and access customer </a:t>
            </a:r>
            <a:r>
              <a:rPr lang="en-GB" dirty="0" smtClean="0"/>
              <a:t>data?</a:t>
            </a:r>
            <a:endParaRPr lang="en-GB" dirty="0" smtClean="0"/>
          </a:p>
          <a:p>
            <a:r>
              <a:rPr lang="en-GB" dirty="0" smtClean="0"/>
              <a:t>Some services today track user behaviour for a range of purposes, from sending targeted advertising to improving services   </a:t>
            </a:r>
            <a:endParaRPr lang="en-US" dirty="0" smtClean="0"/>
          </a:p>
          <a:p>
            <a:endParaRPr lang="en-US" dirty="0" smtClean="0"/>
          </a:p>
          <a:p>
            <a:endParaRPr lang="en-US" dirty="0" smtClean="0">
              <a:solidFill>
                <a:srgbClr val="FF0000"/>
              </a:solidFill>
            </a:endParaRPr>
          </a:p>
          <a:p>
            <a:endParaRPr lang="en-US" dirty="0"/>
          </a:p>
        </p:txBody>
      </p:sp>
      <p:sp>
        <p:nvSpPr>
          <p:cNvPr id="4" name="Slide Number Placeholder 3"/>
          <p:cNvSpPr>
            <a:spLocks noGrp="1"/>
          </p:cNvSpPr>
          <p:nvPr>
            <p:ph type="sldNum" sz="quarter" idx="12"/>
          </p:nvPr>
        </p:nvSpPr>
        <p:spPr/>
        <p:txBody>
          <a:bodyPr/>
          <a:lstStyle/>
          <a:p>
            <a:fld id="{969759B1-0CC9-47E5-A8EC-68F783878CD3}" type="slidenum">
              <a:rPr lang="en-US" smtClean="0"/>
              <a:pPr/>
              <a:t>40</a:t>
            </a:fld>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Retention</a:t>
            </a:r>
            <a:endParaRPr lang="en-US" dirty="0"/>
          </a:p>
        </p:txBody>
      </p:sp>
      <p:sp>
        <p:nvSpPr>
          <p:cNvPr id="3" name="Content Placeholder 2"/>
          <p:cNvSpPr>
            <a:spLocks noGrp="1"/>
          </p:cNvSpPr>
          <p:nvPr>
            <p:ph idx="1"/>
          </p:nvPr>
        </p:nvSpPr>
        <p:spPr/>
        <p:txBody>
          <a:bodyPr>
            <a:normAutofit/>
          </a:bodyPr>
          <a:lstStyle/>
          <a:p>
            <a:r>
              <a:rPr lang="en-US" dirty="0" smtClean="0"/>
              <a:t>How long is personal information (that is transferred to the cloud) retained?</a:t>
            </a:r>
          </a:p>
          <a:p>
            <a:r>
              <a:rPr lang="en-US" dirty="0" smtClean="0"/>
              <a:t>Which retention policy governs the data? </a:t>
            </a:r>
          </a:p>
          <a:p>
            <a:r>
              <a:rPr lang="en-US" dirty="0" smtClean="0"/>
              <a:t>Does the organization own the data, or the CSP? </a:t>
            </a:r>
          </a:p>
          <a:p>
            <a:r>
              <a:rPr lang="en-US" dirty="0" smtClean="0"/>
              <a:t>Who enforces the retention policy in the cloud, and how are exceptions to this policy (such as litigation holds) managed?</a:t>
            </a:r>
          </a:p>
          <a:p>
            <a:endParaRPr lang="en-US" dirty="0"/>
          </a:p>
        </p:txBody>
      </p:sp>
      <p:sp>
        <p:nvSpPr>
          <p:cNvPr id="4" name="Slide Number Placeholder 3"/>
          <p:cNvSpPr>
            <a:spLocks noGrp="1"/>
          </p:cNvSpPr>
          <p:nvPr>
            <p:ph type="sldNum" sz="quarter" idx="12"/>
          </p:nvPr>
        </p:nvSpPr>
        <p:spPr/>
        <p:txBody>
          <a:bodyPr/>
          <a:lstStyle/>
          <a:p>
            <a:fld id="{969759B1-0CC9-47E5-A8EC-68F783878CD3}" type="slidenum">
              <a:rPr lang="en-US" smtClean="0"/>
              <a:pPr/>
              <a:t>41</a:t>
            </a:fld>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Destruction</a:t>
            </a:r>
            <a:endParaRPr lang="en-US" dirty="0"/>
          </a:p>
        </p:txBody>
      </p:sp>
      <p:sp>
        <p:nvSpPr>
          <p:cNvPr id="3" name="Content Placeholder 2"/>
          <p:cNvSpPr>
            <a:spLocks noGrp="1"/>
          </p:cNvSpPr>
          <p:nvPr>
            <p:ph idx="1"/>
          </p:nvPr>
        </p:nvSpPr>
        <p:spPr>
          <a:xfrm>
            <a:off x="228600" y="1189037"/>
            <a:ext cx="8610600" cy="5211763"/>
          </a:xfrm>
        </p:spPr>
        <p:txBody>
          <a:bodyPr>
            <a:normAutofit fontScale="92500"/>
          </a:bodyPr>
          <a:lstStyle/>
          <a:p>
            <a:r>
              <a:rPr lang="en-US" dirty="0" smtClean="0"/>
              <a:t>How does the cloud provider destroy PII at the end of the retention period? </a:t>
            </a:r>
          </a:p>
          <a:p>
            <a:r>
              <a:rPr lang="en-US" dirty="0" smtClean="0"/>
              <a:t>How do organizations ensure that their PII is destroyed by the CSP at the right point and is not available to other cloud users? </a:t>
            </a:r>
          </a:p>
          <a:p>
            <a:r>
              <a:rPr lang="en-US" dirty="0" smtClean="0"/>
              <a:t>Cloud storage providers usually replicate the data across multiple systems and sites—increased availability is one of the benefits they provide. </a:t>
            </a:r>
          </a:p>
          <a:p>
            <a:pPr lvl="1"/>
            <a:r>
              <a:rPr lang="en-US" dirty="0" smtClean="0"/>
              <a:t>How do </a:t>
            </a:r>
            <a:r>
              <a:rPr lang="en-US" dirty="0" smtClean="0"/>
              <a:t>you know </a:t>
            </a:r>
            <a:r>
              <a:rPr lang="en-US" dirty="0" smtClean="0"/>
              <a:t>that the CSP didn’t retain additional copies? </a:t>
            </a:r>
          </a:p>
          <a:p>
            <a:pPr lvl="1"/>
            <a:r>
              <a:rPr lang="en-US" dirty="0" smtClean="0"/>
              <a:t>Did </a:t>
            </a:r>
            <a:r>
              <a:rPr lang="en-US" dirty="0" smtClean="0"/>
              <a:t>the CSP really destroy the data, or just make it inaccessible to the organization? </a:t>
            </a:r>
          </a:p>
          <a:p>
            <a:pPr lvl="1"/>
            <a:r>
              <a:rPr lang="en-US" dirty="0" smtClean="0"/>
              <a:t>Is the CSP keeping the information longer than necessary so that it can mine the data for its own use?</a:t>
            </a:r>
          </a:p>
        </p:txBody>
      </p:sp>
      <p:sp>
        <p:nvSpPr>
          <p:cNvPr id="4" name="Slide Number Placeholder 3"/>
          <p:cNvSpPr>
            <a:spLocks noGrp="1"/>
          </p:cNvSpPr>
          <p:nvPr>
            <p:ph type="sldNum" sz="quarter" idx="12"/>
          </p:nvPr>
        </p:nvSpPr>
        <p:spPr/>
        <p:txBody>
          <a:bodyPr/>
          <a:lstStyle/>
          <a:p>
            <a:fld id="{969759B1-0CC9-47E5-A8EC-68F783878CD3}" type="slidenum">
              <a:rPr lang="en-US" smtClean="0"/>
              <a:pPr/>
              <a:t>42</a:t>
            </a:fld>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Auditing, monitoring and risk management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How can organizations monitor their CSP and provide assurance to relevant stakeholders that privacy requirements are met when their PII is in the cloud</a:t>
            </a:r>
            <a:r>
              <a:rPr lang="en-US" dirty="0" smtClean="0"/>
              <a:t>?</a:t>
            </a:r>
          </a:p>
          <a:p>
            <a:r>
              <a:rPr lang="en-GB" dirty="0" smtClean="0"/>
              <a:t>Are they regularly audited?  </a:t>
            </a:r>
            <a:endParaRPr lang="en-GB" dirty="0" smtClean="0"/>
          </a:p>
          <a:p>
            <a:r>
              <a:rPr lang="en-GB" dirty="0" smtClean="0"/>
              <a:t>What </a:t>
            </a:r>
            <a:r>
              <a:rPr lang="en-GB" dirty="0" smtClean="0"/>
              <a:t>happens in the event of an incident</a:t>
            </a:r>
            <a:r>
              <a:rPr lang="en-GB" dirty="0" smtClean="0"/>
              <a:t>?</a:t>
            </a:r>
          </a:p>
          <a:p>
            <a:r>
              <a:rPr lang="en-GB" dirty="0" smtClean="0"/>
              <a:t>If business-critical processes are migrated to a cloud computing model, internal security processes need to evolve to allow multiple cloud providers to participate in those processes, as needed. </a:t>
            </a:r>
            <a:endParaRPr lang="en-GB" dirty="0" smtClean="0"/>
          </a:p>
          <a:p>
            <a:pPr lvl="1"/>
            <a:r>
              <a:rPr lang="en-GB" dirty="0" smtClean="0"/>
              <a:t>These </a:t>
            </a:r>
            <a:r>
              <a:rPr lang="en-GB" dirty="0" smtClean="0"/>
              <a:t>include processes such as security monitoring, auditing, forensics, incident response, and business continuity</a:t>
            </a:r>
            <a:endParaRPr lang="en-GB" dirty="0" smtClean="0"/>
          </a:p>
          <a:p>
            <a:r>
              <a:rPr lang="en-GB" dirty="0" smtClean="0"/>
              <a:t>Transparency</a:t>
            </a:r>
            <a:r>
              <a:rPr lang="en-GB" dirty="0" smtClean="0"/>
              <a:t>, compliance controls, and </a:t>
            </a:r>
            <a:r>
              <a:rPr lang="en-GB" dirty="0" smtClean="0"/>
              <a:t>auditability are </a:t>
            </a:r>
            <a:r>
              <a:rPr lang="en-GB" dirty="0" smtClean="0"/>
              <a:t>key criteria in the evaluation of any cloud service </a:t>
            </a:r>
            <a:r>
              <a:rPr lang="en-GB" dirty="0" smtClean="0"/>
              <a:t>provider</a:t>
            </a:r>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969759B1-0CC9-47E5-A8EC-68F783878CD3}" type="slidenum">
              <a:rPr lang="en-US" smtClean="0"/>
              <a:pPr/>
              <a:t>43</a:t>
            </a:fld>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Privacy breaches</a:t>
            </a:r>
            <a:endParaRPr lang="en-US" dirty="0"/>
          </a:p>
        </p:txBody>
      </p:sp>
      <p:sp>
        <p:nvSpPr>
          <p:cNvPr id="3" name="Content Placeholder 2"/>
          <p:cNvSpPr>
            <a:spLocks noGrp="1"/>
          </p:cNvSpPr>
          <p:nvPr>
            <p:ph idx="1"/>
          </p:nvPr>
        </p:nvSpPr>
        <p:spPr/>
        <p:txBody>
          <a:bodyPr>
            <a:normAutofit/>
          </a:bodyPr>
          <a:lstStyle/>
          <a:p>
            <a:r>
              <a:rPr lang="en-US" dirty="0" smtClean="0"/>
              <a:t>How do you know that a breach has occurred?</a:t>
            </a:r>
          </a:p>
          <a:p>
            <a:r>
              <a:rPr lang="en-US" dirty="0" smtClean="0"/>
              <a:t>How do you ensure that the CSP notifies you when a breach occurs?</a:t>
            </a:r>
          </a:p>
          <a:p>
            <a:r>
              <a:rPr lang="en-US" dirty="0" smtClean="0"/>
              <a:t>Who is responsible for managing the breach notification process (and costs associated with the process)?</a:t>
            </a:r>
          </a:p>
          <a:p>
            <a:r>
              <a:rPr lang="en-US" dirty="0" smtClean="0"/>
              <a:t> If contracts include liability for breaches resulting from negligence of the CSP?</a:t>
            </a:r>
          </a:p>
          <a:p>
            <a:pPr lvl="1"/>
            <a:r>
              <a:rPr lang="en-US" dirty="0" smtClean="0"/>
              <a:t>How is the contract enforced?</a:t>
            </a:r>
          </a:p>
          <a:p>
            <a:pPr lvl="1"/>
            <a:r>
              <a:rPr lang="en-US" dirty="0" smtClean="0"/>
              <a:t>How is it determined who is at fault?</a:t>
            </a:r>
          </a:p>
          <a:p>
            <a:endParaRPr lang="en-US" dirty="0"/>
          </a:p>
        </p:txBody>
      </p:sp>
      <p:sp>
        <p:nvSpPr>
          <p:cNvPr id="4" name="Slide Number Placeholder 3"/>
          <p:cNvSpPr>
            <a:spLocks noGrp="1"/>
          </p:cNvSpPr>
          <p:nvPr>
            <p:ph type="sldNum" sz="quarter" idx="12"/>
          </p:nvPr>
        </p:nvSpPr>
        <p:spPr/>
        <p:txBody>
          <a:bodyPr/>
          <a:lstStyle/>
          <a:p>
            <a:fld id="{969759B1-0CC9-47E5-A8EC-68F783878CD3}" type="slidenum">
              <a:rPr lang="en-US" smtClean="0"/>
              <a:pPr/>
              <a:t>44</a:t>
            </a:fld>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dirty="0" smtClean="0"/>
              <a:t>Who is responsible for protecting privacy?</a:t>
            </a:r>
            <a:endParaRPr lang="en-US" dirty="0"/>
          </a:p>
        </p:txBody>
      </p:sp>
      <p:sp>
        <p:nvSpPr>
          <p:cNvPr id="3" name="Content Placeholder 2"/>
          <p:cNvSpPr>
            <a:spLocks noGrp="1"/>
          </p:cNvSpPr>
          <p:nvPr>
            <p:ph idx="1"/>
          </p:nvPr>
        </p:nvSpPr>
        <p:spPr/>
        <p:txBody>
          <a:bodyPr>
            <a:normAutofit lnSpcReduction="10000"/>
          </a:bodyPr>
          <a:lstStyle/>
          <a:p>
            <a:r>
              <a:rPr lang="en-US" dirty="0" smtClean="0"/>
              <a:t>Data breaches have a cascading effect</a:t>
            </a:r>
          </a:p>
          <a:p>
            <a:r>
              <a:rPr lang="en-US" dirty="0" smtClean="0"/>
              <a:t>Full reliance on a third party to protect personal data?</a:t>
            </a:r>
          </a:p>
          <a:p>
            <a:r>
              <a:rPr lang="en-US" dirty="0" smtClean="0"/>
              <a:t>In-depth understanding of responsible data stewardship</a:t>
            </a:r>
          </a:p>
          <a:p>
            <a:r>
              <a:rPr lang="en-US" dirty="0" smtClean="0"/>
              <a:t>Organizations can transfer liability, but not accountability</a:t>
            </a:r>
          </a:p>
          <a:p>
            <a:r>
              <a:rPr lang="en-US" dirty="0" smtClean="0"/>
              <a:t>Risk assessment and mitigation throughout the data life cycle is critical.</a:t>
            </a:r>
          </a:p>
          <a:p>
            <a:r>
              <a:rPr lang="en-US" dirty="0" smtClean="0"/>
              <a:t>Many new risks and unknowns</a:t>
            </a:r>
          </a:p>
          <a:p>
            <a:pPr lvl="1"/>
            <a:r>
              <a:rPr lang="en-US" dirty="0" smtClean="0"/>
              <a:t>The overall complexity of privacy protection in the cloud represents a bigger challenge.</a:t>
            </a:r>
          </a:p>
          <a:p>
            <a:endParaRPr lang="en-US" dirty="0" smtClean="0"/>
          </a:p>
          <a:p>
            <a:endParaRPr lang="en-US" dirty="0" smtClean="0"/>
          </a:p>
          <a:p>
            <a:endParaRPr lang="en-US" dirty="0" smtClean="0"/>
          </a:p>
        </p:txBody>
      </p:sp>
      <p:sp>
        <p:nvSpPr>
          <p:cNvPr id="4" name="Slide Number Placeholder 3"/>
          <p:cNvSpPr>
            <a:spLocks noGrp="1"/>
          </p:cNvSpPr>
          <p:nvPr>
            <p:ph type="sldNum" sz="quarter" idx="12"/>
          </p:nvPr>
        </p:nvSpPr>
        <p:spPr/>
        <p:txBody>
          <a:bodyPr/>
          <a:lstStyle/>
          <a:p>
            <a:fld id="{969759B1-0CC9-47E5-A8EC-68F783878CD3}" type="slidenum">
              <a:rPr lang="en-US" smtClean="0"/>
              <a:pPr/>
              <a:t>45</a:t>
            </a:fld>
            <a:endParaRPr lang="en-US" dirty="0"/>
          </a:p>
        </p:txBody>
      </p:sp>
      <p:grpSp>
        <p:nvGrpSpPr>
          <p:cNvPr id="6" name="Group 5"/>
          <p:cNvGrpSpPr/>
          <p:nvPr/>
        </p:nvGrpSpPr>
        <p:grpSpPr>
          <a:xfrm>
            <a:off x="533400" y="1143000"/>
            <a:ext cx="7696200" cy="2590800"/>
            <a:chOff x="6934200" y="2286000"/>
            <a:chExt cx="4419600" cy="1219200"/>
          </a:xfrm>
        </p:grpSpPr>
        <p:sp>
          <p:nvSpPr>
            <p:cNvPr id="7" name="Cloud Callout 6"/>
            <p:cNvSpPr/>
            <p:nvPr/>
          </p:nvSpPr>
          <p:spPr>
            <a:xfrm>
              <a:off x="6934200" y="2286000"/>
              <a:ext cx="4419600" cy="1219200"/>
            </a:xfrm>
            <a:prstGeom prst="cloudCallout">
              <a:avLst>
                <a:gd name="adj1" fmla="val -20568"/>
                <a:gd name="adj2" fmla="val 106421"/>
              </a:avLst>
            </a:prstGeom>
            <a:solidFill>
              <a:schemeClr val="bg2">
                <a:lumMod val="25000"/>
              </a:schemeClr>
            </a:solid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7435644" y="2446988"/>
              <a:ext cx="3886200" cy="955918"/>
            </a:xfrm>
            <a:prstGeom prst="rect">
              <a:avLst/>
            </a:prstGeom>
            <a:noFill/>
          </p:spPr>
          <p:txBody>
            <a:bodyPr wrap="square" rtlCol="0">
              <a:spAutoFit/>
            </a:bodyPr>
            <a:lstStyle/>
            <a:p>
              <a:pPr>
                <a:defRPr/>
              </a:pPr>
              <a:r>
                <a:rPr lang="en-GB" sz="1400" b="1" dirty="0" smtClean="0">
                  <a:solidFill>
                    <a:srgbClr val="FFFF00"/>
                  </a:solidFill>
                </a:rPr>
                <a:t>e.g., Suppose a </a:t>
              </a:r>
              <a:r>
                <a:rPr lang="en-GB" sz="1400" b="1" dirty="0" smtClean="0">
                  <a:solidFill>
                    <a:srgbClr val="FFFF00"/>
                  </a:solidFill>
                </a:rPr>
                <a:t>hacker breaks into Cloud Provider A and steals data from Company X.  </a:t>
              </a:r>
            </a:p>
            <a:p>
              <a:pPr>
                <a:defRPr/>
              </a:pPr>
              <a:r>
                <a:rPr lang="en-GB" sz="1400" b="1" dirty="0" smtClean="0">
                  <a:solidFill>
                    <a:srgbClr val="FFFF00"/>
                  </a:solidFill>
                </a:rPr>
                <a:t>Assume that </a:t>
              </a:r>
              <a:r>
                <a:rPr lang="en-GB" sz="1400" b="1" dirty="0" smtClean="0">
                  <a:solidFill>
                    <a:srgbClr val="FFFF00"/>
                  </a:solidFill>
                </a:rPr>
                <a:t>the compromised server also contained data from Companies Y and Z</a:t>
              </a:r>
              <a:r>
                <a:rPr lang="en-GB" sz="1400" b="1" dirty="0" smtClean="0">
                  <a:solidFill>
                    <a:srgbClr val="FFFF00"/>
                  </a:solidFill>
                </a:rPr>
                <a:t>.</a:t>
              </a:r>
            </a:p>
            <a:p>
              <a:pPr>
                <a:defRPr/>
              </a:pPr>
              <a:r>
                <a:rPr lang="en-GB" sz="1400" b="1" dirty="0" smtClean="0">
                  <a:solidFill>
                    <a:srgbClr val="FFFF00"/>
                  </a:solidFill>
                </a:rPr>
                <a:t>  </a:t>
              </a:r>
              <a:endParaRPr lang="en-GB" sz="1400" b="1" dirty="0" smtClean="0">
                <a:solidFill>
                  <a:srgbClr val="FFFF00"/>
                </a:solidFill>
              </a:endParaRPr>
            </a:p>
            <a:p>
              <a:pPr>
                <a:buFont typeface="Arial" pitchFamily="34" charset="0"/>
                <a:buChar char="•"/>
                <a:defRPr/>
              </a:pPr>
              <a:r>
                <a:rPr lang="en-GB" sz="1400" b="1" dirty="0" smtClean="0">
                  <a:solidFill>
                    <a:srgbClr val="FFFF00"/>
                  </a:solidFill>
                </a:rPr>
                <a:t> Who </a:t>
              </a:r>
              <a:r>
                <a:rPr lang="en-GB" sz="1400" b="1" dirty="0" smtClean="0">
                  <a:solidFill>
                    <a:srgbClr val="FFFF00"/>
                  </a:solidFill>
                </a:rPr>
                <a:t>investigates this crime?  </a:t>
              </a:r>
            </a:p>
            <a:p>
              <a:pPr>
                <a:buFont typeface="Arial" pitchFamily="34" charset="0"/>
                <a:buChar char="•"/>
                <a:defRPr/>
              </a:pPr>
              <a:r>
                <a:rPr lang="en-GB" sz="1400" b="1" dirty="0" smtClean="0">
                  <a:solidFill>
                    <a:srgbClr val="FFFF00"/>
                  </a:solidFill>
                </a:rPr>
                <a:t> Is </a:t>
              </a:r>
              <a:r>
                <a:rPr lang="en-GB" sz="1400" b="1" dirty="0" smtClean="0">
                  <a:solidFill>
                    <a:srgbClr val="FFFF00"/>
                  </a:solidFill>
                </a:rPr>
                <a:t>it the Cloud Provider, even though Company X may fear that </a:t>
              </a:r>
              <a:endParaRPr lang="en-GB" sz="1400" b="1" dirty="0" smtClean="0">
                <a:solidFill>
                  <a:srgbClr val="FFFF00"/>
                </a:solidFill>
              </a:endParaRPr>
            </a:p>
            <a:p>
              <a:pPr>
                <a:defRPr/>
              </a:pPr>
              <a:r>
                <a:rPr lang="en-GB" sz="1400" b="1" dirty="0" smtClean="0">
                  <a:solidFill>
                    <a:srgbClr val="FFFF00"/>
                  </a:solidFill>
                </a:rPr>
                <a:t>   the </a:t>
              </a:r>
              <a:r>
                <a:rPr lang="en-GB" sz="1400" b="1" dirty="0" smtClean="0">
                  <a:solidFill>
                    <a:srgbClr val="FFFF00"/>
                  </a:solidFill>
                </a:rPr>
                <a:t>provider will try to absolve itself from responsibility?  </a:t>
              </a:r>
            </a:p>
            <a:p>
              <a:pPr>
                <a:buFont typeface="Arial" pitchFamily="34" charset="0"/>
                <a:buChar char="•"/>
                <a:defRPr/>
              </a:pPr>
              <a:r>
                <a:rPr lang="en-GB" sz="1400" b="1" dirty="0" smtClean="0">
                  <a:solidFill>
                    <a:srgbClr val="FFFF00"/>
                  </a:solidFill>
                </a:rPr>
                <a:t> Is </a:t>
              </a:r>
              <a:r>
                <a:rPr lang="en-GB" sz="1400" b="1" dirty="0" smtClean="0">
                  <a:solidFill>
                    <a:srgbClr val="FFFF00"/>
                  </a:solidFill>
                </a:rPr>
                <a:t>it Company X and, if so, does it have the right to see other data on that server, </a:t>
              </a:r>
              <a:endParaRPr lang="en-GB" sz="1400" b="1" dirty="0" smtClean="0">
                <a:solidFill>
                  <a:srgbClr val="FFFF00"/>
                </a:solidFill>
              </a:endParaRPr>
            </a:p>
            <a:p>
              <a:pPr>
                <a:defRPr/>
              </a:pPr>
              <a:r>
                <a:rPr lang="en-GB" sz="1400" b="1" dirty="0" smtClean="0">
                  <a:solidFill>
                    <a:srgbClr val="FFFF00"/>
                  </a:solidFill>
                </a:rPr>
                <a:t> </a:t>
              </a:r>
              <a:r>
                <a:rPr lang="en-GB" sz="1400" b="1" dirty="0" smtClean="0">
                  <a:solidFill>
                    <a:srgbClr val="FFFF00"/>
                  </a:solidFill>
                </a:rPr>
                <a:t>  including </a:t>
              </a:r>
              <a:r>
                <a:rPr lang="en-GB" sz="1400" b="1" dirty="0" smtClean="0">
                  <a:solidFill>
                    <a:srgbClr val="FFFF00"/>
                  </a:solidFill>
                </a:rPr>
                <a:t>logs that may show access to the data of Companies Y and Z?</a:t>
              </a:r>
              <a:endParaRPr lang="en-US" sz="1400" b="1" dirty="0" smtClean="0">
                <a:solidFill>
                  <a:srgbClr val="FFFF00"/>
                </a:solidFill>
              </a:endParaRPr>
            </a:p>
            <a:p>
              <a:endParaRPr lang="en-US" sz="1400"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lnSpcReduction="10000"/>
          </a:bodyPr>
          <a:lstStyle/>
          <a:p>
            <a:pPr marL="457200" indent="-457200">
              <a:buFont typeface="+mj-lt"/>
              <a:buAutoNum type="arabicPeriod"/>
            </a:pPr>
            <a:r>
              <a:rPr lang="en-US" sz="1200" dirty="0" smtClean="0"/>
              <a:t>Security and Privacy in Cloud </a:t>
            </a:r>
            <a:r>
              <a:rPr lang="en-US" sz="1200" dirty="0" smtClean="0"/>
              <a:t>Computing, Dept. of CS </a:t>
            </a:r>
            <a:r>
              <a:rPr lang="en-US" sz="1200" dirty="0" smtClean="0"/>
              <a:t>at Johns Hopkins </a:t>
            </a:r>
            <a:r>
              <a:rPr lang="en-US" sz="1200" dirty="0" smtClean="0"/>
              <a:t>University.  </a:t>
            </a:r>
            <a:r>
              <a:rPr lang="en-US" sz="1200" dirty="0" smtClean="0"/>
              <a:t>	 www.cs.jhu.edu/~ragib/sp10/cs412                                                 </a:t>
            </a:r>
            <a:endParaRPr lang="en-US" sz="1200" dirty="0" smtClean="0"/>
          </a:p>
          <a:p>
            <a:pPr marL="457200" indent="-457200">
              <a:buFont typeface="+mj-lt"/>
              <a:buAutoNum type="arabicPeriod"/>
            </a:pPr>
            <a:r>
              <a:rPr lang="en-US" sz="1200" dirty="0" smtClean="0"/>
              <a:t>Cloud </a:t>
            </a:r>
            <a:r>
              <a:rPr lang="en-US" sz="1200" dirty="0" smtClean="0"/>
              <a:t>Security and Privacy: An Enterprise Perspective on Risks and Compliance  </a:t>
            </a:r>
            <a:r>
              <a:rPr lang="en-US" sz="1200" dirty="0" smtClean="0"/>
              <a:t>by </a:t>
            </a:r>
            <a:r>
              <a:rPr lang="en-US" sz="1200" dirty="0" smtClean="0"/>
              <a:t>Tim Mather and Subra </a:t>
            </a:r>
            <a:r>
              <a:rPr lang="en-US" sz="1200" dirty="0" smtClean="0"/>
              <a:t>Kumaraswamy</a:t>
            </a:r>
          </a:p>
          <a:p>
            <a:pPr marL="457200" indent="-457200">
              <a:buFont typeface="+mj-lt"/>
              <a:buAutoNum type="arabicPeriod"/>
            </a:pPr>
            <a:r>
              <a:rPr lang="en-US" sz="1200" dirty="0" smtClean="0"/>
              <a:t>Afraid of outside cloud attacks? You're missing the real </a:t>
            </a:r>
            <a:r>
              <a:rPr lang="en-US" sz="1200" dirty="0" smtClean="0"/>
              <a:t>threat. </a:t>
            </a:r>
            <a:r>
              <a:rPr lang="en-US" sz="1200" dirty="0" smtClean="0">
                <a:hlinkClick r:id="rId2"/>
              </a:rPr>
              <a:t>http</a:t>
            </a:r>
            <a:r>
              <a:rPr lang="en-US" sz="1200" dirty="0" smtClean="0">
                <a:hlinkClick r:id="rId2"/>
              </a:rPr>
              <a:t>://</a:t>
            </a:r>
            <a:r>
              <a:rPr lang="en-US" sz="1200" dirty="0" smtClean="0">
                <a:hlinkClick r:id="rId2"/>
              </a:rPr>
              <a:t>www.infoworld.com/d/cloud-computing/afraid-outside-cloud-attacks-youre-missing-real-threat-894</a:t>
            </a:r>
            <a:endParaRPr lang="en-US" dirty="0" smtClean="0"/>
          </a:p>
          <a:p>
            <a:pPr marL="457200" indent="-457200">
              <a:buFont typeface="+mj-lt"/>
              <a:buAutoNum type="arabicPeriod"/>
            </a:pPr>
            <a:r>
              <a:rPr lang="en-US" sz="1200" b="1" dirty="0" smtClean="0"/>
              <a:t>Amazon downplays report highlighting vulnerabilities in its cloud service. </a:t>
            </a:r>
            <a:r>
              <a:rPr lang="en-US" sz="1200" b="1" dirty="0" smtClean="0">
                <a:hlinkClick r:id="rId3"/>
              </a:rPr>
              <a:t>http://</a:t>
            </a:r>
            <a:r>
              <a:rPr lang="en-US" sz="1200" b="1" dirty="0" smtClean="0">
                <a:hlinkClick r:id="rId3"/>
              </a:rPr>
              <a:t>www.computerworld.com/s/article/9140074/Amazon_downplays_report_highlighting_vulnerabilities_in_its_cloud_service</a:t>
            </a:r>
            <a:endParaRPr lang="en-US" sz="1200" b="1" dirty="0" smtClean="0"/>
          </a:p>
          <a:p>
            <a:pPr marL="457200" indent="-457200">
              <a:buFont typeface="+mj-lt"/>
              <a:buAutoNum type="arabicPeriod"/>
            </a:pPr>
            <a:r>
              <a:rPr lang="en-US" sz="1200" b="1" dirty="0" smtClean="0"/>
              <a:t>Targeted Attacks Possible in the Cloud, Researchers </a:t>
            </a:r>
            <a:r>
              <a:rPr lang="en-US" sz="1200" b="1" dirty="0" smtClean="0"/>
              <a:t>Warn. </a:t>
            </a:r>
            <a:r>
              <a:rPr lang="en-US" sz="1200" b="1" dirty="0" smtClean="0">
                <a:hlinkClick r:id="rId4"/>
              </a:rPr>
              <a:t>http</a:t>
            </a:r>
            <a:r>
              <a:rPr lang="en-US" sz="1200" b="1" dirty="0" smtClean="0">
                <a:hlinkClick r:id="rId4"/>
              </a:rPr>
              <a:t>://</a:t>
            </a:r>
            <a:r>
              <a:rPr lang="en-US" sz="1200" b="1" dirty="0" smtClean="0">
                <a:hlinkClick r:id="rId4"/>
              </a:rPr>
              <a:t>www.cio.com/article/506136/Targeted_Attacks_Possible_in_the_Cloud_Researchers_Warn</a:t>
            </a:r>
            <a:endParaRPr lang="en-US" sz="1200" b="1" dirty="0" smtClean="0"/>
          </a:p>
          <a:p>
            <a:pPr marL="457200" indent="-457200">
              <a:buFont typeface="+mj-lt"/>
              <a:buAutoNum type="arabicPeriod"/>
            </a:pPr>
            <a:r>
              <a:rPr lang="en-US" sz="1200" b="1" dirty="0" smtClean="0"/>
              <a:t>Vulnerability Seen in Amazon's </a:t>
            </a:r>
            <a:r>
              <a:rPr lang="en-US" sz="1200" b="1" dirty="0" smtClean="0"/>
              <a:t>Cloud-Computing by </a:t>
            </a:r>
            <a:r>
              <a:rPr lang="en-US" sz="1200" b="1" dirty="0" smtClean="0"/>
              <a:t>David Talbot. </a:t>
            </a:r>
            <a:r>
              <a:rPr lang="en-US" sz="1200" b="1" dirty="0" smtClean="0">
                <a:hlinkClick r:id="rId5"/>
              </a:rPr>
              <a:t>http://www.cs.sunysb.edu/~</a:t>
            </a:r>
            <a:r>
              <a:rPr lang="en-US" sz="1200" b="1" dirty="0" smtClean="0">
                <a:hlinkClick r:id="rId5"/>
              </a:rPr>
              <a:t>sion/research/sion2009mitTR.pdf</a:t>
            </a:r>
            <a:endParaRPr lang="en-US" sz="1200" b="1" dirty="0" smtClean="0"/>
          </a:p>
          <a:p>
            <a:pPr marL="457200" indent="-457200">
              <a:buFont typeface="+mj-lt"/>
              <a:buAutoNum type="arabicPeriod"/>
            </a:pPr>
            <a:r>
              <a:rPr lang="en-US" sz="1200" b="1" dirty="0" smtClean="0"/>
              <a:t>Cloud </a:t>
            </a:r>
            <a:r>
              <a:rPr lang="en-US" sz="1200" b="1" dirty="0" smtClean="0"/>
              <a:t>Computing Security Considerations by Roger Halbheer and </a:t>
            </a:r>
            <a:r>
              <a:rPr lang="en-US" sz="1200" b="1" dirty="0" smtClean="0"/>
              <a:t>Doug Cavit. January 2010. </a:t>
            </a:r>
            <a:r>
              <a:rPr lang="en-US" sz="1200" b="1" dirty="0" smtClean="0">
                <a:hlinkClick r:id="rId6"/>
              </a:rPr>
              <a:t>http</a:t>
            </a:r>
            <a:r>
              <a:rPr lang="en-US" sz="1200" b="1" dirty="0" smtClean="0">
                <a:hlinkClick r:id="rId6"/>
              </a:rPr>
              <a:t>://</a:t>
            </a:r>
            <a:r>
              <a:rPr lang="en-US" sz="1200" b="1" dirty="0" smtClean="0">
                <a:hlinkClick r:id="rId6"/>
              </a:rPr>
              <a:t>blogs.technet.com/b/rhalbheer/archive/2010/01/30/cloud-security-paper-looking-for-feedback.aspx</a:t>
            </a:r>
            <a:endParaRPr lang="en-US" sz="1200" b="1" dirty="0" smtClean="0"/>
          </a:p>
          <a:p>
            <a:pPr marL="457200" indent="-457200">
              <a:buFont typeface="+mj-lt"/>
              <a:buAutoNum type="arabicPeriod"/>
            </a:pPr>
            <a:r>
              <a:rPr lang="en-US" sz="1200" b="1" dirty="0" smtClean="0"/>
              <a:t>Security in Cloud Computing Overview.http://</a:t>
            </a:r>
            <a:r>
              <a:rPr lang="en-US" sz="1200" b="1" dirty="0" smtClean="0"/>
              <a:t>www.halbheer.info/security/2010/01/30/cloud-security-paper-looking-for-feedback</a:t>
            </a:r>
          </a:p>
          <a:p>
            <a:pPr marL="457200" indent="-457200">
              <a:buFont typeface="+mj-lt"/>
              <a:buAutoNum type="arabicPeriod"/>
            </a:pPr>
            <a:r>
              <a:rPr lang="en-US" sz="1200" b="1" dirty="0" smtClean="0"/>
              <a:t>Hey, You, Get Off of My Cloud: Exploring Information Leakage in Third-Party Compute Clouds by T. Ristenpart, E. Tromer, H. Shacham and Stefan Savage. CCS’09</a:t>
            </a:r>
          </a:p>
          <a:p>
            <a:pPr marL="457200" indent="-457200">
              <a:buFont typeface="+mj-lt"/>
              <a:buAutoNum type="arabicPeriod"/>
            </a:pPr>
            <a:r>
              <a:rPr lang="en-US" sz="1200" b="1" dirty="0" smtClean="0"/>
              <a:t>Cloud Computing </a:t>
            </a:r>
            <a:r>
              <a:rPr lang="en-US" sz="1200" b="1" dirty="0" smtClean="0"/>
              <a:t>Security. </a:t>
            </a:r>
            <a:r>
              <a:rPr lang="en-US" sz="1200" b="1" dirty="0" smtClean="0">
                <a:hlinkClick r:id="rId7"/>
              </a:rPr>
              <a:t>http</a:t>
            </a:r>
            <a:r>
              <a:rPr lang="en-US" sz="1200" b="1" dirty="0" smtClean="0">
                <a:hlinkClick r:id="rId7"/>
              </a:rPr>
              <a:t>://www.exforsys.com/tutorials/cloud-computing/cloud-computing-security.html</a:t>
            </a:r>
            <a:endParaRPr lang="en-US" sz="1200" b="1" dirty="0" smtClean="0"/>
          </a:p>
          <a:p>
            <a:pPr marL="457200" indent="-457200">
              <a:buFont typeface="+mj-lt"/>
              <a:buAutoNum type="arabicPeriod"/>
            </a:pPr>
            <a:r>
              <a:rPr lang="en-US" sz="1200" b="1" dirty="0" smtClean="0"/>
              <a:t>Update </a:t>
            </a:r>
            <a:r>
              <a:rPr lang="en-US" sz="1200" b="1" dirty="0" smtClean="0"/>
              <a:t>From Amazon Regarding Friday’s S3 </a:t>
            </a:r>
            <a:r>
              <a:rPr lang="en-US" sz="1200" b="1" dirty="0" smtClean="0"/>
              <a:t>Downtime by </a:t>
            </a:r>
            <a:r>
              <a:rPr lang="en-US" sz="1200" b="1" dirty="0" smtClean="0"/>
              <a:t>Allen </a:t>
            </a:r>
            <a:r>
              <a:rPr lang="en-US" sz="1200" b="1" dirty="0" smtClean="0"/>
              <a:t>Stern. Feb. 16,  2008. http</a:t>
            </a:r>
            <a:r>
              <a:rPr lang="en-US" sz="1200" b="1" dirty="0" smtClean="0"/>
              <a:t>://www.centernetworks.com/amazon-s3-downtime-update</a:t>
            </a:r>
          </a:p>
          <a:p>
            <a:pPr marL="457200" indent="-457200">
              <a:buFont typeface="+mj-lt"/>
              <a:buAutoNum type="arabicPeriod"/>
            </a:pPr>
            <a:endParaRPr lang="en-US" sz="1200" b="1" dirty="0" smtClean="0"/>
          </a:p>
        </p:txBody>
      </p:sp>
      <p:sp>
        <p:nvSpPr>
          <p:cNvPr id="4" name="Slide Number Placeholder 3"/>
          <p:cNvSpPr>
            <a:spLocks noGrp="1"/>
          </p:cNvSpPr>
          <p:nvPr>
            <p:ph type="sldNum" sz="quarter" idx="12"/>
          </p:nvPr>
        </p:nvSpPr>
        <p:spPr/>
        <p:txBody>
          <a:bodyPr/>
          <a:lstStyle/>
          <a:p>
            <a:fld id="{969759B1-0CC9-47E5-A8EC-68F783878CD3}" type="slidenum">
              <a:rPr lang="en-US" smtClean="0"/>
              <a:pPr/>
              <a:t>46</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458200" cy="1417638"/>
          </a:xfrm>
        </p:spPr>
        <p:txBody>
          <a:bodyPr>
            <a:normAutofit/>
          </a:bodyPr>
          <a:lstStyle/>
          <a:p>
            <a:r>
              <a:rPr lang="en-US" dirty="0" smtClean="0"/>
              <a:t>Impact of cloud computing on the governance structure of IT organizations</a:t>
            </a:r>
            <a:endParaRPr lang="en-US" dirty="0"/>
          </a:p>
        </p:txBody>
      </p:sp>
      <p:pic>
        <p:nvPicPr>
          <p:cNvPr id="5" name="Content Placeholder 4" descr="structure.PNG"/>
          <p:cNvPicPr>
            <a:picLocks noGrp="1" noChangeAspect="1"/>
          </p:cNvPicPr>
          <p:nvPr>
            <p:ph idx="1"/>
          </p:nvPr>
        </p:nvPicPr>
        <p:blipFill>
          <a:blip r:embed="rId3" cstate="print"/>
          <a:stretch>
            <a:fillRect/>
          </a:stretch>
        </p:blipFill>
        <p:spPr>
          <a:xfrm>
            <a:off x="838200" y="1518805"/>
            <a:ext cx="7467600" cy="4958195"/>
          </a:xfrm>
        </p:spPr>
      </p:pic>
      <p:sp>
        <p:nvSpPr>
          <p:cNvPr id="4" name="Slide Number Placeholder 3"/>
          <p:cNvSpPr>
            <a:spLocks noGrp="1"/>
          </p:cNvSpPr>
          <p:nvPr>
            <p:ph type="sldNum" sz="quarter" idx="12"/>
          </p:nvPr>
        </p:nvSpPr>
        <p:spPr/>
        <p:txBody>
          <a:bodyPr/>
          <a:lstStyle/>
          <a:p>
            <a:fld id="{969759B1-0CC9-47E5-A8EC-68F783878CD3}"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If cloud computing is so great, </a:t>
            </a:r>
            <a:br>
              <a:rPr lang="en-US" dirty="0" smtClean="0"/>
            </a:br>
            <a:r>
              <a:rPr lang="en-US" dirty="0" smtClean="0"/>
              <a:t>why aren’t everyone doing it?</a:t>
            </a:r>
            <a:endParaRPr lang="en-US" dirty="0"/>
          </a:p>
        </p:txBody>
      </p:sp>
      <p:sp>
        <p:nvSpPr>
          <p:cNvPr id="3" name="Content Placeholder 2"/>
          <p:cNvSpPr>
            <a:spLocks noGrp="1"/>
          </p:cNvSpPr>
          <p:nvPr>
            <p:ph idx="1"/>
          </p:nvPr>
        </p:nvSpPr>
        <p:spPr/>
        <p:txBody>
          <a:bodyPr>
            <a:normAutofit/>
          </a:bodyPr>
          <a:lstStyle/>
          <a:p>
            <a:r>
              <a:rPr lang="en-US" dirty="0" smtClean="0"/>
              <a:t>The cloud acts as a big black box, nothing inside the cloud is visible to the clients</a:t>
            </a:r>
          </a:p>
          <a:p>
            <a:r>
              <a:rPr lang="en-US" dirty="0" smtClean="0"/>
              <a:t>Clients have no idea or control over what happens inside a cloud</a:t>
            </a:r>
          </a:p>
          <a:p>
            <a:r>
              <a:rPr lang="en-US" dirty="0" smtClean="0"/>
              <a:t>Even if the cloud provider is honest, it can have malicious system admins who can tamper with the VMs and violate confidentiality and integrity</a:t>
            </a:r>
          </a:p>
          <a:p>
            <a:r>
              <a:rPr lang="en-US" dirty="0" smtClean="0"/>
              <a:t>Clouds are still subject to traditional data confidentiality, integrity, availability, and privacy issues, plus some additional attacks</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969759B1-0CC9-47E5-A8EC-68F783878CD3}"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sz="3600" dirty="0" smtClean="0"/>
              <a:t>Companies are still afraid to use clouds</a:t>
            </a:r>
            <a:endParaRPr lang="en-US" sz="3600" dirty="0"/>
          </a:p>
        </p:txBody>
      </p:sp>
      <p:sp>
        <p:nvSpPr>
          <p:cNvPr id="6" name="Slide Number Placeholder 5"/>
          <p:cNvSpPr>
            <a:spLocks noGrp="1"/>
          </p:cNvSpPr>
          <p:nvPr>
            <p:ph type="sldNum" sz="quarter" idx="12"/>
          </p:nvPr>
        </p:nvSpPr>
        <p:spPr/>
        <p:txBody>
          <a:bodyPr/>
          <a:lstStyle/>
          <a:p>
            <a:fld id="{969759B1-0CC9-47E5-A8EC-68F783878CD3}" type="slidenum">
              <a:rPr lang="en-US" smtClean="0"/>
              <a:pPr/>
              <a:t>7</a:t>
            </a:fld>
            <a:endParaRPr lang="en-US" dirty="0"/>
          </a:p>
        </p:txBody>
      </p:sp>
      <p:pic>
        <p:nvPicPr>
          <p:cNvPr id="9219" name="Picture 3"/>
          <p:cNvPicPr>
            <a:picLocks noChangeAspect="1" noChangeArrowheads="1"/>
          </p:cNvPicPr>
          <p:nvPr/>
        </p:nvPicPr>
        <p:blipFill>
          <a:blip r:embed="rId2" cstate="print"/>
          <a:srcRect/>
          <a:stretch>
            <a:fillRect/>
          </a:stretch>
        </p:blipFill>
        <p:spPr bwMode="auto">
          <a:xfrm>
            <a:off x="1066800" y="990600"/>
            <a:ext cx="7162800" cy="5388957"/>
          </a:xfrm>
          <a:prstGeom prst="rect">
            <a:avLst/>
          </a:prstGeom>
          <a:noFill/>
          <a:ln w="9525">
            <a:noFill/>
            <a:miter lim="800000"/>
            <a:headEnd/>
            <a:tailEnd/>
          </a:ln>
        </p:spPr>
      </p:pic>
      <p:sp>
        <p:nvSpPr>
          <p:cNvPr id="9" name="TextBox 8"/>
          <p:cNvSpPr txBox="1"/>
          <p:nvPr/>
        </p:nvSpPr>
        <p:spPr>
          <a:xfrm>
            <a:off x="7391400" y="6019800"/>
            <a:ext cx="1600200" cy="369332"/>
          </a:xfrm>
          <a:prstGeom prst="rect">
            <a:avLst/>
          </a:prstGeom>
          <a:noFill/>
        </p:spPr>
        <p:txBody>
          <a:bodyPr wrap="square" rtlCol="0">
            <a:spAutoFit/>
          </a:bodyPr>
          <a:lstStyle/>
          <a:p>
            <a:r>
              <a:rPr lang="en-US" dirty="0" smtClean="0"/>
              <a:t>[</a:t>
            </a:r>
            <a:r>
              <a:rPr lang="en-US" b="1" dirty="0" smtClean="0"/>
              <a:t>Chow09ccsw</a:t>
            </a:r>
            <a:r>
              <a:rPr lang="en-US" dirty="0" smtClean="0"/>
              <a: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Taxonomy of Fear</a:t>
            </a:r>
            <a:endParaRPr lang="en-US" dirty="0"/>
          </a:p>
        </p:txBody>
      </p:sp>
      <p:sp>
        <p:nvSpPr>
          <p:cNvPr id="3" name="Content Placeholder 2"/>
          <p:cNvSpPr>
            <a:spLocks noGrp="1"/>
          </p:cNvSpPr>
          <p:nvPr>
            <p:ph idx="1"/>
          </p:nvPr>
        </p:nvSpPr>
        <p:spPr/>
        <p:txBody>
          <a:bodyPr>
            <a:normAutofit lnSpcReduction="10000"/>
          </a:bodyPr>
          <a:lstStyle/>
          <a:p>
            <a:r>
              <a:rPr lang="en-US" dirty="0" smtClean="0"/>
              <a:t>Confidentiality</a:t>
            </a:r>
          </a:p>
          <a:p>
            <a:pPr lvl="1"/>
            <a:r>
              <a:rPr lang="en-US" dirty="0" smtClean="0"/>
              <a:t>Fear of loss of control over data</a:t>
            </a:r>
          </a:p>
          <a:p>
            <a:pPr lvl="2"/>
            <a:r>
              <a:rPr lang="en-US" dirty="0" smtClean="0"/>
              <a:t>Will the sensitive data stored on a cloud remain confidential? </a:t>
            </a:r>
          </a:p>
          <a:p>
            <a:pPr lvl="2"/>
            <a:r>
              <a:rPr lang="en-US" dirty="0" smtClean="0"/>
              <a:t>Will cloud compromises leak confidential client data </a:t>
            </a:r>
          </a:p>
          <a:p>
            <a:pPr lvl="1"/>
            <a:r>
              <a:rPr lang="en-US" dirty="0" smtClean="0"/>
              <a:t>Will the cloud provider itself be honest and won’t peek into the data?</a:t>
            </a:r>
          </a:p>
          <a:p>
            <a:r>
              <a:rPr lang="en-US" dirty="0" smtClean="0"/>
              <a:t>Integrity</a:t>
            </a:r>
          </a:p>
          <a:p>
            <a:pPr lvl="1"/>
            <a:r>
              <a:rPr lang="en-US" dirty="0" smtClean="0"/>
              <a:t>How do </a:t>
            </a:r>
            <a:r>
              <a:rPr lang="en-US" smtClean="0"/>
              <a:t>I</a:t>
            </a:r>
            <a:r>
              <a:rPr lang="en-US" dirty="0" smtClean="0"/>
              <a:t> know that the cloud provider is doing the computations correctly?</a:t>
            </a:r>
          </a:p>
          <a:p>
            <a:pPr lvl="1"/>
            <a:r>
              <a:rPr lang="en-US" dirty="0" smtClean="0"/>
              <a:t>How do </a:t>
            </a:r>
            <a:r>
              <a:rPr lang="en-US" smtClean="0"/>
              <a:t>I</a:t>
            </a:r>
            <a:r>
              <a:rPr lang="en-US" dirty="0" smtClean="0"/>
              <a:t> ensure that the cloud provider really stored my data without tampering with it?</a:t>
            </a:r>
          </a:p>
          <a:p>
            <a:pPr lvl="1"/>
            <a:endParaRPr lang="en-US" dirty="0" smtClean="0"/>
          </a:p>
        </p:txBody>
      </p:sp>
      <p:sp>
        <p:nvSpPr>
          <p:cNvPr id="6" name="Slide Number Placeholder 5"/>
          <p:cNvSpPr>
            <a:spLocks noGrp="1"/>
          </p:cNvSpPr>
          <p:nvPr>
            <p:ph type="sldNum" sz="quarter" idx="12"/>
          </p:nvPr>
        </p:nvSpPr>
        <p:spPr/>
        <p:txBody>
          <a:bodyPr/>
          <a:lstStyle/>
          <a:p>
            <a:fld id="{969759B1-0CC9-47E5-A8EC-68F783878CD3}" type="slidenum">
              <a:rPr lang="en-US" smtClean="0"/>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Taxonomy of Fear (cont.)</a:t>
            </a:r>
            <a:endParaRPr lang="en-US" dirty="0"/>
          </a:p>
        </p:txBody>
      </p:sp>
      <p:sp>
        <p:nvSpPr>
          <p:cNvPr id="3" name="Content Placeholder 2"/>
          <p:cNvSpPr>
            <a:spLocks noGrp="1"/>
          </p:cNvSpPr>
          <p:nvPr>
            <p:ph idx="1"/>
          </p:nvPr>
        </p:nvSpPr>
        <p:spPr/>
        <p:txBody>
          <a:bodyPr>
            <a:normAutofit/>
          </a:bodyPr>
          <a:lstStyle/>
          <a:p>
            <a:r>
              <a:rPr lang="en-US" dirty="0" smtClean="0"/>
              <a:t>Availability</a:t>
            </a:r>
          </a:p>
          <a:p>
            <a:pPr lvl="1"/>
            <a:r>
              <a:rPr lang="en-US" dirty="0" smtClean="0"/>
              <a:t>Will critical systems go down at the client, if the provider is attacked in a Denial of Service attack?</a:t>
            </a:r>
          </a:p>
          <a:p>
            <a:pPr lvl="1"/>
            <a:r>
              <a:rPr lang="en-US" dirty="0" smtClean="0"/>
              <a:t>What happens if cloud provider goes out of business?</a:t>
            </a:r>
          </a:p>
          <a:p>
            <a:pPr lvl="1"/>
            <a:r>
              <a:rPr lang="en-US" dirty="0" smtClean="0"/>
              <a:t>Would cloud scale well-enough?</a:t>
            </a:r>
          </a:p>
          <a:p>
            <a:pPr lvl="1"/>
            <a:r>
              <a:rPr lang="en-US" dirty="0" smtClean="0"/>
              <a:t>Often-voiced concern</a:t>
            </a:r>
          </a:p>
          <a:p>
            <a:pPr lvl="2"/>
            <a:r>
              <a:rPr lang="en-US" dirty="0" smtClean="0"/>
              <a:t>Although cloud providers argue their downtime compares well with cloud user’s own data centers</a:t>
            </a:r>
            <a:endParaRPr lang="en-US" dirty="0"/>
          </a:p>
        </p:txBody>
      </p:sp>
      <p:sp>
        <p:nvSpPr>
          <p:cNvPr id="6" name="Slide Number Placeholder 5"/>
          <p:cNvSpPr>
            <a:spLocks noGrp="1"/>
          </p:cNvSpPr>
          <p:nvPr>
            <p:ph type="sldNum" sz="quarter" idx="12"/>
          </p:nvPr>
        </p:nvSpPr>
        <p:spPr/>
        <p:txBody>
          <a:bodyPr/>
          <a:lstStyle/>
          <a:p>
            <a:fld id="{969759B1-0CC9-47E5-A8EC-68F783878CD3}" type="slidenum">
              <a:rPr lang="en-US" smtClean="0"/>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3696</TotalTime>
  <Words>2693</Words>
  <Application>Microsoft Office PowerPoint</Application>
  <PresentationFormat>On-screen Show (4:3)</PresentationFormat>
  <Paragraphs>368</Paragraphs>
  <Slides>46</Slides>
  <Notes>10</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Office Theme</vt:lpstr>
      <vt:lpstr> An Overview of Cloud Security and Privacy </vt:lpstr>
      <vt:lpstr>What we are going to do today</vt:lpstr>
      <vt:lpstr>Part1: Introduction</vt:lpstr>
      <vt:lpstr>Cloud services delivery model</vt:lpstr>
      <vt:lpstr>Impact of cloud computing on the governance structure of IT organizations</vt:lpstr>
      <vt:lpstr>If cloud computing is so great,  why aren’t everyone doing it?</vt:lpstr>
      <vt:lpstr>Companies are still afraid to use clouds</vt:lpstr>
      <vt:lpstr>Taxonomy of Fear</vt:lpstr>
      <vt:lpstr>Taxonomy of Fear (cont.)</vt:lpstr>
      <vt:lpstr>Taxonomy of Fear (cont.)</vt:lpstr>
      <vt:lpstr>Taxonomy of Fear (cont.)</vt:lpstr>
      <vt:lpstr>Taxonomy of Fear (cont.) </vt:lpstr>
      <vt:lpstr>Threat Model</vt:lpstr>
      <vt:lpstr>Threat Model</vt:lpstr>
      <vt:lpstr>What is the issue?</vt:lpstr>
      <vt:lpstr>Attacker Capability: Malicious Insiders</vt:lpstr>
      <vt:lpstr>Attacker Capability: Outside attacker</vt:lpstr>
      <vt:lpstr>Why Cloud Computing brings new threats?</vt:lpstr>
      <vt:lpstr>Challenges for the attacker</vt:lpstr>
      <vt:lpstr>Part2: Considerations - Big Picture</vt:lpstr>
      <vt:lpstr>Infrastructure Security</vt:lpstr>
      <vt:lpstr>Infrastructure Security</vt:lpstr>
      <vt:lpstr>The Network Level</vt:lpstr>
      <vt:lpstr>The Network Level - Mitigation</vt:lpstr>
      <vt:lpstr>The Host Level</vt:lpstr>
      <vt:lpstr>The Host Level (cont.)</vt:lpstr>
      <vt:lpstr> Case study: Amazon's EC2 infrastructure </vt:lpstr>
      <vt:lpstr>The Application Level</vt:lpstr>
      <vt:lpstr>Data Security and Storage</vt:lpstr>
      <vt:lpstr>Data Security and Storage</vt:lpstr>
      <vt:lpstr>Data Security and Storage (cont.)</vt:lpstr>
      <vt:lpstr>Data Security and Storage</vt:lpstr>
      <vt:lpstr>Identity and Access Management (IAM)</vt:lpstr>
      <vt:lpstr>Why IAM?</vt:lpstr>
      <vt:lpstr>IAM considerations </vt:lpstr>
      <vt:lpstr>Privacy</vt:lpstr>
      <vt:lpstr>What is Privacy?</vt:lpstr>
      <vt:lpstr>What is the data life cycle?</vt:lpstr>
      <vt:lpstr>What Are the Key Privacy Concerns?</vt:lpstr>
      <vt:lpstr>Storage</vt:lpstr>
      <vt:lpstr>Retention</vt:lpstr>
      <vt:lpstr>Destruction</vt:lpstr>
      <vt:lpstr>Auditing, monitoring and risk management</vt:lpstr>
      <vt:lpstr>Privacy breaches</vt:lpstr>
      <vt:lpstr>Who is responsible for protecting privacy?</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Security and Privacy in Cloud Computing</dc:title>
  <dc:creator>Ragib Hasan</dc:creator>
  <cp:lastModifiedBy>CSUser</cp:lastModifiedBy>
  <cp:revision>815</cp:revision>
  <dcterms:created xsi:type="dcterms:W3CDTF">2010-01-24T19:57:24Z</dcterms:created>
  <dcterms:modified xsi:type="dcterms:W3CDTF">2010-09-09T03:11:59Z</dcterms:modified>
</cp:coreProperties>
</file>