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2" r:id="rId2"/>
  </p:sldMasterIdLst>
  <p:notesMasterIdLst>
    <p:notesMasterId r:id="rId10"/>
  </p:notesMasterIdLst>
  <p:sldIdLst>
    <p:sldId id="256" r:id="rId3"/>
    <p:sldId id="258" r:id="rId4"/>
    <p:sldId id="307" r:id="rId5"/>
    <p:sldId id="260" r:id="rId6"/>
    <p:sldId id="261" r:id="rId7"/>
    <p:sldId id="308" r:id="rId8"/>
    <p:sldId id="30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29" autoAdjust="0"/>
  </p:normalViewPr>
  <p:slideViewPr>
    <p:cSldViewPr>
      <p:cViewPr>
        <p:scale>
          <a:sx n="75" d="100"/>
          <a:sy n="75" d="100"/>
        </p:scale>
        <p:origin x="-1302" y="-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67522-D528-46D3-B3E1-4F45F9E9FB07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3157A-BD35-40E5-B22B-0F07E0B9A4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3777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B937C-2F50-4D90-95CC-867111530A3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309E-A2EA-4AF8-835D-E7DF0FA6679F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302C-590D-46D0-A004-3543E74B5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190032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309E-A2EA-4AF8-835D-E7DF0FA6679F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302C-590D-46D0-A004-3543E74B5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624805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309E-A2EA-4AF8-835D-E7DF0FA6679F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302C-590D-46D0-A004-3543E74B5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923605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833" y="636323"/>
            <a:ext cx="8382000" cy="4985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One Column Text Page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9833" y="1203854"/>
            <a:ext cx="8382000" cy="1677383"/>
          </a:xfrm>
        </p:spPr>
        <p:txBody>
          <a:bodyPr/>
          <a:lstStyle>
            <a:lvl1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1pPr>
            <a:lvl2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2pPr>
            <a:lvl3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3pPr>
            <a:lvl4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4pPr>
            <a:lvl5pPr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&lt;Insert First Level Text&gt;</a:t>
            </a:r>
          </a:p>
          <a:p>
            <a:pPr lvl="1"/>
            <a:r>
              <a:rPr lang="en-US" dirty="0" smtClean="0"/>
              <a:t>&lt;Insert Second Level Text&gt;</a:t>
            </a:r>
          </a:p>
          <a:p>
            <a:pPr lvl="2"/>
            <a:r>
              <a:rPr lang="en-US" dirty="0" smtClean="0"/>
              <a:t>&lt;Insert Third Level Text&gt;</a:t>
            </a:r>
          </a:p>
          <a:p>
            <a:pPr lvl="3"/>
            <a:r>
              <a:rPr lang="en-US" dirty="0" smtClean="0"/>
              <a:t>&lt;Insert Fourth Level Text&gt;</a:t>
            </a:r>
          </a:p>
          <a:p>
            <a:pPr lvl="4"/>
            <a:r>
              <a:rPr lang="en-US" dirty="0" smtClean="0"/>
              <a:t>&lt;Insert Fifth Level Text&gt;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98772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wamp\www\microsoft\assets\wav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144" cy="6864858"/>
          </a:xfrm>
          <a:prstGeom prst="rect">
            <a:avLst/>
          </a:prstGeom>
          <a:noFill/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86200" y="5972175"/>
            <a:ext cx="3489621" cy="438150"/>
          </a:xfrm>
          <a:prstGeom prst="rect">
            <a:avLst/>
          </a:prstGeom>
        </p:spPr>
        <p:txBody>
          <a:bodyPr/>
          <a:lstStyle>
            <a:lvl1pPr algn="r">
              <a:defRPr sz="2100" b="0">
                <a:solidFill>
                  <a:srgbClr val="28357E"/>
                </a:solidFill>
                <a:effectLst/>
              </a:defRPr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7543800" y="6019800"/>
            <a:ext cx="1323976" cy="390525"/>
          </a:xfrm>
          <a:prstGeom prst="rect">
            <a:avLst/>
          </a:prstGeom>
        </p:spPr>
        <p:txBody>
          <a:bodyPr/>
          <a:lstStyle>
            <a:lvl1pPr>
              <a:buNone/>
              <a:defRPr sz="2100">
                <a:solidFill>
                  <a:srgbClr val="28357E"/>
                </a:solidFill>
                <a:effectLst/>
                <a:latin typeface="Segoe Light" pitchFamily="34" charset="0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85800" y="817364"/>
          <a:ext cx="4495800" cy="859036"/>
        </p:xfrm>
        <a:graphic>
          <a:graphicData uri="http://schemas.openxmlformats.org/presentationml/2006/ole">
            <p:oleObj spid="_x0000_s1030" name="Artwork" r:id="rId4" imgW="7532308" imgH="14400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9158946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amp\www\microsoft\template\assets\Picture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3531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 userDrawn="1"/>
        </p:nvSpPr>
        <p:spPr>
          <a:xfrm>
            <a:off x="946658" y="2524125"/>
            <a:ext cx="2557110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00" dirty="0" smtClean="0">
                <a:solidFill>
                  <a:prstClr val="white"/>
                </a:solidFill>
                <a:latin typeface="Segoe Semibold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xmlns="" val="63136499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wamp\www\microsoft\template\assets\Picture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353176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180000"/>
            <a:ext cx="8229600" cy="563562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Headline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186645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wamp\www\microsoft\template\assets\Picture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353176"/>
          </a:xfrm>
          <a:prstGeom prst="rect">
            <a:avLst/>
          </a:prstGeom>
          <a:noFill/>
        </p:spPr>
      </p:pic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180000"/>
            <a:ext cx="8059723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charset="0"/>
              </a:defRPr>
            </a:lvl1pPr>
          </a:lstStyle>
          <a:p>
            <a:pPr lvl="0"/>
            <a:r>
              <a:rPr lang="en-US" dirty="0" smtClean="0"/>
              <a:t>Headline goes here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914400" y="1371600"/>
            <a:ext cx="7086600" cy="457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00735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amp\www\microsoft\template\assets\Picture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353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087899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wamp\www\microsoft\template\assets\Picture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3531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609013" cy="858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9143" y="1066800"/>
            <a:ext cx="9125712" cy="533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568611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amp\www\microsoft\template\assets\Picture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35317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 userDrawn="1"/>
        </p:nvSpPr>
        <p:spPr>
          <a:xfrm>
            <a:off x="0" y="1066800"/>
            <a:ext cx="9125712" cy="533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540829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</p:spPr>
        <p:txBody>
          <a:bodyPr/>
          <a:lstStyle/>
          <a:p>
            <a:fld id="{1D23309E-A2EA-4AF8-835D-E7DF0FA6679F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2FAF302C-590D-46D0-A004-3543E74B5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114695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rominen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657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116305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5436059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964605"/>
            <a:ext cx="8375946" cy="6647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74946" y="990601"/>
            <a:ext cx="8382000" cy="200054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buFontTx/>
              <a:buBlip>
                <a:blip r:embed="rId2"/>
              </a:buBlip>
              <a:defRPr/>
            </a:lvl2pPr>
            <a:lvl3pPr>
              <a:lnSpc>
                <a:spcPct val="90000"/>
              </a:lnSpc>
              <a:buFontTx/>
              <a:buBlip>
                <a:blip r:embed="rId2"/>
              </a:buBlip>
              <a:defRPr/>
            </a:lvl3pPr>
            <a:lvl4pPr>
              <a:lnSpc>
                <a:spcPct val="90000"/>
              </a:lnSpc>
              <a:buFontTx/>
              <a:buBlip>
                <a:blip r:embed="rId2"/>
              </a:buBlip>
              <a:defRPr/>
            </a:lvl4pPr>
            <a:lvl5pPr>
              <a:lnSpc>
                <a:spcPct val="90000"/>
              </a:lnSpc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7798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e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41918"/>
            <a:ext cx="9144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609600"/>
            <a:ext cx="41910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NEXT UP: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1066800"/>
            <a:ext cx="5562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3BA2DB"/>
                </a:solidFill>
              </a:defRPr>
            </a:lvl1pPr>
          </a:lstStyle>
          <a:p>
            <a:pPr lvl="0"/>
            <a:r>
              <a:rPr lang="en-US" dirty="0" smtClean="0"/>
              <a:t>Subhead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578573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309E-A2EA-4AF8-835D-E7DF0FA6679F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302C-590D-46D0-A004-3543E74B5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119600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309E-A2EA-4AF8-835D-E7DF0FA6679F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302C-590D-46D0-A004-3543E74B5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736746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309E-A2EA-4AF8-835D-E7DF0FA6679F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302C-590D-46D0-A004-3543E74B5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207542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309E-A2EA-4AF8-835D-E7DF0FA6679F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302C-590D-46D0-A004-3543E74B5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584795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309E-A2EA-4AF8-835D-E7DF0FA6679F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302C-590D-46D0-A004-3543E74B5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00453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309E-A2EA-4AF8-835D-E7DF0FA6679F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302C-590D-46D0-A004-3543E74B5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587256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309E-A2EA-4AF8-835D-E7DF0FA6679F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302C-590D-46D0-A004-3543E74B5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670232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3309E-A2EA-4AF8-835D-E7DF0FA6679F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F302C-590D-46D0-A004-3543E74B5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813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/>
  </p:transition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wamp\www\microsoft\tdm\assets\log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9728" y="6427039"/>
            <a:ext cx="1543050" cy="287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5118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wamp\www\microsoft\assets\wave.png"/>
          <p:cNvPicPr>
            <a:picLocks noChangeAspect="1" noChangeArrowheads="1"/>
          </p:cNvPicPr>
          <p:nvPr/>
        </p:nvPicPr>
        <p:blipFill rotWithShape="1">
          <a:blip r:embed="rId2" cstate="print"/>
          <a:stretch/>
        </p:blipFill>
        <p:spPr bwMode="auto">
          <a:xfrm>
            <a:off x="-9144" y="1797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663575"/>
            <a:ext cx="6858000" cy="1470025"/>
          </a:xfrm>
        </p:spPr>
        <p:txBody>
          <a:bodyPr>
            <a:normAutofit/>
          </a:bodyPr>
          <a:lstStyle/>
          <a:p>
            <a:r>
              <a:rPr lang="en-US" sz="4400" spc="-150" dirty="0" smtClean="0"/>
              <a:t>The Microsoft Cloud</a:t>
            </a:r>
            <a:br>
              <a:rPr lang="en-US" sz="4400" spc="-150" dirty="0" smtClean="0"/>
            </a:br>
            <a:r>
              <a:rPr lang="en-US" sz="2800" spc="-150" dirty="0" smtClean="0"/>
              <a:t>Azure Platform</a:t>
            </a:r>
            <a:endParaRPr lang="en-US" sz="4400" spc="-150" dirty="0"/>
          </a:p>
        </p:txBody>
      </p:sp>
      <p:pic>
        <p:nvPicPr>
          <p:cNvPr id="4" name="Picture 11" descr="E:\Pictures\Media Bank\WinAzure_h_rgb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81001" y="609600"/>
            <a:ext cx="1053164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400800"/>
            <a:ext cx="6248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>
                <a:solidFill>
                  <a:prstClr val="black"/>
                </a:solidFill>
              </a:rPr>
              <a:t>This presentation incorporates some content from Microsoft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27319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ounded Rectangle 51"/>
          <p:cNvSpPr/>
          <p:nvPr/>
        </p:nvSpPr>
        <p:spPr>
          <a:xfrm>
            <a:off x="1066800" y="1447800"/>
            <a:ext cx="1905000" cy="49530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Private</a:t>
            </a:r>
            <a:endParaRPr lang="en-US" b="1" dirty="0" smtClean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(On-Premise)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3429000" y="1447800"/>
            <a:ext cx="2209800" cy="49530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Infrastructure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(as a Service)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096000" y="1447800"/>
            <a:ext cx="1905000" cy="49530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Platform</a:t>
            </a:r>
            <a:endParaRPr lang="en-US" b="1" dirty="0" smtClean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(as a Service)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dirty="0" smtClean="0"/>
              <a:t>Types of Clouds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143000" y="5572125"/>
            <a:ext cx="1752600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Storage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143000" y="5124450"/>
            <a:ext cx="1752600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Server HW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143000" y="6019800"/>
            <a:ext cx="1752600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Networking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143000" y="4200525"/>
            <a:ext cx="1752600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Servers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143000" y="3752850"/>
            <a:ext cx="1752600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Databases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143000" y="4648200"/>
            <a:ext cx="1752600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Virtualization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143000" y="2828925"/>
            <a:ext cx="1752600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Runtimes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143000" y="2381250"/>
            <a:ext cx="1752600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Applications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143000" y="3276600"/>
            <a:ext cx="1752600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Security &amp; Integration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657600" y="5572125"/>
            <a:ext cx="1752600" cy="381000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Storage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657600" y="5124450"/>
            <a:ext cx="1752600" cy="381000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Server HW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657600" y="6019800"/>
            <a:ext cx="1752600" cy="381000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Networking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657600" y="4200525"/>
            <a:ext cx="1752600" cy="381000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Servers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657600" y="3752850"/>
            <a:ext cx="1752600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Databases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657600" y="4648200"/>
            <a:ext cx="1752600" cy="381000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Virtualization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657600" y="2828925"/>
            <a:ext cx="1752600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Runtimes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657600" y="2381250"/>
            <a:ext cx="1752600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Applications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657600" y="3276600"/>
            <a:ext cx="1752600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Security &amp; Integration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172200" y="5572125"/>
            <a:ext cx="1752600" cy="381000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Storage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172200" y="5124450"/>
            <a:ext cx="1752600" cy="381000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Server HW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172200" y="6019800"/>
            <a:ext cx="1752600" cy="381000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Networking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172200" y="4200525"/>
            <a:ext cx="1752600" cy="381000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Servers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172200" y="3752850"/>
            <a:ext cx="1752600" cy="381000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Databases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172200" y="4648200"/>
            <a:ext cx="1752600" cy="381000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Virtualization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172200" y="2828925"/>
            <a:ext cx="1752600" cy="381000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Runtimes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172200" y="2381250"/>
            <a:ext cx="1752600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Applications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172200" y="3276600"/>
            <a:ext cx="1752600" cy="381000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Security &amp; Integration</a:t>
            </a:r>
          </a:p>
        </p:txBody>
      </p:sp>
      <p:sp>
        <p:nvSpPr>
          <p:cNvPr id="51" name="Left Brace 50"/>
          <p:cNvSpPr/>
          <p:nvPr/>
        </p:nvSpPr>
        <p:spPr>
          <a:xfrm>
            <a:off x="800100" y="2381250"/>
            <a:ext cx="266700" cy="4019550"/>
          </a:xfrm>
          <a:prstGeom prst="leftBrace">
            <a:avLst>
              <a:gd name="adj1" fmla="val 3688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2735" y="3897762"/>
            <a:ext cx="430887" cy="120763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You manage</a:t>
            </a:r>
            <a:endParaRPr lang="en-US" sz="16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4" name="Left Brace 53"/>
          <p:cNvSpPr/>
          <p:nvPr/>
        </p:nvSpPr>
        <p:spPr>
          <a:xfrm flipH="1">
            <a:off x="8001000" y="2828924"/>
            <a:ext cx="266700" cy="3571875"/>
          </a:xfrm>
          <a:prstGeom prst="leftBrace">
            <a:avLst>
              <a:gd name="adj1" fmla="val 3687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 flipH="1">
            <a:off x="8184178" y="3581400"/>
            <a:ext cx="430887" cy="19121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Managed by vendor</a:t>
            </a:r>
          </a:p>
        </p:txBody>
      </p:sp>
      <p:sp>
        <p:nvSpPr>
          <p:cNvPr id="56" name="Left Brace 55"/>
          <p:cNvSpPr/>
          <p:nvPr/>
        </p:nvSpPr>
        <p:spPr>
          <a:xfrm flipH="1">
            <a:off x="5486400" y="4200525"/>
            <a:ext cx="266700" cy="2190750"/>
          </a:xfrm>
          <a:prstGeom prst="leftBrace">
            <a:avLst>
              <a:gd name="adj1" fmla="val 7373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 flipH="1">
            <a:off x="5669578" y="4269447"/>
            <a:ext cx="430887" cy="19121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Managed by vendor</a:t>
            </a:r>
            <a:endParaRPr lang="en-US" sz="16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8" name="Left Brace 57"/>
          <p:cNvSpPr/>
          <p:nvPr/>
        </p:nvSpPr>
        <p:spPr>
          <a:xfrm>
            <a:off x="3319165" y="2381250"/>
            <a:ext cx="266700" cy="1752600"/>
          </a:xfrm>
          <a:prstGeom prst="leftBrace">
            <a:avLst>
              <a:gd name="adj1" fmla="val 3687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971800" y="2762386"/>
            <a:ext cx="430887" cy="120763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You manage</a:t>
            </a:r>
            <a:endParaRPr lang="en-US" sz="16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0" name="Left Brace 59"/>
          <p:cNvSpPr/>
          <p:nvPr/>
        </p:nvSpPr>
        <p:spPr>
          <a:xfrm>
            <a:off x="5833765" y="2362200"/>
            <a:ext cx="266700" cy="400050"/>
          </a:xfrm>
          <a:prstGeom prst="leftBrace">
            <a:avLst>
              <a:gd name="adj1" fmla="val 7373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486400" y="2068962"/>
            <a:ext cx="430887" cy="120763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You manage</a:t>
            </a:r>
            <a:endParaRPr lang="en-US" sz="16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24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228600" y="2286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Cloud Services Continuum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(based on Robert Anderson)</a:t>
            </a: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5840025" y="3036091"/>
            <a:ext cx="1821668" cy="10715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457200" indent="-457200" algn="ctr" eaLnBrk="0" hangingPunct="0">
              <a:defRPr/>
            </a:pPr>
            <a:r>
              <a:rPr lang="en-GB" dirty="0">
                <a:solidFill>
                  <a:schemeClr val="bg1"/>
                </a:solidFill>
              </a:rPr>
              <a:t>Platform</a:t>
            </a:r>
          </a:p>
          <a:p>
            <a:pPr algn="ctr" eaLnBrk="0" hangingPunct="0">
              <a:defRPr/>
            </a:pPr>
            <a:r>
              <a:rPr lang="en-GB" dirty="0">
                <a:solidFill>
                  <a:schemeClr val="bg1"/>
                </a:solidFill>
              </a:rPr>
              <a:t>(</a:t>
            </a:r>
            <a:r>
              <a:rPr lang="en-GB" dirty="0" err="1">
                <a:solidFill>
                  <a:schemeClr val="bg1"/>
                </a:solidFill>
              </a:rPr>
              <a:t>PaaS</a:t>
            </a:r>
            <a:r>
              <a:rPr lang="en-GB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679289" y="4572008"/>
            <a:ext cx="2143140" cy="10715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457200" indent="-457200" algn="ctr" eaLnBrk="0" hangingPunct="0">
              <a:defRPr/>
            </a:pPr>
            <a:r>
              <a:rPr lang="en-GB" dirty="0">
                <a:solidFill>
                  <a:schemeClr val="bg1"/>
                </a:solidFill>
              </a:rPr>
              <a:t>Infrastructure</a:t>
            </a:r>
          </a:p>
          <a:p>
            <a:pPr algn="ctr" eaLnBrk="0" hangingPunct="0">
              <a:defRPr/>
            </a:pPr>
            <a:r>
              <a:rPr lang="en-GB" dirty="0">
                <a:solidFill>
                  <a:schemeClr val="bg1"/>
                </a:solidFill>
              </a:rPr>
              <a:t>(</a:t>
            </a:r>
            <a:r>
              <a:rPr lang="en-GB" dirty="0" err="1">
                <a:solidFill>
                  <a:schemeClr val="bg1"/>
                </a:solidFill>
              </a:rPr>
              <a:t>IaaS</a:t>
            </a:r>
            <a:r>
              <a:rPr lang="en-GB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5929322" y="1500174"/>
            <a:ext cx="1643074" cy="10715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457200" indent="-457200" algn="ctr" eaLnBrk="0" hangingPunct="0">
              <a:defRPr/>
            </a:pPr>
            <a:r>
              <a:rPr lang="en-GB" dirty="0">
                <a:solidFill>
                  <a:schemeClr val="bg1"/>
                </a:solidFill>
              </a:rPr>
              <a:t>Software</a:t>
            </a:r>
          </a:p>
          <a:p>
            <a:pPr algn="ctr" eaLnBrk="0" hangingPunct="0">
              <a:defRPr/>
            </a:pPr>
            <a:r>
              <a:rPr lang="en-GB" dirty="0">
                <a:solidFill>
                  <a:schemeClr val="bg1"/>
                </a:solidFill>
              </a:rPr>
              <a:t>(</a:t>
            </a:r>
            <a:r>
              <a:rPr lang="en-GB" dirty="0" err="1">
                <a:solidFill>
                  <a:schemeClr val="bg1"/>
                </a:solidFill>
              </a:rPr>
              <a:t>SaaS</a:t>
            </a:r>
            <a:r>
              <a:rPr lang="en-GB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714500" y="2000250"/>
            <a:ext cx="1666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>
                <a:solidFill>
                  <a:schemeClr val="tx2"/>
                </a:solidFill>
              </a:rPr>
              <a:t>Google Docs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2286000" y="2928938"/>
            <a:ext cx="2325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>
                <a:solidFill>
                  <a:schemeClr val="tx2"/>
                </a:solidFill>
              </a:rPr>
              <a:t>Google AppEngine</a:t>
            </a:r>
            <a:endParaRPr lang="en-GB" sz="1800">
              <a:solidFill>
                <a:schemeClr val="tx2"/>
              </a:solidFill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2786063" y="5214938"/>
            <a:ext cx="2322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>
                <a:solidFill>
                  <a:schemeClr val="tx2"/>
                </a:solidFill>
              </a:rPr>
              <a:t>Amazon EC2 &amp; S3</a:t>
            </a:r>
          </a:p>
        </p:txBody>
      </p:sp>
      <p:sp>
        <p:nvSpPr>
          <p:cNvPr id="11" name="TextBox 20"/>
          <p:cNvSpPr txBox="1">
            <a:spLocks noChangeArrowheads="1"/>
          </p:cNvSpPr>
          <p:nvPr/>
        </p:nvSpPr>
        <p:spPr bwMode="auto">
          <a:xfrm>
            <a:off x="1676400" y="6324600"/>
            <a:ext cx="5467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 dirty="0"/>
              <a:t>http://et.cairene.net/2008/07/03/cloud-services-continuum/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71625" y="4714875"/>
            <a:ext cx="3460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>
                <a:solidFill>
                  <a:schemeClr val="tx2"/>
                </a:solidFill>
              </a:rPr>
              <a:t>Windows Azure .net services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285750" y="1571625"/>
            <a:ext cx="1951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>
                <a:solidFill>
                  <a:schemeClr val="tx2"/>
                </a:solidFill>
              </a:rPr>
              <a:t>Salesforce.com</a:t>
            </a:r>
          </a:p>
        </p:txBody>
      </p:sp>
      <p:sp>
        <p:nvSpPr>
          <p:cNvPr id="14" name="Right Arrow 21"/>
          <p:cNvSpPr>
            <a:spLocks noChangeArrowheads="1"/>
          </p:cNvSpPr>
          <p:nvPr/>
        </p:nvSpPr>
        <p:spPr bwMode="auto">
          <a:xfrm rot="5400000">
            <a:off x="6357937" y="3143251"/>
            <a:ext cx="4143375" cy="857250"/>
          </a:xfrm>
          <a:prstGeom prst="rightArrow">
            <a:avLst>
              <a:gd name="adj1" fmla="val 50000"/>
              <a:gd name="adj2" fmla="val 4998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dirty="0">
                <a:solidFill>
                  <a:schemeClr val="tx2"/>
                </a:solidFill>
              </a:rPr>
              <a:t>Complexity &amp; Flexibility</a:t>
            </a: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2786063" y="1571625"/>
            <a:ext cx="2224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>
                <a:solidFill>
                  <a:schemeClr val="tx2"/>
                </a:solidFill>
              </a:rPr>
              <a:t>e-Science Central</a:t>
            </a: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214313" y="3000375"/>
            <a:ext cx="2557462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dirty="0">
                <a:solidFill>
                  <a:schemeClr val="tx2"/>
                </a:solidFill>
              </a:rPr>
              <a:t>Amazon</a:t>
            </a:r>
          </a:p>
          <a:p>
            <a:pPr eaLnBrk="0" hangingPunct="0">
              <a:buFontTx/>
              <a:buChar char="-"/>
            </a:pPr>
            <a:r>
              <a:rPr lang="en-GB" sz="1800" dirty="0">
                <a:solidFill>
                  <a:schemeClr val="tx2"/>
                </a:solidFill>
              </a:rPr>
              <a:t>Elastic Map Reduce</a:t>
            </a:r>
          </a:p>
          <a:p>
            <a:pPr eaLnBrk="0" hangingPunct="0">
              <a:buFontTx/>
              <a:buChar char="-"/>
            </a:pPr>
            <a:r>
              <a:rPr lang="en-GB" sz="1800" dirty="0">
                <a:solidFill>
                  <a:schemeClr val="tx2"/>
                </a:solidFill>
              </a:rPr>
              <a:t>Simple DB</a:t>
            </a:r>
          </a:p>
          <a:p>
            <a:pPr eaLnBrk="0" hangingPunct="0">
              <a:buFontTx/>
              <a:buChar char="-"/>
            </a:pPr>
            <a:r>
              <a:rPr lang="en-GB" sz="1800" dirty="0">
                <a:solidFill>
                  <a:schemeClr val="tx2"/>
                </a:solidFill>
              </a:rPr>
              <a:t>Simple Queue Service</a:t>
            </a:r>
          </a:p>
        </p:txBody>
      </p:sp>
      <p:sp>
        <p:nvSpPr>
          <p:cNvPr id="17" name="TextBox 24"/>
          <p:cNvSpPr txBox="1">
            <a:spLocks noChangeArrowheads="1"/>
          </p:cNvSpPr>
          <p:nvPr/>
        </p:nvSpPr>
        <p:spPr bwMode="auto">
          <a:xfrm>
            <a:off x="3643313" y="3357563"/>
            <a:ext cx="19526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>
                <a:solidFill>
                  <a:schemeClr val="tx2"/>
                </a:solidFill>
              </a:rPr>
              <a:t>Windows Azure</a:t>
            </a:r>
          </a:p>
          <a:p>
            <a:pPr eaLnBrk="0" hangingPunct="0"/>
            <a:r>
              <a:rPr lang="en-GB" sz="1800">
                <a:solidFill>
                  <a:schemeClr val="tx2"/>
                </a:solidFill>
              </a:rPr>
              <a:t>- Sharepoint</a:t>
            </a:r>
          </a:p>
          <a:p>
            <a:pPr eaLnBrk="0" hangingPunct="0"/>
            <a:r>
              <a:rPr lang="en-GB" sz="1800">
                <a:solidFill>
                  <a:schemeClr val="tx2"/>
                </a:solidFill>
              </a:rPr>
              <a:t>- SQL Services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 bwMode="auto">
          <a:xfrm>
            <a:off x="609600" y="2590800"/>
            <a:ext cx="7894320" cy="990600"/>
          </a:xfrm>
          <a:prstGeom prst="roundRect">
            <a:avLst>
              <a:gd name="adj" fmla="val 8190"/>
            </a:avLst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121893" tIns="60947" rIns="121893" bIns="60947" numCol="1" rtlCol="0" anchor="ctr" anchorCtr="0" compatLnSpc="1">
            <a:prstTxWarp prst="textNoShape">
              <a:avLst/>
            </a:prstTxWarp>
          </a:bodyPr>
          <a:lstStyle/>
          <a:p>
            <a:pPr algn="ctr" defTabSz="913875"/>
            <a:r>
              <a:rPr lang="en-US" sz="1800" dirty="0" smtClean="0">
                <a:solidFill>
                  <a:srgbClr val="FFFFFF"/>
                </a:solidFill>
                <a:latin typeface="Segoe" pitchFamily="34" charset="0"/>
              </a:rPr>
              <a:t>  </a:t>
            </a:r>
          </a:p>
        </p:txBody>
      </p:sp>
      <p:sp>
        <p:nvSpPr>
          <p:cNvPr id="56" name="Rounded Rectangle 55"/>
          <p:cNvSpPr/>
          <p:nvPr/>
        </p:nvSpPr>
        <p:spPr bwMode="auto">
          <a:xfrm>
            <a:off x="609600" y="1447800"/>
            <a:ext cx="7894320" cy="990600"/>
          </a:xfrm>
          <a:prstGeom prst="roundRect">
            <a:avLst>
              <a:gd name="adj" fmla="val 8190"/>
            </a:avLst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121893" tIns="60947" rIns="121893" bIns="60947" numCol="1" rtlCol="0" anchor="ctr" anchorCtr="0" compatLnSpc="1">
            <a:prstTxWarp prst="textNoShape">
              <a:avLst/>
            </a:prstTxWarp>
          </a:bodyPr>
          <a:lstStyle/>
          <a:p>
            <a:pPr algn="ctr" defTabSz="913875"/>
            <a:r>
              <a:rPr lang="en-US" sz="1800" dirty="0" smtClean="0">
                <a:solidFill>
                  <a:srgbClr val="FFFFFF"/>
                </a:solidFill>
                <a:latin typeface="Segoe" pitchFamily="34" charset="0"/>
              </a:rPr>
              <a:t>  </a:t>
            </a:r>
          </a:p>
        </p:txBody>
      </p:sp>
      <p:sp>
        <p:nvSpPr>
          <p:cNvPr id="148" name="Rounded Rectangle 147"/>
          <p:cNvSpPr/>
          <p:nvPr/>
        </p:nvSpPr>
        <p:spPr bwMode="auto">
          <a:xfrm>
            <a:off x="609600" y="3733800"/>
            <a:ext cx="7894320" cy="1981200"/>
          </a:xfrm>
          <a:prstGeom prst="roundRect">
            <a:avLst>
              <a:gd name="adj" fmla="val 819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121893" tIns="60947" rIns="121893" bIns="60947" numCol="1" rtlCol="0" anchor="ctr" anchorCtr="0" compatLnSpc="1">
            <a:prstTxWarp prst="textNoShape">
              <a:avLst/>
            </a:prstTxWarp>
          </a:bodyPr>
          <a:lstStyle/>
          <a:p>
            <a:pPr algn="ctr" defTabSz="913875"/>
            <a:r>
              <a:rPr lang="en-US" sz="1800" dirty="0" smtClean="0">
                <a:solidFill>
                  <a:srgbClr val="FFFFFF"/>
                </a:solidFill>
                <a:latin typeface="Segoe" pitchFamily="34" charset="0"/>
              </a:rPr>
              <a:t>  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1396613" y="3820562"/>
            <a:ext cx="6339706" cy="4572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Platform Services</a:t>
            </a:r>
            <a:endParaRPr lang="en-US" sz="24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Microsoft Cloud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838200" y="3130744"/>
            <a:ext cx="7600545" cy="374456"/>
            <a:chOff x="838200" y="2978344"/>
            <a:chExt cx="7600545" cy="374456"/>
          </a:xfrm>
        </p:grpSpPr>
        <p:pic>
          <p:nvPicPr>
            <p:cNvPr id="146" name="Picture 9" descr="C:\Users\maryfj\Desktop\PDC Visuals\Assets\Strata3D architecture chart\Logos\Dynamics CRM Online\dyn-CRM-Online_ALT_rgb_r.png"/>
            <p:cNvPicPr>
              <a:picLocks noChangeAspect="1" noChangeArrowheads="1"/>
            </p:cNvPicPr>
            <p:nvPr/>
          </p:nvPicPr>
          <p:blipFill>
            <a:blip r:embed="rId2" cstate="screen"/>
            <a:stretch>
              <a:fillRect/>
            </a:stretch>
          </p:blipFill>
          <p:spPr bwMode="auto">
            <a:xfrm>
              <a:off x="6529438" y="2978344"/>
              <a:ext cx="1909307" cy="374456"/>
            </a:xfrm>
            <a:prstGeom prst="rect">
              <a:avLst/>
            </a:prstGeom>
            <a:noFill/>
          </p:spPr>
        </p:pic>
        <p:pic>
          <p:nvPicPr>
            <p:cNvPr id="164" name="Picture 6" descr="C:\Users\maryfj\Desktop\PDC Visuals\Assets\Strata3D architecture chart\Logos\SharePoint Online\ShrPt-Online_h_bL_r.png"/>
            <p:cNvPicPr>
              <a:picLocks noChangeAspect="1" noChangeArrowheads="1"/>
            </p:cNvPicPr>
            <p:nvPr/>
          </p:nvPicPr>
          <p:blipFill>
            <a:blip r:embed="rId3" cstate="screen"/>
            <a:stretch>
              <a:fillRect/>
            </a:stretch>
          </p:blipFill>
          <p:spPr bwMode="auto">
            <a:xfrm>
              <a:off x="2327549" y="3096125"/>
              <a:ext cx="1406251" cy="210883"/>
            </a:xfrm>
            <a:prstGeom prst="rect">
              <a:avLst/>
            </a:prstGeom>
            <a:noFill/>
          </p:spPr>
        </p:pic>
        <p:pic>
          <p:nvPicPr>
            <p:cNvPr id="165" name="Picture 164" descr="Exchange-Online-Logo-r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 bwMode="auto">
            <a:xfrm>
              <a:off x="838200" y="3078904"/>
              <a:ext cx="1303357" cy="258357"/>
            </a:xfrm>
            <a:prstGeom prst="rect">
              <a:avLst/>
            </a:prstGeom>
          </p:spPr>
        </p:pic>
        <p:pic>
          <p:nvPicPr>
            <p:cNvPr id="7172" name="Picture 4" descr="E:\Pictures\Media Bank (2)\ofc-Comm-Online_bL.pn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t="-6667"/>
            <a:stretch/>
          </p:blipFill>
          <p:spPr bwMode="auto">
            <a:xfrm>
              <a:off x="3947160" y="3032432"/>
              <a:ext cx="2377440" cy="29520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914400" y="1895796"/>
            <a:ext cx="7315200" cy="542604"/>
            <a:chOff x="914400" y="1743396"/>
            <a:chExt cx="7315200" cy="542604"/>
          </a:xfrm>
        </p:grpSpPr>
        <p:pic>
          <p:nvPicPr>
            <p:cNvPr id="162" name="Picture 4" descr="C:\Users\maryfj\Desktop\PDC Visuals\Assets\Strata3D architecture chart\Logos\Office Live\ofc-Live_rgb_r.png"/>
            <p:cNvPicPr>
              <a:picLocks noChangeAspect="1" noChangeArrowheads="1"/>
            </p:cNvPicPr>
            <p:nvPr/>
          </p:nvPicPr>
          <p:blipFill>
            <a:blip r:embed="rId6" cstate="screen"/>
            <a:stretch>
              <a:fillRect/>
            </a:stretch>
          </p:blipFill>
          <p:spPr bwMode="auto">
            <a:xfrm>
              <a:off x="3505200" y="1895796"/>
              <a:ext cx="1097561" cy="286389"/>
            </a:xfrm>
            <a:prstGeom prst="rect">
              <a:avLst/>
            </a:prstGeom>
            <a:noFill/>
          </p:spPr>
        </p:pic>
        <p:pic>
          <p:nvPicPr>
            <p:cNvPr id="163" name="Picture 5" descr="C:\Users\maryfj\Desktop\PDC Visuals\Assets\Strata3D architecture chart\Logos\Windows Live\WLive_h_rgb_r.png"/>
            <p:cNvPicPr>
              <a:picLocks noChangeAspect="1" noChangeArrowheads="1"/>
            </p:cNvPicPr>
            <p:nvPr/>
          </p:nvPicPr>
          <p:blipFill>
            <a:blip r:embed="rId7" cstate="screen"/>
            <a:stretch>
              <a:fillRect/>
            </a:stretch>
          </p:blipFill>
          <p:spPr bwMode="auto">
            <a:xfrm>
              <a:off x="1905000" y="1971996"/>
              <a:ext cx="1303353" cy="173301"/>
            </a:xfrm>
            <a:prstGeom prst="rect">
              <a:avLst/>
            </a:prstGeom>
            <a:noFill/>
          </p:spPr>
        </p:pic>
        <p:pic>
          <p:nvPicPr>
            <p:cNvPr id="43" name="Picture 2" descr="E:\Pictures\Media Bank\bing_rgb.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971996"/>
              <a:ext cx="685800" cy="24204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</p:pic>
        <p:pic>
          <p:nvPicPr>
            <p:cNvPr id="7170" name="Picture 2" descr="E:\Pictures\Media Bank (2)\HV-Logo_h_rgb.pn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1743396"/>
              <a:ext cx="1447800" cy="54260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</p:pic>
        <p:pic>
          <p:nvPicPr>
            <p:cNvPr id="7171" name="Picture 3" descr="E:\Pictures\Media Bank (2)\MSAdvertising_v_rgb.pn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1872379"/>
              <a:ext cx="990600" cy="30441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</p:pic>
        <p:pic>
          <p:nvPicPr>
            <p:cNvPr id="51" name="Picture 5" descr="C:\Program Files\Microsoft Resource DVD Artwork\DVD_ART\BoxShots_Logos\Xbox Live\Xbox Live logo vertical.png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7772400" y="1906769"/>
              <a:ext cx="457200" cy="217627"/>
            </a:xfrm>
            <a:prstGeom prst="rect">
              <a:avLst/>
            </a:prstGeom>
            <a:noFill/>
          </p:spPr>
        </p:pic>
      </p:grpSp>
      <p:grpSp>
        <p:nvGrpSpPr>
          <p:cNvPr id="15" name="Group 14"/>
          <p:cNvGrpSpPr/>
          <p:nvPr/>
        </p:nvGrpSpPr>
        <p:grpSpPr>
          <a:xfrm>
            <a:off x="718367" y="4267200"/>
            <a:ext cx="7660279" cy="1384303"/>
            <a:chOff x="718367" y="4114800"/>
            <a:chExt cx="7660279" cy="1384303"/>
          </a:xfrm>
        </p:grpSpPr>
        <p:sp>
          <p:nvSpPr>
            <p:cNvPr id="151" name="Rounded Rectangle 150"/>
            <p:cNvSpPr/>
            <p:nvPr/>
          </p:nvSpPr>
          <p:spPr bwMode="auto">
            <a:xfrm>
              <a:off x="718367" y="4114800"/>
              <a:ext cx="1490472" cy="685800"/>
            </a:xfrm>
            <a:prstGeom prst="roundRect">
              <a:avLst>
                <a:gd name="adj" fmla="val 23334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121893" tIns="60947" rIns="121893" bIns="6094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3875"/>
              <a:endParaRPr lang="en-US" dirty="0" smtClean="0">
                <a:solidFill>
                  <a:srgbClr val="FFFFFF"/>
                </a:solidFill>
                <a:latin typeface="Segoe" pitchFamily="34" charset="0"/>
              </a:endParaRPr>
            </a:p>
          </p:txBody>
        </p:sp>
        <p:sp>
          <p:nvSpPr>
            <p:cNvPr id="154" name="Rounded Rectangle 153"/>
            <p:cNvSpPr/>
            <p:nvPr/>
          </p:nvSpPr>
          <p:spPr bwMode="auto">
            <a:xfrm>
              <a:off x="725987" y="4889502"/>
              <a:ext cx="7652659" cy="609601"/>
            </a:xfrm>
            <a:prstGeom prst="roundRect">
              <a:avLst>
                <a:gd name="adj" fmla="val 23334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121893" tIns="60947" rIns="121893" bIns="6094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3875"/>
              <a:endParaRPr lang="en-US" dirty="0" smtClean="0">
                <a:solidFill>
                  <a:srgbClr val="FFFFFF"/>
                </a:solidFill>
                <a:latin typeface="Segoe" pitchFamily="34" charset="0"/>
              </a:endParaRPr>
            </a:p>
          </p:txBody>
        </p:sp>
        <p:pic>
          <p:nvPicPr>
            <p:cNvPr id="155" name="Picture 154" descr="WinAzure_h_rgb.png"/>
            <p:cNvPicPr>
              <a:picLocks noChangeAspect="1"/>
            </p:cNvPicPr>
            <p:nvPr/>
          </p:nvPicPr>
          <p:blipFill>
            <a:blip r:embed="rId12" cstate="screen"/>
            <a:stretch>
              <a:fillRect/>
            </a:stretch>
          </p:blipFill>
          <p:spPr>
            <a:xfrm>
              <a:off x="3200400" y="4953000"/>
              <a:ext cx="2743200" cy="511988"/>
            </a:xfrm>
            <a:prstGeom prst="rect">
              <a:avLst/>
            </a:prstGeom>
          </p:spPr>
        </p:pic>
        <p:sp>
          <p:nvSpPr>
            <p:cNvPr id="157" name="Rounded Rectangle 156"/>
            <p:cNvSpPr/>
            <p:nvPr/>
          </p:nvSpPr>
          <p:spPr bwMode="auto">
            <a:xfrm>
              <a:off x="3803269" y="4114800"/>
              <a:ext cx="1490472" cy="685800"/>
            </a:xfrm>
            <a:prstGeom prst="roundRect">
              <a:avLst>
                <a:gd name="adj" fmla="val 23334"/>
              </a:avLst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121893" tIns="60947" rIns="121893" bIns="6094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3875"/>
              <a:endParaRPr lang="en-US" dirty="0" smtClean="0">
                <a:solidFill>
                  <a:srgbClr val="FFFFFF"/>
                </a:solidFill>
                <a:latin typeface="Segoe" pitchFamily="34" charset="0"/>
              </a:endParaRPr>
            </a:p>
          </p:txBody>
        </p:sp>
        <p:sp>
          <p:nvSpPr>
            <p:cNvPr id="160" name="Rounded Rectangle 159"/>
            <p:cNvSpPr/>
            <p:nvPr/>
          </p:nvSpPr>
          <p:spPr bwMode="auto">
            <a:xfrm>
              <a:off x="2260819" y="4114800"/>
              <a:ext cx="1490472" cy="685800"/>
            </a:xfrm>
            <a:prstGeom prst="roundRect">
              <a:avLst>
                <a:gd name="adj" fmla="val 23334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121893" tIns="60947" rIns="121893" bIns="6094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3875"/>
              <a:endParaRPr lang="en-US" dirty="0" smtClean="0">
                <a:solidFill>
                  <a:srgbClr val="FFFFFF"/>
                </a:solidFill>
                <a:latin typeface="Segoe" pitchFamily="34" charset="0"/>
              </a:endParaRPr>
            </a:p>
          </p:txBody>
        </p:sp>
        <p:pic>
          <p:nvPicPr>
            <p:cNvPr id="161" name="Picture 3" descr="C:\Users\maryfj\Desktop\PDC Visuals\Assets\Strata3D architecture chart\Logos\NET Services\NETServices_h_rgb.png"/>
            <p:cNvPicPr>
              <a:picLocks noChangeAspect="1" noChangeArrowheads="1"/>
            </p:cNvPicPr>
            <p:nvPr/>
          </p:nvPicPr>
          <p:blipFill>
            <a:blip r:embed="rId13" cstate="screen"/>
            <a:stretch>
              <a:fillRect/>
            </a:stretch>
          </p:blipFill>
          <p:spPr bwMode="auto">
            <a:xfrm>
              <a:off x="2277836" y="4343400"/>
              <a:ext cx="1388043" cy="322690"/>
            </a:xfrm>
            <a:prstGeom prst="rect">
              <a:avLst/>
            </a:prstGeom>
            <a:noFill/>
          </p:spPr>
        </p:pic>
        <p:sp>
          <p:nvSpPr>
            <p:cNvPr id="167" name="Rounded Rectangle 166"/>
            <p:cNvSpPr/>
            <p:nvPr/>
          </p:nvSpPr>
          <p:spPr bwMode="auto">
            <a:xfrm>
              <a:off x="6888172" y="4114800"/>
              <a:ext cx="1490472" cy="685800"/>
            </a:xfrm>
            <a:prstGeom prst="roundRect">
              <a:avLst>
                <a:gd name="adj" fmla="val 23334"/>
              </a:avLst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121893" tIns="60947" rIns="121893" bIns="6094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3875"/>
              <a:endParaRPr lang="en-US" dirty="0" smtClean="0">
                <a:solidFill>
                  <a:srgbClr val="FFFFFF"/>
                </a:solidFill>
                <a:latin typeface="Segoe" pitchFamily="34" charset="0"/>
              </a:endParaRPr>
            </a:p>
          </p:txBody>
        </p:sp>
        <p:pic>
          <p:nvPicPr>
            <p:cNvPr id="168" name="Picture 167" descr="dyn-CRM-Svc-2_bL.png"/>
            <p:cNvPicPr>
              <a:picLocks noChangeAspect="1"/>
            </p:cNvPicPr>
            <p:nvPr/>
          </p:nvPicPr>
          <p:blipFill>
            <a:blip r:embed="rId14" cstate="screen"/>
            <a:stretch>
              <a:fillRect/>
            </a:stretch>
          </p:blipFill>
          <p:spPr>
            <a:xfrm>
              <a:off x="6929995" y="4323034"/>
              <a:ext cx="1406269" cy="269934"/>
            </a:xfrm>
            <a:prstGeom prst="rect">
              <a:avLst/>
            </a:prstGeom>
          </p:spPr>
        </p:pic>
        <p:sp>
          <p:nvSpPr>
            <p:cNvPr id="170" name="Rounded Rectangle 169"/>
            <p:cNvSpPr/>
            <p:nvPr/>
          </p:nvSpPr>
          <p:spPr bwMode="auto">
            <a:xfrm>
              <a:off x="5345721" y="4114800"/>
              <a:ext cx="1490472" cy="685800"/>
            </a:xfrm>
            <a:prstGeom prst="roundRect">
              <a:avLst>
                <a:gd name="adj" fmla="val 23334"/>
              </a:avLst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121893" tIns="60947" rIns="121893" bIns="6094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3875"/>
              <a:endParaRPr lang="en-US" dirty="0" smtClean="0">
                <a:solidFill>
                  <a:srgbClr val="FFFFFF"/>
                </a:solidFill>
                <a:latin typeface="Segoe" pitchFamily="34" charset="0"/>
              </a:endParaRPr>
            </a:p>
          </p:txBody>
        </p:sp>
        <p:pic>
          <p:nvPicPr>
            <p:cNvPr id="171" name="Picture 170" descr="ShrPt-Svc-2_bL.png"/>
            <p:cNvPicPr>
              <a:picLocks noChangeAspect="1"/>
            </p:cNvPicPr>
            <p:nvPr/>
          </p:nvPicPr>
          <p:blipFill>
            <a:blip r:embed="rId15" cstate="screen"/>
            <a:stretch>
              <a:fillRect/>
            </a:stretch>
          </p:blipFill>
          <p:spPr>
            <a:xfrm>
              <a:off x="5464253" y="4397235"/>
              <a:ext cx="1257628" cy="174765"/>
            </a:xfrm>
            <a:prstGeom prst="rect">
              <a:avLst/>
            </a:prstGeom>
          </p:spPr>
        </p:pic>
        <p:pic>
          <p:nvPicPr>
            <p:cNvPr id="30" name="Picture 29" descr="SQLAzurelogo_BlkText.png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00465" y="4296908"/>
              <a:ext cx="1141695" cy="351292"/>
            </a:xfrm>
            <a:prstGeom prst="rect">
              <a:avLst/>
            </a:prstGeom>
          </p:spPr>
        </p:pic>
        <p:pic>
          <p:nvPicPr>
            <p:cNvPr id="152" name="Picture 151" descr="LiveServices_h_rgb.png"/>
            <p:cNvPicPr>
              <a:picLocks noChangeAspect="1"/>
            </p:cNvPicPr>
            <p:nvPr/>
          </p:nvPicPr>
          <p:blipFill>
            <a:blip r:embed="rId17" cstate="screen"/>
            <a:stretch>
              <a:fillRect/>
            </a:stretch>
          </p:blipFill>
          <p:spPr>
            <a:xfrm>
              <a:off x="3962400" y="4343400"/>
              <a:ext cx="1188720" cy="33088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" name="Rectangle 54"/>
          <p:cNvSpPr/>
          <p:nvPr/>
        </p:nvSpPr>
        <p:spPr>
          <a:xfrm>
            <a:off x="1396613" y="2640358"/>
            <a:ext cx="6339706" cy="56004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Software Services</a:t>
            </a:r>
            <a:endParaRPr lang="en-US" sz="2400" dirty="0">
              <a:solidFill>
                <a:schemeClr val="tx2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396613" y="1497358"/>
            <a:ext cx="6339706" cy="56004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Application Services</a:t>
            </a:r>
            <a:endParaRPr lang="en-US" sz="2400" dirty="0">
              <a:solidFill>
                <a:schemeClr val="tx2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609600" y="5867400"/>
            <a:ext cx="7894320" cy="533400"/>
          </a:xfrm>
          <a:prstGeom prst="roundRect">
            <a:avLst>
              <a:gd name="adj" fmla="val 8190"/>
            </a:avLst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121893" tIns="60947" rIns="121893" bIns="60947" numCol="1" rtlCol="0" anchor="ctr" anchorCtr="0" compatLnSpc="1">
            <a:prstTxWarp prst="textNoShape">
              <a:avLst/>
            </a:prstTxWarp>
          </a:bodyPr>
          <a:lstStyle/>
          <a:p>
            <a:pPr algn="ctr" defTabSz="913875"/>
            <a:r>
              <a:rPr lang="en-US" sz="1800" dirty="0" smtClean="0">
                <a:solidFill>
                  <a:srgbClr val="FFFFFF"/>
                </a:solidFill>
                <a:latin typeface="Segoe" pitchFamily="34" charset="0"/>
              </a:rPr>
              <a:t>  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396613" y="5916958"/>
            <a:ext cx="6339706" cy="56004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Infrastructure Services</a:t>
            </a:r>
            <a:endParaRPr lang="en-US" sz="2400" dirty="0">
              <a:solidFill>
                <a:schemeClr val="tx2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8" name="Content Placeholder 4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Categories of Services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985289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Windows Azure Platform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1371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SzTx/>
              <a:buFont typeface="Wingdings" pitchFamily="2" charset="2"/>
              <a:buChar char="§"/>
            </a:pPr>
            <a:r>
              <a:rPr lang="en-US" sz="1800" dirty="0">
                <a:solidFill>
                  <a:srgbClr val="00B0F0"/>
                </a:solidFill>
              </a:rPr>
              <a:t>Internet-scale, highly available cloud fabric</a:t>
            </a:r>
          </a:p>
          <a:p>
            <a:pPr>
              <a:lnSpc>
                <a:spcPct val="100000"/>
              </a:lnSpc>
              <a:spcBef>
                <a:spcPts val="600"/>
              </a:spcBef>
              <a:buSzTx/>
              <a:buFont typeface="Wingdings" pitchFamily="2" charset="2"/>
              <a:buChar char="§"/>
            </a:pPr>
            <a:r>
              <a:rPr lang="en-US" sz="1800" dirty="0">
                <a:solidFill>
                  <a:srgbClr val="00B0F0"/>
                </a:solidFill>
              </a:rPr>
              <a:t>Globally distributed Microsoft data centers (ISO/IEC 27001:2005 and SAS 70 Type I and Type II certified)</a:t>
            </a:r>
          </a:p>
          <a:p>
            <a:pPr>
              <a:lnSpc>
                <a:spcPct val="100000"/>
              </a:lnSpc>
              <a:spcBef>
                <a:spcPts val="600"/>
              </a:spcBef>
              <a:buSzTx/>
              <a:buFont typeface="Wingdings" pitchFamily="2" charset="2"/>
              <a:buChar char="§"/>
            </a:pPr>
            <a:r>
              <a:rPr lang="en-US" sz="1800" dirty="0">
                <a:solidFill>
                  <a:srgbClr val="00B0F0"/>
                </a:solidFill>
              </a:rPr>
              <a:t>Consumption and usage-based pricing; enterprise-class SLA commitment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609600" y="3200400"/>
            <a:ext cx="2590800" cy="3170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89697" indent="-289697" algn="l" defTabSz="914327" rtl="0" eaLnBrk="1" latinLnBrk="0" hangingPunct="1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 sz="23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9865" indent="-230169" algn="l" defTabSz="914327" rtl="0" eaLnBrk="1" latinLnBrk="0" hangingPunct="1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12996" indent="-193131" algn="l" defTabSz="914327" rtl="0" eaLnBrk="1" latinLnBrk="0" hangingPunct="1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55070" indent="-242074" algn="l" defTabSz="914327" rtl="0" eaLnBrk="1" latinLnBrk="0" hangingPunct="1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85238" indent="-230169" algn="l" defTabSz="914327" rtl="0" eaLnBrk="1" latinLnBrk="0" hangingPunct="1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399" indent="-228582" algn="l" defTabSz="9143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62" indent="-228582" algn="l" defTabSz="9143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26" indent="-228582" algn="l" defTabSz="9143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0" indent="-228582" algn="l" defTabSz="9143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400" dirty="0">
                <a:solidFill>
                  <a:srgbClr val="00B0F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Compute</a:t>
            </a:r>
            <a:r>
              <a:rPr lang="en-US" sz="1400" dirty="0">
                <a:solidFill>
                  <a:schemeClr val="accent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– auto-provisioning 64-bit application containers in Windows Server VMs; supports a wide range of application models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400" dirty="0">
                <a:solidFill>
                  <a:srgbClr val="00B0F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Storage</a:t>
            </a:r>
            <a:r>
              <a:rPr lang="en-US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– highly available distributed table, blob, queue, &amp; </a:t>
            </a:r>
            <a:r>
              <a:rPr lang="en-US" sz="14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cache storage services</a:t>
            </a:r>
            <a:endParaRPr lang="en-US" sz="14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400" dirty="0">
                <a:solidFill>
                  <a:srgbClr val="00B0F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Languages</a:t>
            </a:r>
            <a:r>
              <a:rPr lang="en-US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– .NET 3.5 (C#, VB.NET, etc.), </a:t>
            </a:r>
            <a:r>
              <a:rPr lang="en-US" sz="1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IronRuby</a:t>
            </a:r>
            <a:r>
              <a:rPr lang="en-US" sz="1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IronPython</a:t>
            </a:r>
            <a:r>
              <a:rPr lang="en-US" sz="1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PHP, </a:t>
            </a:r>
            <a:r>
              <a:rPr lang="en-US" sz="14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Java, native </a:t>
            </a:r>
            <a:r>
              <a:rPr lang="en-US" sz="1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Win32 code</a:t>
            </a: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3508375" y="3200400"/>
            <a:ext cx="2587626" cy="3170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89697" indent="-289697" algn="l" defTabSz="914327" rtl="0" eaLnBrk="1" latinLnBrk="0" hangingPunct="1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 sz="23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9865" indent="-230169" algn="l" defTabSz="914327" rtl="0" eaLnBrk="1" latinLnBrk="0" hangingPunct="1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12996" indent="-193131" algn="l" defTabSz="914327" rtl="0" eaLnBrk="1" latinLnBrk="0" hangingPunct="1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55070" indent="-242074" algn="l" defTabSz="914327" rtl="0" eaLnBrk="1" latinLnBrk="0" hangingPunct="1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85238" indent="-230169" algn="l" defTabSz="914327" rtl="0" eaLnBrk="1" latinLnBrk="0" hangingPunct="1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399" indent="-228582" algn="l" defTabSz="9143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62" indent="-228582" algn="l" defTabSz="9143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26" indent="-228582" algn="l" defTabSz="9143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0" indent="-228582" algn="l" defTabSz="9143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B0F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Data</a:t>
            </a:r>
            <a:r>
              <a:rPr lang="en-US" sz="14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– massively scalable &amp; highly consistent distributed relational database; geo-replication and geo-location of data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B0F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Processing</a:t>
            </a:r>
            <a:r>
              <a:rPr lang="en-US" sz="14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– relational queries, search, reporting, analytics on structured, semi-structured, and unstructured data</a:t>
            </a:r>
            <a:endParaRPr lang="en-US" sz="14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B0F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Integration</a:t>
            </a:r>
            <a:r>
              <a:rPr lang="en-US" sz="14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– synchronization and replication with on-premise databases, other data sources</a:t>
            </a:r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6477000" y="3200400"/>
            <a:ext cx="2514600" cy="3170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89697" indent="-289697" algn="l" defTabSz="914327" rtl="0" eaLnBrk="1" latinLnBrk="0" hangingPunct="1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 sz="23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9865" indent="-230169" algn="l" defTabSz="914327" rtl="0" eaLnBrk="1" latinLnBrk="0" hangingPunct="1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12996" indent="-193131" algn="l" defTabSz="914327" rtl="0" eaLnBrk="1" latinLnBrk="0" hangingPunct="1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55070" indent="-242074" algn="l" defTabSz="914327" rtl="0" eaLnBrk="1" latinLnBrk="0" hangingPunct="1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85238" indent="-230169" algn="l" defTabSz="914327" rtl="0" eaLnBrk="1" latinLnBrk="0" hangingPunct="1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399" indent="-228582" algn="l" defTabSz="9143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62" indent="-228582" algn="l" defTabSz="9143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26" indent="-228582" algn="l" defTabSz="9143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0" indent="-228582" algn="l" defTabSz="9143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B0F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Service Bus</a:t>
            </a:r>
            <a:r>
              <a:rPr lang="en-US" sz="14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– connectivity to on-premises applications; secure, federated fire-wall friendly Web services messaging intermediary; durable &amp; discoverable queues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400" b="1" dirty="0" smtClean="0">
                <a:solidFill>
                  <a:srgbClr val="00B0F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Access Control</a:t>
            </a:r>
            <a:r>
              <a:rPr lang="en-US" sz="1400" b="1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– rules-driven federated identity; AD federation; claims-based authorization</a:t>
            </a:r>
            <a:endParaRPr lang="en-US" sz="1400" b="1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B0F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Workflows</a:t>
            </a:r>
            <a:r>
              <a:rPr lang="en-US" sz="14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– declarative service orchestrations via REST-based activities</a:t>
            </a:r>
          </a:p>
        </p:txBody>
      </p:sp>
      <p:pic>
        <p:nvPicPr>
          <p:cNvPr id="6148" name="Picture 4" descr="F:\Pictures\Media Bank\NETServices_h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31491" y="2737029"/>
            <a:ext cx="1981200" cy="4673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6150" name="Picture 6" descr="F:\Pictures\Media Bank\WinAzure_h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" y="2747189"/>
            <a:ext cx="2054225" cy="3844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2" name="Picture 11" descr="SQLAzurelogo_BlkTex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52800" y="2631029"/>
            <a:ext cx="1600200" cy="49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26583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375946" cy="664797"/>
          </a:xfrm>
        </p:spPr>
        <p:txBody>
          <a:bodyPr/>
          <a:lstStyle/>
          <a:p>
            <a:pPr algn="l"/>
            <a:r>
              <a:rPr lang="en-US" dirty="0" smtClean="0"/>
              <a:t>Security and Privacy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Encrypts data before it goes to database</a:t>
            </a:r>
          </a:p>
          <a:p>
            <a:r>
              <a:rPr lang="en-US" sz="2400" dirty="0" smtClean="0"/>
              <a:t>Encrypts connection to azure via SSMS (SQL Server Management Studio)</a:t>
            </a:r>
          </a:p>
          <a:p>
            <a:r>
              <a:rPr lang="en-US" sz="2400" dirty="0" smtClean="0"/>
              <a:t>Service </a:t>
            </a:r>
          </a:p>
          <a:p>
            <a:pPr lvl="1"/>
            <a:r>
              <a:rPr lang="en-US" sz="2000" dirty="0" smtClean="0"/>
              <a:t>Secure channel required (SSL)</a:t>
            </a:r>
          </a:p>
          <a:p>
            <a:pPr lvl="1"/>
            <a:r>
              <a:rPr lang="en-US" sz="2000" dirty="0" smtClean="0"/>
              <a:t>Denial Of Service trend tracking</a:t>
            </a:r>
          </a:p>
          <a:p>
            <a:pPr lvl="1"/>
            <a:r>
              <a:rPr lang="en-US" sz="2000" dirty="0" smtClean="0"/>
              <a:t>Packet Inspection</a:t>
            </a:r>
          </a:p>
          <a:p>
            <a:r>
              <a:rPr lang="en-US" sz="2400" dirty="0" smtClean="0"/>
              <a:t>Server </a:t>
            </a:r>
          </a:p>
          <a:p>
            <a:pPr lvl="1"/>
            <a:r>
              <a:rPr lang="en-US" sz="2000" dirty="0" smtClean="0"/>
              <a:t>IP allow list (Firewall) </a:t>
            </a:r>
          </a:p>
          <a:p>
            <a:pPr lvl="1"/>
            <a:r>
              <a:rPr lang="en-US" sz="2000" dirty="0" smtClean="0"/>
              <a:t>Idle connection culling</a:t>
            </a:r>
          </a:p>
          <a:p>
            <a:pPr lvl="1"/>
            <a:r>
              <a:rPr lang="en-US" sz="2000" dirty="0" smtClean="0"/>
              <a:t>Generated server names </a:t>
            </a:r>
          </a:p>
          <a:p>
            <a:r>
              <a:rPr lang="en-US" sz="2400" dirty="0" smtClean="0"/>
              <a:t>Database</a:t>
            </a:r>
          </a:p>
          <a:p>
            <a:pPr lvl="1"/>
            <a:r>
              <a:rPr lang="en-US" sz="2000" dirty="0" smtClean="0"/>
              <a:t>Disallow the most commonly attacked user id’s (SA, Admin, root, guest, etc) </a:t>
            </a:r>
          </a:p>
          <a:p>
            <a:pPr lvl="1"/>
            <a:r>
              <a:rPr lang="en-US" sz="2000" dirty="0" smtClean="0"/>
              <a:t>Standard SQL </a:t>
            </a:r>
            <a:r>
              <a:rPr lang="en-US" sz="2000" dirty="0" err="1" smtClean="0"/>
              <a:t>Authn</a:t>
            </a:r>
            <a:r>
              <a:rPr lang="en-US" sz="2000" dirty="0" smtClean="0"/>
              <a:t>/</a:t>
            </a:r>
            <a:r>
              <a:rPr lang="en-US" sz="2000" dirty="0" err="1" smtClean="0"/>
              <a:t>Authz</a:t>
            </a:r>
            <a:r>
              <a:rPr lang="en-US" sz="2000" dirty="0" smtClean="0"/>
              <a:t> mode </a:t>
            </a:r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375946" cy="664797"/>
          </a:xfrm>
        </p:spPr>
        <p:txBody>
          <a:bodyPr/>
          <a:lstStyle/>
          <a:p>
            <a:pPr algn="l"/>
            <a:r>
              <a:rPr lang="en-US" dirty="0" smtClean="0"/>
              <a:t>Access Control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4946" y="990600"/>
            <a:ext cx="8382000" cy="5638799"/>
          </a:xfrm>
        </p:spPr>
        <p:txBody>
          <a:bodyPr/>
          <a:lstStyle/>
          <a:p>
            <a:r>
              <a:rPr lang="en-US" sz="2800" dirty="0" smtClean="0"/>
              <a:t>Approach</a:t>
            </a:r>
          </a:p>
          <a:p>
            <a:pPr lvl="1"/>
            <a:r>
              <a:rPr lang="en-US" sz="2400" dirty="0" smtClean="0"/>
              <a:t>Automate federation for a wide-range of identity providers and technologies</a:t>
            </a:r>
          </a:p>
          <a:p>
            <a:pPr lvl="1"/>
            <a:r>
              <a:rPr lang="en-US" sz="2400" dirty="0" smtClean="0"/>
              <a:t>Factor the access control logic from the application into manageable collection of rules</a:t>
            </a:r>
          </a:p>
          <a:p>
            <a:pPr lvl="1"/>
            <a:r>
              <a:rPr lang="en-US" sz="2400" dirty="0" smtClean="0"/>
              <a:t>Easy-to-use framework that ensures correct </a:t>
            </a:r>
            <a:br>
              <a:rPr lang="en-US" sz="2400" dirty="0" smtClean="0"/>
            </a:br>
            <a:r>
              <a:rPr lang="en-US" sz="2400" dirty="0" smtClean="0"/>
              <a:t>token processing</a:t>
            </a:r>
          </a:p>
          <a:p>
            <a:r>
              <a:rPr lang="en-US" sz="2400" dirty="0" smtClean="0"/>
              <a:t>Enable security scheme external to application</a:t>
            </a:r>
          </a:p>
          <a:p>
            <a:r>
              <a:rPr lang="en-US" sz="2400" dirty="0" smtClean="0"/>
              <a:t>Multiple security schemes can be enabled</a:t>
            </a:r>
          </a:p>
          <a:p>
            <a:r>
              <a:rPr lang="en-US" sz="2400" dirty="0" smtClean="0"/>
              <a:t>Rules used to map claims to what app expects</a:t>
            </a:r>
          </a:p>
          <a:p>
            <a:r>
              <a:rPr lang="en-US" sz="2400" dirty="0" smtClean="0"/>
              <a:t>Integrate with standards-based identity providers, including enterprise directories and web identity systems such as Windows Live ID</a:t>
            </a:r>
          </a:p>
          <a:p>
            <a:r>
              <a:rPr lang="en-US" sz="2400" dirty="0" smtClean="0"/>
              <a:t>.NET Developers use the Geneva Framework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zure_template">
  <a:themeElements>
    <a:clrScheme name="Azure">
      <a:dk1>
        <a:srgbClr val="28347E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98B4DE"/>
      </a:accent2>
      <a:accent3>
        <a:srgbClr val="8C8C8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zur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438</Words>
  <Application>Microsoft Office PowerPoint</Application>
  <PresentationFormat>On-screen Show (4:3)</PresentationFormat>
  <Paragraphs>112</Paragraphs>
  <Slides>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azure_template</vt:lpstr>
      <vt:lpstr>Artwork</vt:lpstr>
      <vt:lpstr>The Microsoft Cloud Azure Platform</vt:lpstr>
      <vt:lpstr>Types of Clouds</vt:lpstr>
      <vt:lpstr>Slide 3</vt:lpstr>
      <vt:lpstr>The Microsoft Cloud</vt:lpstr>
      <vt:lpstr>Windows Azure Platform</vt:lpstr>
      <vt:lpstr>Security and Privacy</vt:lpstr>
      <vt:lpstr>Access Control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2009-10-27T09:18:02Z</dcterms:created>
  <dcterms:modified xsi:type="dcterms:W3CDTF">2010-02-10T14:49:50Z</dcterms:modified>
</cp:coreProperties>
</file>