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7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1pPr>
    <a:lvl2pPr marL="457200"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2pPr>
    <a:lvl3pPr marL="914400"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3pPr>
    <a:lvl4pPr marL="1371600"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4pPr>
    <a:lvl5pPr marL="1828800" algn="ctr" rtl="0" fontAlgn="base">
      <a:spcBef>
        <a:spcPct val="0"/>
      </a:spcBef>
      <a:spcAft>
        <a:spcPct val="0"/>
      </a:spcAft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5pPr>
    <a:lvl6pPr marL="2286000" algn="l" defTabSz="4572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6pPr>
    <a:lvl7pPr marL="2743200" algn="l" defTabSz="4572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7pPr>
    <a:lvl8pPr marL="3200400" algn="l" defTabSz="4572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8pPr>
    <a:lvl9pPr marL="3657600" algn="l" defTabSz="457200" rtl="0" eaLnBrk="1" latinLnBrk="0" hangingPunct="1">
      <a:defRPr sz="3000" kern="1200">
        <a:solidFill>
          <a:srgbClr val="263750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7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7" autoAdjust="0"/>
    <p:restoredTop sz="99593" autoAdjust="0"/>
  </p:normalViewPr>
  <p:slideViewPr>
    <p:cSldViewPr>
      <p:cViewPr>
        <p:scale>
          <a:sx n="75" d="100"/>
          <a:sy n="75" d="100"/>
        </p:scale>
        <p:origin x="-1272" y="-30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4" Type="http://schemas.openxmlformats.org/officeDocument/2006/relationships/slide" Target="slides/slide14.xml"/><Relationship Id="rId15" Type="http://schemas.openxmlformats.org/officeDocument/2006/relationships/slide" Target="slides/slide15.xml"/><Relationship Id="rId16" Type="http://schemas.openxmlformats.org/officeDocument/2006/relationships/slide" Target="slides/slide16.xml"/><Relationship Id="rId17" Type="http://schemas.openxmlformats.org/officeDocument/2006/relationships/slide" Target="slides/slide17.xml"/><Relationship Id="rId18" Type="http://schemas.openxmlformats.org/officeDocument/2006/relationships/slide" Target="slides/slide18.xml"/><Relationship Id="rId19" Type="http://schemas.openxmlformats.org/officeDocument/2006/relationships/slide" Target="slides/slide19.xml"/><Relationship Id="rId50" Type="http://schemas.openxmlformats.org/officeDocument/2006/relationships/slide" Target="slides/slide50.xml"/><Relationship Id="rId51" Type="http://schemas.openxmlformats.org/officeDocument/2006/relationships/slide" Target="slides/slide51.xml"/><Relationship Id="rId52" Type="http://schemas.openxmlformats.org/officeDocument/2006/relationships/slide" Target="slides/slide52.xml"/><Relationship Id="rId53" Type="http://schemas.openxmlformats.org/officeDocument/2006/relationships/slide" Target="slides/slide53.xml"/><Relationship Id="rId54" Type="http://schemas.openxmlformats.org/officeDocument/2006/relationships/slide" Target="slides/slide54.xml"/><Relationship Id="rId55" Type="http://schemas.openxmlformats.org/officeDocument/2006/relationships/slide" Target="slides/slide55.xml"/><Relationship Id="rId40" Type="http://schemas.openxmlformats.org/officeDocument/2006/relationships/slide" Target="slides/slide40.xml"/><Relationship Id="rId41" Type="http://schemas.openxmlformats.org/officeDocument/2006/relationships/slide" Target="slides/slide41.xml"/><Relationship Id="rId42" Type="http://schemas.openxmlformats.org/officeDocument/2006/relationships/slide" Target="slides/slide42.xml"/><Relationship Id="rId43" Type="http://schemas.openxmlformats.org/officeDocument/2006/relationships/slide" Target="slides/slide43.xml"/><Relationship Id="rId44" Type="http://schemas.openxmlformats.org/officeDocument/2006/relationships/slide" Target="slides/slide44.xml"/><Relationship Id="rId45" Type="http://schemas.openxmlformats.org/officeDocument/2006/relationships/slide" Target="slides/slide45.xml"/><Relationship Id="rId46" Type="http://schemas.openxmlformats.org/officeDocument/2006/relationships/slide" Target="slides/slide46.xml"/><Relationship Id="rId47" Type="http://schemas.openxmlformats.org/officeDocument/2006/relationships/slide" Target="slides/slide47.xml"/><Relationship Id="rId48" Type="http://schemas.openxmlformats.org/officeDocument/2006/relationships/slide" Target="slides/slide48.xml"/><Relationship Id="rId49" Type="http://schemas.openxmlformats.org/officeDocument/2006/relationships/slide" Target="slides/slide49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4.xml"/><Relationship Id="rId5" Type="http://schemas.openxmlformats.org/officeDocument/2006/relationships/slide" Target="slides/slide5.xml"/><Relationship Id="rId6" Type="http://schemas.openxmlformats.org/officeDocument/2006/relationships/slide" Target="slides/slide6.xml"/><Relationship Id="rId7" Type="http://schemas.openxmlformats.org/officeDocument/2006/relationships/slide" Target="slides/slide7.xml"/><Relationship Id="rId8" Type="http://schemas.openxmlformats.org/officeDocument/2006/relationships/slide" Target="slides/slide8.xml"/><Relationship Id="rId9" Type="http://schemas.openxmlformats.org/officeDocument/2006/relationships/slide" Target="slides/slide9.xml"/><Relationship Id="rId30" Type="http://schemas.openxmlformats.org/officeDocument/2006/relationships/slide" Target="slides/slide30.xml"/><Relationship Id="rId31" Type="http://schemas.openxmlformats.org/officeDocument/2006/relationships/slide" Target="slides/slide31.xml"/><Relationship Id="rId32" Type="http://schemas.openxmlformats.org/officeDocument/2006/relationships/slide" Target="slides/slide32.xml"/><Relationship Id="rId33" Type="http://schemas.openxmlformats.org/officeDocument/2006/relationships/slide" Target="slides/slide33.xml"/><Relationship Id="rId34" Type="http://schemas.openxmlformats.org/officeDocument/2006/relationships/slide" Target="slides/slide34.xml"/><Relationship Id="rId35" Type="http://schemas.openxmlformats.org/officeDocument/2006/relationships/slide" Target="slides/slide35.xml"/><Relationship Id="rId36" Type="http://schemas.openxmlformats.org/officeDocument/2006/relationships/slide" Target="slides/slide36.xml"/><Relationship Id="rId37" Type="http://schemas.openxmlformats.org/officeDocument/2006/relationships/slide" Target="slides/slide37.xml"/><Relationship Id="rId38" Type="http://schemas.openxmlformats.org/officeDocument/2006/relationships/slide" Target="slides/slide38.xml"/><Relationship Id="rId39" Type="http://schemas.openxmlformats.org/officeDocument/2006/relationships/slide" Target="slides/slide39.xml"/><Relationship Id="rId20" Type="http://schemas.openxmlformats.org/officeDocument/2006/relationships/slide" Target="slides/slide20.xml"/><Relationship Id="rId21" Type="http://schemas.openxmlformats.org/officeDocument/2006/relationships/slide" Target="slides/slide21.xml"/><Relationship Id="rId22" Type="http://schemas.openxmlformats.org/officeDocument/2006/relationships/slide" Target="slides/slide22.xml"/><Relationship Id="rId23" Type="http://schemas.openxmlformats.org/officeDocument/2006/relationships/slide" Target="slides/slide23.xml"/><Relationship Id="rId24" Type="http://schemas.openxmlformats.org/officeDocument/2006/relationships/slide" Target="slides/slide24.xml"/><Relationship Id="rId25" Type="http://schemas.openxmlformats.org/officeDocument/2006/relationships/slide" Target="slides/slide25.xml"/><Relationship Id="rId26" Type="http://schemas.openxmlformats.org/officeDocument/2006/relationships/slide" Target="slides/slide26.xml"/><Relationship Id="rId27" Type="http://schemas.openxmlformats.org/officeDocument/2006/relationships/slide" Target="slides/slide27.xml"/><Relationship Id="rId28" Type="http://schemas.openxmlformats.org/officeDocument/2006/relationships/slide" Target="slides/slide28.xml"/><Relationship Id="rId29" Type="http://schemas.openxmlformats.org/officeDocument/2006/relationships/slide" Target="slides/slide29.xml"/><Relationship Id="rId10" Type="http://schemas.openxmlformats.org/officeDocument/2006/relationships/slide" Target="slides/slide10.xml"/><Relationship Id="rId11" Type="http://schemas.openxmlformats.org/officeDocument/2006/relationships/slide" Target="slides/slide11.xml"/><Relationship Id="rId12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ook Antiqua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ook Antiqua"/>
              </a:defRPr>
            </a:lvl1pPr>
          </a:lstStyle>
          <a:p>
            <a:fld id="{05AFFF79-1A24-41D9-8092-3A68E07DC279}" type="datetimeFigureOut">
              <a:rPr lang="fr-FR" smtClean="0"/>
              <a:pPr/>
              <a:t>11-04-04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ook Antiqua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ook Antiqua"/>
              </a:defRPr>
            </a:lvl1pPr>
          </a:lstStyle>
          <a:p>
            <a:fld id="{12A7CF19-0743-4A13-8FDB-1651668ABCF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267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7CF19-0743-4A13-8FDB-1651668ABCF5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CDB4832B-65B8-435A-AD06-52EDF257319E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BB8AFA1A-9A69-40D5-994C-F82F0E0C42B0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BB8AFA1A-9A69-40D5-994C-F82F0E0C42B0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BB8AFA1A-9A69-40D5-994C-F82F0E0C42B0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BB8AFA1A-9A69-40D5-994C-F82F0E0C42B0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  <a:ln/>
        </p:spPr>
        <p:txBody>
          <a:bodyPr/>
          <a:lstStyle/>
          <a:p>
            <a:fld id="{9C567E1A-D7D0-4B2C-9CC7-EB9EE5494F60}" type="slidenum">
              <a:rPr lang="fr-FR"/>
              <a:pPr/>
              <a:t>29</a:t>
            </a:fld>
            <a:endParaRPr lang="fr-FR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BPA also does sorted access to the lists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32CA2AFA-DAB3-4669-A10D-244EFCD73DED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32CA2AFA-DAB3-4669-A10D-244EFCD73DED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32CA2AFA-DAB3-4669-A10D-244EFCD73DED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32CA2AFA-DAB3-4669-A10D-244EFCD73DED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32CA2AFA-DAB3-4669-A10D-244EFCD73DED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32CA2AFA-DAB3-4669-A10D-244EFCD73DED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</p:spPr>
        <p:txBody>
          <a:bodyPr/>
          <a:lstStyle/>
          <a:p>
            <a:fld id="{2B12932F-CC57-49C9-A55D-F18A89C2C147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758984" y="9499600"/>
            <a:ext cx="864816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>
                <a:latin typeface="Book Antiqua"/>
              </a:rPr>
              <a:t>Ch.x</a:t>
            </a:r>
            <a:r>
              <a:rPr lang="en-US" dirty="0" smtClean="0">
                <a:latin typeface="Book Antiqua"/>
              </a:rPr>
              <a:t>/</a:t>
            </a:r>
            <a:fld id="{B9BE72AF-AF1A-1E41-B881-D8119A052D15}" type="slidenum">
              <a:rPr lang="en-US" smtClean="0">
                <a:latin typeface="Book Antiqua"/>
              </a:rPr>
              <a:pPr/>
              <a:t>‹#›</a:t>
            </a:fld>
            <a:endParaRPr lang="en-US" dirty="0"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13165020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357100" y="9499600"/>
            <a:ext cx="2667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Book Antiqua"/>
              </a:defRPr>
            </a:lvl1pPr>
          </a:lstStyle>
          <a:p>
            <a:fld id="{FDF4A1D1-6440-3F47-BC8E-C1E8499F2E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1350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2625" y="444500"/>
            <a:ext cx="3076575" cy="88138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444500"/>
            <a:ext cx="9077325" cy="8813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357100" y="9499600"/>
            <a:ext cx="2667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Book Antiqua"/>
              </a:defRPr>
            </a:lvl1pPr>
          </a:lstStyle>
          <a:p>
            <a:fld id="{2F3FA9A2-5116-5544-A00E-FC7EF820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36442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083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357100" y="9499600"/>
            <a:ext cx="2667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Book Antiqua"/>
              </a:defRPr>
            </a:lvl1pPr>
          </a:lstStyle>
          <a:p>
            <a:fld id="{C12595A0-9662-7443-BA62-0D3B6483F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9465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489200"/>
            <a:ext cx="6070600" cy="676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5900" y="2489200"/>
            <a:ext cx="6070600" cy="676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2357100" y="9499600"/>
            <a:ext cx="2667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Book Antiqua"/>
              </a:defRPr>
            </a:lvl1pPr>
          </a:lstStyle>
          <a:p>
            <a:fld id="{F0ED71BB-118A-9E4C-B08B-8FE12AFF2A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5384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2357100" y="9499600"/>
            <a:ext cx="2667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Book Antiqua"/>
              </a:defRPr>
            </a:lvl1pPr>
          </a:lstStyle>
          <a:p>
            <a:fld id="{65069F6B-CB1A-844B-A44A-5B7ABA595A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5966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2357100" y="9499600"/>
            <a:ext cx="2667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Book Antiqua"/>
              </a:defRPr>
            </a:lvl1pPr>
          </a:lstStyle>
          <a:p>
            <a:fld id="{8801E1DC-9A09-2845-A773-BB78DAEA54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5515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2357100" y="9499600"/>
            <a:ext cx="2667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Book Antiqua"/>
              </a:defRPr>
            </a:lvl1pPr>
          </a:lstStyle>
          <a:p>
            <a:fld id="{E37D4F0C-152B-054F-ABE3-C9D6581630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3715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2357100" y="9499600"/>
            <a:ext cx="2667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Book Antiqua"/>
              </a:defRPr>
            </a:lvl1pPr>
          </a:lstStyle>
          <a:p>
            <a:fld id="{97C1C413-B9D3-E347-8928-0B2F534480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4622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2357100" y="9499600"/>
            <a:ext cx="2667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Book Antiqua"/>
              </a:defRPr>
            </a:lvl1pPr>
          </a:lstStyle>
          <a:p>
            <a:fld id="{B604E31D-27C9-7146-8686-2BC96041BB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9194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489200"/>
            <a:ext cx="122936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>
                <a:sym typeface="Palatino" charset="0"/>
              </a:rPr>
              <a:t>Cliquez pour modifier les styles du texte du masque</a:t>
            </a:r>
          </a:p>
          <a:p>
            <a:pPr lvl="1"/>
            <a:r>
              <a:rPr lang="fr-FR" dirty="0" smtClean="0">
                <a:sym typeface="Palatino" charset="0"/>
              </a:rPr>
              <a:t>Deuxième niveau</a:t>
            </a:r>
          </a:p>
          <a:p>
            <a:pPr lvl="2"/>
            <a:r>
              <a:rPr lang="fr-FR" dirty="0" smtClean="0">
                <a:sym typeface="Palatino" charset="0"/>
              </a:rPr>
              <a:t>Troisième niveau</a:t>
            </a:r>
          </a:p>
          <a:p>
            <a:pPr lvl="3"/>
            <a:r>
              <a:rPr lang="fr-FR" dirty="0" smtClean="0">
                <a:sym typeface="Palatino" charset="0"/>
              </a:rPr>
              <a:t>Quatrième niveau</a:t>
            </a:r>
          </a:p>
          <a:p>
            <a:pPr lvl="4"/>
            <a:r>
              <a:rPr lang="fr-FR" dirty="0" smtClean="0">
                <a:sym typeface="Palatino" charset="0"/>
              </a:rPr>
              <a:t>Cinquième niveau</a:t>
            </a:r>
            <a:endParaRPr lang="en-US" dirty="0">
              <a:sym typeface="Palatino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444500"/>
            <a:ext cx="122936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>
                <a:sym typeface="Didot" charset="0"/>
              </a:rPr>
              <a:t>Cliquez pour modifier le style du titre</a:t>
            </a:r>
            <a:endParaRPr lang="en-US">
              <a:sym typeface="Didot" charset="0"/>
            </a:endParaRP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404813" y="2235200"/>
            <a:ext cx="12193587" cy="50800"/>
            <a:chOff x="0" y="0"/>
            <a:chExt cx="7680" cy="32"/>
          </a:xfrm>
        </p:grpSpPr>
        <p:sp>
          <p:nvSpPr>
            <p:cNvPr id="2052" name="Line 4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Book Antiqua"/>
              </a:endParaRPr>
            </a:p>
          </p:txBody>
        </p:sp>
        <p:sp>
          <p:nvSpPr>
            <p:cNvPr id="2053" name="Line 5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Book Antiqua"/>
              </a:endParaRPr>
            </a:p>
          </p:txBody>
        </p:sp>
      </p:grpSp>
      <p:grpSp>
        <p:nvGrpSpPr>
          <p:cNvPr id="2054" name="Group 6"/>
          <p:cNvGrpSpPr>
            <a:grpSpLocks/>
          </p:cNvGrpSpPr>
          <p:nvPr/>
        </p:nvGrpSpPr>
        <p:grpSpPr bwMode="auto">
          <a:xfrm>
            <a:off x="393700" y="9347200"/>
            <a:ext cx="12192000" cy="50800"/>
            <a:chOff x="0" y="0"/>
            <a:chExt cx="7680" cy="32"/>
          </a:xfrm>
        </p:grpSpPr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Book Antiqua"/>
              </a:endParaRPr>
            </a:p>
          </p:txBody>
        </p:sp>
        <p:sp>
          <p:nvSpPr>
            <p:cNvPr id="2056" name="Line 8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 cap="flat">
              <a:solidFill>
                <a:srgbClr val="6682A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Book Antiqua"/>
              </a:endParaRPr>
            </a:p>
          </p:txBody>
        </p:sp>
      </p:grpSp>
      <p:sp>
        <p:nvSpPr>
          <p:cNvPr id="2057" name="Rectangle 9"/>
          <p:cNvSpPr>
            <a:spLocks/>
          </p:cNvSpPr>
          <p:nvPr/>
        </p:nvSpPr>
        <p:spPr bwMode="auto">
          <a:xfrm>
            <a:off x="425590" y="9521567"/>
            <a:ext cx="1258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Book Antiqua"/>
                <a:ea typeface="ＭＳ Ｐゴシック" charset="0"/>
                <a:cs typeface="Book Antiqua"/>
              </a:rPr>
              <a:t>Distributed </a:t>
            </a:r>
            <a:r>
              <a:rPr lang="en-US" sz="1200" dirty="0" smtClean="0">
                <a:solidFill>
                  <a:schemeClr val="tx1"/>
                </a:solidFill>
                <a:latin typeface="Book Antiqua"/>
                <a:ea typeface="ＭＳ Ｐゴシック" charset="0"/>
                <a:cs typeface="Book Antiqua"/>
              </a:rPr>
              <a:t>DBMS</a:t>
            </a:r>
            <a:endParaRPr lang="en-US" sz="1200" dirty="0">
              <a:solidFill>
                <a:schemeClr val="tx1"/>
              </a:solidFill>
              <a:latin typeface="Book Antiqua"/>
              <a:ea typeface="ＭＳ Ｐゴシック" charset="0"/>
              <a:cs typeface="Book Antiqua"/>
            </a:endParaRPr>
          </a:p>
        </p:txBody>
      </p:sp>
      <p:sp>
        <p:nvSpPr>
          <p:cNvPr id="2058" name="Rectangle 10"/>
          <p:cNvSpPr>
            <a:spLocks/>
          </p:cNvSpPr>
          <p:nvPr/>
        </p:nvSpPr>
        <p:spPr bwMode="auto">
          <a:xfrm>
            <a:off x="5590569" y="9521567"/>
            <a:ext cx="18617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Book Antiqua"/>
                <a:ea typeface="ＭＳ Ｐゴシック" charset="0"/>
                <a:cs typeface="Book Antiqua"/>
              </a:rPr>
              <a:t>©M</a:t>
            </a:r>
            <a:r>
              <a:rPr lang="en-US" sz="1200" dirty="0">
                <a:solidFill>
                  <a:schemeClr val="tx1"/>
                </a:solidFill>
                <a:latin typeface="Book Antiqua"/>
                <a:ea typeface="ＭＳ Ｐゴシック" charset="0"/>
                <a:cs typeface="Book Antiqua"/>
              </a:rPr>
              <a:t>. T. </a:t>
            </a:r>
            <a:r>
              <a:rPr lang="en-US" sz="1200" dirty="0" err="1">
                <a:solidFill>
                  <a:schemeClr val="tx1"/>
                </a:solidFill>
                <a:latin typeface="Book Antiqua"/>
                <a:ea typeface="ＭＳ Ｐゴシック" charset="0"/>
                <a:cs typeface="Book Antiqua"/>
              </a:rPr>
              <a:t>Özsu</a:t>
            </a:r>
            <a:r>
              <a:rPr lang="en-US" sz="1200" dirty="0">
                <a:solidFill>
                  <a:schemeClr val="tx1"/>
                </a:solidFill>
                <a:latin typeface="Book Antiqua"/>
                <a:ea typeface="ＭＳ Ｐゴシック" charset="0"/>
                <a:cs typeface="Book Antiqua"/>
              </a:rPr>
              <a:t> &amp; P. </a:t>
            </a:r>
            <a:r>
              <a:rPr lang="en-US" sz="1200" dirty="0" err="1">
                <a:solidFill>
                  <a:schemeClr val="tx1"/>
                </a:solidFill>
                <a:latin typeface="Book Antiqua"/>
                <a:ea typeface="ＭＳ Ｐゴシック" charset="0"/>
                <a:cs typeface="Book Antiqua"/>
              </a:rPr>
              <a:t>Valduriez</a:t>
            </a:r>
            <a:endParaRPr lang="en-US" sz="1200" dirty="0">
              <a:solidFill>
                <a:schemeClr val="tx1"/>
              </a:solidFill>
              <a:latin typeface="Book Antiqua"/>
              <a:ea typeface="ＭＳ Ｐゴシック" charset="0"/>
              <a:cs typeface="Book Antiqua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11254928" y="9538899"/>
            <a:ext cx="14038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tx1"/>
                </a:solidFill>
                <a:latin typeface="Book Antiqua"/>
                <a:ea typeface="ＭＳ Ｐゴシック" charset="0"/>
                <a:cs typeface="Book Antiqua"/>
              </a:rPr>
              <a:t>Ch.16/</a:t>
            </a:r>
            <a:fld id="{5E48BB5D-946E-5F48-82DF-AC330131550D}" type="slidenum">
              <a:rPr lang="en-US" sz="1200" smtClean="0">
                <a:latin typeface="Book Antiqua"/>
              </a:rPr>
              <a:pPr algn="r"/>
              <a:t>‹#›</a:t>
            </a:fld>
            <a:endParaRPr lang="en-US" sz="1200" dirty="0">
              <a:solidFill>
                <a:schemeClr val="tx1"/>
              </a:solidFill>
              <a:latin typeface="Book Antiqua"/>
              <a:ea typeface="ＭＳ Ｐゴシック" charset="0"/>
              <a:cs typeface="Book Antiqu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xmlns:p14="http://schemas.microsoft.com/office/powerpoint/2010/main"/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3683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150000"/>
        <a:buFont typeface="Palatino" charset="0"/>
        <a:buChar char="•"/>
        <a:defRPr sz="2800"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1pPr>
      <a:lvl2pPr marL="7620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85000"/>
        <a:buFont typeface="Zapf Dingbats" charset="0"/>
        <a:buChar char="➡"/>
        <a:defRPr sz="2600"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2pPr>
      <a:lvl3pPr marL="12065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80000"/>
        <a:buFont typeface="Zapf Dingbats" charset="0"/>
        <a:buChar char="✦"/>
        <a:defRPr sz="2400"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3pPr>
      <a:lvl4pPr marL="16510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69000"/>
        <a:buFont typeface="Lucida Grande" charset="0"/>
        <a:buChar char="✓"/>
        <a:defRPr sz="2000"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4pPr>
      <a:lvl5pPr marL="20955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Book Antiqua"/>
          <a:ea typeface="+mn-ea"/>
          <a:cs typeface="+mn-cs"/>
          <a:sym typeface="Palatino" charset="0"/>
        </a:defRPr>
      </a:lvl5pPr>
      <a:lvl6pPr marL="25527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30099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34671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3924300" indent="-368300" algn="l" rtl="0" eaLnBrk="1" fontAlgn="base" hangingPunct="1">
        <a:spcBef>
          <a:spcPts val="1200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Background</a:t>
            </a:r>
            <a:endParaRPr lang="en-US" dirty="0"/>
          </a:p>
          <a:p>
            <a:r>
              <a:rPr lang="en-US" dirty="0" smtClean="0"/>
              <a:t>Distributed Database Design</a:t>
            </a:r>
          </a:p>
          <a:p>
            <a:r>
              <a:rPr lang="en-US" dirty="0" smtClean="0"/>
              <a:t>Database Integration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Semantic Data Control</a:t>
            </a:r>
          </a:p>
          <a:p>
            <a:r>
              <a:rPr lang="en-US" dirty="0" smtClean="0"/>
              <a:t>Distributed Query Processing</a:t>
            </a:r>
          </a:p>
          <a:p>
            <a:r>
              <a:rPr lang="en-US" dirty="0" smtClean="0"/>
              <a:t>Distributed Transaction Management</a:t>
            </a:r>
          </a:p>
          <a:p>
            <a:r>
              <a:rPr lang="en-US" dirty="0" smtClean="0"/>
              <a:t>Data Replication</a:t>
            </a:r>
          </a:p>
          <a:p>
            <a:r>
              <a:rPr lang="en-US" dirty="0" smtClean="0"/>
              <a:t>Parallel Database Systems</a:t>
            </a:r>
          </a:p>
          <a:p>
            <a:r>
              <a:rPr lang="en-US" dirty="0" smtClean="0"/>
              <a:t>Distributed Object DBMS</a:t>
            </a:r>
          </a:p>
          <a:p>
            <a:r>
              <a:rPr lang="en-US" dirty="0" smtClean="0">
                <a:solidFill>
                  <a:srgbClr val="1771A9"/>
                </a:solidFill>
              </a:rPr>
              <a:t>Peer-to-Peer Data Management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1771A9"/>
                </a:solidFill>
              </a:rPr>
              <a:t>P2P infrastructure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1771A9"/>
                </a:solidFill>
              </a:rPr>
              <a:t>Schema mapping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1771A9"/>
                </a:solidFill>
              </a:rPr>
              <a:t>Querying over P2P systems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1771A9"/>
                </a:solidFill>
              </a:rPr>
              <a:t>Replica management in P2P systems</a:t>
            </a:r>
          </a:p>
          <a:p>
            <a:r>
              <a:rPr lang="en-US" dirty="0" smtClean="0"/>
              <a:t>Web Data Management </a:t>
            </a:r>
          </a:p>
          <a:p>
            <a:r>
              <a:rPr lang="en-US" dirty="0" smtClean="0"/>
              <a:t>Current Issues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P2P Network Topologies</a:t>
            </a:r>
            <a:endParaRPr lang="en-US" noProof="0" dirty="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Pure P2P systems</a:t>
            </a:r>
          </a:p>
          <a:p>
            <a:pPr lvl="1"/>
            <a:r>
              <a:rPr lang="en-US" noProof="0" dirty="0" smtClean="0"/>
              <a:t>Unstructured systems</a:t>
            </a:r>
          </a:p>
          <a:p>
            <a:pPr lvl="2"/>
            <a:r>
              <a:rPr lang="en-US" noProof="0" dirty="0" smtClean="0"/>
              <a:t>e.g. Napster, Gnutella, </a:t>
            </a:r>
            <a:r>
              <a:rPr lang="en-US" noProof="0" dirty="0" err="1" smtClean="0"/>
              <a:t>Freenet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Kazaa</a:t>
            </a:r>
            <a:r>
              <a:rPr lang="en-US" noProof="0" dirty="0" smtClean="0"/>
              <a:t>, </a:t>
            </a:r>
            <a:r>
              <a:rPr lang="en-US" noProof="0" dirty="0" err="1" smtClean="0"/>
              <a:t>BitTorrent</a:t>
            </a:r>
            <a:endParaRPr lang="en-US" noProof="0" dirty="0" smtClean="0"/>
          </a:p>
          <a:p>
            <a:pPr lvl="1"/>
            <a:r>
              <a:rPr lang="en-US" noProof="0" dirty="0" smtClean="0"/>
              <a:t>Structured systems (DHT)</a:t>
            </a:r>
          </a:p>
          <a:p>
            <a:pPr lvl="2"/>
            <a:r>
              <a:rPr lang="en-US" noProof="0" dirty="0" smtClean="0"/>
              <a:t>e.g. LH* (the earliest form of DHT), CAN, CHORD, Tapestry, </a:t>
            </a:r>
            <a:r>
              <a:rPr lang="en-US" noProof="0" dirty="0" err="1" smtClean="0"/>
              <a:t>Freepastry</a:t>
            </a:r>
            <a:r>
              <a:rPr lang="en-US" noProof="0" dirty="0" smtClean="0"/>
              <a:t>, </a:t>
            </a:r>
            <a:r>
              <a:rPr lang="en-US" noProof="0" dirty="0" err="1" smtClean="0"/>
              <a:t>Pgrid</a:t>
            </a:r>
            <a:r>
              <a:rPr lang="en-US" noProof="0" dirty="0" smtClean="0"/>
              <a:t>, Baton</a:t>
            </a:r>
          </a:p>
          <a:p>
            <a:r>
              <a:rPr lang="en-US" noProof="0" dirty="0" smtClean="0"/>
              <a:t>Super-peer (hybrid) systems</a:t>
            </a:r>
          </a:p>
          <a:p>
            <a:pPr lvl="1"/>
            <a:r>
              <a:rPr lang="en-US" noProof="0" dirty="0" smtClean="0"/>
              <a:t>e.g. </a:t>
            </a:r>
            <a:r>
              <a:rPr lang="en-US" noProof="0" dirty="0" err="1" smtClean="0"/>
              <a:t>Edutela</a:t>
            </a:r>
            <a:r>
              <a:rPr lang="en-US" noProof="0" dirty="0" smtClean="0"/>
              <a:t>, JXTA</a:t>
            </a:r>
          </a:p>
          <a:p>
            <a:r>
              <a:rPr lang="en-US" noProof="0" dirty="0" smtClean="0"/>
              <a:t>Two issues</a:t>
            </a:r>
          </a:p>
          <a:p>
            <a:pPr lvl="1"/>
            <a:r>
              <a:rPr lang="en-US" noProof="0" dirty="0" smtClean="0"/>
              <a:t>Indexing data</a:t>
            </a:r>
          </a:p>
          <a:p>
            <a:pPr lvl="1"/>
            <a:r>
              <a:rPr lang="en-US" noProof="0" dirty="0" smtClean="0"/>
              <a:t>Searching data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P2P Unstructured Network</a:t>
            </a:r>
            <a:endParaRPr lang="en-US" noProof="0" dirty="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776" y="5668888"/>
            <a:ext cx="11609289" cy="316035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3400" dirty="0" smtClean="0"/>
              <a:t>High autonomy (peer only needs to know neighbor to login)</a:t>
            </a:r>
          </a:p>
          <a:p>
            <a:pPr>
              <a:lnSpc>
                <a:spcPct val="90000"/>
              </a:lnSpc>
            </a:pPr>
            <a:r>
              <a:rPr lang="en-US" sz="3400" dirty="0" smtClean="0"/>
              <a:t>Searching by</a:t>
            </a:r>
          </a:p>
          <a:p>
            <a:pPr lvl="1"/>
            <a:r>
              <a:rPr lang="en-US" sz="2800" dirty="0" smtClean="0"/>
              <a:t>flooding the </a:t>
            </a:r>
            <a:r>
              <a:rPr lang="en-US" noProof="0" dirty="0" smtClean="0"/>
              <a:t>network: general, may be inefficient</a:t>
            </a:r>
          </a:p>
          <a:p>
            <a:pPr lvl="1"/>
            <a:r>
              <a:rPr lang="en-US" sz="2800" dirty="0" smtClean="0"/>
              <a:t>Gossiping between selected peers</a:t>
            </a:r>
            <a:r>
              <a:rPr lang="en-US" noProof="0" dirty="0" smtClean="0"/>
              <a:t>: robust, efficient</a:t>
            </a:r>
          </a:p>
          <a:p>
            <a:pPr>
              <a:lnSpc>
                <a:spcPct val="90000"/>
              </a:lnSpc>
            </a:pPr>
            <a:r>
              <a:rPr lang="en-US" sz="3400" dirty="0" smtClean="0"/>
              <a:t>High-fault tolerance with replication</a:t>
            </a:r>
          </a:p>
          <a:p>
            <a:pPr>
              <a:lnSpc>
                <a:spcPct val="90000"/>
              </a:lnSpc>
            </a:pPr>
            <a:endParaRPr lang="en-US" sz="3400" dirty="0"/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1113086" y="2980267"/>
            <a:ext cx="1374986" cy="117856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73" name="Text Box 21"/>
          <p:cNvSpPr txBox="1">
            <a:spLocks noChangeArrowheads="1"/>
          </p:cNvSpPr>
          <p:nvPr/>
        </p:nvSpPr>
        <p:spPr bwMode="auto">
          <a:xfrm>
            <a:off x="1315930" y="2932584"/>
            <a:ext cx="1014453" cy="125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80000"/>
              </a:lnSpc>
            </a:pPr>
            <a:r>
              <a:rPr lang="fr-FR" dirty="0">
                <a:solidFill>
                  <a:schemeClr val="tx2"/>
                </a:solidFill>
                <a:latin typeface="Book Antiqua"/>
              </a:rPr>
              <a:t>p2p</a:t>
            </a:r>
          </a:p>
          <a:p>
            <a:pPr defTabSz="1178542">
              <a:lnSpc>
                <a:spcPct val="80000"/>
              </a:lnSpc>
            </a:pPr>
            <a:endParaRPr lang="fr-FR" dirty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80000"/>
              </a:lnSpc>
            </a:pPr>
            <a:r>
              <a:rPr lang="fr-FR" i="1" dirty="0">
                <a:solidFill>
                  <a:schemeClr val="tx2"/>
                </a:solidFill>
                <a:latin typeface="Book Antiqua"/>
              </a:rPr>
              <a:t>data</a:t>
            </a:r>
          </a:p>
        </p:txBody>
      </p:sp>
      <p:sp>
        <p:nvSpPr>
          <p:cNvPr id="202774" name="Line 22"/>
          <p:cNvSpPr>
            <a:spLocks noChangeShapeType="1"/>
          </p:cNvSpPr>
          <p:nvPr/>
        </p:nvSpPr>
        <p:spPr bwMode="auto">
          <a:xfrm>
            <a:off x="1113086" y="3472462"/>
            <a:ext cx="1374986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75" name="Text Box 23"/>
          <p:cNvSpPr txBox="1">
            <a:spLocks noChangeArrowheads="1"/>
          </p:cNvSpPr>
          <p:nvPr/>
        </p:nvSpPr>
        <p:spPr bwMode="auto">
          <a:xfrm>
            <a:off x="1277479" y="4064000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 err="1">
                <a:solidFill>
                  <a:schemeClr val="tx2"/>
                </a:solidFill>
                <a:latin typeface="Book Antiqua"/>
              </a:rPr>
              <a:t>peer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 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1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3962402" y="2980267"/>
            <a:ext cx="1377244" cy="117856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77" name="Text Box 25"/>
          <p:cNvSpPr txBox="1">
            <a:spLocks noChangeArrowheads="1"/>
          </p:cNvSpPr>
          <p:nvPr/>
        </p:nvSpPr>
        <p:spPr bwMode="auto">
          <a:xfrm>
            <a:off x="4166374" y="2932584"/>
            <a:ext cx="1014453" cy="125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80000"/>
              </a:lnSpc>
            </a:pPr>
            <a:r>
              <a:rPr lang="fr-FR" dirty="0">
                <a:solidFill>
                  <a:schemeClr val="tx2"/>
                </a:solidFill>
                <a:latin typeface="Book Antiqua"/>
              </a:rPr>
              <a:t>p2p</a:t>
            </a:r>
          </a:p>
          <a:p>
            <a:pPr defTabSz="1178542">
              <a:lnSpc>
                <a:spcPct val="80000"/>
              </a:lnSpc>
            </a:pPr>
            <a:endParaRPr lang="fr-FR" dirty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80000"/>
              </a:lnSpc>
            </a:pPr>
            <a:r>
              <a:rPr lang="fr-FR" i="1" dirty="0">
                <a:solidFill>
                  <a:schemeClr val="tx2"/>
                </a:solidFill>
                <a:latin typeface="Book Antiqua"/>
              </a:rPr>
              <a:t>data</a:t>
            </a:r>
          </a:p>
        </p:txBody>
      </p:sp>
      <p:sp>
        <p:nvSpPr>
          <p:cNvPr id="202778" name="Line 26"/>
          <p:cNvSpPr>
            <a:spLocks noChangeShapeType="1"/>
          </p:cNvSpPr>
          <p:nvPr/>
        </p:nvSpPr>
        <p:spPr bwMode="auto">
          <a:xfrm>
            <a:off x="3962402" y="3472462"/>
            <a:ext cx="137724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4129053" y="4064000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 err="1">
                <a:solidFill>
                  <a:schemeClr val="tx2"/>
                </a:solidFill>
                <a:latin typeface="Book Antiqua"/>
              </a:rPr>
              <a:t>peer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 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2</a:t>
            </a:r>
          </a:p>
        </p:txBody>
      </p:sp>
      <p:sp>
        <p:nvSpPr>
          <p:cNvPr id="202780" name="Rectangle 28"/>
          <p:cNvSpPr>
            <a:spLocks noChangeArrowheads="1"/>
          </p:cNvSpPr>
          <p:nvPr/>
        </p:nvSpPr>
        <p:spPr bwMode="auto">
          <a:xfrm>
            <a:off x="7403255" y="3700499"/>
            <a:ext cx="1377244" cy="118081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81" name="Text Box 29"/>
          <p:cNvSpPr txBox="1">
            <a:spLocks noChangeArrowheads="1"/>
          </p:cNvSpPr>
          <p:nvPr/>
        </p:nvSpPr>
        <p:spPr bwMode="auto">
          <a:xfrm>
            <a:off x="7607227" y="3621358"/>
            <a:ext cx="1014453" cy="125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80000"/>
              </a:lnSpc>
            </a:pPr>
            <a:r>
              <a:rPr lang="fr-FR" dirty="0">
                <a:solidFill>
                  <a:schemeClr val="tx2"/>
                </a:solidFill>
                <a:latin typeface="Book Antiqua"/>
              </a:rPr>
              <a:t>p2p</a:t>
            </a:r>
          </a:p>
          <a:p>
            <a:pPr defTabSz="1178542">
              <a:lnSpc>
                <a:spcPct val="80000"/>
              </a:lnSpc>
            </a:pPr>
            <a:endParaRPr lang="fr-FR" dirty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80000"/>
              </a:lnSpc>
            </a:pPr>
            <a:r>
              <a:rPr lang="fr-FR" i="1" dirty="0">
                <a:solidFill>
                  <a:schemeClr val="tx2"/>
                </a:solidFill>
                <a:latin typeface="Book Antiqua"/>
              </a:rPr>
              <a:t>data</a:t>
            </a:r>
          </a:p>
        </p:txBody>
      </p:sp>
      <p:sp>
        <p:nvSpPr>
          <p:cNvPr id="202782" name="Line 30"/>
          <p:cNvSpPr>
            <a:spLocks noChangeShapeType="1"/>
          </p:cNvSpPr>
          <p:nvPr/>
        </p:nvSpPr>
        <p:spPr bwMode="auto">
          <a:xfrm>
            <a:off x="7403255" y="4192694"/>
            <a:ext cx="137724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83" name="Text Box 31"/>
          <p:cNvSpPr txBox="1">
            <a:spLocks noChangeArrowheads="1"/>
          </p:cNvSpPr>
          <p:nvPr/>
        </p:nvSpPr>
        <p:spPr bwMode="auto">
          <a:xfrm>
            <a:off x="7569906" y="4784232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 err="1">
                <a:solidFill>
                  <a:schemeClr val="tx2"/>
                </a:solidFill>
                <a:latin typeface="Book Antiqua"/>
              </a:rPr>
              <a:t>peer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 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3</a:t>
            </a:r>
          </a:p>
        </p:txBody>
      </p:sp>
      <p:sp>
        <p:nvSpPr>
          <p:cNvPr id="202784" name="Rectangle 32"/>
          <p:cNvSpPr>
            <a:spLocks noChangeArrowheads="1"/>
          </p:cNvSpPr>
          <p:nvPr/>
        </p:nvSpPr>
        <p:spPr bwMode="auto">
          <a:xfrm>
            <a:off x="9959059" y="2291645"/>
            <a:ext cx="1377244" cy="118081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fr-FR" dirty="0">
              <a:latin typeface="Book Antiqua"/>
            </a:endParaRP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10163032" y="2212504"/>
            <a:ext cx="1014453" cy="125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80000"/>
              </a:lnSpc>
            </a:pPr>
            <a:r>
              <a:rPr lang="fr-FR" dirty="0">
                <a:solidFill>
                  <a:schemeClr val="tx2"/>
                </a:solidFill>
                <a:latin typeface="Book Antiqua"/>
              </a:rPr>
              <a:t>p2p</a:t>
            </a:r>
          </a:p>
          <a:p>
            <a:pPr defTabSz="1178542">
              <a:lnSpc>
                <a:spcPct val="80000"/>
              </a:lnSpc>
            </a:pPr>
            <a:endParaRPr lang="fr-FR" dirty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80000"/>
              </a:lnSpc>
            </a:pPr>
            <a:r>
              <a:rPr lang="fr-FR" i="1" dirty="0">
                <a:solidFill>
                  <a:schemeClr val="tx2"/>
                </a:solidFill>
                <a:latin typeface="Book Antiqua"/>
              </a:rPr>
              <a:t>data</a:t>
            </a:r>
          </a:p>
        </p:txBody>
      </p:sp>
      <p:sp>
        <p:nvSpPr>
          <p:cNvPr id="202786" name="Line 34"/>
          <p:cNvSpPr>
            <a:spLocks noChangeShapeType="1"/>
          </p:cNvSpPr>
          <p:nvPr/>
        </p:nvSpPr>
        <p:spPr bwMode="auto">
          <a:xfrm>
            <a:off x="9959059" y="2783841"/>
            <a:ext cx="137724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87" name="Text Box 35"/>
          <p:cNvSpPr txBox="1">
            <a:spLocks noChangeArrowheads="1"/>
          </p:cNvSpPr>
          <p:nvPr/>
        </p:nvSpPr>
        <p:spPr bwMode="auto">
          <a:xfrm>
            <a:off x="10125711" y="3375378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 err="1">
                <a:solidFill>
                  <a:schemeClr val="tx2"/>
                </a:solidFill>
                <a:latin typeface="Book Antiqua"/>
              </a:rPr>
              <a:t>peer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 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4</a:t>
            </a:r>
          </a:p>
        </p:txBody>
      </p:sp>
      <p:sp>
        <p:nvSpPr>
          <p:cNvPr id="202788" name="Line 36"/>
          <p:cNvSpPr>
            <a:spLocks noChangeShapeType="1"/>
          </p:cNvSpPr>
          <p:nvPr/>
        </p:nvSpPr>
        <p:spPr bwMode="auto">
          <a:xfrm>
            <a:off x="2496822" y="3244427"/>
            <a:ext cx="147432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89" name="Line 37"/>
          <p:cNvSpPr>
            <a:spLocks noChangeShapeType="1"/>
          </p:cNvSpPr>
          <p:nvPr/>
        </p:nvSpPr>
        <p:spPr bwMode="auto">
          <a:xfrm>
            <a:off x="5350272" y="3364632"/>
            <a:ext cx="2088232" cy="57606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90" name="Line 38"/>
          <p:cNvSpPr>
            <a:spLocks noChangeShapeType="1"/>
          </p:cNvSpPr>
          <p:nvPr/>
        </p:nvSpPr>
        <p:spPr bwMode="auto">
          <a:xfrm flipV="1">
            <a:off x="8785014" y="2655147"/>
            <a:ext cx="1180817" cy="127790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2791" name="Line 39"/>
          <p:cNvSpPr>
            <a:spLocks noChangeShapeType="1"/>
          </p:cNvSpPr>
          <p:nvPr/>
        </p:nvSpPr>
        <p:spPr bwMode="auto">
          <a:xfrm flipV="1">
            <a:off x="5327086" y="2555804"/>
            <a:ext cx="4621670" cy="68862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Search over Centralized Index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5306" y="2521339"/>
            <a:ext cx="4198866" cy="5530214"/>
          </a:xfrm>
        </p:spPr>
        <p:txBody>
          <a:bodyPr/>
          <a:lstStyle/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A peer asks the central index manager for resource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The response identifies the peer with the resource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The peer is asked for the resource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It is transferred</a:t>
            </a:r>
            <a:endParaRPr lang="en-US" dirty="0"/>
          </a:p>
        </p:txBody>
      </p:sp>
      <p:pic>
        <p:nvPicPr>
          <p:cNvPr id="2050" name="Picture 2" descr="C:\Documents and Settings\su8102\My Documents\1Patrick\BookOV\Book3\Chapter16 P2P\Chapter 16\Chapter 16\fig-16-centraliz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8184" y="2508626"/>
            <a:ext cx="8335555" cy="5208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Search over Distributed Index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5306" y="2316516"/>
            <a:ext cx="3795254" cy="6486630"/>
          </a:xfrm>
        </p:spPr>
        <p:txBody>
          <a:bodyPr/>
          <a:lstStyle/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A peer sends the request for resource to all its neighbors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Each neighbor propagates to its neighbors if it doesn’t have the resource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The peer who has the resource responds by sending the resource</a:t>
            </a:r>
            <a:endParaRPr lang="en-US" dirty="0"/>
          </a:p>
        </p:txBody>
      </p:sp>
      <p:pic>
        <p:nvPicPr>
          <p:cNvPr id="5" name="Picture 4" descr="fig-16-distribu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34" y="3148608"/>
            <a:ext cx="9162866" cy="5177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P2P Structured Network</a:t>
            </a:r>
            <a:endParaRPr lang="en-US" noProof="0" dirty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6172944"/>
            <a:ext cx="12293600" cy="30356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Simple API with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put(key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data) </a:t>
            </a:r>
            <a:r>
              <a:rPr lang="en-US" dirty="0" smtClean="0"/>
              <a:t>and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get(key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1"/>
            <a:r>
              <a:rPr lang="en-US" dirty="0" smtClean="0"/>
              <a:t>The key (an object id) is hashed to generate a peer id, which stores  the corresponding data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Efficient exact-match search</a:t>
            </a:r>
          </a:p>
          <a:p>
            <a:pPr lvl="1">
              <a:lnSpc>
                <a:spcPct val="90000"/>
              </a:lnSpc>
            </a:pPr>
            <a:r>
              <a:rPr lang="en-US" i="1" dirty="0" err="1" smtClean="0"/>
              <a:t>O</a:t>
            </a:r>
            <a:r>
              <a:rPr lang="en-US" dirty="0" err="1" smtClean="0"/>
              <a:t>(</a:t>
            </a:r>
            <a:r>
              <a:rPr lang="en-US" i="1" dirty="0" err="1" smtClean="0"/>
              <a:t>log</a:t>
            </a:r>
            <a:r>
              <a:rPr lang="en-US" i="1" dirty="0" smtClean="0"/>
              <a:t> </a:t>
            </a:r>
            <a:r>
              <a:rPr lang="en-US" i="1" dirty="0" err="1" smtClean="0"/>
              <a:t>n</a:t>
            </a:r>
            <a:r>
              <a:rPr lang="en-US" dirty="0" smtClean="0"/>
              <a:t>) for </a:t>
            </a:r>
            <a:r>
              <a:rPr lang="en-US" dirty="0" err="1" smtClean="0"/>
              <a:t>put(key</a:t>
            </a:r>
            <a:r>
              <a:rPr lang="en-US" dirty="0" smtClean="0"/>
              <a:t>, data), </a:t>
            </a:r>
            <a:r>
              <a:rPr lang="en-US" dirty="0" err="1" smtClean="0"/>
              <a:t>get(key</a:t>
            </a:r>
            <a:r>
              <a:rPr lang="en-US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Limited autonomy since a peer is responsible for a range of keys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1210170" y="3848184"/>
            <a:ext cx="1377244" cy="118081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1440228" y="3868688"/>
            <a:ext cx="1046935" cy="112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fr-FR" dirty="0">
                <a:solidFill>
                  <a:schemeClr val="tx2"/>
                </a:solidFill>
                <a:latin typeface="Book Antiqua"/>
              </a:rPr>
              <a:t>p2p</a:t>
            </a:r>
          </a:p>
          <a:p>
            <a:pPr defTabSz="1178542">
              <a:lnSpc>
                <a:spcPct val="70000"/>
              </a:lnSpc>
            </a:pPr>
            <a:endParaRPr lang="fr-FR" dirty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fr-FR" i="1" dirty="0">
                <a:solidFill>
                  <a:schemeClr val="tx2"/>
                </a:solidFill>
                <a:latin typeface="Book Antiqua"/>
              </a:rPr>
              <a:t>d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(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k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1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)</a:t>
            </a:r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1210170" y="4340379"/>
            <a:ext cx="137724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376821" y="4931917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 err="1">
                <a:solidFill>
                  <a:schemeClr val="tx2"/>
                </a:solidFill>
                <a:latin typeface="Book Antiqua"/>
              </a:rPr>
              <a:t>peer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 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1</a:t>
            </a:r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4061744" y="3848184"/>
            <a:ext cx="1374986" cy="118081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4291801" y="3868688"/>
            <a:ext cx="1046935" cy="112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fr-FR" dirty="0">
                <a:solidFill>
                  <a:schemeClr val="tx2"/>
                </a:solidFill>
                <a:latin typeface="Book Antiqua"/>
              </a:rPr>
              <a:t>p2p</a:t>
            </a:r>
          </a:p>
          <a:p>
            <a:pPr defTabSz="1178542">
              <a:lnSpc>
                <a:spcPct val="70000"/>
              </a:lnSpc>
            </a:pPr>
            <a:endParaRPr lang="fr-FR" dirty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fr-FR" i="1" dirty="0">
                <a:solidFill>
                  <a:schemeClr val="tx2"/>
                </a:solidFill>
                <a:latin typeface="Book Antiqua"/>
              </a:rPr>
              <a:t>d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(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k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2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)</a:t>
            </a:r>
          </a:p>
        </p:txBody>
      </p:sp>
      <p:sp>
        <p:nvSpPr>
          <p:cNvPr id="204810" name="Line 10"/>
          <p:cNvSpPr>
            <a:spLocks noChangeShapeType="1"/>
          </p:cNvSpPr>
          <p:nvPr/>
        </p:nvSpPr>
        <p:spPr bwMode="auto">
          <a:xfrm>
            <a:off x="4061744" y="4340379"/>
            <a:ext cx="1374986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4226137" y="4931917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 err="1">
                <a:solidFill>
                  <a:schemeClr val="tx2"/>
                </a:solidFill>
                <a:latin typeface="Book Antiqua"/>
              </a:rPr>
              <a:t>peer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 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2</a:t>
            </a:r>
          </a:p>
        </p:txBody>
      </p:sp>
      <p:sp>
        <p:nvSpPr>
          <p:cNvPr id="204812" name="Rectangle 12"/>
          <p:cNvSpPr>
            <a:spLocks noChangeArrowheads="1"/>
          </p:cNvSpPr>
          <p:nvPr/>
        </p:nvSpPr>
        <p:spPr bwMode="auto">
          <a:xfrm>
            <a:off x="7403255" y="3848184"/>
            <a:ext cx="1377244" cy="118081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13" name="Text Box 13"/>
          <p:cNvSpPr txBox="1">
            <a:spLocks noChangeArrowheads="1"/>
          </p:cNvSpPr>
          <p:nvPr/>
        </p:nvSpPr>
        <p:spPr bwMode="auto">
          <a:xfrm>
            <a:off x="7633312" y="3868688"/>
            <a:ext cx="1046935" cy="112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fr-FR" dirty="0">
                <a:solidFill>
                  <a:schemeClr val="tx2"/>
                </a:solidFill>
                <a:latin typeface="Book Antiqua"/>
              </a:rPr>
              <a:t>p2p</a:t>
            </a:r>
          </a:p>
          <a:p>
            <a:pPr defTabSz="1178542">
              <a:lnSpc>
                <a:spcPct val="70000"/>
              </a:lnSpc>
            </a:pPr>
            <a:endParaRPr lang="fr-FR" dirty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fr-FR" i="1" dirty="0">
                <a:solidFill>
                  <a:schemeClr val="tx2"/>
                </a:solidFill>
                <a:latin typeface="Book Antiqua"/>
              </a:rPr>
              <a:t>d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(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k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3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)</a:t>
            </a:r>
          </a:p>
        </p:txBody>
      </p:sp>
      <p:sp>
        <p:nvSpPr>
          <p:cNvPr id="204814" name="Line 14"/>
          <p:cNvSpPr>
            <a:spLocks noChangeShapeType="1"/>
          </p:cNvSpPr>
          <p:nvPr/>
        </p:nvSpPr>
        <p:spPr bwMode="auto">
          <a:xfrm>
            <a:off x="7403255" y="4340379"/>
            <a:ext cx="137724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15" name="Text Box 15"/>
          <p:cNvSpPr txBox="1">
            <a:spLocks noChangeArrowheads="1"/>
          </p:cNvSpPr>
          <p:nvPr/>
        </p:nvSpPr>
        <p:spPr bwMode="auto">
          <a:xfrm>
            <a:off x="7569906" y="4931917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 err="1">
                <a:solidFill>
                  <a:schemeClr val="tx2"/>
                </a:solidFill>
                <a:latin typeface="Book Antiqua"/>
              </a:rPr>
              <a:t>peer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 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3</a:t>
            </a:r>
          </a:p>
        </p:txBody>
      </p:sp>
      <p:sp>
        <p:nvSpPr>
          <p:cNvPr id="204816" name="Rectangle 16"/>
          <p:cNvSpPr>
            <a:spLocks noChangeArrowheads="1"/>
          </p:cNvSpPr>
          <p:nvPr/>
        </p:nvSpPr>
        <p:spPr bwMode="auto">
          <a:xfrm>
            <a:off x="10451255" y="3848184"/>
            <a:ext cx="1374986" cy="118081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17" name="Text Box 17"/>
          <p:cNvSpPr txBox="1">
            <a:spLocks noChangeArrowheads="1"/>
          </p:cNvSpPr>
          <p:nvPr/>
        </p:nvSpPr>
        <p:spPr bwMode="auto">
          <a:xfrm>
            <a:off x="10681312" y="3868688"/>
            <a:ext cx="1046935" cy="112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fr-FR" dirty="0">
                <a:solidFill>
                  <a:schemeClr val="tx2"/>
                </a:solidFill>
                <a:latin typeface="Book Antiqua"/>
              </a:rPr>
              <a:t>p2p</a:t>
            </a:r>
          </a:p>
          <a:p>
            <a:pPr defTabSz="1178542">
              <a:lnSpc>
                <a:spcPct val="70000"/>
              </a:lnSpc>
            </a:pPr>
            <a:endParaRPr lang="fr-FR" dirty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fr-FR" i="1" dirty="0">
                <a:solidFill>
                  <a:schemeClr val="tx2"/>
                </a:solidFill>
                <a:latin typeface="Book Antiqua"/>
              </a:rPr>
              <a:t>d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(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k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4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)</a:t>
            </a:r>
          </a:p>
        </p:txBody>
      </p:sp>
      <p:sp>
        <p:nvSpPr>
          <p:cNvPr id="204818" name="Line 18"/>
          <p:cNvSpPr>
            <a:spLocks noChangeShapeType="1"/>
          </p:cNvSpPr>
          <p:nvPr/>
        </p:nvSpPr>
        <p:spPr bwMode="auto">
          <a:xfrm>
            <a:off x="10451255" y="4340379"/>
            <a:ext cx="1374986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19" name="Text Box 19"/>
          <p:cNvSpPr txBox="1">
            <a:spLocks noChangeArrowheads="1"/>
          </p:cNvSpPr>
          <p:nvPr/>
        </p:nvSpPr>
        <p:spPr bwMode="auto">
          <a:xfrm>
            <a:off x="10615648" y="4931917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 err="1">
                <a:solidFill>
                  <a:schemeClr val="tx2"/>
                </a:solidFill>
                <a:latin typeface="Book Antiqua"/>
              </a:rPr>
              <a:t>peer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 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4</a:t>
            </a:r>
          </a:p>
        </p:txBody>
      </p:sp>
      <p:sp>
        <p:nvSpPr>
          <p:cNvPr id="204824" name="Rectangle 24"/>
          <p:cNvSpPr>
            <a:spLocks noChangeArrowheads="1"/>
          </p:cNvSpPr>
          <p:nvPr/>
        </p:nvSpPr>
        <p:spPr bwMode="auto">
          <a:xfrm>
            <a:off x="885049" y="2999260"/>
            <a:ext cx="11108267" cy="688622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25" name="Text Box 25"/>
          <p:cNvSpPr txBox="1">
            <a:spLocks noChangeArrowheads="1"/>
          </p:cNvSpPr>
          <p:nvPr/>
        </p:nvSpPr>
        <p:spPr bwMode="auto">
          <a:xfrm>
            <a:off x="908417" y="3096343"/>
            <a:ext cx="1754972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>
                <a:solidFill>
                  <a:schemeClr val="tx2"/>
                </a:solidFill>
                <a:latin typeface="Book Antiqua"/>
              </a:rPr>
              <a:t>h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(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k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1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)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= p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1</a:t>
            </a:r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26" name="Line 26"/>
          <p:cNvSpPr>
            <a:spLocks noChangeShapeType="1"/>
          </p:cNvSpPr>
          <p:nvPr/>
        </p:nvSpPr>
        <p:spPr bwMode="auto">
          <a:xfrm>
            <a:off x="2752232" y="2999260"/>
            <a:ext cx="0" cy="68862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27" name="Text Box 27"/>
          <p:cNvSpPr txBox="1">
            <a:spLocks noChangeArrowheads="1"/>
          </p:cNvSpPr>
          <p:nvPr/>
        </p:nvSpPr>
        <p:spPr bwMode="auto">
          <a:xfrm>
            <a:off x="3859332" y="3096343"/>
            <a:ext cx="1754972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>
                <a:solidFill>
                  <a:schemeClr val="tx2"/>
                </a:solidFill>
                <a:latin typeface="Book Antiqua"/>
              </a:rPr>
              <a:t>h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(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k</a:t>
            </a:r>
            <a:r>
              <a:rPr lang="fr-FR" i="1" baseline="-25000" dirty="0">
                <a:solidFill>
                  <a:schemeClr val="tx2"/>
                </a:solidFill>
                <a:latin typeface="Book Antiqua"/>
              </a:rPr>
              <a:t>2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)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= p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2</a:t>
            </a:r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28" name="Text Box 28"/>
          <p:cNvSpPr txBox="1">
            <a:spLocks noChangeArrowheads="1"/>
          </p:cNvSpPr>
          <p:nvPr/>
        </p:nvSpPr>
        <p:spPr bwMode="auto">
          <a:xfrm>
            <a:off x="7200843" y="3096343"/>
            <a:ext cx="1754972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>
                <a:solidFill>
                  <a:schemeClr val="tx2"/>
                </a:solidFill>
                <a:latin typeface="Book Antiqua"/>
              </a:rPr>
              <a:t>h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(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k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3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)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= p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3</a:t>
            </a:r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29" name="Text Box 29"/>
          <p:cNvSpPr txBox="1">
            <a:spLocks noChangeArrowheads="1"/>
          </p:cNvSpPr>
          <p:nvPr/>
        </p:nvSpPr>
        <p:spPr bwMode="auto">
          <a:xfrm>
            <a:off x="10248843" y="3096343"/>
            <a:ext cx="1754972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i="1" dirty="0">
                <a:solidFill>
                  <a:schemeClr val="tx2"/>
                </a:solidFill>
                <a:latin typeface="Book Antiqua"/>
              </a:rPr>
              <a:t>h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(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k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4</a:t>
            </a:r>
            <a:r>
              <a:rPr lang="fr-FR" dirty="0">
                <a:solidFill>
                  <a:schemeClr val="tx2"/>
                </a:solidFill>
                <a:latin typeface="Book Antiqua"/>
              </a:rPr>
              <a:t>)</a:t>
            </a:r>
            <a:r>
              <a:rPr lang="fr-FR" i="1" dirty="0">
                <a:solidFill>
                  <a:schemeClr val="tx2"/>
                </a:solidFill>
                <a:latin typeface="Book Antiqua"/>
              </a:rPr>
              <a:t>= p</a:t>
            </a:r>
            <a:r>
              <a:rPr lang="fr-FR" baseline="-25000" dirty="0">
                <a:solidFill>
                  <a:schemeClr val="tx2"/>
                </a:solidFill>
                <a:latin typeface="Book Antiqua"/>
              </a:rPr>
              <a:t>4</a:t>
            </a:r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30" name="Line 30"/>
          <p:cNvSpPr>
            <a:spLocks noChangeShapeType="1"/>
          </p:cNvSpPr>
          <p:nvPr/>
        </p:nvSpPr>
        <p:spPr bwMode="auto">
          <a:xfrm>
            <a:off x="3933049" y="2999260"/>
            <a:ext cx="0" cy="68862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31" name="Line 31"/>
          <p:cNvSpPr>
            <a:spLocks noChangeShapeType="1"/>
          </p:cNvSpPr>
          <p:nvPr/>
        </p:nvSpPr>
        <p:spPr bwMode="auto">
          <a:xfrm>
            <a:off x="5504462" y="2999260"/>
            <a:ext cx="0" cy="68862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32" name="Line 32"/>
          <p:cNvSpPr>
            <a:spLocks noChangeShapeType="1"/>
          </p:cNvSpPr>
          <p:nvPr/>
        </p:nvSpPr>
        <p:spPr bwMode="auto">
          <a:xfrm>
            <a:off x="7274560" y="2999260"/>
            <a:ext cx="0" cy="68862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33" name="Line 33"/>
          <p:cNvSpPr>
            <a:spLocks noChangeShapeType="1"/>
          </p:cNvSpPr>
          <p:nvPr/>
        </p:nvSpPr>
        <p:spPr bwMode="auto">
          <a:xfrm>
            <a:off x="8848232" y="2999260"/>
            <a:ext cx="0" cy="68862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34" name="Line 34"/>
          <p:cNvSpPr>
            <a:spLocks noChangeShapeType="1"/>
          </p:cNvSpPr>
          <p:nvPr/>
        </p:nvSpPr>
        <p:spPr bwMode="auto">
          <a:xfrm>
            <a:off x="10322560" y="2999260"/>
            <a:ext cx="0" cy="68862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fr-FR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4835" name="Text Box 35"/>
          <p:cNvSpPr txBox="1">
            <a:spLocks noChangeArrowheads="1"/>
          </p:cNvSpPr>
          <p:nvPr/>
        </p:nvSpPr>
        <p:spPr bwMode="auto">
          <a:xfrm>
            <a:off x="4034645" y="2310637"/>
            <a:ext cx="5585754" cy="60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fr-FR" sz="3100" dirty="0" err="1">
                <a:solidFill>
                  <a:schemeClr val="tx2"/>
                </a:solidFill>
                <a:latin typeface="Book Antiqua"/>
              </a:rPr>
              <a:t>Distributed</a:t>
            </a:r>
            <a:r>
              <a:rPr lang="fr-FR" sz="3100" dirty="0">
                <a:solidFill>
                  <a:schemeClr val="tx2"/>
                </a:solidFill>
                <a:latin typeface="Book Antiqua"/>
              </a:rPr>
              <a:t> Hash Table (DHT)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Super-peer Network</a:t>
            </a:r>
            <a:endParaRPr lang="en-US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720" y="6367220"/>
            <a:ext cx="11426613" cy="27580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400" dirty="0" smtClean="0"/>
              <a:t>Super-peers can perform complex functions (meta-data management, indexing, access control, etc.)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Efficiency and </a:t>
            </a:r>
            <a:r>
              <a:rPr lang="en-US" sz="2800" dirty="0" err="1" smtClean="0"/>
              <a:t>QoS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800" dirty="0" smtClean="0"/>
              <a:t>Restricted autonomy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SP = single point of failure </a:t>
            </a:r>
            <a:r>
              <a:rPr lang="en-US" sz="2800" dirty="0" smtClean="0">
                <a:sym typeface="Symbol"/>
              </a:rPr>
              <a:t></a:t>
            </a:r>
            <a:r>
              <a:rPr lang="en-US" sz="2800" dirty="0" smtClean="0"/>
              <a:t> use several super-peers</a:t>
            </a:r>
            <a:endParaRPr lang="en-US" sz="2800" dirty="0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982135" y="3962848"/>
            <a:ext cx="1377244" cy="117856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1208407" y="4059934"/>
            <a:ext cx="1080483" cy="112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en-US" dirty="0" smtClean="0">
                <a:solidFill>
                  <a:schemeClr val="tx2"/>
                </a:solidFill>
                <a:latin typeface="Book Antiqua"/>
              </a:rPr>
              <a:t>p2sp</a:t>
            </a:r>
          </a:p>
          <a:p>
            <a:pPr defTabSz="1178542">
              <a:lnSpc>
                <a:spcPct val="70000"/>
              </a:lnSpc>
            </a:pPr>
            <a:endParaRPr lang="en-US" dirty="0" smtClean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en-US" i="1" dirty="0" smtClean="0">
                <a:solidFill>
                  <a:schemeClr val="tx2"/>
                </a:solidFill>
                <a:latin typeface="Book Antiqua"/>
              </a:rPr>
              <a:t>data</a:t>
            </a:r>
            <a:endParaRPr lang="en-US" i="1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1178137" y="5114033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en-US" i="1" dirty="0" smtClean="0">
                <a:solidFill>
                  <a:schemeClr val="tx2"/>
                </a:solidFill>
                <a:latin typeface="Book Antiqua"/>
              </a:rPr>
              <a:t>peer </a:t>
            </a:r>
            <a:r>
              <a:rPr lang="en-US" dirty="0" smtClean="0">
                <a:solidFill>
                  <a:schemeClr val="tx2"/>
                </a:solidFill>
                <a:latin typeface="Book Antiqua"/>
              </a:rPr>
              <a:t>1</a:t>
            </a:r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3865316" y="3992200"/>
            <a:ext cx="1374987" cy="118081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4059982" y="4059934"/>
            <a:ext cx="1080483" cy="112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en-US" dirty="0" smtClean="0">
                <a:solidFill>
                  <a:schemeClr val="tx2"/>
                </a:solidFill>
                <a:latin typeface="Book Antiqua"/>
              </a:rPr>
              <a:t>p2sp</a:t>
            </a:r>
          </a:p>
          <a:p>
            <a:pPr defTabSz="1178542">
              <a:lnSpc>
                <a:spcPct val="70000"/>
              </a:lnSpc>
            </a:pPr>
            <a:endParaRPr lang="en-US" dirty="0" smtClean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en-US" i="1" dirty="0" smtClean="0">
                <a:solidFill>
                  <a:schemeClr val="tx2"/>
                </a:solidFill>
                <a:latin typeface="Book Antiqua"/>
              </a:rPr>
              <a:t>data</a:t>
            </a:r>
            <a:endParaRPr lang="en-US" i="1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2" name="Line 10"/>
          <p:cNvSpPr>
            <a:spLocks noChangeShapeType="1"/>
          </p:cNvSpPr>
          <p:nvPr/>
        </p:nvSpPr>
        <p:spPr bwMode="auto">
          <a:xfrm>
            <a:off x="3865316" y="4484395"/>
            <a:ext cx="13749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3" name="Text Box 11"/>
          <p:cNvSpPr txBox="1">
            <a:spLocks noChangeArrowheads="1"/>
          </p:cNvSpPr>
          <p:nvPr/>
        </p:nvSpPr>
        <p:spPr bwMode="auto">
          <a:xfrm>
            <a:off x="4029711" y="5114033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en-US" i="1" dirty="0" smtClean="0">
                <a:solidFill>
                  <a:schemeClr val="tx2"/>
                </a:solidFill>
                <a:latin typeface="Book Antiqua"/>
              </a:rPr>
              <a:t>peer </a:t>
            </a:r>
            <a:r>
              <a:rPr lang="en-US" dirty="0" smtClean="0">
                <a:solidFill>
                  <a:schemeClr val="tx2"/>
                </a:solidFill>
                <a:latin typeface="Book Antiqua"/>
              </a:rPr>
              <a:t>2</a:t>
            </a:r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4" name="Rectangle 12"/>
          <p:cNvSpPr>
            <a:spLocks noChangeArrowheads="1"/>
          </p:cNvSpPr>
          <p:nvPr/>
        </p:nvSpPr>
        <p:spPr bwMode="auto">
          <a:xfrm>
            <a:off x="7403255" y="3992200"/>
            <a:ext cx="1377244" cy="118081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5" name="Text Box 13"/>
          <p:cNvSpPr txBox="1">
            <a:spLocks noChangeArrowheads="1"/>
          </p:cNvSpPr>
          <p:nvPr/>
        </p:nvSpPr>
        <p:spPr bwMode="auto">
          <a:xfrm>
            <a:off x="7597918" y="4059934"/>
            <a:ext cx="1080483" cy="112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en-US" dirty="0" smtClean="0">
                <a:solidFill>
                  <a:schemeClr val="tx2"/>
                </a:solidFill>
                <a:latin typeface="Book Antiqua"/>
              </a:rPr>
              <a:t>p2sp</a:t>
            </a:r>
          </a:p>
          <a:p>
            <a:pPr defTabSz="1178542">
              <a:lnSpc>
                <a:spcPct val="70000"/>
              </a:lnSpc>
            </a:pPr>
            <a:endParaRPr lang="en-US" dirty="0" smtClean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en-US" i="1" dirty="0" smtClean="0">
                <a:solidFill>
                  <a:schemeClr val="tx2"/>
                </a:solidFill>
                <a:latin typeface="Book Antiqua"/>
              </a:rPr>
              <a:t>data</a:t>
            </a:r>
            <a:endParaRPr lang="en-US" i="1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6" name="Line 14"/>
          <p:cNvSpPr>
            <a:spLocks noChangeShapeType="1"/>
          </p:cNvSpPr>
          <p:nvPr/>
        </p:nvSpPr>
        <p:spPr bwMode="auto">
          <a:xfrm>
            <a:off x="7403255" y="4484395"/>
            <a:ext cx="137724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7" name="Text Box 15"/>
          <p:cNvSpPr txBox="1">
            <a:spLocks noChangeArrowheads="1"/>
          </p:cNvSpPr>
          <p:nvPr/>
        </p:nvSpPr>
        <p:spPr bwMode="auto">
          <a:xfrm>
            <a:off x="7569906" y="5114033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en-US" i="1" dirty="0" smtClean="0">
                <a:solidFill>
                  <a:schemeClr val="tx2"/>
                </a:solidFill>
                <a:latin typeface="Book Antiqua"/>
              </a:rPr>
              <a:t>peer </a:t>
            </a:r>
            <a:r>
              <a:rPr lang="en-US" dirty="0" smtClean="0">
                <a:solidFill>
                  <a:schemeClr val="tx2"/>
                </a:solidFill>
                <a:latin typeface="Book Antiqua"/>
              </a:rPr>
              <a:t>3</a:t>
            </a:r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10058401" y="3992200"/>
            <a:ext cx="1374986" cy="118081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89" name="Text Box 17"/>
          <p:cNvSpPr txBox="1">
            <a:spLocks noChangeArrowheads="1"/>
          </p:cNvSpPr>
          <p:nvPr/>
        </p:nvSpPr>
        <p:spPr bwMode="auto">
          <a:xfrm>
            <a:off x="10253065" y="4059934"/>
            <a:ext cx="1080483" cy="112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en-US" dirty="0" smtClean="0">
                <a:solidFill>
                  <a:schemeClr val="tx2"/>
                </a:solidFill>
                <a:latin typeface="Book Antiqua"/>
              </a:rPr>
              <a:t>p2sp</a:t>
            </a:r>
          </a:p>
          <a:p>
            <a:pPr defTabSz="1178542">
              <a:lnSpc>
                <a:spcPct val="70000"/>
              </a:lnSpc>
            </a:pPr>
            <a:endParaRPr lang="en-US" dirty="0" smtClean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en-US" i="1" dirty="0" smtClean="0">
                <a:solidFill>
                  <a:schemeClr val="tx2"/>
                </a:solidFill>
                <a:latin typeface="Book Antiqua"/>
              </a:rPr>
              <a:t>data</a:t>
            </a:r>
            <a:endParaRPr lang="en-US" i="1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10058401" y="4484395"/>
            <a:ext cx="1374986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91" name="Text Box 19"/>
          <p:cNvSpPr txBox="1">
            <a:spLocks noChangeArrowheads="1"/>
          </p:cNvSpPr>
          <p:nvPr/>
        </p:nvSpPr>
        <p:spPr bwMode="auto">
          <a:xfrm>
            <a:off x="10222794" y="5114033"/>
            <a:ext cx="1209786" cy="59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/>
            <a:r>
              <a:rPr lang="en-US" i="1" dirty="0" smtClean="0">
                <a:solidFill>
                  <a:schemeClr val="tx2"/>
                </a:solidFill>
                <a:latin typeface="Book Antiqua"/>
              </a:rPr>
              <a:t>peer </a:t>
            </a:r>
            <a:r>
              <a:rPr lang="en-US" dirty="0" smtClean="0">
                <a:solidFill>
                  <a:schemeClr val="tx2"/>
                </a:solidFill>
                <a:latin typeface="Book Antiqua"/>
              </a:rPr>
              <a:t>4</a:t>
            </a:r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2458721" y="2553995"/>
            <a:ext cx="1374986" cy="1178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97" name="Text Box 25"/>
          <p:cNvSpPr txBox="1">
            <a:spLocks noChangeArrowheads="1"/>
          </p:cNvSpPr>
          <p:nvPr/>
        </p:nvSpPr>
        <p:spPr bwMode="auto">
          <a:xfrm>
            <a:off x="2478160" y="2651080"/>
            <a:ext cx="1243538" cy="11238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en-US" dirty="0" smtClean="0">
                <a:solidFill>
                  <a:schemeClr val="tx2"/>
                </a:solidFill>
                <a:latin typeface="Book Antiqua"/>
              </a:rPr>
              <a:t>sp2sp</a:t>
            </a:r>
          </a:p>
          <a:p>
            <a:pPr defTabSz="1178542">
              <a:lnSpc>
                <a:spcPct val="70000"/>
              </a:lnSpc>
            </a:pPr>
            <a:endParaRPr lang="en-US" dirty="0" smtClean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en-US" dirty="0" smtClean="0">
                <a:solidFill>
                  <a:schemeClr val="tx2"/>
                </a:solidFill>
                <a:latin typeface="Book Antiqua"/>
              </a:rPr>
              <a:t>sp2p</a:t>
            </a:r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899" name="Line 27"/>
          <p:cNvSpPr>
            <a:spLocks noChangeShapeType="1"/>
          </p:cNvSpPr>
          <p:nvPr/>
        </p:nvSpPr>
        <p:spPr bwMode="auto">
          <a:xfrm>
            <a:off x="2458721" y="3143275"/>
            <a:ext cx="1374986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900" name="Line 28"/>
          <p:cNvSpPr>
            <a:spLocks noChangeShapeType="1"/>
          </p:cNvSpPr>
          <p:nvPr/>
        </p:nvSpPr>
        <p:spPr bwMode="auto">
          <a:xfrm>
            <a:off x="982135" y="4518261"/>
            <a:ext cx="137724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8748891" y="2553995"/>
            <a:ext cx="1377244" cy="117856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43334" tIns="71668" rIns="143334" bIns="71668" anchor="ctr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902" name="Text Box 30"/>
          <p:cNvSpPr txBox="1">
            <a:spLocks noChangeArrowheads="1"/>
          </p:cNvSpPr>
          <p:nvPr/>
        </p:nvSpPr>
        <p:spPr bwMode="auto">
          <a:xfrm>
            <a:off x="8769459" y="2651080"/>
            <a:ext cx="1243538" cy="112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18" tIns="65010" rIns="130018" bIns="65010">
            <a:spAutoFit/>
          </a:bodyPr>
          <a:lstStyle/>
          <a:p>
            <a:pPr defTabSz="1178542">
              <a:lnSpc>
                <a:spcPct val="70000"/>
              </a:lnSpc>
            </a:pPr>
            <a:r>
              <a:rPr lang="en-US" dirty="0" smtClean="0">
                <a:solidFill>
                  <a:schemeClr val="tx2"/>
                </a:solidFill>
                <a:latin typeface="Book Antiqua"/>
              </a:rPr>
              <a:t>sp2sp</a:t>
            </a:r>
          </a:p>
          <a:p>
            <a:pPr defTabSz="1178542">
              <a:lnSpc>
                <a:spcPct val="70000"/>
              </a:lnSpc>
            </a:pPr>
            <a:endParaRPr lang="en-US" dirty="0" smtClean="0">
              <a:solidFill>
                <a:schemeClr val="tx2"/>
              </a:solidFill>
              <a:latin typeface="Book Antiqua"/>
            </a:endParaRPr>
          </a:p>
          <a:p>
            <a:pPr defTabSz="1178542">
              <a:lnSpc>
                <a:spcPct val="70000"/>
              </a:lnSpc>
            </a:pPr>
            <a:r>
              <a:rPr lang="en-US" dirty="0" smtClean="0">
                <a:solidFill>
                  <a:schemeClr val="tx2"/>
                </a:solidFill>
                <a:latin typeface="Book Antiqua"/>
              </a:rPr>
              <a:t>sp2p</a:t>
            </a:r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903" name="Line 31"/>
          <p:cNvSpPr>
            <a:spLocks noChangeShapeType="1"/>
          </p:cNvSpPr>
          <p:nvPr/>
        </p:nvSpPr>
        <p:spPr bwMode="auto">
          <a:xfrm>
            <a:off x="8748891" y="3143275"/>
            <a:ext cx="137724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904" name="Line 32"/>
          <p:cNvSpPr>
            <a:spLocks noChangeShapeType="1"/>
          </p:cNvSpPr>
          <p:nvPr/>
        </p:nvSpPr>
        <p:spPr bwMode="auto">
          <a:xfrm flipH="1">
            <a:off x="1605855" y="3436786"/>
            <a:ext cx="852865" cy="503909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905" name="Line 33"/>
          <p:cNvSpPr>
            <a:spLocks noChangeShapeType="1"/>
          </p:cNvSpPr>
          <p:nvPr/>
        </p:nvSpPr>
        <p:spPr bwMode="auto">
          <a:xfrm>
            <a:off x="3833707" y="3417736"/>
            <a:ext cx="724477" cy="57591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906" name="Line 34"/>
          <p:cNvSpPr>
            <a:spLocks noChangeShapeType="1"/>
          </p:cNvSpPr>
          <p:nvPr/>
        </p:nvSpPr>
        <p:spPr bwMode="auto">
          <a:xfrm flipH="1">
            <a:off x="8014568" y="3320651"/>
            <a:ext cx="734322" cy="67300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907" name="Line 35"/>
          <p:cNvSpPr>
            <a:spLocks noChangeShapeType="1"/>
          </p:cNvSpPr>
          <p:nvPr/>
        </p:nvSpPr>
        <p:spPr bwMode="auto">
          <a:xfrm>
            <a:off x="10126134" y="3320651"/>
            <a:ext cx="768754" cy="67300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207908" name="Line 36"/>
          <p:cNvSpPr>
            <a:spLocks noChangeShapeType="1"/>
          </p:cNvSpPr>
          <p:nvPr/>
        </p:nvSpPr>
        <p:spPr bwMode="auto">
          <a:xfrm>
            <a:off x="3833707" y="2847505"/>
            <a:ext cx="491518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lIns="143334" tIns="71668" rIns="143334" bIns="71668"/>
          <a:lstStyle/>
          <a:p>
            <a:endParaRPr lang="en-US" dirty="0">
              <a:solidFill>
                <a:schemeClr val="tx2"/>
              </a:solidFill>
              <a:latin typeface="Book Antiqu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Search over a Super-peer System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7704" y="3004592"/>
            <a:ext cx="4307311" cy="5667339"/>
          </a:xfrm>
        </p:spPr>
        <p:txBody>
          <a:bodyPr>
            <a:normAutofit fontScale="92500"/>
          </a:bodyPr>
          <a:lstStyle/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A peer sends the request for resource to all its super-peer 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The super-peer sends the request to other super-peers if necessary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The super-peer one of whose peers has the resource responds by indicating that peer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dirty="0" smtClean="0"/>
              <a:t>The super-peer notifies the original peer</a:t>
            </a:r>
            <a:endParaRPr lang="en-US" dirty="0"/>
          </a:p>
        </p:txBody>
      </p:sp>
      <p:pic>
        <p:nvPicPr>
          <p:cNvPr id="1029" name="Picture 5" descr="C:\Documents and Settings\su8102\My Documents\1Patrick\BookOV\Book3\Chapter16 P2P\Chapter 16\Chapter 16\fig-16-superpe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7010" y="2623750"/>
            <a:ext cx="8076070" cy="5592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P2P Systems Comparison</a:t>
            </a:r>
            <a:endParaRPr lang="en-US" noProof="0" dirty="0"/>
          </a:p>
        </p:txBody>
      </p:sp>
      <p:graphicFrame>
        <p:nvGraphicFramePr>
          <p:cNvPr id="205935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116718"/>
              </p:ext>
            </p:extLst>
          </p:nvPr>
        </p:nvGraphicFramePr>
        <p:xfrm>
          <a:off x="885050" y="2555805"/>
          <a:ext cx="10518988" cy="5797977"/>
        </p:xfrm>
        <a:graphic>
          <a:graphicData uri="http://schemas.openxmlformats.org/drawingml/2006/table">
            <a:tbl>
              <a:tblPr/>
              <a:tblGrid>
                <a:gridCol w="2998329"/>
                <a:gridCol w="2823845"/>
                <a:gridCol w="2188422"/>
                <a:gridCol w="2508392"/>
              </a:tblGrid>
              <a:tr h="787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Requirements</a:t>
                      </a:r>
                    </a:p>
                  </a:txBody>
                  <a:tcPr marL="130020" marR="130020" marT="65011" marB="650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Unstructured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DHT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Super-peer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Autonomy</a:t>
                      </a:r>
                    </a:p>
                  </a:txBody>
                  <a:tcPr marL="130020" marR="130020" marT="65011" marB="650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low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avg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1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Query exp.</a:t>
                      </a:r>
                    </a:p>
                  </a:txBody>
                  <a:tcPr marL="130020" marR="130020" marT="65011" marB="650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low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7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Efficiency</a:t>
                      </a:r>
                    </a:p>
                  </a:txBody>
                  <a:tcPr marL="130020" marR="130020" marT="65011" marB="650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low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QoS</a:t>
                      </a:r>
                    </a:p>
                  </a:txBody>
                  <a:tcPr marL="130020" marR="130020" marT="65011" marB="650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low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1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Fault-tolerance</a:t>
                      </a:r>
                    </a:p>
                  </a:txBody>
                  <a:tcPr marL="130020" marR="130020" marT="65011" marB="650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low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Security</a:t>
                      </a:r>
                    </a:p>
                  </a:txBody>
                  <a:tcPr marL="130020" marR="130020" marT="65011" marB="650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low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low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high</a:t>
                      </a:r>
                    </a:p>
                  </a:txBody>
                  <a:tcPr marL="130020" marR="130020" marT="65011" marB="650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P2P Schema Mapping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Problem: support decentralized schema mapping so that a query expressed on one peer’s schema can be reformulated to a query on another peer’s schema</a:t>
            </a:r>
          </a:p>
          <a:p>
            <a:r>
              <a:rPr lang="en-US" noProof="0" dirty="0" smtClean="0"/>
              <a:t>Main approaches</a:t>
            </a:r>
          </a:p>
          <a:p>
            <a:pPr lvl="1"/>
            <a:r>
              <a:rPr lang="en-US" noProof="0" dirty="0" err="1" smtClean="0"/>
              <a:t>Pairwise</a:t>
            </a:r>
            <a:r>
              <a:rPr lang="en-US" noProof="0" dirty="0" smtClean="0"/>
              <a:t> schema mapping</a:t>
            </a:r>
          </a:p>
          <a:p>
            <a:pPr lvl="1"/>
            <a:r>
              <a:rPr lang="en-US" noProof="0" dirty="0" smtClean="0"/>
              <a:t>Mapping based on machine learning</a:t>
            </a:r>
          </a:p>
          <a:p>
            <a:pPr lvl="1"/>
            <a:r>
              <a:rPr lang="en-US" noProof="0" dirty="0" smtClean="0"/>
              <a:t>Common agreement mapping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noProof="0" dirty="0" err="1" smtClean="0"/>
              <a:t>Pairwise</a:t>
            </a:r>
            <a:r>
              <a:rPr lang="en-US" noProof="0" dirty="0" smtClean="0"/>
              <a:t> Schema Mapping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2489200"/>
            <a:ext cx="5439420" cy="6769100"/>
          </a:xfrm>
        </p:spPr>
        <p:txBody>
          <a:bodyPr/>
          <a:lstStyle/>
          <a:p>
            <a:r>
              <a:rPr lang="en-US" sz="3100" dirty="0" smtClean="0"/>
              <a:t>Each user defines the mapping between the local schema and the schema of any other peer that contains data that are of interest</a:t>
            </a:r>
          </a:p>
          <a:p>
            <a:r>
              <a:rPr lang="en-US" sz="3100" dirty="0" smtClean="0"/>
              <a:t>Relying on the transitivity of the defined mappings, the system tries to extract mappings between schemas that have no defined mapping</a:t>
            </a:r>
            <a:endParaRPr lang="en-US" sz="3100" dirty="0"/>
          </a:p>
        </p:txBody>
      </p:sp>
      <p:pic>
        <p:nvPicPr>
          <p:cNvPr id="4098" name="Picture 2" descr="C:\Documents and Settings\su8102\My Documents\1Patrick\BookOV\Book3\Chapter16 P2P\Chapter 16\Chapter 16\fig-16-mappingExamp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2320" y="3187014"/>
            <a:ext cx="7142379" cy="3994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Motivations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P2P systems</a:t>
            </a:r>
          </a:p>
          <a:p>
            <a:pPr lvl="1"/>
            <a:r>
              <a:rPr lang="en-US" sz="3400" dirty="0"/>
              <a:t>Each peer can have same functionality</a:t>
            </a:r>
          </a:p>
          <a:p>
            <a:pPr lvl="1"/>
            <a:r>
              <a:rPr lang="en-US" sz="3400" dirty="0"/>
              <a:t>Decentralized control, large scale</a:t>
            </a:r>
          </a:p>
          <a:p>
            <a:pPr lvl="1"/>
            <a:r>
              <a:rPr lang="en-US" sz="3400" dirty="0"/>
              <a:t>Low-level, simple services</a:t>
            </a:r>
          </a:p>
          <a:p>
            <a:pPr lvl="2"/>
            <a:r>
              <a:rPr lang="en-US" sz="2800" dirty="0"/>
              <a:t>File sharing, computation sharing, com. sharing</a:t>
            </a:r>
          </a:p>
          <a:p>
            <a:r>
              <a:rPr lang="en-US" sz="4000" dirty="0" smtClean="0"/>
              <a:t>Traditional distributed DBMSs</a:t>
            </a:r>
            <a:endParaRPr lang="en-US" sz="4000" dirty="0"/>
          </a:p>
          <a:p>
            <a:pPr lvl="1"/>
            <a:r>
              <a:rPr lang="en-US" sz="3400" dirty="0"/>
              <a:t>High-level data management services</a:t>
            </a:r>
          </a:p>
          <a:p>
            <a:pPr lvl="2"/>
            <a:r>
              <a:rPr lang="en-US" sz="2800" dirty="0"/>
              <a:t>queries, transactions, consistency, security, etc.</a:t>
            </a:r>
          </a:p>
          <a:p>
            <a:pPr lvl="1"/>
            <a:r>
              <a:rPr lang="en-US" sz="3400" dirty="0"/>
              <a:t>Centralized control, limited scale</a:t>
            </a:r>
          </a:p>
          <a:p>
            <a:r>
              <a:rPr lang="en-US" sz="4000" dirty="0"/>
              <a:t>P2P + distributed database </a:t>
            </a:r>
          </a:p>
          <a:p>
            <a:pPr lvl="1"/>
            <a:r>
              <a:rPr lang="en-US" sz="3400" dirty="0"/>
              <a:t>Why? How?</a:t>
            </a:r>
          </a:p>
          <a:p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This approach is generally used when the shared data are defined based on </a:t>
            </a:r>
            <a:r>
              <a:rPr lang="en-US" noProof="0" dirty="0" err="1" smtClean="0"/>
              <a:t>ontologies</a:t>
            </a:r>
            <a:r>
              <a:rPr lang="en-US" noProof="0" dirty="0" smtClean="0"/>
              <a:t> and taxonomies as proposed for the semantic web</a:t>
            </a:r>
          </a:p>
          <a:p>
            <a:r>
              <a:rPr lang="en-US" noProof="0" dirty="0" smtClean="0"/>
              <a:t>It uses machine learning techniques to automatically extract the mappings between the shared schemas</a:t>
            </a:r>
          </a:p>
          <a:p>
            <a:r>
              <a:rPr lang="en-US" noProof="0" dirty="0" smtClean="0"/>
              <a:t>The extracted mappings are stored over the network, in order to be used for processing future queries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Based on Machine Learning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Common Agreement Mapping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5306" y="2316515"/>
            <a:ext cx="4307311" cy="6589042"/>
          </a:xfrm>
        </p:spPr>
        <p:txBody>
          <a:bodyPr/>
          <a:lstStyle/>
          <a:p>
            <a:r>
              <a:rPr lang="en-US" dirty="0" smtClean="0"/>
              <a:t>Some (cooperating) peers must agree on a Common Schema Description (CSD)</a:t>
            </a:r>
          </a:p>
          <a:p>
            <a:r>
              <a:rPr lang="en-US" dirty="0" smtClean="0"/>
              <a:t>Given a CSD, a peer schema can be specified using views</a:t>
            </a:r>
          </a:p>
          <a:p>
            <a:pPr lvl="1"/>
            <a:r>
              <a:rPr lang="en-US" sz="2300" dirty="0" smtClean="0"/>
              <a:t>Similar to the LAV approach</a:t>
            </a:r>
          </a:p>
          <a:p>
            <a:r>
              <a:rPr lang="en-US" dirty="0" smtClean="0"/>
              <a:t>When a peer decides to share data, it needs to map its local schema to the CSD</a:t>
            </a:r>
            <a:endParaRPr lang="en-US" dirty="0"/>
          </a:p>
        </p:txBody>
      </p:sp>
      <p:pic>
        <p:nvPicPr>
          <p:cNvPr id="5122" name="Picture 2" descr="C:\Documents and Settings\su8102\My Documents\1Patrick\BookOV\Book3\Chapter16 P2P\Chapter 16\Chapter 16\fig-16-mappingExampl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1407" y="3033395"/>
            <a:ext cx="7803368" cy="3686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Querying over P2P Systems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P2P networks provide basic query routing</a:t>
            </a:r>
          </a:p>
          <a:p>
            <a:pPr lvl="1"/>
            <a:r>
              <a:rPr lang="en-US" noProof="0" dirty="0" smtClean="0"/>
              <a:t>Sufficient for simple, exact-match queries, e.g. with a DHT</a:t>
            </a:r>
          </a:p>
          <a:p>
            <a:r>
              <a:rPr lang="en-US" noProof="0" dirty="0" smtClean="0"/>
              <a:t>Supporting more complex queries, particularly in DHTs, is difficult</a:t>
            </a:r>
          </a:p>
          <a:p>
            <a:r>
              <a:rPr lang="en-US" noProof="0" dirty="0" smtClean="0"/>
              <a:t>Main types of complex queries</a:t>
            </a:r>
          </a:p>
          <a:p>
            <a:pPr lvl="1"/>
            <a:r>
              <a:rPr lang="en-US" noProof="0" dirty="0" smtClean="0"/>
              <a:t>Top-k queries</a:t>
            </a:r>
          </a:p>
          <a:p>
            <a:pPr lvl="1"/>
            <a:r>
              <a:rPr lang="en-US" noProof="0" dirty="0" smtClean="0"/>
              <a:t>Join queries</a:t>
            </a:r>
          </a:p>
          <a:p>
            <a:pPr lvl="1"/>
            <a:r>
              <a:rPr lang="en-US" noProof="0" dirty="0" smtClean="0"/>
              <a:t>Range queries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64952" y="677934"/>
            <a:ext cx="11803662" cy="1061156"/>
          </a:xfrm>
        </p:spPr>
        <p:txBody>
          <a:bodyPr/>
          <a:lstStyle/>
          <a:p>
            <a:r>
              <a:rPr lang="en-US" noProof="0" dirty="0"/>
              <a:t>Top-k Query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728" y="2572544"/>
            <a:ext cx="12090484" cy="590348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noProof="0" dirty="0"/>
              <a:t>Returns only </a:t>
            </a:r>
            <a:r>
              <a:rPr lang="en-US" i="1" noProof="0" dirty="0" err="1"/>
              <a:t>k</a:t>
            </a:r>
            <a:r>
              <a:rPr lang="en-US" noProof="0" dirty="0"/>
              <a:t> of the most relevant </a:t>
            </a:r>
            <a:r>
              <a:rPr lang="en-US" noProof="0" dirty="0" smtClean="0"/>
              <a:t>answers, ordered by relevance</a:t>
            </a:r>
          </a:p>
          <a:p>
            <a:pPr lvl="1"/>
            <a:r>
              <a:rPr lang="en-US" noProof="0" dirty="0" smtClean="0"/>
              <a:t>Like for a search engine</a:t>
            </a:r>
            <a:endParaRPr lang="en-US" noProof="0" dirty="0"/>
          </a:p>
          <a:p>
            <a:pPr>
              <a:lnSpc>
                <a:spcPct val="90000"/>
              </a:lnSpc>
            </a:pPr>
            <a:r>
              <a:rPr lang="en-US" noProof="0" dirty="0"/>
              <a:t>Scoring function </a:t>
            </a:r>
            <a:r>
              <a:rPr lang="en-US" noProof="0" dirty="0" smtClean="0"/>
              <a:t>(</a:t>
            </a:r>
            <a:r>
              <a:rPr lang="en-US" noProof="0" dirty="0" err="1" smtClean="0"/>
              <a:t>sf</a:t>
            </a:r>
            <a:r>
              <a:rPr lang="en-US" noProof="0" dirty="0" smtClean="0"/>
              <a:t>) </a:t>
            </a:r>
            <a:r>
              <a:rPr lang="en-US" noProof="0" dirty="0"/>
              <a:t>determines the relevance (</a:t>
            </a:r>
            <a:r>
              <a:rPr lang="en-US" i="1" noProof="0" dirty="0"/>
              <a:t>score</a:t>
            </a:r>
            <a:r>
              <a:rPr lang="en-US" noProof="0" dirty="0"/>
              <a:t>) of answers to the </a:t>
            </a:r>
            <a:r>
              <a:rPr lang="en-US" noProof="0" dirty="0" smtClean="0"/>
              <a:t>query</a:t>
            </a:r>
            <a:endParaRPr lang="en-US" noProof="0" dirty="0"/>
          </a:p>
          <a:p>
            <a:pPr>
              <a:lnSpc>
                <a:spcPct val="90000"/>
              </a:lnSpc>
            </a:pPr>
            <a:r>
              <a:rPr lang="en-US" noProof="0" dirty="0"/>
              <a:t>Example</a:t>
            </a:r>
          </a:p>
          <a:p>
            <a:pPr lvl="1">
              <a:lnSpc>
                <a:spcPct val="90000"/>
              </a:lnSpc>
              <a:buNone/>
              <a:tabLst>
                <a:tab pos="2427074" algn="l"/>
              </a:tabLst>
            </a:pPr>
            <a:r>
              <a:rPr lang="en-US" b="1" dirty="0" smtClean="0">
                <a:latin typeface="Courier New"/>
                <a:cs typeface="Courier New"/>
              </a:rPr>
              <a:t>SELECT</a:t>
            </a:r>
            <a:r>
              <a:rPr lang="en-US" dirty="0" smtClean="0">
                <a:latin typeface="Courier New"/>
                <a:cs typeface="Courier New"/>
              </a:rPr>
              <a:t>	*</a:t>
            </a:r>
            <a:endParaRPr lang="en-US" dirty="0">
              <a:latin typeface="Courier New"/>
              <a:cs typeface="Courier New"/>
            </a:endParaRPr>
          </a:p>
          <a:p>
            <a:pPr lvl="1">
              <a:lnSpc>
                <a:spcPct val="90000"/>
              </a:lnSpc>
              <a:buNone/>
              <a:tabLst>
                <a:tab pos="2427074" algn="l"/>
              </a:tabLst>
            </a:pPr>
            <a:r>
              <a:rPr lang="en-US" b="1" dirty="0" smtClean="0">
                <a:latin typeface="Courier New"/>
                <a:cs typeface="Courier New"/>
              </a:rPr>
              <a:t>FROM</a:t>
            </a:r>
            <a:r>
              <a:rPr lang="en-US" dirty="0" smtClean="0">
                <a:latin typeface="Courier New"/>
                <a:cs typeface="Courier New"/>
              </a:rPr>
              <a:t>	Patient    </a:t>
            </a:r>
            <a:r>
              <a:rPr lang="en-US" dirty="0">
                <a:latin typeface="Courier New"/>
                <a:cs typeface="Courier New"/>
              </a:rPr>
              <a:t>P</a:t>
            </a:r>
          </a:p>
          <a:p>
            <a:pPr lvl="1">
              <a:lnSpc>
                <a:spcPct val="90000"/>
              </a:lnSpc>
              <a:buNone/>
              <a:tabLst>
                <a:tab pos="2427074" algn="l"/>
              </a:tabLst>
            </a:pPr>
            <a:r>
              <a:rPr lang="en-US" b="1" dirty="0" smtClean="0">
                <a:latin typeface="Courier New"/>
                <a:cs typeface="Courier New"/>
              </a:rPr>
              <a:t>WHERE</a:t>
            </a:r>
            <a:r>
              <a:rPr lang="en-US" dirty="0" smtClean="0">
                <a:latin typeface="Courier New"/>
                <a:cs typeface="Courier New"/>
              </a:rPr>
              <a:t>	(</a:t>
            </a:r>
            <a:r>
              <a:rPr lang="en-US" dirty="0" err="1" smtClean="0">
                <a:latin typeface="Courier New"/>
                <a:cs typeface="Courier New"/>
              </a:rPr>
              <a:t>P.disease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r>
              <a:rPr lang="en-US" dirty="0">
                <a:latin typeface="Courier New"/>
                <a:cs typeface="Courier New"/>
              </a:rPr>
              <a:t>= </a:t>
            </a:r>
            <a:r>
              <a:rPr lang="en-US" dirty="0" smtClean="0">
                <a:latin typeface="Courier New"/>
                <a:cs typeface="Courier New"/>
              </a:rPr>
              <a:t>“diabetes</a:t>
            </a:r>
            <a:r>
              <a:rPr lang="en-US" dirty="0">
                <a:latin typeface="Courier New"/>
                <a:cs typeface="Courier New"/>
              </a:rPr>
              <a:t>”) AND</a:t>
            </a:r>
            <a:r>
              <a:rPr lang="en-US" dirty="0" smtClean="0">
                <a:latin typeface="Courier New"/>
                <a:cs typeface="Courier New"/>
              </a:rPr>
              <a:t> </a:t>
            </a:r>
          </a:p>
          <a:p>
            <a:pPr lvl="1">
              <a:lnSpc>
                <a:spcPct val="90000"/>
              </a:lnSpc>
              <a:buNone/>
              <a:tabLst>
                <a:tab pos="2427074" algn="l"/>
              </a:tabLst>
            </a:pPr>
            <a:r>
              <a:rPr lang="en-US" dirty="0" smtClean="0">
                <a:latin typeface="Courier New"/>
                <a:cs typeface="Courier New"/>
              </a:rPr>
              <a:t>		</a:t>
            </a:r>
            <a:r>
              <a:rPr lang="en-US" sz="2300" dirty="0" smtClean="0">
                <a:latin typeface="Courier New"/>
                <a:cs typeface="Courier New"/>
              </a:rPr>
              <a:t>(</a:t>
            </a:r>
            <a:r>
              <a:rPr lang="en-US" sz="2300" dirty="0" err="1">
                <a:latin typeface="Courier New"/>
                <a:cs typeface="Courier New"/>
              </a:rPr>
              <a:t>P.height</a:t>
            </a:r>
            <a:r>
              <a:rPr lang="en-US" sz="2300" dirty="0">
                <a:latin typeface="Courier New"/>
                <a:cs typeface="Courier New"/>
              </a:rPr>
              <a:t> &lt; 170) AND (</a:t>
            </a:r>
            <a:r>
              <a:rPr lang="en-US" sz="2300" dirty="0" err="1">
                <a:latin typeface="Courier New"/>
                <a:cs typeface="Courier New"/>
              </a:rPr>
              <a:t>P.weight</a:t>
            </a:r>
            <a:r>
              <a:rPr lang="en-US" sz="2300" dirty="0">
                <a:latin typeface="Courier New"/>
                <a:cs typeface="Courier New"/>
              </a:rPr>
              <a:t> &gt; 70)</a:t>
            </a:r>
            <a:endParaRPr lang="en-US" sz="2300" b="1" dirty="0">
              <a:latin typeface="Courier New"/>
              <a:cs typeface="Courier New"/>
            </a:endParaRPr>
          </a:p>
          <a:p>
            <a:pPr lvl="1">
              <a:lnSpc>
                <a:spcPct val="90000"/>
              </a:lnSpc>
              <a:buNone/>
              <a:tabLst>
                <a:tab pos="2427074" algn="l"/>
              </a:tabLst>
            </a:pPr>
            <a:r>
              <a:rPr lang="en-US" b="1" dirty="0">
                <a:latin typeface="Courier New"/>
                <a:cs typeface="Courier New"/>
              </a:rPr>
              <a:t>ORDER </a:t>
            </a:r>
            <a:r>
              <a:rPr lang="en-US" b="1" dirty="0" smtClean="0">
                <a:latin typeface="Courier New"/>
                <a:cs typeface="Courier New"/>
              </a:rPr>
              <a:t>BY</a:t>
            </a:r>
            <a:r>
              <a:rPr lang="en-US" dirty="0" smtClean="0">
                <a:latin typeface="Courier New"/>
                <a:cs typeface="Courier New"/>
              </a:rPr>
              <a:t>	</a:t>
            </a:r>
            <a:r>
              <a:rPr lang="en-US" dirty="0" err="1" smtClean="0">
                <a:latin typeface="Courier New"/>
                <a:cs typeface="Courier New"/>
              </a:rPr>
              <a:t>sf(height</a:t>
            </a:r>
            <a:r>
              <a:rPr lang="en-US" dirty="0">
                <a:latin typeface="Courier New"/>
                <a:cs typeface="Courier New"/>
              </a:rPr>
              <a:t>, weight)</a:t>
            </a:r>
            <a:endParaRPr lang="en-US" b="1" dirty="0">
              <a:latin typeface="Courier New"/>
              <a:cs typeface="Courier New"/>
            </a:endParaRPr>
          </a:p>
          <a:p>
            <a:pPr lvl="1">
              <a:lnSpc>
                <a:spcPct val="90000"/>
              </a:lnSpc>
              <a:buNone/>
              <a:tabLst>
                <a:tab pos="2427074" algn="l"/>
              </a:tabLst>
            </a:pPr>
            <a:r>
              <a:rPr lang="en-US" b="1" dirty="0">
                <a:latin typeface="Courier New"/>
                <a:cs typeface="Courier New"/>
              </a:rPr>
              <a:t>STOP </a:t>
            </a:r>
            <a:r>
              <a:rPr lang="en-US" b="1" dirty="0" smtClean="0">
                <a:latin typeface="Courier New"/>
                <a:cs typeface="Courier New"/>
              </a:rPr>
              <a:t>AFTER </a:t>
            </a:r>
            <a:r>
              <a:rPr lang="en-US" dirty="0" smtClean="0">
                <a:latin typeface="Courier New"/>
                <a:cs typeface="Courier New"/>
              </a:rPr>
              <a:t>10 </a:t>
            </a:r>
            <a:endParaRPr lang="en-US" dirty="0">
              <a:latin typeface="Courier New"/>
              <a:cs typeface="Courier New"/>
            </a:endParaRPr>
          </a:p>
          <a:p>
            <a:pPr lvl="1"/>
            <a:r>
              <a:rPr lang="en-US" sz="2300" dirty="0"/>
              <a:t> </a:t>
            </a:r>
            <a:r>
              <a:rPr lang="en-US" noProof="0" dirty="0" smtClean="0"/>
              <a:t>Example </a:t>
            </a:r>
            <a:r>
              <a:rPr lang="en-US" noProof="0" dirty="0"/>
              <a:t>of </a:t>
            </a:r>
            <a:r>
              <a:rPr lang="en-US" noProof="0" dirty="0" err="1" smtClean="0"/>
              <a:t>sf</a:t>
            </a:r>
            <a:r>
              <a:rPr lang="en-US" noProof="0" dirty="0" smtClean="0"/>
              <a:t>:</a:t>
            </a:r>
            <a:r>
              <a:rPr lang="en-US" i="1" noProof="0" dirty="0" smtClean="0"/>
              <a:t> </a:t>
            </a:r>
            <a:r>
              <a:rPr lang="en-US" i="1" noProof="0" dirty="0"/>
              <a:t>weight </a:t>
            </a:r>
            <a:r>
              <a:rPr lang="en-US" i="1" noProof="0" dirty="0" smtClean="0"/>
              <a:t>− </a:t>
            </a:r>
            <a:r>
              <a:rPr lang="en-US" noProof="0" dirty="0"/>
              <a:t>(</a:t>
            </a:r>
            <a:r>
              <a:rPr lang="en-US" i="1" noProof="0" dirty="0"/>
              <a:t>height -100</a:t>
            </a:r>
            <a:r>
              <a:rPr lang="en-US" noProof="0" dirty="0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General Model for Top-</a:t>
            </a:r>
            <a:r>
              <a:rPr lang="en-US" noProof="0" dirty="0" err="1" smtClean="0"/>
              <a:t>k</a:t>
            </a:r>
            <a:r>
              <a:rPr lang="en-US" noProof="0" dirty="0" smtClean="0"/>
              <a:t> Queries</a:t>
            </a:r>
            <a:endParaRPr lang="en-US" noProof="0" dirty="0"/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noProof="0" dirty="0" smtClean="0"/>
              <a:t>Suppose we have:</a:t>
            </a:r>
          </a:p>
          <a:p>
            <a:pPr lvl="1">
              <a:lnSpc>
                <a:spcPct val="90000"/>
              </a:lnSpc>
            </a:pPr>
            <a:r>
              <a:rPr lang="en-US" i="1" noProof="0" dirty="0" err="1" smtClean="0"/>
              <a:t>n</a:t>
            </a:r>
            <a:r>
              <a:rPr lang="en-US" noProof="0" dirty="0" smtClean="0"/>
              <a:t> data items</a:t>
            </a:r>
          </a:p>
          <a:p>
            <a:pPr lvl="2"/>
            <a:r>
              <a:rPr lang="en-US" noProof="0" dirty="0" smtClean="0"/>
              <a:t>items can be document,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, etc.</a:t>
            </a:r>
          </a:p>
          <a:p>
            <a:pPr lvl="1">
              <a:lnSpc>
                <a:spcPct val="90000"/>
              </a:lnSpc>
            </a:pPr>
            <a:r>
              <a:rPr lang="en-US" i="1" noProof="0" dirty="0" err="1" smtClean="0"/>
              <a:t>m</a:t>
            </a:r>
            <a:r>
              <a:rPr lang="en-US" noProof="0" dirty="0" smtClean="0"/>
              <a:t> lists of </a:t>
            </a:r>
            <a:r>
              <a:rPr lang="en-US" i="1" noProof="0" dirty="0" err="1" smtClean="0"/>
              <a:t>n</a:t>
            </a:r>
            <a:r>
              <a:rPr lang="en-US" noProof="0" dirty="0" smtClean="0"/>
              <a:t> data items such that</a:t>
            </a:r>
          </a:p>
          <a:p>
            <a:pPr lvl="2">
              <a:lnSpc>
                <a:spcPct val="90000"/>
              </a:lnSpc>
            </a:pPr>
            <a:r>
              <a:rPr lang="en-US" noProof="0" dirty="0" smtClean="0"/>
              <a:t>Each data item has</a:t>
            </a:r>
          </a:p>
          <a:p>
            <a:pPr lvl="3">
              <a:lnSpc>
                <a:spcPct val="90000"/>
              </a:lnSpc>
            </a:pPr>
            <a:r>
              <a:rPr lang="en-US" noProof="0" dirty="0" smtClean="0"/>
              <a:t>a local score in each list</a:t>
            </a:r>
          </a:p>
          <a:p>
            <a:pPr lvl="3">
              <a:lnSpc>
                <a:spcPct val="90000"/>
              </a:lnSpc>
            </a:pPr>
            <a:r>
              <a:rPr lang="en-US" noProof="0" dirty="0" smtClean="0"/>
              <a:t>an overall score computed based on its local scores in all lists using a given scoring function </a:t>
            </a:r>
          </a:p>
          <a:p>
            <a:pPr lvl="2">
              <a:lnSpc>
                <a:spcPct val="90000"/>
              </a:lnSpc>
            </a:pPr>
            <a:r>
              <a:rPr lang="en-US" noProof="0" dirty="0" smtClean="0"/>
              <a:t>Each list</a:t>
            </a:r>
          </a:p>
          <a:p>
            <a:pPr lvl="3">
              <a:lnSpc>
                <a:spcPct val="90000"/>
              </a:lnSpc>
            </a:pPr>
            <a:r>
              <a:rPr lang="en-US" noProof="0" dirty="0" smtClean="0"/>
              <a:t>contains all </a:t>
            </a:r>
            <a:r>
              <a:rPr lang="en-US" i="1" noProof="0" dirty="0" err="1" smtClean="0"/>
              <a:t>n</a:t>
            </a:r>
            <a:r>
              <a:rPr lang="en-US" noProof="0" dirty="0" smtClean="0"/>
              <a:t> data items (or item ids)</a:t>
            </a:r>
          </a:p>
          <a:p>
            <a:pPr lvl="3">
              <a:lnSpc>
                <a:spcPct val="90000"/>
              </a:lnSpc>
            </a:pPr>
            <a:r>
              <a:rPr lang="en-US" noProof="0" dirty="0" smtClean="0"/>
              <a:t>is sorted in decreasing order of the local scores</a:t>
            </a:r>
          </a:p>
          <a:p>
            <a:pPr>
              <a:lnSpc>
                <a:spcPct val="90000"/>
              </a:lnSpc>
            </a:pPr>
            <a:r>
              <a:rPr lang="en-US" noProof="0" dirty="0" smtClean="0"/>
              <a:t>The objective is:</a:t>
            </a:r>
          </a:p>
          <a:p>
            <a:pPr lvl="1">
              <a:lnSpc>
                <a:spcPct val="90000"/>
              </a:lnSpc>
            </a:pPr>
            <a:r>
              <a:rPr lang="en-US" i="1" noProof="0" dirty="0" smtClean="0"/>
              <a:t>Given a scoring function, find the </a:t>
            </a:r>
            <a:r>
              <a:rPr lang="en-US" i="1" noProof="0" dirty="0" err="1" smtClean="0"/>
              <a:t>k</a:t>
            </a:r>
            <a:r>
              <a:rPr lang="en-US" i="1" noProof="0" dirty="0" smtClean="0"/>
              <a:t> data items whose overall scores are the highest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Execution Cost of Top-</a:t>
            </a:r>
            <a:r>
              <a:rPr lang="en-US" noProof="0" dirty="0" err="1"/>
              <a:t>k</a:t>
            </a:r>
            <a:r>
              <a:rPr lang="en-US" noProof="0" dirty="0"/>
              <a:t> Queries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Two modes of access to a sorted list</a:t>
            </a:r>
          </a:p>
          <a:p>
            <a:pPr lvl="1"/>
            <a:r>
              <a:rPr lang="en-US" noProof="0" dirty="0"/>
              <a:t>Sorted (sequential) access</a:t>
            </a:r>
          </a:p>
          <a:p>
            <a:pPr lvl="2"/>
            <a:r>
              <a:rPr lang="en-US" noProof="0" dirty="0"/>
              <a:t>Starts with the first data item, then accesses each next item</a:t>
            </a:r>
          </a:p>
          <a:p>
            <a:pPr lvl="1"/>
            <a:r>
              <a:rPr lang="en-US" noProof="0" dirty="0"/>
              <a:t>Random access</a:t>
            </a:r>
          </a:p>
          <a:p>
            <a:pPr lvl="2"/>
            <a:r>
              <a:rPr lang="en-US" noProof="0" dirty="0"/>
              <a:t>Looks up a given data item in the list by its identifier (e.g. TID)</a:t>
            </a:r>
          </a:p>
          <a:p>
            <a:pPr lvl="1">
              <a:buFont typeface="Times" pitchFamily="18" charset="0"/>
              <a:buNone/>
            </a:pPr>
            <a:endParaRPr lang="en-US" noProof="0" dirty="0"/>
          </a:p>
          <a:p>
            <a:r>
              <a:rPr lang="en-US" noProof="0" dirty="0"/>
              <a:t>Given a top-</a:t>
            </a:r>
            <a:r>
              <a:rPr lang="en-US" noProof="0" dirty="0" err="1"/>
              <a:t>k</a:t>
            </a:r>
            <a:r>
              <a:rPr lang="en-US" noProof="0" dirty="0"/>
              <a:t> algorithm </a:t>
            </a:r>
            <a:r>
              <a:rPr lang="en-US" i="1" noProof="0" dirty="0"/>
              <a:t>A</a:t>
            </a:r>
            <a:r>
              <a:rPr lang="en-US" noProof="0" dirty="0"/>
              <a:t> and a database </a:t>
            </a:r>
            <a:r>
              <a:rPr lang="en-US" i="1" noProof="0" dirty="0"/>
              <a:t>D </a:t>
            </a:r>
            <a:r>
              <a:rPr lang="en-US" noProof="0" dirty="0"/>
              <a:t>(</a:t>
            </a:r>
            <a:r>
              <a:rPr lang="en-US" i="1" noProof="0" dirty="0"/>
              <a:t>i.e. set of sorted lists</a:t>
            </a:r>
            <a:r>
              <a:rPr lang="en-US" noProof="0" dirty="0"/>
              <a:t>),</a:t>
            </a:r>
            <a:r>
              <a:rPr lang="en-US" i="1" noProof="0" dirty="0"/>
              <a:t> </a:t>
            </a:r>
            <a:r>
              <a:rPr lang="en-US" noProof="0" dirty="0"/>
              <a:t>the cost of executing </a:t>
            </a:r>
            <a:r>
              <a:rPr lang="en-US" i="1" noProof="0" dirty="0"/>
              <a:t>A</a:t>
            </a:r>
            <a:r>
              <a:rPr lang="en-US" noProof="0" dirty="0"/>
              <a:t> over </a:t>
            </a:r>
            <a:r>
              <a:rPr lang="en-US" i="1" noProof="0" dirty="0"/>
              <a:t>D</a:t>
            </a:r>
            <a:r>
              <a:rPr lang="en-US" noProof="0" dirty="0"/>
              <a:t> is: </a:t>
            </a:r>
          </a:p>
          <a:p>
            <a:pPr lvl="1"/>
            <a:r>
              <a:rPr lang="en-US" i="1" noProof="0" dirty="0"/>
              <a:t>Cost</a:t>
            </a:r>
            <a:r>
              <a:rPr lang="en-US" noProof="0" dirty="0"/>
              <a:t>(</a:t>
            </a:r>
            <a:r>
              <a:rPr lang="en-US" i="1" noProof="0" dirty="0"/>
              <a:t>A, D</a:t>
            </a:r>
            <a:r>
              <a:rPr lang="en-US" noProof="0" dirty="0"/>
              <a:t>) =</a:t>
            </a:r>
            <a:r>
              <a:rPr lang="en-US" noProof="0" dirty="0" smtClean="0"/>
              <a:t> (</a:t>
            </a:r>
            <a:r>
              <a:rPr lang="en-US" noProof="0" dirty="0"/>
              <a:t>#sorted-access </a:t>
            </a:r>
            <a:r>
              <a:rPr lang="en-US" noProof="0" dirty="0" smtClean="0">
                <a:sym typeface="Symbol" pitchFamily="18" charset="2"/>
              </a:rPr>
              <a:t>*</a:t>
            </a:r>
            <a:r>
              <a:rPr lang="en-US" noProof="0" dirty="0" smtClean="0"/>
              <a:t> </a:t>
            </a:r>
            <a:r>
              <a:rPr lang="en-US" noProof="0" dirty="0"/>
              <a:t>sorted-access-cost)</a:t>
            </a:r>
            <a:r>
              <a:rPr lang="en-US" i="1" noProof="0" dirty="0"/>
              <a:t> </a:t>
            </a:r>
            <a:r>
              <a:rPr lang="en-US" i="1" noProof="0" dirty="0" smtClean="0"/>
              <a:t>+ </a:t>
            </a:r>
            <a:r>
              <a:rPr lang="en-US" noProof="0" dirty="0" smtClean="0"/>
              <a:t>(#</a:t>
            </a:r>
            <a:r>
              <a:rPr lang="en-US" noProof="0" dirty="0"/>
              <a:t>random-access </a:t>
            </a:r>
            <a:r>
              <a:rPr lang="en-US" noProof="0" dirty="0" smtClean="0">
                <a:sym typeface="Symbol" pitchFamily="18" charset="2"/>
              </a:rPr>
              <a:t>*</a:t>
            </a:r>
            <a:r>
              <a:rPr lang="en-US" noProof="0" dirty="0" smtClean="0"/>
              <a:t> </a:t>
            </a:r>
            <a:r>
              <a:rPr lang="en-US" noProof="0" dirty="0"/>
              <a:t>random-access-cost)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Basic Top-k Algorithms</a:t>
            </a:r>
            <a:endParaRPr lang="en-US" noProof="0" dirty="0"/>
          </a:p>
        </p:txBody>
      </p:sp>
      <p:sp>
        <p:nvSpPr>
          <p:cNvPr id="366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Fagin’s Algorithm (FA)</a:t>
            </a:r>
          </a:p>
          <a:p>
            <a:pPr lvl="1"/>
            <a:r>
              <a:rPr lang="en-US" noProof="0" dirty="0" smtClean="0"/>
              <a:t>General model of top-</a:t>
            </a:r>
            <a:r>
              <a:rPr lang="en-US" noProof="0" dirty="0" err="1" smtClean="0"/>
              <a:t>k</a:t>
            </a:r>
            <a:r>
              <a:rPr lang="en-US" noProof="0" dirty="0" smtClean="0"/>
              <a:t> queries using sorted lists</a:t>
            </a:r>
          </a:p>
          <a:p>
            <a:pPr lvl="1"/>
            <a:r>
              <a:rPr lang="en-US" noProof="0" dirty="0" smtClean="0"/>
              <a:t>Simple algorithm</a:t>
            </a:r>
          </a:p>
          <a:p>
            <a:pPr lvl="2"/>
            <a:r>
              <a:rPr lang="en-US" noProof="0" dirty="0" smtClean="0"/>
              <a:t>Do sorted access in parallel to the lists until </a:t>
            </a:r>
            <a:r>
              <a:rPr lang="en-US" i="1" noProof="0" dirty="0" smtClean="0"/>
              <a:t>at least </a:t>
            </a:r>
            <a:r>
              <a:rPr lang="en-US" i="1" noProof="0" dirty="0" err="1" smtClean="0"/>
              <a:t>k</a:t>
            </a:r>
            <a:r>
              <a:rPr lang="en-US" i="1" noProof="0" dirty="0" smtClean="0"/>
              <a:t> data items have been seen in all lists</a:t>
            </a:r>
            <a:r>
              <a:rPr lang="en-US" noProof="0" dirty="0" smtClean="0"/>
              <a:t> </a:t>
            </a:r>
          </a:p>
          <a:p>
            <a:r>
              <a:rPr lang="en-US" noProof="0" dirty="0" smtClean="0"/>
              <a:t>Threshold Algorithm (TA)</a:t>
            </a:r>
          </a:p>
          <a:p>
            <a:pPr lvl="1"/>
            <a:r>
              <a:rPr lang="en-US" noProof="0" dirty="0" smtClean="0"/>
              <a:t>Proposed independently by several groups </a:t>
            </a:r>
          </a:p>
          <a:p>
            <a:pPr lvl="1"/>
            <a:r>
              <a:rPr lang="en-US" noProof="0" dirty="0" smtClean="0"/>
              <a:t>Efficient algorithm over sorted lists</a:t>
            </a:r>
          </a:p>
          <a:p>
            <a:pPr lvl="1"/>
            <a:r>
              <a:rPr lang="en-US" noProof="0" dirty="0" smtClean="0"/>
              <a:t>The basis for many TA-style distributed algorithms</a:t>
            </a:r>
          </a:p>
          <a:p>
            <a:pPr lvl="2"/>
            <a:r>
              <a:rPr lang="en-US" noProof="0" dirty="0" smtClean="0"/>
              <a:t>Mainly for </a:t>
            </a:r>
            <a:r>
              <a:rPr lang="en-US" noProof="0" dirty="0" err="1" smtClean="0"/>
              <a:t>DHTs</a:t>
            </a:r>
            <a:endParaRPr lang="en-US" noProof="0" dirty="0" smtClean="0"/>
          </a:p>
          <a:p>
            <a:pPr lvl="2"/>
            <a:r>
              <a:rPr lang="en-US" noProof="0" dirty="0" smtClean="0"/>
              <a:t>Algorithms for unstructured or super-peer simpler</a:t>
            </a:r>
          </a:p>
          <a:p>
            <a:pPr lvl="1"/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TA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noProof="0" dirty="0"/>
              <a:t>Similar to FA in doing sorted access to the lists</a:t>
            </a:r>
          </a:p>
          <a:p>
            <a:pPr lvl="1">
              <a:lnSpc>
                <a:spcPct val="90000"/>
              </a:lnSpc>
            </a:pPr>
            <a:r>
              <a:rPr lang="en-US" noProof="0" dirty="0"/>
              <a:t>But different stopping condition</a:t>
            </a:r>
          </a:p>
          <a:p>
            <a:pPr>
              <a:lnSpc>
                <a:spcPct val="90000"/>
              </a:lnSpc>
            </a:pPr>
            <a:r>
              <a:rPr lang="en-US" noProof="0" dirty="0"/>
              <a:t>Unlike FA, no need to wait until the lists give </a:t>
            </a:r>
            <a:r>
              <a:rPr lang="en-US" i="1" noProof="0" dirty="0"/>
              <a:t>k </a:t>
            </a:r>
            <a:r>
              <a:rPr lang="en-US" noProof="0" dirty="0"/>
              <a:t>items</a:t>
            </a:r>
          </a:p>
          <a:p>
            <a:pPr lvl="1">
              <a:lnSpc>
                <a:spcPct val="90000"/>
              </a:lnSpc>
            </a:pPr>
            <a:r>
              <a:rPr lang="en-US" noProof="0" dirty="0"/>
              <a:t>Once an item has been seen from a sorted access, get all its scores through random access</a:t>
            </a:r>
          </a:p>
          <a:p>
            <a:pPr>
              <a:lnSpc>
                <a:spcPct val="90000"/>
              </a:lnSpc>
            </a:pPr>
            <a:r>
              <a:rPr lang="en-US" i="1" noProof="0" dirty="0"/>
              <a:t>But how do we know that the scores of seen items are higher than those of unseen items?</a:t>
            </a:r>
          </a:p>
          <a:p>
            <a:pPr lvl="1">
              <a:lnSpc>
                <a:spcPct val="90000"/>
              </a:lnSpc>
            </a:pPr>
            <a:r>
              <a:rPr lang="en-US" noProof="0" dirty="0"/>
              <a:t>Use a </a:t>
            </a:r>
            <a:r>
              <a:rPr lang="en-US" i="1" noProof="0" dirty="0"/>
              <a:t>threshold</a:t>
            </a:r>
            <a:r>
              <a:rPr lang="en-US" noProof="0" dirty="0"/>
              <a:t> (</a:t>
            </a:r>
            <a:r>
              <a:rPr lang="en-US" i="1" noProof="0" dirty="0"/>
              <a:t>T</a:t>
            </a:r>
            <a:r>
              <a:rPr lang="en-US" noProof="0" dirty="0"/>
              <a:t>) to predict maximum possible score of unseen items</a:t>
            </a:r>
          </a:p>
          <a:p>
            <a:pPr lvl="2">
              <a:lnSpc>
                <a:spcPct val="90000"/>
              </a:lnSpc>
            </a:pPr>
            <a:r>
              <a:rPr lang="en-US" noProof="0" dirty="0"/>
              <a:t>based on the last scores seen in the lists under sorted access</a:t>
            </a:r>
          </a:p>
          <a:p>
            <a:pPr lvl="1">
              <a:lnSpc>
                <a:spcPct val="90000"/>
              </a:lnSpc>
            </a:pPr>
            <a:r>
              <a:rPr lang="en-US" noProof="0" dirty="0"/>
              <a:t>Then stop when there are at least </a:t>
            </a:r>
            <a:r>
              <a:rPr lang="en-US" i="1" noProof="0" dirty="0"/>
              <a:t>k</a:t>
            </a:r>
            <a:r>
              <a:rPr lang="en-US" noProof="0" dirty="0"/>
              <a:t> data items whose overall score </a:t>
            </a:r>
            <a:r>
              <a:rPr lang="en-US" noProof="0" dirty="0">
                <a:cs typeface="Arial" charset="0"/>
              </a:rPr>
              <a:t>≥ </a:t>
            </a:r>
            <a:r>
              <a:rPr lang="en-US" i="1" noProof="0" dirty="0">
                <a:cs typeface="Arial" charset="0"/>
              </a:rPr>
              <a:t>T</a:t>
            </a:r>
            <a:endParaRPr lang="en-US" i="1" noProof="0" dirty="0"/>
          </a:p>
          <a:p>
            <a:pPr>
              <a:lnSpc>
                <a:spcPct val="90000"/>
              </a:lnSpc>
            </a:pP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TA Example</a:t>
            </a:r>
            <a:endParaRPr lang="en-US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0472" y="3202858"/>
            <a:ext cx="5785520" cy="454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88032" y="2428528"/>
            <a:ext cx="6934448" cy="6786354"/>
          </a:xfrm>
        </p:spPr>
        <p:txBody>
          <a:bodyPr vert="horz">
            <a:normAutofit fontScale="92500" lnSpcReduction="10000"/>
          </a:bodyPr>
          <a:lstStyle/>
          <a:p>
            <a:r>
              <a:rPr lang="en-US" sz="2600" dirty="0" smtClean="0"/>
              <a:t>Assume </a:t>
            </a:r>
            <a:r>
              <a:rPr lang="en-US" sz="2600" dirty="0" err="1" smtClean="0"/>
              <a:t>sf</a:t>
            </a:r>
            <a:r>
              <a:rPr lang="en-US" sz="2600" dirty="0" smtClean="0"/>
              <a:t>( ) = </a:t>
            </a:r>
            <a:r>
              <a:rPr lang="en-US" sz="2600" i="1" dirty="0" smtClean="0"/>
              <a:t>s</a:t>
            </a:r>
            <a:r>
              <a:rPr lang="en-US" sz="2600" baseline="-25000" dirty="0" smtClean="0"/>
              <a:t>1</a:t>
            </a:r>
            <a:r>
              <a:rPr lang="en-US" sz="2600" dirty="0" smtClean="0"/>
              <a:t> + </a:t>
            </a:r>
            <a:r>
              <a:rPr lang="en-US" sz="2600" i="1" dirty="0" smtClean="0"/>
              <a:t>s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+ </a:t>
            </a:r>
            <a:r>
              <a:rPr lang="en-US" sz="2600" i="1" dirty="0" smtClean="0"/>
              <a:t>s</a:t>
            </a:r>
            <a:r>
              <a:rPr lang="en-US" sz="2600" baseline="-25000" dirty="0" smtClean="0"/>
              <a:t>3</a:t>
            </a:r>
            <a:r>
              <a:rPr lang="en-US" sz="2600" dirty="0" smtClean="0"/>
              <a:t>, </a:t>
            </a:r>
            <a:r>
              <a:rPr lang="en-US" sz="2600" i="1" dirty="0" err="1" smtClean="0"/>
              <a:t>k</a:t>
            </a:r>
            <a:r>
              <a:rPr lang="en-US" sz="2600" dirty="0" smtClean="0"/>
              <a:t> = 3, </a:t>
            </a:r>
          </a:p>
          <a:p>
            <a:pPr>
              <a:buNone/>
            </a:pPr>
            <a:r>
              <a:rPr lang="en-US" sz="2600" dirty="0" smtClean="0"/>
              <a:t>	</a:t>
            </a:r>
            <a:r>
              <a:rPr lang="en-US" sz="2600" i="1" dirty="0" smtClean="0"/>
              <a:t>Y</a:t>
            </a:r>
            <a:r>
              <a:rPr lang="en-US" sz="2600" dirty="0" smtClean="0"/>
              <a:t>: {top seen items with overall scores}</a:t>
            </a:r>
          </a:p>
          <a:p>
            <a:r>
              <a:rPr lang="en-US" sz="2600" dirty="0" smtClean="0"/>
              <a:t>At position 1</a:t>
            </a:r>
          </a:p>
          <a:p>
            <a:pPr lvl="1"/>
            <a:r>
              <a:rPr lang="en-US" sz="2000" dirty="0" smtClean="0"/>
              <a:t>Look up the local scores of items 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, 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and 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in other lists using random access and compute their overall scores (which are 65, 63 and 70, respectively)</a:t>
            </a:r>
          </a:p>
          <a:p>
            <a:pPr lvl="1"/>
            <a:r>
              <a:rPr lang="en-US" sz="2000" i="1" dirty="0" smtClean="0"/>
              <a:t>Y</a:t>
            </a:r>
            <a:r>
              <a:rPr lang="en-US" sz="2000" dirty="0" smtClean="0"/>
              <a:t> = {(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,70) (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,65) (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,63)}, </a:t>
            </a:r>
            <a:r>
              <a:rPr lang="en-US" sz="2000" i="1" dirty="0" smtClean="0"/>
              <a:t>T</a:t>
            </a:r>
            <a:r>
              <a:rPr lang="en-US" sz="2000" dirty="0" smtClean="0"/>
              <a:t> = 30 + 28 + 30 = 88 </a:t>
            </a:r>
          </a:p>
          <a:p>
            <a:r>
              <a:rPr lang="en-US" sz="2600" dirty="0" smtClean="0"/>
              <a:t>Then</a:t>
            </a:r>
          </a:p>
          <a:p>
            <a:pPr lvl="1"/>
            <a:r>
              <a:rPr lang="en-US" sz="2000" dirty="0" smtClean="0"/>
              <a:t>At position 2, </a:t>
            </a:r>
            <a:r>
              <a:rPr lang="en-US" sz="2000" i="1" dirty="0" smtClean="0"/>
              <a:t>Y</a:t>
            </a:r>
            <a:r>
              <a:rPr lang="en-US" sz="2000" dirty="0" smtClean="0"/>
              <a:t> = {(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,70) (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,70) (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,65)}, </a:t>
            </a:r>
            <a:r>
              <a:rPr lang="en-US" sz="2000" i="1" dirty="0" smtClean="0"/>
              <a:t>T</a:t>
            </a:r>
            <a:r>
              <a:rPr lang="en-US" sz="2000" dirty="0" smtClean="0"/>
              <a:t> = 84</a:t>
            </a:r>
          </a:p>
          <a:p>
            <a:pPr lvl="1"/>
            <a:r>
              <a:rPr lang="en-US" sz="2000" dirty="0" smtClean="0"/>
              <a:t>At position 3, </a:t>
            </a:r>
            <a:r>
              <a:rPr lang="en-US" sz="2000" i="1" dirty="0" smtClean="0"/>
              <a:t>Y</a:t>
            </a:r>
            <a:r>
              <a:rPr lang="en-US" sz="2000" dirty="0" smtClean="0"/>
              <a:t> = {(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,71) (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5</a:t>
            </a:r>
            <a:r>
              <a:rPr lang="en-US" sz="2000" dirty="0" smtClean="0"/>
              <a:t>,70) (</a:t>
            </a:r>
            <a:r>
              <a:rPr lang="en-US" sz="2000" i="1" dirty="0" smtClean="0"/>
              <a:t>d</a:t>
            </a:r>
            <a:r>
              <a:rPr lang="en-US" sz="2000" baseline="-25000" dirty="0" smtClean="0"/>
              <a:t>8</a:t>
            </a:r>
            <a:r>
              <a:rPr lang="en-US" sz="2000" dirty="0" smtClean="0"/>
              <a:t>,70)}, </a:t>
            </a:r>
            <a:r>
              <a:rPr lang="en-US" sz="2000" i="1" dirty="0" smtClean="0"/>
              <a:t>T</a:t>
            </a:r>
            <a:r>
              <a:rPr lang="en-US" sz="2000" dirty="0" smtClean="0"/>
              <a:t> = 80</a:t>
            </a:r>
          </a:p>
          <a:p>
            <a:pPr lvl="1"/>
            <a:r>
              <a:rPr lang="en-US" sz="2000" dirty="0" smtClean="0"/>
              <a:t>At position 4, </a:t>
            </a:r>
            <a:r>
              <a:rPr lang="en-US" sz="2000" i="1" dirty="0" smtClean="0"/>
              <a:t>Y</a:t>
            </a:r>
            <a:r>
              <a:rPr lang="en-US" sz="2000" dirty="0" smtClean="0"/>
              <a:t> = same, </a:t>
            </a:r>
            <a:r>
              <a:rPr lang="en-US" sz="2000" i="1" dirty="0" smtClean="0"/>
              <a:t>T</a:t>
            </a:r>
            <a:r>
              <a:rPr lang="en-US" sz="2000" dirty="0" smtClean="0"/>
              <a:t> = 75</a:t>
            </a:r>
          </a:p>
          <a:p>
            <a:pPr lvl="1"/>
            <a:r>
              <a:rPr lang="en-US" sz="2000" dirty="0" smtClean="0"/>
              <a:t>At position 5, </a:t>
            </a:r>
            <a:r>
              <a:rPr lang="en-US" sz="2000" i="1" dirty="0" smtClean="0"/>
              <a:t>Y</a:t>
            </a:r>
            <a:r>
              <a:rPr lang="en-US" sz="2000" dirty="0" smtClean="0"/>
              <a:t> = same, </a:t>
            </a:r>
            <a:r>
              <a:rPr lang="en-US" sz="2000" i="1" dirty="0" smtClean="0"/>
              <a:t>T</a:t>
            </a:r>
            <a:r>
              <a:rPr lang="en-US" sz="2000" dirty="0" smtClean="0"/>
              <a:t> = 72</a:t>
            </a:r>
          </a:p>
          <a:p>
            <a:pPr lvl="1"/>
            <a:r>
              <a:rPr lang="en-US" sz="2000" dirty="0" smtClean="0"/>
              <a:t>At position 6, </a:t>
            </a:r>
            <a:r>
              <a:rPr lang="en-US" sz="2000" i="1" dirty="0" smtClean="0"/>
              <a:t>Y</a:t>
            </a:r>
            <a:r>
              <a:rPr lang="en-US" sz="2000" dirty="0" smtClean="0"/>
              <a:t> = same, </a:t>
            </a:r>
            <a:r>
              <a:rPr lang="en-US" sz="2000" i="1" dirty="0" smtClean="0"/>
              <a:t>T</a:t>
            </a:r>
            <a:r>
              <a:rPr lang="en-US" sz="2000" dirty="0" smtClean="0"/>
              <a:t> = 63</a:t>
            </a:r>
          </a:p>
          <a:p>
            <a:pPr lvl="2"/>
            <a:r>
              <a:rPr lang="en-US" sz="1700" dirty="0" smtClean="0"/>
              <a:t>which is less than the overall score of the three data items in </a:t>
            </a:r>
            <a:r>
              <a:rPr lang="en-US" sz="1700" i="1" dirty="0" smtClean="0"/>
              <a:t>Y</a:t>
            </a:r>
            <a:r>
              <a:rPr lang="en-US" sz="1700" dirty="0" smtClean="0"/>
              <a:t>. Thus, TA stops</a:t>
            </a:r>
          </a:p>
          <a:p>
            <a:r>
              <a:rPr lang="en-US" sz="2600" dirty="0" smtClean="0"/>
              <a:t>Note that the contents of </a:t>
            </a:r>
            <a:r>
              <a:rPr lang="en-US" sz="2600" i="1" dirty="0" smtClean="0"/>
              <a:t>Y</a:t>
            </a:r>
            <a:r>
              <a:rPr lang="en-US" sz="2600" dirty="0" smtClean="0"/>
              <a:t> at position 6 is exactly the same as at position 3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Improvement over TA: BPA</a:t>
            </a:r>
            <a:endParaRPr lang="en-US" noProof="0" dirty="0"/>
          </a:p>
        </p:txBody>
      </p:sp>
      <p:sp>
        <p:nvSpPr>
          <p:cNvPr id="3860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Best Position Algorithm</a:t>
            </a:r>
          </a:p>
          <a:p>
            <a:r>
              <a:rPr lang="en-US" noProof="0" dirty="0" smtClean="0"/>
              <a:t>Main idea: </a:t>
            </a:r>
            <a:r>
              <a:rPr lang="en-US" i="1" noProof="0" dirty="0" smtClean="0"/>
              <a:t>keep track of the positions (and scores) of the items seen under sorted or random access</a:t>
            </a:r>
          </a:p>
          <a:p>
            <a:pPr lvl="1"/>
            <a:r>
              <a:rPr lang="en-US" noProof="0" dirty="0" smtClean="0"/>
              <a:t>Enables BPA to stop as soon as possible</a:t>
            </a:r>
          </a:p>
          <a:p>
            <a:pPr lvl="2"/>
            <a:r>
              <a:rPr lang="en-US" noProof="0" dirty="0" smtClean="0"/>
              <a:t>In the previous example, BPA stops at position 3 </a:t>
            </a:r>
          </a:p>
          <a:p>
            <a:r>
              <a:rPr lang="en-US" noProof="0" dirty="0" smtClean="0"/>
              <a:t>Best position = the greatest seen position in a list such that any position before it is also seen</a:t>
            </a:r>
          </a:p>
          <a:p>
            <a:pPr lvl="1"/>
            <a:r>
              <a:rPr lang="en-US" noProof="0" dirty="0" smtClean="0"/>
              <a:t>Thus, we are sure that all positions between 1 and </a:t>
            </a:r>
            <a:r>
              <a:rPr lang="en-US" i="1" noProof="0" dirty="0" smtClean="0"/>
              <a:t>best position </a:t>
            </a:r>
            <a:r>
              <a:rPr lang="en-US" noProof="0" dirty="0" smtClean="0"/>
              <a:t>have been seen</a:t>
            </a:r>
          </a:p>
          <a:p>
            <a:r>
              <a:rPr lang="en-US" noProof="0" dirty="0" smtClean="0"/>
              <a:t>Stopping condition</a:t>
            </a:r>
          </a:p>
          <a:p>
            <a:pPr lvl="1"/>
            <a:r>
              <a:rPr lang="en-US" noProof="0" dirty="0" smtClean="0"/>
              <a:t>Based on </a:t>
            </a:r>
            <a:r>
              <a:rPr lang="en-US" i="1" noProof="0" dirty="0" smtClean="0"/>
              <a:t>best positions overall score</a:t>
            </a:r>
            <a:r>
              <a:rPr lang="en-US" noProof="0" dirty="0" smtClean="0"/>
              <a:t>, i.e. the overall score computed based on the best positions in all lists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Why </a:t>
            </a:r>
            <a:r>
              <a:rPr lang="en-US" noProof="0" dirty="0" smtClean="0"/>
              <a:t>High-level </a:t>
            </a:r>
            <a:r>
              <a:rPr lang="en-US" noProof="0" dirty="0"/>
              <a:t>P2P </a:t>
            </a:r>
            <a:r>
              <a:rPr lang="en-US" noProof="0" dirty="0" smtClean="0"/>
              <a:t>Data Sharing</a:t>
            </a:r>
            <a:r>
              <a:rPr lang="en-US" noProof="0" dirty="0"/>
              <a:t>?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noProof="0" dirty="0"/>
              <a:t>Professional community example</a:t>
            </a:r>
          </a:p>
          <a:p>
            <a:pPr lvl="1">
              <a:lnSpc>
                <a:spcPct val="90000"/>
              </a:lnSpc>
            </a:pPr>
            <a:r>
              <a:rPr lang="en-US" noProof="0" dirty="0"/>
              <a:t>Medical doctors in a hospital may want to share (some of) their patient data for an epidemiological study</a:t>
            </a:r>
          </a:p>
          <a:p>
            <a:pPr lvl="1">
              <a:lnSpc>
                <a:spcPct val="90000"/>
              </a:lnSpc>
            </a:pPr>
            <a:r>
              <a:rPr lang="en-US" noProof="0" dirty="0"/>
              <a:t>They have their own, independent patient descriptions</a:t>
            </a:r>
          </a:p>
          <a:p>
            <a:pPr lvl="1">
              <a:lnSpc>
                <a:spcPct val="90000"/>
              </a:lnSpc>
            </a:pPr>
            <a:r>
              <a:rPr lang="en-US" noProof="0" dirty="0"/>
              <a:t>They want to ask queries such as “age and weight of male patients diagnosed with disease X …” over their own descriptions</a:t>
            </a:r>
          </a:p>
          <a:p>
            <a:pPr lvl="1">
              <a:lnSpc>
                <a:spcPct val="90000"/>
              </a:lnSpc>
            </a:pPr>
            <a:r>
              <a:rPr lang="en-US" noProof="0" dirty="0"/>
              <a:t>They don’t want to create a database and </a:t>
            </a:r>
            <a:r>
              <a:rPr lang="en-US" noProof="0" dirty="0" smtClean="0"/>
              <a:t>set </a:t>
            </a:r>
            <a:r>
              <a:rPr lang="en-US" noProof="0" dirty="0"/>
              <a:t>a </a:t>
            </a:r>
            <a:r>
              <a:rPr lang="en-US" noProof="0" dirty="0" smtClean="0"/>
              <a:t>centralized server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Top-</a:t>
            </a:r>
            <a:r>
              <a:rPr lang="en-US" noProof="0" dirty="0" err="1" smtClean="0"/>
              <a:t>k</a:t>
            </a:r>
            <a:r>
              <a:rPr lang="en-US" noProof="0" dirty="0" smtClean="0"/>
              <a:t> Query Processing in </a:t>
            </a:r>
            <a:r>
              <a:rPr lang="en-US" noProof="0" dirty="0" err="1" smtClean="0"/>
              <a:t>DHTs</a:t>
            </a:r>
            <a:endParaRPr lang="en-US" noProof="0" dirty="0"/>
          </a:p>
        </p:txBody>
      </p:sp>
      <p:sp>
        <p:nvSpPr>
          <p:cNvPr id="337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Given </a:t>
            </a:r>
          </a:p>
          <a:p>
            <a:pPr lvl="1"/>
            <a:r>
              <a:rPr lang="en-US" noProof="0" dirty="0" smtClean="0"/>
              <a:t>A DHT network</a:t>
            </a:r>
          </a:p>
          <a:p>
            <a:pPr lvl="1"/>
            <a:r>
              <a:rPr lang="en-US" i="1" noProof="0" dirty="0" smtClean="0"/>
              <a:t>T </a:t>
            </a:r>
            <a:r>
              <a:rPr lang="en-US" noProof="0" dirty="0" smtClean="0"/>
              <a:t>: a set of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which are stored in the DHT</a:t>
            </a:r>
          </a:p>
          <a:p>
            <a:pPr lvl="1"/>
            <a:r>
              <a:rPr lang="en-US" i="1" noProof="0" dirty="0" smtClean="0"/>
              <a:t>Q </a:t>
            </a:r>
            <a:r>
              <a:rPr lang="en-US" noProof="0" dirty="0" smtClean="0"/>
              <a:t>: a top-</a:t>
            </a:r>
            <a:r>
              <a:rPr lang="en-US" noProof="0" dirty="0" err="1" smtClean="0"/>
              <a:t>k</a:t>
            </a:r>
            <a:r>
              <a:rPr lang="en-US" noProof="0" dirty="0" smtClean="0"/>
              <a:t> query </a:t>
            </a:r>
          </a:p>
          <a:p>
            <a:pPr lvl="1"/>
            <a:r>
              <a:rPr lang="en-US" i="1" noProof="0" dirty="0" err="1" smtClean="0"/>
              <a:t>sf</a:t>
            </a:r>
            <a:r>
              <a:rPr lang="en-US" i="1" noProof="0" dirty="0" smtClean="0"/>
              <a:t> </a:t>
            </a:r>
            <a:r>
              <a:rPr lang="en-US" noProof="0" dirty="0" smtClean="0"/>
              <a:t>: a scoring function</a:t>
            </a:r>
          </a:p>
          <a:p>
            <a:r>
              <a:rPr lang="en-US" noProof="0" dirty="0" smtClean="0"/>
              <a:t>Goal</a:t>
            </a:r>
          </a:p>
          <a:p>
            <a:pPr lvl="1"/>
            <a:r>
              <a:rPr lang="en-US" noProof="0" dirty="0" smtClean="0"/>
              <a:t>Retrieve efficiently the </a:t>
            </a:r>
            <a:r>
              <a:rPr lang="en-US" i="1" noProof="0" dirty="0" err="1" smtClean="0"/>
              <a:t>k</a:t>
            </a:r>
            <a:r>
              <a:rPr lang="en-US" i="1" noProof="0" dirty="0" smtClean="0"/>
              <a:t>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stored in the DHT whose scores are the highest according to </a:t>
            </a:r>
            <a:r>
              <a:rPr lang="en-US" i="1" noProof="0" dirty="0" smtClean="0"/>
              <a:t>Q </a:t>
            </a:r>
            <a:r>
              <a:rPr lang="en-US" noProof="0" dirty="0" smtClean="0"/>
              <a:t>and </a:t>
            </a:r>
            <a:r>
              <a:rPr lang="en-US" i="1" noProof="0" dirty="0" err="1" smtClean="0"/>
              <a:t>sf</a:t>
            </a:r>
            <a:endParaRPr lang="en-US" i="1" noProof="0" dirty="0" smtClean="0"/>
          </a:p>
          <a:p>
            <a:pPr lvl="1"/>
            <a:r>
              <a:rPr lang="en-US" noProof="0" dirty="0" smtClean="0"/>
              <a:t>While avoiding centralized data storage</a:t>
            </a:r>
          </a:p>
          <a:p>
            <a:r>
              <a:rPr lang="en-US" noProof="0" dirty="0" err="1" smtClean="0"/>
              <a:t>DHTop</a:t>
            </a:r>
            <a:r>
              <a:rPr lang="en-US" noProof="0" dirty="0" smtClean="0"/>
              <a:t> algorithm</a:t>
            </a:r>
          </a:p>
          <a:p>
            <a:pPr lvl="1"/>
            <a:r>
              <a:rPr lang="en-US" noProof="0" dirty="0" smtClean="0"/>
              <a:t>TA style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Data Storage Mechanism</a:t>
            </a:r>
            <a:endParaRPr lang="en-US" noProof="0" dirty="0"/>
          </a:p>
        </p:txBody>
      </p:sp>
      <p:sp>
        <p:nvSpPr>
          <p:cNvPr id="339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Two complementary methods for storing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in the DHT</a:t>
            </a:r>
          </a:p>
          <a:p>
            <a:pPr lvl="1"/>
            <a:r>
              <a:rPr lang="en-US" b="1" noProof="0" dirty="0" err="1" smtClean="0"/>
              <a:t>Tuple</a:t>
            </a:r>
            <a:r>
              <a:rPr lang="en-US" b="1" noProof="0" dirty="0" smtClean="0"/>
              <a:t> storage</a:t>
            </a:r>
            <a:r>
              <a:rPr lang="en-US" noProof="0" dirty="0" smtClean="0"/>
              <a:t>: each </a:t>
            </a:r>
            <a:r>
              <a:rPr lang="en-US" noProof="0" dirty="0" err="1" smtClean="0"/>
              <a:t>tuple</a:t>
            </a:r>
            <a:r>
              <a:rPr lang="en-US" noProof="0" dirty="0" smtClean="0"/>
              <a:t> of a relation is stored in the DHT using its </a:t>
            </a:r>
            <a:r>
              <a:rPr lang="en-US" noProof="0" dirty="0" err="1" smtClean="0"/>
              <a:t>tuple’s</a:t>
            </a:r>
            <a:r>
              <a:rPr lang="en-US" noProof="0" dirty="0" smtClean="0"/>
              <a:t> identifier (e.g. primary key)</a:t>
            </a:r>
          </a:p>
          <a:p>
            <a:pPr lvl="2"/>
            <a:r>
              <a:rPr lang="en-US" noProof="0" dirty="0" smtClean="0"/>
              <a:t>Allows to retrieve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using their identifier</a:t>
            </a:r>
          </a:p>
          <a:p>
            <a:pPr lvl="1"/>
            <a:r>
              <a:rPr lang="en-US" b="1" noProof="0" dirty="0" smtClean="0"/>
              <a:t>Attribute storage</a:t>
            </a:r>
            <a:r>
              <a:rPr lang="en-US" noProof="0" dirty="0" smtClean="0"/>
              <a:t>: the values of some attributes of a </a:t>
            </a:r>
            <a:r>
              <a:rPr lang="en-US" noProof="0" dirty="0" err="1" smtClean="0"/>
              <a:t>tuple</a:t>
            </a:r>
            <a:r>
              <a:rPr lang="en-US" noProof="0" dirty="0" smtClean="0"/>
              <a:t> are stored individually in the DHT</a:t>
            </a:r>
          </a:p>
          <a:p>
            <a:pPr lvl="2"/>
            <a:r>
              <a:rPr lang="en-US" noProof="0" dirty="0" smtClean="0"/>
              <a:t>Acts as secondary indices</a:t>
            </a:r>
          </a:p>
          <a:p>
            <a:pPr lvl="2"/>
            <a:r>
              <a:rPr lang="en-US" noProof="0" dirty="0" smtClean="0"/>
              <a:t>Good support for exact match queries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Tuple</a:t>
            </a:r>
            <a:r>
              <a:rPr lang="en-US" noProof="0" dirty="0" smtClean="0"/>
              <a:t> Storage Method</a:t>
            </a:r>
            <a:endParaRPr lang="en-US" noProof="0" dirty="0"/>
          </a:p>
        </p:txBody>
      </p:sp>
      <p:sp>
        <p:nvSpPr>
          <p:cNvPr id="340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Let </a:t>
            </a:r>
          </a:p>
          <a:p>
            <a:pPr lvl="1"/>
            <a:r>
              <a:rPr lang="en-US" noProof="0" dirty="0" smtClean="0"/>
              <a:t>R (</a:t>
            </a:r>
            <a:r>
              <a:rPr lang="en-US" i="1" u="sng" noProof="0" dirty="0" smtClean="0"/>
              <a:t>a</a:t>
            </a:r>
            <a:r>
              <a:rPr lang="en-US" u="sng" baseline="-25000" noProof="0" dirty="0" smtClean="0"/>
              <a:t>1</a:t>
            </a:r>
            <a:r>
              <a:rPr lang="en-US" noProof="0" dirty="0" smtClean="0"/>
              <a:t>, </a:t>
            </a:r>
            <a:r>
              <a:rPr lang="en-US" i="1" noProof="0" dirty="0" smtClean="0"/>
              <a:t>a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, …, </a:t>
            </a:r>
            <a:r>
              <a:rPr lang="en-US" i="1" noProof="0" dirty="0" smtClean="0"/>
              <a:t>a</a:t>
            </a:r>
            <a:r>
              <a:rPr lang="en-US" i="1" baseline="-25000" noProof="0" dirty="0" smtClean="0"/>
              <a:t>m</a:t>
            </a:r>
            <a:r>
              <a:rPr lang="en-US" noProof="0" dirty="0" smtClean="0"/>
              <a:t>) be a relation</a:t>
            </a:r>
          </a:p>
          <a:p>
            <a:pPr lvl="1"/>
            <a:r>
              <a:rPr lang="en-US" i="1" noProof="0" dirty="0" err="1" smtClean="0"/>
              <a:t>t</a:t>
            </a:r>
            <a:r>
              <a:rPr lang="en-US" noProof="0" dirty="0" smtClean="0"/>
              <a:t> </a:t>
            </a:r>
            <a:r>
              <a:rPr lang="en-US" noProof="0" dirty="0" smtClean="0">
                <a:latin typeface="Symbol" charset="2"/>
                <a:cs typeface="Symbol" charset="2"/>
              </a:rPr>
              <a:t>〈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1</a:t>
            </a:r>
            <a:r>
              <a:rPr lang="en-US" noProof="0" dirty="0" smtClean="0"/>
              <a:t>, 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, …, </a:t>
            </a:r>
            <a:r>
              <a:rPr lang="en-US" i="1" noProof="0" dirty="0" err="1" smtClean="0"/>
              <a:t>v</a:t>
            </a:r>
            <a:r>
              <a:rPr lang="en-US" i="1" baseline="-25000" noProof="0" dirty="0" err="1" smtClean="0"/>
              <a:t>m</a:t>
            </a:r>
            <a:r>
              <a:rPr lang="en-US" noProof="0" dirty="0" err="1" smtClean="0">
                <a:latin typeface="Symbol" charset="2"/>
                <a:cs typeface="Symbol" charset="2"/>
              </a:rPr>
              <a:t>〉</a:t>
            </a:r>
            <a:r>
              <a:rPr lang="en-US" noProof="0" dirty="0" smtClean="0"/>
              <a:t> be a </a:t>
            </a:r>
            <a:r>
              <a:rPr lang="en-US" noProof="0" dirty="0" err="1" smtClean="0"/>
              <a:t>tuple</a:t>
            </a:r>
            <a:r>
              <a:rPr lang="en-US" noProof="0" dirty="0" smtClean="0"/>
              <a:t> of </a:t>
            </a:r>
            <a:r>
              <a:rPr lang="en-US" i="1" noProof="0" dirty="0" smtClean="0"/>
              <a:t>R </a:t>
            </a:r>
          </a:p>
          <a:p>
            <a:pPr lvl="1"/>
            <a:r>
              <a:rPr lang="en-US" i="1" noProof="0" dirty="0" smtClean="0"/>
              <a:t>v</a:t>
            </a:r>
            <a:r>
              <a:rPr lang="en-US" baseline="-25000" noProof="0" dirty="0" smtClean="0"/>
              <a:t>1</a:t>
            </a:r>
            <a:r>
              <a:rPr lang="en-US" noProof="0" dirty="0" smtClean="0"/>
              <a:t> be the primary key of </a:t>
            </a:r>
            <a:r>
              <a:rPr lang="en-US" noProof="0" dirty="0" err="1" smtClean="0"/>
              <a:t>tuple</a:t>
            </a:r>
            <a:r>
              <a:rPr lang="en-US" noProof="0" dirty="0" smtClean="0"/>
              <a:t> </a:t>
            </a:r>
            <a:r>
              <a:rPr lang="en-US" i="1" noProof="0" dirty="0" err="1" smtClean="0"/>
              <a:t>t</a:t>
            </a:r>
            <a:endParaRPr lang="en-US" i="1" noProof="0" dirty="0" smtClean="0"/>
          </a:p>
          <a:p>
            <a:pPr lvl="1"/>
            <a:r>
              <a:rPr lang="en-US" i="1" noProof="0" dirty="0" err="1" smtClean="0"/>
              <a:t>h</a:t>
            </a:r>
            <a:r>
              <a:rPr lang="en-US" i="1" noProof="0" dirty="0" smtClean="0"/>
              <a:t> </a:t>
            </a:r>
            <a:r>
              <a:rPr lang="en-US" noProof="0" dirty="0" smtClean="0"/>
              <a:t>: a hash function that hashes its inputs into a DHT key </a:t>
            </a:r>
          </a:p>
          <a:p>
            <a:r>
              <a:rPr lang="en-US" noProof="0" dirty="0" smtClean="0"/>
              <a:t>To store </a:t>
            </a:r>
            <a:r>
              <a:rPr lang="en-US" noProof="0" dirty="0" err="1" smtClean="0"/>
              <a:t>tuple</a:t>
            </a:r>
            <a:r>
              <a:rPr lang="en-US" noProof="0" dirty="0" smtClean="0"/>
              <a:t> </a:t>
            </a:r>
            <a:r>
              <a:rPr lang="en-US" i="1" noProof="0" dirty="0" err="1" smtClean="0"/>
              <a:t>t</a:t>
            </a:r>
            <a:r>
              <a:rPr lang="en-US" i="1" noProof="0" dirty="0" smtClean="0"/>
              <a:t> </a:t>
            </a:r>
            <a:r>
              <a:rPr lang="en-US" noProof="0" dirty="0" smtClean="0"/>
              <a:t>in the DHT, a peer does as follows:</a:t>
            </a:r>
          </a:p>
          <a:p>
            <a:pPr lvl="1"/>
            <a:r>
              <a:rPr lang="en-US" noProof="0" dirty="0" smtClean="0"/>
              <a:t>   </a:t>
            </a:r>
            <a:r>
              <a:rPr lang="en-US" i="1" noProof="0" dirty="0" err="1" smtClean="0"/>
              <a:t>ts_key</a:t>
            </a:r>
            <a:r>
              <a:rPr lang="en-US" noProof="0" dirty="0" smtClean="0"/>
              <a:t> = </a:t>
            </a:r>
            <a:r>
              <a:rPr lang="en-US" i="1" noProof="0" dirty="0" err="1" smtClean="0"/>
              <a:t>h</a:t>
            </a:r>
            <a:r>
              <a:rPr lang="en-US" noProof="0" dirty="0" err="1" smtClean="0"/>
              <a:t>(</a:t>
            </a:r>
            <a:r>
              <a:rPr lang="en-US" i="1" noProof="0" dirty="0" err="1" smtClean="0"/>
              <a:t>R</a:t>
            </a:r>
            <a:r>
              <a:rPr lang="en-US" noProof="0" dirty="0" smtClean="0"/>
              <a:t>, 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1</a:t>
            </a:r>
            <a:r>
              <a:rPr lang="en-US" noProof="0" dirty="0" smtClean="0"/>
              <a:t>);</a:t>
            </a:r>
          </a:p>
          <a:p>
            <a:pPr lvl="1"/>
            <a:r>
              <a:rPr lang="en-US" noProof="0" dirty="0" smtClean="0"/>
              <a:t>   put(</a:t>
            </a:r>
            <a:r>
              <a:rPr lang="en-US" i="1" noProof="0" dirty="0" err="1" smtClean="0"/>
              <a:t>ts_key</a:t>
            </a:r>
            <a:r>
              <a:rPr lang="en-US" dirty="0" smtClean="0"/>
              <a:t>,</a:t>
            </a:r>
            <a:r>
              <a:rPr lang="en-US" dirty="0" smtClean="0">
                <a:latin typeface="Symbol" charset="2"/>
                <a:cs typeface="Symbol" charset="2"/>
                <a:sym typeface="Symbol"/>
              </a:rPr>
              <a:t>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1</a:t>
            </a:r>
            <a:r>
              <a:rPr lang="en-US" noProof="0" dirty="0" smtClean="0"/>
              <a:t>, 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, …, </a:t>
            </a:r>
            <a:r>
              <a:rPr lang="en-US" i="1" noProof="0" dirty="0" err="1" smtClean="0"/>
              <a:t>v</a:t>
            </a:r>
            <a:r>
              <a:rPr lang="en-US" i="1" baseline="-25000" noProof="0" dirty="0" err="1" smtClean="0"/>
              <a:t>m</a:t>
            </a:r>
            <a:r>
              <a:rPr lang="en-US" dirty="0" smtClean="0">
                <a:latin typeface="Symbol" charset="2"/>
                <a:cs typeface="Symbol" charset="2"/>
                <a:sym typeface="Symbol"/>
              </a:rPr>
              <a:t></a:t>
            </a:r>
            <a:r>
              <a:rPr lang="en-US" dirty="0" smtClean="0"/>
              <a:t>)</a:t>
            </a:r>
            <a:r>
              <a:rPr lang="en-US" noProof="0" dirty="0" smtClean="0"/>
              <a:t>;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Attribute-value </a:t>
            </a:r>
            <a:r>
              <a:rPr lang="en-US" noProof="0" dirty="0" smtClean="0"/>
              <a:t>storage</a:t>
            </a:r>
            <a:endParaRPr lang="en-US" noProof="0" dirty="0"/>
          </a:p>
        </p:txBody>
      </p:sp>
      <p:sp>
        <p:nvSpPr>
          <p:cNvPr id="342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noProof="0" dirty="0" smtClean="0"/>
              <a:t>Domain partitioning</a:t>
            </a:r>
          </a:p>
          <a:p>
            <a:pPr lvl="1">
              <a:lnSpc>
                <a:spcPct val="90000"/>
              </a:lnSpc>
            </a:pPr>
            <a:r>
              <a:rPr lang="en-US" noProof="0" dirty="0" smtClean="0"/>
              <a:t>Let </a:t>
            </a:r>
            <a:r>
              <a:rPr lang="en-US" i="1" noProof="0" dirty="0" err="1" smtClean="0"/>
              <a:t>D</a:t>
            </a:r>
            <a:r>
              <a:rPr lang="en-US" i="1" baseline="-25000" noProof="0" dirty="0" err="1" smtClean="0">
                <a:sym typeface="Symbol" pitchFamily="18" charset="2"/>
              </a:rPr>
              <a:t>a</a:t>
            </a:r>
            <a:r>
              <a:rPr lang="en-US" noProof="0" dirty="0" smtClean="0"/>
              <a:t> be the domain of an attribute </a:t>
            </a:r>
            <a:r>
              <a:rPr lang="en-US" i="1" noProof="0" dirty="0" smtClean="0">
                <a:sym typeface="Symbol" pitchFamily="18" charset="2"/>
              </a:rPr>
              <a:t>a</a:t>
            </a:r>
            <a:endParaRPr lang="en-US" i="1" noProof="0" dirty="0" smtClean="0"/>
          </a:p>
          <a:p>
            <a:pPr lvl="1">
              <a:lnSpc>
                <a:spcPct val="90000"/>
              </a:lnSpc>
            </a:pPr>
            <a:r>
              <a:rPr lang="en-US" noProof="0" dirty="0" smtClean="0"/>
              <a:t>We partition</a:t>
            </a:r>
            <a:r>
              <a:rPr lang="en-US" i="1" noProof="0" dirty="0" smtClean="0"/>
              <a:t> </a:t>
            </a:r>
            <a:r>
              <a:rPr lang="en-US" i="1" noProof="0" dirty="0" err="1" smtClean="0"/>
              <a:t>D</a:t>
            </a:r>
            <a:r>
              <a:rPr lang="en-US" i="1" baseline="-25000" noProof="0" dirty="0" err="1" smtClean="0">
                <a:sym typeface="Symbol" pitchFamily="18" charset="2"/>
              </a:rPr>
              <a:t>a</a:t>
            </a:r>
            <a:r>
              <a:rPr lang="en-US" noProof="0" dirty="0" smtClean="0"/>
              <a:t> into </a:t>
            </a:r>
            <a:r>
              <a:rPr lang="en-US" i="1" noProof="0" dirty="0" err="1" smtClean="0"/>
              <a:t>n</a:t>
            </a:r>
            <a:r>
              <a:rPr lang="en-US" noProof="0" dirty="0" smtClean="0"/>
              <a:t> nonempty sub-domains </a:t>
            </a:r>
            <a:r>
              <a:rPr lang="en-US" i="1" noProof="0" dirty="0" smtClean="0"/>
              <a:t>d</a:t>
            </a:r>
            <a:r>
              <a:rPr lang="en-US" baseline="-25000" noProof="0" dirty="0" smtClean="0"/>
              <a:t>1</a:t>
            </a:r>
            <a:r>
              <a:rPr lang="en-US" i="1" noProof="0" dirty="0" smtClean="0"/>
              <a:t>, d</a:t>
            </a:r>
            <a:r>
              <a:rPr lang="en-US" baseline="-25000" noProof="0" dirty="0" smtClean="0"/>
              <a:t>2</a:t>
            </a:r>
            <a:r>
              <a:rPr lang="en-US" i="1" noProof="0" dirty="0" smtClean="0"/>
              <a:t>, ..., </a:t>
            </a:r>
            <a:r>
              <a:rPr lang="en-US" i="1" noProof="0" dirty="0" err="1" smtClean="0"/>
              <a:t>d</a:t>
            </a:r>
            <a:r>
              <a:rPr lang="en-US" i="1" baseline="-25000" noProof="0" dirty="0" err="1" smtClean="0"/>
              <a:t>n</a:t>
            </a:r>
            <a:endParaRPr lang="en-US" i="1" baseline="-25000" noProof="0" dirty="0" smtClean="0"/>
          </a:p>
          <a:p>
            <a:pPr lvl="1">
              <a:lnSpc>
                <a:spcPct val="90000"/>
              </a:lnSpc>
            </a:pPr>
            <a:r>
              <a:rPr lang="en-US" noProof="0" dirty="0" smtClean="0"/>
              <a:t>Example:</a:t>
            </a:r>
          </a:p>
          <a:p>
            <a:pPr lvl="2">
              <a:lnSpc>
                <a:spcPct val="90000"/>
              </a:lnSpc>
            </a:pPr>
            <a:r>
              <a:rPr lang="en-US" noProof="0" dirty="0" smtClean="0">
                <a:sym typeface="Symbol" pitchFamily="18" charset="2"/>
              </a:rPr>
              <a:t>Attribute “weight”, with domain [0..200] in kilograms, can be partitioned into </a:t>
            </a:r>
            <a:r>
              <a:rPr lang="en-US" i="1" noProof="0" dirty="0" err="1" smtClean="0">
                <a:sym typeface="Symbol" pitchFamily="18" charset="2"/>
              </a:rPr>
              <a:t>n</a:t>
            </a:r>
            <a:r>
              <a:rPr lang="en-US" noProof="0" dirty="0" smtClean="0">
                <a:sym typeface="Symbol" pitchFamily="18" charset="2"/>
              </a:rPr>
              <a:t>=40 sub-domains [0..5), [5..10), …, [190..195), [195..200]</a:t>
            </a:r>
            <a:endParaRPr lang="en-US" sz="23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noProof="0" dirty="0" smtClean="0">
                <a:sym typeface="Symbol" pitchFamily="18" charset="2"/>
              </a:rPr>
              <a:t>Exploitation by peers</a:t>
            </a:r>
          </a:p>
          <a:p>
            <a:pPr lvl="1">
              <a:lnSpc>
                <a:spcPct val="90000"/>
              </a:lnSpc>
            </a:pPr>
            <a:r>
              <a:rPr lang="en-US" noProof="0" dirty="0" smtClean="0"/>
              <a:t>All peers know the sub-domains of each attribute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r>
              <a:rPr lang="en-US" noProof="0" dirty="0" smtClean="0"/>
              <a:t>Thus, each peer can locally execute the following function:</a:t>
            </a:r>
            <a:r>
              <a:rPr lang="en-US" dirty="0" smtClean="0"/>
              <a:t> </a:t>
            </a:r>
          </a:p>
          <a:p>
            <a:pPr lvl="2">
              <a:lnSpc>
                <a:spcPct val="90000"/>
              </a:lnSpc>
            </a:pPr>
            <a:r>
              <a:rPr lang="en-US" i="1" noProof="0" dirty="0" err="1" smtClean="0"/>
              <a:t>sd</a:t>
            </a:r>
            <a:r>
              <a:rPr lang="en-US" noProof="0" dirty="0" err="1" smtClean="0"/>
              <a:t>(</a:t>
            </a:r>
            <a:r>
              <a:rPr lang="en-US" i="1" noProof="0" dirty="0" err="1" smtClean="0">
                <a:sym typeface="Symbol" pitchFamily="18" charset="2"/>
              </a:rPr>
              <a:t>a</a:t>
            </a:r>
            <a:r>
              <a:rPr lang="en-US" i="1" noProof="0" dirty="0" smtClean="0"/>
              <a:t>, </a:t>
            </a:r>
            <a:r>
              <a:rPr lang="en-US" i="1" noProof="0" dirty="0" err="1" smtClean="0"/>
              <a:t>v</a:t>
            </a:r>
            <a:r>
              <a:rPr lang="en-US" noProof="0" dirty="0" smtClean="0"/>
              <a:t>) : returns the sub-domain of attribute </a:t>
            </a:r>
            <a:r>
              <a:rPr lang="en-US" i="1" noProof="0" dirty="0" smtClean="0">
                <a:sym typeface="Symbol" pitchFamily="18" charset="2"/>
              </a:rPr>
              <a:t>a</a:t>
            </a:r>
            <a:r>
              <a:rPr lang="en-US" noProof="0" dirty="0" smtClean="0"/>
              <a:t> to which value </a:t>
            </a:r>
            <a:r>
              <a:rPr lang="en-US" i="1" noProof="0" dirty="0" err="1" smtClean="0"/>
              <a:t>v</a:t>
            </a:r>
            <a:r>
              <a:rPr lang="en-US" noProof="0" dirty="0" smtClean="0"/>
              <a:t> belongs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Attribute-Value Storage (cont</a:t>
            </a:r>
            <a:r>
              <a:rPr lang="en-US" dirty="0" smtClean="0"/>
              <a:t>’d</a:t>
            </a:r>
            <a:r>
              <a:rPr lang="en-US" noProof="0" dirty="0" smtClean="0"/>
              <a:t>)</a:t>
            </a:r>
            <a:endParaRPr lang="en-US" noProof="0" dirty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Let </a:t>
            </a:r>
          </a:p>
          <a:p>
            <a:pPr lvl="1"/>
            <a:r>
              <a:rPr lang="en-US" i="1" noProof="0" dirty="0" smtClean="0"/>
              <a:t>R</a:t>
            </a:r>
            <a:r>
              <a:rPr lang="en-US" noProof="0" dirty="0" smtClean="0"/>
              <a:t>(</a:t>
            </a:r>
            <a:r>
              <a:rPr lang="en-US" i="1" noProof="0" dirty="0" smtClean="0"/>
              <a:t>a</a:t>
            </a:r>
            <a:r>
              <a:rPr lang="en-US" baseline="-25000" noProof="0" dirty="0" smtClean="0"/>
              <a:t>1</a:t>
            </a:r>
            <a:r>
              <a:rPr lang="en-US" noProof="0" dirty="0" smtClean="0"/>
              <a:t>, </a:t>
            </a:r>
            <a:r>
              <a:rPr lang="en-US" i="1" noProof="0" dirty="0" smtClean="0"/>
              <a:t>a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, …, </a:t>
            </a:r>
            <a:r>
              <a:rPr lang="en-US" i="1" noProof="0" dirty="0" smtClean="0"/>
              <a:t>a</a:t>
            </a:r>
            <a:r>
              <a:rPr lang="en-US" i="1" baseline="-25000" noProof="0" dirty="0" smtClean="0"/>
              <a:t>m</a:t>
            </a:r>
            <a:r>
              <a:rPr lang="en-US" noProof="0" dirty="0" smtClean="0"/>
              <a:t>) be a relation</a:t>
            </a:r>
          </a:p>
          <a:p>
            <a:pPr lvl="1"/>
            <a:r>
              <a:rPr lang="en-US" i="1" noProof="0" dirty="0" smtClean="0"/>
              <a:t>t</a:t>
            </a:r>
            <a:r>
              <a:rPr lang="en-US" noProof="0" dirty="0" smtClean="0"/>
              <a:t> </a:t>
            </a:r>
            <a:r>
              <a:rPr lang="en-US" dirty="0" smtClean="0">
                <a:sym typeface="Symbol"/>
              </a:rPr>
              <a:t>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1</a:t>
            </a:r>
            <a:r>
              <a:rPr lang="en-US" noProof="0" dirty="0" smtClean="0"/>
              <a:t>, 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, …, </a:t>
            </a:r>
            <a:r>
              <a:rPr lang="en-US" i="1" noProof="0" dirty="0" err="1" smtClean="0"/>
              <a:t>v</a:t>
            </a:r>
            <a:r>
              <a:rPr lang="en-US" i="1" baseline="-25000" noProof="0" dirty="0" err="1" smtClean="0"/>
              <a:t>m</a:t>
            </a:r>
            <a:r>
              <a:rPr lang="en-US" dirty="0" smtClean="0">
                <a:sym typeface="Symbol"/>
              </a:rPr>
              <a:t></a:t>
            </a:r>
            <a:r>
              <a:rPr lang="en-US" dirty="0" smtClean="0"/>
              <a:t> </a:t>
            </a:r>
            <a:r>
              <a:rPr lang="en-US" noProof="0" dirty="0" smtClean="0"/>
              <a:t>be a </a:t>
            </a:r>
            <a:r>
              <a:rPr lang="en-US" noProof="0" dirty="0" err="1" smtClean="0"/>
              <a:t>tuple</a:t>
            </a:r>
            <a:r>
              <a:rPr lang="en-US" noProof="0" dirty="0" smtClean="0"/>
              <a:t> of </a:t>
            </a:r>
            <a:r>
              <a:rPr lang="en-US" i="1" noProof="0" dirty="0" smtClean="0"/>
              <a:t>R</a:t>
            </a:r>
          </a:p>
          <a:p>
            <a:pPr lvl="1"/>
            <a:r>
              <a:rPr lang="en-US" i="1" noProof="0" dirty="0" err="1" smtClean="0"/>
              <a:t>ts_key</a:t>
            </a:r>
            <a:r>
              <a:rPr lang="en-US" i="1" baseline="-25000" noProof="0" dirty="0" err="1" smtClean="0"/>
              <a:t>t</a:t>
            </a:r>
            <a:r>
              <a:rPr lang="en-US" i="1" noProof="0" dirty="0" smtClean="0"/>
              <a:t> </a:t>
            </a:r>
            <a:r>
              <a:rPr lang="en-US" noProof="0" dirty="0" smtClean="0"/>
              <a:t>: the key used for storing </a:t>
            </a:r>
            <a:r>
              <a:rPr lang="en-US" noProof="0" dirty="0" err="1" smtClean="0"/>
              <a:t>tuple</a:t>
            </a:r>
            <a:r>
              <a:rPr lang="en-US" noProof="0" dirty="0" smtClean="0"/>
              <a:t> </a:t>
            </a:r>
            <a:r>
              <a:rPr lang="en-US" i="1" noProof="0" dirty="0" err="1" smtClean="0"/>
              <a:t>t</a:t>
            </a:r>
            <a:r>
              <a:rPr lang="en-US" i="1" noProof="0" dirty="0" smtClean="0"/>
              <a:t> </a:t>
            </a:r>
            <a:r>
              <a:rPr lang="en-US" noProof="0" dirty="0" smtClean="0"/>
              <a:t>in the DHT, i.e. </a:t>
            </a:r>
            <a:r>
              <a:rPr lang="en-US" i="1" noProof="0" dirty="0" err="1" smtClean="0"/>
              <a:t>h</a:t>
            </a:r>
            <a:r>
              <a:rPr lang="en-US" noProof="0" dirty="0" err="1" smtClean="0"/>
              <a:t>(</a:t>
            </a:r>
            <a:r>
              <a:rPr lang="en-US" i="1" noProof="0" dirty="0" err="1" smtClean="0"/>
              <a:t>R</a:t>
            </a:r>
            <a:r>
              <a:rPr lang="en-US" noProof="0" dirty="0" smtClean="0"/>
              <a:t>, 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1</a:t>
            </a:r>
            <a:r>
              <a:rPr lang="en-US" noProof="0" dirty="0" smtClean="0"/>
              <a:t>);</a:t>
            </a:r>
          </a:p>
          <a:p>
            <a:r>
              <a:rPr lang="en-US" noProof="0" dirty="0" smtClean="0"/>
              <a:t>For storing the value 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 of attribute </a:t>
            </a:r>
            <a:r>
              <a:rPr lang="en-US" i="1" noProof="0" dirty="0" smtClean="0"/>
              <a:t>a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  in the DHT :</a:t>
            </a:r>
          </a:p>
          <a:p>
            <a:pPr lvl="1"/>
            <a:r>
              <a:rPr lang="en-US" noProof="0" dirty="0" smtClean="0"/>
              <a:t>let  </a:t>
            </a:r>
            <a:r>
              <a:rPr lang="en-US" i="1" noProof="0" dirty="0" err="1" smtClean="0"/>
              <a:t>d</a:t>
            </a:r>
            <a:r>
              <a:rPr lang="en-US" i="1" baseline="-25000" noProof="0" dirty="0" err="1" smtClean="0"/>
              <a:t>i</a:t>
            </a:r>
            <a:r>
              <a:rPr lang="en-US" i="1" noProof="0" dirty="0" smtClean="0"/>
              <a:t>  </a:t>
            </a:r>
            <a:r>
              <a:rPr lang="en-US" noProof="0" dirty="0" smtClean="0"/>
              <a:t>be the sub-domain to which 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 belongs, i.e.  </a:t>
            </a:r>
            <a:r>
              <a:rPr lang="en-US" i="1" noProof="0" dirty="0" err="1" smtClean="0"/>
              <a:t>d</a:t>
            </a:r>
            <a:r>
              <a:rPr lang="en-US" i="1" baseline="-25000" noProof="0" dirty="0" err="1" smtClean="0"/>
              <a:t>i</a:t>
            </a:r>
            <a:r>
              <a:rPr lang="en-US" i="1" noProof="0" dirty="0" smtClean="0"/>
              <a:t> </a:t>
            </a:r>
            <a:r>
              <a:rPr lang="en-US" noProof="0" dirty="0" smtClean="0"/>
              <a:t>= </a:t>
            </a:r>
            <a:r>
              <a:rPr lang="en-US" i="1" noProof="0" dirty="0" smtClean="0"/>
              <a:t>sd</a:t>
            </a:r>
            <a:r>
              <a:rPr lang="en-US" noProof="0" dirty="0" smtClean="0"/>
              <a:t>(</a:t>
            </a:r>
            <a:r>
              <a:rPr lang="en-US" i="1" noProof="0" dirty="0" smtClean="0"/>
              <a:t>a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, 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); </a:t>
            </a:r>
          </a:p>
          <a:p>
            <a:pPr lvl="1">
              <a:buNone/>
            </a:pPr>
            <a:r>
              <a:rPr lang="en-US" noProof="0" dirty="0" smtClean="0"/>
              <a:t>   		</a:t>
            </a:r>
            <a:r>
              <a:rPr lang="en-US" i="1" noProof="0" dirty="0" err="1" smtClean="0"/>
              <a:t>avs_key</a:t>
            </a:r>
            <a:r>
              <a:rPr lang="en-US" i="1" noProof="0" dirty="0" smtClean="0"/>
              <a:t> </a:t>
            </a:r>
            <a:r>
              <a:rPr lang="en-US" noProof="0" dirty="0" err="1" smtClean="0">
                <a:sym typeface="Symbol"/>
              </a:rPr>
              <a:t></a:t>
            </a:r>
            <a:r>
              <a:rPr lang="en-US" noProof="0" dirty="0" smtClean="0"/>
              <a:t> </a:t>
            </a:r>
            <a:r>
              <a:rPr lang="en-US" i="1" noProof="0" dirty="0" err="1" smtClean="0"/>
              <a:t>h</a:t>
            </a:r>
            <a:r>
              <a:rPr lang="en-US" noProof="0" dirty="0" err="1" smtClean="0"/>
              <a:t>(</a:t>
            </a:r>
            <a:r>
              <a:rPr lang="en-US" i="1" noProof="0" dirty="0" err="1" smtClean="0"/>
              <a:t>R</a:t>
            </a:r>
            <a:r>
              <a:rPr lang="en-US" noProof="0" dirty="0" smtClean="0"/>
              <a:t>, </a:t>
            </a:r>
            <a:r>
              <a:rPr lang="en-US" i="1" noProof="0" dirty="0" smtClean="0"/>
              <a:t>a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, </a:t>
            </a:r>
            <a:r>
              <a:rPr lang="en-US" i="1" noProof="0" dirty="0" err="1" smtClean="0"/>
              <a:t>d</a:t>
            </a:r>
            <a:r>
              <a:rPr lang="en-US" i="1" baseline="-25000" noProof="0" dirty="0" err="1" smtClean="0"/>
              <a:t>i</a:t>
            </a:r>
            <a:r>
              <a:rPr lang="en-US" noProof="0" dirty="0" smtClean="0"/>
              <a:t>);</a:t>
            </a:r>
          </a:p>
          <a:p>
            <a:pPr lvl="1">
              <a:buNone/>
            </a:pPr>
            <a:r>
              <a:rPr lang="en-US" noProof="0" dirty="0" smtClean="0"/>
              <a:t>   		put(</a:t>
            </a:r>
            <a:r>
              <a:rPr lang="en-US" i="1" noProof="0" dirty="0" err="1" smtClean="0"/>
              <a:t>avs_key</a:t>
            </a:r>
            <a:r>
              <a:rPr lang="en-US" noProof="0" dirty="0" smtClean="0"/>
              <a:t>, </a:t>
            </a:r>
            <a:r>
              <a:rPr lang="en-US" dirty="0" smtClean="0">
                <a:sym typeface="Symbol"/>
              </a:rPr>
              <a:t></a:t>
            </a:r>
            <a:r>
              <a:rPr lang="en-US" i="1" noProof="0" dirty="0" smtClean="0"/>
              <a:t>v</a:t>
            </a:r>
            <a:r>
              <a:rPr lang="en-US" baseline="-25000" noProof="0" dirty="0" smtClean="0"/>
              <a:t>2</a:t>
            </a:r>
            <a:r>
              <a:rPr lang="en-US" noProof="0" dirty="0" smtClean="0"/>
              <a:t> , </a:t>
            </a:r>
            <a:r>
              <a:rPr lang="en-US" i="1" noProof="0" dirty="0" err="1" smtClean="0"/>
              <a:t>ts_key</a:t>
            </a:r>
            <a:r>
              <a:rPr lang="en-US" i="1" baseline="-25000" noProof="0" dirty="0" err="1" smtClean="0"/>
              <a:t>t</a:t>
            </a:r>
            <a:r>
              <a:rPr lang="en-US" dirty="0" smtClean="0">
                <a:sym typeface="Symbol"/>
              </a:rPr>
              <a:t></a:t>
            </a:r>
            <a:r>
              <a:rPr lang="en-US" dirty="0" smtClean="0"/>
              <a:t>)</a:t>
            </a:r>
            <a:r>
              <a:rPr lang="en-US" noProof="0" dirty="0" smtClean="0"/>
              <a:t>;</a:t>
            </a:r>
          </a:p>
          <a:p>
            <a:r>
              <a:rPr lang="en-US" noProof="0" dirty="0" smtClean="0"/>
              <a:t>Two important features:</a:t>
            </a:r>
          </a:p>
          <a:p>
            <a:pPr marL="1300460" lvl="1" indent="-650230">
              <a:buFont typeface="+mj-lt"/>
              <a:buAutoNum type="arabicPeriod"/>
            </a:pPr>
            <a:r>
              <a:rPr lang="en-US" noProof="0" dirty="0" smtClean="0"/>
              <a:t>After retrieving an attribute value, we are able to retrieve its entire </a:t>
            </a:r>
            <a:r>
              <a:rPr lang="en-US" noProof="0" dirty="0" err="1" smtClean="0"/>
              <a:t>tuple</a:t>
            </a:r>
            <a:endParaRPr lang="en-US" noProof="0" dirty="0" smtClean="0"/>
          </a:p>
          <a:p>
            <a:pPr marL="1300460" lvl="1" indent="-650230">
              <a:buFont typeface="+mj-lt"/>
              <a:buAutoNum type="arabicPeriod"/>
            </a:pPr>
            <a:r>
              <a:rPr lang="en-US" noProof="0" dirty="0" smtClean="0"/>
              <a:t>The values that are “relatively close” are stored at the same peer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DHTop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87672"/>
            <a:r>
              <a:rPr lang="en-US" noProof="0" dirty="0" smtClean="0"/>
              <a:t>Two phases, executed by the peer where </a:t>
            </a:r>
            <a:r>
              <a:rPr lang="en-US" i="1" noProof="0" dirty="0" smtClean="0"/>
              <a:t>Q</a:t>
            </a:r>
            <a:r>
              <a:rPr lang="en-US" noProof="0" dirty="0" smtClean="0"/>
              <a:t> is originated</a:t>
            </a:r>
          </a:p>
          <a:p>
            <a:pPr marL="487672" indent="-487672"/>
            <a:r>
              <a:rPr lang="en-US" noProof="0" dirty="0" smtClean="0"/>
              <a:t>Phase 1: Prepare ordered lists of attributes’ sub-domains </a:t>
            </a:r>
          </a:p>
          <a:p>
            <a:pPr marL="1219181" lvl="1"/>
            <a:r>
              <a:rPr lang="en-US" noProof="0" dirty="0" smtClean="0"/>
              <a:t>For each scoring attribute </a:t>
            </a:r>
            <a:r>
              <a:rPr lang="en-US" i="1" noProof="0" dirty="0" smtClean="0">
                <a:sym typeface="Symbol" pitchFamily="18" charset="2"/>
              </a:rPr>
              <a:t>a</a:t>
            </a:r>
            <a:r>
              <a:rPr lang="en-US" noProof="0" dirty="0" smtClean="0">
                <a:sym typeface="Symbol" pitchFamily="18" charset="2"/>
              </a:rPr>
              <a:t> :</a:t>
            </a:r>
          </a:p>
          <a:p>
            <a:pPr marL="1706853" lvl="2"/>
            <a:r>
              <a:rPr lang="en-US" noProof="0" dirty="0" smtClean="0"/>
              <a:t>Step 1: create a list of </a:t>
            </a:r>
            <a:r>
              <a:rPr lang="en-US" i="1" noProof="0" dirty="0" err="1" smtClean="0">
                <a:sym typeface="Symbol" pitchFamily="18" charset="2"/>
              </a:rPr>
              <a:t>a</a:t>
            </a:r>
            <a:r>
              <a:rPr lang="en-US" noProof="0" dirty="0" err="1" smtClean="0">
                <a:sym typeface="Symbol" pitchFamily="18" charset="2"/>
              </a:rPr>
              <a:t>’s</a:t>
            </a:r>
            <a:r>
              <a:rPr lang="en-US" noProof="0" dirty="0" smtClean="0"/>
              <a:t>  sub-domains, denoted by </a:t>
            </a:r>
            <a:r>
              <a:rPr lang="en-US" i="1" noProof="0" dirty="0" smtClean="0"/>
              <a:t>L</a:t>
            </a:r>
            <a:r>
              <a:rPr lang="en-US" i="1" baseline="-25000" noProof="0" dirty="0" smtClean="0">
                <a:sym typeface="Symbol" pitchFamily="18" charset="2"/>
              </a:rPr>
              <a:t>a</a:t>
            </a:r>
            <a:r>
              <a:rPr lang="en-US" noProof="0" dirty="0" smtClean="0"/>
              <a:t> </a:t>
            </a:r>
          </a:p>
          <a:p>
            <a:pPr marL="1706853" lvl="2"/>
            <a:r>
              <a:rPr lang="en-US" noProof="0" dirty="0" smtClean="0"/>
              <a:t>Step 2: remove useless sub-domains by considering </a:t>
            </a:r>
            <a:r>
              <a:rPr lang="en-US" i="1" noProof="0" dirty="0" smtClean="0"/>
              <a:t>Q</a:t>
            </a:r>
            <a:r>
              <a:rPr lang="en-US" noProof="0" dirty="0" smtClean="0"/>
              <a:t>’s conditions</a:t>
            </a:r>
          </a:p>
          <a:p>
            <a:pPr marL="2275804" lvl="3"/>
            <a:r>
              <a:rPr lang="en-US" sz="2300" dirty="0" smtClean="0"/>
              <a:t>E.g. condition </a:t>
            </a:r>
            <a:r>
              <a:rPr lang="en-US" sz="2300" i="1" dirty="0" smtClean="0">
                <a:sym typeface="Symbol" pitchFamily="18" charset="2"/>
              </a:rPr>
              <a:t>a</a:t>
            </a:r>
            <a:r>
              <a:rPr lang="en-US" sz="2300" i="1" dirty="0" smtClean="0"/>
              <a:t> = c</a:t>
            </a:r>
            <a:r>
              <a:rPr lang="en-US" sz="2300" dirty="0" smtClean="0"/>
              <a:t> , remove all sub-domains except sub-domain of </a:t>
            </a:r>
            <a:r>
              <a:rPr lang="en-US" sz="2300" i="1" dirty="0" smtClean="0"/>
              <a:t>c</a:t>
            </a:r>
          </a:p>
          <a:p>
            <a:pPr marL="1706853" lvl="2"/>
            <a:r>
              <a:rPr lang="en-US" noProof="0" dirty="0" smtClean="0"/>
              <a:t>Step 3: </a:t>
            </a:r>
            <a:r>
              <a:rPr lang="en-US" i="1" noProof="0" dirty="0" smtClean="0"/>
              <a:t>s</a:t>
            </a:r>
            <a:r>
              <a:rPr lang="en-US" noProof="0" dirty="0" smtClean="0"/>
              <a:t>ort </a:t>
            </a:r>
            <a:r>
              <a:rPr lang="en-US" i="1" noProof="0" dirty="0" smtClean="0"/>
              <a:t>L</a:t>
            </a:r>
            <a:r>
              <a:rPr lang="en-US" i="1" baseline="-25000" noProof="0" dirty="0" smtClean="0">
                <a:sym typeface="Symbol" pitchFamily="18" charset="2"/>
              </a:rPr>
              <a:t>a</a:t>
            </a:r>
            <a:r>
              <a:rPr lang="en-US" noProof="0" dirty="0" smtClean="0"/>
              <a:t> according to the positive impact of its sub-domains on the scoring function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DHTop</a:t>
            </a:r>
            <a:r>
              <a:rPr lang="en-US" noProof="0" dirty="0"/>
              <a:t> </a:t>
            </a:r>
            <a:r>
              <a:rPr lang="en-US" noProof="0" dirty="0" smtClean="0"/>
              <a:t>(cont’d)</a:t>
            </a:r>
            <a:endParaRPr lang="en-US" noProof="0" dirty="0"/>
          </a:p>
        </p:txBody>
      </p:sp>
      <p:sp>
        <p:nvSpPr>
          <p:cNvPr id="3655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758601" indent="-758601">
              <a:lnSpc>
                <a:spcPct val="110000"/>
              </a:lnSpc>
              <a:spcBef>
                <a:spcPts val="600"/>
              </a:spcBef>
            </a:pPr>
            <a:r>
              <a:rPr lang="en-US" noProof="0" dirty="0"/>
              <a:t>Phase 2: Continuously retrieve attribute values and their </a:t>
            </a:r>
            <a:r>
              <a:rPr lang="en-US" noProof="0" dirty="0" err="1"/>
              <a:t>tuples</a:t>
            </a:r>
            <a:r>
              <a:rPr lang="en-US" noProof="0" dirty="0"/>
              <a:t> until finding the </a:t>
            </a:r>
            <a:r>
              <a:rPr lang="en-US" i="1" noProof="0" dirty="0" err="1"/>
              <a:t>k</a:t>
            </a:r>
            <a:r>
              <a:rPr lang="en-US" noProof="0" dirty="0"/>
              <a:t> </a:t>
            </a:r>
            <a:r>
              <a:rPr lang="en-US" noProof="0" dirty="0" smtClean="0"/>
              <a:t>top </a:t>
            </a:r>
            <a:r>
              <a:rPr lang="en-US" noProof="0" dirty="0" err="1"/>
              <a:t>tuples</a:t>
            </a:r>
            <a:r>
              <a:rPr lang="en-US" noProof="0" dirty="0"/>
              <a:t> </a:t>
            </a:r>
          </a:p>
          <a:p>
            <a:pPr marL="1300460" lvl="1" indent="-650230">
              <a:lnSpc>
                <a:spcPct val="110000"/>
              </a:lnSpc>
              <a:spcBef>
                <a:spcPts val="600"/>
              </a:spcBef>
            </a:pPr>
            <a:r>
              <a:rPr lang="en-US" noProof="0" dirty="0"/>
              <a:t>For each scoring attribute </a:t>
            </a:r>
            <a:r>
              <a:rPr lang="en-US" i="1" noProof="0" dirty="0" smtClean="0">
                <a:sym typeface="Symbol" pitchFamily="18" charset="2"/>
              </a:rPr>
              <a:t>a</a:t>
            </a:r>
            <a:r>
              <a:rPr lang="en-US" noProof="0" dirty="0" smtClean="0"/>
              <a:t> </a:t>
            </a:r>
            <a:r>
              <a:rPr lang="en-US" noProof="0" dirty="0"/>
              <a:t>do in parallel</a:t>
            </a:r>
          </a:p>
          <a:p>
            <a:pPr marL="1842318" lvl="2" indent="-541858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i="1" noProof="0" dirty="0" smtClean="0"/>
              <a:t>   </a:t>
            </a:r>
            <a:r>
              <a:rPr lang="en-US" i="1" noProof="0" dirty="0" err="1" smtClean="0"/>
              <a:t>i</a:t>
            </a:r>
            <a:r>
              <a:rPr lang="en-US" noProof="0" dirty="0" smtClean="0"/>
              <a:t>=1</a:t>
            </a:r>
            <a:endParaRPr lang="en-US" noProof="0" dirty="0"/>
          </a:p>
          <a:p>
            <a:pPr marL="1842318" lvl="2" indent="-541858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noProof="0" dirty="0" smtClean="0"/>
              <a:t>   Repeat</a:t>
            </a:r>
            <a:endParaRPr lang="en-US" noProof="0" dirty="0"/>
          </a:p>
          <a:p>
            <a:pPr marL="2438362" lvl="3" indent="-487672">
              <a:lnSpc>
                <a:spcPct val="110000"/>
              </a:lnSpc>
              <a:spcBef>
                <a:spcPts val="600"/>
              </a:spcBef>
              <a:buFont typeface="Wingdings" pitchFamily="2" charset="2"/>
              <a:buAutoNum type="arabicPeriod"/>
            </a:pPr>
            <a:r>
              <a:rPr lang="en-US" sz="2600" dirty="0"/>
              <a:t>Ask the peer </a:t>
            </a:r>
            <a:r>
              <a:rPr lang="en-US" sz="2600" i="1" dirty="0"/>
              <a:t>p</a:t>
            </a:r>
            <a:r>
              <a:rPr lang="en-US" sz="2600" dirty="0"/>
              <a:t> that maintains attribute values for </a:t>
            </a:r>
            <a:r>
              <a:rPr lang="en-US" sz="2600" i="1" dirty="0" smtClean="0"/>
              <a:t>L</a:t>
            </a:r>
            <a:r>
              <a:rPr lang="en-US" sz="2600" i="1" baseline="-25000" dirty="0" smtClean="0">
                <a:sym typeface="Symbol" pitchFamily="18" charset="2"/>
              </a:rPr>
              <a:t>a</a:t>
            </a:r>
            <a:r>
              <a:rPr lang="en-US" sz="2600" dirty="0" smtClean="0"/>
              <a:t>[</a:t>
            </a:r>
            <a:r>
              <a:rPr lang="en-US" sz="2600" i="1" dirty="0" err="1" smtClean="0"/>
              <a:t>i</a:t>
            </a:r>
            <a:r>
              <a:rPr lang="en-US" sz="2600" dirty="0"/>
              <a:t>] (i.e. </a:t>
            </a:r>
            <a:r>
              <a:rPr lang="en-US" sz="2600" i="1" dirty="0" err="1" smtClean="0"/>
              <a:t>i-</a:t>
            </a:r>
            <a:r>
              <a:rPr lang="en-US" sz="2600" dirty="0" err="1" smtClean="0"/>
              <a:t>th</a:t>
            </a:r>
            <a:r>
              <a:rPr lang="en-US" sz="2600" dirty="0" smtClean="0"/>
              <a:t> </a:t>
            </a:r>
            <a:r>
              <a:rPr lang="en-US" sz="2600" dirty="0"/>
              <a:t>sub-domain in the list) to return its attribute values </a:t>
            </a:r>
            <a:r>
              <a:rPr lang="en-US" sz="2600" dirty="0">
                <a:sym typeface="Symbol" pitchFamily="18" charset="2"/>
              </a:rPr>
              <a:t>in order of their positive impact on the scoring function</a:t>
            </a:r>
          </a:p>
          <a:p>
            <a:pPr marL="2438362" lvl="3" indent="-487672">
              <a:lnSpc>
                <a:spcPct val="110000"/>
              </a:lnSpc>
              <a:spcBef>
                <a:spcPts val="600"/>
              </a:spcBef>
              <a:buFont typeface="Wingdings" pitchFamily="2" charset="2"/>
              <a:buAutoNum type="arabicPeriod"/>
            </a:pPr>
            <a:r>
              <a:rPr lang="en-US" sz="2600" dirty="0">
                <a:sym typeface="Symbol" pitchFamily="18" charset="2"/>
              </a:rPr>
              <a:t>After receiving each attribute value </a:t>
            </a:r>
            <a:r>
              <a:rPr lang="en-US" sz="2600" i="1" dirty="0" err="1">
                <a:sym typeface="Symbol" pitchFamily="18" charset="2"/>
              </a:rPr>
              <a:t>v</a:t>
            </a:r>
            <a:endParaRPr lang="en-US" sz="2600" i="1" dirty="0">
              <a:sym typeface="Symbol" pitchFamily="18" charset="2"/>
            </a:endParaRPr>
          </a:p>
          <a:p>
            <a:pPr marL="3088592" lvl="4" indent="-487672">
              <a:lnSpc>
                <a:spcPct val="11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600" dirty="0"/>
              <a:t>Retrieve the entire </a:t>
            </a:r>
            <a:r>
              <a:rPr lang="en-US" sz="2600" dirty="0" err="1" smtClean="0"/>
              <a:t>tuple</a:t>
            </a:r>
            <a:endParaRPr lang="en-US" sz="2600" i="1" dirty="0"/>
          </a:p>
          <a:p>
            <a:pPr marL="3088592" lvl="4" indent="-487672">
              <a:lnSpc>
                <a:spcPct val="11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600" dirty="0" smtClean="0"/>
              <a:t>Check End-Condition: are there at </a:t>
            </a:r>
            <a:r>
              <a:rPr lang="en-US" sz="2600" dirty="0"/>
              <a:t>least </a:t>
            </a:r>
            <a:r>
              <a:rPr lang="en-US" sz="2600" i="1" dirty="0" err="1"/>
              <a:t>k</a:t>
            </a:r>
            <a:r>
              <a:rPr lang="en-US" sz="2600" dirty="0"/>
              <a:t> </a:t>
            </a:r>
            <a:r>
              <a:rPr lang="en-US" sz="2600" dirty="0" err="1"/>
              <a:t>tuples</a:t>
            </a:r>
            <a:r>
              <a:rPr lang="en-US" sz="2600" dirty="0"/>
              <a:t> (among the retrieved </a:t>
            </a:r>
            <a:r>
              <a:rPr lang="en-US" sz="2600" dirty="0" err="1"/>
              <a:t>tuples</a:t>
            </a:r>
            <a:r>
              <a:rPr lang="en-US" sz="2600" dirty="0"/>
              <a:t>) whose scores are greater than the </a:t>
            </a:r>
            <a:r>
              <a:rPr lang="en-US" sz="2600" dirty="0" smtClean="0"/>
              <a:t>threshold?</a:t>
            </a:r>
            <a:endParaRPr lang="en-US" sz="2600" dirty="0"/>
          </a:p>
          <a:p>
            <a:pPr marL="3088592" lvl="4" indent="-487672">
              <a:lnSpc>
                <a:spcPct val="11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600" dirty="0"/>
              <a:t>If end-condition holds, then </a:t>
            </a:r>
            <a:r>
              <a:rPr lang="en-US" sz="2600" dirty="0" smtClean="0"/>
              <a:t>exit</a:t>
            </a:r>
            <a:endParaRPr lang="en-US" sz="2600" dirty="0"/>
          </a:p>
          <a:p>
            <a:pPr marL="2438362" lvl="3" indent="-487672">
              <a:lnSpc>
                <a:spcPct val="110000"/>
              </a:lnSpc>
              <a:spcBef>
                <a:spcPts val="600"/>
              </a:spcBef>
              <a:buFont typeface="Wingdings" pitchFamily="2" charset="2"/>
              <a:buAutoNum type="arabicPeriod"/>
            </a:pPr>
            <a:r>
              <a:rPr lang="en-US" sz="2600" dirty="0"/>
              <a:t>If all values maintained by </a:t>
            </a:r>
            <a:r>
              <a:rPr lang="en-US" sz="2600" i="1" dirty="0" err="1"/>
              <a:t>p</a:t>
            </a:r>
            <a:r>
              <a:rPr lang="en-US" sz="2600" i="1" dirty="0"/>
              <a:t> </a:t>
            </a:r>
            <a:r>
              <a:rPr lang="en-US" sz="2600" dirty="0"/>
              <a:t>are received then</a:t>
            </a:r>
          </a:p>
          <a:p>
            <a:pPr marL="3088592" lvl="4" indent="-487672">
              <a:lnSpc>
                <a:spcPct val="110000"/>
              </a:lnSpc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600" i="1" dirty="0"/>
              <a:t> </a:t>
            </a:r>
            <a:r>
              <a:rPr lang="en-US" sz="2600" i="1" dirty="0" err="1"/>
              <a:t>i</a:t>
            </a:r>
            <a:r>
              <a:rPr lang="en-US" sz="2600" i="1" dirty="0"/>
              <a:t> = </a:t>
            </a:r>
            <a:r>
              <a:rPr lang="en-US" sz="2600" i="1" dirty="0" err="1"/>
              <a:t>i</a:t>
            </a:r>
            <a:r>
              <a:rPr lang="en-US" sz="2600" i="1" dirty="0"/>
              <a:t> + </a:t>
            </a:r>
            <a:r>
              <a:rPr lang="en-US" sz="2600" i="1" dirty="0" smtClean="0"/>
              <a:t>1</a:t>
            </a:r>
          </a:p>
          <a:p>
            <a:pPr marL="1842318" lvl="2" indent="-541858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noProof="0" dirty="0" smtClean="0"/>
              <a:t>   Until</a:t>
            </a:r>
            <a:r>
              <a:rPr lang="en-US" i="1" noProof="0" dirty="0" smtClean="0"/>
              <a:t> </a:t>
            </a:r>
            <a:r>
              <a:rPr lang="en-US" noProof="0" dirty="0"/>
              <a:t>(end-condition holds) or</a:t>
            </a:r>
            <a:r>
              <a:rPr lang="en-US" i="1" noProof="0" dirty="0"/>
              <a:t> </a:t>
            </a:r>
            <a:r>
              <a:rPr lang="en-US" noProof="0" dirty="0"/>
              <a:t>(</a:t>
            </a:r>
            <a:r>
              <a:rPr lang="en-US" i="1" noProof="0" dirty="0" err="1"/>
              <a:t>i</a:t>
            </a:r>
            <a:r>
              <a:rPr lang="en-US" noProof="0" dirty="0" smtClean="0"/>
              <a:t> ≥ </a:t>
            </a:r>
            <a:r>
              <a:rPr lang="en-US" noProof="0" dirty="0"/>
              <a:t>number of </a:t>
            </a:r>
            <a:r>
              <a:rPr lang="en-US" i="1" noProof="0" dirty="0" err="1" smtClean="0">
                <a:sym typeface="Symbol" pitchFamily="18" charset="2"/>
              </a:rPr>
              <a:t>a</a:t>
            </a:r>
            <a:r>
              <a:rPr lang="en-US" noProof="0" dirty="0" err="1" smtClean="0">
                <a:sym typeface="Symbol" pitchFamily="18" charset="2"/>
              </a:rPr>
              <a:t>’s</a:t>
            </a:r>
            <a:r>
              <a:rPr lang="en-US" noProof="0" dirty="0" smtClean="0">
                <a:sym typeface="Symbol" pitchFamily="18" charset="2"/>
              </a:rPr>
              <a:t> </a:t>
            </a:r>
            <a:r>
              <a:rPr lang="en-US" noProof="0" dirty="0">
                <a:sym typeface="Symbol" pitchFamily="18" charset="2"/>
              </a:rPr>
              <a:t>sub-domains</a:t>
            </a:r>
            <a:r>
              <a:rPr lang="en-US" noProof="0" dirty="0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DHTop</a:t>
            </a:r>
            <a:r>
              <a:rPr lang="en-US" noProof="0" dirty="0" smtClean="0"/>
              <a:t> Threshold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87672"/>
            <a:r>
              <a:rPr lang="en-US" noProof="0" dirty="0" smtClean="0"/>
              <a:t>Let </a:t>
            </a:r>
            <a:r>
              <a:rPr lang="en-US" i="1" noProof="0" dirty="0" smtClean="0">
                <a:sym typeface="Symbol" pitchFamily="18" charset="2"/>
              </a:rPr>
              <a:t>a</a:t>
            </a:r>
            <a:r>
              <a:rPr lang="en-US" baseline="-25000" noProof="0" dirty="0" smtClean="0">
                <a:sym typeface="Symbol" pitchFamily="18" charset="2"/>
              </a:rPr>
              <a:t>1</a:t>
            </a:r>
            <a:r>
              <a:rPr lang="en-US" noProof="0" dirty="0" smtClean="0">
                <a:sym typeface="Symbol" pitchFamily="18" charset="2"/>
              </a:rPr>
              <a:t>,</a:t>
            </a:r>
            <a:r>
              <a:rPr lang="en-US" i="1" noProof="0" dirty="0" smtClean="0">
                <a:sym typeface="Symbol" pitchFamily="18" charset="2"/>
              </a:rPr>
              <a:t> a</a:t>
            </a:r>
            <a:r>
              <a:rPr lang="en-US" baseline="-25000" noProof="0" dirty="0" smtClean="0">
                <a:sym typeface="Symbol" pitchFamily="18" charset="2"/>
              </a:rPr>
              <a:t>2</a:t>
            </a:r>
            <a:r>
              <a:rPr lang="en-US" noProof="0" dirty="0" smtClean="0">
                <a:sym typeface="Symbol" pitchFamily="18" charset="2"/>
              </a:rPr>
              <a:t>,</a:t>
            </a:r>
            <a:r>
              <a:rPr lang="en-US" i="1" noProof="0" dirty="0" smtClean="0">
                <a:sym typeface="Symbol" pitchFamily="18" charset="2"/>
              </a:rPr>
              <a:t> </a:t>
            </a:r>
            <a:r>
              <a:rPr lang="en-US" noProof="0" dirty="0" smtClean="0">
                <a:sym typeface="Symbol" pitchFamily="18" charset="2"/>
              </a:rPr>
              <a:t>...,</a:t>
            </a:r>
            <a:r>
              <a:rPr lang="en-US" i="1" noProof="0" dirty="0" smtClean="0">
                <a:sym typeface="Symbol" pitchFamily="18" charset="2"/>
              </a:rPr>
              <a:t> a</a:t>
            </a:r>
            <a:r>
              <a:rPr lang="en-US" i="1" baseline="-25000" noProof="0" dirty="0" smtClean="0">
                <a:sym typeface="Symbol" pitchFamily="18" charset="2"/>
              </a:rPr>
              <a:t>m</a:t>
            </a:r>
            <a:r>
              <a:rPr lang="en-US" baseline="-25000" noProof="0" dirty="0" smtClean="0">
                <a:sym typeface="Symbol" pitchFamily="18" charset="2"/>
              </a:rPr>
              <a:t> </a:t>
            </a:r>
            <a:r>
              <a:rPr lang="en-US" noProof="0" dirty="0" smtClean="0">
                <a:sym typeface="Symbol" pitchFamily="18" charset="2"/>
              </a:rPr>
              <a:t>be the scoring attributes, and </a:t>
            </a:r>
            <a:r>
              <a:rPr lang="en-US" i="1" noProof="0" dirty="0" smtClean="0">
                <a:sym typeface="Symbol" pitchFamily="18" charset="2"/>
              </a:rPr>
              <a:t>v</a:t>
            </a:r>
            <a:r>
              <a:rPr lang="en-US" baseline="-25000" noProof="0" dirty="0" smtClean="0">
                <a:sym typeface="Symbol" pitchFamily="18" charset="2"/>
              </a:rPr>
              <a:t>1</a:t>
            </a:r>
            <a:r>
              <a:rPr lang="en-US" noProof="0" dirty="0" smtClean="0">
                <a:sym typeface="Symbol" pitchFamily="18" charset="2"/>
              </a:rPr>
              <a:t>,</a:t>
            </a:r>
            <a:r>
              <a:rPr lang="en-US" i="1" noProof="0" dirty="0" smtClean="0">
                <a:sym typeface="Symbol" pitchFamily="18" charset="2"/>
              </a:rPr>
              <a:t> v</a:t>
            </a:r>
            <a:r>
              <a:rPr lang="en-US" baseline="-25000" noProof="0" dirty="0" smtClean="0">
                <a:sym typeface="Symbol" pitchFamily="18" charset="2"/>
              </a:rPr>
              <a:t>2</a:t>
            </a:r>
            <a:r>
              <a:rPr lang="en-US" noProof="0" dirty="0" smtClean="0">
                <a:sym typeface="Symbol" pitchFamily="18" charset="2"/>
              </a:rPr>
              <a:t>, ...,</a:t>
            </a:r>
            <a:r>
              <a:rPr lang="en-US" i="1" noProof="0" dirty="0" smtClean="0">
                <a:sym typeface="Symbol" pitchFamily="18" charset="2"/>
              </a:rPr>
              <a:t> </a:t>
            </a:r>
            <a:r>
              <a:rPr lang="en-US" i="1" noProof="0" dirty="0" err="1" smtClean="0">
                <a:sym typeface="Symbol" pitchFamily="18" charset="2"/>
              </a:rPr>
              <a:t>v</a:t>
            </a:r>
            <a:r>
              <a:rPr lang="en-US" i="1" baseline="-25000" noProof="0" dirty="0" err="1" smtClean="0">
                <a:sym typeface="Symbol" pitchFamily="18" charset="2"/>
              </a:rPr>
              <a:t>m</a:t>
            </a:r>
            <a:r>
              <a:rPr lang="en-US" noProof="0" dirty="0" smtClean="0">
                <a:sym typeface="Symbol" pitchFamily="18" charset="2"/>
              </a:rPr>
              <a:t> be the last values retrieved for them</a:t>
            </a:r>
          </a:p>
          <a:p>
            <a:pPr marL="487672"/>
            <a:r>
              <a:rPr lang="en-US" noProof="0" dirty="0" smtClean="0">
                <a:sym typeface="Symbol" pitchFamily="18" charset="2"/>
              </a:rPr>
              <a:t>Let </a:t>
            </a:r>
            <a:r>
              <a:rPr lang="en-US" i="1" noProof="0" dirty="0" err="1" smtClean="0">
                <a:sym typeface="Symbol" pitchFamily="18" charset="2"/>
              </a:rPr>
              <a:t>f</a:t>
            </a:r>
            <a:r>
              <a:rPr lang="en-US" noProof="0" dirty="0" smtClean="0">
                <a:sym typeface="Symbol" pitchFamily="18" charset="2"/>
              </a:rPr>
              <a:t>  be the scoring function</a:t>
            </a:r>
          </a:p>
          <a:p>
            <a:pPr marL="487672" indent="-487672"/>
            <a:r>
              <a:rPr lang="en-US" noProof="0" dirty="0" smtClean="0">
                <a:sym typeface="Symbol" pitchFamily="18" charset="2"/>
              </a:rPr>
              <a:t>The threshold is </a:t>
            </a:r>
            <a:r>
              <a:rPr lang="en-US" noProof="0" dirty="0" err="1" smtClean="0">
                <a:sym typeface="Symbol" pitchFamily="18" charset="2"/>
              </a:rPr>
              <a:t></a:t>
            </a:r>
            <a:r>
              <a:rPr lang="en-US" noProof="0" dirty="0" smtClean="0">
                <a:sym typeface="Symbol" pitchFamily="18" charset="2"/>
              </a:rPr>
              <a:t> = </a:t>
            </a:r>
            <a:r>
              <a:rPr lang="en-US" i="1" noProof="0" dirty="0" smtClean="0">
                <a:sym typeface="Symbol" pitchFamily="18" charset="2"/>
              </a:rPr>
              <a:t>f</a:t>
            </a:r>
            <a:r>
              <a:rPr lang="en-US" noProof="0" dirty="0" smtClean="0">
                <a:sym typeface="Symbol" pitchFamily="18" charset="2"/>
              </a:rPr>
              <a:t>(</a:t>
            </a:r>
            <a:r>
              <a:rPr lang="en-US" i="1" noProof="0" dirty="0" smtClean="0">
                <a:sym typeface="Symbol" pitchFamily="18" charset="2"/>
              </a:rPr>
              <a:t>v</a:t>
            </a:r>
            <a:r>
              <a:rPr lang="en-US" baseline="-25000" noProof="0" dirty="0" smtClean="0">
                <a:sym typeface="Symbol" pitchFamily="18" charset="2"/>
              </a:rPr>
              <a:t>1</a:t>
            </a:r>
            <a:r>
              <a:rPr lang="en-US" noProof="0" dirty="0" smtClean="0">
                <a:sym typeface="Symbol" pitchFamily="18" charset="2"/>
              </a:rPr>
              <a:t>,</a:t>
            </a:r>
            <a:r>
              <a:rPr lang="en-US" i="1" noProof="0" dirty="0" smtClean="0">
                <a:sym typeface="Symbol" pitchFamily="18" charset="2"/>
              </a:rPr>
              <a:t> v</a:t>
            </a:r>
            <a:r>
              <a:rPr lang="en-US" baseline="-25000" noProof="0" dirty="0" smtClean="0">
                <a:sym typeface="Symbol" pitchFamily="18" charset="2"/>
              </a:rPr>
              <a:t>2</a:t>
            </a:r>
            <a:r>
              <a:rPr lang="en-US" noProof="0" dirty="0" smtClean="0">
                <a:sym typeface="Symbol" pitchFamily="18" charset="2"/>
              </a:rPr>
              <a:t>,</a:t>
            </a:r>
            <a:r>
              <a:rPr lang="en-US" i="1" noProof="0" dirty="0" smtClean="0">
                <a:sym typeface="Symbol" pitchFamily="18" charset="2"/>
              </a:rPr>
              <a:t> </a:t>
            </a:r>
            <a:r>
              <a:rPr lang="en-US" noProof="0" dirty="0" smtClean="0">
                <a:sym typeface="Symbol" pitchFamily="18" charset="2"/>
              </a:rPr>
              <a:t>…,</a:t>
            </a:r>
            <a:r>
              <a:rPr lang="en-US" i="1" noProof="0" dirty="0" smtClean="0">
                <a:sym typeface="Symbol" pitchFamily="18" charset="2"/>
              </a:rPr>
              <a:t> </a:t>
            </a:r>
            <a:r>
              <a:rPr lang="en-US" i="1" noProof="0" dirty="0" err="1" smtClean="0">
                <a:sym typeface="Symbol" pitchFamily="18" charset="2"/>
              </a:rPr>
              <a:t>v</a:t>
            </a:r>
            <a:r>
              <a:rPr lang="en-US" i="1" baseline="-25000" noProof="0" dirty="0" err="1" smtClean="0">
                <a:sym typeface="Symbol" pitchFamily="18" charset="2"/>
              </a:rPr>
              <a:t>m</a:t>
            </a:r>
            <a:r>
              <a:rPr lang="en-US" noProof="0" dirty="0" smtClean="0">
                <a:sym typeface="Symbol" pitchFamily="18" charset="2"/>
              </a:rPr>
              <a:t>) </a:t>
            </a:r>
          </a:p>
          <a:p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Top-k Query Processing in Unstructured Systems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Fully Decentralized (FD) algorithm</a:t>
            </a:r>
          </a:p>
          <a:p>
            <a:pPr lvl="1"/>
            <a:r>
              <a:rPr lang="en-US" noProof="0" dirty="0" smtClean="0"/>
              <a:t>Fully decentralized query execution</a:t>
            </a:r>
          </a:p>
          <a:p>
            <a:pPr lvl="1"/>
            <a:r>
              <a:rPr lang="en-US" noProof="0" dirty="0" smtClean="0"/>
              <a:t>No centralized information</a:t>
            </a:r>
          </a:p>
          <a:p>
            <a:pPr lvl="1"/>
            <a:r>
              <a:rPr lang="en-US" noProof="0" dirty="0" smtClean="0"/>
              <a:t>Considers dynamicity of peers</a:t>
            </a:r>
          </a:p>
          <a:p>
            <a:pPr lvl="1"/>
            <a:r>
              <a:rPr lang="en-US" noProof="0" dirty="0" smtClean="0"/>
              <a:t>Simple, efficient and fault-tolerant</a:t>
            </a:r>
          </a:p>
          <a:p>
            <a:pPr lvl="2"/>
            <a:r>
              <a:rPr lang="en-US" noProof="0" dirty="0" smtClean="0"/>
              <a:t>Many optimizations possible</a:t>
            </a:r>
          </a:p>
          <a:p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FD Algorithm Overview</a:t>
            </a:r>
            <a:endParaRPr lang="en-US" noProof="0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90000"/>
              </a:lnSpc>
              <a:buSzPct val="100000"/>
              <a:buFont typeface="+mj-lt"/>
              <a:buAutoNum type="arabicPeriod"/>
            </a:pPr>
            <a:r>
              <a:rPr lang="en-US" sz="3400" dirty="0" smtClean="0"/>
              <a:t>Query </a:t>
            </a:r>
            <a:r>
              <a:rPr lang="en-US" sz="3400" dirty="0"/>
              <a:t>Forward 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If TTL &gt; 0, </a:t>
            </a:r>
            <a:r>
              <a:rPr lang="en-US" sz="2800" dirty="0" smtClean="0"/>
              <a:t>send </a:t>
            </a:r>
            <a:r>
              <a:rPr lang="en-US" sz="2800" i="1" dirty="0"/>
              <a:t>Q</a:t>
            </a:r>
            <a:r>
              <a:rPr lang="en-US" sz="2800" dirty="0"/>
              <a:t> to your neighbors</a:t>
            </a:r>
          </a:p>
          <a:p>
            <a:pPr marL="514350" indent="-514350">
              <a:lnSpc>
                <a:spcPct val="90000"/>
              </a:lnSpc>
              <a:buSzPct val="100000"/>
              <a:buFont typeface="+mj-lt"/>
              <a:buAutoNum type="arabicPeriod"/>
            </a:pPr>
            <a:r>
              <a:rPr lang="en-US" sz="3400" dirty="0" smtClean="0"/>
              <a:t>Local </a:t>
            </a:r>
            <a:r>
              <a:rPr lang="en-US" sz="3400" dirty="0"/>
              <a:t>query execution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Extract the </a:t>
            </a:r>
            <a:r>
              <a:rPr lang="en-US" i="1" noProof="0" dirty="0" err="1" smtClean="0"/>
              <a:t>k</a:t>
            </a:r>
            <a:r>
              <a:rPr lang="en-US" sz="2800" dirty="0" smtClean="0"/>
              <a:t> </a:t>
            </a:r>
            <a:r>
              <a:rPr lang="en-US" sz="2800" dirty="0"/>
              <a:t>local top scores</a:t>
            </a:r>
          </a:p>
          <a:p>
            <a:pPr marL="514350" indent="-514350">
              <a:lnSpc>
                <a:spcPct val="90000"/>
              </a:lnSpc>
              <a:buSzPct val="100000"/>
              <a:buFont typeface="+mj-lt"/>
              <a:buAutoNum type="arabicPeriod"/>
            </a:pPr>
            <a:r>
              <a:rPr lang="en-US" sz="3400" dirty="0"/>
              <a:t> </a:t>
            </a:r>
            <a:r>
              <a:rPr lang="en-US" sz="3400" dirty="0" smtClean="0"/>
              <a:t>Wait </a:t>
            </a:r>
            <a:endParaRPr lang="en-US" sz="3400" dirty="0"/>
          </a:p>
          <a:p>
            <a:pPr lvl="1"/>
            <a:r>
              <a:rPr lang="en-US" sz="2800" dirty="0"/>
              <a:t>Wait to receive from the neighbors their </a:t>
            </a:r>
            <a:r>
              <a:rPr lang="en-US" i="1" noProof="0" dirty="0" err="1" smtClean="0"/>
              <a:t>k</a:t>
            </a:r>
            <a:r>
              <a:rPr lang="en-US" sz="2800" dirty="0" smtClean="0"/>
              <a:t> </a:t>
            </a:r>
            <a:r>
              <a:rPr lang="en-US" sz="2800" dirty="0"/>
              <a:t>top </a:t>
            </a:r>
            <a:r>
              <a:rPr lang="en-US" noProof="0" dirty="0" smtClean="0"/>
              <a:t>scores</a:t>
            </a:r>
          </a:p>
          <a:p>
            <a:pPr lvl="1"/>
            <a:r>
              <a:rPr lang="en-US" noProof="0" dirty="0" smtClean="0"/>
              <a:t>The wait time is based on the received TTL, network parameters and peer’s local processing parameters</a:t>
            </a:r>
            <a:endParaRPr lang="en-US" sz="6800" dirty="0" smtClean="0"/>
          </a:p>
          <a:p>
            <a:pPr marL="514350" indent="-514350">
              <a:lnSpc>
                <a:spcPct val="90000"/>
              </a:lnSpc>
              <a:buSzPct val="100000"/>
              <a:buFont typeface="+mj-lt"/>
              <a:buAutoNum type="arabicPeriod"/>
            </a:pPr>
            <a:r>
              <a:rPr lang="en-US" sz="3400" dirty="0" smtClean="0"/>
              <a:t>Merge-and-Backward </a:t>
            </a:r>
            <a:endParaRPr lang="en-US" sz="3400" dirty="0"/>
          </a:p>
          <a:p>
            <a:pPr lvl="1"/>
            <a:r>
              <a:rPr lang="en-US" sz="2800" dirty="0"/>
              <a:t>Extract </a:t>
            </a:r>
            <a:r>
              <a:rPr lang="en-US" i="1" noProof="0" dirty="0" err="1" smtClean="0"/>
              <a:t>k</a:t>
            </a:r>
            <a:r>
              <a:rPr lang="en-US" noProof="0" dirty="0" smtClean="0"/>
              <a:t> </a:t>
            </a:r>
            <a:r>
              <a:rPr lang="en-US" sz="2800" dirty="0"/>
              <a:t>top scores from the local and received scores</a:t>
            </a:r>
          </a:p>
          <a:p>
            <a:pPr lvl="1"/>
            <a:r>
              <a:rPr lang="en-US" sz="2800" dirty="0"/>
              <a:t>Send the </a:t>
            </a:r>
            <a:r>
              <a:rPr lang="en-US" i="1" noProof="0" dirty="0" err="1" smtClean="0"/>
              <a:t>k</a:t>
            </a:r>
            <a:r>
              <a:rPr lang="en-US" i="1" noProof="0" dirty="0" smtClean="0"/>
              <a:t> </a:t>
            </a:r>
            <a:r>
              <a:rPr lang="en-US" sz="2800" dirty="0" smtClean="0"/>
              <a:t>top </a:t>
            </a:r>
            <a:r>
              <a:rPr lang="en-US" sz="2800" dirty="0"/>
              <a:t>scores to your parent</a:t>
            </a:r>
          </a:p>
          <a:p>
            <a:pPr marL="514350" indent="-514350">
              <a:lnSpc>
                <a:spcPct val="90000"/>
              </a:lnSpc>
              <a:buSzPct val="100000"/>
              <a:buFont typeface="+mj-lt"/>
              <a:buAutoNum type="arabicPeriod"/>
            </a:pPr>
            <a:r>
              <a:rPr lang="en-US" sz="3400" dirty="0" smtClean="0"/>
              <a:t>Data retrieval (at the query originator)</a:t>
            </a:r>
            <a:endParaRPr lang="en-US" sz="3400" dirty="0"/>
          </a:p>
          <a:p>
            <a:pPr lvl="1"/>
            <a:r>
              <a:rPr lang="en-US" sz="2800" dirty="0" smtClean="0"/>
              <a:t>Retrieve </a:t>
            </a:r>
            <a:r>
              <a:rPr lang="en-US" sz="2800" dirty="0"/>
              <a:t>the </a:t>
            </a:r>
            <a:r>
              <a:rPr lang="en-US" sz="2800" dirty="0" smtClean="0"/>
              <a:t>overall top-</a:t>
            </a:r>
            <a:r>
              <a:rPr lang="en-US" noProof="0" dirty="0" err="1" smtClean="0"/>
              <a:t>k</a:t>
            </a:r>
            <a:r>
              <a:rPr lang="en-US" sz="2800" dirty="0" smtClean="0"/>
              <a:t> </a:t>
            </a:r>
            <a:r>
              <a:rPr lang="en-US" sz="2800" dirty="0"/>
              <a:t>data using the final top </a:t>
            </a:r>
            <a:r>
              <a:rPr lang="en-US" sz="2800" dirty="0" smtClean="0"/>
              <a:t>scores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Problem Definition</a:t>
            </a:r>
            <a:endParaRPr lang="en-US" noProof="0" dirty="0"/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P2P system</a:t>
            </a:r>
          </a:p>
          <a:p>
            <a:pPr lvl="1"/>
            <a:r>
              <a:rPr lang="en-US" noProof="0" dirty="0" smtClean="0"/>
              <a:t>No centralized control, very large scale</a:t>
            </a:r>
          </a:p>
          <a:p>
            <a:pPr lvl="1"/>
            <a:r>
              <a:rPr lang="en-US" noProof="0" dirty="0" smtClean="0"/>
              <a:t>Very dynamic: peers can join and leave the network at any time </a:t>
            </a:r>
          </a:p>
          <a:p>
            <a:pPr lvl="1"/>
            <a:r>
              <a:rPr lang="en-US" noProof="0" dirty="0" smtClean="0"/>
              <a:t>Peers can be autonomous and unreliable</a:t>
            </a:r>
          </a:p>
          <a:p>
            <a:r>
              <a:rPr lang="en-US" noProof="0" dirty="0" smtClean="0"/>
              <a:t>Techniques designed for distributed data management need be extended</a:t>
            </a:r>
          </a:p>
          <a:p>
            <a:pPr lvl="1"/>
            <a:r>
              <a:rPr lang="en-US" noProof="0" dirty="0" smtClean="0"/>
              <a:t>Too static, need to be decentralized, dynamic and self-adaptive</a:t>
            </a:r>
          </a:p>
          <a:p>
            <a:pPr lvl="1"/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State Transition Diagram</a:t>
            </a:r>
            <a:endParaRPr lang="en-US" noProof="0" dirty="0"/>
          </a:p>
        </p:txBody>
      </p:sp>
      <p:pic>
        <p:nvPicPr>
          <p:cNvPr id="4" name="Picture 4" descr="FD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25237" y="1906871"/>
            <a:ext cx="9779564" cy="7335519"/>
          </a:xfrm>
          <a:prstGeom prst="rect">
            <a:avLst/>
          </a:prstGeom>
          <a:noFill/>
          <a:ln/>
        </p:spPr>
      </p:pic>
      <p:pic>
        <p:nvPicPr>
          <p:cNvPr id="5" name="Picture 9" descr="topolog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5130" y="3034453"/>
            <a:ext cx="2968977" cy="4364285"/>
          </a:xfrm>
          <a:prstGeom prst="rect">
            <a:avLst/>
          </a:prstGeom>
          <a:noFill/>
          <a:ln/>
        </p:spPr>
      </p:pic>
      <p:sp>
        <p:nvSpPr>
          <p:cNvPr id="6" name="Rectangle 5"/>
          <p:cNvSpPr/>
          <p:nvPr/>
        </p:nvSpPr>
        <p:spPr bwMode="auto">
          <a:xfrm>
            <a:off x="8345805" y="8666021"/>
            <a:ext cx="1024114" cy="51205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fr-FR" sz="26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FD Optimizations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87672" indent="-487672">
              <a:spcBef>
                <a:spcPct val="50000"/>
              </a:spcBef>
            </a:pPr>
            <a:r>
              <a:rPr lang="en-US" noProof="0" dirty="0" smtClean="0"/>
              <a:t>What if a peer receives a score-list after its wait time has expired</a:t>
            </a:r>
            <a:r>
              <a:rPr lang="en-US" dirty="0" smtClean="0"/>
              <a:t>?</a:t>
            </a:r>
          </a:p>
          <a:p>
            <a:pPr lvl="1"/>
            <a:r>
              <a:rPr lang="en-US" noProof="0" dirty="0" smtClean="0"/>
              <a:t>Urgent Score-list: a mechanism to backward a score-list to another peer still in the wait phase </a:t>
            </a:r>
          </a:p>
          <a:p>
            <a:r>
              <a:rPr lang="en-US" noProof="0" dirty="0" smtClean="0"/>
              <a:t>What if the parent of a peer </a:t>
            </a:r>
            <a:r>
              <a:rPr lang="en-US" i="1" noProof="0" dirty="0" err="1" smtClean="0"/>
              <a:t>p</a:t>
            </a:r>
            <a:r>
              <a:rPr lang="en-US" noProof="0" dirty="0" smtClean="0"/>
              <a:t> leave the  system?</a:t>
            </a:r>
          </a:p>
          <a:p>
            <a:pPr marL="1219181" lvl="1">
              <a:lnSpc>
                <a:spcPct val="120000"/>
              </a:lnSpc>
            </a:pPr>
            <a:r>
              <a:rPr lang="en-US" noProof="0" dirty="0" smtClean="0"/>
              <a:t>If </a:t>
            </a:r>
            <a:r>
              <a:rPr lang="en-US" i="1" noProof="0" dirty="0" err="1" smtClean="0"/>
              <a:t>p</a:t>
            </a:r>
            <a:r>
              <a:rPr lang="en-US" noProof="0" dirty="0" smtClean="0"/>
              <a:t> has a neighbor that is not </a:t>
            </a:r>
            <a:r>
              <a:rPr lang="en-US" i="1" noProof="0" dirty="0" err="1" smtClean="0"/>
              <a:t>p</a:t>
            </a:r>
            <a:r>
              <a:rPr lang="en-US" noProof="0" dirty="0" err="1" smtClean="0"/>
              <a:t>’s</a:t>
            </a:r>
            <a:r>
              <a:rPr lang="en-US" noProof="0" dirty="0" smtClean="0"/>
              <a:t> child, the score-list can be sent to it as an urgent score-list</a:t>
            </a:r>
          </a:p>
          <a:p>
            <a:pPr marL="1219181" lvl="1">
              <a:lnSpc>
                <a:spcPct val="120000"/>
              </a:lnSpc>
            </a:pPr>
            <a:r>
              <a:rPr lang="en-US" noProof="0" dirty="0" smtClean="0"/>
              <a:t>If </a:t>
            </a:r>
            <a:r>
              <a:rPr lang="en-US" i="1" noProof="0" dirty="0" err="1" smtClean="0"/>
              <a:t>p</a:t>
            </a:r>
            <a:r>
              <a:rPr lang="en-US" noProof="0" dirty="0" smtClean="0"/>
              <a:t> has not such a neighbor, it can send its merged score-list directly to the query originator</a:t>
            </a:r>
          </a:p>
          <a:p>
            <a:pPr marL="487672">
              <a:lnSpc>
                <a:spcPct val="120000"/>
              </a:lnSpc>
            </a:pPr>
            <a:r>
              <a:rPr lang="en-US" noProof="0" dirty="0" smtClean="0"/>
              <a:t>Return results ASAP</a:t>
            </a:r>
          </a:p>
          <a:p>
            <a:pPr marL="1219181" lvl="1">
              <a:lnSpc>
                <a:spcPct val="120000"/>
              </a:lnSpc>
            </a:pPr>
            <a:r>
              <a:rPr lang="en-US" noProof="0" dirty="0" smtClean="0"/>
              <a:t>Without waiting for the entire result set</a:t>
            </a:r>
          </a:p>
          <a:p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Join Query Processing in DHTs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A DHT relies on hashing to store and locate data</a:t>
            </a:r>
          </a:p>
          <a:p>
            <a:pPr lvl="1"/>
            <a:r>
              <a:rPr lang="en-US" noProof="0" dirty="0" smtClean="0"/>
              <a:t>Basis for parallel hash join algorithms</a:t>
            </a:r>
          </a:p>
          <a:p>
            <a:r>
              <a:rPr lang="en-US" noProof="0" dirty="0" smtClean="0"/>
              <a:t>Basic solution in the context of the PIER P2P system</a:t>
            </a:r>
          </a:p>
          <a:p>
            <a:pPr lvl="1"/>
            <a:r>
              <a:rPr lang="en-US" noProof="0" dirty="0" smtClean="0"/>
              <a:t>Let us call it </a:t>
            </a:r>
            <a:r>
              <a:rPr lang="en-US" noProof="0" dirty="0" err="1" smtClean="0"/>
              <a:t>PIERjoin</a:t>
            </a:r>
            <a:endParaRPr lang="en-US" noProof="0" dirty="0" smtClean="0"/>
          </a:p>
          <a:p>
            <a:pPr lvl="1"/>
            <a:r>
              <a:rPr lang="en-US" noProof="0" dirty="0" smtClean="0"/>
              <a:t>Assume that the joined relations and the result relations have a </a:t>
            </a:r>
            <a:r>
              <a:rPr lang="en-US" i="1" noProof="0" dirty="0" smtClean="0"/>
              <a:t>home</a:t>
            </a:r>
            <a:r>
              <a:rPr lang="en-US" noProof="0" dirty="0" smtClean="0"/>
              <a:t> which are the peers that store horizontal fragments of the relation</a:t>
            </a:r>
          </a:p>
          <a:p>
            <a:pPr lvl="2"/>
            <a:r>
              <a:rPr lang="en-US" noProof="0" dirty="0" smtClean="0"/>
              <a:t>Recall def. of home from Chapter 8</a:t>
            </a:r>
          </a:p>
          <a:p>
            <a:pPr lvl="1"/>
            <a:r>
              <a:rPr lang="en-US" noProof="0" dirty="0" smtClean="0"/>
              <a:t>Make use of the put method for distributing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onto a set of peers based on their join attribute so that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with the same join attribute values are stored at the same peers</a:t>
            </a:r>
          </a:p>
          <a:p>
            <a:pPr lvl="1"/>
            <a:r>
              <a:rPr lang="en-US" noProof="0" dirty="0" smtClean="0"/>
              <a:t>Then apply the probe/join phase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PIERjoin</a:t>
            </a:r>
            <a:r>
              <a:rPr lang="en-US" noProof="0" dirty="0" smtClean="0"/>
              <a:t> Algorithm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50230" indent="-650230">
              <a:buSzPct val="100000"/>
              <a:buFont typeface="+mj-lt"/>
              <a:buAutoNum type="arabicPeriod"/>
            </a:pPr>
            <a:r>
              <a:rPr lang="en-US" noProof="0" dirty="0" smtClean="0"/>
              <a:t>Multicast phase</a:t>
            </a:r>
          </a:p>
          <a:p>
            <a:pPr marL="1381738" lvl="1" indent="-650230"/>
            <a:r>
              <a:rPr lang="en-US" noProof="0" dirty="0" smtClean="0"/>
              <a:t>The query originator peer multicasts </a:t>
            </a:r>
            <a:r>
              <a:rPr lang="en-US" i="1" noProof="0" dirty="0" smtClean="0"/>
              <a:t>Q</a:t>
            </a:r>
            <a:r>
              <a:rPr lang="en-US" noProof="0" dirty="0" smtClean="0"/>
              <a:t> to all peers that store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of the join relations </a:t>
            </a:r>
            <a:r>
              <a:rPr lang="en-US" i="1" noProof="0" dirty="0" smtClean="0"/>
              <a:t>R</a:t>
            </a:r>
            <a:r>
              <a:rPr lang="en-US" noProof="0" dirty="0" smtClean="0"/>
              <a:t> and </a:t>
            </a:r>
            <a:r>
              <a:rPr lang="en-US" i="1" noProof="0" dirty="0" smtClean="0"/>
              <a:t>S</a:t>
            </a:r>
            <a:r>
              <a:rPr lang="en-US" noProof="0" dirty="0" smtClean="0"/>
              <a:t>, i.e., their homes.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noProof="0" dirty="0" smtClean="0"/>
              <a:t>Hash phase</a:t>
            </a:r>
          </a:p>
          <a:p>
            <a:pPr marL="1381738" lvl="1" indent="-650230"/>
            <a:r>
              <a:rPr lang="en-US" noProof="0" dirty="0" smtClean="0"/>
              <a:t>Each peer that receives </a:t>
            </a:r>
            <a:r>
              <a:rPr lang="en-US" i="1" noProof="0" dirty="0" smtClean="0"/>
              <a:t>Q </a:t>
            </a:r>
            <a:r>
              <a:rPr lang="en-US" noProof="0" dirty="0" smtClean="0"/>
              <a:t>scans its local relation, searching for the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that satisfy the select predicate (if any)</a:t>
            </a:r>
          </a:p>
          <a:p>
            <a:pPr marL="1381738" lvl="1" indent="-650230"/>
            <a:r>
              <a:rPr lang="en-US" noProof="0" dirty="0" smtClean="0"/>
              <a:t>Then, it sends the selected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to the home of the result relation, using put operations</a:t>
            </a:r>
          </a:p>
          <a:p>
            <a:pPr marL="1300460" lvl="1" indent="-650230"/>
            <a:r>
              <a:rPr lang="en-US" noProof="0" dirty="0" smtClean="0"/>
              <a:t>The DHT key used in the put operation uses the home of the result relation and the join attribute</a:t>
            </a:r>
          </a:p>
          <a:p>
            <a:pPr marL="650230" indent="-650230">
              <a:buSzPct val="100000"/>
              <a:buFont typeface="+mj-lt"/>
              <a:buAutoNum type="arabicPeriod"/>
            </a:pPr>
            <a:r>
              <a:rPr lang="en-US" noProof="0" dirty="0" smtClean="0"/>
              <a:t>Probe/join phase</a:t>
            </a:r>
          </a:p>
          <a:p>
            <a:pPr marL="1381738" lvl="1" indent="-650230"/>
            <a:r>
              <a:rPr lang="en-US" noProof="0" dirty="0" smtClean="0"/>
              <a:t>Each peer in the home of the result relation, upon receiving a new </a:t>
            </a:r>
            <a:r>
              <a:rPr lang="en-US" noProof="0" dirty="0" err="1" smtClean="0"/>
              <a:t>tuple</a:t>
            </a:r>
            <a:r>
              <a:rPr lang="en-US" noProof="0" dirty="0" smtClean="0"/>
              <a:t>, inserts it in the corresponding hash table, probes the opposite hash table to find matching </a:t>
            </a:r>
            <a:r>
              <a:rPr lang="en-US" noProof="0" dirty="0" err="1" smtClean="0"/>
              <a:t>tuples</a:t>
            </a:r>
            <a:r>
              <a:rPr lang="en-US" noProof="0" dirty="0" smtClean="0"/>
              <a:t> and constructs the result joined </a:t>
            </a:r>
            <a:r>
              <a:rPr lang="en-US" noProof="0" dirty="0" err="1" smtClean="0"/>
              <a:t>tuples</a:t>
            </a:r>
            <a:endParaRPr lang="en-US" noProof="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Range Query Processing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Range query</a:t>
            </a:r>
          </a:p>
          <a:p>
            <a:pPr lvl="1"/>
            <a:r>
              <a:rPr lang="en-US" noProof="0" dirty="0" smtClean="0"/>
              <a:t> WHERE clause of the form “attribute A in range [</a:t>
            </a:r>
            <a:r>
              <a:rPr lang="en-US" i="1" noProof="0" dirty="0" smtClean="0"/>
              <a:t>a</a:t>
            </a:r>
            <a:r>
              <a:rPr lang="en-US" noProof="0" dirty="0" smtClean="0"/>
              <a:t>; </a:t>
            </a:r>
            <a:r>
              <a:rPr lang="en-US" i="1" noProof="0" dirty="0" err="1" smtClean="0"/>
              <a:t>b</a:t>
            </a:r>
            <a:r>
              <a:rPr lang="en-US" noProof="0" dirty="0" smtClean="0"/>
              <a:t>]”</a:t>
            </a:r>
          </a:p>
          <a:p>
            <a:r>
              <a:rPr lang="en-US" noProof="0" dirty="0" smtClean="0"/>
              <a:t>Difficult to support in structured P2P systems, in particular, </a:t>
            </a:r>
            <a:r>
              <a:rPr lang="en-US" noProof="0" dirty="0" err="1" smtClean="0"/>
              <a:t>DHTs</a:t>
            </a:r>
            <a:endParaRPr lang="en-US" noProof="0" dirty="0" smtClean="0"/>
          </a:p>
          <a:p>
            <a:pPr lvl="1"/>
            <a:r>
              <a:rPr lang="en-US" noProof="0" dirty="0" smtClean="0"/>
              <a:t>Hashing tends to destroy the ordering of data that is useful in finding ranges quickly</a:t>
            </a:r>
          </a:p>
          <a:p>
            <a:r>
              <a:rPr lang="en-US" noProof="0" dirty="0" smtClean="0"/>
              <a:t>Two main approaches for supporting range queries in structured P2P systems</a:t>
            </a:r>
          </a:p>
          <a:p>
            <a:pPr lvl="1"/>
            <a:r>
              <a:rPr lang="en-US" noProof="0" dirty="0" smtClean="0"/>
              <a:t>Extend a DHT with proximity or order-preserving properties</a:t>
            </a:r>
          </a:p>
          <a:p>
            <a:pPr lvl="2"/>
            <a:r>
              <a:rPr lang="en-US" noProof="0" dirty="0" smtClean="0"/>
              <a:t>Problem: data skew that can result in peers with unbalanced ranges, which hurts load balancing</a:t>
            </a:r>
          </a:p>
          <a:p>
            <a:pPr lvl="1"/>
            <a:r>
              <a:rPr lang="en-US" noProof="0" dirty="0" smtClean="0"/>
              <a:t>Maintain the key ordering with a tree-based structure</a:t>
            </a:r>
          </a:p>
          <a:p>
            <a:pPr lvl="2"/>
            <a:r>
              <a:rPr lang="en-US" noProof="0" dirty="0" smtClean="0"/>
              <a:t>Better at maintaining balanced ranges of keys</a:t>
            </a:r>
          </a:p>
          <a:p>
            <a:pPr lvl="2"/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BATON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BATON (</a:t>
            </a:r>
            <a:r>
              <a:rPr lang="en-US" noProof="0" dirty="0" err="1" smtClean="0"/>
              <a:t>BAlanced</a:t>
            </a:r>
            <a:r>
              <a:rPr lang="en-US" noProof="0" dirty="0" smtClean="0"/>
              <a:t> Tree Overlay Network)</a:t>
            </a:r>
          </a:p>
          <a:p>
            <a:r>
              <a:rPr lang="en-US" noProof="0" dirty="0" smtClean="0"/>
              <a:t>Organizes peers as a balanced binary tree</a:t>
            </a:r>
          </a:p>
          <a:p>
            <a:pPr lvl="1"/>
            <a:r>
              <a:rPr lang="en-US" noProof="0" dirty="0" smtClean="0"/>
              <a:t>Each node of the tree is maintained by a peer</a:t>
            </a:r>
          </a:p>
          <a:p>
            <a:pPr lvl="1"/>
            <a:r>
              <a:rPr lang="en-US" noProof="0" dirty="0" smtClean="0"/>
              <a:t>The position of a node is determined by a (level, number) </a:t>
            </a:r>
            <a:r>
              <a:rPr lang="en-US" noProof="0" dirty="0" err="1" smtClean="0"/>
              <a:t>tuple</a:t>
            </a:r>
            <a:r>
              <a:rPr lang="en-US" noProof="0" dirty="0" smtClean="0"/>
              <a:t>, with level starting from 0 at the root, number starting from 1 at the root and sequentially assigned using in-order traversal</a:t>
            </a:r>
          </a:p>
          <a:p>
            <a:pPr lvl="1"/>
            <a:r>
              <a:rPr lang="en-US" noProof="0" dirty="0" smtClean="0"/>
              <a:t>Each tree node stores links to its parent, children, adjacent nodes and selected neighbor nodes that are nodes at the same level</a:t>
            </a:r>
          </a:p>
          <a:p>
            <a:pPr lvl="1"/>
            <a:r>
              <a:rPr lang="en-US" noProof="0" dirty="0" smtClean="0"/>
              <a:t>Two routing tables: a left routing table and a right routing table store links to the selected neighbor nodes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BATON Structure-tree Index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5306" y="2284512"/>
            <a:ext cx="12749494" cy="2765107"/>
          </a:xfrm>
        </p:spPr>
        <p:txBody>
          <a:bodyPr/>
          <a:lstStyle/>
          <a:p>
            <a:r>
              <a:rPr lang="en-US" noProof="0" dirty="0" smtClean="0"/>
              <a:t>Each node (or peer) is assigned a range of values</a:t>
            </a:r>
          </a:p>
          <a:p>
            <a:pPr lvl="1"/>
            <a:r>
              <a:rPr lang="en-US" noProof="0" dirty="0" smtClean="0"/>
              <a:t>Maintained at the routing table of each link</a:t>
            </a:r>
          </a:p>
          <a:p>
            <a:pPr lvl="1"/>
            <a:r>
              <a:rPr lang="en-US" noProof="0" dirty="0" smtClean="0"/>
              <a:t>Required to be to the right of the range managed by its left </a:t>
            </a:r>
            <a:r>
              <a:rPr lang="en-US" noProof="0" dirty="0" err="1" smtClean="0"/>
              <a:t>subtree</a:t>
            </a:r>
            <a:r>
              <a:rPr lang="en-US" noProof="0" dirty="0" smtClean="0"/>
              <a:t> and less than the range managed by its right </a:t>
            </a:r>
            <a:r>
              <a:rPr lang="en-US" noProof="0" dirty="0" err="1" smtClean="0"/>
              <a:t>subtree</a:t>
            </a:r>
            <a:endParaRPr lang="en-US" noProof="0" dirty="0"/>
          </a:p>
        </p:txBody>
      </p:sp>
      <p:pic>
        <p:nvPicPr>
          <p:cNvPr id="6146" name="Picture 2" descr="C:\Documents and Settings\su8102\My Documents\1Patrick\BookOV\Book3\Chapter16 P2P\Chapter 16\Chapter 16\fig-16-bat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774" y="4467155"/>
            <a:ext cx="11572486" cy="4700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Range Query Processing in BATON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Input: </a:t>
            </a:r>
            <a:r>
              <a:rPr lang="en-US" i="1" dirty="0" smtClean="0"/>
              <a:t>Q</a:t>
            </a:r>
            <a:r>
              <a:rPr lang="en-US" dirty="0" smtClean="0"/>
              <a:t>, a range query in the form [</a:t>
            </a:r>
            <a:r>
              <a:rPr lang="en-US" i="1" dirty="0" err="1" smtClean="0"/>
              <a:t>a</a:t>
            </a:r>
            <a:r>
              <a:rPr lang="en-US" dirty="0" err="1" smtClean="0"/>
              <a:t>,</a:t>
            </a:r>
            <a:r>
              <a:rPr lang="en-US" i="1" dirty="0" err="1" smtClean="0"/>
              <a:t>b</a:t>
            </a:r>
            <a:r>
              <a:rPr lang="en-US" dirty="0" smtClean="0"/>
              <a:t>]</a:t>
            </a:r>
          </a:p>
          <a:p>
            <a:pPr>
              <a:buNone/>
            </a:pPr>
            <a:r>
              <a:rPr lang="en-US" dirty="0" smtClean="0"/>
              <a:t>Output:  </a:t>
            </a:r>
            <a:r>
              <a:rPr lang="en-US" i="1" dirty="0" smtClean="0"/>
              <a:t>T</a:t>
            </a:r>
            <a:r>
              <a:rPr lang="en-US" dirty="0" smtClean="0"/>
              <a:t>: result relation</a:t>
            </a:r>
          </a:p>
          <a:p>
            <a:pPr marL="650230" indent="-650230">
              <a:buNone/>
            </a:pPr>
            <a:r>
              <a:rPr lang="en-US" dirty="0" smtClean="0"/>
              <a:t>1. Search for the peer storing the lower bound of the range</a:t>
            </a:r>
          </a:p>
          <a:p>
            <a:pPr marL="650230" indent="-650230">
              <a:buNone/>
            </a:pPr>
            <a:r>
              <a:rPr lang="en-US" sz="2600" dirty="0" smtClean="0"/>
              <a:t>	At query originator node do </a:t>
            </a:r>
          </a:p>
          <a:p>
            <a:pPr>
              <a:buNone/>
            </a:pPr>
            <a:r>
              <a:rPr lang="en-US" sz="2600" dirty="0" smtClean="0"/>
              <a:t>		find peer </a:t>
            </a:r>
            <a:r>
              <a:rPr lang="en-US" sz="2600" i="1" dirty="0" err="1" smtClean="0"/>
              <a:t>p</a:t>
            </a:r>
            <a:r>
              <a:rPr lang="en-US" sz="2600" dirty="0" smtClean="0"/>
              <a:t> that holds value </a:t>
            </a:r>
            <a:r>
              <a:rPr lang="en-US" sz="2600" i="1" dirty="0" smtClean="0"/>
              <a:t>a </a:t>
            </a:r>
          </a:p>
          <a:p>
            <a:pPr>
              <a:buNone/>
            </a:pPr>
            <a:r>
              <a:rPr lang="en-US" sz="2600" dirty="0" smtClean="0"/>
              <a:t>		send </a:t>
            </a:r>
            <a:r>
              <a:rPr lang="en-US" sz="2600" i="1" dirty="0" smtClean="0"/>
              <a:t>Q </a:t>
            </a:r>
            <a:r>
              <a:rPr lang="en-US" sz="2600" dirty="0" smtClean="0"/>
              <a:t>to </a:t>
            </a:r>
            <a:r>
              <a:rPr lang="en-US" sz="2600" i="1" dirty="0" err="1" smtClean="0"/>
              <a:t>p</a:t>
            </a:r>
            <a:endParaRPr lang="en-US" sz="2600" i="1" dirty="0" smtClean="0"/>
          </a:p>
          <a:p>
            <a:pPr marL="650230" indent="-650230">
              <a:buNone/>
            </a:pPr>
            <a:r>
              <a:rPr lang="en-US" dirty="0" smtClean="0"/>
              <a:t>2. A peer </a:t>
            </a:r>
            <a:r>
              <a:rPr lang="en-US" i="1" dirty="0" err="1" smtClean="0"/>
              <a:t>p</a:t>
            </a:r>
            <a:r>
              <a:rPr lang="en-US" i="1" dirty="0" smtClean="0"/>
              <a:t> </a:t>
            </a:r>
            <a:r>
              <a:rPr lang="en-US" dirty="0" smtClean="0"/>
              <a:t>that receives </a:t>
            </a:r>
            <a:r>
              <a:rPr lang="en-US" i="1" dirty="0" smtClean="0"/>
              <a:t>Q </a:t>
            </a:r>
            <a:r>
              <a:rPr lang="en-US" dirty="0" smtClean="0"/>
              <a:t>(from query originator or its left adjacent</a:t>
            </a:r>
          </a:p>
          <a:p>
            <a:pPr>
              <a:buNone/>
            </a:pPr>
            <a:r>
              <a:rPr lang="en-US" dirty="0" smtClean="0"/>
              <a:t>peer) searches for local </a:t>
            </a:r>
            <a:r>
              <a:rPr lang="en-US" dirty="0" err="1" smtClean="0"/>
              <a:t>tuples</a:t>
            </a:r>
            <a:r>
              <a:rPr lang="en-US" dirty="0" smtClean="0"/>
              <a:t> and sends </a:t>
            </a:r>
            <a:r>
              <a:rPr lang="en-US" i="1" dirty="0" smtClean="0"/>
              <a:t>Q </a:t>
            </a:r>
            <a:r>
              <a:rPr lang="en-US" dirty="0" smtClean="0"/>
              <a:t>to its right adjacent node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600" dirty="0" smtClean="0"/>
              <a:t>At each peer </a:t>
            </a:r>
            <a:r>
              <a:rPr lang="en-US" sz="2600" i="1" dirty="0" err="1" smtClean="0"/>
              <a:t>p</a:t>
            </a:r>
            <a:r>
              <a:rPr lang="en-US" sz="2600" i="1" dirty="0" smtClean="0"/>
              <a:t> </a:t>
            </a:r>
            <a:r>
              <a:rPr lang="en-US" sz="2600" dirty="0" smtClean="0"/>
              <a:t>that receives Q</a:t>
            </a:r>
          </a:p>
          <a:p>
            <a:pPr>
              <a:buNone/>
            </a:pPr>
            <a:r>
              <a:rPr lang="en-US" sz="2600" dirty="0" smtClean="0"/>
              <a:t>		</a:t>
            </a:r>
            <a:r>
              <a:rPr lang="en-US" sz="2600" i="1" dirty="0" err="1" smtClean="0"/>
              <a:t>Tp</a:t>
            </a:r>
            <a:r>
              <a:rPr lang="en-US" sz="2600" i="1" dirty="0" smtClean="0"/>
              <a:t>  </a:t>
            </a:r>
            <a:r>
              <a:rPr lang="en-US" sz="2600" dirty="0" smtClean="0"/>
              <a:t>= </a:t>
            </a:r>
            <a:r>
              <a:rPr lang="en-US" sz="2600" dirty="0" err="1" smtClean="0"/>
              <a:t>Range(</a:t>
            </a:r>
            <a:r>
              <a:rPr lang="en-US" sz="2600" i="1" dirty="0" err="1" smtClean="0"/>
              <a:t>p</a:t>
            </a:r>
            <a:r>
              <a:rPr lang="en-US" sz="2600" dirty="0" smtClean="0"/>
              <a:t>)  </a:t>
            </a:r>
            <a:r>
              <a:rPr lang="en-US" sz="2600" dirty="0" err="1" smtClean="0">
                <a:sym typeface="Symbol"/>
              </a:rPr>
              <a:t></a:t>
            </a:r>
            <a:r>
              <a:rPr lang="en-US" sz="2600" dirty="0" smtClean="0">
                <a:sym typeface="Symbol"/>
              </a:rPr>
              <a:t> </a:t>
            </a:r>
            <a:r>
              <a:rPr lang="en-US" sz="2600" dirty="0" smtClean="0"/>
              <a:t>[</a:t>
            </a:r>
            <a:r>
              <a:rPr lang="en-US" sz="2600" i="1" dirty="0" err="1" smtClean="0"/>
              <a:t>a</a:t>
            </a:r>
            <a:r>
              <a:rPr lang="en-US" sz="2600" dirty="0" err="1" smtClean="0"/>
              <a:t>,</a:t>
            </a:r>
            <a:r>
              <a:rPr lang="en-US" sz="2600" i="1" dirty="0" err="1" smtClean="0"/>
              <a:t>b</a:t>
            </a:r>
            <a:r>
              <a:rPr lang="en-US" sz="2600" dirty="0" smtClean="0"/>
              <a:t>]</a:t>
            </a:r>
          </a:p>
          <a:p>
            <a:pPr>
              <a:buNone/>
            </a:pPr>
            <a:r>
              <a:rPr lang="en-US" sz="2600" dirty="0" smtClean="0"/>
              <a:t>		send </a:t>
            </a:r>
            <a:r>
              <a:rPr lang="en-US" sz="2600" i="1" dirty="0" err="1" smtClean="0"/>
              <a:t>Tp</a:t>
            </a:r>
            <a:r>
              <a:rPr lang="en-US" sz="2600" i="1" dirty="0" smtClean="0"/>
              <a:t> </a:t>
            </a:r>
            <a:r>
              <a:rPr lang="en-US" sz="2600" dirty="0" smtClean="0"/>
              <a:t>to query originator</a:t>
            </a:r>
          </a:p>
          <a:p>
            <a:pPr>
              <a:buNone/>
            </a:pPr>
            <a:r>
              <a:rPr lang="en-US" sz="2600" dirty="0" smtClean="0"/>
              <a:t>		If (</a:t>
            </a:r>
            <a:r>
              <a:rPr lang="en-US" sz="2600" dirty="0" err="1" smtClean="0"/>
              <a:t>Range(RighAdjacent(p</a:t>
            </a:r>
            <a:r>
              <a:rPr lang="en-US" sz="2600" dirty="0" smtClean="0"/>
              <a:t>)) </a:t>
            </a:r>
            <a:r>
              <a:rPr lang="en-US" sz="2600" dirty="0" err="1" smtClean="0">
                <a:sym typeface="Symbol"/>
              </a:rPr>
              <a:t></a:t>
            </a:r>
            <a:r>
              <a:rPr lang="en-US" sz="2600" dirty="0" smtClean="0"/>
              <a:t> [</a:t>
            </a:r>
            <a:r>
              <a:rPr lang="en-US" sz="2600" i="1" dirty="0" err="1" smtClean="0"/>
              <a:t>a</a:t>
            </a:r>
            <a:r>
              <a:rPr lang="en-US" sz="2600" dirty="0" err="1" smtClean="0"/>
              <a:t>,</a:t>
            </a:r>
            <a:r>
              <a:rPr lang="en-US" sz="2600" i="1" dirty="0" err="1" smtClean="0"/>
              <a:t>b</a:t>
            </a:r>
            <a:r>
              <a:rPr lang="en-US" sz="2600" dirty="0" smtClean="0"/>
              <a:t>]) not empty</a:t>
            </a:r>
          </a:p>
          <a:p>
            <a:pPr>
              <a:buNone/>
            </a:pPr>
            <a:r>
              <a:rPr lang="en-US" sz="2600" dirty="0" smtClean="0"/>
              <a:t>			send </a:t>
            </a:r>
            <a:r>
              <a:rPr lang="en-US" sz="2600" i="1" dirty="0" smtClean="0"/>
              <a:t>Q </a:t>
            </a:r>
            <a:r>
              <a:rPr lang="en-US" sz="2600" dirty="0" smtClean="0"/>
              <a:t>to right adjacent peer of </a:t>
            </a:r>
            <a:r>
              <a:rPr lang="en-US" sz="2600" i="1" dirty="0" err="1" smtClean="0"/>
              <a:t>p</a:t>
            </a:r>
            <a:endParaRPr lang="en-US" sz="2600" i="1" dirty="0" smtClean="0"/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With </a:t>
            </a:r>
            <a:r>
              <a:rPr lang="en-US" sz="2600" i="1" dirty="0" smtClean="0"/>
              <a:t>X</a:t>
            </a:r>
            <a:r>
              <a:rPr lang="en-US" sz="2600" dirty="0" smtClean="0"/>
              <a:t> nodes covering the range, </a:t>
            </a:r>
            <a:r>
              <a:rPr lang="en-US" sz="2600" i="1" dirty="0" smtClean="0"/>
              <a:t>Q</a:t>
            </a:r>
            <a:r>
              <a:rPr lang="en-US" sz="2600" dirty="0" smtClean="0"/>
              <a:t> is answered </a:t>
            </a:r>
            <a:r>
              <a:rPr lang="en-US" sz="2600" i="1" dirty="0" smtClean="0"/>
              <a:t>in </a:t>
            </a:r>
            <a:r>
              <a:rPr lang="en-US" sz="2600" i="1" dirty="0" err="1" smtClean="0"/>
              <a:t>O</a:t>
            </a:r>
            <a:r>
              <a:rPr lang="en-US" sz="2600" dirty="0" err="1" smtClean="0"/>
              <a:t>(</a:t>
            </a:r>
            <a:r>
              <a:rPr lang="en-US" sz="2600" i="1" dirty="0" err="1" smtClean="0"/>
              <a:t>log</a:t>
            </a:r>
            <a:r>
              <a:rPr lang="en-US" sz="2600" i="1" dirty="0" smtClean="0"/>
              <a:t> </a:t>
            </a:r>
            <a:r>
              <a:rPr lang="en-US" sz="2600" i="1" dirty="0" err="1" smtClean="0"/>
              <a:t>n</a:t>
            </a:r>
            <a:r>
              <a:rPr lang="en-US" sz="2600" i="1" dirty="0" smtClean="0"/>
              <a:t> + X</a:t>
            </a:r>
            <a:r>
              <a:rPr lang="en-US" sz="2600" dirty="0" smtClean="0"/>
              <a:t>)</a:t>
            </a:r>
            <a:r>
              <a:rPr lang="en-US" sz="2600" i="1" dirty="0" smtClean="0"/>
              <a:t> </a:t>
            </a:r>
            <a:r>
              <a:rPr lang="en-US" sz="2600" dirty="0" smtClean="0"/>
              <a:t>steps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noProof="0" dirty="0" smtClean="0"/>
              <a:t>Example of Range Query Execution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2489200"/>
            <a:ext cx="5655444" cy="67691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Consider </a:t>
            </a:r>
            <a:r>
              <a:rPr lang="en-US" sz="2600" i="1" dirty="0" smtClean="0"/>
              <a:t>Q </a:t>
            </a:r>
            <a:r>
              <a:rPr lang="en-US" sz="2600" dirty="0" smtClean="0"/>
              <a:t>with range [7; 45] issued at node 7</a:t>
            </a:r>
          </a:p>
          <a:p>
            <a:r>
              <a:rPr lang="en-US" sz="2600" dirty="0" smtClean="0"/>
              <a:t>First, execute an exact match query looking for a node containing the lower bound of the range (see dashed line)</a:t>
            </a:r>
          </a:p>
          <a:p>
            <a:r>
              <a:rPr lang="en-US" sz="2600" dirty="0" smtClean="0"/>
              <a:t>Since the lower bound is in node 4’s range, check locally for </a:t>
            </a:r>
            <a:r>
              <a:rPr lang="en-US" sz="2600" dirty="0" err="1" smtClean="0"/>
              <a:t>tuples</a:t>
            </a:r>
            <a:r>
              <a:rPr lang="en-US" sz="2600" dirty="0" smtClean="0"/>
              <a:t> belonging to the range and forward </a:t>
            </a:r>
            <a:r>
              <a:rPr lang="en-US" sz="2600" i="1" dirty="0" smtClean="0"/>
              <a:t>Q </a:t>
            </a:r>
            <a:r>
              <a:rPr lang="en-US" sz="2600" dirty="0" smtClean="0"/>
              <a:t>to its adjacent right node (node 9)</a:t>
            </a:r>
          </a:p>
          <a:p>
            <a:r>
              <a:rPr lang="en-US" sz="2600" dirty="0" smtClean="0"/>
              <a:t>Node 9 checks for local </a:t>
            </a:r>
            <a:r>
              <a:rPr lang="en-US" sz="2600" dirty="0" err="1" smtClean="0"/>
              <a:t>tuples</a:t>
            </a:r>
            <a:r>
              <a:rPr lang="en-US" sz="2600" dirty="0" smtClean="0"/>
              <a:t> belonging to the range and forwards </a:t>
            </a:r>
            <a:r>
              <a:rPr lang="en-US" sz="2600" i="1" dirty="0" smtClean="0"/>
              <a:t>Q </a:t>
            </a:r>
            <a:r>
              <a:rPr lang="en-US" sz="2600" dirty="0" smtClean="0"/>
              <a:t>to node 2</a:t>
            </a:r>
          </a:p>
          <a:p>
            <a:r>
              <a:rPr lang="en-US" sz="2600" dirty="0" smtClean="0"/>
              <a:t>Nodes 10, 5, 1 and 6 receive </a:t>
            </a:r>
            <a:r>
              <a:rPr lang="en-US" sz="2600" i="1" dirty="0" smtClean="0"/>
              <a:t>Q</a:t>
            </a:r>
            <a:r>
              <a:rPr lang="en-US" sz="2600" dirty="0" smtClean="0"/>
              <a:t>, check for local </a:t>
            </a:r>
            <a:r>
              <a:rPr lang="en-US" sz="2600" dirty="0" err="1" smtClean="0"/>
              <a:t>tuples</a:t>
            </a:r>
            <a:r>
              <a:rPr lang="en-US" sz="2600" dirty="0" smtClean="0"/>
              <a:t> and contact their respective right adjacent node until the node containing the upper bound of the range is reached</a:t>
            </a:r>
            <a:endParaRPr lang="en-US" sz="2600" dirty="0"/>
          </a:p>
        </p:txBody>
      </p:sp>
      <p:pic>
        <p:nvPicPr>
          <p:cNvPr id="5" name="Picture 4" descr="fig-16-batonran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64" y="3034455"/>
            <a:ext cx="7028535" cy="5119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Replica</a:t>
            </a:r>
            <a:r>
              <a:rPr lang="en-US" baseline="0" noProof="0" dirty="0" smtClean="0"/>
              <a:t> Consistency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5306" y="2418927"/>
            <a:ext cx="11647694" cy="6042271"/>
          </a:xfrm>
        </p:spPr>
        <p:txBody>
          <a:bodyPr/>
          <a:lstStyle/>
          <a:p>
            <a:r>
              <a:rPr lang="en-US" noProof="0" dirty="0" smtClean="0"/>
              <a:t>To increase data availability and access performance, P2P systems replicate data, however, with very different levels of replica consistency</a:t>
            </a:r>
          </a:p>
          <a:p>
            <a:pPr lvl="1"/>
            <a:r>
              <a:rPr lang="en-US" noProof="0" dirty="0" smtClean="0"/>
              <a:t>The earlier, simple P2P systems such as Gnutella and </a:t>
            </a:r>
            <a:r>
              <a:rPr lang="en-US" noProof="0" dirty="0" err="1" smtClean="0"/>
              <a:t>Kazaa</a:t>
            </a:r>
            <a:r>
              <a:rPr lang="en-US" noProof="0" dirty="0" smtClean="0"/>
              <a:t> deal only with static data (e.g., music files) and replication is “passive” as it occurs naturally as peers request and copy files from one another (basically, caching data)</a:t>
            </a:r>
          </a:p>
          <a:p>
            <a:r>
              <a:rPr lang="en-US" noProof="0" dirty="0" smtClean="0"/>
              <a:t>In more advanced P2P systems where replicas can be updated, there is a need for proper replica management techniques</a:t>
            </a:r>
          </a:p>
          <a:p>
            <a:r>
              <a:rPr lang="en-US" noProof="0" dirty="0" smtClean="0"/>
              <a:t>Replica consistency in DHTs</a:t>
            </a:r>
          </a:p>
          <a:p>
            <a:pPr lvl="1"/>
            <a:r>
              <a:rPr lang="en-US" noProof="0" dirty="0" smtClean="0"/>
              <a:t>Basic support  - Tapestry</a:t>
            </a:r>
          </a:p>
          <a:p>
            <a:pPr lvl="1"/>
            <a:r>
              <a:rPr lang="en-US" noProof="0" dirty="0" smtClean="0"/>
              <a:t>Replica reconciliation - </a:t>
            </a:r>
            <a:r>
              <a:rPr lang="en-US" noProof="0" dirty="0" err="1" smtClean="0"/>
              <a:t>OceanStore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Peer Reference Architecture</a:t>
            </a:r>
            <a:endParaRPr lang="en-US" noProof="0" dirty="0"/>
          </a:p>
        </p:txBody>
      </p:sp>
      <p:pic>
        <p:nvPicPr>
          <p:cNvPr id="3074" name="Picture 2" descr="C:\Documents and Settings\su8102\My Documents\1Patrick\BookOV\Book3\Chapter16 P2P\Chapter 16\Chapter 16\fig-16-ar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774" y="2518275"/>
            <a:ext cx="11879720" cy="6534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Tapestry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Decentralized object location and routing on top of a structured overlay</a:t>
            </a:r>
          </a:p>
          <a:p>
            <a:r>
              <a:rPr lang="en-US" dirty="0" smtClean="0"/>
              <a:t>Routes messages to logical end-points (i.e., not associated with physical location), such as nodes or object replicas.</a:t>
            </a:r>
          </a:p>
          <a:p>
            <a:pPr lvl="1"/>
            <a:r>
              <a:rPr lang="en-US" dirty="0" smtClean="0"/>
              <a:t>This enables message delivery to mobile or replicated endpoints in the presence of network instability</a:t>
            </a:r>
          </a:p>
          <a:p>
            <a:r>
              <a:rPr lang="en-US" dirty="0" smtClean="0"/>
              <a:t>Location and routing </a:t>
            </a:r>
          </a:p>
          <a:p>
            <a:pPr lvl="1"/>
            <a:r>
              <a:rPr lang="en-US" dirty="0" smtClean="0"/>
              <a:t>Let </a:t>
            </a:r>
            <a:r>
              <a:rPr lang="en-US" i="1" dirty="0" smtClean="0"/>
              <a:t>O</a:t>
            </a:r>
            <a:r>
              <a:rPr lang="en-US" dirty="0" smtClean="0"/>
              <a:t> be an object identified by </a:t>
            </a:r>
            <a:r>
              <a:rPr lang="en-US" i="1" dirty="0" smtClean="0"/>
              <a:t>id</a:t>
            </a:r>
            <a:r>
              <a:rPr lang="en-US" dirty="0" smtClean="0"/>
              <a:t>(</a:t>
            </a:r>
            <a:r>
              <a:rPr lang="en-US" i="1" dirty="0" smtClean="0"/>
              <a:t>O</a:t>
            </a:r>
            <a:r>
              <a:rPr lang="en-US" dirty="0" smtClean="0"/>
              <a:t>), the insertion of </a:t>
            </a:r>
            <a:r>
              <a:rPr lang="en-US" i="1" dirty="0" smtClean="0"/>
              <a:t>O</a:t>
            </a:r>
            <a:r>
              <a:rPr lang="en-US" dirty="0" smtClean="0"/>
              <a:t> involves two nodes: the server node (noted </a:t>
            </a:r>
            <a:r>
              <a:rPr lang="en-US" i="1" dirty="0" smtClean="0"/>
              <a:t>n</a:t>
            </a:r>
            <a:r>
              <a:rPr lang="en-US" i="1" baseline="-25000" dirty="0" smtClean="0"/>
              <a:t>s</a:t>
            </a:r>
            <a:r>
              <a:rPr lang="en-US" dirty="0" smtClean="0"/>
              <a:t>) that holds </a:t>
            </a:r>
            <a:r>
              <a:rPr lang="en-US" i="1" dirty="0" smtClean="0"/>
              <a:t>O</a:t>
            </a:r>
            <a:r>
              <a:rPr lang="en-US" dirty="0" smtClean="0"/>
              <a:t> and the root node (noted </a:t>
            </a:r>
            <a:r>
              <a:rPr lang="en-US" i="1" dirty="0" smtClean="0"/>
              <a:t>n</a:t>
            </a:r>
            <a:r>
              <a:rPr lang="en-US" i="1" baseline="-25000" dirty="0" smtClean="0"/>
              <a:t>r</a:t>
            </a:r>
            <a:r>
              <a:rPr lang="en-US" dirty="0" smtClean="0"/>
              <a:t>) that holds a mapping in the form (</a:t>
            </a:r>
            <a:r>
              <a:rPr lang="en-US" i="1" dirty="0" smtClean="0"/>
              <a:t>id</a:t>
            </a:r>
            <a:r>
              <a:rPr lang="en-US" dirty="0" smtClean="0"/>
              <a:t>(</a:t>
            </a:r>
            <a:r>
              <a:rPr lang="en-US" i="1" dirty="0" smtClean="0"/>
              <a:t>O</a:t>
            </a:r>
            <a:r>
              <a:rPr lang="en-US" dirty="0" smtClean="0"/>
              <a:t>);</a:t>
            </a:r>
            <a:r>
              <a:rPr lang="en-US" i="1" dirty="0" smtClean="0"/>
              <a:t> n</a:t>
            </a:r>
            <a:r>
              <a:rPr lang="en-US" i="1" baseline="-25000" dirty="0" smtClean="0"/>
              <a:t>s</a:t>
            </a:r>
            <a:r>
              <a:rPr lang="en-US" dirty="0" smtClean="0"/>
              <a:t>) indicating that the object identified by </a:t>
            </a:r>
            <a:r>
              <a:rPr lang="en-US" i="1" dirty="0" smtClean="0"/>
              <a:t>id</a:t>
            </a:r>
            <a:r>
              <a:rPr lang="en-US" dirty="0" smtClean="0"/>
              <a:t>(</a:t>
            </a:r>
            <a:r>
              <a:rPr lang="en-US" i="1" dirty="0" smtClean="0"/>
              <a:t>O</a:t>
            </a:r>
            <a:r>
              <a:rPr lang="en-US" dirty="0" smtClean="0"/>
              <a:t>) is stored at node </a:t>
            </a:r>
            <a:r>
              <a:rPr lang="en-US" i="1" dirty="0" smtClean="0"/>
              <a:t>n</a:t>
            </a:r>
            <a:r>
              <a:rPr lang="en-US" i="1" baseline="-25000" dirty="0" smtClean="0"/>
              <a:t>s</a:t>
            </a:r>
          </a:p>
          <a:p>
            <a:pPr lvl="1"/>
            <a:r>
              <a:rPr lang="en-US" dirty="0" smtClean="0"/>
              <a:t>The root node is dynamically determined by a globally consistent deterministic algorithm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Object Publishing in</a:t>
            </a:r>
            <a:r>
              <a:rPr lang="en-US" baseline="0" noProof="0" dirty="0" smtClean="0"/>
              <a:t> Tapestry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2489200"/>
            <a:ext cx="5799460" cy="67691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When </a:t>
            </a:r>
            <a:r>
              <a:rPr lang="en-US" sz="2600" i="1" dirty="0" smtClean="0"/>
              <a:t>O </a:t>
            </a:r>
            <a:r>
              <a:rPr lang="en-US" sz="2600" dirty="0" smtClean="0"/>
              <a:t>is inserted into </a:t>
            </a:r>
            <a:r>
              <a:rPr lang="en-US" sz="2600" i="1" dirty="0" smtClean="0"/>
              <a:t>n</a:t>
            </a:r>
            <a:r>
              <a:rPr lang="en-US" sz="2600" i="1" baseline="-25000" dirty="0" smtClean="0"/>
              <a:t>s</a:t>
            </a:r>
            <a:r>
              <a:rPr lang="en-US" sz="2600" dirty="0" smtClean="0"/>
              <a:t>, </a:t>
            </a:r>
            <a:r>
              <a:rPr lang="en-US" sz="2600" i="1" dirty="0" smtClean="0"/>
              <a:t>n</a:t>
            </a:r>
            <a:r>
              <a:rPr lang="en-US" sz="2600" i="1" baseline="-25000" dirty="0" smtClean="0"/>
              <a:t>s</a:t>
            </a:r>
            <a:r>
              <a:rPr lang="en-US" sz="2600" dirty="0" smtClean="0"/>
              <a:t> publishes </a:t>
            </a:r>
            <a:r>
              <a:rPr lang="en-US" sz="2600" i="1" dirty="0" smtClean="0"/>
              <a:t>id</a:t>
            </a:r>
            <a:r>
              <a:rPr lang="en-US" sz="2600" dirty="0" smtClean="0"/>
              <a:t>(</a:t>
            </a:r>
            <a:r>
              <a:rPr lang="en-US" sz="2600" i="1" dirty="0" smtClean="0"/>
              <a:t>O</a:t>
            </a:r>
            <a:r>
              <a:rPr lang="en-US" sz="2600" dirty="0" smtClean="0"/>
              <a:t>) at its root node by routing a message from </a:t>
            </a:r>
            <a:r>
              <a:rPr lang="en-US" sz="2600" i="1" dirty="0" smtClean="0"/>
              <a:t>n</a:t>
            </a:r>
            <a:r>
              <a:rPr lang="en-US" sz="2600" i="1" baseline="-25000" dirty="0" smtClean="0"/>
              <a:t>s</a:t>
            </a:r>
            <a:r>
              <a:rPr lang="en-US" sz="2600" dirty="0" smtClean="0"/>
              <a:t> to </a:t>
            </a:r>
            <a:r>
              <a:rPr lang="en-US" sz="2600" i="1" dirty="0" smtClean="0"/>
              <a:t>n</a:t>
            </a:r>
            <a:r>
              <a:rPr lang="en-US" sz="2600" i="1" baseline="-25000" dirty="0" smtClean="0"/>
              <a:t>r</a:t>
            </a:r>
            <a:r>
              <a:rPr lang="en-US" sz="2600" dirty="0" smtClean="0"/>
              <a:t> containing the mapping  (</a:t>
            </a:r>
            <a:r>
              <a:rPr lang="en-US" sz="2600" i="1" dirty="0" smtClean="0"/>
              <a:t>id</a:t>
            </a:r>
            <a:r>
              <a:rPr lang="en-US" sz="2600" dirty="0" smtClean="0"/>
              <a:t>(</a:t>
            </a:r>
            <a:r>
              <a:rPr lang="en-US" sz="2600" i="1" dirty="0" smtClean="0"/>
              <a:t>O</a:t>
            </a:r>
            <a:r>
              <a:rPr lang="en-US" sz="2600" dirty="0" smtClean="0"/>
              <a:t>);</a:t>
            </a:r>
            <a:r>
              <a:rPr lang="en-US" sz="2600" i="1" dirty="0" smtClean="0"/>
              <a:t> n</a:t>
            </a:r>
            <a:r>
              <a:rPr lang="en-US" sz="2600" i="1" baseline="-25000" dirty="0" smtClean="0"/>
              <a:t>s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This mapping is stored at all nodes along the message path</a:t>
            </a:r>
          </a:p>
          <a:p>
            <a:r>
              <a:rPr lang="en-US" sz="2600" dirty="0" smtClean="0"/>
              <a:t>During a location query (e.g., “</a:t>
            </a:r>
            <a:r>
              <a:rPr lang="en-US" sz="2600" i="1" dirty="0" smtClean="0"/>
              <a:t>id</a:t>
            </a:r>
            <a:r>
              <a:rPr lang="en-US" sz="2600" dirty="0" smtClean="0"/>
              <a:t>(</a:t>
            </a:r>
            <a:r>
              <a:rPr lang="en-US" sz="2600" i="1" dirty="0" smtClean="0"/>
              <a:t>O</a:t>
            </a:r>
            <a:r>
              <a:rPr lang="en-US" sz="2600" dirty="0" smtClean="0"/>
              <a:t>)?”, the message that looks for </a:t>
            </a:r>
            <a:r>
              <a:rPr lang="en-US" sz="2600" i="1" dirty="0" smtClean="0"/>
              <a:t>id</a:t>
            </a:r>
            <a:r>
              <a:rPr lang="en-US" sz="2600" dirty="0" smtClean="0"/>
              <a:t>(</a:t>
            </a:r>
            <a:r>
              <a:rPr lang="en-US" sz="2600" i="1" dirty="0" smtClean="0"/>
              <a:t>O</a:t>
            </a:r>
            <a:r>
              <a:rPr lang="en-US" sz="2600" dirty="0" smtClean="0"/>
              <a:t>) is initially routed towards </a:t>
            </a:r>
            <a:r>
              <a:rPr lang="en-US" sz="2600" i="1" dirty="0" smtClean="0"/>
              <a:t>n</a:t>
            </a:r>
            <a:r>
              <a:rPr lang="en-US" sz="2600" i="1" baseline="-25000" dirty="0" smtClean="0"/>
              <a:t>r</a:t>
            </a:r>
            <a:r>
              <a:rPr lang="en-US" sz="2600" dirty="0" smtClean="0"/>
              <a:t>, but it may be stopped before reaching it once a node containing the mapping      (</a:t>
            </a:r>
            <a:r>
              <a:rPr lang="en-US" sz="2600" i="1" dirty="0" smtClean="0"/>
              <a:t>id</a:t>
            </a:r>
            <a:r>
              <a:rPr lang="en-US" sz="2600" dirty="0" smtClean="0"/>
              <a:t>(</a:t>
            </a:r>
            <a:r>
              <a:rPr lang="en-US" sz="2600" i="1" dirty="0" smtClean="0"/>
              <a:t>O</a:t>
            </a:r>
            <a:r>
              <a:rPr lang="en-US" sz="2600" dirty="0" smtClean="0"/>
              <a:t>);</a:t>
            </a:r>
            <a:r>
              <a:rPr lang="en-US" sz="2600" i="1" dirty="0" smtClean="0"/>
              <a:t> n</a:t>
            </a:r>
            <a:r>
              <a:rPr lang="en-US" sz="2600" i="1" baseline="-25000" dirty="0" smtClean="0"/>
              <a:t>s</a:t>
            </a:r>
            <a:r>
              <a:rPr lang="en-US" sz="2600" dirty="0" smtClean="0"/>
              <a:t>) is found</a:t>
            </a:r>
          </a:p>
          <a:p>
            <a:r>
              <a:rPr lang="en-US" sz="2600" dirty="0" smtClean="0"/>
              <a:t>For routing a message to </a:t>
            </a:r>
            <a:r>
              <a:rPr lang="en-US" sz="2600" i="1" dirty="0" err="1" smtClean="0"/>
              <a:t>id</a:t>
            </a:r>
            <a:r>
              <a:rPr lang="en-US" sz="2600" dirty="0" err="1" smtClean="0"/>
              <a:t>(</a:t>
            </a:r>
            <a:r>
              <a:rPr lang="en-US" sz="2600" i="1" dirty="0" err="1" smtClean="0"/>
              <a:t>O</a:t>
            </a:r>
            <a:r>
              <a:rPr lang="en-US" sz="2600" dirty="0" err="1" smtClean="0"/>
              <a:t>)’s</a:t>
            </a:r>
            <a:r>
              <a:rPr lang="en-US" sz="2600" dirty="0" smtClean="0"/>
              <a:t> root, each node forwards this message to its neighbor whose logical identifier is the most similar to </a:t>
            </a:r>
            <a:r>
              <a:rPr lang="en-US" sz="2600" i="1" dirty="0" err="1" smtClean="0"/>
              <a:t>id</a:t>
            </a:r>
            <a:r>
              <a:rPr lang="en-US" sz="2600" dirty="0" err="1" smtClean="0"/>
              <a:t>(</a:t>
            </a:r>
            <a:r>
              <a:rPr lang="en-US" sz="2600" i="1" dirty="0" err="1" smtClean="0"/>
              <a:t>O</a:t>
            </a:r>
            <a:r>
              <a:rPr lang="en-US" sz="2600" dirty="0" smtClean="0"/>
              <a:t>)</a:t>
            </a:r>
          </a:p>
        </p:txBody>
      </p:sp>
      <p:pic>
        <p:nvPicPr>
          <p:cNvPr id="6" name="Picture 5" descr="fig-16-tapestryRep-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076" y="3142827"/>
            <a:ext cx="6976044" cy="3684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933" y="162560"/>
            <a:ext cx="12733867" cy="1641899"/>
          </a:xfrm>
        </p:spPr>
        <p:txBody>
          <a:bodyPr/>
          <a:lstStyle/>
          <a:p>
            <a:r>
              <a:rPr lang="en-US" noProof="0" dirty="0" smtClean="0"/>
              <a:t>Replica Management in Tapestry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284512"/>
            <a:ext cx="5854328" cy="727280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Each node represents a peer and contains the peer’s logical identifier in hexadecimal format</a:t>
            </a:r>
          </a:p>
          <a:p>
            <a:r>
              <a:rPr lang="en-US" sz="2200" dirty="0" smtClean="0"/>
              <a:t>Two replicas 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1</a:t>
            </a:r>
            <a:r>
              <a:rPr lang="en-US" sz="2200" i="1" dirty="0" smtClean="0"/>
              <a:t> </a:t>
            </a:r>
            <a:r>
              <a:rPr lang="en-US" sz="2200" dirty="0" smtClean="0"/>
              <a:t>and 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of object </a:t>
            </a:r>
            <a:r>
              <a:rPr lang="en-US" sz="2200" i="1" dirty="0" smtClean="0"/>
              <a:t>O</a:t>
            </a:r>
            <a:r>
              <a:rPr lang="en-US" sz="2200" dirty="0" smtClean="0"/>
              <a:t> (e.g., a book file) are inserted into distinct peers (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 at peer 4228 and 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at peer AA93). The identifier of 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 is equal to that of 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(i.e., 4378)</a:t>
            </a:r>
          </a:p>
          <a:p>
            <a:r>
              <a:rPr lang="en-US" sz="2200" dirty="0" smtClean="0"/>
              <a:t>When 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 is inserted into its server node (peer 4228), the mapping (4378; 4228) is routed from peer 4228 to peer 4377 (the root node for </a:t>
            </a:r>
            <a:r>
              <a:rPr lang="en-US" sz="2200" i="1" dirty="0" smtClean="0"/>
              <a:t>O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’s identifier)</a:t>
            </a:r>
          </a:p>
          <a:p>
            <a:r>
              <a:rPr lang="en-US" sz="2200" dirty="0" smtClean="0"/>
              <a:t>As the message approaches the root node, the object and the node identifiers become increasingly similar</a:t>
            </a:r>
          </a:p>
          <a:p>
            <a:r>
              <a:rPr lang="en-US" sz="2200" dirty="0" smtClean="0"/>
              <a:t>In addition, the mapping (4378; 4228) is stored at all peers along the message path</a:t>
            </a:r>
            <a:endParaRPr lang="en-US" sz="2200" dirty="0"/>
          </a:p>
        </p:txBody>
      </p:sp>
      <p:pic>
        <p:nvPicPr>
          <p:cNvPr id="1026" name="Picture 2" descr="\\psf\Home\Desktop\fig-16-tapestryR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9500" y="3340629"/>
            <a:ext cx="7135300" cy="4300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OceanStore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err="1" smtClean="0"/>
              <a:t>OceanStore</a:t>
            </a:r>
            <a:r>
              <a:rPr lang="en-US" noProof="0" dirty="0" smtClean="0"/>
              <a:t> is a data management system designed to provide continuous access to persistent information</a:t>
            </a:r>
          </a:p>
          <a:p>
            <a:r>
              <a:rPr lang="en-US" noProof="0" dirty="0" smtClean="0"/>
              <a:t>Relies on Tapestry and assumes </a:t>
            </a:r>
            <a:r>
              <a:rPr lang="en-US" noProof="0" dirty="0" err="1" smtClean="0"/>
              <a:t>untrusted</a:t>
            </a:r>
            <a:r>
              <a:rPr lang="en-US" noProof="0" dirty="0" smtClean="0"/>
              <a:t> powerful servers connected by high-speed links</a:t>
            </a:r>
          </a:p>
          <a:p>
            <a:r>
              <a:rPr lang="en-US" noProof="0" dirty="0" smtClean="0"/>
              <a:t>To improve performance, data are allowed to be cached anywhere, anytime</a:t>
            </a:r>
          </a:p>
          <a:p>
            <a:r>
              <a:rPr lang="en-US" noProof="0" dirty="0" smtClean="0"/>
              <a:t>Allows concurrent updates on replicated objects; it relies on reconciliation to assure data consistency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Reconciliation in </a:t>
            </a:r>
            <a:r>
              <a:rPr lang="en-US" noProof="0" dirty="0" err="1" smtClean="0"/>
              <a:t>OceanStore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572544"/>
            <a:ext cx="6707223" cy="6656740"/>
          </a:xfrm>
        </p:spPr>
        <p:txBody>
          <a:bodyPr>
            <a:normAutofit fontScale="92500" lnSpcReduction="10000"/>
          </a:bodyPr>
          <a:lstStyle/>
          <a:p>
            <a:r>
              <a:rPr lang="en-US" sz="2600" i="1" dirty="0" err="1" smtClean="0"/>
              <a:t>R</a:t>
            </a:r>
            <a:r>
              <a:rPr lang="en-US" sz="2600" i="1" baseline="-25000" dirty="0" err="1" smtClean="0"/>
              <a:t>i</a:t>
            </a:r>
            <a:r>
              <a:rPr lang="en-US" sz="2600" dirty="0" smtClean="0"/>
              <a:t> and </a:t>
            </a:r>
            <a:r>
              <a:rPr lang="en-US" sz="2600" i="1" dirty="0" err="1" smtClean="0"/>
              <a:t>r</a:t>
            </a:r>
            <a:r>
              <a:rPr lang="en-US" sz="2600" i="1" baseline="-25000" dirty="0" err="1" smtClean="0"/>
              <a:t>i</a:t>
            </a:r>
            <a:r>
              <a:rPr lang="en-US" sz="2600" i="1" dirty="0" smtClean="0"/>
              <a:t> </a:t>
            </a:r>
            <a:r>
              <a:rPr lang="en-US" sz="2600" dirty="0" smtClean="0"/>
              <a:t>denote, respectively, a primary and a secondary copy of object </a:t>
            </a:r>
            <a:r>
              <a:rPr lang="en-US" sz="2600" i="1" dirty="0" smtClean="0"/>
              <a:t>R</a:t>
            </a:r>
          </a:p>
          <a:p>
            <a:r>
              <a:rPr lang="en-US" sz="2600" dirty="0" smtClean="0"/>
              <a:t>Nodes </a:t>
            </a:r>
            <a:r>
              <a:rPr lang="en-US" sz="2600" i="1" dirty="0" smtClean="0"/>
              <a:t>n</a:t>
            </a:r>
            <a:r>
              <a:rPr lang="en-US" sz="2600" baseline="-25000" dirty="0" smtClean="0"/>
              <a:t>1</a:t>
            </a:r>
            <a:r>
              <a:rPr lang="en-US" sz="2600" dirty="0" smtClean="0"/>
              <a:t> and </a:t>
            </a:r>
            <a:r>
              <a:rPr lang="en-US" sz="2600" i="1" dirty="0" smtClean="0"/>
              <a:t>n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are concurrently updating </a:t>
            </a:r>
            <a:r>
              <a:rPr lang="en-US" sz="2600" i="1" dirty="0" smtClean="0"/>
              <a:t>R</a:t>
            </a:r>
            <a:r>
              <a:rPr lang="en-US" sz="2600" dirty="0" smtClean="0"/>
              <a:t> as follows</a:t>
            </a:r>
          </a:p>
          <a:p>
            <a:pPr lvl="1"/>
            <a:r>
              <a:rPr lang="en-US" sz="2300" dirty="0" smtClean="0"/>
              <a:t>Nodes that hold primary copies of </a:t>
            </a:r>
            <a:r>
              <a:rPr lang="en-US" sz="2300" i="1" dirty="0" smtClean="0"/>
              <a:t>R</a:t>
            </a:r>
            <a:r>
              <a:rPr lang="en-US" sz="2300" dirty="0" smtClean="0"/>
              <a:t>, called the master group of </a:t>
            </a:r>
            <a:r>
              <a:rPr lang="en-US" sz="2300" i="1" dirty="0" smtClean="0"/>
              <a:t>R</a:t>
            </a:r>
            <a:r>
              <a:rPr lang="en-US" sz="2300" dirty="0" smtClean="0"/>
              <a:t>, are responsible for ordering updates</a:t>
            </a:r>
          </a:p>
          <a:p>
            <a:pPr lvl="1"/>
            <a:r>
              <a:rPr lang="en-US" sz="2300" dirty="0" smtClean="0"/>
              <a:t>(a) </a:t>
            </a:r>
            <a:r>
              <a:rPr lang="en-US" sz="2300" i="1" dirty="0" smtClean="0"/>
              <a:t>n</a:t>
            </a:r>
            <a:r>
              <a:rPr lang="en-US" sz="2300" baseline="-25000" dirty="0" smtClean="0"/>
              <a:t>1</a:t>
            </a:r>
            <a:r>
              <a:rPr lang="en-US" sz="2300" dirty="0" smtClean="0"/>
              <a:t> and </a:t>
            </a:r>
            <a:r>
              <a:rPr lang="en-US" sz="2300" i="1" dirty="0" smtClean="0"/>
              <a:t>n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 perform tentative updates on their local secondary replicas and send these updates to the master group of </a:t>
            </a:r>
            <a:r>
              <a:rPr lang="en-US" sz="2300" i="1" dirty="0" smtClean="0"/>
              <a:t>R</a:t>
            </a:r>
            <a:r>
              <a:rPr lang="en-US" sz="2300" dirty="0" smtClean="0"/>
              <a:t> as well as to other random secondary replicas</a:t>
            </a:r>
          </a:p>
          <a:p>
            <a:pPr lvl="1"/>
            <a:r>
              <a:rPr lang="en-US" sz="2300" dirty="0" smtClean="0"/>
              <a:t>(b) The tentative updates are ordered by the master group based on timestamps assigned by </a:t>
            </a:r>
            <a:r>
              <a:rPr lang="en-US" sz="2300" i="1" dirty="0" smtClean="0"/>
              <a:t>n</a:t>
            </a:r>
            <a:r>
              <a:rPr lang="en-US" sz="2300" baseline="-25000" dirty="0" smtClean="0"/>
              <a:t>1</a:t>
            </a:r>
            <a:r>
              <a:rPr lang="en-US" sz="2300" dirty="0" smtClean="0"/>
              <a:t> and </a:t>
            </a:r>
            <a:r>
              <a:rPr lang="en-US" sz="2300" i="1" dirty="0" smtClean="0"/>
              <a:t>n</a:t>
            </a:r>
            <a:r>
              <a:rPr lang="en-US" sz="2300" baseline="-25000" dirty="0" smtClean="0"/>
              <a:t>2</a:t>
            </a:r>
            <a:r>
              <a:rPr lang="en-US" sz="2300" dirty="0" smtClean="0"/>
              <a:t>, and epidemically propagated among secondary replicas</a:t>
            </a:r>
          </a:p>
          <a:p>
            <a:pPr lvl="1"/>
            <a:r>
              <a:rPr lang="en-US" sz="2300" dirty="0" smtClean="0"/>
              <a:t>(c) Once the master group obtains an agreement, the result of updates is multicast to secondary replicas</a:t>
            </a:r>
            <a:endParaRPr lang="en-US" sz="2300" dirty="0"/>
          </a:p>
        </p:txBody>
      </p:sp>
      <p:pic>
        <p:nvPicPr>
          <p:cNvPr id="4" name="Picture 2" descr="C:\Documents and Settings\su8102\My Documents\1Patrick\BookOV\Book3\Chapter16 P2P\Chapter 16\Chapter 16\fig-16-OceanSto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0117" y="2479734"/>
            <a:ext cx="6144683" cy="6861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Conclusion</a:t>
            </a:r>
            <a:endParaRPr lang="en-US" noProof="0" dirty="0"/>
          </a:p>
        </p:txBody>
      </p:sp>
      <p:sp>
        <p:nvSpPr>
          <p:cNvPr id="218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Advanced P2P applications will need high-level data management services</a:t>
            </a:r>
          </a:p>
          <a:p>
            <a:r>
              <a:rPr lang="en-US" noProof="0" dirty="0" smtClean="0"/>
              <a:t>Various P2P networks will improve</a:t>
            </a:r>
          </a:p>
          <a:p>
            <a:pPr lvl="1"/>
            <a:r>
              <a:rPr lang="en-US" noProof="0" dirty="0" smtClean="0"/>
              <a:t>Network-independence crucial to exploit and combine them</a:t>
            </a:r>
          </a:p>
          <a:p>
            <a:r>
              <a:rPr lang="en-US" noProof="0" dirty="0" smtClean="0"/>
              <a:t>Many technical issues</a:t>
            </a:r>
          </a:p>
          <a:p>
            <a:pPr lvl="1"/>
            <a:r>
              <a:rPr lang="en-US" noProof="0" dirty="0" smtClean="0"/>
              <a:t>Decentralized schema management, complex query processing, transaction support and replication, and data privacy</a:t>
            </a:r>
          </a:p>
          <a:p>
            <a:r>
              <a:rPr lang="en-US" noProof="0" dirty="0" smtClean="0"/>
              <a:t>Important to characterize applications that can most benefit from P2P with respect to other distributed architectures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Potential Benefits of P2P Systems</a:t>
            </a:r>
            <a:endParaRPr lang="en-US" noProof="0" dirty="0"/>
          </a:p>
        </p:txBody>
      </p:sp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Scale up to very large numbers of peers</a:t>
            </a:r>
          </a:p>
          <a:p>
            <a:r>
              <a:rPr lang="en-US" noProof="0" dirty="0" smtClean="0"/>
              <a:t>Dynamic self-organization</a:t>
            </a:r>
          </a:p>
          <a:p>
            <a:r>
              <a:rPr lang="en-US" noProof="0" dirty="0" smtClean="0"/>
              <a:t>Load balancing</a:t>
            </a:r>
          </a:p>
          <a:p>
            <a:r>
              <a:rPr lang="en-US" noProof="0" dirty="0" smtClean="0"/>
              <a:t>Parallel processing</a:t>
            </a:r>
          </a:p>
          <a:p>
            <a:r>
              <a:rPr lang="en-US" noProof="0" dirty="0" smtClean="0"/>
              <a:t>High availability through massive replication</a:t>
            </a:r>
          </a:p>
          <a:p>
            <a:endParaRPr lang="en-US" noProof="0" dirty="0" smtClean="0"/>
          </a:p>
          <a:p>
            <a:pPr lvl="1"/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P2P </a:t>
            </a:r>
            <a:r>
              <a:rPr lang="en-US" noProof="0" dirty="0" err="1" smtClean="0"/>
              <a:t>vs</a:t>
            </a:r>
            <a:r>
              <a:rPr lang="en-US" noProof="0" dirty="0" smtClean="0"/>
              <a:t> Traditional Distributed DBMS</a:t>
            </a:r>
            <a:endParaRPr lang="en-US" noProof="0" dirty="0"/>
          </a:p>
        </p:txBody>
      </p:sp>
      <p:graphicFrame>
        <p:nvGraphicFramePr>
          <p:cNvPr id="198688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312951"/>
              </p:ext>
            </p:extLst>
          </p:nvPr>
        </p:nvGraphicFramePr>
        <p:xfrm>
          <a:off x="921174" y="2600960"/>
          <a:ext cx="10512213" cy="5689725"/>
        </p:xfrm>
        <a:graphic>
          <a:graphicData uri="http://schemas.openxmlformats.org/drawingml/2006/table">
            <a:tbl>
              <a:tblPr/>
              <a:tblGrid>
                <a:gridCol w="3504071"/>
                <a:gridCol w="3504071"/>
                <a:gridCol w="3504071"/>
              </a:tblGrid>
              <a:tr h="1213767">
                <a:tc>
                  <a:txBody>
                    <a:bodyPr/>
                    <a:lstStyle/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fr-FR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0034" marR="130034" marT="65017" marB="650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P2P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Distributed</a:t>
                      </a:r>
                      <a:r>
                        <a:rPr kumimoji="0" lang="fr-FR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 DBMS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3719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Joining</a:t>
                      </a:r>
                      <a:r>
                        <a:rPr kumimoji="0" lang="fr-FR" sz="3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 the network</a:t>
                      </a:r>
                    </a:p>
                  </a:txBody>
                  <a:tcPr marL="130034" marR="130034" marT="65017" marB="650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Upon peer’s initiative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Controled by DBA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9088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Queries</a:t>
                      </a:r>
                    </a:p>
                  </a:txBody>
                  <a:tcPr marL="130034" marR="130034" marT="65017" marB="650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No schema, </a:t>
                      </a:r>
                    </a:p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key-word based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Global schema, static optimization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0516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Query answers</a:t>
                      </a:r>
                    </a:p>
                  </a:txBody>
                  <a:tcPr marL="130034" marR="130034" marT="65017" marB="650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Partial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Complete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9088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Content location</a:t>
                      </a:r>
                    </a:p>
                  </a:txBody>
                  <a:tcPr marL="130034" marR="130034" marT="65017" marB="650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Using</a:t>
                      </a:r>
                      <a:r>
                        <a:rPr kumimoji="0" lang="fr-FR" sz="3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kumimoji="0" lang="fr-FR" sz="3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neighbors</a:t>
                      </a:r>
                      <a:endParaRPr kumimoji="0" lang="fr-FR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or DHT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3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Using</a:t>
                      </a:r>
                      <a:r>
                        <a:rPr kumimoji="0" lang="fr-FR" sz="3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 directory</a:t>
                      </a:r>
                    </a:p>
                  </a:txBody>
                  <a:tcPr marL="130034" marR="130034" marT="65017" marB="650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Requirements for P2P Data Management</a:t>
            </a:r>
            <a:endParaRPr lang="en-US" noProof="0" dirty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Autonomy of peers</a:t>
            </a:r>
          </a:p>
          <a:p>
            <a:pPr lvl="1"/>
            <a:r>
              <a:rPr lang="en-US" noProof="0" dirty="0" smtClean="0"/>
              <a:t>Peers should be able to join/leave at any time, control their data with respect to other (trusted) peers</a:t>
            </a:r>
          </a:p>
          <a:p>
            <a:r>
              <a:rPr lang="en-US" noProof="0" dirty="0" smtClean="0"/>
              <a:t>Query expressiveness</a:t>
            </a:r>
          </a:p>
          <a:p>
            <a:pPr lvl="1"/>
            <a:r>
              <a:rPr lang="en-US" noProof="0" dirty="0" smtClean="0"/>
              <a:t>Key-lookup, key-word search, SQL-like</a:t>
            </a:r>
          </a:p>
          <a:p>
            <a:r>
              <a:rPr lang="en-US" noProof="0" dirty="0" smtClean="0"/>
              <a:t>Efficiency</a:t>
            </a:r>
          </a:p>
          <a:p>
            <a:pPr lvl="1"/>
            <a:r>
              <a:rPr lang="en-US" noProof="0" dirty="0" smtClean="0"/>
              <a:t>Efficient use of bandwidth, computing power, storage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Requirements for P2P Data Management (cont’d)</a:t>
            </a:r>
            <a:endParaRPr lang="en-US" noProof="0" dirty="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Quality of service (</a:t>
            </a:r>
            <a:r>
              <a:rPr lang="en-US" noProof="0" dirty="0" err="1" smtClean="0"/>
              <a:t>QoS</a:t>
            </a:r>
            <a:r>
              <a:rPr lang="en-US" noProof="0" dirty="0" smtClean="0"/>
              <a:t>)</a:t>
            </a:r>
          </a:p>
          <a:p>
            <a:pPr lvl="1"/>
            <a:r>
              <a:rPr lang="en-US" noProof="0" dirty="0" smtClean="0"/>
              <a:t>User-perceived efficiency: completeness of results, response time, data consistency, …</a:t>
            </a:r>
          </a:p>
          <a:p>
            <a:r>
              <a:rPr lang="en-US" noProof="0" dirty="0" smtClean="0"/>
              <a:t>Fault-tolerance</a:t>
            </a:r>
          </a:p>
          <a:p>
            <a:pPr lvl="1"/>
            <a:r>
              <a:rPr lang="en-US" noProof="0" dirty="0" smtClean="0"/>
              <a:t>Efficiency and </a:t>
            </a:r>
            <a:r>
              <a:rPr lang="en-US" noProof="0" dirty="0" err="1" smtClean="0"/>
              <a:t>QoS</a:t>
            </a:r>
            <a:r>
              <a:rPr lang="en-US" noProof="0" dirty="0" smtClean="0"/>
              <a:t> despite failures</a:t>
            </a:r>
          </a:p>
          <a:p>
            <a:r>
              <a:rPr lang="en-US" noProof="0" dirty="0" smtClean="0"/>
              <a:t>Security</a:t>
            </a:r>
          </a:p>
          <a:p>
            <a:pPr lvl="1"/>
            <a:r>
              <a:rPr lang="en-US" noProof="0" dirty="0" smtClean="0"/>
              <a:t>Data access control in the context of very open systems 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(5)Semantic">
  <a:themeElements>
    <a:clrScheme name="">
      <a:dk1>
        <a:srgbClr val="263750"/>
      </a:dk1>
      <a:lt1>
        <a:srgbClr val="D9C8AF"/>
      </a:lt1>
      <a:dk2>
        <a:srgbClr val="000000"/>
      </a:dk2>
      <a:lt2>
        <a:srgbClr val="808080"/>
      </a:lt2>
      <a:accent1>
        <a:srgbClr val="6682AA"/>
      </a:accent1>
      <a:accent2>
        <a:srgbClr val="333399"/>
      </a:accent2>
      <a:accent3>
        <a:srgbClr val="E9E0D4"/>
      </a:accent3>
      <a:accent4>
        <a:srgbClr val="1F2D43"/>
      </a:accent4>
      <a:accent5>
        <a:srgbClr val="B8C1D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(5)Semantic</Template>
  <TotalTime>88</TotalTime>
  <Pages>0</Pages>
  <Words>4144</Words>
  <Characters>0</Characters>
  <Application>Microsoft Macintosh PowerPoint</Application>
  <PresentationFormat>Custom</PresentationFormat>
  <Lines>0</Lines>
  <Paragraphs>537</Paragraphs>
  <Slides>55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(5)Semantic</vt:lpstr>
      <vt:lpstr>Outline</vt:lpstr>
      <vt:lpstr>Motivations</vt:lpstr>
      <vt:lpstr>Why High-level P2P Data Sharing?</vt:lpstr>
      <vt:lpstr>Problem Definition</vt:lpstr>
      <vt:lpstr>Peer Reference Architecture</vt:lpstr>
      <vt:lpstr>Potential Benefits of P2P Systems</vt:lpstr>
      <vt:lpstr>P2P vs Traditional Distributed DBMS</vt:lpstr>
      <vt:lpstr>Requirements for P2P Data Management</vt:lpstr>
      <vt:lpstr>Requirements for P2P Data Management (cont’d)</vt:lpstr>
      <vt:lpstr>P2P Network Topologies</vt:lpstr>
      <vt:lpstr>P2P Unstructured Network</vt:lpstr>
      <vt:lpstr>Search over Centralized Index</vt:lpstr>
      <vt:lpstr>Search over Distributed Index</vt:lpstr>
      <vt:lpstr>P2P Structured Network</vt:lpstr>
      <vt:lpstr>Super-peer Network</vt:lpstr>
      <vt:lpstr>Search over a Super-peer System</vt:lpstr>
      <vt:lpstr>P2P Systems Comparison</vt:lpstr>
      <vt:lpstr>P2P Schema Mapping</vt:lpstr>
      <vt:lpstr>Pairwise Schema Mapping</vt:lpstr>
      <vt:lpstr>Mapping Based on Machine Learning</vt:lpstr>
      <vt:lpstr>Common Agreement Mapping</vt:lpstr>
      <vt:lpstr>Querying over P2P Systems</vt:lpstr>
      <vt:lpstr>Top-k Query</vt:lpstr>
      <vt:lpstr>General Model for Top-k Queries</vt:lpstr>
      <vt:lpstr>Execution Cost of Top-k Queries</vt:lpstr>
      <vt:lpstr>Basic Top-k Algorithms</vt:lpstr>
      <vt:lpstr>TA</vt:lpstr>
      <vt:lpstr>TA Example</vt:lpstr>
      <vt:lpstr>Improvement over TA: BPA</vt:lpstr>
      <vt:lpstr>Top-k Query Processing in DHTs</vt:lpstr>
      <vt:lpstr>Data Storage Mechanism</vt:lpstr>
      <vt:lpstr>Tuple Storage Method</vt:lpstr>
      <vt:lpstr>Attribute-value storage</vt:lpstr>
      <vt:lpstr>Attribute-Value Storage (cont’d)</vt:lpstr>
      <vt:lpstr>DHTop</vt:lpstr>
      <vt:lpstr>DHTop (cont’d)</vt:lpstr>
      <vt:lpstr>DHTop Threshold</vt:lpstr>
      <vt:lpstr>Top-k Query Processing in Unstructured Systems</vt:lpstr>
      <vt:lpstr>FD Algorithm Overview</vt:lpstr>
      <vt:lpstr>State Transition Diagram</vt:lpstr>
      <vt:lpstr>FD Optimizations</vt:lpstr>
      <vt:lpstr>Join Query Processing in DHTs</vt:lpstr>
      <vt:lpstr>PIERjoin Algorithm</vt:lpstr>
      <vt:lpstr>Range Query Processing</vt:lpstr>
      <vt:lpstr>BATON</vt:lpstr>
      <vt:lpstr>BATON Structure-tree Index</vt:lpstr>
      <vt:lpstr>Range Query Processing in BATON</vt:lpstr>
      <vt:lpstr>Example of Range Query Execution</vt:lpstr>
      <vt:lpstr>Replica Consistency</vt:lpstr>
      <vt:lpstr>Tapestry</vt:lpstr>
      <vt:lpstr>Object Publishing in Tapestry</vt:lpstr>
      <vt:lpstr>Replica Management in Tapestry</vt:lpstr>
      <vt:lpstr>OceanStore</vt:lpstr>
      <vt:lpstr>Reconciliation in OceanStore</vt:lpstr>
      <vt:lpstr>Conclusion</vt:lpstr>
    </vt:vector>
  </TitlesOfParts>
  <Company>SEMIR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subject/>
  <dc:creator>Patrick</dc:creator>
  <cp:keywords/>
  <dc:description/>
  <cp:lastModifiedBy>M. Tamer Özsu</cp:lastModifiedBy>
  <cp:revision>21</cp:revision>
  <dcterms:created xsi:type="dcterms:W3CDTF">2011-02-22T16:31:27Z</dcterms:created>
  <dcterms:modified xsi:type="dcterms:W3CDTF">2011-04-04T15:18:27Z</dcterms:modified>
</cp:coreProperties>
</file>