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3"/>
  </p:notesMasterIdLst>
  <p:sldIdLst>
    <p:sldId id="257" r:id="rId2"/>
    <p:sldId id="310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91" r:id="rId16"/>
    <p:sldId id="271" r:id="rId17"/>
    <p:sldId id="273" r:id="rId18"/>
    <p:sldId id="276" r:id="rId19"/>
    <p:sldId id="277" r:id="rId20"/>
    <p:sldId id="278" r:id="rId21"/>
    <p:sldId id="279" r:id="rId22"/>
    <p:sldId id="274" r:id="rId23"/>
    <p:sldId id="275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2" r:id="rId33"/>
    <p:sldId id="293" r:id="rId34"/>
    <p:sldId id="294" r:id="rId35"/>
    <p:sldId id="288" r:id="rId36"/>
    <p:sldId id="272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1A9"/>
    <a:srgbClr val="00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16" y="2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379F297C-D7C6-6C48-A753-BCA696D45D54}" type="datetimeFigureOut">
              <a:rPr lang="en-US" smtClean="0"/>
              <a:pPr/>
              <a:t>11-04-04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D0A160C8-9684-D044-86BA-20D5C5FBA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4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Animated</a:t>
            </a:r>
            <a:r>
              <a:rPr lang="en-CA" baseline="0" dirty="0" smtClean="0"/>
              <a:t> slide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160C8-9684-D044-86BA-20D5C5FBA48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5020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350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2625" y="444500"/>
            <a:ext cx="3076575" cy="8813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44500"/>
            <a:ext cx="9077325" cy="8813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6442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541867"/>
            <a:ext cx="11054080" cy="1625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75360" y="2817707"/>
            <a:ext cx="11054080" cy="58521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6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83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79465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5384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5966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5515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33715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64622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69194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489200"/>
            <a:ext cx="122936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CA" dirty="0" smtClean="0">
                <a:sym typeface="Palatino" charset="0"/>
              </a:rPr>
              <a:t>Second level</a:t>
            </a:r>
          </a:p>
          <a:p>
            <a:pPr lvl="2"/>
            <a:r>
              <a:rPr lang="en-CA" dirty="0" smtClean="0">
                <a:sym typeface="Palatino" charset="0"/>
              </a:rPr>
              <a:t>Third level</a:t>
            </a:r>
          </a:p>
          <a:p>
            <a:pPr lvl="3"/>
            <a:r>
              <a:rPr lang="en-CA" dirty="0" smtClean="0">
                <a:sym typeface="Palatino" charset="0"/>
              </a:rPr>
              <a:t>Fourth level</a:t>
            </a:r>
          </a:p>
          <a:p>
            <a:pPr lvl="4"/>
            <a:r>
              <a:rPr lang="en-CA" dirty="0" smtClean="0">
                <a:sym typeface="Palatino" charset="0"/>
              </a:rPr>
              <a:t>Fifth level</a:t>
            </a:r>
            <a:endParaRPr lang="en-US" dirty="0">
              <a:sym typeface="Palatino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Didot" charset="0"/>
              </a:rPr>
              <a:t>Click to edit Master title style</a:t>
            </a:r>
            <a:endParaRPr lang="en-US">
              <a:sym typeface="Didot" charset="0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04813" y="2235200"/>
            <a:ext cx="12193587" cy="50800"/>
            <a:chOff x="0" y="0"/>
            <a:chExt cx="7680" cy="32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393700" y="9347200"/>
            <a:ext cx="12192000" cy="50800"/>
            <a:chOff x="0" y="0"/>
            <a:chExt cx="7680" cy="32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2057" name="Rectangle 9"/>
          <p:cNvSpPr>
            <a:spLocks/>
          </p:cNvSpPr>
          <p:nvPr/>
        </p:nvSpPr>
        <p:spPr bwMode="auto">
          <a:xfrm>
            <a:off x="425590" y="95215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Distributed DBMS</a:t>
            </a: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5571333" y="9521567"/>
            <a:ext cx="19002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© 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M. T.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Özsu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11254928" y="9538899"/>
            <a:ext cx="14038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Ch.2/</a:t>
            </a:r>
            <a:fld id="{5E48BB5D-946E-5F48-82DF-AC330131550D}" type="slidenum">
              <a:rPr lang="en-US" sz="1200" smtClean="0">
                <a:latin typeface="Book Antiqua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804" r:id="rId12"/>
  </p:sldLayoutIdLst>
  <p:transition xmlns:p14="http://schemas.microsoft.com/office/powerpoint/2010/main"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150000"/>
        <a:buFont typeface="Palatino" charset="0"/>
        <a:buChar char="•"/>
        <a:defRPr sz="2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5000"/>
        <a:buFont typeface="Zapf Dingbats" charset="0"/>
        <a:buChar char="➡"/>
        <a:defRPr sz="26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0000"/>
        <a:buFont typeface="Zapf Dingbats" charset="0"/>
        <a:buChar char="✦"/>
        <a:defRPr sz="24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69000"/>
        <a:buFont typeface="Lucida Grande" charset="0"/>
        <a:buChar char="✓"/>
        <a:defRPr sz="2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2284512"/>
            <a:ext cx="12293600" cy="7140128"/>
          </a:xfrm>
          <a:ln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1771A9"/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</a:rPr>
              <a:t>Relational database systems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</a:rPr>
              <a:t>Computer networks</a:t>
            </a:r>
            <a:endParaRPr lang="en-US" dirty="0">
              <a:solidFill>
                <a:srgbClr val="1771A9"/>
              </a:solidFill>
            </a:endParaRPr>
          </a:p>
          <a:p>
            <a:r>
              <a:rPr lang="en-US" dirty="0" smtClean="0"/>
              <a:t>Distributed Database Design</a:t>
            </a:r>
          </a:p>
          <a:p>
            <a:r>
              <a:rPr lang="en-US" dirty="0" smtClean="0"/>
              <a:t>Database Integration</a:t>
            </a:r>
          </a:p>
          <a:p>
            <a:r>
              <a:rPr lang="en-US" dirty="0" smtClean="0"/>
              <a:t>Semantic Data Control</a:t>
            </a:r>
          </a:p>
          <a:p>
            <a:r>
              <a:rPr lang="en-US" dirty="0" smtClean="0"/>
              <a:t>Distributed Query Processing</a:t>
            </a:r>
          </a:p>
          <a:p>
            <a:r>
              <a:rPr lang="en-US" dirty="0" smtClean="0"/>
              <a:t>Multidatabase Query Processing</a:t>
            </a:r>
          </a:p>
          <a:p>
            <a:r>
              <a:rPr lang="en-US" dirty="0" smtClean="0"/>
              <a:t>Distributed Transaction Management</a:t>
            </a:r>
          </a:p>
          <a:p>
            <a:r>
              <a:rPr lang="en-US" dirty="0" smtClean="0"/>
              <a:t>Data Replication</a:t>
            </a:r>
          </a:p>
          <a:p>
            <a:r>
              <a:rPr lang="en-US" dirty="0" smtClean="0"/>
              <a:t>Parallel Database Systems</a:t>
            </a:r>
          </a:p>
          <a:p>
            <a:r>
              <a:rPr lang="en-US" dirty="0" smtClean="0"/>
              <a:t>Distributed Object DBMS</a:t>
            </a:r>
          </a:p>
          <a:p>
            <a:r>
              <a:rPr lang="en-US" dirty="0" smtClean="0"/>
              <a:t>Peer-to-Peer Data Management</a:t>
            </a:r>
          </a:p>
          <a:p>
            <a:r>
              <a:rPr lang="en-US" dirty="0" smtClean="0"/>
              <a:t>Web Data Management </a:t>
            </a:r>
          </a:p>
          <a:p>
            <a:r>
              <a:rPr lang="en-US" dirty="0" smtClean="0"/>
              <a:t>Current Issues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Deletion Anomaly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400" dirty="0"/>
              <a:t>If an engineer,  who is the only employee on a project, leaves the company, his personal information cannot be deleted, or the information about that project is lost.</a:t>
            </a:r>
          </a:p>
          <a:p>
            <a:r>
              <a:rPr lang="en-US" sz="3400" dirty="0"/>
              <a:t>May have to delete many tuples.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2613968" y="5380856"/>
            <a:ext cx="7041464" cy="3820160"/>
            <a:chOff x="973104" y="5743787"/>
            <a:chExt cx="7041464" cy="3820160"/>
          </a:xfrm>
        </p:grpSpPr>
        <p:sp>
          <p:nvSpPr>
            <p:cNvPr id="142" name="Rectangle 107"/>
            <p:cNvSpPr>
              <a:spLocks noChangeArrowheads="1"/>
            </p:cNvSpPr>
            <p:nvPr/>
          </p:nvSpPr>
          <p:spPr bwMode="auto">
            <a:xfrm>
              <a:off x="1056642" y="6068907"/>
              <a:ext cx="6957926" cy="34860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3" name="Rectangle 108"/>
            <p:cNvSpPr>
              <a:spLocks noChangeArrowheads="1"/>
            </p:cNvSpPr>
            <p:nvPr/>
          </p:nvSpPr>
          <p:spPr bwMode="auto">
            <a:xfrm>
              <a:off x="1099540" y="6231467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144" name="Rectangle 109"/>
            <p:cNvSpPr>
              <a:spLocks noChangeArrowheads="1"/>
            </p:cNvSpPr>
            <p:nvPr/>
          </p:nvSpPr>
          <p:spPr bwMode="auto">
            <a:xfrm>
              <a:off x="973104" y="5743787"/>
              <a:ext cx="5689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EMP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Rectangle 110"/>
            <p:cNvSpPr>
              <a:spLocks noChangeArrowheads="1"/>
            </p:cNvSpPr>
            <p:nvPr/>
          </p:nvSpPr>
          <p:spPr bwMode="auto">
            <a:xfrm>
              <a:off x="1749779" y="6231467"/>
              <a:ext cx="82183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146" name="Rectangle 111"/>
            <p:cNvSpPr>
              <a:spLocks noChangeArrowheads="1"/>
            </p:cNvSpPr>
            <p:nvPr/>
          </p:nvSpPr>
          <p:spPr bwMode="auto">
            <a:xfrm>
              <a:off x="2887699" y="6231467"/>
              <a:ext cx="6705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  <p:sp>
          <p:nvSpPr>
            <p:cNvPr id="147" name="Rectangle 112"/>
            <p:cNvSpPr>
              <a:spLocks noChangeArrowheads="1"/>
            </p:cNvSpPr>
            <p:nvPr/>
          </p:nvSpPr>
          <p:spPr bwMode="auto">
            <a:xfrm>
              <a:off x="4188179" y="6231467"/>
              <a:ext cx="5283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SAL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Line 113"/>
            <p:cNvSpPr>
              <a:spLocks noChangeShapeType="1"/>
            </p:cNvSpPr>
            <p:nvPr/>
          </p:nvSpPr>
          <p:spPr bwMode="auto">
            <a:xfrm>
              <a:off x="17610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9" name="Line 114"/>
            <p:cNvSpPr>
              <a:spLocks noChangeShapeType="1"/>
            </p:cNvSpPr>
            <p:nvPr/>
          </p:nvSpPr>
          <p:spPr bwMode="auto">
            <a:xfrm>
              <a:off x="2898988" y="6077938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50" name="Line 115"/>
            <p:cNvSpPr>
              <a:spLocks noChangeShapeType="1"/>
            </p:cNvSpPr>
            <p:nvPr/>
          </p:nvSpPr>
          <p:spPr bwMode="auto">
            <a:xfrm>
              <a:off x="41994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51" name="Rectangle 116"/>
            <p:cNvSpPr>
              <a:spLocks noChangeArrowheads="1"/>
            </p:cNvSpPr>
            <p:nvPr/>
          </p:nvSpPr>
          <p:spPr bwMode="auto">
            <a:xfrm>
              <a:off x="1840091" y="689976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152" name="Rectangle 117"/>
            <p:cNvSpPr>
              <a:spLocks noChangeArrowheads="1"/>
            </p:cNvSpPr>
            <p:nvPr/>
          </p:nvSpPr>
          <p:spPr bwMode="auto">
            <a:xfrm>
              <a:off x="2887699" y="6899769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53" name="Rectangle 118"/>
            <p:cNvSpPr>
              <a:spLocks noChangeArrowheads="1"/>
            </p:cNvSpPr>
            <p:nvPr/>
          </p:nvSpPr>
          <p:spPr bwMode="auto">
            <a:xfrm>
              <a:off x="4188179" y="689976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54" name="Rectangle 119"/>
            <p:cNvSpPr>
              <a:spLocks noChangeArrowheads="1"/>
            </p:cNvSpPr>
            <p:nvPr/>
          </p:nvSpPr>
          <p:spPr bwMode="auto">
            <a:xfrm>
              <a:off x="1840091" y="7134578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55" name="Rectangle 120"/>
            <p:cNvSpPr>
              <a:spLocks noChangeArrowheads="1"/>
            </p:cNvSpPr>
            <p:nvPr/>
          </p:nvSpPr>
          <p:spPr bwMode="auto">
            <a:xfrm>
              <a:off x="4188179" y="713457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56" name="Rectangle 121"/>
            <p:cNvSpPr>
              <a:spLocks noChangeArrowheads="1"/>
            </p:cNvSpPr>
            <p:nvPr/>
          </p:nvSpPr>
          <p:spPr bwMode="auto">
            <a:xfrm>
              <a:off x="1840091" y="7387449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57" name="Rectangle 122"/>
            <p:cNvSpPr>
              <a:spLocks noChangeArrowheads="1"/>
            </p:cNvSpPr>
            <p:nvPr/>
          </p:nvSpPr>
          <p:spPr bwMode="auto">
            <a:xfrm>
              <a:off x="2887699" y="7134578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58" name="Rectangle 123"/>
            <p:cNvSpPr>
              <a:spLocks noChangeArrowheads="1"/>
            </p:cNvSpPr>
            <p:nvPr/>
          </p:nvSpPr>
          <p:spPr bwMode="auto">
            <a:xfrm>
              <a:off x="2887699" y="7387449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59" name="Rectangle 124"/>
            <p:cNvSpPr>
              <a:spLocks noChangeArrowheads="1"/>
            </p:cNvSpPr>
            <p:nvPr/>
          </p:nvSpPr>
          <p:spPr bwMode="auto">
            <a:xfrm>
              <a:off x="4188179" y="738744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60" name="Rectangle 125"/>
            <p:cNvSpPr>
              <a:spLocks noChangeArrowheads="1"/>
            </p:cNvSpPr>
            <p:nvPr/>
          </p:nvSpPr>
          <p:spPr bwMode="auto">
            <a:xfrm>
              <a:off x="1840091" y="7622258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61" name="Rectangle 126"/>
            <p:cNvSpPr>
              <a:spLocks noChangeArrowheads="1"/>
            </p:cNvSpPr>
            <p:nvPr/>
          </p:nvSpPr>
          <p:spPr bwMode="auto">
            <a:xfrm>
              <a:off x="2887699" y="762225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2" name="Rectangle 127"/>
            <p:cNvSpPr>
              <a:spLocks noChangeArrowheads="1"/>
            </p:cNvSpPr>
            <p:nvPr/>
          </p:nvSpPr>
          <p:spPr bwMode="auto">
            <a:xfrm>
              <a:off x="4188179" y="762225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3" name="Rectangle 128"/>
            <p:cNvSpPr>
              <a:spLocks noChangeArrowheads="1"/>
            </p:cNvSpPr>
            <p:nvPr/>
          </p:nvSpPr>
          <p:spPr bwMode="auto">
            <a:xfrm>
              <a:off x="1840091" y="787512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64" name="Rectangle 129"/>
            <p:cNvSpPr>
              <a:spLocks noChangeArrowheads="1"/>
            </p:cNvSpPr>
            <p:nvPr/>
          </p:nvSpPr>
          <p:spPr bwMode="auto">
            <a:xfrm>
              <a:off x="2887699" y="7875129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5" name="Rectangle 130"/>
            <p:cNvSpPr>
              <a:spLocks noChangeArrowheads="1"/>
            </p:cNvSpPr>
            <p:nvPr/>
          </p:nvSpPr>
          <p:spPr bwMode="auto">
            <a:xfrm>
              <a:off x="4188179" y="787512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6" name="Rectangle 131"/>
            <p:cNvSpPr>
              <a:spLocks noChangeArrowheads="1"/>
            </p:cNvSpPr>
            <p:nvPr/>
          </p:nvSpPr>
          <p:spPr bwMode="auto">
            <a:xfrm>
              <a:off x="1840091" y="8109938"/>
              <a:ext cx="8105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167" name="Rectangle 132"/>
            <p:cNvSpPr>
              <a:spLocks noChangeArrowheads="1"/>
            </p:cNvSpPr>
            <p:nvPr/>
          </p:nvSpPr>
          <p:spPr bwMode="auto">
            <a:xfrm>
              <a:off x="2887699" y="8109938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168" name="Rectangle 133"/>
            <p:cNvSpPr>
              <a:spLocks noChangeArrowheads="1"/>
            </p:cNvSpPr>
            <p:nvPr/>
          </p:nvSpPr>
          <p:spPr bwMode="auto">
            <a:xfrm>
              <a:off x="4188179" y="81099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24000</a:t>
              </a:r>
            </a:p>
          </p:txBody>
        </p:sp>
        <p:sp>
          <p:nvSpPr>
            <p:cNvPr id="169" name="Rectangle 134"/>
            <p:cNvSpPr>
              <a:spLocks noChangeArrowheads="1"/>
            </p:cNvSpPr>
            <p:nvPr/>
          </p:nvSpPr>
          <p:spPr bwMode="auto">
            <a:xfrm>
              <a:off x="1840091" y="8362809"/>
              <a:ext cx="92568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170" name="Rectangle 135"/>
            <p:cNvSpPr>
              <a:spLocks noChangeArrowheads="1"/>
            </p:cNvSpPr>
            <p:nvPr/>
          </p:nvSpPr>
          <p:spPr bwMode="auto">
            <a:xfrm>
              <a:off x="2887699" y="8362809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71" name="Rectangle 136"/>
            <p:cNvSpPr>
              <a:spLocks noChangeArrowheads="1"/>
            </p:cNvSpPr>
            <p:nvPr/>
          </p:nvSpPr>
          <p:spPr bwMode="auto">
            <a:xfrm>
              <a:off x="4188179" y="83628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72" name="Rectangle 137"/>
            <p:cNvSpPr>
              <a:spLocks noChangeArrowheads="1"/>
            </p:cNvSpPr>
            <p:nvPr/>
          </p:nvSpPr>
          <p:spPr bwMode="auto">
            <a:xfrm>
              <a:off x="1840091" y="8633743"/>
              <a:ext cx="711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173" name="Rectangle 138"/>
            <p:cNvSpPr>
              <a:spLocks noChangeArrowheads="1"/>
            </p:cNvSpPr>
            <p:nvPr/>
          </p:nvSpPr>
          <p:spPr bwMode="auto">
            <a:xfrm>
              <a:off x="2887699" y="8633743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74" name="Rectangle 139"/>
            <p:cNvSpPr>
              <a:spLocks noChangeArrowheads="1"/>
            </p:cNvSpPr>
            <p:nvPr/>
          </p:nvSpPr>
          <p:spPr bwMode="auto">
            <a:xfrm>
              <a:off x="4188179" y="8633743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75" name="Rectangle 140"/>
            <p:cNvSpPr>
              <a:spLocks noChangeArrowheads="1"/>
            </p:cNvSpPr>
            <p:nvPr/>
          </p:nvSpPr>
          <p:spPr bwMode="auto">
            <a:xfrm>
              <a:off x="1840091" y="8922738"/>
              <a:ext cx="86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176" name="Rectangle 141"/>
            <p:cNvSpPr>
              <a:spLocks noChangeArrowheads="1"/>
            </p:cNvSpPr>
            <p:nvPr/>
          </p:nvSpPr>
          <p:spPr bwMode="auto">
            <a:xfrm>
              <a:off x="2887699" y="892273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77" name="Rectangle 142"/>
            <p:cNvSpPr>
              <a:spLocks noChangeArrowheads="1"/>
            </p:cNvSpPr>
            <p:nvPr/>
          </p:nvSpPr>
          <p:spPr bwMode="auto">
            <a:xfrm>
              <a:off x="4188179" y="89227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78" name="Rectangle 143"/>
            <p:cNvSpPr>
              <a:spLocks noChangeArrowheads="1"/>
            </p:cNvSpPr>
            <p:nvPr/>
          </p:nvSpPr>
          <p:spPr bwMode="auto">
            <a:xfrm>
              <a:off x="1099540" y="689976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179" name="Rectangle 144"/>
            <p:cNvSpPr>
              <a:spLocks noChangeArrowheads="1"/>
            </p:cNvSpPr>
            <p:nvPr/>
          </p:nvSpPr>
          <p:spPr bwMode="auto">
            <a:xfrm>
              <a:off x="1099540" y="713457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80" name="Rectangle 145"/>
            <p:cNvSpPr>
              <a:spLocks noChangeArrowheads="1"/>
            </p:cNvSpPr>
            <p:nvPr/>
          </p:nvSpPr>
          <p:spPr bwMode="auto">
            <a:xfrm>
              <a:off x="1099540" y="738744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81" name="Rectangle 146"/>
            <p:cNvSpPr>
              <a:spLocks noChangeArrowheads="1"/>
            </p:cNvSpPr>
            <p:nvPr/>
          </p:nvSpPr>
          <p:spPr bwMode="auto">
            <a:xfrm>
              <a:off x="1099540" y="762225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82" name="Rectangle 147"/>
            <p:cNvSpPr>
              <a:spLocks noChangeArrowheads="1"/>
            </p:cNvSpPr>
            <p:nvPr/>
          </p:nvSpPr>
          <p:spPr bwMode="auto">
            <a:xfrm>
              <a:off x="1099540" y="787512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83" name="Rectangle 148"/>
            <p:cNvSpPr>
              <a:spLocks noChangeArrowheads="1"/>
            </p:cNvSpPr>
            <p:nvPr/>
          </p:nvSpPr>
          <p:spPr bwMode="auto">
            <a:xfrm>
              <a:off x="1099540" y="81099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184" name="Rectangle 149"/>
            <p:cNvSpPr>
              <a:spLocks noChangeArrowheads="1"/>
            </p:cNvSpPr>
            <p:nvPr/>
          </p:nvSpPr>
          <p:spPr bwMode="auto">
            <a:xfrm>
              <a:off x="1099540" y="83628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185" name="Rectangle 150"/>
            <p:cNvSpPr>
              <a:spLocks noChangeArrowheads="1"/>
            </p:cNvSpPr>
            <p:nvPr/>
          </p:nvSpPr>
          <p:spPr bwMode="auto">
            <a:xfrm>
              <a:off x="1099540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186" name="Rectangle 151"/>
            <p:cNvSpPr>
              <a:spLocks noChangeArrowheads="1"/>
            </p:cNvSpPr>
            <p:nvPr/>
          </p:nvSpPr>
          <p:spPr bwMode="auto">
            <a:xfrm>
              <a:off x="1099540" y="89227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187" name="Rectangle 152"/>
            <p:cNvSpPr>
              <a:spLocks noChangeArrowheads="1"/>
            </p:cNvSpPr>
            <p:nvPr/>
          </p:nvSpPr>
          <p:spPr bwMode="auto">
            <a:xfrm>
              <a:off x="1099540" y="91756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188" name="Rectangle 153"/>
            <p:cNvSpPr>
              <a:spLocks noChangeArrowheads="1"/>
            </p:cNvSpPr>
            <p:nvPr/>
          </p:nvSpPr>
          <p:spPr bwMode="auto">
            <a:xfrm>
              <a:off x="1840091" y="9175609"/>
              <a:ext cx="85118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189" name="Rectangle 154"/>
            <p:cNvSpPr>
              <a:spLocks noChangeArrowheads="1"/>
            </p:cNvSpPr>
            <p:nvPr/>
          </p:nvSpPr>
          <p:spPr bwMode="auto">
            <a:xfrm>
              <a:off x="2887699" y="9157547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90" name="Rectangle 155"/>
            <p:cNvSpPr>
              <a:spLocks noChangeArrowheads="1"/>
            </p:cNvSpPr>
            <p:nvPr/>
          </p:nvSpPr>
          <p:spPr bwMode="auto">
            <a:xfrm>
              <a:off x="4188179" y="91756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91" name="Line 156"/>
            <p:cNvSpPr>
              <a:spLocks noChangeShapeType="1"/>
            </p:cNvSpPr>
            <p:nvPr/>
          </p:nvSpPr>
          <p:spPr bwMode="auto">
            <a:xfrm>
              <a:off x="5120641" y="6692054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2" name="Line 157"/>
            <p:cNvSpPr>
              <a:spLocks noChangeShapeType="1"/>
            </p:cNvSpPr>
            <p:nvPr/>
          </p:nvSpPr>
          <p:spPr bwMode="auto">
            <a:xfrm>
              <a:off x="17610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3" name="Line 158"/>
            <p:cNvSpPr>
              <a:spLocks noChangeShapeType="1"/>
            </p:cNvSpPr>
            <p:nvPr/>
          </p:nvSpPr>
          <p:spPr bwMode="auto">
            <a:xfrm>
              <a:off x="289898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4" name="Line 159"/>
            <p:cNvSpPr>
              <a:spLocks noChangeShapeType="1"/>
            </p:cNvSpPr>
            <p:nvPr/>
          </p:nvSpPr>
          <p:spPr bwMode="auto">
            <a:xfrm>
              <a:off x="41994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" name="Rectangle 160"/>
            <p:cNvSpPr>
              <a:spLocks noChangeArrowheads="1"/>
            </p:cNvSpPr>
            <p:nvPr/>
          </p:nvSpPr>
          <p:spPr bwMode="auto">
            <a:xfrm>
              <a:off x="7385040" y="713006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96" name="Rectangle 161"/>
            <p:cNvSpPr>
              <a:spLocks noChangeArrowheads="1"/>
            </p:cNvSpPr>
            <p:nvPr/>
          </p:nvSpPr>
          <p:spPr bwMode="auto">
            <a:xfrm>
              <a:off x="5134248" y="6267591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 dirty="0">
                  <a:solidFill>
                    <a:srgbClr val="000000"/>
                  </a:solidFill>
                  <a:latin typeface="Arial" charset="0"/>
                </a:rPr>
                <a:t>PNO</a:t>
              </a:r>
            </a:p>
          </p:txBody>
        </p:sp>
        <p:sp>
          <p:nvSpPr>
            <p:cNvPr id="197" name="Rectangle 162"/>
            <p:cNvSpPr>
              <a:spLocks noChangeArrowheads="1"/>
            </p:cNvSpPr>
            <p:nvPr/>
          </p:nvSpPr>
          <p:spPr bwMode="auto">
            <a:xfrm>
              <a:off x="5980041" y="6267591"/>
              <a:ext cx="66830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RESP</a:t>
              </a:r>
            </a:p>
          </p:txBody>
        </p:sp>
        <p:sp>
          <p:nvSpPr>
            <p:cNvPr id="198" name="Rectangle 163"/>
            <p:cNvSpPr>
              <a:spLocks noChangeArrowheads="1"/>
            </p:cNvSpPr>
            <p:nvPr/>
          </p:nvSpPr>
          <p:spPr bwMode="auto">
            <a:xfrm>
              <a:off x="7222480" y="6267591"/>
              <a:ext cx="571710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DUR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9" name="Rectangle 164"/>
            <p:cNvSpPr>
              <a:spLocks noChangeArrowheads="1"/>
            </p:cNvSpPr>
            <p:nvPr/>
          </p:nvSpPr>
          <p:spPr bwMode="auto">
            <a:xfrm>
              <a:off x="5278746" y="68952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200" name="Rectangle 165"/>
            <p:cNvSpPr>
              <a:spLocks noChangeArrowheads="1"/>
            </p:cNvSpPr>
            <p:nvPr/>
          </p:nvSpPr>
          <p:spPr bwMode="auto">
            <a:xfrm>
              <a:off x="6070352" y="6895254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01" name="Rectangle 166"/>
            <p:cNvSpPr>
              <a:spLocks noChangeArrowheads="1"/>
            </p:cNvSpPr>
            <p:nvPr/>
          </p:nvSpPr>
          <p:spPr bwMode="auto">
            <a:xfrm>
              <a:off x="7385040" y="68952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202" name="Rectangle 167"/>
            <p:cNvSpPr>
              <a:spLocks noChangeArrowheads="1"/>
            </p:cNvSpPr>
            <p:nvPr/>
          </p:nvSpPr>
          <p:spPr bwMode="auto">
            <a:xfrm>
              <a:off x="5278746" y="713006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203" name="Rectangle 168"/>
            <p:cNvSpPr>
              <a:spLocks noChangeArrowheads="1"/>
            </p:cNvSpPr>
            <p:nvPr/>
          </p:nvSpPr>
          <p:spPr bwMode="auto">
            <a:xfrm>
              <a:off x="6070352" y="7130063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04" name="Rectangle 169"/>
            <p:cNvSpPr>
              <a:spLocks noChangeArrowheads="1"/>
            </p:cNvSpPr>
            <p:nvPr/>
          </p:nvSpPr>
          <p:spPr bwMode="auto">
            <a:xfrm>
              <a:off x="5278746" y="738293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05" name="Rectangle 170"/>
            <p:cNvSpPr>
              <a:spLocks noChangeArrowheads="1"/>
            </p:cNvSpPr>
            <p:nvPr/>
          </p:nvSpPr>
          <p:spPr bwMode="auto">
            <a:xfrm>
              <a:off x="6070352" y="7382934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06" name="Rectangle 171"/>
            <p:cNvSpPr>
              <a:spLocks noChangeArrowheads="1"/>
            </p:cNvSpPr>
            <p:nvPr/>
          </p:nvSpPr>
          <p:spPr bwMode="auto">
            <a:xfrm>
              <a:off x="7475351" y="7382934"/>
              <a:ext cx="2822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07" name="Rectangle 172"/>
            <p:cNvSpPr>
              <a:spLocks noChangeArrowheads="1"/>
            </p:cNvSpPr>
            <p:nvPr/>
          </p:nvSpPr>
          <p:spPr bwMode="auto">
            <a:xfrm>
              <a:off x="5278746" y="7640320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08" name="Rectangle 173"/>
            <p:cNvSpPr>
              <a:spLocks noChangeArrowheads="1"/>
            </p:cNvSpPr>
            <p:nvPr/>
          </p:nvSpPr>
          <p:spPr bwMode="auto">
            <a:xfrm>
              <a:off x="6070352" y="7640320"/>
              <a:ext cx="10408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Consultant</a:t>
              </a:r>
            </a:p>
          </p:txBody>
        </p:sp>
        <p:sp>
          <p:nvSpPr>
            <p:cNvPr id="209" name="Rectangle 174"/>
            <p:cNvSpPr>
              <a:spLocks noChangeArrowheads="1"/>
            </p:cNvSpPr>
            <p:nvPr/>
          </p:nvSpPr>
          <p:spPr bwMode="auto">
            <a:xfrm>
              <a:off x="7385040" y="7640320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210" name="Rectangle 175"/>
            <p:cNvSpPr>
              <a:spLocks noChangeArrowheads="1"/>
            </p:cNvSpPr>
            <p:nvPr/>
          </p:nvSpPr>
          <p:spPr bwMode="auto">
            <a:xfrm>
              <a:off x="5278746" y="7893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11" name="Rectangle 176"/>
            <p:cNvSpPr>
              <a:spLocks noChangeArrowheads="1"/>
            </p:cNvSpPr>
            <p:nvPr/>
          </p:nvSpPr>
          <p:spPr bwMode="auto">
            <a:xfrm>
              <a:off x="6070352" y="7893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12" name="Rectangle 177"/>
            <p:cNvSpPr>
              <a:spLocks noChangeArrowheads="1"/>
            </p:cNvSpPr>
            <p:nvPr/>
          </p:nvSpPr>
          <p:spPr bwMode="auto">
            <a:xfrm>
              <a:off x="7385040" y="7893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13" name="Rectangle 178"/>
            <p:cNvSpPr>
              <a:spLocks noChangeArrowheads="1"/>
            </p:cNvSpPr>
            <p:nvPr/>
          </p:nvSpPr>
          <p:spPr bwMode="auto">
            <a:xfrm>
              <a:off x="5278746" y="81144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14" name="Rectangle 179"/>
            <p:cNvSpPr>
              <a:spLocks noChangeArrowheads="1"/>
            </p:cNvSpPr>
            <p:nvPr/>
          </p:nvSpPr>
          <p:spPr bwMode="auto">
            <a:xfrm>
              <a:off x="6070352" y="8114454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215" name="Rectangle 180"/>
            <p:cNvSpPr>
              <a:spLocks noChangeArrowheads="1"/>
            </p:cNvSpPr>
            <p:nvPr/>
          </p:nvSpPr>
          <p:spPr bwMode="auto">
            <a:xfrm>
              <a:off x="7385040" y="81144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216" name="Rectangle 181"/>
            <p:cNvSpPr>
              <a:spLocks noChangeArrowheads="1"/>
            </p:cNvSpPr>
            <p:nvPr/>
          </p:nvSpPr>
          <p:spPr bwMode="auto">
            <a:xfrm>
              <a:off x="5278746" y="838087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17" name="Rectangle 182"/>
            <p:cNvSpPr>
              <a:spLocks noChangeArrowheads="1"/>
            </p:cNvSpPr>
            <p:nvPr/>
          </p:nvSpPr>
          <p:spPr bwMode="auto">
            <a:xfrm>
              <a:off x="6070352" y="838087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18" name="Rectangle 183"/>
            <p:cNvSpPr>
              <a:spLocks noChangeArrowheads="1"/>
            </p:cNvSpPr>
            <p:nvPr/>
          </p:nvSpPr>
          <p:spPr bwMode="auto">
            <a:xfrm>
              <a:off x="7385040" y="838087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219" name="Rectangle 184"/>
            <p:cNvSpPr>
              <a:spLocks noChangeArrowheads="1"/>
            </p:cNvSpPr>
            <p:nvPr/>
          </p:nvSpPr>
          <p:spPr bwMode="auto">
            <a:xfrm>
              <a:off x="5278746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20" name="Rectangle 185"/>
            <p:cNvSpPr>
              <a:spLocks noChangeArrowheads="1"/>
            </p:cNvSpPr>
            <p:nvPr/>
          </p:nvSpPr>
          <p:spPr bwMode="auto">
            <a:xfrm>
              <a:off x="6070352" y="8633743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21" name="Rectangle 186"/>
            <p:cNvSpPr>
              <a:spLocks noChangeArrowheads="1"/>
            </p:cNvSpPr>
            <p:nvPr/>
          </p:nvSpPr>
          <p:spPr bwMode="auto">
            <a:xfrm>
              <a:off x="7385040" y="863374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22" name="Rectangle 187"/>
            <p:cNvSpPr>
              <a:spLocks noChangeArrowheads="1"/>
            </p:cNvSpPr>
            <p:nvPr/>
          </p:nvSpPr>
          <p:spPr bwMode="auto">
            <a:xfrm>
              <a:off x="5278746" y="8909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23" name="Rectangle 188"/>
            <p:cNvSpPr>
              <a:spLocks noChangeArrowheads="1"/>
            </p:cNvSpPr>
            <p:nvPr/>
          </p:nvSpPr>
          <p:spPr bwMode="auto">
            <a:xfrm>
              <a:off x="6070352" y="8909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24" name="Rectangle 189"/>
            <p:cNvSpPr>
              <a:spLocks noChangeArrowheads="1"/>
            </p:cNvSpPr>
            <p:nvPr/>
          </p:nvSpPr>
          <p:spPr bwMode="auto">
            <a:xfrm>
              <a:off x="7385040" y="8909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225" name="Rectangle 190"/>
            <p:cNvSpPr>
              <a:spLocks noChangeArrowheads="1"/>
            </p:cNvSpPr>
            <p:nvPr/>
          </p:nvSpPr>
          <p:spPr bwMode="auto">
            <a:xfrm>
              <a:off x="5278746" y="9198187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26" name="Rectangle 191"/>
            <p:cNvSpPr>
              <a:spLocks noChangeArrowheads="1"/>
            </p:cNvSpPr>
            <p:nvPr/>
          </p:nvSpPr>
          <p:spPr bwMode="auto">
            <a:xfrm>
              <a:off x="6070352" y="9198187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27" name="Rectangle 192"/>
            <p:cNvSpPr>
              <a:spLocks noChangeArrowheads="1"/>
            </p:cNvSpPr>
            <p:nvPr/>
          </p:nvSpPr>
          <p:spPr bwMode="auto">
            <a:xfrm>
              <a:off x="7366978" y="9198187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228" name="Line 193"/>
            <p:cNvSpPr>
              <a:spLocks noChangeShapeType="1"/>
            </p:cNvSpPr>
            <p:nvPr/>
          </p:nvSpPr>
          <p:spPr bwMode="auto">
            <a:xfrm>
              <a:off x="5854328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29" name="Line 195"/>
            <p:cNvSpPr>
              <a:spLocks noChangeShapeType="1"/>
            </p:cNvSpPr>
            <p:nvPr/>
          </p:nvSpPr>
          <p:spPr bwMode="auto">
            <a:xfrm>
              <a:off x="5120641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30" name="Line 196"/>
            <p:cNvSpPr>
              <a:spLocks noChangeShapeType="1"/>
            </p:cNvSpPr>
            <p:nvPr/>
          </p:nvSpPr>
          <p:spPr bwMode="auto">
            <a:xfrm>
              <a:off x="1047611" y="6782365"/>
              <a:ext cx="6966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31" name="Line 207"/>
            <p:cNvSpPr>
              <a:spLocks noChangeShapeType="1"/>
            </p:cNvSpPr>
            <p:nvPr/>
          </p:nvSpPr>
          <p:spPr bwMode="auto">
            <a:xfrm>
              <a:off x="7222480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What to do?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sz="3400" dirty="0"/>
              <a:t>Take each relation </a:t>
            </a:r>
            <a:r>
              <a:rPr lang="en-US" sz="3400" dirty="0">
                <a:solidFill>
                  <a:srgbClr val="FF0000"/>
                </a:solidFill>
              </a:rPr>
              <a:t>individually </a:t>
            </a:r>
            <a:r>
              <a:rPr lang="en-US" sz="3400" dirty="0"/>
              <a:t>and </a:t>
            </a:r>
            <a:r>
              <a:rPr lang="ja-JP" altLang="en-US" sz="3400" dirty="0">
                <a:latin typeface="Arial"/>
              </a:rPr>
              <a:t>“</a:t>
            </a:r>
            <a:r>
              <a:rPr lang="en-US" sz="3400" dirty="0"/>
              <a:t>improve</a:t>
            </a:r>
            <a:r>
              <a:rPr lang="ja-JP" altLang="en-US" sz="3400" dirty="0">
                <a:latin typeface="Arial"/>
              </a:rPr>
              <a:t>”</a:t>
            </a:r>
            <a:r>
              <a:rPr lang="en-US" sz="3400" dirty="0"/>
              <a:t> it in terms of the desired characteristics</a:t>
            </a:r>
          </a:p>
          <a:p>
            <a:pPr lvl="1"/>
            <a:r>
              <a:rPr lang="en-US" sz="2800" dirty="0"/>
              <a:t>Normal forms </a:t>
            </a:r>
          </a:p>
          <a:p>
            <a:pPr lvl="2"/>
            <a:r>
              <a:rPr lang="en-US" sz="2600" dirty="0"/>
              <a:t>Atomic values (1NF)</a:t>
            </a:r>
          </a:p>
          <a:p>
            <a:pPr lvl="2"/>
            <a:r>
              <a:rPr lang="en-US" sz="2600" dirty="0"/>
              <a:t>Can be defined according to keys and dependencies.</a:t>
            </a:r>
          </a:p>
          <a:p>
            <a:pPr lvl="2"/>
            <a:r>
              <a:rPr lang="en-US" sz="2600" dirty="0"/>
              <a:t>Functional Dependencies ( 2NF, 3NF, BCNF)</a:t>
            </a:r>
          </a:p>
          <a:p>
            <a:pPr lvl="2"/>
            <a:r>
              <a:rPr lang="en-US" sz="2600" dirty="0"/>
              <a:t>Multivalued dependencies (4NF) </a:t>
            </a:r>
          </a:p>
          <a:p>
            <a:pPr lvl="1"/>
            <a:r>
              <a:rPr lang="en-US" sz="2800" dirty="0"/>
              <a:t>Normalization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sz="2600" dirty="0"/>
              <a:t>Normalization is a process of </a:t>
            </a:r>
            <a:r>
              <a:rPr lang="en-US" sz="2600" dirty="0">
                <a:solidFill>
                  <a:srgbClr val="FF0000"/>
                </a:solidFill>
              </a:rPr>
              <a:t>concept separation</a:t>
            </a:r>
            <a:r>
              <a:rPr lang="en-US" sz="2600" dirty="0">
                <a:solidFill>
                  <a:schemeClr val="hlink"/>
                </a:solidFill>
              </a:rPr>
              <a:t> </a:t>
            </a:r>
            <a:r>
              <a:rPr lang="en-US" sz="2600" dirty="0"/>
              <a:t>which applies a top-down methodology for producing a schema by </a:t>
            </a:r>
            <a:r>
              <a:rPr lang="en-US" sz="2600" i="1" dirty="0"/>
              <a:t>subsequent refinements and decompositions</a:t>
            </a:r>
            <a:r>
              <a:rPr lang="en-US" sz="2600" dirty="0"/>
              <a:t>.</a:t>
            </a:r>
          </a:p>
          <a:p>
            <a:pPr lvl="2"/>
            <a:r>
              <a:rPr lang="en-US" sz="2600" dirty="0"/>
              <a:t>Do not combine unrelated sets of facts in one table; each relation should contain an independent set of facts.</a:t>
            </a:r>
          </a:p>
          <a:p>
            <a:pPr lvl="2"/>
            <a:r>
              <a:rPr lang="en-US" sz="2600" dirty="0"/>
              <a:t>Universal relation assumption</a:t>
            </a:r>
          </a:p>
          <a:p>
            <a:pPr lvl="2"/>
            <a:r>
              <a:rPr lang="en-US" sz="2600" dirty="0"/>
              <a:t>1NF to 3NF; 1NF to BCNF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Normalization Issues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400" dirty="0"/>
              <a:t>How do we decompose a schema into a desirable normal form? </a:t>
            </a:r>
          </a:p>
          <a:p>
            <a:r>
              <a:rPr lang="en-US" sz="3400" dirty="0"/>
              <a:t>What criteria should the decomposed schemas follow in order to preserve the semantics of the original schema?</a:t>
            </a:r>
          </a:p>
          <a:p>
            <a:pPr lvl="1"/>
            <a:r>
              <a:rPr lang="en-US" sz="2800" dirty="0" err="1"/>
              <a:t>Reconstructability</a:t>
            </a:r>
            <a:r>
              <a:rPr lang="en-US" sz="2800" dirty="0"/>
              <a:t>: recover the original relation </a:t>
            </a:r>
            <a:r>
              <a:rPr lang="en-US" sz="2800" dirty="0">
                <a:sym typeface="Symbol" charset="0"/>
              </a:rPr>
              <a:t> no spurious joins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Lossless decomposition: no information loss</a:t>
            </a:r>
          </a:p>
          <a:p>
            <a:pPr lvl="1"/>
            <a:r>
              <a:rPr lang="en-US" sz="2800" dirty="0"/>
              <a:t>Dependency preservation: the constraints (i.e., dependencies) that hold on the original relation should be enforceable by means of the constraints (i.e., dependencies) defined on the decomposed relations.</a:t>
            </a:r>
          </a:p>
          <a:p>
            <a:r>
              <a:rPr lang="en-US" sz="3400" dirty="0"/>
              <a:t>What happens to queries?</a:t>
            </a:r>
          </a:p>
          <a:p>
            <a:pPr lvl="1"/>
            <a:r>
              <a:rPr lang="en-US" sz="2800" dirty="0"/>
              <a:t>Processing time may increase due to joins</a:t>
            </a:r>
          </a:p>
          <a:p>
            <a:pPr lvl="1"/>
            <a:r>
              <a:rPr lang="en-US" sz="2800" dirty="0" err="1"/>
              <a:t>Denormalization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Functional Dependence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Given relation </a:t>
            </a:r>
            <a:r>
              <a:rPr lang="en-US" i="1" dirty="0"/>
              <a:t>R</a:t>
            </a:r>
            <a:r>
              <a:rPr lang="en-US" dirty="0"/>
              <a:t> defined over </a:t>
            </a:r>
            <a:r>
              <a:rPr lang="en-US" i="1" dirty="0"/>
              <a:t>U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...,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 where 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 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</a:t>
            </a: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dirty="0"/>
              <a:t>.  If, for </a:t>
            </a:r>
            <a:r>
              <a:rPr lang="en-US" dirty="0">
                <a:solidFill>
                  <a:srgbClr val="FF0000"/>
                </a:solidFill>
              </a:rPr>
              <a:t>all </a:t>
            </a:r>
            <a:r>
              <a:rPr lang="en-US" dirty="0"/>
              <a:t>pairs of tuples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any </a:t>
            </a:r>
            <a:r>
              <a:rPr lang="en-US" dirty="0"/>
              <a:t>legal instance of relation scheme </a:t>
            </a:r>
            <a:r>
              <a:rPr lang="en-US" i="1" dirty="0"/>
              <a:t>R</a:t>
            </a:r>
            <a:r>
              <a:rPr lang="en-US" dirty="0"/>
              <a:t>, </a:t>
            </a:r>
          </a:p>
          <a:p>
            <a:pPr lvl="2">
              <a:buFont typeface="Monotype Sorts" charset="0"/>
              <a:buNone/>
            </a:pPr>
            <a:r>
              <a:rPr lang="en-US" sz="2800" i="1" dirty="0"/>
              <a:t>t</a:t>
            </a:r>
            <a:r>
              <a:rPr lang="en-US" sz="2800" baseline="-25000" dirty="0"/>
              <a:t>1</a:t>
            </a:r>
            <a:r>
              <a:rPr lang="en-US" sz="2800" dirty="0"/>
              <a:t>[</a:t>
            </a:r>
            <a:r>
              <a:rPr lang="en-US" sz="2800" i="1" dirty="0"/>
              <a:t>X</a:t>
            </a:r>
            <a:r>
              <a:rPr lang="en-US" sz="2800" dirty="0"/>
              <a:t>] = </a:t>
            </a:r>
            <a:r>
              <a:rPr lang="en-US" sz="2800" i="1" dirty="0"/>
              <a:t>t</a:t>
            </a:r>
            <a:r>
              <a:rPr lang="en-US" sz="2800" baseline="-25000" dirty="0"/>
              <a:t>2</a:t>
            </a:r>
            <a:r>
              <a:rPr lang="en-US" sz="2800" dirty="0"/>
              <a:t>[</a:t>
            </a:r>
            <a:r>
              <a:rPr lang="en-US" sz="2800" i="1" dirty="0"/>
              <a:t>X</a:t>
            </a:r>
            <a:r>
              <a:rPr lang="en-US" sz="2800" dirty="0"/>
              <a:t>] </a:t>
            </a:r>
            <a:r>
              <a:rPr lang="en-US" sz="2800" dirty="0">
                <a:latin typeface="Symbol" charset="0"/>
                <a:sym typeface="Symbol" charset="0"/>
              </a:rPr>
              <a:t></a:t>
            </a:r>
            <a:r>
              <a:rPr lang="en-US" sz="2800" dirty="0"/>
              <a:t> </a:t>
            </a:r>
            <a:r>
              <a:rPr lang="en-US" sz="2800" i="1" dirty="0"/>
              <a:t>t</a:t>
            </a:r>
            <a:r>
              <a:rPr lang="en-US" sz="2800" baseline="-25000" dirty="0"/>
              <a:t>1</a:t>
            </a:r>
            <a:r>
              <a:rPr lang="en-US" sz="2800" dirty="0"/>
              <a:t>[</a:t>
            </a:r>
            <a:r>
              <a:rPr lang="en-US" sz="2800" i="1" dirty="0"/>
              <a:t>Y</a:t>
            </a:r>
            <a:r>
              <a:rPr lang="en-US" sz="2800" dirty="0"/>
              <a:t>] = </a:t>
            </a:r>
            <a:r>
              <a:rPr lang="en-US" sz="2800" i="1" dirty="0"/>
              <a:t>t</a:t>
            </a:r>
            <a:r>
              <a:rPr lang="en-US" sz="2800" baseline="-25000" dirty="0"/>
              <a:t>2</a:t>
            </a:r>
            <a:r>
              <a:rPr lang="en-US" sz="2800" dirty="0"/>
              <a:t>[</a:t>
            </a:r>
            <a:r>
              <a:rPr lang="en-US" sz="2800" i="1" dirty="0"/>
              <a:t>Y</a:t>
            </a:r>
            <a:r>
              <a:rPr lang="en-US" sz="2800" dirty="0"/>
              <a:t>], </a:t>
            </a:r>
          </a:p>
          <a:p>
            <a:pPr>
              <a:buFont typeface="Monotype Sorts" charset="0"/>
              <a:buNone/>
            </a:pPr>
            <a:r>
              <a:rPr lang="en-US" dirty="0"/>
              <a:t> 	then the functional dependency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charset="0"/>
              </a:rPr>
              <a:t>® </a:t>
            </a:r>
            <a:r>
              <a:rPr lang="en-US" i="1" dirty="0"/>
              <a:t>Y</a:t>
            </a:r>
            <a:r>
              <a:rPr lang="en-US" dirty="0"/>
              <a:t> holds in </a:t>
            </a:r>
            <a:r>
              <a:rPr lang="en-US" i="1" dirty="0"/>
              <a:t>R</a:t>
            </a:r>
            <a:r>
              <a:rPr lang="en-US" dirty="0"/>
              <a:t>.</a:t>
            </a:r>
            <a:endParaRPr lang="en-US" dirty="0">
              <a:latin typeface="Symbol" charset="0"/>
            </a:endParaRP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In relation </a:t>
            </a:r>
            <a:r>
              <a:rPr lang="en-US" dirty="0" smtClean="0"/>
              <a:t>EMP</a:t>
            </a:r>
            <a:endParaRPr lang="en-US" dirty="0"/>
          </a:p>
          <a:p>
            <a:pPr lvl="2"/>
            <a:r>
              <a:rPr lang="en-US" dirty="0"/>
              <a:t>(ENO, PNO)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ENAME, TITLE, </a:t>
            </a:r>
            <a:r>
              <a:rPr lang="en-US" dirty="0" smtClean="0"/>
              <a:t>SAL, </a:t>
            </a:r>
            <a:r>
              <a:rPr lang="en-US" dirty="0"/>
              <a:t>DUR</a:t>
            </a:r>
            <a:r>
              <a:rPr lang="en-US" dirty="0" smtClean="0"/>
              <a:t>, RESP)</a:t>
            </a:r>
            <a:endParaRPr lang="en-US" dirty="0"/>
          </a:p>
          <a:p>
            <a:pPr lvl="1"/>
            <a:r>
              <a:rPr lang="en-US" dirty="0" smtClean="0"/>
              <a:t>In relation PROJ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PNO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PNAME, BUDGET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Normal Forms Based on FDs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46596" y="4860997"/>
            <a:ext cx="4958080" cy="5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Second Normal Form (2NF)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Book Antiqua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46596" y="6576908"/>
            <a:ext cx="4560711" cy="5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Third Normal Form (3NF)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946595" y="8220571"/>
            <a:ext cx="5897316" cy="9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Boyce-</a:t>
            </a:r>
            <a:r>
              <a:rPr lang="en-US" sz="2800" b="1" dirty="0" err="1">
                <a:solidFill>
                  <a:schemeClr val="hlink"/>
                </a:solidFill>
                <a:latin typeface="Book Antiqua"/>
              </a:rPr>
              <a:t>Codd</a:t>
            </a: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Normal Form (BCNF)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946596" y="3425051"/>
            <a:ext cx="4479431" cy="5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First Normal Form (1NF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)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537548" y="2208107"/>
            <a:ext cx="8430542" cy="9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dirty="0">
                <a:latin typeface="Book Antiqua"/>
              </a:rPr>
              <a:t>1NF eliminates the relations within relations or relations as attributes of tuples.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484338" y="3793067"/>
            <a:ext cx="5653476" cy="129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latin typeface="Book Antiqua"/>
              </a:rPr>
              <a:t>eliminate the 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partial</a:t>
            </a:r>
            <a:r>
              <a:rPr lang="en-US" sz="2800" dirty="0">
                <a:latin typeface="Book Antiqua"/>
              </a:rPr>
              <a:t> functional dependencies of non-prime attributes to key attributes 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484338" y="5486401"/>
            <a:ext cx="5653476" cy="129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latin typeface="Book Antiqua"/>
              </a:rPr>
              <a:t>eliminate the 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transitive</a:t>
            </a:r>
            <a:r>
              <a:rPr lang="en-US" sz="2800" b="1" dirty="0">
                <a:latin typeface="Book Antiqua"/>
              </a:rPr>
              <a:t>  </a:t>
            </a:r>
            <a:r>
              <a:rPr lang="en-US" sz="2800" dirty="0">
                <a:latin typeface="Book Antiqua"/>
              </a:rPr>
              <a:t>functional dependencies of non-prime attributes to key attributes 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484338" y="7044267"/>
            <a:ext cx="6195342" cy="129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latin typeface="Book Antiqua"/>
              </a:rPr>
              <a:t>eliminate the 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partial </a:t>
            </a:r>
            <a:r>
              <a:rPr lang="en-US" sz="2800" dirty="0">
                <a:latin typeface="Book Antiqua"/>
              </a:rPr>
              <a:t>and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 transitive</a:t>
            </a:r>
            <a:r>
              <a:rPr lang="en-US" sz="2800" b="1" dirty="0">
                <a:latin typeface="Book Antiqua"/>
              </a:rPr>
              <a:t> </a:t>
            </a:r>
            <a:r>
              <a:rPr lang="en-US" sz="2800" dirty="0">
                <a:latin typeface="Book Antiqua"/>
              </a:rPr>
              <a:t> functional dependencies of prime (key) attributes to key. 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267396" y="3865316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5267396" y="5436729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5267396" y="7125547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2521779" y="3467947"/>
            <a:ext cx="1408853" cy="4118187"/>
          </a:xfrm>
          <a:prstGeom prst="curvedRightArrow">
            <a:avLst>
              <a:gd name="adj1" fmla="val 58462"/>
              <a:gd name="adj2" fmla="val 116923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r>
              <a:rPr lang="en-US" dirty="0">
                <a:latin typeface="Book Antiqua"/>
              </a:rPr>
              <a:t>Lossless &amp;</a:t>
            </a:r>
          </a:p>
          <a:p>
            <a:r>
              <a:rPr lang="en-US" dirty="0">
                <a:latin typeface="Book Antiqua"/>
              </a:rPr>
              <a:t>Dependency</a:t>
            </a:r>
          </a:p>
          <a:p>
            <a:r>
              <a:rPr lang="en-US" dirty="0">
                <a:latin typeface="Book Antiqua"/>
              </a:rPr>
              <a:t>preserving</a:t>
            </a:r>
          </a:p>
        </p:txBody>
      </p:sp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410916" y="3251200"/>
            <a:ext cx="2081671" cy="6502400"/>
            <a:chOff x="182" y="1440"/>
            <a:chExt cx="922" cy="2880"/>
          </a:xfrm>
        </p:grpSpPr>
        <p:sp>
          <p:nvSpPr>
            <p:cNvPr id="26640" name="AutoShape 16"/>
            <p:cNvSpPr>
              <a:spLocks noChangeArrowheads="1"/>
            </p:cNvSpPr>
            <p:nvPr/>
          </p:nvSpPr>
          <p:spPr bwMode="auto">
            <a:xfrm>
              <a:off x="192" y="1440"/>
              <a:ext cx="912" cy="2880"/>
            </a:xfrm>
            <a:prstGeom prst="curvedRightArrow">
              <a:avLst>
                <a:gd name="adj1" fmla="val 63158"/>
                <a:gd name="adj2" fmla="val 126316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dirty="0">
                <a:latin typeface="Book Antiqua"/>
              </a:endParaRPr>
            </a:p>
          </p:txBody>
        </p: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182" y="3082"/>
              <a:ext cx="69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Book Antiqua"/>
                </a:rPr>
                <a:t>Lossless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Relations – Example </a:t>
            </a:r>
            <a:endParaRPr lang="en-US" dirty="0"/>
          </a:p>
        </p:txBody>
      </p:sp>
      <p:pic>
        <p:nvPicPr>
          <p:cNvPr id="4" name="Picture 3" descr="Fig-2-3.jpg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76" y="2284512"/>
            <a:ext cx="7920880" cy="69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6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1800" y="3745654"/>
            <a:ext cx="10366988" cy="343540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/>
              <a:t>Form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dirty="0"/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/>
              <a:t>	</a:t>
            </a:r>
            <a:r>
              <a:rPr lang="en-US" dirty="0" smtClean="0">
                <a:sym typeface="Symbol"/>
              </a:rPr>
              <a:t></a:t>
            </a:r>
            <a:r>
              <a:rPr lang="en-US" i="1" dirty="0" smtClean="0"/>
              <a:t>Operator</a:t>
            </a:r>
            <a:r>
              <a:rPr lang="en-US" dirty="0">
                <a:sym typeface="Symbol"/>
              </a:rPr>
              <a:t></a:t>
            </a:r>
            <a:r>
              <a:rPr lang="en-US" baseline="-25000" dirty="0">
                <a:sym typeface="Symbol"/>
              </a:rPr>
              <a:t></a:t>
            </a:r>
            <a:r>
              <a:rPr lang="en-US" i="1" baseline="-25000" dirty="0" smtClean="0"/>
              <a:t>parameters</a:t>
            </a:r>
            <a:r>
              <a:rPr lang="en-US" baseline="-25000" dirty="0">
                <a:sym typeface="Symbol"/>
              </a:rPr>
              <a:t></a:t>
            </a:r>
            <a:r>
              <a:rPr lang="en-US" baseline="-25000" dirty="0" smtClean="0"/>
              <a:t> </a:t>
            </a:r>
            <a:r>
              <a:rPr lang="en-US" dirty="0" smtClean="0">
                <a:sym typeface="Symbol"/>
              </a:rPr>
              <a:t></a:t>
            </a:r>
            <a:r>
              <a:rPr lang="en-US" i="1" dirty="0" smtClean="0"/>
              <a:t>Operands</a:t>
            </a:r>
            <a:r>
              <a:rPr lang="en-US" dirty="0" smtClean="0">
                <a:sym typeface="Symbol"/>
              </a:rPr>
              <a:t></a:t>
            </a:r>
            <a:r>
              <a:rPr lang="en-US" dirty="0" smtClean="0"/>
              <a:t>  </a:t>
            </a:r>
            <a:r>
              <a:rPr lang="en-US" dirty="0" smtClean="0">
                <a:latin typeface="Symbol" charset="0"/>
                <a:sym typeface="Symbol"/>
              </a:rPr>
              <a:t> </a:t>
            </a:r>
            <a:r>
              <a:rPr lang="en-US" i="1" dirty="0" smtClean="0"/>
              <a:t>Result</a:t>
            </a:r>
            <a:r>
              <a:rPr lang="en-US" dirty="0" smtClean="0">
                <a:sym typeface="Symbol"/>
              </a:rPr>
              <a:t></a:t>
            </a:r>
            <a:endParaRPr lang="en-US" dirty="0"/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/>
              <a:t>		   		            </a:t>
            </a:r>
            <a:r>
              <a:rPr lang="en-US" dirty="0" smtClean="0"/>
              <a:t>      </a:t>
            </a:r>
            <a:r>
              <a:rPr lang="en-US" dirty="0" smtClean="0">
                <a:latin typeface="Symbol" charset="0"/>
                <a:sym typeface="Symbol"/>
              </a:rPr>
              <a:t></a:t>
            </a:r>
            <a:r>
              <a:rPr lang="en-US" dirty="0">
                <a:latin typeface="Symbol" charset="0"/>
              </a:rPr>
              <a:t>	</a:t>
            </a:r>
            <a:r>
              <a:rPr lang="en-US" dirty="0" smtClean="0">
                <a:latin typeface="Symbol" charset="0"/>
              </a:rPr>
              <a:t>                </a:t>
            </a:r>
            <a:r>
              <a:rPr lang="en-US" dirty="0" smtClean="0">
                <a:latin typeface="Symbol" charset="0"/>
                <a:sym typeface="Symbol"/>
              </a:rPr>
              <a:t></a:t>
            </a:r>
            <a:endParaRPr lang="en-US" dirty="0">
              <a:latin typeface="Symbol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/>
              <a:t>			        </a:t>
            </a:r>
            <a:r>
              <a:rPr lang="en-US" dirty="0" smtClean="0"/>
              <a:t>        Relation </a:t>
            </a:r>
            <a:r>
              <a:rPr lang="en-US" dirty="0"/>
              <a:t>(s</a:t>
            </a:r>
            <a:r>
              <a:rPr lang="en-US" dirty="0" smtClean="0"/>
              <a:t>)       Relation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9792" y="2860576"/>
            <a:ext cx="97160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ook Antiqua"/>
              </a:rPr>
              <a:t>Specify how to obtain the result using  a set of operators</a:t>
            </a:r>
            <a:endParaRPr lang="en-US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Relational Algebra Operators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sz="3400" dirty="0"/>
              <a:t>Fundamental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Selection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Projection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Union</a:t>
            </a:r>
            <a:endParaRPr lang="en-US" sz="2800" dirty="0"/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Set </a:t>
            </a:r>
            <a:r>
              <a:rPr lang="en-US" sz="2800" dirty="0"/>
              <a:t>difference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Cartesian </a:t>
            </a:r>
            <a:r>
              <a:rPr lang="en-US" sz="2800" dirty="0"/>
              <a:t>product</a:t>
            </a:r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sz="3400" dirty="0"/>
              <a:t>Additional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Intersection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>
                <a:latin typeface="Symbol" charset="0"/>
                <a:sym typeface="Symbol" charset="0"/>
              </a:rPr>
              <a:t></a:t>
            </a:r>
            <a:r>
              <a:rPr lang="en-US" sz="2800" dirty="0" smtClean="0"/>
              <a:t>-join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Natural join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err="1" smtClean="0"/>
              <a:t>Semijoin</a:t>
            </a:r>
            <a:endParaRPr lang="en-US" sz="2800" dirty="0"/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Division</a:t>
            </a:r>
            <a:endParaRPr lang="en-US" sz="2800" dirty="0"/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sz="3400" dirty="0"/>
              <a:t>Union compatibility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Same </a:t>
            </a:r>
            <a:r>
              <a:rPr lang="en-US" sz="2800" dirty="0"/>
              <a:t>degree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smtClean="0"/>
              <a:t>Corresponding </a:t>
            </a:r>
            <a:r>
              <a:rPr lang="en-US" sz="2800" dirty="0"/>
              <a:t>attributes defined over the same domain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Selection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3251149" algn="l"/>
              </a:tabLst>
            </a:pPr>
            <a:r>
              <a:rPr lang="en-US" dirty="0"/>
              <a:t>Produces a horizontal subset of the operand relation</a:t>
            </a:r>
          </a:p>
          <a:p>
            <a:pPr>
              <a:tabLst>
                <a:tab pos="3251149" algn="l"/>
              </a:tabLst>
            </a:pPr>
            <a:r>
              <a:rPr lang="en-US" dirty="0"/>
              <a:t>General form</a:t>
            </a:r>
          </a:p>
          <a:p>
            <a:pPr>
              <a:buNone/>
              <a:tabLst>
                <a:tab pos="3251149" algn="l"/>
              </a:tabLst>
            </a:pPr>
            <a:r>
              <a:rPr lang="en-US" dirty="0"/>
              <a:t>		 </a:t>
            </a:r>
            <a:r>
              <a:rPr lang="en-US" dirty="0" smtClean="0">
                <a:latin typeface="Symbol" charset="0"/>
                <a:sym typeface="Symbol"/>
              </a:rPr>
              <a:t></a:t>
            </a:r>
            <a:r>
              <a:rPr lang="en-US" i="1" baseline="-25000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/>
              <a:t>)={</a:t>
            </a:r>
            <a:r>
              <a:rPr lang="en-US" i="1" dirty="0"/>
              <a:t>t </a:t>
            </a:r>
            <a:r>
              <a:rPr lang="en-US" dirty="0" smtClean="0">
                <a:latin typeface="Symbol" charset="0"/>
                <a:sym typeface="Symbol"/>
              </a:rPr>
              <a:t></a:t>
            </a:r>
            <a:r>
              <a:rPr lang="en-US" i="1" dirty="0" err="1" smtClean="0"/>
              <a:t>t</a:t>
            </a:r>
            <a:r>
              <a:rPr lang="en-US" sz="2400" dirty="0" err="1" smtClean="0">
                <a:latin typeface="Symbol" charset="0"/>
                <a:sym typeface="Symbol"/>
              </a:rPr>
              <a:t></a:t>
            </a:r>
            <a:r>
              <a:rPr lang="en-US" i="1" dirty="0" err="1" smtClean="0"/>
              <a:t>R</a:t>
            </a:r>
            <a:r>
              <a:rPr lang="en-US" dirty="0" smtClean="0"/>
              <a:t> </a:t>
            </a:r>
            <a:r>
              <a:rPr lang="en-US" dirty="0"/>
              <a:t>and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true}</a:t>
            </a:r>
          </a:p>
          <a:p>
            <a:pPr>
              <a:buNone/>
              <a:tabLst>
                <a:tab pos="3251149" algn="l"/>
              </a:tabLst>
            </a:pPr>
            <a:r>
              <a:rPr lang="en-US" dirty="0"/>
              <a:t>	where</a:t>
            </a:r>
          </a:p>
          <a:p>
            <a:pPr marL="1381738" lvl="1">
              <a:tabLst>
                <a:tab pos="3251149" algn="l"/>
              </a:tabLst>
            </a:pPr>
            <a:r>
              <a:rPr lang="en-US" i="1" dirty="0"/>
              <a:t>R</a:t>
            </a:r>
            <a:r>
              <a:rPr lang="en-US" dirty="0"/>
              <a:t> is a relation, </a:t>
            </a:r>
            <a:r>
              <a:rPr lang="en-US" i="1" dirty="0"/>
              <a:t>t</a:t>
            </a:r>
            <a:r>
              <a:rPr lang="en-US" dirty="0"/>
              <a:t> is a tuple variable</a:t>
            </a:r>
          </a:p>
          <a:p>
            <a:pPr marL="1381738" lvl="1">
              <a:tabLst>
                <a:tab pos="3251149" algn="l"/>
              </a:tabLst>
            </a:pPr>
            <a:r>
              <a:rPr lang="en-US" i="1" dirty="0"/>
              <a:t>F</a:t>
            </a:r>
            <a:r>
              <a:rPr lang="en-US" dirty="0"/>
              <a:t> is a formula consisting of</a:t>
            </a:r>
          </a:p>
          <a:p>
            <a:pPr marL="1941659" lvl="2">
              <a:tabLst>
                <a:tab pos="3251149" algn="l"/>
              </a:tabLst>
            </a:pPr>
            <a:r>
              <a:rPr lang="en-US" dirty="0"/>
              <a:t>operands that are constants or attributes</a:t>
            </a:r>
          </a:p>
          <a:p>
            <a:pPr marL="1941659" lvl="2">
              <a:tabLst>
                <a:tab pos="3251149" algn="l"/>
              </a:tabLst>
            </a:pPr>
            <a:r>
              <a:rPr lang="en-US" dirty="0"/>
              <a:t>arithmetic comparison operators</a:t>
            </a:r>
          </a:p>
          <a:p>
            <a:pPr marL="1941659" lvl="2">
              <a:buNone/>
              <a:tabLst>
                <a:tab pos="3251149" algn="l"/>
              </a:tabLst>
            </a:pPr>
            <a:r>
              <a:rPr lang="en-US" dirty="0"/>
              <a:t>		</a:t>
            </a:r>
            <a:r>
              <a:rPr lang="en-US" dirty="0">
                <a:latin typeface="Symbol" charset="0"/>
              </a:rPr>
              <a:t>&lt;, &gt;, =, </a:t>
            </a:r>
            <a:r>
              <a:rPr lang="en-US" dirty="0">
                <a:latin typeface="Symbol" charset="0"/>
                <a:sym typeface="Symbol" charset="0"/>
              </a:rPr>
              <a:t></a:t>
            </a:r>
            <a:r>
              <a:rPr lang="en-US" dirty="0">
                <a:latin typeface="Symbol" charset="0"/>
              </a:rPr>
              <a:t>, </a:t>
            </a:r>
            <a:r>
              <a:rPr lang="en-US" sz="2000" dirty="0" smtClean="0">
                <a:latin typeface="Symbol" charset="0"/>
                <a:sym typeface="Symbol"/>
              </a:rPr>
              <a:t></a:t>
            </a:r>
            <a:r>
              <a:rPr lang="en-US" dirty="0" smtClean="0">
                <a:latin typeface="Symbol" charset="0"/>
              </a:rPr>
              <a:t>, </a:t>
            </a:r>
            <a:r>
              <a:rPr lang="en-US" dirty="0">
                <a:latin typeface="Symbol" charset="0"/>
                <a:sym typeface="Symbol" charset="0"/>
              </a:rPr>
              <a:t></a:t>
            </a:r>
            <a:endParaRPr lang="en-US" dirty="0">
              <a:latin typeface="Symbol" charset="0"/>
            </a:endParaRPr>
          </a:p>
          <a:p>
            <a:pPr marL="1941659" lvl="2">
              <a:tabLst>
                <a:tab pos="3251149" algn="l"/>
              </a:tabLst>
            </a:pPr>
            <a:r>
              <a:rPr lang="en-US" dirty="0"/>
              <a:t>logical operators</a:t>
            </a:r>
          </a:p>
          <a:p>
            <a:pPr marL="1941659" lvl="2">
              <a:buNone/>
              <a:tabLst>
                <a:tab pos="3251149" algn="l"/>
              </a:tabLst>
            </a:pPr>
            <a:r>
              <a:rPr lang="en-US" dirty="0"/>
              <a:t>		</a:t>
            </a:r>
            <a:r>
              <a:rPr lang="en-US" dirty="0" smtClean="0">
                <a:latin typeface="Symbol" charset="0"/>
                <a:sym typeface="Symbol"/>
              </a:rPr>
              <a:t></a:t>
            </a:r>
            <a:r>
              <a:rPr lang="en-US" dirty="0" smtClean="0"/>
              <a:t>, </a:t>
            </a:r>
            <a:r>
              <a:rPr lang="en-US" dirty="0" smtClean="0">
                <a:latin typeface="Symbol" charset="0"/>
                <a:sym typeface="Symbol"/>
              </a:rPr>
              <a:t></a:t>
            </a:r>
            <a:r>
              <a:rPr lang="en-US" dirty="0" smtClean="0"/>
              <a:t>, </a:t>
            </a:r>
            <a:r>
              <a:rPr lang="en-US" dirty="0"/>
              <a:t>¬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Selection Example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540979" y="5120640"/>
            <a:ext cx="3648569" cy="148110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7540979" y="5183858"/>
            <a:ext cx="82183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8385388" y="5183858"/>
            <a:ext cx="1232747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9726508" y="5183858"/>
            <a:ext cx="986649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8353779" y="5120640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9600072" y="5120640"/>
            <a:ext cx="0" cy="148110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74762" name="Group 10"/>
          <p:cNvGrpSpPr>
            <a:grpSpLocks/>
          </p:cNvGrpSpPr>
          <p:nvPr/>
        </p:nvGrpSpPr>
        <p:grpSpPr bwMode="auto">
          <a:xfrm>
            <a:off x="7780303" y="5779911"/>
            <a:ext cx="3303129" cy="444782"/>
            <a:chOff x="3446" y="2560"/>
            <a:chExt cx="1463" cy="197"/>
          </a:xfrm>
        </p:grpSpPr>
        <p:sp>
          <p:nvSpPr>
            <p:cNvPr id="74763" name="Rectangle 11"/>
            <p:cNvSpPr>
              <a:spLocks noChangeArrowheads="1"/>
            </p:cNvSpPr>
            <p:nvPr/>
          </p:nvSpPr>
          <p:spPr bwMode="auto">
            <a:xfrm>
              <a:off x="3446" y="2560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74764" name="Rectangle 12"/>
            <p:cNvSpPr>
              <a:spLocks noChangeArrowheads="1"/>
            </p:cNvSpPr>
            <p:nvPr/>
          </p:nvSpPr>
          <p:spPr bwMode="auto">
            <a:xfrm>
              <a:off x="3732" y="2560"/>
              <a:ext cx="45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74765" name="Rectangle 13"/>
            <p:cNvSpPr>
              <a:spLocks noChangeArrowheads="1"/>
            </p:cNvSpPr>
            <p:nvPr/>
          </p:nvSpPr>
          <p:spPr bwMode="auto">
            <a:xfrm>
              <a:off x="4233" y="2560"/>
              <a:ext cx="67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Elect. Eng</a:t>
              </a:r>
            </a:p>
          </p:txBody>
        </p:sp>
      </p:grpSp>
      <p:grpSp>
        <p:nvGrpSpPr>
          <p:cNvPr id="74766" name="Group 14"/>
          <p:cNvGrpSpPr>
            <a:grpSpLocks/>
          </p:cNvGrpSpPr>
          <p:nvPr/>
        </p:nvGrpSpPr>
        <p:grpSpPr bwMode="auto">
          <a:xfrm>
            <a:off x="7780303" y="6159218"/>
            <a:ext cx="3386667" cy="444782"/>
            <a:chOff x="3446" y="2728"/>
            <a:chExt cx="1500" cy="197"/>
          </a:xfrm>
        </p:grpSpPr>
        <p:sp>
          <p:nvSpPr>
            <p:cNvPr id="74767" name="Rectangle 15"/>
            <p:cNvSpPr>
              <a:spLocks noChangeArrowheads="1"/>
            </p:cNvSpPr>
            <p:nvPr/>
          </p:nvSpPr>
          <p:spPr bwMode="auto">
            <a:xfrm>
              <a:off x="3446" y="272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74768" name="Rectangle 16"/>
            <p:cNvSpPr>
              <a:spLocks noChangeArrowheads="1"/>
            </p:cNvSpPr>
            <p:nvPr/>
          </p:nvSpPr>
          <p:spPr bwMode="auto">
            <a:xfrm>
              <a:off x="3732" y="2728"/>
              <a:ext cx="46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74769" name="Rectangle 17"/>
            <p:cNvSpPr>
              <a:spLocks noChangeArrowheads="1"/>
            </p:cNvSpPr>
            <p:nvPr/>
          </p:nvSpPr>
          <p:spPr bwMode="auto">
            <a:xfrm>
              <a:off x="4233" y="2728"/>
              <a:ext cx="71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</p:grpSp>
      <p:sp>
        <p:nvSpPr>
          <p:cNvPr id="74770" name="Line 18"/>
          <p:cNvSpPr>
            <a:spLocks noChangeShapeType="1"/>
          </p:cNvSpPr>
          <p:nvPr/>
        </p:nvSpPr>
        <p:spPr bwMode="auto">
          <a:xfrm>
            <a:off x="8353779" y="5770880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7563557" y="4502009"/>
            <a:ext cx="3307644" cy="48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Symbol" charset="0"/>
                <a:sym typeface="Symbol"/>
              </a:rPr>
              <a:t></a:t>
            </a:r>
            <a:r>
              <a:rPr lang="en-US" sz="2600" baseline="-25000" dirty="0" smtClean="0">
                <a:solidFill>
                  <a:srgbClr val="000000"/>
                </a:solidFill>
                <a:latin typeface="Arial" charset="0"/>
              </a:rPr>
              <a:t>TITLE</a:t>
            </a:r>
            <a:r>
              <a:rPr lang="en-US" sz="2600" baseline="-25000" dirty="0">
                <a:solidFill>
                  <a:srgbClr val="000000"/>
                </a:solidFill>
                <a:latin typeface="Arial" charset="0"/>
              </a:rPr>
              <a:t>='Elect. Eng.'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(EMP)</a:t>
            </a: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7540979" y="5707662"/>
            <a:ext cx="36666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1487877" y="3621476"/>
            <a:ext cx="3991751" cy="402787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74778" name="Group 26"/>
          <p:cNvGrpSpPr>
            <a:grpSpLocks/>
          </p:cNvGrpSpPr>
          <p:nvPr/>
        </p:nvGrpSpPr>
        <p:grpSpPr bwMode="auto">
          <a:xfrm>
            <a:off x="1632375" y="3720819"/>
            <a:ext cx="3370862" cy="444782"/>
            <a:chOff x="676" y="1648"/>
            <a:chExt cx="1493" cy="197"/>
          </a:xfrm>
        </p:grpSpPr>
        <p:sp>
          <p:nvSpPr>
            <p:cNvPr id="74779" name="Rectangle 27"/>
            <p:cNvSpPr>
              <a:spLocks noChangeArrowheads="1"/>
            </p:cNvSpPr>
            <p:nvPr/>
          </p:nvSpPr>
          <p:spPr bwMode="auto">
            <a:xfrm>
              <a:off x="676" y="1648"/>
              <a:ext cx="36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74780" name="Rectangle 28"/>
            <p:cNvSpPr>
              <a:spLocks noChangeArrowheads="1"/>
            </p:cNvSpPr>
            <p:nvPr/>
          </p:nvSpPr>
          <p:spPr bwMode="auto">
            <a:xfrm>
              <a:off x="1074" y="1648"/>
              <a:ext cx="54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74781" name="Rectangle 29"/>
            <p:cNvSpPr>
              <a:spLocks noChangeArrowheads="1"/>
            </p:cNvSpPr>
            <p:nvPr/>
          </p:nvSpPr>
          <p:spPr bwMode="auto">
            <a:xfrm>
              <a:off x="1732" y="1648"/>
              <a:ext cx="43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</p:grpSp>
      <p:grpSp>
        <p:nvGrpSpPr>
          <p:cNvPr id="74782" name="Group 30"/>
          <p:cNvGrpSpPr>
            <a:grpSpLocks/>
          </p:cNvGrpSpPr>
          <p:nvPr/>
        </p:nvGrpSpPr>
        <p:grpSpPr bwMode="auto">
          <a:xfrm>
            <a:off x="1691077" y="4190436"/>
            <a:ext cx="3603413" cy="444782"/>
            <a:chOff x="702" y="1856"/>
            <a:chExt cx="1596" cy="197"/>
          </a:xfrm>
        </p:grpSpPr>
        <p:sp>
          <p:nvSpPr>
            <p:cNvPr id="74783" name="Rectangle 31"/>
            <p:cNvSpPr>
              <a:spLocks noChangeArrowheads="1"/>
            </p:cNvSpPr>
            <p:nvPr/>
          </p:nvSpPr>
          <p:spPr bwMode="auto">
            <a:xfrm>
              <a:off x="702" y="1856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74784" name="Rectangle 32"/>
            <p:cNvSpPr>
              <a:spLocks noChangeArrowheads="1"/>
            </p:cNvSpPr>
            <p:nvPr/>
          </p:nvSpPr>
          <p:spPr bwMode="auto">
            <a:xfrm>
              <a:off x="1028" y="1856"/>
              <a:ext cx="45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74785" name="Rectangle 33"/>
            <p:cNvSpPr>
              <a:spLocks noChangeArrowheads="1"/>
            </p:cNvSpPr>
            <p:nvPr/>
          </p:nvSpPr>
          <p:spPr bwMode="auto">
            <a:xfrm>
              <a:off x="1585" y="1856"/>
              <a:ext cx="71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</p:grpSp>
      <p:grpSp>
        <p:nvGrpSpPr>
          <p:cNvPr id="74786" name="Group 34"/>
          <p:cNvGrpSpPr>
            <a:grpSpLocks/>
          </p:cNvGrpSpPr>
          <p:nvPr/>
        </p:nvGrpSpPr>
        <p:grpSpPr bwMode="auto">
          <a:xfrm>
            <a:off x="1691077" y="4623930"/>
            <a:ext cx="3578577" cy="444782"/>
            <a:chOff x="702" y="2048"/>
            <a:chExt cx="1585" cy="197"/>
          </a:xfrm>
        </p:grpSpPr>
        <p:sp>
          <p:nvSpPr>
            <p:cNvPr id="74787" name="Rectangle 35"/>
            <p:cNvSpPr>
              <a:spLocks noChangeArrowheads="1"/>
            </p:cNvSpPr>
            <p:nvPr/>
          </p:nvSpPr>
          <p:spPr bwMode="auto">
            <a:xfrm>
              <a:off x="702" y="204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74788" name="Rectangle 36"/>
            <p:cNvSpPr>
              <a:spLocks noChangeArrowheads="1"/>
            </p:cNvSpPr>
            <p:nvPr/>
          </p:nvSpPr>
          <p:spPr bwMode="auto">
            <a:xfrm>
              <a:off x="1027" y="2048"/>
              <a:ext cx="59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74789" name="Rectangle 37"/>
            <p:cNvSpPr>
              <a:spLocks noChangeArrowheads="1"/>
            </p:cNvSpPr>
            <p:nvPr/>
          </p:nvSpPr>
          <p:spPr bwMode="auto">
            <a:xfrm>
              <a:off x="1589" y="2048"/>
              <a:ext cx="69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</p:grpSp>
      <p:grpSp>
        <p:nvGrpSpPr>
          <p:cNvPr id="74790" name="Group 38"/>
          <p:cNvGrpSpPr>
            <a:grpSpLocks/>
          </p:cNvGrpSpPr>
          <p:nvPr/>
        </p:nvGrpSpPr>
        <p:grpSpPr bwMode="auto">
          <a:xfrm>
            <a:off x="1691077" y="5057423"/>
            <a:ext cx="3668888" cy="444782"/>
            <a:chOff x="702" y="2240"/>
            <a:chExt cx="1625" cy="197"/>
          </a:xfrm>
        </p:grpSpPr>
        <p:sp>
          <p:nvSpPr>
            <p:cNvPr id="74791" name="Rectangle 39"/>
            <p:cNvSpPr>
              <a:spLocks noChangeArrowheads="1"/>
            </p:cNvSpPr>
            <p:nvPr/>
          </p:nvSpPr>
          <p:spPr bwMode="auto">
            <a:xfrm>
              <a:off x="702" y="2240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74792" name="Rectangle 40"/>
            <p:cNvSpPr>
              <a:spLocks noChangeArrowheads="1"/>
            </p:cNvSpPr>
            <p:nvPr/>
          </p:nvSpPr>
          <p:spPr bwMode="auto">
            <a:xfrm>
              <a:off x="1025" y="2240"/>
              <a:ext cx="46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74793" name="Rectangle 41"/>
            <p:cNvSpPr>
              <a:spLocks noChangeArrowheads="1"/>
            </p:cNvSpPr>
            <p:nvPr/>
          </p:nvSpPr>
          <p:spPr bwMode="auto">
            <a:xfrm>
              <a:off x="1585" y="2240"/>
              <a:ext cx="74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</p:grpSp>
      <p:grpSp>
        <p:nvGrpSpPr>
          <p:cNvPr id="74794" name="Group 42"/>
          <p:cNvGrpSpPr>
            <a:grpSpLocks/>
          </p:cNvGrpSpPr>
          <p:nvPr/>
        </p:nvGrpSpPr>
        <p:grpSpPr bwMode="auto">
          <a:xfrm>
            <a:off x="1691077" y="5490916"/>
            <a:ext cx="3815644" cy="444782"/>
            <a:chOff x="702" y="2432"/>
            <a:chExt cx="1690" cy="197"/>
          </a:xfrm>
        </p:grpSpPr>
        <p:sp>
          <p:nvSpPr>
            <p:cNvPr id="74795" name="Rectangle 43"/>
            <p:cNvSpPr>
              <a:spLocks noChangeArrowheads="1"/>
            </p:cNvSpPr>
            <p:nvPr/>
          </p:nvSpPr>
          <p:spPr bwMode="auto">
            <a:xfrm>
              <a:off x="702" y="2432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74796" name="Rectangle 44"/>
            <p:cNvSpPr>
              <a:spLocks noChangeArrowheads="1"/>
            </p:cNvSpPr>
            <p:nvPr/>
          </p:nvSpPr>
          <p:spPr bwMode="auto">
            <a:xfrm>
              <a:off x="1025" y="2432"/>
              <a:ext cx="535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74797" name="Rectangle 45"/>
            <p:cNvSpPr>
              <a:spLocks noChangeArrowheads="1"/>
            </p:cNvSpPr>
            <p:nvPr/>
          </p:nvSpPr>
          <p:spPr bwMode="auto">
            <a:xfrm>
              <a:off x="1584" y="2432"/>
              <a:ext cx="80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</p:grpSp>
      <p:grpSp>
        <p:nvGrpSpPr>
          <p:cNvPr id="74798" name="Group 46"/>
          <p:cNvGrpSpPr>
            <a:grpSpLocks/>
          </p:cNvGrpSpPr>
          <p:nvPr/>
        </p:nvGrpSpPr>
        <p:grpSpPr bwMode="auto">
          <a:xfrm>
            <a:off x="1691077" y="5924410"/>
            <a:ext cx="3578577" cy="444782"/>
            <a:chOff x="702" y="2624"/>
            <a:chExt cx="1585" cy="197"/>
          </a:xfrm>
        </p:grpSpPr>
        <p:sp>
          <p:nvSpPr>
            <p:cNvPr id="74799" name="Rectangle 47"/>
            <p:cNvSpPr>
              <a:spLocks noChangeArrowheads="1"/>
            </p:cNvSpPr>
            <p:nvPr/>
          </p:nvSpPr>
          <p:spPr bwMode="auto">
            <a:xfrm>
              <a:off x="702" y="2624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74800" name="Rectangle 48"/>
            <p:cNvSpPr>
              <a:spLocks noChangeArrowheads="1"/>
            </p:cNvSpPr>
            <p:nvPr/>
          </p:nvSpPr>
          <p:spPr bwMode="auto">
            <a:xfrm>
              <a:off x="1026" y="2624"/>
              <a:ext cx="61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74801" name="Rectangle 49"/>
            <p:cNvSpPr>
              <a:spLocks noChangeArrowheads="1"/>
            </p:cNvSpPr>
            <p:nvPr/>
          </p:nvSpPr>
          <p:spPr bwMode="auto">
            <a:xfrm>
              <a:off x="1589" y="2624"/>
              <a:ext cx="69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</p:grpSp>
      <p:grpSp>
        <p:nvGrpSpPr>
          <p:cNvPr id="74802" name="Group 50"/>
          <p:cNvGrpSpPr>
            <a:grpSpLocks/>
          </p:cNvGrpSpPr>
          <p:nvPr/>
        </p:nvGrpSpPr>
        <p:grpSpPr bwMode="auto">
          <a:xfrm>
            <a:off x="1691077" y="6339841"/>
            <a:ext cx="3603413" cy="444782"/>
            <a:chOff x="702" y="2808"/>
            <a:chExt cx="1596" cy="197"/>
          </a:xfrm>
        </p:grpSpPr>
        <p:sp>
          <p:nvSpPr>
            <p:cNvPr id="74803" name="Rectangle 51"/>
            <p:cNvSpPr>
              <a:spLocks noChangeArrowheads="1"/>
            </p:cNvSpPr>
            <p:nvPr/>
          </p:nvSpPr>
          <p:spPr bwMode="auto">
            <a:xfrm>
              <a:off x="702" y="280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74804" name="Rectangle 52"/>
            <p:cNvSpPr>
              <a:spLocks noChangeArrowheads="1"/>
            </p:cNvSpPr>
            <p:nvPr/>
          </p:nvSpPr>
          <p:spPr bwMode="auto">
            <a:xfrm>
              <a:off x="1028" y="2808"/>
              <a:ext cx="46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74805" name="Rectangle 53"/>
            <p:cNvSpPr>
              <a:spLocks noChangeArrowheads="1"/>
            </p:cNvSpPr>
            <p:nvPr/>
          </p:nvSpPr>
          <p:spPr bwMode="auto">
            <a:xfrm>
              <a:off x="1585" y="2808"/>
              <a:ext cx="71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</p:grpSp>
      <p:grpSp>
        <p:nvGrpSpPr>
          <p:cNvPr id="74806" name="Group 54"/>
          <p:cNvGrpSpPr>
            <a:grpSpLocks/>
          </p:cNvGrpSpPr>
          <p:nvPr/>
        </p:nvGrpSpPr>
        <p:grpSpPr bwMode="auto">
          <a:xfrm>
            <a:off x="1691077" y="6773334"/>
            <a:ext cx="3668888" cy="444782"/>
            <a:chOff x="702" y="3000"/>
            <a:chExt cx="1625" cy="197"/>
          </a:xfrm>
        </p:grpSpPr>
        <p:sp>
          <p:nvSpPr>
            <p:cNvPr id="74807" name="Rectangle 55"/>
            <p:cNvSpPr>
              <a:spLocks noChangeArrowheads="1"/>
            </p:cNvSpPr>
            <p:nvPr/>
          </p:nvSpPr>
          <p:spPr bwMode="auto">
            <a:xfrm>
              <a:off x="702" y="3000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74808" name="Rectangle 56"/>
            <p:cNvSpPr>
              <a:spLocks noChangeArrowheads="1"/>
            </p:cNvSpPr>
            <p:nvPr/>
          </p:nvSpPr>
          <p:spPr bwMode="auto">
            <a:xfrm>
              <a:off x="1026" y="3000"/>
              <a:ext cx="575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74809" name="Rectangle 57"/>
            <p:cNvSpPr>
              <a:spLocks noChangeArrowheads="1"/>
            </p:cNvSpPr>
            <p:nvPr/>
          </p:nvSpPr>
          <p:spPr bwMode="auto">
            <a:xfrm>
              <a:off x="1585" y="3000"/>
              <a:ext cx="74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</p:grpSp>
      <p:grpSp>
        <p:nvGrpSpPr>
          <p:cNvPr id="74810" name="Group 58"/>
          <p:cNvGrpSpPr>
            <a:grpSpLocks/>
          </p:cNvGrpSpPr>
          <p:nvPr/>
        </p:nvGrpSpPr>
        <p:grpSpPr bwMode="auto">
          <a:xfrm>
            <a:off x="1691077" y="7188765"/>
            <a:ext cx="3578577" cy="444782"/>
            <a:chOff x="702" y="3184"/>
            <a:chExt cx="1585" cy="197"/>
          </a:xfrm>
        </p:grpSpPr>
        <p:sp>
          <p:nvSpPr>
            <p:cNvPr id="74811" name="Rectangle 59"/>
            <p:cNvSpPr>
              <a:spLocks noChangeArrowheads="1"/>
            </p:cNvSpPr>
            <p:nvPr/>
          </p:nvSpPr>
          <p:spPr bwMode="auto">
            <a:xfrm>
              <a:off x="702" y="3184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74812" name="Rectangle 60"/>
            <p:cNvSpPr>
              <a:spLocks noChangeArrowheads="1"/>
            </p:cNvSpPr>
            <p:nvPr/>
          </p:nvSpPr>
          <p:spPr bwMode="auto">
            <a:xfrm>
              <a:off x="1027" y="3184"/>
              <a:ext cx="56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74813" name="Rectangle 61"/>
            <p:cNvSpPr>
              <a:spLocks noChangeArrowheads="1"/>
            </p:cNvSpPr>
            <p:nvPr/>
          </p:nvSpPr>
          <p:spPr bwMode="auto">
            <a:xfrm>
              <a:off x="1589" y="3184"/>
              <a:ext cx="69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</p:grpSp>
      <p:sp>
        <p:nvSpPr>
          <p:cNvPr id="74814" name="Line 62"/>
          <p:cNvSpPr>
            <a:spLocks noChangeShapeType="1"/>
          </p:cNvSpPr>
          <p:nvPr/>
        </p:nvSpPr>
        <p:spPr bwMode="auto">
          <a:xfrm>
            <a:off x="1487877" y="4416214"/>
            <a:ext cx="0" cy="25287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815" name="Line 63"/>
          <p:cNvSpPr>
            <a:spLocks noChangeShapeType="1"/>
          </p:cNvSpPr>
          <p:nvPr/>
        </p:nvSpPr>
        <p:spPr bwMode="auto">
          <a:xfrm>
            <a:off x="3745655" y="3621476"/>
            <a:ext cx="0" cy="40278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816" name="Line 64"/>
          <p:cNvSpPr>
            <a:spLocks noChangeShapeType="1"/>
          </p:cNvSpPr>
          <p:nvPr/>
        </p:nvSpPr>
        <p:spPr bwMode="auto">
          <a:xfrm>
            <a:off x="2409050" y="3621476"/>
            <a:ext cx="0" cy="40278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817" name="Rectangle 65"/>
          <p:cNvSpPr>
            <a:spLocks noChangeArrowheads="1"/>
          </p:cNvSpPr>
          <p:nvPr/>
        </p:nvSpPr>
        <p:spPr bwMode="auto">
          <a:xfrm>
            <a:off x="1560126" y="3025423"/>
            <a:ext cx="905369" cy="48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Arial" charset="0"/>
              </a:rPr>
              <a:t>EMP</a:t>
            </a:r>
            <a:endParaRPr 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818" name="Line 66"/>
          <p:cNvSpPr>
            <a:spLocks noChangeShapeType="1"/>
          </p:cNvSpPr>
          <p:nvPr/>
        </p:nvSpPr>
        <p:spPr bwMode="auto">
          <a:xfrm>
            <a:off x="1487877" y="4190436"/>
            <a:ext cx="39917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Relational 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Relation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relation </a:t>
            </a:r>
            <a:r>
              <a:rPr lang="en-US" sz="2400" i="1" dirty="0" smtClean="0"/>
              <a:t>R</a:t>
            </a:r>
            <a:r>
              <a:rPr lang="en-US" sz="2400" dirty="0" smtClean="0"/>
              <a:t> with </a:t>
            </a:r>
            <a:r>
              <a:rPr lang="en-US" sz="2400" dirty="0" smtClean="0">
                <a:solidFill>
                  <a:srgbClr val="FF0000"/>
                </a:solidFill>
              </a:rPr>
              <a:t>attributes </a:t>
            </a:r>
            <a:r>
              <a:rPr lang="en-US" sz="2400" i="1" dirty="0" smtClean="0"/>
              <a:t>A </a:t>
            </a:r>
            <a:r>
              <a:rPr lang="en-US" sz="2400" dirty="0" smtClean="0"/>
              <a:t>= {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} defined over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domains </a:t>
            </a:r>
            <a:r>
              <a:rPr lang="en-US" sz="2400" i="1" dirty="0" smtClean="0"/>
              <a:t>D </a:t>
            </a:r>
            <a:r>
              <a:rPr lang="en-US" sz="2400" dirty="0" smtClean="0"/>
              <a:t>= {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...,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} (not necessarily distinct) with values {</a:t>
            </a:r>
            <a:r>
              <a:rPr lang="en-US" sz="2400" i="1" dirty="0" smtClean="0"/>
              <a:t>Dom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Dom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..., </a:t>
            </a:r>
            <a:r>
              <a:rPr lang="en-US" sz="2400" i="1" dirty="0" err="1" smtClean="0"/>
              <a:t>Dom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} is a </a:t>
            </a:r>
            <a:r>
              <a:rPr lang="en-US" sz="2400" dirty="0" smtClean="0">
                <a:solidFill>
                  <a:srgbClr val="FF0000"/>
                </a:solidFill>
              </a:rPr>
              <a:t>finite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90126"/>
                </a:solidFill>
              </a:rPr>
              <a:t>time varying</a:t>
            </a:r>
            <a:r>
              <a:rPr lang="en-US" sz="2400" dirty="0" smtClean="0"/>
              <a:t> set of </a:t>
            </a:r>
            <a:r>
              <a:rPr lang="en-US" sz="2400" i="1" dirty="0" smtClean="0"/>
              <a:t>n</a:t>
            </a:r>
            <a:r>
              <a:rPr lang="en-US" sz="2400" dirty="0" smtClean="0"/>
              <a:t>-tuples </a:t>
            </a:r>
            <a:r>
              <a:rPr lang="en-US" sz="2400" dirty="0">
                <a:sym typeface="Symbol"/>
              </a:rPr>
              <a:t>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...,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</a:t>
            </a:r>
            <a:r>
              <a:rPr lang="en-US" sz="2400" dirty="0">
                <a:sym typeface="Symbol"/>
              </a:rPr>
              <a:t></a:t>
            </a:r>
            <a:r>
              <a:rPr lang="en-US" sz="2400" dirty="0" smtClean="0"/>
              <a:t> such that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 </a:t>
            </a:r>
            <a:r>
              <a:rPr lang="en-US" sz="2400" dirty="0" smtClean="0">
                <a:latin typeface="Symbol" charset="0"/>
                <a:sym typeface="Symbol"/>
              </a:rPr>
              <a:t></a:t>
            </a:r>
            <a:r>
              <a:rPr lang="en-US" sz="2400" i="1" dirty="0" smtClean="0"/>
              <a:t>Dom</a:t>
            </a:r>
            <a:r>
              <a:rPr lang="en-US" sz="2400" baseline="-25000" dirty="0" smtClean="0"/>
              <a:t>1</a:t>
            </a:r>
            <a:r>
              <a:rPr lang="en-US" sz="2400" dirty="0" smtClean="0">
                <a:latin typeface="Symbol" charset="0"/>
              </a:rPr>
              <a:t>,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 </a:t>
            </a:r>
            <a:r>
              <a:rPr lang="en-US" sz="2400" dirty="0" smtClean="0">
                <a:latin typeface="Symbol" charset="0"/>
                <a:sym typeface="Symbol"/>
              </a:rPr>
              <a:t> </a:t>
            </a:r>
            <a:r>
              <a:rPr lang="en-US" sz="2400" i="1" dirty="0" smtClean="0"/>
              <a:t>Dom</a:t>
            </a:r>
            <a:r>
              <a:rPr lang="en-US" sz="2400" baseline="-25000" dirty="0" smtClean="0"/>
              <a:t>2</a:t>
            </a:r>
            <a:r>
              <a:rPr lang="en-US" sz="2400" dirty="0" smtClean="0">
                <a:latin typeface="Symbol" charset="0"/>
              </a:rPr>
              <a:t>, ...,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</a:t>
            </a:r>
            <a:r>
              <a:rPr lang="en-US" sz="2400" i="1" baseline="-25000" dirty="0" smtClean="0"/>
              <a:t> </a:t>
            </a:r>
            <a:r>
              <a:rPr lang="en-US" sz="2400" dirty="0" smtClean="0">
                <a:latin typeface="Symbol" charset="0"/>
                <a:sym typeface="Symbol"/>
              </a:rPr>
              <a:t> </a:t>
            </a:r>
            <a:r>
              <a:rPr lang="en-US" sz="2400" i="1" dirty="0" err="1" smtClean="0"/>
              <a:t>Dom</a:t>
            </a:r>
            <a:r>
              <a:rPr lang="en-US" sz="2400" i="1" baseline="-25000" dirty="0" err="1" smtClean="0"/>
              <a:t>n</a:t>
            </a:r>
            <a:r>
              <a:rPr lang="en-US" sz="2400" dirty="0" smtClean="0">
                <a:latin typeface="Symbol" charset="0"/>
              </a:rPr>
              <a:t>, </a:t>
            </a:r>
            <a:r>
              <a:rPr lang="en-US" sz="2400" dirty="0" smtClean="0"/>
              <a:t>and</a:t>
            </a:r>
            <a:r>
              <a:rPr lang="en-US" sz="2400" dirty="0" smtClean="0">
                <a:latin typeface="Symbol" charset="0"/>
              </a:rPr>
              <a:t>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 </a:t>
            </a:r>
            <a:r>
              <a:rPr lang="en-US" sz="2400" dirty="0" smtClean="0">
                <a:latin typeface="Symbol" charset="0"/>
                <a:sym typeface="Symbol"/>
              </a:rPr>
              <a:t>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>
                <a:latin typeface="Symbol" charset="0"/>
              </a:rPr>
              <a:t>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 </a:t>
            </a:r>
            <a:r>
              <a:rPr lang="en-US" sz="2400" dirty="0" smtClean="0">
                <a:latin typeface="Symbol" charset="0"/>
                <a:sym typeface="Symbol"/>
              </a:rPr>
              <a:t>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>
                <a:latin typeface="Symbol" charset="0"/>
              </a:rPr>
              <a:t>, ...,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n </a:t>
            </a:r>
            <a:r>
              <a:rPr lang="en-US" sz="2400" dirty="0" smtClean="0">
                <a:latin typeface="Symbol" charset="0"/>
                <a:sym typeface="Symbol"/>
              </a:rPr>
              <a:t>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.</a:t>
            </a:r>
            <a:endParaRPr lang="en-US" sz="2400" i="1" baseline="-25000" dirty="0" smtClean="0"/>
          </a:p>
          <a:p>
            <a:pPr lvl="1"/>
            <a:r>
              <a:rPr lang="en-US" sz="2400" dirty="0" smtClean="0"/>
              <a:t>Notation: </a:t>
            </a:r>
            <a:r>
              <a:rPr lang="en-US" sz="2400" i="1" dirty="0" smtClean="0"/>
              <a:t>R</a:t>
            </a:r>
            <a:r>
              <a:rPr lang="en-US" sz="2400" dirty="0" smtClean="0"/>
              <a:t>(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) or </a:t>
            </a:r>
            <a:r>
              <a:rPr lang="en-US" sz="2400" i="1" dirty="0" smtClean="0"/>
              <a:t>R</a:t>
            </a:r>
            <a:r>
              <a:rPr lang="en-US" sz="2400" dirty="0" smtClean="0"/>
              <a:t>(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: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: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Alternatively, given </a:t>
            </a:r>
            <a:r>
              <a:rPr lang="en-US" sz="2400" i="1" dirty="0" smtClean="0"/>
              <a:t>R</a:t>
            </a:r>
            <a:r>
              <a:rPr lang="en-US" sz="2400" dirty="0" smtClean="0"/>
              <a:t> as defined above, an instance of it at a given time is a set of </a:t>
            </a:r>
            <a:r>
              <a:rPr lang="en-US" sz="2400" i="1" dirty="0" smtClean="0"/>
              <a:t>n</a:t>
            </a:r>
            <a:r>
              <a:rPr lang="en-US" sz="2400" dirty="0" smtClean="0"/>
              <a:t>-</a:t>
            </a:r>
            <a:r>
              <a:rPr lang="en-US" sz="2400" dirty="0" err="1" smtClean="0"/>
              <a:t>tuples</a:t>
            </a:r>
            <a:r>
              <a:rPr lang="en-US" sz="2400" dirty="0" smtClean="0"/>
              <a:t>:</a:t>
            </a:r>
          </a:p>
          <a:p>
            <a:pPr lvl="1">
              <a:buFontTx/>
              <a:buNone/>
            </a:pPr>
            <a:r>
              <a:rPr lang="en-US" sz="2400" dirty="0" smtClean="0"/>
              <a:t>	{</a:t>
            </a:r>
            <a:r>
              <a:rPr lang="en-US" sz="2400" dirty="0" smtClean="0">
                <a:sym typeface="Symbol"/>
              </a:rPr>
              <a:t>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: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: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</a:t>
            </a:r>
            <a:r>
              <a:rPr lang="en-US" sz="2400" dirty="0" smtClean="0">
                <a:sym typeface="Symbol"/>
              </a:rPr>
              <a:t></a:t>
            </a:r>
            <a:r>
              <a:rPr lang="en-US" sz="2400" i="1" dirty="0" smtClean="0"/>
              <a:t> | d</a:t>
            </a:r>
            <a:r>
              <a:rPr lang="en-US" sz="2400" baseline="-25000" dirty="0" smtClean="0"/>
              <a:t>1</a:t>
            </a:r>
            <a:r>
              <a:rPr lang="en-US" sz="2400" dirty="0" smtClean="0">
                <a:latin typeface="Symbol" charset="0"/>
                <a:sym typeface="Symbol"/>
              </a:rPr>
              <a:t>  </a:t>
            </a:r>
            <a:r>
              <a:rPr lang="en-US" sz="2400" i="1" dirty="0" smtClean="0"/>
              <a:t>Dom</a:t>
            </a:r>
            <a:r>
              <a:rPr lang="en-US" sz="2400" i="1" baseline="-25000" dirty="0" smtClean="0"/>
              <a:t>1</a:t>
            </a:r>
            <a:r>
              <a:rPr lang="en-US" sz="2400" dirty="0" smtClean="0">
                <a:latin typeface="Symbol" charset="0"/>
              </a:rPr>
              <a:t>, </a:t>
            </a:r>
            <a:r>
              <a:rPr lang="en-US" sz="2400" i="1" dirty="0" smtClean="0"/>
              <a:t>d</a:t>
            </a:r>
            <a:r>
              <a:rPr lang="en-US" sz="2400" baseline="-25000" dirty="0" smtClean="0"/>
              <a:t>2</a:t>
            </a:r>
            <a:r>
              <a:rPr lang="en-US" sz="2400" dirty="0" smtClean="0">
                <a:latin typeface="Symbol" charset="0"/>
                <a:sym typeface="Symbol"/>
              </a:rPr>
              <a:t>  </a:t>
            </a:r>
            <a:r>
              <a:rPr lang="en-US" sz="2400" i="1" dirty="0" smtClean="0"/>
              <a:t>Dom</a:t>
            </a:r>
            <a:r>
              <a:rPr lang="en-US" sz="2400" baseline="-25000" dirty="0" smtClean="0"/>
              <a:t>2</a:t>
            </a:r>
            <a:r>
              <a:rPr lang="en-US" sz="2400" dirty="0" smtClean="0">
                <a:latin typeface="Symbol" charset="0"/>
              </a:rPr>
              <a:t>, ...,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n</a:t>
            </a:r>
            <a:r>
              <a:rPr lang="en-US" sz="2400" dirty="0" smtClean="0">
                <a:latin typeface="Symbol" charset="0"/>
                <a:sym typeface="Symbol"/>
              </a:rPr>
              <a:t>  </a:t>
            </a:r>
            <a:r>
              <a:rPr lang="en-US" sz="2400" i="1" dirty="0" err="1" smtClean="0"/>
              <a:t>Dom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}</a:t>
            </a:r>
            <a:endParaRPr lang="en-CA" dirty="0" smtClean="0"/>
          </a:p>
          <a:p>
            <a:r>
              <a:rPr lang="en-US" sz="3400" dirty="0" smtClean="0"/>
              <a:t>Tabular structure of data where</a:t>
            </a:r>
            <a:endParaRPr lang="en-US" sz="3400" dirty="0" smtClean="0">
              <a:latin typeface="Symbol" charset="0"/>
            </a:endParaRPr>
          </a:p>
          <a:p>
            <a:pPr lvl="1"/>
            <a:r>
              <a:rPr lang="en-US" sz="2800" i="1" dirty="0" smtClean="0"/>
              <a:t>R</a:t>
            </a:r>
            <a:r>
              <a:rPr lang="en-US" sz="2800" dirty="0" smtClean="0"/>
              <a:t> is the table heading</a:t>
            </a:r>
          </a:p>
          <a:p>
            <a:pPr lvl="1"/>
            <a:r>
              <a:rPr lang="en-US" sz="2800" dirty="0" smtClean="0"/>
              <a:t>Attributes are table columns</a:t>
            </a:r>
          </a:p>
          <a:p>
            <a:pPr lvl="1"/>
            <a:r>
              <a:rPr lang="en-US" sz="2800" dirty="0" smtClean="0"/>
              <a:t>Each </a:t>
            </a:r>
            <a:r>
              <a:rPr lang="en-US" sz="2800" dirty="0" err="1" smtClean="0"/>
              <a:t>tuple</a:t>
            </a:r>
            <a:r>
              <a:rPr lang="en-US" sz="2800" dirty="0" smtClean="0"/>
              <a:t> is a row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Projection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400" dirty="0"/>
              <a:t>Produces a vertical slice of a relation</a:t>
            </a:r>
          </a:p>
          <a:p>
            <a:r>
              <a:rPr lang="en-US" sz="3400" dirty="0"/>
              <a:t>General form</a:t>
            </a:r>
          </a:p>
          <a:p>
            <a:pPr>
              <a:buFont typeface="Monotype Sorts" charset="0"/>
              <a:buNone/>
            </a:pPr>
            <a:r>
              <a:rPr lang="en-US" sz="3400" dirty="0"/>
              <a:t>			</a:t>
            </a:r>
            <a:r>
              <a:rPr lang="en-US" sz="3400" dirty="0" smtClean="0">
                <a:latin typeface="Symbol" charset="0"/>
                <a:sym typeface="Symbol"/>
              </a:rPr>
              <a:t></a:t>
            </a:r>
            <a:r>
              <a:rPr lang="en-US" sz="3400" i="1" baseline="-25000" dirty="0" smtClean="0"/>
              <a:t>A</a:t>
            </a:r>
            <a:r>
              <a:rPr lang="en-US" baseline="-50000" dirty="0" smtClean="0"/>
              <a:t>1</a:t>
            </a:r>
            <a:r>
              <a:rPr lang="en-US" sz="3400" i="1" baseline="-25000" dirty="0"/>
              <a:t>,…,A</a:t>
            </a:r>
            <a:r>
              <a:rPr lang="en-US" i="1" baseline="-50000" dirty="0"/>
              <a:t>n</a:t>
            </a:r>
            <a:r>
              <a:rPr lang="en-US" sz="3400" dirty="0"/>
              <a:t>(</a:t>
            </a:r>
            <a:r>
              <a:rPr lang="en-US" sz="3400" i="1" dirty="0"/>
              <a:t>R</a:t>
            </a:r>
            <a:r>
              <a:rPr lang="en-US" sz="3400" dirty="0"/>
              <a:t>)={</a:t>
            </a:r>
            <a:r>
              <a:rPr lang="en-US" sz="3400" i="1" dirty="0"/>
              <a:t>t</a:t>
            </a:r>
            <a:r>
              <a:rPr lang="en-US" sz="3400" dirty="0"/>
              <a:t>[</a:t>
            </a:r>
            <a:r>
              <a:rPr lang="en-US" sz="3400" i="1" dirty="0"/>
              <a:t>A</a:t>
            </a:r>
            <a:r>
              <a:rPr lang="en-US" sz="3400" baseline="-25000" dirty="0"/>
              <a:t>1</a:t>
            </a:r>
            <a:r>
              <a:rPr lang="en-US" sz="3400" dirty="0"/>
              <a:t>,…, </a:t>
            </a:r>
            <a:r>
              <a:rPr lang="en-US" sz="3400" i="1" dirty="0"/>
              <a:t>A</a:t>
            </a:r>
            <a:r>
              <a:rPr lang="en-US" sz="3400" i="1" baseline="-25000" dirty="0"/>
              <a:t>n</a:t>
            </a:r>
            <a:r>
              <a:rPr lang="en-US" sz="3400" dirty="0"/>
              <a:t>]</a:t>
            </a:r>
            <a:r>
              <a:rPr lang="en-US" sz="3400" i="1" dirty="0"/>
              <a:t> </a:t>
            </a:r>
            <a:r>
              <a:rPr lang="en-US" sz="3400" dirty="0" smtClean="0">
                <a:latin typeface="Symbol" charset="0"/>
                <a:sym typeface="Symbol"/>
              </a:rPr>
              <a:t></a:t>
            </a:r>
            <a:r>
              <a:rPr lang="en-US" sz="3400" dirty="0" smtClean="0">
                <a:latin typeface="Symbol" charset="0"/>
              </a:rPr>
              <a:t> </a:t>
            </a:r>
            <a:r>
              <a:rPr lang="en-US" sz="3400" i="1" dirty="0" err="1" smtClean="0"/>
              <a:t>t</a:t>
            </a:r>
            <a:r>
              <a:rPr lang="en-US" dirty="0" err="1" smtClean="0">
                <a:latin typeface="Symbol" charset="0"/>
                <a:sym typeface="Symbol"/>
              </a:rPr>
              <a:t></a:t>
            </a:r>
            <a:r>
              <a:rPr lang="en-US" sz="3400" i="1" dirty="0" err="1" smtClean="0"/>
              <a:t>R</a:t>
            </a:r>
            <a:r>
              <a:rPr lang="en-US" sz="3400" dirty="0"/>
              <a:t>}</a:t>
            </a:r>
            <a:endParaRPr lang="en-US" sz="3400" dirty="0">
              <a:latin typeface="Symbol" charset="0"/>
            </a:endParaRPr>
          </a:p>
          <a:p>
            <a:pPr>
              <a:buFont typeface="Monotype Sorts" charset="0"/>
              <a:buNone/>
            </a:pPr>
            <a:r>
              <a:rPr lang="en-US" sz="3400" dirty="0"/>
              <a:t>	where</a:t>
            </a:r>
          </a:p>
          <a:p>
            <a:pPr lvl="1"/>
            <a:r>
              <a:rPr lang="en-US" sz="2800" i="1" dirty="0"/>
              <a:t>R</a:t>
            </a:r>
            <a:r>
              <a:rPr lang="en-US" sz="2800" dirty="0"/>
              <a:t> is a relation, </a:t>
            </a:r>
            <a:r>
              <a:rPr lang="en-US" sz="2800" i="1" dirty="0"/>
              <a:t>t</a:t>
            </a:r>
            <a:r>
              <a:rPr lang="en-US" sz="2800" dirty="0"/>
              <a:t> is a tuple variable</a:t>
            </a:r>
          </a:p>
          <a:p>
            <a:pPr lvl="1"/>
            <a:r>
              <a:rPr lang="en-US" sz="2800" dirty="0"/>
              <a:t>{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,…, </a:t>
            </a:r>
            <a:r>
              <a:rPr lang="en-US" sz="2800" i="1" dirty="0"/>
              <a:t>A</a:t>
            </a:r>
            <a:r>
              <a:rPr lang="en-US" sz="2800" i="1" baseline="-25000" dirty="0"/>
              <a:t>n</a:t>
            </a:r>
            <a:r>
              <a:rPr lang="en-US" sz="2800" dirty="0"/>
              <a:t>} is a subset of the attributes of </a:t>
            </a:r>
            <a:r>
              <a:rPr lang="en-US" sz="2800" i="1" dirty="0"/>
              <a:t>R</a:t>
            </a:r>
            <a:r>
              <a:rPr lang="en-US" sz="2800" dirty="0"/>
              <a:t> over which the projection will be performed</a:t>
            </a:r>
          </a:p>
          <a:p>
            <a:r>
              <a:rPr lang="en-US" sz="3400" dirty="0"/>
              <a:t>Note: projection can generate duplicate tuples. Commercial systems (and SQL) allow this and provide</a:t>
            </a:r>
          </a:p>
          <a:p>
            <a:pPr lvl="1"/>
            <a:r>
              <a:rPr lang="en-US" sz="2800" dirty="0"/>
              <a:t>Projection with duplicate elimination</a:t>
            </a:r>
          </a:p>
          <a:p>
            <a:pPr lvl="1"/>
            <a:r>
              <a:rPr lang="en-US" sz="2800" dirty="0"/>
              <a:t>Projection without duplicate elimination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Projection Example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942560" y="4438791"/>
            <a:ext cx="319054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Symbol" charset="0"/>
                <a:sym typeface="Symbol" charset="0"/>
              </a:rPr>
              <a:t></a:t>
            </a:r>
            <a:r>
              <a:rPr lang="en-US" sz="2600" baseline="-25000" dirty="0">
                <a:solidFill>
                  <a:srgbClr val="000000"/>
                </a:solidFill>
                <a:latin typeface="Arial" charset="0"/>
              </a:rPr>
              <a:t>PNO,BUDGET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(PROJ)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8227342" y="5057423"/>
            <a:ext cx="2835769" cy="241166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9202702" y="5057423"/>
            <a:ext cx="0" cy="24116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8317653" y="5120641"/>
            <a:ext cx="82183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PNO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9471378" y="5120641"/>
            <a:ext cx="1406596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BUDGET</a:t>
            </a:r>
          </a:p>
        </p:txBody>
      </p:sp>
      <p:grpSp>
        <p:nvGrpSpPr>
          <p:cNvPr id="78857" name="Group 9"/>
          <p:cNvGrpSpPr>
            <a:grpSpLocks/>
          </p:cNvGrpSpPr>
          <p:nvPr/>
        </p:nvGrpSpPr>
        <p:grpSpPr bwMode="auto">
          <a:xfrm>
            <a:off x="8466666" y="5662508"/>
            <a:ext cx="2298418" cy="444782"/>
            <a:chOff x="3750" y="2508"/>
            <a:chExt cx="1018" cy="197"/>
          </a:xfrm>
        </p:grpSpPr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3750" y="250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4251" y="2508"/>
              <a:ext cx="51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150000</a:t>
              </a:r>
            </a:p>
          </p:txBody>
        </p:sp>
      </p:grpSp>
      <p:grpSp>
        <p:nvGrpSpPr>
          <p:cNvPr id="78860" name="Group 12"/>
          <p:cNvGrpSpPr>
            <a:grpSpLocks/>
          </p:cNvGrpSpPr>
          <p:nvPr/>
        </p:nvGrpSpPr>
        <p:grpSpPr bwMode="auto">
          <a:xfrm>
            <a:off x="8466666" y="6150188"/>
            <a:ext cx="2298418" cy="444782"/>
            <a:chOff x="3750" y="2724"/>
            <a:chExt cx="1018" cy="197"/>
          </a:xfrm>
        </p:grpSpPr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3750" y="2724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78862" name="Rectangle 14"/>
            <p:cNvSpPr>
              <a:spLocks noChangeArrowheads="1"/>
            </p:cNvSpPr>
            <p:nvPr/>
          </p:nvSpPr>
          <p:spPr bwMode="auto">
            <a:xfrm>
              <a:off x="4251" y="2724"/>
              <a:ext cx="51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135000</a:t>
              </a:r>
            </a:p>
          </p:txBody>
        </p:sp>
      </p:grpSp>
      <p:grpSp>
        <p:nvGrpSpPr>
          <p:cNvPr id="78863" name="Group 15"/>
          <p:cNvGrpSpPr>
            <a:grpSpLocks/>
          </p:cNvGrpSpPr>
          <p:nvPr/>
        </p:nvGrpSpPr>
        <p:grpSpPr bwMode="auto">
          <a:xfrm>
            <a:off x="8466666" y="6601743"/>
            <a:ext cx="2298418" cy="444782"/>
            <a:chOff x="3750" y="2924"/>
            <a:chExt cx="1018" cy="197"/>
          </a:xfrm>
        </p:grpSpPr>
        <p:sp>
          <p:nvSpPr>
            <p:cNvPr id="78864" name="Rectangle 16"/>
            <p:cNvSpPr>
              <a:spLocks noChangeArrowheads="1"/>
            </p:cNvSpPr>
            <p:nvPr/>
          </p:nvSpPr>
          <p:spPr bwMode="auto">
            <a:xfrm>
              <a:off x="3750" y="2924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78865" name="Rectangle 17"/>
            <p:cNvSpPr>
              <a:spLocks noChangeArrowheads="1"/>
            </p:cNvSpPr>
            <p:nvPr/>
          </p:nvSpPr>
          <p:spPr bwMode="auto">
            <a:xfrm>
              <a:off x="4251" y="2924"/>
              <a:ext cx="51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250000</a:t>
              </a:r>
            </a:p>
          </p:txBody>
        </p:sp>
      </p:grpSp>
      <p:grpSp>
        <p:nvGrpSpPr>
          <p:cNvPr id="78866" name="Group 18"/>
          <p:cNvGrpSpPr>
            <a:grpSpLocks/>
          </p:cNvGrpSpPr>
          <p:nvPr/>
        </p:nvGrpSpPr>
        <p:grpSpPr bwMode="auto">
          <a:xfrm>
            <a:off x="8466666" y="7017174"/>
            <a:ext cx="2298418" cy="444782"/>
            <a:chOff x="3750" y="3108"/>
            <a:chExt cx="1018" cy="197"/>
          </a:xfrm>
        </p:grpSpPr>
        <p:sp>
          <p:nvSpPr>
            <p:cNvPr id="78867" name="Rectangle 19"/>
            <p:cNvSpPr>
              <a:spLocks noChangeArrowheads="1"/>
            </p:cNvSpPr>
            <p:nvPr/>
          </p:nvSpPr>
          <p:spPr bwMode="auto">
            <a:xfrm>
              <a:off x="3750" y="310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78868" name="Rectangle 20"/>
            <p:cNvSpPr>
              <a:spLocks noChangeArrowheads="1"/>
            </p:cNvSpPr>
            <p:nvPr/>
          </p:nvSpPr>
          <p:spPr bwMode="auto">
            <a:xfrm>
              <a:off x="4251" y="3108"/>
              <a:ext cx="51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310000</a:t>
              </a:r>
            </a:p>
          </p:txBody>
        </p:sp>
      </p:grpSp>
      <p:sp>
        <p:nvSpPr>
          <p:cNvPr id="78869" name="Line 21"/>
          <p:cNvSpPr>
            <a:spLocks noChangeShapeType="1"/>
          </p:cNvSpPr>
          <p:nvPr/>
        </p:nvSpPr>
        <p:spPr bwMode="auto">
          <a:xfrm>
            <a:off x="8245404" y="5653476"/>
            <a:ext cx="279964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74" name="Rectangle 26"/>
          <p:cNvSpPr>
            <a:spLocks noChangeArrowheads="1"/>
          </p:cNvSpPr>
          <p:nvPr/>
        </p:nvSpPr>
        <p:spPr bwMode="auto">
          <a:xfrm>
            <a:off x="1162757" y="4411698"/>
            <a:ext cx="1072444" cy="48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Arial" charset="0"/>
              </a:rPr>
              <a:t>PROJ</a:t>
            </a:r>
          </a:p>
        </p:txBody>
      </p: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1165014" y="5021298"/>
            <a:ext cx="4696178" cy="24477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>
            <a:off x="1941690" y="5021298"/>
            <a:ext cx="0" cy="24477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77" name="Rectangle 29"/>
          <p:cNvSpPr>
            <a:spLocks noChangeArrowheads="1"/>
          </p:cNvSpPr>
          <p:nvPr/>
        </p:nvSpPr>
        <p:spPr bwMode="auto">
          <a:xfrm>
            <a:off x="1128890" y="5084516"/>
            <a:ext cx="82183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PNO</a:t>
            </a:r>
          </a:p>
        </p:txBody>
      </p:sp>
      <p:sp>
        <p:nvSpPr>
          <p:cNvPr id="78878" name="Rectangle 30"/>
          <p:cNvSpPr>
            <a:spLocks noChangeArrowheads="1"/>
          </p:cNvSpPr>
          <p:nvPr/>
        </p:nvSpPr>
        <p:spPr bwMode="auto">
          <a:xfrm>
            <a:off x="4432019" y="5084516"/>
            <a:ext cx="1406595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BUDGET</a:t>
            </a:r>
          </a:p>
        </p:txBody>
      </p:sp>
      <p:sp>
        <p:nvSpPr>
          <p:cNvPr id="78879" name="Rectangle 31"/>
          <p:cNvSpPr>
            <a:spLocks noChangeArrowheads="1"/>
          </p:cNvSpPr>
          <p:nvPr/>
        </p:nvSpPr>
        <p:spPr bwMode="auto">
          <a:xfrm>
            <a:off x="1277903" y="6055360"/>
            <a:ext cx="54412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P2</a:t>
            </a:r>
          </a:p>
        </p:txBody>
      </p:sp>
      <p:sp>
        <p:nvSpPr>
          <p:cNvPr id="78880" name="Rectangle 32"/>
          <p:cNvSpPr>
            <a:spLocks noChangeArrowheads="1"/>
          </p:cNvSpPr>
          <p:nvPr/>
        </p:nvSpPr>
        <p:spPr bwMode="auto">
          <a:xfrm>
            <a:off x="4522330" y="6055360"/>
            <a:ext cx="1167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135000</a:t>
            </a:r>
          </a:p>
        </p:txBody>
      </p:sp>
      <p:sp>
        <p:nvSpPr>
          <p:cNvPr id="78881" name="Rectangle 33"/>
          <p:cNvSpPr>
            <a:spLocks noChangeArrowheads="1"/>
          </p:cNvSpPr>
          <p:nvPr/>
        </p:nvSpPr>
        <p:spPr bwMode="auto">
          <a:xfrm>
            <a:off x="1277903" y="6556587"/>
            <a:ext cx="54412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P3</a:t>
            </a:r>
          </a:p>
        </p:txBody>
      </p:sp>
      <p:sp>
        <p:nvSpPr>
          <p:cNvPr id="78882" name="Rectangle 34"/>
          <p:cNvSpPr>
            <a:spLocks noChangeArrowheads="1"/>
          </p:cNvSpPr>
          <p:nvPr/>
        </p:nvSpPr>
        <p:spPr bwMode="auto">
          <a:xfrm>
            <a:off x="4522330" y="6556587"/>
            <a:ext cx="1167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250000</a:t>
            </a:r>
          </a:p>
        </p:txBody>
      </p:sp>
      <p:sp>
        <p:nvSpPr>
          <p:cNvPr id="78883" name="Rectangle 35"/>
          <p:cNvSpPr>
            <a:spLocks noChangeArrowheads="1"/>
          </p:cNvSpPr>
          <p:nvPr/>
        </p:nvSpPr>
        <p:spPr bwMode="auto">
          <a:xfrm>
            <a:off x="1277903" y="7008143"/>
            <a:ext cx="54412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P4</a:t>
            </a:r>
          </a:p>
        </p:txBody>
      </p:sp>
      <p:sp>
        <p:nvSpPr>
          <p:cNvPr id="78884" name="Rectangle 36"/>
          <p:cNvSpPr>
            <a:spLocks noChangeArrowheads="1"/>
          </p:cNvSpPr>
          <p:nvPr/>
        </p:nvSpPr>
        <p:spPr bwMode="auto">
          <a:xfrm>
            <a:off x="4522330" y="7008143"/>
            <a:ext cx="1167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310000</a:t>
            </a:r>
          </a:p>
        </p:txBody>
      </p:sp>
      <p:sp>
        <p:nvSpPr>
          <p:cNvPr id="78885" name="Line 37"/>
          <p:cNvSpPr>
            <a:spLocks noChangeShapeType="1"/>
          </p:cNvSpPr>
          <p:nvPr/>
        </p:nvSpPr>
        <p:spPr bwMode="auto">
          <a:xfrm>
            <a:off x="1183077" y="5617352"/>
            <a:ext cx="46781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88" name="Line 40"/>
          <p:cNvSpPr>
            <a:spLocks noChangeShapeType="1"/>
          </p:cNvSpPr>
          <p:nvPr/>
        </p:nvSpPr>
        <p:spPr bwMode="auto">
          <a:xfrm>
            <a:off x="4452339" y="5021298"/>
            <a:ext cx="0" cy="24477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89" name="Rectangle 41"/>
          <p:cNvSpPr>
            <a:spLocks noChangeArrowheads="1"/>
          </p:cNvSpPr>
          <p:nvPr/>
        </p:nvSpPr>
        <p:spPr bwMode="auto">
          <a:xfrm>
            <a:off x="2686757" y="5084516"/>
            <a:ext cx="1232747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PNAME</a:t>
            </a:r>
          </a:p>
        </p:txBody>
      </p:sp>
      <p:sp>
        <p:nvSpPr>
          <p:cNvPr id="78890" name="Rectangle 42"/>
          <p:cNvSpPr>
            <a:spLocks noChangeArrowheads="1"/>
          </p:cNvSpPr>
          <p:nvPr/>
        </p:nvSpPr>
        <p:spPr bwMode="auto">
          <a:xfrm>
            <a:off x="1277903" y="5626383"/>
            <a:ext cx="54412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P1</a:t>
            </a:r>
          </a:p>
        </p:txBody>
      </p:sp>
      <p:sp>
        <p:nvSpPr>
          <p:cNvPr id="78891" name="Rectangle 43"/>
          <p:cNvSpPr>
            <a:spLocks noChangeArrowheads="1"/>
          </p:cNvSpPr>
          <p:nvPr/>
        </p:nvSpPr>
        <p:spPr bwMode="auto">
          <a:xfrm>
            <a:off x="4522330" y="5626383"/>
            <a:ext cx="1167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150000</a:t>
            </a:r>
          </a:p>
        </p:txBody>
      </p:sp>
      <p:sp>
        <p:nvSpPr>
          <p:cNvPr id="78892" name="Rectangle 44"/>
          <p:cNvSpPr>
            <a:spLocks noChangeArrowheads="1"/>
          </p:cNvSpPr>
          <p:nvPr/>
        </p:nvSpPr>
        <p:spPr bwMode="auto">
          <a:xfrm>
            <a:off x="1885246" y="5626383"/>
            <a:ext cx="2214880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Instrumentation</a:t>
            </a:r>
          </a:p>
        </p:txBody>
      </p:sp>
      <p:sp>
        <p:nvSpPr>
          <p:cNvPr id="78893" name="Rectangle 45"/>
          <p:cNvSpPr>
            <a:spLocks noChangeArrowheads="1"/>
          </p:cNvSpPr>
          <p:nvPr/>
        </p:nvSpPr>
        <p:spPr bwMode="auto">
          <a:xfrm>
            <a:off x="1876214" y="6055360"/>
            <a:ext cx="2691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Database Develop.</a:t>
            </a:r>
          </a:p>
        </p:txBody>
      </p:sp>
      <p:sp>
        <p:nvSpPr>
          <p:cNvPr id="78894" name="Rectangle 46"/>
          <p:cNvSpPr>
            <a:spLocks noChangeArrowheads="1"/>
          </p:cNvSpPr>
          <p:nvPr/>
        </p:nvSpPr>
        <p:spPr bwMode="auto">
          <a:xfrm>
            <a:off x="1889761" y="6556587"/>
            <a:ext cx="1542062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CAD/CAM</a:t>
            </a:r>
          </a:p>
        </p:txBody>
      </p:sp>
      <p:sp>
        <p:nvSpPr>
          <p:cNvPr id="78895" name="Rectangle 47"/>
          <p:cNvSpPr>
            <a:spLocks noChangeArrowheads="1"/>
          </p:cNvSpPr>
          <p:nvPr/>
        </p:nvSpPr>
        <p:spPr bwMode="auto">
          <a:xfrm>
            <a:off x="1887503" y="7008143"/>
            <a:ext cx="1871698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Arial" charset="0"/>
              </a:rPr>
              <a:t>Maintenance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Union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Similar to set union</a:t>
            </a:r>
          </a:p>
          <a:p>
            <a:r>
              <a:rPr lang="en-US" dirty="0"/>
              <a:t>General form</a:t>
            </a:r>
          </a:p>
          <a:p>
            <a:pPr>
              <a:buFont typeface="Monotype Sorts" charset="0"/>
              <a:buNone/>
            </a:pPr>
            <a:r>
              <a:rPr lang="en-US" dirty="0"/>
              <a:t>				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smtClean="0">
                <a:latin typeface="Symbol" charset="0"/>
                <a:sym typeface="Symbol"/>
              </a:rPr>
              <a:t></a:t>
            </a:r>
            <a:r>
              <a:rPr lang="en-US" dirty="0" smtClean="0"/>
              <a:t> </a:t>
            </a:r>
            <a:r>
              <a:rPr lang="en-US" i="1" dirty="0"/>
              <a:t>S=</a:t>
            </a:r>
            <a:r>
              <a:rPr lang="en-US" dirty="0"/>
              <a:t>{</a:t>
            </a:r>
            <a:r>
              <a:rPr lang="en-US" i="1" dirty="0"/>
              <a:t>t </a:t>
            </a:r>
            <a:r>
              <a:rPr lang="en-US" dirty="0" smtClean="0">
                <a:latin typeface="Symbol" charset="0"/>
                <a:sym typeface="Symbol"/>
              </a:rPr>
              <a:t> </a:t>
            </a:r>
            <a:r>
              <a:rPr lang="en-US" i="1" dirty="0" smtClean="0"/>
              <a:t>t </a:t>
            </a:r>
            <a:r>
              <a:rPr lang="en-US" dirty="0" smtClean="0">
                <a:latin typeface="Symbol" charset="0"/>
                <a:sym typeface="Symbol"/>
              </a:rPr>
              <a:t>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or</a:t>
            </a:r>
            <a:r>
              <a:rPr lang="en-US" i="1" dirty="0"/>
              <a:t> </a:t>
            </a:r>
            <a:r>
              <a:rPr lang="en-US" i="1" dirty="0" smtClean="0"/>
              <a:t>t </a:t>
            </a:r>
            <a:r>
              <a:rPr lang="en-US" dirty="0" smtClean="0">
                <a:latin typeface="Symbol" charset="0"/>
                <a:sym typeface="Symbol"/>
              </a:rPr>
              <a:t> </a:t>
            </a:r>
            <a:r>
              <a:rPr lang="en-US" i="1" dirty="0" smtClean="0"/>
              <a:t>S</a:t>
            </a:r>
            <a:r>
              <a:rPr lang="en-US" dirty="0"/>
              <a:t>}</a:t>
            </a:r>
          </a:p>
          <a:p>
            <a:pPr>
              <a:buFont typeface="Monotype Sorts" charset="0"/>
              <a:buNone/>
            </a:pPr>
            <a:r>
              <a:rPr lang="en-US" dirty="0"/>
              <a:t>	where 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 are relations, </a:t>
            </a:r>
            <a:r>
              <a:rPr lang="en-US" i="1" dirty="0"/>
              <a:t>t</a:t>
            </a:r>
            <a:r>
              <a:rPr lang="en-US" dirty="0"/>
              <a:t> is a </a:t>
            </a:r>
            <a:r>
              <a:rPr lang="en-US" dirty="0">
                <a:solidFill>
                  <a:schemeClr val="tx2"/>
                </a:solidFill>
              </a:rPr>
              <a:t>tuple variable</a:t>
            </a:r>
          </a:p>
          <a:p>
            <a:pPr lvl="1"/>
            <a:r>
              <a:rPr lang="en-US" dirty="0"/>
              <a:t>Result contains tuples that are in </a:t>
            </a:r>
            <a:r>
              <a:rPr lang="en-US" i="1" dirty="0"/>
              <a:t>R</a:t>
            </a:r>
            <a:r>
              <a:rPr lang="en-US" dirty="0"/>
              <a:t>  or in </a:t>
            </a:r>
            <a:r>
              <a:rPr lang="en-US" i="1" dirty="0"/>
              <a:t>S</a:t>
            </a:r>
            <a:r>
              <a:rPr lang="en-US" dirty="0"/>
              <a:t>, but not both (duplicates removed)</a:t>
            </a:r>
          </a:p>
          <a:p>
            <a:pPr lvl="1"/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 should be union-compatible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Set Difference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65000"/>
              </a:spcBef>
            </a:pPr>
            <a:r>
              <a:rPr lang="en-US" dirty="0"/>
              <a:t>General Form</a:t>
            </a:r>
          </a:p>
          <a:p>
            <a:pPr>
              <a:spcBef>
                <a:spcPct val="65000"/>
              </a:spcBef>
              <a:buFont typeface="Monotype Sorts" charset="0"/>
              <a:buNone/>
            </a:pPr>
            <a:r>
              <a:rPr lang="en-US" dirty="0"/>
              <a:t>			</a:t>
            </a:r>
            <a:r>
              <a:rPr lang="en-US" i="1" dirty="0"/>
              <a:t>R</a:t>
            </a:r>
            <a:r>
              <a:rPr lang="en-US" dirty="0"/>
              <a:t> – </a:t>
            </a:r>
            <a:r>
              <a:rPr lang="en-US" i="1" dirty="0" smtClean="0"/>
              <a:t>S = </a:t>
            </a:r>
            <a:r>
              <a:rPr lang="en-US" dirty="0" smtClean="0"/>
              <a:t>{</a:t>
            </a:r>
            <a:r>
              <a:rPr lang="en-US" i="1" dirty="0"/>
              <a:t>t </a:t>
            </a:r>
            <a:r>
              <a:rPr lang="en-US" dirty="0" smtClean="0">
                <a:latin typeface="Symbol" charset="0"/>
                <a:sym typeface="Symbol"/>
              </a:rPr>
              <a:t></a:t>
            </a:r>
            <a:r>
              <a:rPr lang="en-US" i="1" dirty="0" smtClean="0"/>
              <a:t>t </a:t>
            </a:r>
            <a:r>
              <a:rPr lang="en-US" sz="2400" dirty="0" smtClean="0">
                <a:latin typeface="Symbol" charset="0"/>
                <a:sym typeface="Symbol"/>
              </a:rPr>
              <a:t>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dirty="0" smtClean="0"/>
              <a:t>t </a:t>
            </a:r>
            <a:r>
              <a:rPr lang="en-US" sz="2400" dirty="0" smtClean="0">
                <a:latin typeface="Symbol" charset="0"/>
                <a:sym typeface="Symbol"/>
              </a:rPr>
              <a:t> </a:t>
            </a:r>
            <a:r>
              <a:rPr lang="en-US" i="1" dirty="0" smtClean="0"/>
              <a:t>S</a:t>
            </a:r>
            <a:r>
              <a:rPr lang="en-US" dirty="0"/>
              <a:t>}</a:t>
            </a:r>
          </a:p>
          <a:p>
            <a:pPr>
              <a:spcBef>
                <a:spcPct val="65000"/>
              </a:spcBef>
              <a:buFont typeface="Monotype Sorts" charset="0"/>
              <a:buNone/>
            </a:pPr>
            <a:r>
              <a:rPr lang="en-US" dirty="0"/>
              <a:t>	where </a:t>
            </a:r>
            <a:r>
              <a:rPr lang="en-US" i="1" dirty="0"/>
              <a:t>R</a:t>
            </a:r>
            <a:r>
              <a:rPr lang="en-US" dirty="0"/>
              <a:t> and S are relations, </a:t>
            </a:r>
            <a:r>
              <a:rPr lang="en-US" i="1" dirty="0"/>
              <a:t>t</a:t>
            </a:r>
            <a:r>
              <a:rPr lang="en-US" dirty="0"/>
              <a:t> is a tuple variable</a:t>
            </a:r>
          </a:p>
          <a:p>
            <a:pPr lvl="1">
              <a:spcBef>
                <a:spcPct val="65000"/>
              </a:spcBef>
            </a:pPr>
            <a:r>
              <a:rPr lang="en-US" dirty="0"/>
              <a:t>Result contains all tuples that are in </a:t>
            </a:r>
            <a:r>
              <a:rPr lang="en-US" i="1" dirty="0"/>
              <a:t>R</a:t>
            </a:r>
            <a:r>
              <a:rPr lang="en-US" dirty="0"/>
              <a:t>, but not in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pPr lvl="1">
              <a:spcBef>
                <a:spcPct val="65000"/>
              </a:spcBef>
            </a:pPr>
            <a:r>
              <a:rPr lang="en-US" i="1" dirty="0"/>
              <a:t>R</a:t>
            </a:r>
            <a:r>
              <a:rPr lang="en-US" dirty="0"/>
              <a:t> –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>
                <a:latin typeface="Symbol" charset="0"/>
                <a:sym typeface="Symbol" charset="0"/>
              </a:rPr>
              <a:t>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– </a:t>
            </a:r>
            <a:r>
              <a:rPr lang="en-US" i="1" dirty="0"/>
              <a:t>R</a:t>
            </a:r>
          </a:p>
          <a:p>
            <a:pPr lvl="1">
              <a:spcBef>
                <a:spcPct val="65000"/>
              </a:spcBef>
            </a:pPr>
            <a:r>
              <a:rPr lang="en-US" i="1" dirty="0"/>
              <a:t>R, S </a:t>
            </a:r>
            <a:r>
              <a:rPr lang="en-US" dirty="0"/>
              <a:t>union-compatible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Cartesian (Cross) Product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400" dirty="0"/>
              <a:t>Given relations</a:t>
            </a:r>
          </a:p>
          <a:p>
            <a:pPr lvl="1"/>
            <a:r>
              <a:rPr lang="en-US" sz="2800" i="1" dirty="0"/>
              <a:t>R</a:t>
            </a:r>
            <a:r>
              <a:rPr lang="en-US" sz="2800" dirty="0"/>
              <a:t> of degree </a:t>
            </a:r>
            <a:r>
              <a:rPr lang="en-US" sz="2800" i="1" dirty="0"/>
              <a:t>k</a:t>
            </a:r>
            <a:r>
              <a:rPr lang="en-US" sz="2800" baseline="-25000" dirty="0"/>
              <a:t>1 , </a:t>
            </a:r>
            <a:r>
              <a:rPr lang="en-US" sz="2800" dirty="0"/>
              <a:t>cardinality </a:t>
            </a:r>
            <a:r>
              <a:rPr lang="en-US" sz="2800" i="1" dirty="0"/>
              <a:t>n</a:t>
            </a:r>
            <a:r>
              <a:rPr lang="en-US" sz="2800" baseline="-25000" dirty="0"/>
              <a:t>1</a:t>
            </a:r>
            <a:endParaRPr lang="en-US" sz="2800" dirty="0"/>
          </a:p>
          <a:p>
            <a:pPr lvl="1"/>
            <a:r>
              <a:rPr lang="en-US" sz="2800" i="1" dirty="0"/>
              <a:t>S</a:t>
            </a:r>
            <a:r>
              <a:rPr lang="en-US" sz="2800" dirty="0"/>
              <a:t> of degree </a:t>
            </a:r>
            <a:r>
              <a:rPr lang="en-US" sz="2800" i="1" dirty="0"/>
              <a:t>k</a:t>
            </a:r>
            <a:r>
              <a:rPr lang="en-US" sz="2800" baseline="-25000" dirty="0"/>
              <a:t>2 , </a:t>
            </a:r>
            <a:r>
              <a:rPr lang="en-US" sz="2800" dirty="0"/>
              <a:t>cardinality </a:t>
            </a:r>
            <a:r>
              <a:rPr lang="en-US" sz="2800" i="1" dirty="0"/>
              <a:t>n</a:t>
            </a:r>
            <a:r>
              <a:rPr lang="en-US" sz="2800" baseline="-25000" dirty="0"/>
              <a:t>2</a:t>
            </a:r>
            <a:endParaRPr lang="en-US" sz="2800" dirty="0"/>
          </a:p>
          <a:p>
            <a:r>
              <a:rPr lang="en-US" sz="3400" dirty="0"/>
              <a:t>Cartesian (cross) product: </a:t>
            </a:r>
          </a:p>
          <a:p>
            <a:pPr>
              <a:buFont typeface="Monotype Sorts" charset="0"/>
              <a:buNone/>
            </a:pPr>
            <a:r>
              <a:rPr lang="en-US" sz="3400" dirty="0"/>
              <a:t>		</a:t>
            </a:r>
            <a:r>
              <a:rPr lang="en-US" sz="3400" i="1" dirty="0"/>
              <a:t>R</a:t>
            </a:r>
            <a:r>
              <a:rPr lang="en-US" sz="3400" dirty="0"/>
              <a:t> </a:t>
            </a:r>
            <a:r>
              <a:rPr lang="en-US" sz="3400" dirty="0" smtClean="0">
                <a:sym typeface="Symbol"/>
              </a:rPr>
              <a:t>×</a:t>
            </a:r>
            <a:r>
              <a:rPr lang="en-US" sz="3400" dirty="0" smtClean="0"/>
              <a:t> </a:t>
            </a:r>
            <a:r>
              <a:rPr lang="en-US" sz="3400" i="1" dirty="0"/>
              <a:t>S</a:t>
            </a:r>
            <a:r>
              <a:rPr lang="en-US" sz="3400" dirty="0"/>
              <a:t> = {</a:t>
            </a:r>
            <a:r>
              <a:rPr lang="en-US" sz="3400" i="1" dirty="0"/>
              <a:t>t </a:t>
            </a:r>
            <a:r>
              <a:rPr lang="en-US" sz="3400" dirty="0"/>
              <a:t>[</a:t>
            </a:r>
            <a:r>
              <a:rPr lang="en-US" sz="3400" i="1" dirty="0"/>
              <a:t>A</a:t>
            </a:r>
            <a:r>
              <a:rPr lang="en-US" sz="3400" baseline="-25000" dirty="0"/>
              <a:t>1</a:t>
            </a:r>
            <a:r>
              <a:rPr lang="en-US" sz="3400" dirty="0"/>
              <a:t>,…,</a:t>
            </a:r>
            <a:r>
              <a:rPr lang="en-US" sz="3400" i="1" dirty="0"/>
              <a:t>A</a:t>
            </a:r>
            <a:r>
              <a:rPr lang="en-US" sz="3400" i="1" baseline="-25000" dirty="0"/>
              <a:t>k</a:t>
            </a:r>
            <a:r>
              <a:rPr lang="en-US" baseline="-50000" dirty="0"/>
              <a:t>1</a:t>
            </a:r>
            <a:r>
              <a:rPr lang="en-US" sz="3400" dirty="0"/>
              <a:t>, </a:t>
            </a:r>
            <a:r>
              <a:rPr lang="en-US" sz="3400" i="1" dirty="0"/>
              <a:t>A</a:t>
            </a:r>
            <a:r>
              <a:rPr lang="en-US" sz="3400" i="1" baseline="-25000" dirty="0"/>
              <a:t>k</a:t>
            </a:r>
            <a:r>
              <a:rPr lang="en-US" baseline="-50000" dirty="0"/>
              <a:t>1</a:t>
            </a:r>
            <a:r>
              <a:rPr lang="en-US" baseline="-25000" dirty="0"/>
              <a:t>+1</a:t>
            </a:r>
            <a:r>
              <a:rPr lang="en-US" sz="3400" dirty="0"/>
              <a:t>,…,</a:t>
            </a:r>
            <a:r>
              <a:rPr lang="en-US" sz="3400" i="1" dirty="0"/>
              <a:t>A</a:t>
            </a:r>
            <a:r>
              <a:rPr lang="en-US" i="1" baseline="-25000" dirty="0"/>
              <a:t>k</a:t>
            </a:r>
            <a:r>
              <a:rPr lang="en-US" baseline="-50000" dirty="0"/>
              <a:t>1</a:t>
            </a:r>
            <a:r>
              <a:rPr lang="en-US" i="1" baseline="-25000" dirty="0"/>
              <a:t>+k</a:t>
            </a:r>
            <a:r>
              <a:rPr lang="en-US" baseline="-50000" dirty="0"/>
              <a:t>2</a:t>
            </a:r>
            <a:r>
              <a:rPr lang="en-US" sz="3400" dirty="0"/>
              <a:t>] </a:t>
            </a:r>
            <a:r>
              <a:rPr lang="en-US" sz="3400" dirty="0" smtClean="0">
                <a:latin typeface="Symbol" charset="0"/>
                <a:sym typeface="Symbol"/>
              </a:rPr>
              <a:t> </a:t>
            </a:r>
            <a:r>
              <a:rPr lang="en-US" sz="3400" i="1" dirty="0" smtClean="0"/>
              <a:t>t</a:t>
            </a:r>
            <a:r>
              <a:rPr lang="en-US" sz="3400" dirty="0" smtClean="0"/>
              <a:t>[</a:t>
            </a:r>
            <a:r>
              <a:rPr lang="en-US" sz="3400" i="1" dirty="0" smtClean="0"/>
              <a:t>A</a:t>
            </a:r>
            <a:r>
              <a:rPr lang="en-US" sz="3400" baseline="-25000" dirty="0" smtClean="0"/>
              <a:t>1</a:t>
            </a:r>
            <a:r>
              <a:rPr lang="en-US" sz="3400" dirty="0"/>
              <a:t>,…,</a:t>
            </a:r>
            <a:r>
              <a:rPr lang="en-US" sz="3400" i="1" dirty="0"/>
              <a:t>A</a:t>
            </a:r>
            <a:r>
              <a:rPr lang="en-US" sz="3400" i="1" baseline="-25000" dirty="0"/>
              <a:t>k</a:t>
            </a:r>
            <a:r>
              <a:rPr lang="en-US" baseline="-50000" dirty="0"/>
              <a:t>1</a:t>
            </a:r>
            <a:r>
              <a:rPr lang="en-US" sz="3400" dirty="0" smtClean="0"/>
              <a:t>] </a:t>
            </a:r>
            <a:r>
              <a:rPr lang="en-US" dirty="0" smtClean="0">
                <a:latin typeface="Symbol" charset="0"/>
                <a:sym typeface="Symbol"/>
              </a:rPr>
              <a:t> </a:t>
            </a:r>
            <a:r>
              <a:rPr lang="en-US" sz="3400" i="1" dirty="0" smtClean="0"/>
              <a:t>R </a:t>
            </a:r>
            <a:r>
              <a:rPr lang="en-US" sz="3400" dirty="0"/>
              <a:t>and 		</a:t>
            </a:r>
            <a:r>
              <a:rPr lang="en-US" sz="3400" i="1" dirty="0"/>
              <a:t>t</a:t>
            </a:r>
            <a:r>
              <a:rPr lang="en-US" sz="3400" dirty="0"/>
              <a:t>[</a:t>
            </a:r>
            <a:r>
              <a:rPr lang="en-US" sz="3400" i="1" dirty="0"/>
              <a:t>A</a:t>
            </a:r>
            <a:r>
              <a:rPr lang="en-US" sz="3400" i="1" baseline="-25000" dirty="0"/>
              <a:t>k</a:t>
            </a:r>
            <a:r>
              <a:rPr lang="en-US" baseline="-50000" dirty="0"/>
              <a:t>1</a:t>
            </a:r>
            <a:r>
              <a:rPr lang="en-US" baseline="-25000" dirty="0"/>
              <a:t>+1</a:t>
            </a:r>
            <a:r>
              <a:rPr lang="en-US" sz="3400" dirty="0"/>
              <a:t>,…,</a:t>
            </a:r>
            <a:r>
              <a:rPr lang="en-US" sz="3400" i="1" dirty="0"/>
              <a:t>A</a:t>
            </a:r>
            <a:r>
              <a:rPr lang="en-US" i="1" baseline="-25000" dirty="0"/>
              <a:t>k</a:t>
            </a:r>
            <a:r>
              <a:rPr lang="en-US" baseline="-50000" dirty="0"/>
              <a:t>1</a:t>
            </a:r>
            <a:r>
              <a:rPr lang="en-US" i="1" baseline="-25000" dirty="0"/>
              <a:t>+k</a:t>
            </a:r>
            <a:r>
              <a:rPr lang="en-US" baseline="-50000" dirty="0"/>
              <a:t>2</a:t>
            </a:r>
            <a:r>
              <a:rPr lang="en-US" sz="3400" dirty="0" smtClean="0"/>
              <a:t>] </a:t>
            </a:r>
            <a:r>
              <a:rPr lang="en-US" dirty="0" smtClean="0">
                <a:latin typeface="Symbol" charset="0"/>
                <a:sym typeface="Symbol"/>
              </a:rPr>
              <a:t> </a:t>
            </a:r>
            <a:r>
              <a:rPr lang="en-US" sz="3400" i="1" dirty="0" smtClean="0"/>
              <a:t>S</a:t>
            </a:r>
            <a:r>
              <a:rPr lang="en-US" sz="3400" dirty="0"/>
              <a:t>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3400" dirty="0"/>
          </a:p>
          <a:p>
            <a:pPr>
              <a:buFont typeface="Monotype Sorts" charset="0"/>
              <a:buNone/>
            </a:pPr>
            <a:r>
              <a:rPr lang="en-US" sz="3400" dirty="0"/>
              <a:t>	The result of </a:t>
            </a:r>
            <a:r>
              <a:rPr lang="en-US" sz="3400" i="1" dirty="0"/>
              <a:t>R</a:t>
            </a:r>
            <a:r>
              <a:rPr lang="en-US" sz="3400" dirty="0"/>
              <a:t> </a:t>
            </a:r>
            <a:r>
              <a:rPr lang="en-US" sz="3400" dirty="0" smtClean="0">
                <a:latin typeface="Symbol" charset="0"/>
                <a:sym typeface="Symbol"/>
              </a:rPr>
              <a:t>×</a:t>
            </a:r>
            <a:r>
              <a:rPr lang="en-US" sz="3400" dirty="0" smtClean="0"/>
              <a:t> </a:t>
            </a:r>
            <a:r>
              <a:rPr lang="en-US" sz="3400" i="1" dirty="0"/>
              <a:t>S</a:t>
            </a:r>
            <a:r>
              <a:rPr lang="en-US" sz="3400" dirty="0"/>
              <a:t> is a relation of degree (</a:t>
            </a:r>
            <a:r>
              <a:rPr lang="en-US" sz="3400" i="1" dirty="0"/>
              <a:t>k</a:t>
            </a:r>
            <a:r>
              <a:rPr lang="en-US" sz="3400" baseline="-25000" dirty="0"/>
              <a:t>1</a:t>
            </a:r>
            <a:r>
              <a:rPr lang="en-US" sz="3400" dirty="0"/>
              <a:t>+ </a:t>
            </a:r>
            <a:r>
              <a:rPr lang="en-US" sz="3400" i="1" dirty="0"/>
              <a:t>k</a:t>
            </a:r>
            <a:r>
              <a:rPr lang="en-US" sz="3400" baseline="-25000" dirty="0"/>
              <a:t>2</a:t>
            </a:r>
            <a:r>
              <a:rPr lang="en-US" sz="3400" dirty="0"/>
              <a:t>) and consists of all (</a:t>
            </a:r>
            <a:r>
              <a:rPr lang="en-US" sz="3400" i="1" dirty="0"/>
              <a:t>n</a:t>
            </a:r>
            <a:r>
              <a:rPr lang="en-US" sz="3400" baseline="-25000" dirty="0"/>
              <a:t>1</a:t>
            </a:r>
            <a:r>
              <a:rPr lang="en-US" sz="3400" baseline="-8000" dirty="0"/>
              <a:t>*</a:t>
            </a:r>
            <a:r>
              <a:rPr lang="en-US" sz="3400" dirty="0"/>
              <a:t> </a:t>
            </a:r>
            <a:r>
              <a:rPr lang="en-US" sz="3400" i="1" dirty="0"/>
              <a:t>n</a:t>
            </a:r>
            <a:r>
              <a:rPr lang="en-US" sz="3400" baseline="-25000" dirty="0"/>
              <a:t>2</a:t>
            </a:r>
            <a:r>
              <a:rPr lang="en-US" sz="3400" dirty="0"/>
              <a:t>)-tuples where each tuple is a concatenation of one tuple of </a:t>
            </a:r>
            <a:r>
              <a:rPr lang="en-US" sz="3400" i="1" dirty="0"/>
              <a:t>R</a:t>
            </a:r>
            <a:r>
              <a:rPr lang="en-US" sz="3400" dirty="0"/>
              <a:t> with one tuple of </a:t>
            </a:r>
            <a:r>
              <a:rPr lang="en-US" sz="3400" i="1" dirty="0"/>
              <a:t>S</a:t>
            </a:r>
            <a:r>
              <a:rPr lang="en-US" sz="3400" dirty="0"/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Cartesian Product Example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734755" y="2855487"/>
            <a:ext cx="5834098" cy="6321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6710116" y="285548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8010596" y="285548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9311076" y="285548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10611556" y="285548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5940215" y="2986439"/>
            <a:ext cx="72700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6915574" y="2986439"/>
            <a:ext cx="102728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8035432" y="2986439"/>
            <a:ext cx="137950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EMP.TITLE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9398827" y="2986439"/>
            <a:ext cx="1289794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PAY.TITLE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10552853" y="2986439"/>
            <a:ext cx="1110827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SALARY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5940214" y="363667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6915574" y="3636679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8035432" y="363667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940214" y="396179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6915574" y="3961799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8035432" y="396179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5940214" y="428691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6915574" y="4286919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8035432" y="428691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5940214" y="461203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6915574" y="4612039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8035432" y="461203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9263663" y="363667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10685365" y="363667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9263664" y="396179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10685365" y="396179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9263663" y="428691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2974" name="Rectangle 30"/>
          <p:cNvSpPr>
            <a:spLocks noChangeArrowheads="1"/>
          </p:cNvSpPr>
          <p:nvPr/>
        </p:nvSpPr>
        <p:spPr bwMode="auto">
          <a:xfrm>
            <a:off x="10685365" y="428691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2975" name="Rectangle 31"/>
          <p:cNvSpPr>
            <a:spLocks noChangeArrowheads="1"/>
          </p:cNvSpPr>
          <p:nvPr/>
        </p:nvSpPr>
        <p:spPr bwMode="auto">
          <a:xfrm>
            <a:off x="9253837" y="4612039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2976" name="Rectangle 32"/>
          <p:cNvSpPr>
            <a:spLocks noChangeArrowheads="1"/>
          </p:cNvSpPr>
          <p:nvPr/>
        </p:nvSpPr>
        <p:spPr bwMode="auto">
          <a:xfrm>
            <a:off x="10685365" y="461203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5940214" y="493715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2978" name="Rectangle 34"/>
          <p:cNvSpPr>
            <a:spLocks noChangeArrowheads="1"/>
          </p:cNvSpPr>
          <p:nvPr/>
        </p:nvSpPr>
        <p:spPr bwMode="auto">
          <a:xfrm>
            <a:off x="6915575" y="4937159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8035433" y="493715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940214" y="526227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2981" name="Rectangle 37"/>
          <p:cNvSpPr>
            <a:spLocks noChangeArrowheads="1"/>
          </p:cNvSpPr>
          <p:nvPr/>
        </p:nvSpPr>
        <p:spPr bwMode="auto">
          <a:xfrm>
            <a:off x="6915575" y="5262279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2982" name="Rectangle 38"/>
          <p:cNvSpPr>
            <a:spLocks noChangeArrowheads="1"/>
          </p:cNvSpPr>
          <p:nvPr/>
        </p:nvSpPr>
        <p:spPr bwMode="auto">
          <a:xfrm>
            <a:off x="8035433" y="526227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5940214" y="558739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6915575" y="5587399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8035433" y="558739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5940214" y="591251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6915575" y="5912519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8035433" y="591251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9263663" y="493715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90" name="Rectangle 46"/>
          <p:cNvSpPr>
            <a:spLocks noChangeArrowheads="1"/>
          </p:cNvSpPr>
          <p:nvPr/>
        </p:nvSpPr>
        <p:spPr bwMode="auto">
          <a:xfrm>
            <a:off x="10685365" y="493715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9263664" y="526227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10685365" y="526227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9263663" y="558739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10685365" y="558739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2995" name="Rectangle 51"/>
          <p:cNvSpPr>
            <a:spLocks noChangeArrowheads="1"/>
          </p:cNvSpPr>
          <p:nvPr/>
        </p:nvSpPr>
        <p:spPr bwMode="auto">
          <a:xfrm>
            <a:off x="9253837" y="5912519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10685365" y="591251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9263663" y="623763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98" name="Rectangle 54"/>
          <p:cNvSpPr>
            <a:spLocks noChangeArrowheads="1"/>
          </p:cNvSpPr>
          <p:nvPr/>
        </p:nvSpPr>
        <p:spPr bwMode="auto">
          <a:xfrm>
            <a:off x="10685365" y="623763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9263664" y="656275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10685365" y="656275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3001" name="Rectangle 57"/>
          <p:cNvSpPr>
            <a:spLocks noChangeArrowheads="1"/>
          </p:cNvSpPr>
          <p:nvPr/>
        </p:nvSpPr>
        <p:spPr bwMode="auto">
          <a:xfrm>
            <a:off x="9263663" y="688787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0685365" y="688787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9253837" y="7212999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10685365" y="721299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3005" name="Rectangle 61"/>
          <p:cNvSpPr>
            <a:spLocks noChangeArrowheads="1"/>
          </p:cNvSpPr>
          <p:nvPr/>
        </p:nvSpPr>
        <p:spPr bwMode="auto">
          <a:xfrm>
            <a:off x="9263663" y="7915358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3006" name="Rectangle 62"/>
          <p:cNvSpPr>
            <a:spLocks noChangeArrowheads="1"/>
          </p:cNvSpPr>
          <p:nvPr/>
        </p:nvSpPr>
        <p:spPr bwMode="auto">
          <a:xfrm>
            <a:off x="10685365" y="7915358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9263664" y="8240478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08" name="Rectangle 64"/>
          <p:cNvSpPr>
            <a:spLocks noChangeArrowheads="1"/>
          </p:cNvSpPr>
          <p:nvPr/>
        </p:nvSpPr>
        <p:spPr bwMode="auto">
          <a:xfrm>
            <a:off x="10685365" y="8240478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3009" name="Rectangle 65"/>
          <p:cNvSpPr>
            <a:spLocks noChangeArrowheads="1"/>
          </p:cNvSpPr>
          <p:nvPr/>
        </p:nvSpPr>
        <p:spPr bwMode="auto">
          <a:xfrm>
            <a:off x="9263663" y="8565598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10" name="Rectangle 66"/>
          <p:cNvSpPr>
            <a:spLocks noChangeArrowheads="1"/>
          </p:cNvSpPr>
          <p:nvPr/>
        </p:nvSpPr>
        <p:spPr bwMode="auto">
          <a:xfrm>
            <a:off x="10685365" y="8565598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3011" name="Rectangle 67"/>
          <p:cNvSpPr>
            <a:spLocks noChangeArrowheads="1"/>
          </p:cNvSpPr>
          <p:nvPr/>
        </p:nvSpPr>
        <p:spPr bwMode="auto">
          <a:xfrm>
            <a:off x="9253837" y="8890718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3012" name="Rectangle 68"/>
          <p:cNvSpPr>
            <a:spLocks noChangeArrowheads="1"/>
          </p:cNvSpPr>
          <p:nvPr/>
        </p:nvSpPr>
        <p:spPr bwMode="auto">
          <a:xfrm>
            <a:off x="10685365" y="8890718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3013" name="Rectangle 69"/>
          <p:cNvSpPr>
            <a:spLocks noChangeArrowheads="1"/>
          </p:cNvSpPr>
          <p:nvPr/>
        </p:nvSpPr>
        <p:spPr bwMode="auto">
          <a:xfrm>
            <a:off x="5940214" y="623763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14" name="Rectangle 70"/>
          <p:cNvSpPr>
            <a:spLocks noChangeArrowheads="1"/>
          </p:cNvSpPr>
          <p:nvPr/>
        </p:nvSpPr>
        <p:spPr bwMode="auto">
          <a:xfrm>
            <a:off x="6905466" y="6237639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15" name="Rectangle 71"/>
          <p:cNvSpPr>
            <a:spLocks noChangeArrowheads="1"/>
          </p:cNvSpPr>
          <p:nvPr/>
        </p:nvSpPr>
        <p:spPr bwMode="auto">
          <a:xfrm>
            <a:off x="8035432" y="623763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16" name="Rectangle 72"/>
          <p:cNvSpPr>
            <a:spLocks noChangeArrowheads="1"/>
          </p:cNvSpPr>
          <p:nvPr/>
        </p:nvSpPr>
        <p:spPr bwMode="auto">
          <a:xfrm>
            <a:off x="5940214" y="656275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17" name="Rectangle 73"/>
          <p:cNvSpPr>
            <a:spLocks noChangeArrowheads="1"/>
          </p:cNvSpPr>
          <p:nvPr/>
        </p:nvSpPr>
        <p:spPr bwMode="auto">
          <a:xfrm>
            <a:off x="6905466" y="6562759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18" name="Rectangle 74"/>
          <p:cNvSpPr>
            <a:spLocks noChangeArrowheads="1"/>
          </p:cNvSpPr>
          <p:nvPr/>
        </p:nvSpPr>
        <p:spPr bwMode="auto">
          <a:xfrm>
            <a:off x="8035432" y="656275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19" name="Rectangle 75"/>
          <p:cNvSpPr>
            <a:spLocks noChangeArrowheads="1"/>
          </p:cNvSpPr>
          <p:nvPr/>
        </p:nvSpPr>
        <p:spPr bwMode="auto">
          <a:xfrm>
            <a:off x="5940214" y="688787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20" name="Rectangle 76"/>
          <p:cNvSpPr>
            <a:spLocks noChangeArrowheads="1"/>
          </p:cNvSpPr>
          <p:nvPr/>
        </p:nvSpPr>
        <p:spPr bwMode="auto">
          <a:xfrm>
            <a:off x="6905466" y="6887879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21" name="Rectangle 77"/>
          <p:cNvSpPr>
            <a:spLocks noChangeArrowheads="1"/>
          </p:cNvSpPr>
          <p:nvPr/>
        </p:nvSpPr>
        <p:spPr bwMode="auto">
          <a:xfrm>
            <a:off x="8035432" y="688787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22" name="Rectangle 78"/>
          <p:cNvSpPr>
            <a:spLocks noChangeArrowheads="1"/>
          </p:cNvSpPr>
          <p:nvPr/>
        </p:nvSpPr>
        <p:spPr bwMode="auto">
          <a:xfrm>
            <a:off x="5940214" y="721299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23" name="Rectangle 79"/>
          <p:cNvSpPr>
            <a:spLocks noChangeArrowheads="1"/>
          </p:cNvSpPr>
          <p:nvPr/>
        </p:nvSpPr>
        <p:spPr bwMode="auto">
          <a:xfrm>
            <a:off x="6905466" y="7212999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24" name="Rectangle 80"/>
          <p:cNvSpPr>
            <a:spLocks noChangeArrowheads="1"/>
          </p:cNvSpPr>
          <p:nvPr/>
        </p:nvSpPr>
        <p:spPr bwMode="auto">
          <a:xfrm>
            <a:off x="8035432" y="721299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25" name="Rectangle 81"/>
          <p:cNvSpPr>
            <a:spLocks noChangeArrowheads="1"/>
          </p:cNvSpPr>
          <p:nvPr/>
        </p:nvSpPr>
        <p:spPr bwMode="auto">
          <a:xfrm>
            <a:off x="5940214" y="791535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26" name="Rectangle 82"/>
          <p:cNvSpPr>
            <a:spLocks noChangeArrowheads="1"/>
          </p:cNvSpPr>
          <p:nvPr/>
        </p:nvSpPr>
        <p:spPr bwMode="auto">
          <a:xfrm>
            <a:off x="6915574" y="7915358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27" name="Rectangle 83"/>
          <p:cNvSpPr>
            <a:spLocks noChangeArrowheads="1"/>
          </p:cNvSpPr>
          <p:nvPr/>
        </p:nvSpPr>
        <p:spPr bwMode="auto">
          <a:xfrm>
            <a:off x="8035433" y="7915358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28" name="Rectangle 84"/>
          <p:cNvSpPr>
            <a:spLocks noChangeArrowheads="1"/>
          </p:cNvSpPr>
          <p:nvPr/>
        </p:nvSpPr>
        <p:spPr bwMode="auto">
          <a:xfrm>
            <a:off x="5940214" y="824047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29" name="Rectangle 85"/>
          <p:cNvSpPr>
            <a:spLocks noChangeArrowheads="1"/>
          </p:cNvSpPr>
          <p:nvPr/>
        </p:nvSpPr>
        <p:spPr bwMode="auto">
          <a:xfrm>
            <a:off x="6915574" y="8240478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30" name="Rectangle 86"/>
          <p:cNvSpPr>
            <a:spLocks noChangeArrowheads="1"/>
          </p:cNvSpPr>
          <p:nvPr/>
        </p:nvSpPr>
        <p:spPr bwMode="auto">
          <a:xfrm>
            <a:off x="8035433" y="8240478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31" name="Rectangle 87"/>
          <p:cNvSpPr>
            <a:spLocks noChangeArrowheads="1"/>
          </p:cNvSpPr>
          <p:nvPr/>
        </p:nvSpPr>
        <p:spPr bwMode="auto">
          <a:xfrm>
            <a:off x="5940214" y="856559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32" name="Rectangle 88"/>
          <p:cNvSpPr>
            <a:spLocks noChangeArrowheads="1"/>
          </p:cNvSpPr>
          <p:nvPr/>
        </p:nvSpPr>
        <p:spPr bwMode="auto">
          <a:xfrm>
            <a:off x="6915574" y="8565598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33" name="Rectangle 89"/>
          <p:cNvSpPr>
            <a:spLocks noChangeArrowheads="1"/>
          </p:cNvSpPr>
          <p:nvPr/>
        </p:nvSpPr>
        <p:spPr bwMode="auto">
          <a:xfrm>
            <a:off x="8035433" y="8565598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34" name="Rectangle 90"/>
          <p:cNvSpPr>
            <a:spLocks noChangeArrowheads="1"/>
          </p:cNvSpPr>
          <p:nvPr/>
        </p:nvSpPr>
        <p:spPr bwMode="auto">
          <a:xfrm>
            <a:off x="5940214" y="889071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35" name="Rectangle 91"/>
          <p:cNvSpPr>
            <a:spLocks noChangeArrowheads="1"/>
          </p:cNvSpPr>
          <p:nvPr/>
        </p:nvSpPr>
        <p:spPr bwMode="auto">
          <a:xfrm>
            <a:off x="6915574" y="8890718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36" name="Rectangle 92"/>
          <p:cNvSpPr>
            <a:spLocks noChangeArrowheads="1"/>
          </p:cNvSpPr>
          <p:nvPr/>
        </p:nvSpPr>
        <p:spPr bwMode="auto">
          <a:xfrm>
            <a:off x="8035433" y="8890718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37" name="Line 93"/>
          <p:cNvSpPr>
            <a:spLocks noChangeShapeType="1"/>
          </p:cNvSpPr>
          <p:nvPr/>
        </p:nvSpPr>
        <p:spPr bwMode="auto">
          <a:xfrm>
            <a:off x="5734756" y="3505727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38" name="Line 94"/>
          <p:cNvSpPr>
            <a:spLocks noChangeShapeType="1"/>
          </p:cNvSpPr>
          <p:nvPr/>
        </p:nvSpPr>
        <p:spPr bwMode="auto">
          <a:xfrm>
            <a:off x="6710116" y="3505727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39" name="Line 95"/>
          <p:cNvSpPr>
            <a:spLocks noChangeShapeType="1"/>
          </p:cNvSpPr>
          <p:nvPr/>
        </p:nvSpPr>
        <p:spPr bwMode="auto">
          <a:xfrm>
            <a:off x="8010596" y="3505727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0" name="Line 96"/>
          <p:cNvSpPr>
            <a:spLocks noChangeShapeType="1"/>
          </p:cNvSpPr>
          <p:nvPr/>
        </p:nvSpPr>
        <p:spPr bwMode="auto">
          <a:xfrm>
            <a:off x="9311076" y="3505727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1" name="Line 97"/>
          <p:cNvSpPr>
            <a:spLocks noChangeShapeType="1"/>
          </p:cNvSpPr>
          <p:nvPr/>
        </p:nvSpPr>
        <p:spPr bwMode="auto">
          <a:xfrm>
            <a:off x="10611556" y="3505727"/>
            <a:ext cx="0" cy="37208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2" name="Line 98"/>
          <p:cNvSpPr>
            <a:spLocks noChangeShapeType="1"/>
          </p:cNvSpPr>
          <p:nvPr/>
        </p:nvSpPr>
        <p:spPr bwMode="auto">
          <a:xfrm>
            <a:off x="11568853" y="3505727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3" name="Line 99"/>
          <p:cNvSpPr>
            <a:spLocks noChangeShapeType="1"/>
          </p:cNvSpPr>
          <p:nvPr/>
        </p:nvSpPr>
        <p:spPr bwMode="auto">
          <a:xfrm>
            <a:off x="5734756" y="7068501"/>
            <a:ext cx="0" cy="675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4" name="Line 100"/>
          <p:cNvSpPr>
            <a:spLocks noChangeShapeType="1"/>
          </p:cNvSpPr>
          <p:nvPr/>
        </p:nvSpPr>
        <p:spPr bwMode="auto">
          <a:xfrm>
            <a:off x="6710116" y="7068501"/>
            <a:ext cx="0" cy="675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5" name="Line 101"/>
          <p:cNvSpPr>
            <a:spLocks noChangeShapeType="1"/>
          </p:cNvSpPr>
          <p:nvPr/>
        </p:nvSpPr>
        <p:spPr bwMode="auto">
          <a:xfrm>
            <a:off x="8010596" y="7068501"/>
            <a:ext cx="0" cy="675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6" name="Line 102"/>
          <p:cNvSpPr>
            <a:spLocks noChangeShapeType="1"/>
          </p:cNvSpPr>
          <p:nvPr/>
        </p:nvSpPr>
        <p:spPr bwMode="auto">
          <a:xfrm>
            <a:off x="9311076" y="7054954"/>
            <a:ext cx="0" cy="68862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7" name="Line 103"/>
          <p:cNvSpPr>
            <a:spLocks noChangeShapeType="1"/>
          </p:cNvSpPr>
          <p:nvPr/>
        </p:nvSpPr>
        <p:spPr bwMode="auto">
          <a:xfrm>
            <a:off x="10611556" y="7217514"/>
            <a:ext cx="0" cy="50800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8" name="Line 104"/>
          <p:cNvSpPr>
            <a:spLocks noChangeShapeType="1"/>
          </p:cNvSpPr>
          <p:nvPr/>
        </p:nvSpPr>
        <p:spPr bwMode="auto">
          <a:xfrm>
            <a:off x="11568853" y="7068501"/>
            <a:ext cx="0" cy="675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9" name="Line 105"/>
          <p:cNvSpPr>
            <a:spLocks noChangeShapeType="1"/>
          </p:cNvSpPr>
          <p:nvPr/>
        </p:nvSpPr>
        <p:spPr bwMode="auto">
          <a:xfrm>
            <a:off x="5572195" y="7732287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0" name="Line 106"/>
          <p:cNvSpPr>
            <a:spLocks noChangeShapeType="1"/>
          </p:cNvSpPr>
          <p:nvPr/>
        </p:nvSpPr>
        <p:spPr bwMode="auto">
          <a:xfrm>
            <a:off x="5572195" y="7876785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1" name="Line 107"/>
          <p:cNvSpPr>
            <a:spLocks noChangeShapeType="1"/>
          </p:cNvSpPr>
          <p:nvPr/>
        </p:nvSpPr>
        <p:spPr bwMode="auto">
          <a:xfrm>
            <a:off x="7848035" y="7876785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2" name="Line 108"/>
          <p:cNvSpPr>
            <a:spLocks noChangeShapeType="1"/>
          </p:cNvSpPr>
          <p:nvPr/>
        </p:nvSpPr>
        <p:spPr bwMode="auto">
          <a:xfrm>
            <a:off x="7848035" y="7732287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3" name="Line 109"/>
          <p:cNvSpPr>
            <a:spLocks noChangeShapeType="1"/>
          </p:cNvSpPr>
          <p:nvPr/>
        </p:nvSpPr>
        <p:spPr bwMode="auto">
          <a:xfrm>
            <a:off x="6547555" y="7732287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4" name="Line 110"/>
          <p:cNvSpPr>
            <a:spLocks noChangeShapeType="1"/>
          </p:cNvSpPr>
          <p:nvPr/>
        </p:nvSpPr>
        <p:spPr bwMode="auto">
          <a:xfrm>
            <a:off x="6547555" y="7876785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5" name="Line 111"/>
          <p:cNvSpPr>
            <a:spLocks noChangeShapeType="1"/>
          </p:cNvSpPr>
          <p:nvPr/>
        </p:nvSpPr>
        <p:spPr bwMode="auto">
          <a:xfrm>
            <a:off x="9148515" y="7876785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6" name="Line 112"/>
          <p:cNvSpPr>
            <a:spLocks noChangeShapeType="1"/>
          </p:cNvSpPr>
          <p:nvPr/>
        </p:nvSpPr>
        <p:spPr bwMode="auto">
          <a:xfrm>
            <a:off x="9148515" y="7732287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7" name="Line 113"/>
          <p:cNvSpPr>
            <a:spLocks noChangeShapeType="1"/>
          </p:cNvSpPr>
          <p:nvPr/>
        </p:nvSpPr>
        <p:spPr bwMode="auto">
          <a:xfrm>
            <a:off x="10448995" y="7876785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8" name="Line 114"/>
          <p:cNvSpPr>
            <a:spLocks noChangeShapeType="1"/>
          </p:cNvSpPr>
          <p:nvPr/>
        </p:nvSpPr>
        <p:spPr bwMode="auto">
          <a:xfrm>
            <a:off x="10448995" y="7732287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9" name="Line 115"/>
          <p:cNvSpPr>
            <a:spLocks noChangeShapeType="1"/>
          </p:cNvSpPr>
          <p:nvPr/>
        </p:nvSpPr>
        <p:spPr bwMode="auto">
          <a:xfrm>
            <a:off x="11424355" y="7876785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0" name="Line 116"/>
          <p:cNvSpPr>
            <a:spLocks noChangeShapeType="1"/>
          </p:cNvSpPr>
          <p:nvPr/>
        </p:nvSpPr>
        <p:spPr bwMode="auto">
          <a:xfrm>
            <a:off x="11424355" y="7732287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1" name="Line 117"/>
          <p:cNvSpPr>
            <a:spLocks noChangeShapeType="1"/>
          </p:cNvSpPr>
          <p:nvPr/>
        </p:nvSpPr>
        <p:spPr bwMode="auto">
          <a:xfrm>
            <a:off x="5734756" y="7856050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2" name="Line 118"/>
          <p:cNvSpPr>
            <a:spLocks noChangeShapeType="1"/>
          </p:cNvSpPr>
          <p:nvPr/>
        </p:nvSpPr>
        <p:spPr bwMode="auto">
          <a:xfrm>
            <a:off x="6710116" y="7869447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3" name="Line 119"/>
          <p:cNvSpPr>
            <a:spLocks noChangeShapeType="1"/>
          </p:cNvSpPr>
          <p:nvPr/>
        </p:nvSpPr>
        <p:spPr bwMode="auto">
          <a:xfrm>
            <a:off x="8010596" y="7869447"/>
            <a:ext cx="0" cy="1388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4" name="Line 120"/>
          <p:cNvSpPr>
            <a:spLocks noChangeShapeType="1"/>
          </p:cNvSpPr>
          <p:nvPr/>
        </p:nvSpPr>
        <p:spPr bwMode="auto">
          <a:xfrm>
            <a:off x="9311076" y="7869447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5" name="Line 121"/>
          <p:cNvSpPr>
            <a:spLocks noChangeShapeType="1"/>
          </p:cNvSpPr>
          <p:nvPr/>
        </p:nvSpPr>
        <p:spPr bwMode="auto">
          <a:xfrm>
            <a:off x="10611556" y="7869447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6" name="Line 122"/>
          <p:cNvSpPr>
            <a:spLocks noChangeShapeType="1"/>
          </p:cNvSpPr>
          <p:nvPr/>
        </p:nvSpPr>
        <p:spPr bwMode="auto">
          <a:xfrm>
            <a:off x="11586916" y="7869447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7" name="Line 123"/>
          <p:cNvSpPr>
            <a:spLocks noChangeShapeType="1"/>
          </p:cNvSpPr>
          <p:nvPr/>
        </p:nvSpPr>
        <p:spPr bwMode="auto">
          <a:xfrm>
            <a:off x="5734755" y="9247446"/>
            <a:ext cx="583409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8" name="Rectangle 124"/>
          <p:cNvSpPr>
            <a:spLocks noChangeArrowheads="1"/>
          </p:cNvSpPr>
          <p:nvPr/>
        </p:nvSpPr>
        <p:spPr bwMode="auto">
          <a:xfrm>
            <a:off x="5671376" y="2356520"/>
            <a:ext cx="1580770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EMP </a:t>
            </a:r>
            <a:r>
              <a:rPr lang="en-US" sz="2000" dirty="0" smtClean="0">
                <a:latin typeface="Book Antiqua"/>
                <a:sym typeface="Symbol"/>
              </a:rPr>
              <a:t>×</a:t>
            </a:r>
            <a:r>
              <a:rPr lang="en-US" sz="2000" dirty="0" smtClean="0">
                <a:solidFill>
                  <a:srgbClr val="000000"/>
                </a:solidFill>
                <a:latin typeface="Symbo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PAY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069" name="Rectangle 125"/>
          <p:cNvSpPr>
            <a:spLocks noChangeArrowheads="1"/>
          </p:cNvSpPr>
          <p:nvPr/>
        </p:nvSpPr>
        <p:spPr bwMode="auto">
          <a:xfrm>
            <a:off x="1783645" y="2837425"/>
            <a:ext cx="3237653" cy="6321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70" name="Rectangle 126"/>
          <p:cNvSpPr>
            <a:spLocks noChangeArrowheads="1"/>
          </p:cNvSpPr>
          <p:nvPr/>
        </p:nvSpPr>
        <p:spPr bwMode="auto">
          <a:xfrm>
            <a:off x="1840091" y="2968377"/>
            <a:ext cx="72700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83071" name="Rectangle 127"/>
          <p:cNvSpPr>
            <a:spLocks noChangeArrowheads="1"/>
          </p:cNvSpPr>
          <p:nvPr/>
        </p:nvSpPr>
        <p:spPr bwMode="auto">
          <a:xfrm>
            <a:off x="2652890" y="2968377"/>
            <a:ext cx="102728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83072" name="Rectangle 128"/>
          <p:cNvSpPr>
            <a:spLocks noChangeArrowheads="1"/>
          </p:cNvSpPr>
          <p:nvPr/>
        </p:nvSpPr>
        <p:spPr bwMode="auto">
          <a:xfrm>
            <a:off x="3953370" y="2968377"/>
            <a:ext cx="84892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83073" name="Line 129"/>
          <p:cNvSpPr>
            <a:spLocks noChangeShapeType="1"/>
          </p:cNvSpPr>
          <p:nvPr/>
        </p:nvSpPr>
        <p:spPr bwMode="auto">
          <a:xfrm>
            <a:off x="2609991" y="2837425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74" name="Line 130"/>
          <p:cNvSpPr>
            <a:spLocks noChangeShapeType="1"/>
          </p:cNvSpPr>
          <p:nvPr/>
        </p:nvSpPr>
        <p:spPr bwMode="auto">
          <a:xfrm>
            <a:off x="3747911" y="2837425"/>
            <a:ext cx="0" cy="33776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75" name="Rectangle 131"/>
          <p:cNvSpPr>
            <a:spLocks noChangeArrowheads="1"/>
          </p:cNvSpPr>
          <p:nvPr/>
        </p:nvSpPr>
        <p:spPr bwMode="auto">
          <a:xfrm>
            <a:off x="2002650" y="361861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3076" name="Rectangle 132"/>
          <p:cNvSpPr>
            <a:spLocks noChangeArrowheads="1"/>
          </p:cNvSpPr>
          <p:nvPr/>
        </p:nvSpPr>
        <p:spPr bwMode="auto">
          <a:xfrm>
            <a:off x="2652890" y="3618617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3077" name="Rectangle 133"/>
          <p:cNvSpPr>
            <a:spLocks noChangeArrowheads="1"/>
          </p:cNvSpPr>
          <p:nvPr/>
        </p:nvSpPr>
        <p:spPr bwMode="auto">
          <a:xfrm>
            <a:off x="3664374" y="3618617"/>
            <a:ext cx="1244035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</a:t>
            </a:r>
          </a:p>
        </p:txBody>
      </p:sp>
      <p:sp>
        <p:nvSpPr>
          <p:cNvPr id="83078" name="Rectangle 134"/>
          <p:cNvSpPr>
            <a:spLocks noChangeArrowheads="1"/>
          </p:cNvSpPr>
          <p:nvPr/>
        </p:nvSpPr>
        <p:spPr bwMode="auto">
          <a:xfrm>
            <a:off x="2002650" y="394373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3079" name="Rectangle 135"/>
          <p:cNvSpPr>
            <a:spLocks noChangeArrowheads="1"/>
          </p:cNvSpPr>
          <p:nvPr/>
        </p:nvSpPr>
        <p:spPr bwMode="auto">
          <a:xfrm>
            <a:off x="2652890" y="3943737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3080" name="Rectangle 136"/>
          <p:cNvSpPr>
            <a:spLocks noChangeArrowheads="1"/>
          </p:cNvSpPr>
          <p:nvPr/>
        </p:nvSpPr>
        <p:spPr bwMode="auto">
          <a:xfrm>
            <a:off x="3664375" y="3943737"/>
            <a:ext cx="1293706" cy="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  <a:p>
            <a:endParaRPr lang="en-US" sz="1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081" name="Rectangle 137"/>
          <p:cNvSpPr>
            <a:spLocks noChangeArrowheads="1"/>
          </p:cNvSpPr>
          <p:nvPr/>
        </p:nvSpPr>
        <p:spPr bwMode="auto">
          <a:xfrm>
            <a:off x="2002650" y="426885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82" name="Rectangle 138"/>
          <p:cNvSpPr>
            <a:spLocks noChangeArrowheads="1"/>
          </p:cNvSpPr>
          <p:nvPr/>
        </p:nvSpPr>
        <p:spPr bwMode="auto">
          <a:xfrm>
            <a:off x="2642782" y="4268857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83" name="Rectangle 139"/>
          <p:cNvSpPr>
            <a:spLocks noChangeArrowheads="1"/>
          </p:cNvSpPr>
          <p:nvPr/>
        </p:nvSpPr>
        <p:spPr bwMode="auto">
          <a:xfrm>
            <a:off x="3664374" y="4268857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84" name="Rectangle 140"/>
          <p:cNvSpPr>
            <a:spLocks noChangeArrowheads="1"/>
          </p:cNvSpPr>
          <p:nvPr/>
        </p:nvSpPr>
        <p:spPr bwMode="auto">
          <a:xfrm>
            <a:off x="2002650" y="459397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E4</a:t>
            </a:r>
          </a:p>
        </p:txBody>
      </p:sp>
      <p:sp>
        <p:nvSpPr>
          <p:cNvPr id="83085" name="Rectangle 141"/>
          <p:cNvSpPr>
            <a:spLocks noChangeArrowheads="1"/>
          </p:cNvSpPr>
          <p:nvPr/>
        </p:nvSpPr>
        <p:spPr bwMode="auto">
          <a:xfrm>
            <a:off x="2645860" y="4593977"/>
            <a:ext cx="1016513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Miller</a:t>
            </a:r>
          </a:p>
        </p:txBody>
      </p:sp>
      <p:sp>
        <p:nvSpPr>
          <p:cNvPr id="83086" name="Rectangle 142"/>
          <p:cNvSpPr>
            <a:spLocks noChangeArrowheads="1"/>
          </p:cNvSpPr>
          <p:nvPr/>
        </p:nvSpPr>
        <p:spPr bwMode="auto">
          <a:xfrm>
            <a:off x="3654548" y="4593977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3087" name="Rectangle 143"/>
          <p:cNvSpPr>
            <a:spLocks noChangeArrowheads="1"/>
          </p:cNvSpPr>
          <p:nvPr/>
        </p:nvSpPr>
        <p:spPr bwMode="auto">
          <a:xfrm>
            <a:off x="2002650" y="491909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E5</a:t>
            </a:r>
          </a:p>
        </p:txBody>
      </p:sp>
      <p:sp>
        <p:nvSpPr>
          <p:cNvPr id="83088" name="Rectangle 144"/>
          <p:cNvSpPr>
            <a:spLocks noChangeArrowheads="1"/>
          </p:cNvSpPr>
          <p:nvPr/>
        </p:nvSpPr>
        <p:spPr bwMode="auto">
          <a:xfrm>
            <a:off x="2652889" y="4919097"/>
            <a:ext cx="113566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B. Casey</a:t>
            </a:r>
          </a:p>
        </p:txBody>
      </p:sp>
      <p:sp>
        <p:nvSpPr>
          <p:cNvPr id="83089" name="Rectangle 145"/>
          <p:cNvSpPr>
            <a:spLocks noChangeArrowheads="1"/>
          </p:cNvSpPr>
          <p:nvPr/>
        </p:nvSpPr>
        <p:spPr bwMode="auto">
          <a:xfrm>
            <a:off x="3664375" y="4919097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90" name="Rectangle 146"/>
          <p:cNvSpPr>
            <a:spLocks noChangeArrowheads="1"/>
          </p:cNvSpPr>
          <p:nvPr/>
        </p:nvSpPr>
        <p:spPr bwMode="auto">
          <a:xfrm>
            <a:off x="2002650" y="524421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E6</a:t>
            </a:r>
          </a:p>
        </p:txBody>
      </p:sp>
      <p:sp>
        <p:nvSpPr>
          <p:cNvPr id="83091" name="Rectangle 147"/>
          <p:cNvSpPr>
            <a:spLocks noChangeArrowheads="1"/>
          </p:cNvSpPr>
          <p:nvPr/>
        </p:nvSpPr>
        <p:spPr bwMode="auto">
          <a:xfrm>
            <a:off x="2652890" y="5244217"/>
            <a:ext cx="89408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L. Chu</a:t>
            </a:r>
          </a:p>
        </p:txBody>
      </p:sp>
      <p:sp>
        <p:nvSpPr>
          <p:cNvPr id="83092" name="Rectangle 148"/>
          <p:cNvSpPr>
            <a:spLocks noChangeArrowheads="1"/>
          </p:cNvSpPr>
          <p:nvPr/>
        </p:nvSpPr>
        <p:spPr bwMode="auto">
          <a:xfrm>
            <a:off x="3664375" y="5244217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3093" name="Rectangle 149"/>
          <p:cNvSpPr>
            <a:spLocks noChangeArrowheads="1"/>
          </p:cNvSpPr>
          <p:nvPr/>
        </p:nvSpPr>
        <p:spPr bwMode="auto">
          <a:xfrm>
            <a:off x="2002650" y="556933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E7</a:t>
            </a:r>
          </a:p>
        </p:txBody>
      </p:sp>
      <p:sp>
        <p:nvSpPr>
          <p:cNvPr id="83094" name="Rectangle 150"/>
          <p:cNvSpPr>
            <a:spLocks noChangeArrowheads="1"/>
          </p:cNvSpPr>
          <p:nvPr/>
        </p:nvSpPr>
        <p:spPr bwMode="auto">
          <a:xfrm>
            <a:off x="2652890" y="5569337"/>
            <a:ext cx="107470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R. Davis</a:t>
            </a:r>
          </a:p>
        </p:txBody>
      </p:sp>
      <p:sp>
        <p:nvSpPr>
          <p:cNvPr id="83095" name="Rectangle 151"/>
          <p:cNvSpPr>
            <a:spLocks noChangeArrowheads="1"/>
          </p:cNvSpPr>
          <p:nvPr/>
        </p:nvSpPr>
        <p:spPr bwMode="auto">
          <a:xfrm>
            <a:off x="3664374" y="5569337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96" name="Rectangle 152"/>
          <p:cNvSpPr>
            <a:spLocks noChangeArrowheads="1"/>
          </p:cNvSpPr>
          <p:nvPr/>
        </p:nvSpPr>
        <p:spPr bwMode="auto">
          <a:xfrm>
            <a:off x="2002650" y="5894457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97" name="Rectangle 153"/>
          <p:cNvSpPr>
            <a:spLocks noChangeArrowheads="1"/>
          </p:cNvSpPr>
          <p:nvPr/>
        </p:nvSpPr>
        <p:spPr bwMode="auto">
          <a:xfrm>
            <a:off x="2652889" y="5894457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98" name="Rectangle 154"/>
          <p:cNvSpPr>
            <a:spLocks noChangeArrowheads="1"/>
          </p:cNvSpPr>
          <p:nvPr/>
        </p:nvSpPr>
        <p:spPr bwMode="auto">
          <a:xfrm>
            <a:off x="3664375" y="5894457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99" name="Freeform 155"/>
          <p:cNvSpPr>
            <a:spLocks/>
          </p:cNvSpPr>
          <p:nvPr/>
        </p:nvSpPr>
        <p:spPr bwMode="auto">
          <a:xfrm>
            <a:off x="1788160" y="3478634"/>
            <a:ext cx="3253458" cy="2765778"/>
          </a:xfrm>
          <a:custGeom>
            <a:avLst/>
            <a:gdLst>
              <a:gd name="T0" fmla="*/ 0 w 1441"/>
              <a:gd name="T1" fmla="*/ 0 h 1225"/>
              <a:gd name="T2" fmla="*/ 0 w 1441"/>
              <a:gd name="T3" fmla="*/ 1224 h 1225"/>
              <a:gd name="T4" fmla="*/ 1440 w 1441"/>
              <a:gd name="T5" fmla="*/ 1224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1" h="1225">
                <a:moveTo>
                  <a:pt x="0" y="0"/>
                </a:moveTo>
                <a:lnTo>
                  <a:pt x="0" y="1224"/>
                </a:lnTo>
                <a:lnTo>
                  <a:pt x="1440" y="12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00" name="Line 156"/>
          <p:cNvSpPr>
            <a:spLocks noChangeShapeType="1"/>
          </p:cNvSpPr>
          <p:nvPr/>
        </p:nvSpPr>
        <p:spPr bwMode="auto">
          <a:xfrm>
            <a:off x="5032587" y="3487665"/>
            <a:ext cx="0" cy="27454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01" name="Line 157"/>
          <p:cNvSpPr>
            <a:spLocks noChangeShapeType="1"/>
          </p:cNvSpPr>
          <p:nvPr/>
        </p:nvSpPr>
        <p:spPr bwMode="auto">
          <a:xfrm>
            <a:off x="2609991" y="3487665"/>
            <a:ext cx="0" cy="27454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02" name="Rectangle 158"/>
          <p:cNvSpPr>
            <a:spLocks noChangeArrowheads="1"/>
          </p:cNvSpPr>
          <p:nvPr/>
        </p:nvSpPr>
        <p:spPr bwMode="auto">
          <a:xfrm>
            <a:off x="1675016" y="2446831"/>
            <a:ext cx="81105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EMP</a:t>
            </a:r>
          </a:p>
        </p:txBody>
      </p:sp>
      <p:sp>
        <p:nvSpPr>
          <p:cNvPr id="83103" name="Rectangle 159"/>
          <p:cNvSpPr>
            <a:spLocks noChangeArrowheads="1"/>
          </p:cNvSpPr>
          <p:nvPr/>
        </p:nvSpPr>
        <p:spPr bwMode="auto">
          <a:xfrm>
            <a:off x="1797191" y="7063985"/>
            <a:ext cx="2582898" cy="219456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04" name="Rectangle 160"/>
          <p:cNvSpPr>
            <a:spLocks noChangeArrowheads="1"/>
          </p:cNvSpPr>
          <p:nvPr/>
        </p:nvSpPr>
        <p:spPr bwMode="auto">
          <a:xfrm>
            <a:off x="2002650" y="7194937"/>
            <a:ext cx="84892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83105" name="Rectangle 161"/>
          <p:cNvSpPr>
            <a:spLocks noChangeArrowheads="1"/>
          </p:cNvSpPr>
          <p:nvPr/>
        </p:nvSpPr>
        <p:spPr bwMode="auto">
          <a:xfrm>
            <a:off x="3251200" y="7194937"/>
            <a:ext cx="1110827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SALARY</a:t>
            </a:r>
          </a:p>
        </p:txBody>
      </p:sp>
      <p:sp>
        <p:nvSpPr>
          <p:cNvPr id="83106" name="Rectangle 162"/>
          <p:cNvSpPr>
            <a:spLocks noChangeArrowheads="1"/>
          </p:cNvSpPr>
          <p:nvPr/>
        </p:nvSpPr>
        <p:spPr bwMode="auto">
          <a:xfrm>
            <a:off x="1686618" y="6707257"/>
            <a:ext cx="74720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PAY</a:t>
            </a:r>
          </a:p>
        </p:txBody>
      </p:sp>
      <p:sp>
        <p:nvSpPr>
          <p:cNvPr id="83107" name="Rectangle 163"/>
          <p:cNvSpPr>
            <a:spLocks noChangeArrowheads="1"/>
          </p:cNvSpPr>
          <p:nvPr/>
        </p:nvSpPr>
        <p:spPr bwMode="auto">
          <a:xfrm>
            <a:off x="1695592" y="7845177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3108" name="Rectangle 164"/>
          <p:cNvSpPr>
            <a:spLocks noChangeArrowheads="1"/>
          </p:cNvSpPr>
          <p:nvPr/>
        </p:nvSpPr>
        <p:spPr bwMode="auto">
          <a:xfrm>
            <a:off x="3460476" y="7845177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3109" name="Rectangle 165"/>
          <p:cNvSpPr>
            <a:spLocks noChangeArrowheads="1"/>
          </p:cNvSpPr>
          <p:nvPr/>
        </p:nvSpPr>
        <p:spPr bwMode="auto">
          <a:xfrm>
            <a:off x="1695593" y="8170297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110" name="Rectangle 166"/>
          <p:cNvSpPr>
            <a:spLocks noChangeArrowheads="1"/>
          </p:cNvSpPr>
          <p:nvPr/>
        </p:nvSpPr>
        <p:spPr bwMode="auto">
          <a:xfrm>
            <a:off x="3460476" y="8170297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3111" name="Rectangle 167"/>
          <p:cNvSpPr>
            <a:spLocks noChangeArrowheads="1"/>
          </p:cNvSpPr>
          <p:nvPr/>
        </p:nvSpPr>
        <p:spPr bwMode="auto">
          <a:xfrm>
            <a:off x="1695592" y="8495417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112" name="Rectangle 168"/>
          <p:cNvSpPr>
            <a:spLocks noChangeArrowheads="1"/>
          </p:cNvSpPr>
          <p:nvPr/>
        </p:nvSpPr>
        <p:spPr bwMode="auto">
          <a:xfrm>
            <a:off x="3460476" y="8495417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3113" name="Rectangle 169"/>
          <p:cNvSpPr>
            <a:spLocks noChangeArrowheads="1"/>
          </p:cNvSpPr>
          <p:nvPr/>
        </p:nvSpPr>
        <p:spPr bwMode="auto">
          <a:xfrm>
            <a:off x="1685766" y="8820537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3114" name="Rectangle 170"/>
          <p:cNvSpPr>
            <a:spLocks noChangeArrowheads="1"/>
          </p:cNvSpPr>
          <p:nvPr/>
        </p:nvSpPr>
        <p:spPr bwMode="auto">
          <a:xfrm>
            <a:off x="3460476" y="8820537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3115" name="Line 171"/>
          <p:cNvSpPr>
            <a:spLocks noChangeShapeType="1"/>
          </p:cNvSpPr>
          <p:nvPr/>
        </p:nvSpPr>
        <p:spPr bwMode="auto">
          <a:xfrm>
            <a:off x="1812997" y="7741318"/>
            <a:ext cx="25603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16" name="Line 172"/>
          <p:cNvSpPr>
            <a:spLocks noChangeShapeType="1"/>
          </p:cNvSpPr>
          <p:nvPr/>
        </p:nvSpPr>
        <p:spPr bwMode="auto">
          <a:xfrm>
            <a:off x="3142827" y="7059470"/>
            <a:ext cx="0" cy="22103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Intersection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1300460" algn="l"/>
                <a:tab pos="2600919" algn="l"/>
              </a:tabLst>
            </a:pPr>
            <a:r>
              <a:rPr lang="en-US" sz="3400" dirty="0"/>
              <a:t>Typical set intersection</a:t>
            </a:r>
          </a:p>
          <a:p>
            <a:pPr>
              <a:lnSpc>
                <a:spcPct val="90000"/>
              </a:lnSpc>
              <a:spcBef>
                <a:spcPct val="100000"/>
              </a:spcBef>
              <a:buNone/>
              <a:tabLst>
                <a:tab pos="1300460" algn="l"/>
                <a:tab pos="2600919" algn="l"/>
              </a:tabLst>
            </a:pPr>
            <a:r>
              <a:rPr lang="en-US" sz="3400" dirty="0"/>
              <a:t>		</a:t>
            </a:r>
            <a:r>
              <a:rPr lang="en-US" sz="3400" i="1" dirty="0"/>
              <a:t>R</a:t>
            </a:r>
            <a:r>
              <a:rPr lang="en-US" sz="3400" dirty="0"/>
              <a:t> </a:t>
            </a:r>
            <a:r>
              <a:rPr lang="en-US" sz="3400" dirty="0" smtClean="0">
                <a:latin typeface="Symbol" charset="0"/>
                <a:sym typeface="Symbol"/>
              </a:rPr>
              <a:t></a:t>
            </a:r>
            <a:r>
              <a:rPr lang="en-US" sz="3400" i="1" dirty="0" smtClean="0"/>
              <a:t>S</a:t>
            </a:r>
            <a:r>
              <a:rPr lang="en-US" sz="3400" dirty="0"/>
              <a:t>	= {</a:t>
            </a:r>
            <a:r>
              <a:rPr lang="en-US" sz="3400" i="1" dirty="0"/>
              <a:t>t </a:t>
            </a:r>
            <a:r>
              <a:rPr lang="en-US" sz="3400" dirty="0" smtClean="0">
                <a:latin typeface="Symbol" charset="0"/>
                <a:sym typeface="Symbol"/>
              </a:rPr>
              <a:t></a:t>
            </a:r>
            <a:r>
              <a:rPr lang="en-US" sz="3400" dirty="0" smtClean="0">
                <a:latin typeface="Symbol" charset="0"/>
              </a:rPr>
              <a:t> </a:t>
            </a:r>
            <a:r>
              <a:rPr lang="en-US" sz="3400" i="1" dirty="0" smtClean="0"/>
              <a:t>t </a:t>
            </a:r>
            <a:r>
              <a:rPr lang="en-US" dirty="0" smtClean="0">
                <a:latin typeface="Symbol" charset="0"/>
                <a:sym typeface="Symbol"/>
              </a:rPr>
              <a:t> </a:t>
            </a:r>
            <a:r>
              <a:rPr lang="en-US" sz="3400" i="1" dirty="0" smtClean="0"/>
              <a:t>R</a:t>
            </a:r>
            <a:r>
              <a:rPr lang="en-US" sz="3400" dirty="0" smtClean="0"/>
              <a:t> </a:t>
            </a:r>
            <a:r>
              <a:rPr lang="en-US" sz="3400" dirty="0"/>
              <a:t>and</a:t>
            </a:r>
            <a:r>
              <a:rPr lang="en-US" sz="3400" i="1" dirty="0"/>
              <a:t> </a:t>
            </a:r>
            <a:r>
              <a:rPr lang="en-US" sz="3400" i="1" dirty="0" smtClean="0"/>
              <a:t>t </a:t>
            </a:r>
            <a:r>
              <a:rPr lang="en-US" dirty="0" smtClean="0">
                <a:latin typeface="Symbol" charset="0"/>
                <a:sym typeface="Symbol"/>
              </a:rPr>
              <a:t> </a:t>
            </a:r>
            <a:r>
              <a:rPr lang="en-US" sz="3400" i="1" dirty="0" smtClean="0"/>
              <a:t>S</a:t>
            </a:r>
            <a:r>
              <a:rPr lang="en-US" sz="3400" dirty="0"/>
              <a:t>}</a:t>
            </a:r>
          </a:p>
          <a:p>
            <a:pPr>
              <a:lnSpc>
                <a:spcPct val="90000"/>
              </a:lnSpc>
              <a:spcBef>
                <a:spcPct val="100000"/>
              </a:spcBef>
              <a:buNone/>
              <a:tabLst>
                <a:tab pos="1300460" algn="l"/>
                <a:tab pos="2600919" algn="l"/>
              </a:tabLst>
            </a:pPr>
            <a:r>
              <a:rPr lang="en-US" sz="3400" dirty="0"/>
              <a:t>			= </a:t>
            </a:r>
            <a:r>
              <a:rPr lang="en-US" sz="3400" i="1" dirty="0"/>
              <a:t>R</a:t>
            </a:r>
            <a:r>
              <a:rPr lang="en-US" sz="3400" dirty="0"/>
              <a:t> – (</a:t>
            </a:r>
            <a:r>
              <a:rPr lang="en-US" sz="3400" i="1" dirty="0"/>
              <a:t>R</a:t>
            </a:r>
            <a:r>
              <a:rPr lang="en-US" sz="3400" dirty="0"/>
              <a:t> – </a:t>
            </a:r>
            <a:r>
              <a:rPr lang="en-US" sz="3400" i="1" dirty="0"/>
              <a:t>S</a:t>
            </a:r>
            <a:r>
              <a:rPr lang="en-US" sz="3400" dirty="0"/>
              <a:t>)</a:t>
            </a:r>
          </a:p>
          <a:p>
            <a:pPr>
              <a:lnSpc>
                <a:spcPct val="90000"/>
              </a:lnSpc>
              <a:spcBef>
                <a:spcPct val="100000"/>
              </a:spcBef>
              <a:tabLst>
                <a:tab pos="1300460" algn="l"/>
                <a:tab pos="2600919" algn="l"/>
              </a:tabLst>
            </a:pPr>
            <a:r>
              <a:rPr lang="en-US" sz="3400" i="1" dirty="0"/>
              <a:t>R</a:t>
            </a:r>
            <a:r>
              <a:rPr lang="en-US" sz="3400" dirty="0"/>
              <a:t>, </a:t>
            </a:r>
            <a:r>
              <a:rPr lang="en-US" sz="3400" i="1" dirty="0"/>
              <a:t>S</a:t>
            </a:r>
            <a:r>
              <a:rPr lang="en-US" sz="3400" dirty="0"/>
              <a:t> union-compatible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6600" dirty="0" smtClean="0">
                <a:latin typeface="Symbol" charset="0"/>
                <a:sym typeface="Symbol" charset="0"/>
              </a:rPr>
              <a:t>-</a:t>
            </a:r>
            <a:r>
              <a:rPr lang="en-US" dirty="0" smtClean="0">
                <a:solidFill>
                  <a:schemeClr val="tx1"/>
                </a:solidFill>
              </a:rPr>
              <a:t>Join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3341459" algn="l"/>
              </a:tabLst>
            </a:pPr>
            <a:r>
              <a:rPr lang="en-US" dirty="0"/>
              <a:t>General form</a:t>
            </a:r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</a:t>
            </a:r>
            <a:r>
              <a:rPr lang="en-US" i="1" dirty="0"/>
              <a:t>R </a:t>
            </a:r>
            <a:r>
              <a:rPr lang="en-US" sz="3600" dirty="0" smtClean="0">
                <a:latin typeface="MS PGothic"/>
                <a:ea typeface="MS PGothic"/>
              </a:rPr>
              <a:t>⋈</a:t>
            </a:r>
            <a:r>
              <a:rPr lang="en-US" i="1" baseline="-25000" dirty="0" smtClean="0"/>
              <a:t>F</a:t>
            </a:r>
            <a:r>
              <a:rPr lang="en-US" baseline="-25000" dirty="0" smtClean="0"/>
              <a:t>(</a:t>
            </a:r>
            <a:r>
              <a:rPr lang="en-US" i="1" baseline="-25000" dirty="0" err="1" smtClean="0"/>
              <a:t>R</a:t>
            </a:r>
            <a:r>
              <a:rPr lang="en-US" baseline="-25000" dirty="0" err="1" smtClean="0"/>
              <a:t>.</a:t>
            </a:r>
            <a:r>
              <a:rPr lang="en-US" i="1" baseline="-25000" dirty="0" err="1" smtClean="0"/>
              <a:t>A</a:t>
            </a:r>
            <a:r>
              <a:rPr lang="en-US" sz="3400" i="1" baseline="-50000" dirty="0" err="1" smtClean="0"/>
              <a:t>i</a:t>
            </a:r>
            <a:r>
              <a:rPr lang="en-US" baseline="-25000" dirty="0" err="1" smtClean="0"/>
              <a:t>,</a:t>
            </a:r>
            <a:r>
              <a:rPr lang="en-US" i="1" baseline="-25000" dirty="0" err="1" smtClean="0"/>
              <a:t>S</a:t>
            </a:r>
            <a:r>
              <a:rPr lang="en-US" baseline="-25000" dirty="0" err="1" smtClean="0"/>
              <a:t>.</a:t>
            </a:r>
            <a:r>
              <a:rPr lang="en-US" i="1" baseline="-25000" dirty="0" err="1" smtClean="0"/>
              <a:t>B</a:t>
            </a:r>
            <a:r>
              <a:rPr lang="en-US" sz="3400" i="1" baseline="-50000" dirty="0" err="1" smtClean="0"/>
              <a:t>j</a:t>
            </a:r>
            <a:r>
              <a:rPr lang="en-US" baseline="-25000" dirty="0"/>
              <a:t>) </a:t>
            </a:r>
            <a:r>
              <a:rPr lang="en-US" i="1" dirty="0"/>
              <a:t>S</a:t>
            </a:r>
            <a:r>
              <a:rPr lang="en-US" dirty="0"/>
              <a:t>={</a:t>
            </a:r>
            <a:r>
              <a:rPr lang="en-US" i="1" dirty="0"/>
              <a:t>t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i="1" dirty="0"/>
              <a:t>,B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 err="1"/>
              <a:t>B</a:t>
            </a:r>
            <a:r>
              <a:rPr lang="en-US" i="1" baseline="-25000" dirty="0" err="1"/>
              <a:t>m</a:t>
            </a:r>
            <a:r>
              <a:rPr lang="en-US" dirty="0" smtClean="0"/>
              <a:t>] </a:t>
            </a:r>
            <a:r>
              <a:rPr lang="en-US" dirty="0" smtClean="0">
                <a:latin typeface="Symbol" charset="0"/>
                <a:sym typeface="Symbol"/>
              </a:rPr>
              <a:t></a:t>
            </a:r>
            <a:endParaRPr lang="en-US" dirty="0"/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 smtClean="0"/>
              <a:t>] </a:t>
            </a:r>
            <a:r>
              <a:rPr lang="en-US" sz="2400" dirty="0" smtClean="0">
                <a:latin typeface="Symbol" charset="0"/>
                <a:sym typeface="Symbol"/>
              </a:rPr>
              <a:t>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t</a:t>
            </a:r>
            <a:r>
              <a:rPr lang="en-US" dirty="0"/>
              <a:t>[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 err="1"/>
              <a:t>B</a:t>
            </a:r>
            <a:r>
              <a:rPr lang="en-US" i="1" baseline="-25000" dirty="0" err="1"/>
              <a:t>m</a:t>
            </a:r>
            <a:r>
              <a:rPr lang="en-US" dirty="0" smtClean="0"/>
              <a:t>] </a:t>
            </a:r>
            <a:r>
              <a:rPr lang="en-US" sz="2400" dirty="0" smtClean="0">
                <a:latin typeface="Symbol" charset="0"/>
                <a:sym typeface="Symbol"/>
              </a:rPr>
              <a:t> </a:t>
            </a:r>
            <a:r>
              <a:rPr lang="en-US" i="1" dirty="0" smtClean="0"/>
              <a:t>S</a:t>
            </a:r>
            <a:endParaRPr lang="en-US" i="1" dirty="0"/>
          </a:p>
          <a:p>
            <a:pPr>
              <a:buNone/>
              <a:tabLst>
                <a:tab pos="3341459" algn="l"/>
              </a:tabLst>
            </a:pPr>
            <a:r>
              <a:rPr lang="en-US" i="1" dirty="0"/>
              <a:t>		</a:t>
            </a:r>
            <a:r>
              <a:rPr lang="en-US" dirty="0"/>
              <a:t>and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US" i="1" dirty="0" err="1"/>
              <a:t>R.A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 err="1"/>
              <a:t>S.B</a:t>
            </a:r>
            <a:r>
              <a:rPr lang="en-US" i="1" baseline="-25000" dirty="0" err="1"/>
              <a:t>j</a:t>
            </a:r>
            <a:r>
              <a:rPr lang="en-US" dirty="0"/>
              <a:t>) is true}</a:t>
            </a:r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where</a:t>
            </a:r>
          </a:p>
          <a:p>
            <a:pPr lvl="1">
              <a:tabLst>
                <a:tab pos="3341459" algn="l"/>
              </a:tabLst>
            </a:pP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 are relations, </a:t>
            </a:r>
            <a:r>
              <a:rPr lang="en-US" i="1" dirty="0"/>
              <a:t>t</a:t>
            </a:r>
            <a:r>
              <a:rPr lang="en-US" dirty="0"/>
              <a:t> is a tuple variable</a:t>
            </a:r>
          </a:p>
          <a:p>
            <a:pPr lvl="1">
              <a:tabLst>
                <a:tab pos="3341459" algn="l"/>
              </a:tabLst>
            </a:pP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 err="1"/>
              <a:t>R.A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 err="1"/>
              <a:t>S.B</a:t>
            </a:r>
            <a:r>
              <a:rPr lang="en-US" i="1" baseline="-25000" dirty="0" err="1"/>
              <a:t>j</a:t>
            </a:r>
            <a:r>
              <a:rPr lang="en-US" dirty="0"/>
              <a:t>)is a formula defined as that of selection.</a:t>
            </a:r>
          </a:p>
          <a:p>
            <a:pPr>
              <a:tabLst>
                <a:tab pos="3341459" algn="l"/>
              </a:tabLst>
            </a:pPr>
            <a:r>
              <a:rPr lang="en-US" dirty="0"/>
              <a:t>A derivative of Cartesian product</a:t>
            </a:r>
          </a:p>
          <a:p>
            <a:pPr lvl="1">
              <a:tabLst>
                <a:tab pos="3341459" algn="l"/>
              </a:tabLst>
            </a:pPr>
            <a:r>
              <a:rPr lang="en-US" i="1" dirty="0" smtClean="0"/>
              <a:t>R</a:t>
            </a:r>
            <a:r>
              <a:rPr lang="en-US" sz="2800" dirty="0" smtClean="0">
                <a:latin typeface="MS PGothic"/>
                <a:ea typeface="MS PGothic"/>
              </a:rPr>
              <a:t> </a:t>
            </a:r>
            <a:r>
              <a:rPr lang="en-US" sz="3600" dirty="0" smtClean="0">
                <a:latin typeface="MS PGothic"/>
                <a:ea typeface="MS PGothic"/>
              </a:rPr>
              <a:t>⋈</a:t>
            </a:r>
            <a:r>
              <a:rPr lang="en-US" i="1" baseline="-25000" dirty="0" smtClean="0"/>
              <a:t>F</a:t>
            </a:r>
            <a:r>
              <a:rPr lang="en-US" dirty="0" smtClean="0"/>
              <a:t>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 smtClean="0">
                <a:latin typeface="Symbol" charset="0"/>
                <a:sym typeface="Symbol"/>
              </a:rPr>
              <a:t></a:t>
            </a:r>
            <a:r>
              <a:rPr lang="en-US" i="1" baseline="-25000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sz="2800" dirty="0" smtClean="0">
                <a:sym typeface="Symbol"/>
              </a:rPr>
              <a:t>×</a:t>
            </a:r>
            <a:r>
              <a:rPr lang="en-US" dirty="0" smtClean="0"/>
              <a:t> </a:t>
            </a:r>
            <a:r>
              <a:rPr lang="en-US" i="1" dirty="0"/>
              <a:t>S</a:t>
            </a:r>
            <a:r>
              <a:rPr lang="en-US" dirty="0"/>
              <a:t>)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Join Example</a:t>
            </a:r>
          </a:p>
        </p:txBody>
      </p:sp>
      <p:pic>
        <p:nvPicPr>
          <p:cNvPr id="3" name="Picture 2" descr="Fig-2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" y="2963234"/>
            <a:ext cx="12119024" cy="544195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Types of Join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400" dirty="0" err="1" smtClean="0"/>
              <a:t>Equi</a:t>
            </a:r>
            <a:r>
              <a:rPr lang="en-US" sz="3400" dirty="0"/>
              <a:t>-join</a:t>
            </a:r>
          </a:p>
          <a:p>
            <a:pPr lvl="1"/>
            <a:r>
              <a:rPr lang="en-US" sz="2800" dirty="0"/>
              <a:t>The formula </a:t>
            </a:r>
            <a:r>
              <a:rPr lang="en-US" sz="2800" i="1" dirty="0"/>
              <a:t>F</a:t>
            </a:r>
            <a:r>
              <a:rPr lang="en-US" sz="2800" dirty="0"/>
              <a:t> only contains equality</a:t>
            </a:r>
          </a:p>
          <a:p>
            <a:pPr lvl="1"/>
            <a:r>
              <a:rPr lang="en-US" sz="2800" i="1" dirty="0" smtClean="0"/>
              <a:t>R</a:t>
            </a:r>
            <a:r>
              <a:rPr lang="en-US" sz="2800" dirty="0" smtClean="0">
                <a:latin typeface="MS PGothic"/>
                <a:ea typeface="MS PGothic"/>
              </a:rPr>
              <a:t> </a:t>
            </a:r>
            <a:r>
              <a:rPr lang="en-US" sz="3600" dirty="0" smtClean="0">
                <a:latin typeface="MS PGothic"/>
                <a:ea typeface="MS PGothic"/>
              </a:rPr>
              <a:t>⋈</a:t>
            </a:r>
            <a:r>
              <a:rPr lang="en-US" sz="2800" i="1" baseline="-25000" dirty="0" smtClean="0"/>
              <a:t>R</a:t>
            </a:r>
            <a:r>
              <a:rPr lang="en-US" sz="2800" baseline="-25000" dirty="0" smtClean="0"/>
              <a:t>.</a:t>
            </a:r>
            <a:r>
              <a:rPr lang="en-US" sz="2800" i="1" baseline="-25000" dirty="0" smtClean="0"/>
              <a:t>A</a:t>
            </a:r>
            <a:r>
              <a:rPr lang="en-US" sz="2800" baseline="-25000" dirty="0" smtClean="0"/>
              <a:t>=</a:t>
            </a:r>
            <a:r>
              <a:rPr lang="en-US" sz="2800" i="1" baseline="-25000" dirty="0" smtClean="0"/>
              <a:t>S</a:t>
            </a:r>
            <a:r>
              <a:rPr lang="en-US" sz="2800" baseline="-25000" dirty="0" smtClean="0"/>
              <a:t>.</a:t>
            </a:r>
            <a:r>
              <a:rPr lang="en-US" sz="2800" i="1" baseline="-25000" dirty="0" smtClean="0"/>
              <a:t>B</a:t>
            </a:r>
            <a:r>
              <a:rPr lang="en-US" sz="2800" dirty="0" smtClean="0"/>
              <a:t> </a:t>
            </a:r>
            <a:r>
              <a:rPr lang="en-US" sz="2800" i="1" dirty="0"/>
              <a:t>S</a:t>
            </a:r>
            <a:endParaRPr lang="en-US" sz="2800" dirty="0"/>
          </a:p>
          <a:p>
            <a:r>
              <a:rPr lang="en-US" sz="3400" dirty="0"/>
              <a:t>Natural join</a:t>
            </a:r>
          </a:p>
          <a:p>
            <a:pPr lvl="1"/>
            <a:r>
              <a:rPr lang="en-US" sz="2800" dirty="0" err="1"/>
              <a:t>Equi</a:t>
            </a:r>
            <a:r>
              <a:rPr lang="en-US" sz="2800" dirty="0"/>
              <a:t>-join of two relations </a:t>
            </a:r>
            <a:r>
              <a:rPr lang="en-US" sz="2800" i="1" dirty="0"/>
              <a:t>R</a:t>
            </a:r>
            <a:r>
              <a:rPr lang="en-US" sz="2800" dirty="0"/>
              <a:t>  and </a:t>
            </a:r>
            <a:r>
              <a:rPr lang="en-US" sz="2800" i="1" dirty="0"/>
              <a:t>S</a:t>
            </a:r>
            <a:r>
              <a:rPr lang="en-US" sz="2800" dirty="0"/>
              <a:t> over an attribute (or attributes) common to both </a:t>
            </a:r>
            <a:r>
              <a:rPr lang="en-US" sz="2800" i="1" dirty="0"/>
              <a:t>R</a:t>
            </a:r>
            <a:r>
              <a:rPr lang="en-US" sz="2800" dirty="0"/>
              <a:t> and </a:t>
            </a:r>
            <a:r>
              <a:rPr lang="en-US" sz="2800" i="1" dirty="0"/>
              <a:t>S </a:t>
            </a:r>
            <a:r>
              <a:rPr lang="en-US" sz="2800" dirty="0"/>
              <a:t>and projecting out one copy of those attributes	</a:t>
            </a:r>
          </a:p>
          <a:p>
            <a:pPr lvl="1"/>
            <a:r>
              <a:rPr lang="en-US" sz="2800" i="1" dirty="0" smtClean="0"/>
              <a:t>R</a:t>
            </a:r>
            <a:r>
              <a:rPr lang="en-US" sz="2800" dirty="0" smtClean="0">
                <a:latin typeface="MS PGothic"/>
                <a:ea typeface="MS PGothic"/>
              </a:rPr>
              <a:t> </a:t>
            </a:r>
            <a:r>
              <a:rPr lang="en-US" sz="3600" dirty="0" smtClean="0">
                <a:latin typeface="MS PGothic"/>
                <a:ea typeface="MS PGothic"/>
              </a:rPr>
              <a:t>⋈ </a:t>
            </a:r>
            <a:r>
              <a:rPr lang="en-US" sz="2800" i="1" dirty="0" smtClean="0"/>
              <a:t>S </a:t>
            </a:r>
            <a:r>
              <a:rPr lang="en-US" sz="2800" dirty="0"/>
              <a:t>=</a:t>
            </a:r>
            <a:r>
              <a:rPr lang="en-US" sz="2800" i="1" dirty="0"/>
              <a:t> </a:t>
            </a:r>
            <a:r>
              <a:rPr lang="en-US" sz="2800" dirty="0" smtClean="0">
                <a:latin typeface="Symbol" charset="0"/>
                <a:sym typeface="Symbol"/>
              </a:rPr>
              <a:t></a:t>
            </a:r>
            <a:r>
              <a:rPr lang="en-US" sz="2800" i="1" baseline="-25000" dirty="0" smtClean="0"/>
              <a:t>R</a:t>
            </a:r>
            <a:r>
              <a:rPr lang="en-US" sz="2800" baseline="-25000" dirty="0" smtClean="0">
                <a:latin typeface="Symbol" charset="0"/>
                <a:sym typeface="Symbol"/>
              </a:rPr>
              <a:t></a:t>
            </a:r>
            <a:r>
              <a:rPr lang="en-US" sz="2800" i="1" baseline="-25000" dirty="0" smtClean="0"/>
              <a:t>S</a:t>
            </a:r>
            <a:r>
              <a:rPr lang="en-US" sz="2800" dirty="0" smtClean="0">
                <a:latin typeface="Symbol" charset="0"/>
                <a:sym typeface="Symbol"/>
              </a:rPr>
              <a:t></a:t>
            </a:r>
            <a:r>
              <a:rPr lang="en-US" sz="2800" i="1" baseline="-25000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>
                <a:sym typeface="Symbol"/>
              </a:rPr>
              <a:t>×</a:t>
            </a:r>
            <a:r>
              <a:rPr lang="en-US" sz="2800" dirty="0"/>
              <a:t> </a:t>
            </a:r>
            <a:r>
              <a:rPr lang="en-US" sz="2800" i="1" dirty="0" smtClean="0"/>
              <a:t>S</a:t>
            </a:r>
            <a:r>
              <a:rPr lang="en-US" sz="2800" dirty="0"/>
              <a:t>)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 Schemes and Instances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solidFill>
                  <a:srgbClr val="00279F"/>
                </a:solidFill>
              </a:rPr>
              <a:t>Relational scheme</a:t>
            </a:r>
            <a:endParaRPr lang="en-US" dirty="0"/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relation scheme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is the definition; i.e., a set of attributes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relational database scheme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is a set of relation schemes: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i.e.,   a set of sets of attributes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solidFill>
                  <a:srgbClr val="00279F"/>
                </a:solidFill>
              </a:rPr>
              <a:t>Relation instance (simply </a:t>
            </a:r>
            <a:r>
              <a:rPr lang="en-US" i="1" dirty="0">
                <a:solidFill>
                  <a:srgbClr val="00279F"/>
                </a:solidFill>
              </a:rPr>
              <a:t>relation</a:t>
            </a:r>
            <a:r>
              <a:rPr lang="en-US" dirty="0">
                <a:solidFill>
                  <a:srgbClr val="00279F"/>
                </a:solidFill>
              </a:rPr>
              <a:t>)</a:t>
            </a:r>
            <a:endParaRPr lang="en-US" dirty="0"/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An relation is an instance of a relation scheme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relation </a:t>
            </a:r>
            <a:r>
              <a:rPr lang="en-US" b="1" dirty="0"/>
              <a:t>r </a:t>
            </a:r>
            <a:r>
              <a:rPr lang="en-US" dirty="0"/>
              <a:t>over a relation scheme </a:t>
            </a:r>
            <a:r>
              <a:rPr lang="en-US" i="1" dirty="0"/>
              <a:t>R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 is a subset of the Cartesian product of the domains of all attributes, i.e., </a:t>
            </a:r>
          </a:p>
          <a:p>
            <a:pPr lvl="2">
              <a:buFont typeface="Monotype Sorts" charset="0"/>
              <a:buNone/>
            </a:pPr>
            <a:r>
              <a:rPr lang="en-US" sz="3400" b="1" dirty="0"/>
              <a:t>r</a:t>
            </a:r>
            <a:r>
              <a:rPr lang="en-US" sz="3400" dirty="0"/>
              <a:t> </a:t>
            </a:r>
            <a:r>
              <a:rPr lang="en-US" dirty="0" smtClean="0">
                <a:latin typeface="Symbol" charset="0"/>
                <a:sym typeface="Symbol"/>
              </a:rPr>
              <a:t></a:t>
            </a:r>
            <a:r>
              <a:rPr lang="en-US" sz="3400" dirty="0" smtClean="0"/>
              <a:t> </a:t>
            </a:r>
            <a:r>
              <a:rPr lang="en-US" sz="3400" i="1" dirty="0" smtClean="0"/>
              <a:t>Dom</a:t>
            </a:r>
            <a:r>
              <a:rPr lang="en-US" sz="3400" baseline="-25000" dirty="0" smtClean="0"/>
              <a:t>1</a:t>
            </a:r>
            <a:r>
              <a:rPr lang="en-US" sz="3400" dirty="0" smtClean="0"/>
              <a:t> </a:t>
            </a:r>
            <a:r>
              <a:rPr lang="en-US" sz="3600" dirty="0">
                <a:sym typeface="Symbol"/>
              </a:rPr>
              <a:t>×</a:t>
            </a:r>
            <a:r>
              <a:rPr lang="en-US" sz="3400" dirty="0" smtClean="0">
                <a:sym typeface="Symbol"/>
              </a:rPr>
              <a:t> </a:t>
            </a:r>
            <a:r>
              <a:rPr lang="en-US" sz="3400" i="1" dirty="0" smtClean="0"/>
              <a:t>Dom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</a:t>
            </a:r>
            <a:r>
              <a:rPr lang="en-US" sz="3600" dirty="0" smtClean="0">
                <a:sym typeface="Symbol"/>
              </a:rPr>
              <a:t>× </a:t>
            </a:r>
            <a:r>
              <a:rPr lang="en-US" sz="3600" dirty="0" smtClean="0"/>
              <a:t>… </a:t>
            </a:r>
            <a:r>
              <a:rPr lang="en-US" sz="3600" dirty="0" smtClean="0">
                <a:sym typeface="Symbol"/>
              </a:rPr>
              <a:t>×</a:t>
            </a:r>
            <a:r>
              <a:rPr lang="en-US" sz="3600" dirty="0" smtClean="0"/>
              <a:t> </a:t>
            </a:r>
            <a:r>
              <a:rPr lang="en-US" sz="3400" i="1" dirty="0" err="1"/>
              <a:t>Dom</a:t>
            </a:r>
            <a:r>
              <a:rPr lang="en-US" sz="3400" i="1" baseline="-25000" dirty="0" err="1"/>
              <a:t>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79217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Join Example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7468729" y="3747911"/>
            <a:ext cx="4669084" cy="393756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7398425" y="3820161"/>
            <a:ext cx="815687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8154997" y="3820161"/>
            <a:ext cx="1171979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9364811" y="3820161"/>
            <a:ext cx="958204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10872526" y="3817904"/>
            <a:ext cx="127299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SALARY</a:t>
            </a:r>
          </a:p>
        </p:txBody>
      </p:sp>
      <p:grpSp>
        <p:nvGrpSpPr>
          <p:cNvPr id="141320" name="Group 8"/>
          <p:cNvGrpSpPr>
            <a:grpSpLocks/>
          </p:cNvGrpSpPr>
          <p:nvPr/>
        </p:nvGrpSpPr>
        <p:grpSpPr bwMode="auto">
          <a:xfrm>
            <a:off x="7529690" y="4422986"/>
            <a:ext cx="4303324" cy="397369"/>
            <a:chOff x="3335" y="1959"/>
            <a:chExt cx="1906" cy="176"/>
          </a:xfrm>
        </p:grpSpPr>
        <p:sp>
          <p:nvSpPr>
            <p:cNvPr id="141321" name="Rectangle 9"/>
            <p:cNvSpPr>
              <a:spLocks noChangeArrowheads="1"/>
            </p:cNvSpPr>
            <p:nvPr/>
          </p:nvSpPr>
          <p:spPr bwMode="auto">
            <a:xfrm>
              <a:off x="3335" y="1959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141322" name="Rectangle 10"/>
            <p:cNvSpPr>
              <a:spLocks noChangeArrowheads="1"/>
            </p:cNvSpPr>
            <p:nvPr/>
          </p:nvSpPr>
          <p:spPr bwMode="auto">
            <a:xfrm>
              <a:off x="3589" y="1959"/>
              <a:ext cx="40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141323" name="Rectangle 11"/>
            <p:cNvSpPr>
              <a:spLocks noChangeArrowheads="1"/>
            </p:cNvSpPr>
            <p:nvPr/>
          </p:nvSpPr>
          <p:spPr bwMode="auto">
            <a:xfrm>
              <a:off x="4156" y="1959"/>
              <a:ext cx="63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41324" name="Rectangle 12"/>
            <p:cNvSpPr>
              <a:spLocks noChangeArrowheads="1"/>
            </p:cNvSpPr>
            <p:nvPr/>
          </p:nvSpPr>
          <p:spPr bwMode="auto">
            <a:xfrm>
              <a:off x="4844" y="1959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55000</a:t>
              </a:r>
            </a:p>
          </p:txBody>
        </p:sp>
      </p:grp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8080319" y="4802295"/>
            <a:ext cx="1271666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10917483" y="4802295"/>
            <a:ext cx="973107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7490112" y="4802295"/>
            <a:ext cx="57360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9358135" y="4802295"/>
            <a:ext cx="1113795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Analyst</a:t>
            </a:r>
          </a:p>
        </p:txBody>
      </p:sp>
      <p:grpSp>
        <p:nvGrpSpPr>
          <p:cNvPr id="141329" name="Group 17"/>
          <p:cNvGrpSpPr>
            <a:grpSpLocks/>
          </p:cNvGrpSpPr>
          <p:nvPr/>
        </p:nvGrpSpPr>
        <p:grpSpPr bwMode="auto">
          <a:xfrm>
            <a:off x="7529690" y="5235786"/>
            <a:ext cx="4321386" cy="397369"/>
            <a:chOff x="3335" y="2319"/>
            <a:chExt cx="1914" cy="176"/>
          </a:xfrm>
        </p:grpSpPr>
        <p:sp>
          <p:nvSpPr>
            <p:cNvPr id="141330" name="Rectangle 18"/>
            <p:cNvSpPr>
              <a:spLocks noChangeArrowheads="1"/>
            </p:cNvSpPr>
            <p:nvPr/>
          </p:nvSpPr>
          <p:spPr bwMode="auto">
            <a:xfrm>
              <a:off x="3335" y="2319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41331" name="Rectangle 19"/>
            <p:cNvSpPr>
              <a:spLocks noChangeArrowheads="1"/>
            </p:cNvSpPr>
            <p:nvPr/>
          </p:nvSpPr>
          <p:spPr bwMode="auto">
            <a:xfrm>
              <a:off x="3586" y="2319"/>
              <a:ext cx="415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41332" name="Rectangle 20"/>
            <p:cNvSpPr>
              <a:spLocks noChangeArrowheads="1"/>
            </p:cNvSpPr>
            <p:nvPr/>
          </p:nvSpPr>
          <p:spPr bwMode="auto">
            <a:xfrm>
              <a:off x="4153" y="2319"/>
              <a:ext cx="65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41333" name="Rectangle 21"/>
            <p:cNvSpPr>
              <a:spLocks noChangeArrowheads="1"/>
            </p:cNvSpPr>
            <p:nvPr/>
          </p:nvSpPr>
          <p:spPr bwMode="auto">
            <a:xfrm>
              <a:off x="4852" y="2319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45000</a:t>
              </a:r>
            </a:p>
          </p:txBody>
        </p:sp>
      </p:grpSp>
      <p:grpSp>
        <p:nvGrpSpPr>
          <p:cNvPr id="141334" name="Group 22"/>
          <p:cNvGrpSpPr>
            <a:grpSpLocks/>
          </p:cNvGrpSpPr>
          <p:nvPr/>
        </p:nvGrpSpPr>
        <p:grpSpPr bwMode="auto">
          <a:xfrm>
            <a:off x="7529690" y="5709919"/>
            <a:ext cx="4303324" cy="397369"/>
            <a:chOff x="3335" y="2529"/>
            <a:chExt cx="1906" cy="176"/>
          </a:xfrm>
        </p:grpSpPr>
        <p:sp>
          <p:nvSpPr>
            <p:cNvPr id="141335" name="Rectangle 23"/>
            <p:cNvSpPr>
              <a:spLocks noChangeArrowheads="1"/>
            </p:cNvSpPr>
            <p:nvPr/>
          </p:nvSpPr>
          <p:spPr bwMode="auto">
            <a:xfrm>
              <a:off x="3335" y="2529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141336" name="Rectangle 24"/>
            <p:cNvSpPr>
              <a:spLocks noChangeArrowheads="1"/>
            </p:cNvSpPr>
            <p:nvPr/>
          </p:nvSpPr>
          <p:spPr bwMode="auto">
            <a:xfrm>
              <a:off x="3588" y="2529"/>
              <a:ext cx="47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141337" name="Rectangle 25"/>
            <p:cNvSpPr>
              <a:spLocks noChangeArrowheads="1"/>
            </p:cNvSpPr>
            <p:nvPr/>
          </p:nvSpPr>
          <p:spPr bwMode="auto">
            <a:xfrm>
              <a:off x="4154" y="2529"/>
              <a:ext cx="71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141338" name="Rectangle 26"/>
            <p:cNvSpPr>
              <a:spLocks noChangeArrowheads="1"/>
            </p:cNvSpPr>
            <p:nvPr/>
          </p:nvSpPr>
          <p:spPr bwMode="auto">
            <a:xfrm>
              <a:off x="4844" y="2529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60000</a:t>
              </a:r>
            </a:p>
          </p:txBody>
        </p:sp>
      </p:grpSp>
      <p:grpSp>
        <p:nvGrpSpPr>
          <p:cNvPr id="141339" name="Group 27"/>
          <p:cNvGrpSpPr>
            <a:grpSpLocks/>
          </p:cNvGrpSpPr>
          <p:nvPr/>
        </p:nvGrpSpPr>
        <p:grpSpPr bwMode="auto">
          <a:xfrm>
            <a:off x="7529690" y="6102773"/>
            <a:ext cx="4321386" cy="397369"/>
            <a:chOff x="3335" y="2703"/>
            <a:chExt cx="1914" cy="176"/>
          </a:xfrm>
        </p:grpSpPr>
        <p:sp>
          <p:nvSpPr>
            <p:cNvPr id="141340" name="Rectangle 28"/>
            <p:cNvSpPr>
              <a:spLocks noChangeArrowheads="1"/>
            </p:cNvSpPr>
            <p:nvPr/>
          </p:nvSpPr>
          <p:spPr bwMode="auto">
            <a:xfrm>
              <a:off x="3335" y="2703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141341" name="Rectangle 29"/>
            <p:cNvSpPr>
              <a:spLocks noChangeArrowheads="1"/>
            </p:cNvSpPr>
            <p:nvPr/>
          </p:nvSpPr>
          <p:spPr bwMode="auto">
            <a:xfrm>
              <a:off x="3588" y="2703"/>
              <a:ext cx="54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141342" name="Rectangle 30"/>
            <p:cNvSpPr>
              <a:spLocks noChangeArrowheads="1"/>
            </p:cNvSpPr>
            <p:nvPr/>
          </p:nvSpPr>
          <p:spPr bwMode="auto">
            <a:xfrm>
              <a:off x="4159" y="2703"/>
              <a:ext cx="61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41343" name="Rectangle 31"/>
            <p:cNvSpPr>
              <a:spLocks noChangeArrowheads="1"/>
            </p:cNvSpPr>
            <p:nvPr/>
          </p:nvSpPr>
          <p:spPr bwMode="auto">
            <a:xfrm>
              <a:off x="4852" y="2703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70000</a:t>
              </a:r>
            </a:p>
          </p:txBody>
        </p:sp>
      </p:grpSp>
      <p:grpSp>
        <p:nvGrpSpPr>
          <p:cNvPr id="141344" name="Group 32"/>
          <p:cNvGrpSpPr>
            <a:grpSpLocks/>
          </p:cNvGrpSpPr>
          <p:nvPr/>
        </p:nvGrpSpPr>
        <p:grpSpPr bwMode="auto">
          <a:xfrm>
            <a:off x="7529690" y="6518203"/>
            <a:ext cx="4321386" cy="397369"/>
            <a:chOff x="3335" y="2887"/>
            <a:chExt cx="1914" cy="176"/>
          </a:xfrm>
        </p:grpSpPr>
        <p:sp>
          <p:nvSpPr>
            <p:cNvPr id="141345" name="Rectangle 33"/>
            <p:cNvSpPr>
              <a:spLocks noChangeArrowheads="1"/>
            </p:cNvSpPr>
            <p:nvPr/>
          </p:nvSpPr>
          <p:spPr bwMode="auto">
            <a:xfrm>
              <a:off x="3335" y="2887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141346" name="Rectangle 34"/>
            <p:cNvSpPr>
              <a:spLocks noChangeArrowheads="1"/>
            </p:cNvSpPr>
            <p:nvPr/>
          </p:nvSpPr>
          <p:spPr bwMode="auto">
            <a:xfrm>
              <a:off x="3589" y="2887"/>
              <a:ext cx="41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141347" name="Rectangle 35"/>
            <p:cNvSpPr>
              <a:spLocks noChangeArrowheads="1"/>
            </p:cNvSpPr>
            <p:nvPr/>
          </p:nvSpPr>
          <p:spPr bwMode="auto">
            <a:xfrm>
              <a:off x="4156" y="2887"/>
              <a:ext cx="63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41348" name="Rectangle 36"/>
            <p:cNvSpPr>
              <a:spLocks noChangeArrowheads="1"/>
            </p:cNvSpPr>
            <p:nvPr/>
          </p:nvSpPr>
          <p:spPr bwMode="auto">
            <a:xfrm>
              <a:off x="4852" y="2887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55000</a:t>
              </a:r>
            </a:p>
          </p:txBody>
        </p:sp>
      </p:grpSp>
      <p:grpSp>
        <p:nvGrpSpPr>
          <p:cNvPr id="141349" name="Group 37"/>
          <p:cNvGrpSpPr>
            <a:grpSpLocks/>
          </p:cNvGrpSpPr>
          <p:nvPr/>
        </p:nvGrpSpPr>
        <p:grpSpPr bwMode="auto">
          <a:xfrm>
            <a:off x="7529690" y="6924603"/>
            <a:ext cx="4303324" cy="397369"/>
            <a:chOff x="3335" y="3067"/>
            <a:chExt cx="1906" cy="176"/>
          </a:xfrm>
        </p:grpSpPr>
        <p:sp>
          <p:nvSpPr>
            <p:cNvPr id="141350" name="Rectangle 38"/>
            <p:cNvSpPr>
              <a:spLocks noChangeArrowheads="1"/>
            </p:cNvSpPr>
            <p:nvPr/>
          </p:nvSpPr>
          <p:spPr bwMode="auto">
            <a:xfrm>
              <a:off x="3335" y="3067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141351" name="Rectangle 39"/>
            <p:cNvSpPr>
              <a:spLocks noChangeArrowheads="1"/>
            </p:cNvSpPr>
            <p:nvPr/>
          </p:nvSpPr>
          <p:spPr bwMode="auto">
            <a:xfrm>
              <a:off x="3589" y="3067"/>
              <a:ext cx="51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141352" name="Rectangle 40"/>
            <p:cNvSpPr>
              <a:spLocks noChangeArrowheads="1"/>
            </p:cNvSpPr>
            <p:nvPr/>
          </p:nvSpPr>
          <p:spPr bwMode="auto">
            <a:xfrm>
              <a:off x="4153" y="3067"/>
              <a:ext cx="65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41353" name="Rectangle 41"/>
            <p:cNvSpPr>
              <a:spLocks noChangeArrowheads="1"/>
            </p:cNvSpPr>
            <p:nvPr/>
          </p:nvSpPr>
          <p:spPr bwMode="auto">
            <a:xfrm>
              <a:off x="4844" y="3067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45000</a:t>
              </a:r>
            </a:p>
          </p:txBody>
        </p:sp>
      </p:grpSp>
      <p:grpSp>
        <p:nvGrpSpPr>
          <p:cNvPr id="141354" name="Group 42"/>
          <p:cNvGrpSpPr>
            <a:grpSpLocks/>
          </p:cNvGrpSpPr>
          <p:nvPr/>
        </p:nvGrpSpPr>
        <p:grpSpPr bwMode="auto">
          <a:xfrm>
            <a:off x="7529690" y="7261011"/>
            <a:ext cx="4303324" cy="397369"/>
            <a:chOff x="3335" y="3223"/>
            <a:chExt cx="1906" cy="176"/>
          </a:xfrm>
        </p:grpSpPr>
        <p:sp>
          <p:nvSpPr>
            <p:cNvPr id="141355" name="Rectangle 43"/>
            <p:cNvSpPr>
              <a:spLocks noChangeArrowheads="1"/>
            </p:cNvSpPr>
            <p:nvPr/>
          </p:nvSpPr>
          <p:spPr bwMode="auto">
            <a:xfrm>
              <a:off x="3335" y="3223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141356" name="Rectangle 44"/>
            <p:cNvSpPr>
              <a:spLocks noChangeArrowheads="1"/>
            </p:cNvSpPr>
            <p:nvPr/>
          </p:nvSpPr>
          <p:spPr bwMode="auto">
            <a:xfrm>
              <a:off x="3588" y="3223"/>
              <a:ext cx="50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141357" name="Rectangle 45"/>
            <p:cNvSpPr>
              <a:spLocks noChangeArrowheads="1"/>
            </p:cNvSpPr>
            <p:nvPr/>
          </p:nvSpPr>
          <p:spPr bwMode="auto">
            <a:xfrm>
              <a:off x="4159" y="3223"/>
              <a:ext cx="61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41358" name="Rectangle 46"/>
            <p:cNvSpPr>
              <a:spLocks noChangeArrowheads="1"/>
            </p:cNvSpPr>
            <p:nvPr/>
          </p:nvSpPr>
          <p:spPr bwMode="auto">
            <a:xfrm>
              <a:off x="4844" y="3223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70000</a:t>
              </a:r>
            </a:p>
          </p:txBody>
        </p:sp>
      </p:grpSp>
      <p:sp>
        <p:nvSpPr>
          <p:cNvPr id="141359" name="Line 47"/>
          <p:cNvSpPr>
            <a:spLocks noChangeShapeType="1"/>
          </p:cNvSpPr>
          <p:nvPr/>
        </p:nvSpPr>
        <p:spPr bwMode="auto">
          <a:xfrm>
            <a:off x="10945707" y="3747911"/>
            <a:ext cx="0" cy="39195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60" name="Line 48"/>
          <p:cNvSpPr>
            <a:spLocks noChangeShapeType="1"/>
          </p:cNvSpPr>
          <p:nvPr/>
        </p:nvSpPr>
        <p:spPr bwMode="auto">
          <a:xfrm>
            <a:off x="9338169" y="3747911"/>
            <a:ext cx="0" cy="39195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61" name="Line 49"/>
          <p:cNvSpPr>
            <a:spLocks noChangeShapeType="1"/>
          </p:cNvSpPr>
          <p:nvPr/>
        </p:nvSpPr>
        <p:spPr bwMode="auto">
          <a:xfrm>
            <a:off x="8091876" y="3747911"/>
            <a:ext cx="0" cy="39195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62" name="Line 50"/>
          <p:cNvSpPr>
            <a:spLocks noChangeShapeType="1"/>
          </p:cNvSpPr>
          <p:nvPr/>
        </p:nvSpPr>
        <p:spPr bwMode="auto">
          <a:xfrm>
            <a:off x="7486791" y="4334933"/>
            <a:ext cx="465102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63" name="Rectangle 51"/>
          <p:cNvSpPr>
            <a:spLocks noChangeArrowheads="1"/>
          </p:cNvSpPr>
          <p:nvPr/>
        </p:nvSpPr>
        <p:spPr bwMode="auto">
          <a:xfrm>
            <a:off x="1783644" y="2657823"/>
            <a:ext cx="3262490" cy="6321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64" name="Rectangle 52"/>
          <p:cNvSpPr>
            <a:spLocks noChangeArrowheads="1"/>
          </p:cNvSpPr>
          <p:nvPr/>
        </p:nvSpPr>
        <p:spPr bwMode="auto">
          <a:xfrm>
            <a:off x="1840091" y="2788775"/>
            <a:ext cx="72700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141365" name="Rectangle 53"/>
          <p:cNvSpPr>
            <a:spLocks noChangeArrowheads="1"/>
          </p:cNvSpPr>
          <p:nvPr/>
        </p:nvSpPr>
        <p:spPr bwMode="auto">
          <a:xfrm>
            <a:off x="2652890" y="2788775"/>
            <a:ext cx="102728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141366" name="Rectangle 54"/>
          <p:cNvSpPr>
            <a:spLocks noChangeArrowheads="1"/>
          </p:cNvSpPr>
          <p:nvPr/>
        </p:nvSpPr>
        <p:spPr bwMode="auto">
          <a:xfrm>
            <a:off x="3953370" y="2788775"/>
            <a:ext cx="84892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141367" name="Line 55"/>
          <p:cNvSpPr>
            <a:spLocks noChangeShapeType="1"/>
          </p:cNvSpPr>
          <p:nvPr/>
        </p:nvSpPr>
        <p:spPr bwMode="auto">
          <a:xfrm>
            <a:off x="2609991" y="265782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68" name="Line 56"/>
          <p:cNvSpPr>
            <a:spLocks noChangeShapeType="1"/>
          </p:cNvSpPr>
          <p:nvPr/>
        </p:nvSpPr>
        <p:spPr bwMode="auto">
          <a:xfrm>
            <a:off x="3747911" y="2657823"/>
            <a:ext cx="0" cy="33776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69" name="Rectangle 57"/>
          <p:cNvSpPr>
            <a:spLocks noChangeArrowheads="1"/>
          </p:cNvSpPr>
          <p:nvPr/>
        </p:nvSpPr>
        <p:spPr bwMode="auto">
          <a:xfrm>
            <a:off x="2002650" y="343901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141370" name="Rectangle 58"/>
          <p:cNvSpPr>
            <a:spLocks noChangeArrowheads="1"/>
          </p:cNvSpPr>
          <p:nvPr/>
        </p:nvSpPr>
        <p:spPr bwMode="auto">
          <a:xfrm>
            <a:off x="2652890" y="3439015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141371" name="Rectangle 59"/>
          <p:cNvSpPr>
            <a:spLocks noChangeArrowheads="1"/>
          </p:cNvSpPr>
          <p:nvPr/>
        </p:nvSpPr>
        <p:spPr bwMode="auto">
          <a:xfrm>
            <a:off x="3664374" y="3439015"/>
            <a:ext cx="1244035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</a:t>
            </a:r>
          </a:p>
        </p:txBody>
      </p:sp>
      <p:sp>
        <p:nvSpPr>
          <p:cNvPr id="141372" name="Rectangle 60"/>
          <p:cNvSpPr>
            <a:spLocks noChangeArrowheads="1"/>
          </p:cNvSpPr>
          <p:nvPr/>
        </p:nvSpPr>
        <p:spPr bwMode="auto">
          <a:xfrm>
            <a:off x="2002650" y="376413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141373" name="Rectangle 61"/>
          <p:cNvSpPr>
            <a:spLocks noChangeArrowheads="1"/>
          </p:cNvSpPr>
          <p:nvPr/>
        </p:nvSpPr>
        <p:spPr bwMode="auto">
          <a:xfrm>
            <a:off x="2652890" y="3764135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141374" name="Rectangle 62"/>
          <p:cNvSpPr>
            <a:spLocks noChangeArrowheads="1"/>
          </p:cNvSpPr>
          <p:nvPr/>
        </p:nvSpPr>
        <p:spPr bwMode="auto">
          <a:xfrm>
            <a:off x="3664375" y="3764135"/>
            <a:ext cx="1293706" cy="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  <a:p>
            <a:endParaRPr lang="en-US" sz="1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1375" name="Rectangle 63"/>
          <p:cNvSpPr>
            <a:spLocks noChangeArrowheads="1"/>
          </p:cNvSpPr>
          <p:nvPr/>
        </p:nvSpPr>
        <p:spPr bwMode="auto">
          <a:xfrm>
            <a:off x="2002650" y="408925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141376" name="Rectangle 64"/>
          <p:cNvSpPr>
            <a:spLocks noChangeArrowheads="1"/>
          </p:cNvSpPr>
          <p:nvPr/>
        </p:nvSpPr>
        <p:spPr bwMode="auto">
          <a:xfrm>
            <a:off x="2642782" y="4089255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141377" name="Rectangle 65"/>
          <p:cNvSpPr>
            <a:spLocks noChangeArrowheads="1"/>
          </p:cNvSpPr>
          <p:nvPr/>
        </p:nvSpPr>
        <p:spPr bwMode="auto">
          <a:xfrm>
            <a:off x="3664374" y="4089255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141378" name="Rectangle 66"/>
          <p:cNvSpPr>
            <a:spLocks noChangeArrowheads="1"/>
          </p:cNvSpPr>
          <p:nvPr/>
        </p:nvSpPr>
        <p:spPr bwMode="auto">
          <a:xfrm>
            <a:off x="2002650" y="441437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E4</a:t>
            </a:r>
          </a:p>
        </p:txBody>
      </p:sp>
      <p:sp>
        <p:nvSpPr>
          <p:cNvPr id="141379" name="Rectangle 67"/>
          <p:cNvSpPr>
            <a:spLocks noChangeArrowheads="1"/>
          </p:cNvSpPr>
          <p:nvPr/>
        </p:nvSpPr>
        <p:spPr bwMode="auto">
          <a:xfrm>
            <a:off x="2645860" y="4414375"/>
            <a:ext cx="1016513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Miller</a:t>
            </a:r>
          </a:p>
        </p:txBody>
      </p:sp>
      <p:sp>
        <p:nvSpPr>
          <p:cNvPr id="141380" name="Rectangle 68"/>
          <p:cNvSpPr>
            <a:spLocks noChangeArrowheads="1"/>
          </p:cNvSpPr>
          <p:nvPr/>
        </p:nvSpPr>
        <p:spPr bwMode="auto">
          <a:xfrm>
            <a:off x="3654548" y="4414375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141381" name="Rectangle 69"/>
          <p:cNvSpPr>
            <a:spLocks noChangeArrowheads="1"/>
          </p:cNvSpPr>
          <p:nvPr/>
        </p:nvSpPr>
        <p:spPr bwMode="auto">
          <a:xfrm>
            <a:off x="2002650" y="473949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E5</a:t>
            </a:r>
          </a:p>
        </p:txBody>
      </p:sp>
      <p:sp>
        <p:nvSpPr>
          <p:cNvPr id="141382" name="Rectangle 70"/>
          <p:cNvSpPr>
            <a:spLocks noChangeArrowheads="1"/>
          </p:cNvSpPr>
          <p:nvPr/>
        </p:nvSpPr>
        <p:spPr bwMode="auto">
          <a:xfrm>
            <a:off x="2652889" y="4739495"/>
            <a:ext cx="113566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B. Casey</a:t>
            </a:r>
          </a:p>
        </p:txBody>
      </p:sp>
      <p:sp>
        <p:nvSpPr>
          <p:cNvPr id="141383" name="Rectangle 71"/>
          <p:cNvSpPr>
            <a:spLocks noChangeArrowheads="1"/>
          </p:cNvSpPr>
          <p:nvPr/>
        </p:nvSpPr>
        <p:spPr bwMode="auto">
          <a:xfrm>
            <a:off x="3664375" y="4739495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141384" name="Rectangle 72"/>
          <p:cNvSpPr>
            <a:spLocks noChangeArrowheads="1"/>
          </p:cNvSpPr>
          <p:nvPr/>
        </p:nvSpPr>
        <p:spPr bwMode="auto">
          <a:xfrm>
            <a:off x="2002650" y="506461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E6</a:t>
            </a:r>
          </a:p>
        </p:txBody>
      </p:sp>
      <p:sp>
        <p:nvSpPr>
          <p:cNvPr id="141385" name="Rectangle 73"/>
          <p:cNvSpPr>
            <a:spLocks noChangeArrowheads="1"/>
          </p:cNvSpPr>
          <p:nvPr/>
        </p:nvSpPr>
        <p:spPr bwMode="auto">
          <a:xfrm>
            <a:off x="2652890" y="5064615"/>
            <a:ext cx="89408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L. Chu</a:t>
            </a:r>
          </a:p>
        </p:txBody>
      </p:sp>
      <p:sp>
        <p:nvSpPr>
          <p:cNvPr id="141386" name="Rectangle 74"/>
          <p:cNvSpPr>
            <a:spLocks noChangeArrowheads="1"/>
          </p:cNvSpPr>
          <p:nvPr/>
        </p:nvSpPr>
        <p:spPr bwMode="auto">
          <a:xfrm>
            <a:off x="3664375" y="5064615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141387" name="Rectangle 75"/>
          <p:cNvSpPr>
            <a:spLocks noChangeArrowheads="1"/>
          </p:cNvSpPr>
          <p:nvPr/>
        </p:nvSpPr>
        <p:spPr bwMode="auto">
          <a:xfrm>
            <a:off x="2002650" y="538973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E7</a:t>
            </a:r>
          </a:p>
        </p:txBody>
      </p:sp>
      <p:sp>
        <p:nvSpPr>
          <p:cNvPr id="141388" name="Rectangle 76"/>
          <p:cNvSpPr>
            <a:spLocks noChangeArrowheads="1"/>
          </p:cNvSpPr>
          <p:nvPr/>
        </p:nvSpPr>
        <p:spPr bwMode="auto">
          <a:xfrm>
            <a:off x="2652890" y="5389735"/>
            <a:ext cx="107470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R. Davis</a:t>
            </a:r>
          </a:p>
        </p:txBody>
      </p:sp>
      <p:sp>
        <p:nvSpPr>
          <p:cNvPr id="141389" name="Rectangle 77"/>
          <p:cNvSpPr>
            <a:spLocks noChangeArrowheads="1"/>
          </p:cNvSpPr>
          <p:nvPr/>
        </p:nvSpPr>
        <p:spPr bwMode="auto">
          <a:xfrm>
            <a:off x="3664374" y="5389735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141390" name="Rectangle 78"/>
          <p:cNvSpPr>
            <a:spLocks noChangeArrowheads="1"/>
          </p:cNvSpPr>
          <p:nvPr/>
        </p:nvSpPr>
        <p:spPr bwMode="auto">
          <a:xfrm>
            <a:off x="2002650" y="5714855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141391" name="Rectangle 79"/>
          <p:cNvSpPr>
            <a:spLocks noChangeArrowheads="1"/>
          </p:cNvSpPr>
          <p:nvPr/>
        </p:nvSpPr>
        <p:spPr bwMode="auto">
          <a:xfrm>
            <a:off x="2652889" y="5714855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141392" name="Rectangle 80"/>
          <p:cNvSpPr>
            <a:spLocks noChangeArrowheads="1"/>
          </p:cNvSpPr>
          <p:nvPr/>
        </p:nvSpPr>
        <p:spPr bwMode="auto">
          <a:xfrm>
            <a:off x="3664375" y="5714855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141393" name="Freeform 81"/>
          <p:cNvSpPr>
            <a:spLocks/>
          </p:cNvSpPr>
          <p:nvPr/>
        </p:nvSpPr>
        <p:spPr bwMode="auto">
          <a:xfrm>
            <a:off x="1788160" y="3299032"/>
            <a:ext cx="3253458" cy="2765778"/>
          </a:xfrm>
          <a:custGeom>
            <a:avLst/>
            <a:gdLst>
              <a:gd name="T0" fmla="*/ 0 w 1441"/>
              <a:gd name="T1" fmla="*/ 0 h 1225"/>
              <a:gd name="T2" fmla="*/ 0 w 1441"/>
              <a:gd name="T3" fmla="*/ 1224 h 1225"/>
              <a:gd name="T4" fmla="*/ 1440 w 1441"/>
              <a:gd name="T5" fmla="*/ 1224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1" h="1225">
                <a:moveTo>
                  <a:pt x="0" y="0"/>
                </a:moveTo>
                <a:lnTo>
                  <a:pt x="0" y="1224"/>
                </a:lnTo>
                <a:lnTo>
                  <a:pt x="1440" y="12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94" name="Line 82"/>
          <p:cNvSpPr>
            <a:spLocks noChangeShapeType="1"/>
          </p:cNvSpPr>
          <p:nvPr/>
        </p:nvSpPr>
        <p:spPr bwMode="auto">
          <a:xfrm>
            <a:off x="5048391" y="3308063"/>
            <a:ext cx="0" cy="27454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95" name="Line 83"/>
          <p:cNvSpPr>
            <a:spLocks noChangeShapeType="1"/>
          </p:cNvSpPr>
          <p:nvPr/>
        </p:nvSpPr>
        <p:spPr bwMode="auto">
          <a:xfrm>
            <a:off x="2609991" y="3308063"/>
            <a:ext cx="0" cy="27454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96" name="Rectangle 84"/>
          <p:cNvSpPr>
            <a:spLocks noChangeArrowheads="1"/>
          </p:cNvSpPr>
          <p:nvPr/>
        </p:nvSpPr>
        <p:spPr bwMode="auto">
          <a:xfrm>
            <a:off x="1675016" y="2267229"/>
            <a:ext cx="81105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EMP</a:t>
            </a:r>
          </a:p>
        </p:txBody>
      </p:sp>
      <p:sp>
        <p:nvSpPr>
          <p:cNvPr id="141397" name="Rectangle 85"/>
          <p:cNvSpPr>
            <a:spLocks noChangeArrowheads="1"/>
          </p:cNvSpPr>
          <p:nvPr/>
        </p:nvSpPr>
        <p:spPr bwMode="auto">
          <a:xfrm>
            <a:off x="1797191" y="6583680"/>
            <a:ext cx="2582898" cy="227584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98" name="Rectangle 86"/>
          <p:cNvSpPr>
            <a:spLocks noChangeArrowheads="1"/>
          </p:cNvSpPr>
          <p:nvPr/>
        </p:nvSpPr>
        <p:spPr bwMode="auto">
          <a:xfrm>
            <a:off x="2002650" y="6714632"/>
            <a:ext cx="84892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141399" name="Rectangle 87"/>
          <p:cNvSpPr>
            <a:spLocks noChangeArrowheads="1"/>
          </p:cNvSpPr>
          <p:nvPr/>
        </p:nvSpPr>
        <p:spPr bwMode="auto">
          <a:xfrm>
            <a:off x="3142827" y="6714632"/>
            <a:ext cx="1110827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SALARY</a:t>
            </a:r>
          </a:p>
        </p:txBody>
      </p:sp>
      <p:sp>
        <p:nvSpPr>
          <p:cNvPr id="141400" name="Rectangle 88"/>
          <p:cNvSpPr>
            <a:spLocks noChangeArrowheads="1"/>
          </p:cNvSpPr>
          <p:nvPr/>
        </p:nvSpPr>
        <p:spPr bwMode="auto">
          <a:xfrm>
            <a:off x="1649367" y="6226952"/>
            <a:ext cx="74720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PAY</a:t>
            </a:r>
          </a:p>
        </p:txBody>
      </p:sp>
      <p:sp>
        <p:nvSpPr>
          <p:cNvPr id="141401" name="Rectangle 89"/>
          <p:cNvSpPr>
            <a:spLocks noChangeArrowheads="1"/>
          </p:cNvSpPr>
          <p:nvPr/>
        </p:nvSpPr>
        <p:spPr bwMode="auto">
          <a:xfrm>
            <a:off x="1756552" y="7364872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141402" name="Rectangle 90"/>
          <p:cNvSpPr>
            <a:spLocks noChangeArrowheads="1"/>
          </p:cNvSpPr>
          <p:nvPr/>
        </p:nvSpPr>
        <p:spPr bwMode="auto">
          <a:xfrm>
            <a:off x="3460476" y="7364872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141403" name="Rectangle 91"/>
          <p:cNvSpPr>
            <a:spLocks noChangeArrowheads="1"/>
          </p:cNvSpPr>
          <p:nvPr/>
        </p:nvSpPr>
        <p:spPr bwMode="auto">
          <a:xfrm>
            <a:off x="1756551" y="7689992"/>
            <a:ext cx="1293707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141404" name="Rectangle 92"/>
          <p:cNvSpPr>
            <a:spLocks noChangeArrowheads="1"/>
          </p:cNvSpPr>
          <p:nvPr/>
        </p:nvSpPr>
        <p:spPr bwMode="auto">
          <a:xfrm>
            <a:off x="3460476" y="7689992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141405" name="Rectangle 93"/>
          <p:cNvSpPr>
            <a:spLocks noChangeArrowheads="1"/>
          </p:cNvSpPr>
          <p:nvPr/>
        </p:nvSpPr>
        <p:spPr bwMode="auto">
          <a:xfrm>
            <a:off x="1756552" y="8015112"/>
            <a:ext cx="135241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141406" name="Rectangle 94"/>
          <p:cNvSpPr>
            <a:spLocks noChangeArrowheads="1"/>
          </p:cNvSpPr>
          <p:nvPr/>
        </p:nvSpPr>
        <p:spPr bwMode="auto">
          <a:xfrm>
            <a:off x="3460476" y="8015112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141407" name="Rectangle 95"/>
          <p:cNvSpPr>
            <a:spLocks noChangeArrowheads="1"/>
          </p:cNvSpPr>
          <p:nvPr/>
        </p:nvSpPr>
        <p:spPr bwMode="auto">
          <a:xfrm>
            <a:off x="1746725" y="8340232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141408" name="Rectangle 96"/>
          <p:cNvSpPr>
            <a:spLocks noChangeArrowheads="1"/>
          </p:cNvSpPr>
          <p:nvPr/>
        </p:nvSpPr>
        <p:spPr bwMode="auto">
          <a:xfrm>
            <a:off x="3460476" y="8340232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141409" name="Line 97"/>
          <p:cNvSpPr>
            <a:spLocks noChangeShapeType="1"/>
          </p:cNvSpPr>
          <p:nvPr/>
        </p:nvSpPr>
        <p:spPr bwMode="auto">
          <a:xfrm>
            <a:off x="3097671" y="6583680"/>
            <a:ext cx="0" cy="22577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410" name="Line 98"/>
          <p:cNvSpPr>
            <a:spLocks noChangeShapeType="1"/>
          </p:cNvSpPr>
          <p:nvPr/>
        </p:nvSpPr>
        <p:spPr bwMode="auto">
          <a:xfrm>
            <a:off x="1797191" y="7206827"/>
            <a:ext cx="25828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411" name="Rectangle 99"/>
          <p:cNvSpPr>
            <a:spLocks noChangeArrowheads="1"/>
          </p:cNvSpPr>
          <p:nvPr/>
        </p:nvSpPr>
        <p:spPr bwMode="auto">
          <a:xfrm>
            <a:off x="7567458" y="3070579"/>
            <a:ext cx="1650084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EMP</a:t>
            </a:r>
            <a:r>
              <a:rPr lang="en-US" sz="2000" dirty="0" smtClean="0">
                <a:latin typeface="MS PGothic"/>
                <a:ea typeface="MS PGothic"/>
              </a:rPr>
              <a:t> </a:t>
            </a:r>
            <a:r>
              <a:rPr lang="en-US" sz="2800" dirty="0" smtClean="0">
                <a:latin typeface="MS PGothic"/>
                <a:ea typeface="MS PGothic"/>
              </a:rPr>
              <a:t>⋈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PAY</a:t>
            </a:r>
          </a:p>
        </p:txBody>
      </p:sp>
      <p:sp>
        <p:nvSpPr>
          <p:cNvPr id="141413" name="Text Box 101"/>
          <p:cNvSpPr txBox="1">
            <a:spLocks noChangeArrowheads="1"/>
          </p:cNvSpPr>
          <p:nvPr/>
        </p:nvSpPr>
        <p:spPr bwMode="auto">
          <a:xfrm>
            <a:off x="4979884" y="8128000"/>
            <a:ext cx="8039237" cy="65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>
            <a:spAutoFit/>
          </a:bodyPr>
          <a:lstStyle/>
          <a:p>
            <a:r>
              <a:rPr lang="en-US" sz="3400" dirty="0">
                <a:solidFill>
                  <a:srgbClr val="000000"/>
                </a:solidFill>
                <a:latin typeface="Book Antiqua"/>
              </a:rPr>
              <a:t>Join is over the common attribute TITLE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Types of Join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Outer-Join</a:t>
            </a:r>
          </a:p>
          <a:p>
            <a:pPr lvl="1"/>
            <a:r>
              <a:rPr lang="en-US" dirty="0"/>
              <a:t>Ensures that tuples from one or both relations that do not satisfy the join condition still appear in the final result with other relation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attribute values set to NULL</a:t>
            </a:r>
          </a:p>
          <a:p>
            <a:pPr lvl="1"/>
            <a:r>
              <a:rPr lang="en-US" dirty="0"/>
              <a:t>Left outer join</a:t>
            </a:r>
          </a:p>
          <a:p>
            <a:pPr lvl="1"/>
            <a:r>
              <a:rPr lang="en-US" dirty="0"/>
              <a:t>Right outer join</a:t>
            </a:r>
          </a:p>
          <a:p>
            <a:pPr lvl="1"/>
            <a:r>
              <a:rPr lang="en-US" dirty="0"/>
              <a:t>Full outer join</a:t>
            </a:r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3831573" y="4588768"/>
            <a:ext cx="447040" cy="162560"/>
            <a:chOff x="474" y="3462"/>
            <a:chExt cx="198" cy="72"/>
          </a:xfrm>
        </p:grpSpPr>
        <p:grpSp>
          <p:nvGrpSpPr>
            <p:cNvPr id="93189" name="Group 5"/>
            <p:cNvGrpSpPr>
              <a:grpSpLocks/>
            </p:cNvGrpSpPr>
            <p:nvPr/>
          </p:nvGrpSpPr>
          <p:grpSpPr bwMode="auto">
            <a:xfrm>
              <a:off x="474" y="3462"/>
              <a:ext cx="198" cy="72"/>
              <a:chOff x="474" y="3456"/>
              <a:chExt cx="198" cy="72"/>
            </a:xfrm>
          </p:grpSpPr>
          <p:sp>
            <p:nvSpPr>
              <p:cNvPr id="93190" name="AutoShape 6"/>
              <p:cNvSpPr>
                <a:spLocks noChangeArrowheads="1"/>
              </p:cNvSpPr>
              <p:nvPr/>
            </p:nvSpPr>
            <p:spPr bwMode="auto">
              <a:xfrm rot="-5400000">
                <a:off x="564" y="3420"/>
                <a:ext cx="72" cy="144"/>
              </a:xfrm>
              <a:prstGeom prst="flowChartCollate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191" name="Line 7"/>
              <p:cNvSpPr>
                <a:spLocks noChangeShapeType="1"/>
              </p:cNvSpPr>
              <p:nvPr/>
            </p:nvSpPr>
            <p:spPr bwMode="auto">
              <a:xfrm>
                <a:off x="474" y="3456"/>
                <a:ext cx="5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>
              <a:off x="474" y="3534"/>
              <a:ext cx="5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193" name="Group 9"/>
          <p:cNvGrpSpPr>
            <a:grpSpLocks/>
          </p:cNvGrpSpPr>
          <p:nvPr/>
        </p:nvGrpSpPr>
        <p:grpSpPr bwMode="auto">
          <a:xfrm flipH="1">
            <a:off x="3831573" y="5164832"/>
            <a:ext cx="447040" cy="162560"/>
            <a:chOff x="474" y="3462"/>
            <a:chExt cx="198" cy="72"/>
          </a:xfrm>
        </p:grpSpPr>
        <p:grpSp>
          <p:nvGrpSpPr>
            <p:cNvPr id="93194" name="Group 10"/>
            <p:cNvGrpSpPr>
              <a:grpSpLocks/>
            </p:cNvGrpSpPr>
            <p:nvPr/>
          </p:nvGrpSpPr>
          <p:grpSpPr bwMode="auto">
            <a:xfrm>
              <a:off x="474" y="3462"/>
              <a:ext cx="198" cy="72"/>
              <a:chOff x="474" y="3456"/>
              <a:chExt cx="198" cy="72"/>
            </a:xfrm>
          </p:grpSpPr>
          <p:sp>
            <p:nvSpPr>
              <p:cNvPr id="93195" name="AutoShape 11"/>
              <p:cNvSpPr>
                <a:spLocks noChangeArrowheads="1"/>
              </p:cNvSpPr>
              <p:nvPr/>
            </p:nvSpPr>
            <p:spPr bwMode="auto">
              <a:xfrm rot="-5400000">
                <a:off x="564" y="3420"/>
                <a:ext cx="72" cy="144"/>
              </a:xfrm>
              <a:prstGeom prst="flowChartCollate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auto">
              <a:xfrm>
                <a:off x="474" y="3456"/>
                <a:ext cx="5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>
              <a:off x="474" y="3534"/>
              <a:ext cx="5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198" name="Group 14"/>
          <p:cNvGrpSpPr>
            <a:grpSpLocks/>
          </p:cNvGrpSpPr>
          <p:nvPr/>
        </p:nvGrpSpPr>
        <p:grpSpPr bwMode="auto">
          <a:xfrm>
            <a:off x="3766096" y="5740896"/>
            <a:ext cx="577991" cy="162560"/>
            <a:chOff x="1478" y="3648"/>
            <a:chExt cx="256" cy="72"/>
          </a:xfrm>
        </p:grpSpPr>
        <p:grpSp>
          <p:nvGrpSpPr>
            <p:cNvPr id="93199" name="Group 15"/>
            <p:cNvGrpSpPr>
              <a:grpSpLocks/>
            </p:cNvGrpSpPr>
            <p:nvPr/>
          </p:nvGrpSpPr>
          <p:grpSpPr bwMode="auto">
            <a:xfrm>
              <a:off x="1536" y="3648"/>
              <a:ext cx="198" cy="72"/>
              <a:chOff x="1536" y="3648"/>
              <a:chExt cx="198" cy="72"/>
            </a:xfrm>
          </p:grpSpPr>
          <p:sp>
            <p:nvSpPr>
              <p:cNvPr id="93200" name="AutoShape 16"/>
              <p:cNvSpPr>
                <a:spLocks noChangeArrowheads="1"/>
              </p:cNvSpPr>
              <p:nvPr/>
            </p:nvSpPr>
            <p:spPr bwMode="auto">
              <a:xfrm rot="5400000" flipH="1">
                <a:off x="1572" y="3612"/>
                <a:ext cx="72" cy="144"/>
              </a:xfrm>
              <a:prstGeom prst="flowChartCollate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grpSp>
            <p:nvGrpSpPr>
              <p:cNvPr id="93201" name="Group 17"/>
              <p:cNvGrpSpPr>
                <a:grpSpLocks/>
              </p:cNvGrpSpPr>
              <p:nvPr/>
            </p:nvGrpSpPr>
            <p:grpSpPr bwMode="auto">
              <a:xfrm>
                <a:off x="1676" y="3648"/>
                <a:ext cx="58" cy="72"/>
                <a:chOff x="1676" y="3648"/>
                <a:chExt cx="58" cy="72"/>
              </a:xfrm>
            </p:grpSpPr>
            <p:sp>
              <p:nvSpPr>
                <p:cNvPr id="9320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676" y="3648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0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676" y="3720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grpSp>
          <p:nvGrpSpPr>
            <p:cNvPr id="93204" name="Group 20"/>
            <p:cNvGrpSpPr>
              <a:grpSpLocks/>
            </p:cNvGrpSpPr>
            <p:nvPr/>
          </p:nvGrpSpPr>
          <p:grpSpPr bwMode="auto">
            <a:xfrm>
              <a:off x="1478" y="3648"/>
              <a:ext cx="58" cy="72"/>
              <a:chOff x="1676" y="3648"/>
              <a:chExt cx="58" cy="72"/>
            </a:xfrm>
          </p:grpSpPr>
          <p:sp>
            <p:nvSpPr>
              <p:cNvPr id="93205" name="Line 21"/>
              <p:cNvSpPr>
                <a:spLocks noChangeShapeType="1"/>
              </p:cNvSpPr>
              <p:nvPr/>
            </p:nvSpPr>
            <p:spPr bwMode="auto">
              <a:xfrm flipH="1">
                <a:off x="1676" y="3648"/>
                <a:ext cx="5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06" name="Line 22"/>
              <p:cNvSpPr>
                <a:spLocks noChangeShapeType="1"/>
              </p:cNvSpPr>
              <p:nvPr/>
            </p:nvSpPr>
            <p:spPr bwMode="auto">
              <a:xfrm flipH="1">
                <a:off x="1676" y="3720"/>
                <a:ext cx="5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Join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89200"/>
            <a:ext cx="12293600" cy="659408"/>
          </a:xfrm>
        </p:spPr>
        <p:txBody>
          <a:bodyPr/>
          <a:lstStyle/>
          <a:p>
            <a:r>
              <a:rPr lang="en-US" dirty="0" smtClean="0"/>
              <a:t>Left  outer join</a:t>
            </a:r>
            <a:endParaRPr lang="en-US" dirty="0"/>
          </a:p>
        </p:txBody>
      </p:sp>
      <p:pic>
        <p:nvPicPr>
          <p:cNvPr id="5" name="Picture 4" descr="Fig-2-7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28" y="3292625"/>
            <a:ext cx="8568952" cy="60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63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Semijoin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3341459" algn="l"/>
              </a:tabLst>
            </a:pPr>
            <a:r>
              <a:rPr lang="en-US" dirty="0" smtClean="0"/>
              <a:t>Derivation</a:t>
            </a:r>
            <a:endParaRPr lang="en-US" dirty="0"/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</a:t>
            </a:r>
            <a:r>
              <a:rPr lang="en-US" i="1" dirty="0"/>
              <a:t>R </a:t>
            </a:r>
            <a:r>
              <a:rPr lang="en-US" dirty="0" smtClean="0">
                <a:latin typeface="MS PGothic"/>
                <a:ea typeface="MS PGothic"/>
              </a:rPr>
              <a:t>⋉</a:t>
            </a:r>
            <a:r>
              <a:rPr lang="en-US" i="1" baseline="-25000" dirty="0" smtClean="0"/>
              <a:t>F</a:t>
            </a:r>
            <a:r>
              <a:rPr lang="en-US" i="1" dirty="0" smtClean="0"/>
              <a:t> S </a:t>
            </a:r>
            <a:r>
              <a:rPr lang="en-US" dirty="0" smtClean="0"/>
              <a:t>= 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R </a:t>
            </a:r>
            <a:r>
              <a:rPr lang="en-US" sz="3600" dirty="0" smtClean="0">
                <a:latin typeface="MS PGothic"/>
                <a:ea typeface="MS PGothic"/>
              </a:rPr>
              <a:t>⋈</a:t>
            </a:r>
            <a:r>
              <a:rPr lang="en-US" i="1" baseline="-25000" dirty="0" smtClean="0"/>
              <a:t>F</a:t>
            </a:r>
            <a:r>
              <a:rPr lang="en-US" i="1" dirty="0" smtClean="0"/>
              <a:t> S</a:t>
            </a:r>
            <a:r>
              <a:rPr lang="en-US" dirty="0" smtClean="0"/>
              <a:t>) = 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r>
              <a:rPr lang="en-US" dirty="0" smtClean="0">
                <a:latin typeface="MS PGothic"/>
                <a:ea typeface="MS PGothic"/>
              </a:rPr>
              <a:t> </a:t>
            </a:r>
            <a:r>
              <a:rPr lang="en-US" sz="3600" dirty="0" smtClean="0">
                <a:latin typeface="MS PGothic"/>
                <a:ea typeface="MS PGothic"/>
              </a:rPr>
              <a:t>⋈</a:t>
            </a:r>
            <a:r>
              <a:rPr lang="en-US" dirty="0" smtClean="0">
                <a:latin typeface="MS PGothic"/>
                <a:ea typeface="MS PGothic"/>
              </a:rPr>
              <a:t> 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A</a:t>
            </a:r>
            <a:r>
              <a:rPr lang="en-US" baseline="-25000" dirty="0" smtClean="0">
                <a:latin typeface="Symbol" charset="0"/>
                <a:sym typeface="Symbol"/>
              </a:rPr>
              <a:t></a:t>
            </a:r>
            <a:r>
              <a:rPr lang="en-US" i="1" baseline="-25000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 = </a:t>
            </a:r>
            <a:r>
              <a:rPr lang="en-US" i="1" dirty="0" smtClean="0"/>
              <a:t>R</a:t>
            </a:r>
            <a:r>
              <a:rPr lang="en-US" dirty="0" smtClean="0">
                <a:latin typeface="MS PGothic"/>
                <a:ea typeface="MS PGothic"/>
              </a:rPr>
              <a:t> </a:t>
            </a:r>
            <a:r>
              <a:rPr lang="en-US" sz="3600" dirty="0" smtClean="0">
                <a:latin typeface="MS PGothic"/>
                <a:ea typeface="MS PGothic"/>
              </a:rPr>
              <a:t>⋈</a:t>
            </a:r>
            <a:r>
              <a:rPr lang="en-US" i="1" baseline="-25000" dirty="0" smtClean="0"/>
              <a:t>F</a:t>
            </a:r>
            <a:r>
              <a:rPr lang="en-US" i="1" dirty="0" smtClean="0"/>
              <a:t> 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A</a:t>
            </a:r>
            <a:r>
              <a:rPr lang="en-US" baseline="-25000" dirty="0" smtClean="0">
                <a:latin typeface="Symbol" charset="0"/>
                <a:sym typeface="Symbol"/>
              </a:rPr>
              <a:t></a:t>
            </a:r>
            <a:r>
              <a:rPr lang="en-US" i="1" baseline="-25000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/>
              <a:t>)</a:t>
            </a:r>
            <a:endParaRPr lang="en-US" dirty="0" smtClean="0"/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where</a:t>
            </a:r>
          </a:p>
          <a:p>
            <a:pPr lvl="1">
              <a:tabLst>
                <a:tab pos="3341459" algn="l"/>
              </a:tabLst>
            </a:pP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 are </a:t>
            </a:r>
            <a:r>
              <a:rPr lang="en-US" dirty="0" smtClean="0"/>
              <a:t>relations</a:t>
            </a:r>
            <a:endParaRPr lang="en-US" dirty="0"/>
          </a:p>
          <a:p>
            <a:pPr lvl="1">
              <a:tabLst>
                <a:tab pos="3341459" algn="l"/>
              </a:tabLst>
            </a:pPr>
            <a:r>
              <a:rPr lang="en-US" i="1" dirty="0" smtClean="0"/>
              <a:t>A</a:t>
            </a:r>
            <a:r>
              <a:rPr lang="en-US" dirty="0" smtClean="0"/>
              <a:t> is a set of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19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Semijoin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7" name="Picture 6" descr="Fig-2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8" y="2728272"/>
            <a:ext cx="6338788" cy="6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60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Division (Quotient)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1390769" algn="l"/>
                <a:tab pos="2600919" algn="l"/>
              </a:tabLst>
            </a:pPr>
            <a:r>
              <a:rPr lang="en-US" dirty="0"/>
              <a:t>Given relations</a:t>
            </a:r>
          </a:p>
          <a:p>
            <a:pPr lvl="1">
              <a:tabLst>
                <a:tab pos="1390769" algn="l"/>
                <a:tab pos="2600919" algn="l"/>
              </a:tabLst>
            </a:pPr>
            <a:r>
              <a:rPr lang="en-US" i="1" dirty="0"/>
              <a:t>R</a:t>
            </a:r>
            <a:r>
              <a:rPr lang="en-US" dirty="0"/>
              <a:t> of degree </a:t>
            </a:r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dirty="0"/>
              <a:t> (</a:t>
            </a:r>
            <a:r>
              <a:rPr lang="en-US" i="1" dirty="0"/>
              <a:t>R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50000" dirty="0"/>
              <a:t>1</a:t>
            </a:r>
            <a:r>
              <a:rPr lang="en-US" dirty="0"/>
              <a:t>}) </a:t>
            </a:r>
          </a:p>
          <a:p>
            <a:pPr lvl="1">
              <a:tabLst>
                <a:tab pos="1390769" algn="l"/>
                <a:tab pos="2600919" algn="l"/>
              </a:tabLst>
            </a:pPr>
            <a:r>
              <a:rPr lang="en-US" i="1" dirty="0"/>
              <a:t>S</a:t>
            </a:r>
            <a:r>
              <a:rPr lang="en-US" dirty="0"/>
              <a:t> of degree </a:t>
            </a:r>
            <a:r>
              <a:rPr lang="en-US" i="1" dirty="0"/>
              <a:t>k</a:t>
            </a:r>
            <a:r>
              <a:rPr lang="en-US" baseline="-25000" dirty="0"/>
              <a:t>2  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 = {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B</a:t>
            </a:r>
            <a:r>
              <a:rPr lang="en-US" i="1" baseline="-25000" dirty="0"/>
              <a:t>k</a:t>
            </a:r>
            <a:r>
              <a:rPr lang="en-US" baseline="-50000" dirty="0"/>
              <a:t>2</a:t>
            </a:r>
            <a:r>
              <a:rPr lang="en-US" dirty="0"/>
              <a:t>}) </a:t>
            </a:r>
          </a:p>
          <a:p>
            <a:pPr marL="393700" lvl="1" indent="0">
              <a:buNone/>
              <a:tabLst>
                <a:tab pos="1390769" algn="l"/>
                <a:tab pos="2600919" algn="l"/>
              </a:tabLst>
            </a:pPr>
            <a:r>
              <a:rPr lang="en-US" dirty="0"/>
              <a:t>Let </a:t>
            </a:r>
            <a:r>
              <a:rPr lang="en-US" i="1" dirty="0"/>
              <a:t>A</a:t>
            </a:r>
            <a:r>
              <a:rPr lang="en-US" dirty="0"/>
              <a:t> = 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50000" dirty="0"/>
              <a:t>1</a:t>
            </a:r>
            <a:r>
              <a:rPr lang="en-US" dirty="0"/>
              <a:t>} [i.e.,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 smtClean="0"/>
              <a:t>)] and </a:t>
            </a:r>
            <a:r>
              <a:rPr lang="en-US" i="1" dirty="0"/>
              <a:t>B</a:t>
            </a:r>
            <a:r>
              <a:rPr lang="en-US" dirty="0"/>
              <a:t> = {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B</a:t>
            </a:r>
            <a:r>
              <a:rPr lang="en-US" i="1" baseline="-25000" dirty="0"/>
              <a:t>k</a:t>
            </a:r>
            <a:r>
              <a:rPr lang="en-US" baseline="-50000" dirty="0"/>
              <a:t>2</a:t>
            </a:r>
            <a:r>
              <a:rPr lang="en-US" dirty="0"/>
              <a:t>} [i.e.,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)] and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 </a:t>
            </a:r>
            <a:r>
              <a:rPr lang="en-US" i="1" dirty="0">
                <a:sym typeface="Symbol" charset="0"/>
              </a:rPr>
              <a:t>A.</a:t>
            </a:r>
            <a:endParaRPr lang="en-US" dirty="0"/>
          </a:p>
          <a:p>
            <a:pPr marL="393700" lvl="1" indent="0">
              <a:buNone/>
              <a:tabLst>
                <a:tab pos="1390769" algn="l"/>
                <a:tab pos="2600919" algn="l"/>
              </a:tabLst>
            </a:pPr>
            <a:r>
              <a:rPr lang="en-US" dirty="0"/>
              <a:t>Then,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÷ </a:t>
            </a:r>
            <a:r>
              <a:rPr lang="en-US" i="1" dirty="0"/>
              <a:t>S</a:t>
            </a:r>
            <a:r>
              <a:rPr lang="en-US" dirty="0"/>
              <a:t> gives </a:t>
            </a:r>
            <a:r>
              <a:rPr lang="en-US" i="1" dirty="0"/>
              <a:t>T </a:t>
            </a:r>
            <a:r>
              <a:rPr lang="en-US" dirty="0"/>
              <a:t>of degree </a:t>
            </a:r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dirty="0"/>
              <a:t>-</a:t>
            </a:r>
            <a:r>
              <a:rPr lang="en-US" i="1" dirty="0"/>
              <a:t>k</a:t>
            </a:r>
            <a:r>
              <a:rPr lang="en-US" baseline="-25000" dirty="0"/>
              <a:t>2 </a:t>
            </a:r>
            <a:r>
              <a:rPr lang="en-US" dirty="0"/>
              <a:t>[i.e.,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 where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-</a:t>
            </a:r>
            <a:r>
              <a:rPr lang="en-US" i="1" dirty="0"/>
              <a:t>B</a:t>
            </a:r>
            <a:r>
              <a:rPr lang="en-US" dirty="0"/>
              <a:t>] such that for a tuple </a:t>
            </a:r>
            <a:r>
              <a:rPr lang="en-US" i="1" dirty="0"/>
              <a:t>t</a:t>
            </a:r>
            <a:r>
              <a:rPr lang="en-US" dirty="0"/>
              <a:t> to appear in </a:t>
            </a:r>
            <a:r>
              <a:rPr lang="en-US" i="1" dirty="0"/>
              <a:t>T</a:t>
            </a:r>
            <a:r>
              <a:rPr lang="en-US" dirty="0"/>
              <a:t>, the values in </a:t>
            </a:r>
            <a:r>
              <a:rPr lang="en-US" i="1" dirty="0"/>
              <a:t>t</a:t>
            </a:r>
            <a:r>
              <a:rPr lang="en-US" dirty="0"/>
              <a:t> must appear in </a:t>
            </a:r>
            <a:r>
              <a:rPr lang="en-US" i="1" dirty="0"/>
              <a:t>R</a:t>
            </a:r>
            <a:r>
              <a:rPr lang="en-US" dirty="0"/>
              <a:t> in combination with </a:t>
            </a:r>
            <a:r>
              <a:rPr lang="en-US" i="1" dirty="0">
                <a:solidFill>
                  <a:schemeClr val="hlink"/>
                </a:solidFill>
              </a:rPr>
              <a:t>every tuple</a:t>
            </a:r>
            <a:r>
              <a:rPr lang="en-US" dirty="0"/>
              <a:t> in </a:t>
            </a:r>
            <a:r>
              <a:rPr lang="en-US" i="1" dirty="0"/>
              <a:t>S</a:t>
            </a:r>
            <a:r>
              <a:rPr lang="en-US" dirty="0" smtClean="0"/>
              <a:t>.</a:t>
            </a:r>
          </a:p>
          <a:p>
            <a:pPr>
              <a:tabLst>
                <a:tab pos="1390769" algn="l"/>
                <a:tab pos="2600919" algn="l"/>
              </a:tabLst>
            </a:pPr>
            <a:r>
              <a:rPr lang="en-US" dirty="0" smtClean="0"/>
              <a:t>Derivation</a:t>
            </a:r>
          </a:p>
          <a:p>
            <a:pPr marL="393700" lvl="1" indent="0">
              <a:buNone/>
              <a:tabLst>
                <a:tab pos="1390769" algn="l"/>
                <a:tab pos="2600919" algn="l"/>
              </a:tabLst>
            </a:pPr>
            <a:r>
              <a:rPr lang="en-US" i="1" dirty="0"/>
              <a:t>R</a:t>
            </a:r>
            <a:r>
              <a:rPr lang="en-US" dirty="0"/>
              <a:t> ÷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Y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Y</a:t>
            </a:r>
            <a:r>
              <a:rPr lang="en-US" dirty="0" smtClean="0"/>
              <a:t>((</a:t>
            </a:r>
            <a:r>
              <a:rPr lang="en-US" dirty="0" smtClean="0">
                <a:latin typeface="Symbol" charset="0"/>
                <a:sym typeface="Symbol"/>
              </a:rPr>
              <a:t></a:t>
            </a:r>
            <a:r>
              <a:rPr lang="en-US" i="1" baseline="-25000" dirty="0" smtClean="0"/>
              <a:t>Y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r>
              <a:rPr lang="en-US" sz="2800" dirty="0">
                <a:latin typeface="Symbol" charset="0"/>
              </a:rPr>
              <a:t> </a:t>
            </a:r>
            <a:r>
              <a:rPr lang="en-US" sz="2800" dirty="0" smtClean="0">
                <a:sym typeface="Symbol"/>
              </a:rPr>
              <a:t>×</a:t>
            </a:r>
            <a:r>
              <a:rPr lang="en-US" sz="2800" dirty="0" smtClean="0">
                <a:latin typeface="Symbol" charset="0"/>
              </a:rPr>
              <a:t> </a:t>
            </a:r>
            <a:r>
              <a:rPr lang="en-US" i="1" dirty="0" smtClean="0"/>
              <a:t>S</a:t>
            </a:r>
            <a:r>
              <a:rPr lang="en-US" dirty="0" smtClean="0"/>
              <a:t>) – 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Division Example</a:t>
            </a:r>
          </a:p>
        </p:txBody>
      </p:sp>
      <p:pic>
        <p:nvPicPr>
          <p:cNvPr id="3" name="Picture 2" descr="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" y="2716560"/>
            <a:ext cx="11686976" cy="63523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the properties that the result should hold</a:t>
            </a:r>
          </a:p>
          <a:p>
            <a:r>
              <a:rPr lang="en-US" dirty="0" smtClean="0"/>
              <a:t>Tuple relational calculus</a:t>
            </a:r>
          </a:p>
          <a:p>
            <a:r>
              <a:rPr lang="en-US" dirty="0" smtClean="0"/>
              <a:t>Domain relational calculus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200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 Relational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of the form {</a:t>
            </a:r>
            <a:r>
              <a:rPr lang="en-US" i="1" dirty="0" err="1" smtClean="0"/>
              <a:t>t</a:t>
            </a:r>
            <a:r>
              <a:rPr lang="en-US" dirty="0" err="1" smtClean="0"/>
              <a:t>|</a:t>
            </a:r>
            <a:r>
              <a:rPr lang="en-US" i="1" dirty="0" err="1" smtClean="0"/>
              <a:t>F</a:t>
            </a:r>
            <a:r>
              <a:rPr lang="en-US" dirty="0" smtClean="0"/>
              <a:t>{</a:t>
            </a:r>
            <a:r>
              <a:rPr lang="en-US" i="1" dirty="0" smtClean="0"/>
              <a:t>t</a:t>
            </a:r>
            <a:r>
              <a:rPr lang="en-US" dirty="0" smtClean="0"/>
              <a:t>}} where </a:t>
            </a:r>
          </a:p>
          <a:p>
            <a:pPr lvl="1"/>
            <a:r>
              <a:rPr lang="en-US" i="1" dirty="0" smtClean="0"/>
              <a:t>t</a:t>
            </a:r>
            <a:r>
              <a:rPr lang="en-US" dirty="0" smtClean="0"/>
              <a:t> is a tuple variable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is a well-formed formula </a:t>
            </a:r>
          </a:p>
          <a:p>
            <a:r>
              <a:rPr lang="en-US" dirty="0" smtClean="0"/>
              <a:t>Atomic formula</a:t>
            </a:r>
          </a:p>
          <a:p>
            <a:pPr lvl="1"/>
            <a:r>
              <a:rPr lang="en-US" dirty="0" smtClean="0"/>
              <a:t>Tuple-variable membership expressions</a:t>
            </a:r>
          </a:p>
          <a:p>
            <a:pPr lvl="2"/>
            <a:r>
              <a:rPr lang="en-US" i="1" dirty="0" err="1" smtClean="0"/>
              <a:t>R</a:t>
            </a:r>
            <a:r>
              <a:rPr lang="en-US" dirty="0" err="1" smtClean="0"/>
              <a:t>.</a:t>
            </a:r>
            <a:r>
              <a:rPr lang="en-US" i="1" dirty="0" err="1" smtClean="0"/>
              <a:t>t</a:t>
            </a:r>
            <a:r>
              <a:rPr lang="en-US" dirty="0" smtClean="0"/>
              <a:t> or </a:t>
            </a:r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: tuple </a:t>
            </a:r>
            <a:r>
              <a:rPr lang="en-US" i="1" dirty="0" smtClean="0"/>
              <a:t>t</a:t>
            </a:r>
            <a:r>
              <a:rPr lang="en-US" dirty="0" smtClean="0"/>
              <a:t> belongs to relation </a:t>
            </a:r>
            <a:r>
              <a:rPr lang="en-US" i="1" dirty="0" smtClean="0"/>
              <a:t>R</a:t>
            </a:r>
          </a:p>
          <a:p>
            <a:pPr lvl="1"/>
            <a:r>
              <a:rPr lang="en-US" dirty="0" smtClean="0"/>
              <a:t>Conditions</a:t>
            </a:r>
          </a:p>
          <a:p>
            <a:pPr lvl="2"/>
            <a:r>
              <a:rPr lang="en-US" i="1" dirty="0" smtClean="0"/>
              <a:t>s</a:t>
            </a:r>
            <a:r>
              <a:rPr lang="en-US" dirty="0" smtClean="0"/>
              <a:t>[</a:t>
            </a:r>
            <a:r>
              <a:rPr lang="en-US" i="1" dirty="0" smtClean="0"/>
              <a:t>A</a:t>
            </a:r>
            <a:r>
              <a:rPr lang="en-US" dirty="0" smtClean="0"/>
              <a:t>]</a:t>
            </a:r>
            <a:r>
              <a:rPr lang="en-US" dirty="0">
                <a:latin typeface="Symbol" charset="0"/>
                <a:sym typeface="Symbol" charset="0"/>
              </a:rPr>
              <a:t> 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[</a:t>
            </a:r>
            <a:r>
              <a:rPr lang="en-US" i="1" dirty="0" smtClean="0"/>
              <a:t>B</a:t>
            </a:r>
            <a:r>
              <a:rPr lang="en-US" dirty="0" smtClean="0"/>
              <a:t>];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dirty="0" smtClean="0"/>
              <a:t> are tuple variables,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are components of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dirty="0" smtClean="0"/>
              <a:t>, respectively, </a:t>
            </a:r>
            <a:r>
              <a:rPr lang="en-US" dirty="0" smtClean="0">
                <a:latin typeface="Symbol" charset="0"/>
                <a:sym typeface="Symbol" charset="0"/>
              </a:rPr>
              <a:t> </a:t>
            </a:r>
            <a:r>
              <a:rPr lang="en-US" dirty="0" smtClean="0">
                <a:latin typeface="Symbol" charset="0"/>
                <a:sym typeface="Symbol"/>
              </a:rPr>
              <a:t></a:t>
            </a:r>
            <a:r>
              <a:rPr lang="en-US" dirty="0" smtClean="0"/>
              <a:t> {&lt;,&gt;, =,≠, ≤, ≥}; e.g., </a:t>
            </a:r>
            <a:r>
              <a:rPr lang="en-US" i="1" dirty="0" smtClean="0"/>
              <a:t>s</a:t>
            </a:r>
            <a:r>
              <a:rPr lang="en-US" dirty="0" smtClean="0"/>
              <a:t>[SAL] &gt; </a:t>
            </a:r>
            <a:r>
              <a:rPr lang="en-US" i="1" dirty="0" smtClean="0"/>
              <a:t>t</a:t>
            </a:r>
            <a:r>
              <a:rPr lang="en-US" dirty="0" smtClean="0"/>
              <a:t>[SAL]</a:t>
            </a:r>
          </a:p>
          <a:p>
            <a:pPr lvl="2"/>
            <a:r>
              <a:rPr lang="en-US" i="1" dirty="0"/>
              <a:t>s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dirty="0"/>
              <a:t>]</a:t>
            </a:r>
            <a:r>
              <a:rPr lang="en-US" dirty="0">
                <a:latin typeface="Symbol" charset="0"/>
                <a:sym typeface="Symbol" charset="0"/>
              </a:rPr>
              <a:t> </a:t>
            </a:r>
            <a:r>
              <a:rPr lang="en-US" dirty="0"/>
              <a:t> </a:t>
            </a:r>
            <a:r>
              <a:rPr lang="en-US" i="1" dirty="0" smtClean="0"/>
              <a:t>c</a:t>
            </a:r>
            <a:r>
              <a:rPr lang="en-US" dirty="0" smtClean="0"/>
              <a:t>; </a:t>
            </a:r>
            <a:r>
              <a:rPr lang="en-US" i="1" dirty="0" smtClean="0"/>
              <a:t>s, A</a:t>
            </a:r>
            <a:r>
              <a:rPr lang="en-US" dirty="0" smtClean="0"/>
              <a:t>, and </a:t>
            </a:r>
            <a:r>
              <a:rPr lang="en-US" dirty="0" smtClean="0">
                <a:latin typeface="Symbol" charset="0"/>
                <a:sym typeface="Symbol" charset="0"/>
              </a:rPr>
              <a:t> </a:t>
            </a:r>
            <a:r>
              <a:rPr lang="en-US" dirty="0" smtClean="0"/>
              <a:t>as defined above, </a:t>
            </a:r>
            <a:r>
              <a:rPr lang="en-US" i="1" dirty="0" smtClean="0"/>
              <a:t>c</a:t>
            </a:r>
            <a:r>
              <a:rPr lang="en-US" dirty="0" smtClean="0"/>
              <a:t> is a constant; e.g., </a:t>
            </a:r>
            <a:r>
              <a:rPr lang="en-US" i="1" dirty="0" smtClean="0"/>
              <a:t>s</a:t>
            </a:r>
            <a:r>
              <a:rPr lang="en-US" dirty="0" smtClean="0"/>
              <a:t>[ENAME] = ‘Smith’ </a:t>
            </a:r>
          </a:p>
          <a:p>
            <a:r>
              <a:rPr lang="en-US" dirty="0" smtClean="0"/>
              <a:t>SQL is an example of tuple relational calculus (at least in its simple form)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41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Relational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89200"/>
            <a:ext cx="12293600" cy="1811536"/>
          </a:xfrm>
        </p:spPr>
        <p:txBody>
          <a:bodyPr/>
          <a:lstStyle/>
          <a:p>
            <a:r>
              <a:rPr lang="en-US" dirty="0" smtClean="0"/>
              <a:t>Query of the form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err="1" smtClean="0"/>
              <a:t>|</a:t>
            </a:r>
            <a:r>
              <a:rPr lang="en-US" i="1" dirty="0" err="1" smtClean="0"/>
              <a:t>F</a:t>
            </a:r>
            <a:r>
              <a:rPr lang="en-US" dirty="0" smtClean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 smtClean="0"/>
              <a:t>) where 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is a well-formed formula in which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/>
              <a:t> </a:t>
            </a:r>
            <a:r>
              <a:rPr lang="en-US" dirty="0" smtClean="0"/>
              <a:t>are the free variables</a:t>
            </a:r>
          </a:p>
          <a:p>
            <a:r>
              <a:rPr lang="en-US" dirty="0" smtClean="0"/>
              <a:t>QBE is an example</a:t>
            </a:r>
          </a:p>
        </p:txBody>
      </p:sp>
      <p:pic>
        <p:nvPicPr>
          <p:cNvPr id="5" name="Picture 4" descr="Fig-2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08" y="4804792"/>
            <a:ext cx="6066532" cy="39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73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56363" y="4768427"/>
            <a:ext cx="182384" cy="42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 b="1" dirty="0">
                <a:latin typeface="Book Antiqua"/>
              </a:rPr>
              <a:t>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Domains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28528"/>
            <a:ext cx="12293600" cy="6996112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400" dirty="0"/>
              <a:t>A domain is a </a:t>
            </a:r>
            <a:r>
              <a:rPr lang="en-US" sz="3400" i="1" dirty="0"/>
              <a:t>type</a:t>
            </a:r>
            <a:r>
              <a:rPr lang="en-US" sz="3400" dirty="0"/>
              <a:t> in the programming language sense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Name: String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Salary: Real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Domain values is a set of acceptable values for a variable of a given type.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Name: </a:t>
            </a:r>
            <a:r>
              <a:rPr lang="en-US" sz="2800" dirty="0" err="1"/>
              <a:t>CdnNames</a:t>
            </a:r>
            <a:r>
              <a:rPr lang="en-US" sz="2800" dirty="0"/>
              <a:t> = {…}, 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Salary: </a:t>
            </a:r>
            <a:r>
              <a:rPr lang="en-US" sz="2800" dirty="0" err="1"/>
              <a:t>ProfSalary</a:t>
            </a:r>
            <a:r>
              <a:rPr lang="en-US" sz="2800" dirty="0"/>
              <a:t> = {45,000 - 150,000} 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Simple/Composite domains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Address = Street </a:t>
            </a:r>
            <a:r>
              <a:rPr lang="en-US" sz="2600" dirty="0" err="1"/>
              <a:t>name+street</a:t>
            </a:r>
            <a:r>
              <a:rPr lang="en-US" sz="2600" dirty="0"/>
              <a:t> </a:t>
            </a:r>
            <a:r>
              <a:rPr lang="en-US" sz="2600" dirty="0" err="1"/>
              <a:t>number+city+province</a:t>
            </a:r>
            <a:r>
              <a:rPr lang="en-US" sz="2600" dirty="0"/>
              <a:t>+ postal code</a:t>
            </a:r>
          </a:p>
          <a:p>
            <a:pPr>
              <a:lnSpc>
                <a:spcPct val="110000"/>
              </a:lnSpc>
            </a:pPr>
            <a:r>
              <a:rPr lang="en-US" sz="3400" dirty="0"/>
              <a:t>Domain compatibility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Binary operations (e.g., comparison to one another, addition, </a:t>
            </a:r>
            <a:r>
              <a:rPr lang="en-US" sz="2800" dirty="0" smtClean="0"/>
              <a:t>etc.) </a:t>
            </a:r>
            <a:r>
              <a:rPr lang="en-US" sz="2800" dirty="0"/>
              <a:t>can be performed on them.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Full support for domains is not provided in many current relational DBMSs</a:t>
            </a:r>
          </a:p>
        </p:txBody>
      </p:sp>
    </p:spTree>
    <p:extLst>
      <p:ext uri="{BB962C8B-B14F-4D97-AF65-F5344CB8AC3E}">
        <p14:creationId xmlns:p14="http://schemas.microsoft.com/office/powerpoint/2010/main" val="3177293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89200"/>
            <a:ext cx="4647332" cy="1091456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interconnected</a:t>
            </a:r>
            <a:r>
              <a:rPr lang="en-US" dirty="0" smtClean="0"/>
              <a:t> collection of </a:t>
            </a:r>
            <a:r>
              <a:rPr lang="en-US" dirty="0" smtClean="0">
                <a:solidFill>
                  <a:srgbClr val="FF0000"/>
                </a:solidFill>
              </a:rPr>
              <a:t>autonomous</a:t>
            </a:r>
            <a:r>
              <a:rPr lang="en-US" dirty="0" smtClean="0"/>
              <a:t> computers that are capable of exchanging information among themselves.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Hosts (nodes, end systems)</a:t>
            </a:r>
          </a:p>
          <a:p>
            <a:pPr lvl="1"/>
            <a:r>
              <a:rPr lang="en-US" dirty="0" smtClean="0"/>
              <a:t>Switches</a:t>
            </a:r>
          </a:p>
          <a:p>
            <a:pPr lvl="1"/>
            <a:r>
              <a:rPr lang="en-US" dirty="0" smtClean="0"/>
              <a:t>Communication link</a:t>
            </a:r>
            <a:endParaRPr lang="en-US" dirty="0"/>
          </a:p>
        </p:txBody>
      </p:sp>
      <p:pic>
        <p:nvPicPr>
          <p:cNvPr id="4" name="Picture 3" descr="Fig-2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08" y="2428528"/>
            <a:ext cx="6541720" cy="68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69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89200"/>
            <a:ext cx="12293600" cy="803424"/>
          </a:xfrm>
        </p:spPr>
        <p:txBody>
          <a:bodyPr/>
          <a:lstStyle/>
          <a:p>
            <a:r>
              <a:rPr lang="en-US" dirty="0" smtClean="0"/>
              <a:t>Network of networks</a:t>
            </a:r>
            <a:endParaRPr lang="en-US" dirty="0"/>
          </a:p>
        </p:txBody>
      </p:sp>
      <p:pic>
        <p:nvPicPr>
          <p:cNvPr id="4" name="Picture 3" descr="Fig-2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36" y="3364632"/>
            <a:ext cx="8568952" cy="57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1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scale (geographic distribution)</a:t>
            </a:r>
          </a:p>
          <a:p>
            <a:pPr lvl="1"/>
            <a:r>
              <a:rPr lang="en-US" dirty="0" smtClean="0"/>
              <a:t>Wide are network (WAN)</a:t>
            </a:r>
          </a:p>
          <a:p>
            <a:pPr lvl="2"/>
            <a:r>
              <a:rPr lang="en-US" dirty="0" smtClean="0"/>
              <a:t>Distance between any two nodes &gt; 20km and can go as high as thousands of </a:t>
            </a:r>
            <a:r>
              <a:rPr lang="en-US" dirty="0" err="1" smtClean="0"/>
              <a:t>kms</a:t>
            </a:r>
            <a:endParaRPr lang="en-US" dirty="0" smtClean="0"/>
          </a:p>
          <a:p>
            <a:pPr lvl="2"/>
            <a:r>
              <a:rPr lang="en-US" dirty="0" smtClean="0"/>
              <a:t>Long delays due to distance traveled </a:t>
            </a:r>
          </a:p>
          <a:p>
            <a:pPr lvl="2"/>
            <a:r>
              <a:rPr lang="en-US" dirty="0" smtClean="0"/>
              <a:t>Heterogeneity of transmission media</a:t>
            </a:r>
          </a:p>
          <a:p>
            <a:pPr lvl="2"/>
            <a:r>
              <a:rPr lang="en-US" dirty="0" smtClean="0"/>
              <a:t>Speeds of 150Mbps to 10Gbps (OC192 on the backbone)</a:t>
            </a:r>
          </a:p>
          <a:p>
            <a:pPr lvl="1"/>
            <a:r>
              <a:rPr lang="en-US" dirty="0" smtClean="0"/>
              <a:t>Local area network (LAN)</a:t>
            </a:r>
          </a:p>
          <a:p>
            <a:pPr lvl="2"/>
            <a:r>
              <a:rPr lang="en-US" dirty="0" smtClean="0"/>
              <a:t>Limited in geographic scope (usually &lt; 2km)</a:t>
            </a:r>
          </a:p>
          <a:p>
            <a:pPr lvl="2"/>
            <a:r>
              <a:rPr lang="en-US" dirty="0" smtClean="0"/>
              <a:t>Speeds 10-1000 Mbps</a:t>
            </a:r>
          </a:p>
          <a:p>
            <a:pPr lvl="2"/>
            <a:r>
              <a:rPr lang="en-US" dirty="0" smtClean="0"/>
              <a:t>Short delays and low noise</a:t>
            </a:r>
          </a:p>
          <a:p>
            <a:pPr lvl="1"/>
            <a:r>
              <a:rPr lang="en-US" dirty="0" smtClean="0"/>
              <a:t>Metropolitan area network (MAN)</a:t>
            </a:r>
          </a:p>
          <a:p>
            <a:pPr lvl="2"/>
            <a:r>
              <a:rPr lang="en-US" dirty="0" smtClean="0"/>
              <a:t>In between LAN and 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79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Networks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Irregular</a:t>
            </a:r>
          </a:p>
          <a:p>
            <a:pPr lvl="2"/>
            <a:r>
              <a:rPr lang="en-US" dirty="0" smtClean="0"/>
              <a:t>No regularity in the interconnection – e.g., Internet</a:t>
            </a:r>
          </a:p>
          <a:p>
            <a:pPr lvl="1"/>
            <a:r>
              <a:rPr lang="en-US" dirty="0" smtClean="0"/>
              <a:t>Bus</a:t>
            </a:r>
          </a:p>
          <a:p>
            <a:pPr lvl="2"/>
            <a:r>
              <a:rPr lang="en-US" dirty="0" smtClean="0"/>
              <a:t>Typical in LANs – Ethernet </a:t>
            </a:r>
          </a:p>
          <a:p>
            <a:pPr lvl="2"/>
            <a:r>
              <a:rPr lang="en-US" dirty="0" smtClean="0"/>
              <a:t>Using Carrier Sense Medium Access with Collision Detection (CSMA/CD)</a:t>
            </a:r>
          </a:p>
          <a:p>
            <a:pPr lvl="3"/>
            <a:r>
              <a:rPr lang="en-US" dirty="0" smtClean="0"/>
              <a:t>Listen before and while you transmit</a:t>
            </a:r>
            <a:endParaRPr lang="en-US" dirty="0"/>
          </a:p>
          <a:p>
            <a:pPr lvl="1"/>
            <a:r>
              <a:rPr lang="en-US" dirty="0" smtClean="0"/>
              <a:t>Star</a:t>
            </a:r>
          </a:p>
          <a:p>
            <a:pPr lvl="1"/>
            <a:r>
              <a:rPr lang="en-US" dirty="0" smtClean="0"/>
              <a:t>Ring</a:t>
            </a:r>
          </a:p>
          <a:p>
            <a:pPr lvl="1"/>
            <a:r>
              <a:rPr lang="en-US" dirty="0" smtClean="0"/>
              <a:t>Mesh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73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network</a:t>
            </a:r>
            <a:endParaRPr lang="en-US" dirty="0"/>
          </a:p>
        </p:txBody>
      </p:sp>
      <p:pic>
        <p:nvPicPr>
          <p:cNvPr id="5" name="Picture 4" descr="Fig-2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64" y="2932584"/>
            <a:ext cx="10102800" cy="542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07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Point-to-point (unicast)</a:t>
            </a:r>
          </a:p>
          <a:p>
            <a:pPr lvl="1"/>
            <a:r>
              <a:rPr lang="en-US" dirty="0" smtClean="0"/>
              <a:t>One or more (direct or indirect) links between each pair of nodes</a:t>
            </a:r>
          </a:p>
          <a:p>
            <a:pPr lvl="1"/>
            <a:r>
              <a:rPr lang="en-US" dirty="0" smtClean="0"/>
              <a:t>Communication always between two nodes</a:t>
            </a:r>
          </a:p>
          <a:p>
            <a:pPr lvl="1"/>
            <a:r>
              <a:rPr lang="en-US" dirty="0" smtClean="0"/>
              <a:t>Receiver and sender are identified by their addresses included in the message header</a:t>
            </a:r>
          </a:p>
          <a:p>
            <a:pPr lvl="1"/>
            <a:r>
              <a:rPr lang="en-US" dirty="0" smtClean="0"/>
              <a:t>Message may follow one of many links between the sender and receiver using </a:t>
            </a:r>
            <a:r>
              <a:rPr lang="en-US" dirty="0" smtClean="0">
                <a:solidFill>
                  <a:srgbClr val="005C5C"/>
                </a:solidFill>
              </a:rPr>
              <a:t>switching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5C5C"/>
                </a:solidFill>
              </a:rPr>
              <a:t>routing</a:t>
            </a:r>
          </a:p>
          <a:p>
            <a:r>
              <a:rPr lang="en-US" dirty="0" smtClean="0"/>
              <a:t>Broadcast (multi-point)</a:t>
            </a:r>
          </a:p>
          <a:p>
            <a:pPr lvl="1"/>
            <a:r>
              <a:rPr lang="en-US" dirty="0" smtClean="0"/>
              <a:t>Messages are transmitted over a shared channel and received by all the nodes</a:t>
            </a:r>
          </a:p>
          <a:p>
            <a:pPr lvl="1"/>
            <a:r>
              <a:rPr lang="en-US" dirty="0" smtClean="0"/>
              <a:t>Each node checks the address and if it not the intended recipient, ignores</a:t>
            </a:r>
          </a:p>
          <a:p>
            <a:pPr lvl="1"/>
            <a:r>
              <a:rPr lang="en-US" dirty="0" smtClean="0"/>
              <a:t>Multi-cast: special case</a:t>
            </a:r>
          </a:p>
          <a:p>
            <a:pPr lvl="2"/>
            <a:r>
              <a:rPr lang="en-US" dirty="0" smtClean="0"/>
              <a:t>Message is sent to a subset of the nodes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92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Twisted pair</a:t>
            </a:r>
          </a:p>
          <a:p>
            <a:r>
              <a:rPr lang="en-US" dirty="0" smtClean="0"/>
              <a:t>Coaxial</a:t>
            </a:r>
          </a:p>
          <a:p>
            <a:r>
              <a:rPr lang="en-US" dirty="0" smtClean="0"/>
              <a:t>Fiber optic cable</a:t>
            </a:r>
          </a:p>
          <a:p>
            <a:r>
              <a:rPr lang="en-US" dirty="0" smtClean="0"/>
              <a:t>Satellite</a:t>
            </a:r>
          </a:p>
          <a:p>
            <a:r>
              <a:rPr lang="en-US" dirty="0" smtClean="0"/>
              <a:t>Microwave</a:t>
            </a:r>
          </a:p>
          <a:p>
            <a:r>
              <a:rPr lang="en-US" dirty="0" smtClean="0"/>
              <a:t>Wireless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71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84512"/>
            <a:ext cx="12293600" cy="6769100"/>
          </a:xfrm>
        </p:spPr>
        <p:txBody>
          <a:bodyPr/>
          <a:lstStyle/>
          <a:p>
            <a:r>
              <a:rPr lang="en-US" dirty="0" smtClean="0"/>
              <a:t>Hosts are connected by </a:t>
            </a:r>
            <a:r>
              <a:rPr lang="en-US" dirty="0" smtClean="0">
                <a:solidFill>
                  <a:srgbClr val="005C5C"/>
                </a:solidFill>
              </a:rPr>
              <a:t>links</a:t>
            </a:r>
            <a:r>
              <a:rPr lang="en-US" dirty="0" smtClean="0"/>
              <a:t>, each of which can carry one or more </a:t>
            </a:r>
            <a:r>
              <a:rPr lang="en-US" dirty="0" smtClean="0">
                <a:solidFill>
                  <a:srgbClr val="005C5C"/>
                </a:solidFill>
              </a:rPr>
              <a:t>channels</a:t>
            </a:r>
          </a:p>
          <a:p>
            <a:r>
              <a:rPr lang="en-US" dirty="0" smtClean="0"/>
              <a:t>Link: physical entity; channel: logical entity</a:t>
            </a:r>
          </a:p>
          <a:p>
            <a:r>
              <a:rPr lang="en-US" dirty="0" smtClean="0"/>
              <a:t>Digital signal versus analog signal</a:t>
            </a:r>
          </a:p>
          <a:p>
            <a:r>
              <a:rPr lang="en-US" dirty="0" smtClean="0"/>
              <a:t>Capacity – bandwidth</a:t>
            </a:r>
          </a:p>
          <a:p>
            <a:pPr lvl="1"/>
            <a:r>
              <a:rPr lang="en-US" dirty="0" smtClean="0"/>
              <a:t>The amount of information that can be </a:t>
            </a:r>
            <a:r>
              <a:rPr lang="en-US" dirty="0" err="1" smtClean="0"/>
              <a:t>trnsmitted</a:t>
            </a:r>
            <a:r>
              <a:rPr lang="en-US" dirty="0" smtClean="0"/>
              <a:t> over the channel in a given time unit</a:t>
            </a:r>
          </a:p>
          <a:p>
            <a:r>
              <a:rPr lang="en-US" dirty="0" smtClean="0"/>
              <a:t>Alternative messaging schemes</a:t>
            </a:r>
          </a:p>
          <a:p>
            <a:pPr lvl="1"/>
            <a:r>
              <a:rPr lang="en-US" dirty="0" smtClean="0"/>
              <a:t>Packet switching</a:t>
            </a:r>
          </a:p>
          <a:p>
            <a:pPr lvl="2"/>
            <a:r>
              <a:rPr lang="en-US" dirty="0" smtClean="0"/>
              <a:t>Messages are divided into fixed size packets, each of which is routed from the source to the destination</a:t>
            </a:r>
          </a:p>
          <a:p>
            <a:pPr lvl="1"/>
            <a:r>
              <a:rPr lang="en-US" dirty="0" smtClean="0"/>
              <a:t>Circuit switching</a:t>
            </a:r>
          </a:p>
          <a:p>
            <a:pPr lvl="2"/>
            <a:r>
              <a:rPr lang="en-US" dirty="0" smtClean="0"/>
              <a:t>A dedicated channel is established between the sender and receiver for the duration of the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20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Format</a:t>
            </a:r>
            <a:endParaRPr lang="en-US" dirty="0"/>
          </a:p>
        </p:txBody>
      </p:sp>
      <p:pic>
        <p:nvPicPr>
          <p:cNvPr id="4" name="Picture 3" descr="Fig-2-17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88" y="3004592"/>
            <a:ext cx="8590632" cy="38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51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that ensures error-free, reliable and efficient communication between hosts</a:t>
            </a:r>
          </a:p>
          <a:p>
            <a:r>
              <a:rPr lang="en-US" dirty="0" smtClean="0"/>
              <a:t>Layered architecture – hence protocol stack or protocol suite</a:t>
            </a:r>
          </a:p>
          <a:p>
            <a:r>
              <a:rPr lang="en-US" dirty="0" smtClean="0"/>
              <a:t>TCP/IP is the best-known one</a:t>
            </a:r>
          </a:p>
          <a:p>
            <a:pPr lvl="1"/>
            <a:r>
              <a:rPr lang="en-US" dirty="0" smtClean="0"/>
              <a:t>Used in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38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9752" y="5812904"/>
            <a:ext cx="11234939" cy="3157516"/>
          </a:xfrm>
          <a:noFill/>
          <a:ln/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dirty="0"/>
              <a:t>EMP(</a:t>
            </a:r>
            <a:r>
              <a:rPr lang="en-US" u="sng" dirty="0"/>
              <a:t>ENO</a:t>
            </a:r>
            <a:r>
              <a:rPr lang="en-US" dirty="0"/>
              <a:t>, ENAME, </a:t>
            </a:r>
            <a:r>
              <a:rPr lang="en-US" dirty="0" smtClean="0"/>
              <a:t>TITLE, SAL, </a:t>
            </a:r>
            <a:r>
              <a:rPr lang="en-US" u="sng" dirty="0" smtClean="0"/>
              <a:t>PNO</a:t>
            </a:r>
            <a:r>
              <a:rPr lang="en-US" dirty="0" smtClean="0"/>
              <a:t>, RESP, DUR)</a:t>
            </a:r>
            <a:endParaRPr lang="en-US" dirty="0"/>
          </a:p>
          <a:p>
            <a:pPr>
              <a:buFont typeface="Monotype Sorts" charset="0"/>
              <a:buNone/>
            </a:pPr>
            <a:r>
              <a:rPr lang="en-US" dirty="0"/>
              <a:t>PROJ (</a:t>
            </a:r>
            <a:r>
              <a:rPr lang="en-US" u="sng" dirty="0"/>
              <a:t>PNO</a:t>
            </a:r>
            <a:r>
              <a:rPr lang="en-US" dirty="0"/>
              <a:t>, PNAME, BUDGET)</a:t>
            </a:r>
          </a:p>
          <a:p>
            <a:pPr>
              <a:buFont typeface="Monotype Sorts" charset="0"/>
              <a:buNone/>
            </a:pPr>
            <a:endParaRPr lang="en-US" dirty="0"/>
          </a:p>
          <a:p>
            <a:r>
              <a:rPr lang="en-US" dirty="0"/>
              <a:t>Underlined attributes are relation keys (tuple identifiers).</a:t>
            </a:r>
          </a:p>
          <a:p>
            <a:r>
              <a:rPr lang="en-US" dirty="0"/>
              <a:t>Tabular form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 Schemes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771530" y="3029035"/>
            <a:ext cx="6827213" cy="63217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726375" y="3092253"/>
            <a:ext cx="839893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u="sng" dirty="0">
                <a:solidFill>
                  <a:srgbClr val="000000"/>
                </a:solidFill>
                <a:latin typeface="Book Antiqua"/>
              </a:rPr>
              <a:t>ENO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719602" y="2586511"/>
            <a:ext cx="819573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EMP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548206" y="3092253"/>
            <a:ext cx="129596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ENAME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929966" y="3092253"/>
            <a:ext cx="100471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TITLE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66269" y="3029035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812562" y="3047098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10278" name="Group 38"/>
          <p:cNvGrpSpPr>
            <a:grpSpLocks/>
          </p:cNvGrpSpPr>
          <p:nvPr/>
        </p:nvGrpSpPr>
        <p:grpSpPr bwMode="auto">
          <a:xfrm>
            <a:off x="2757984" y="3796680"/>
            <a:ext cx="3788551" cy="1110827"/>
            <a:chOff x="3790" y="1736"/>
            <a:chExt cx="1678" cy="492"/>
          </a:xfrm>
        </p:grpSpPr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3804" y="1948"/>
              <a:ext cx="1664" cy="2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4164" y="1948"/>
              <a:ext cx="0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4756" y="1948"/>
              <a:ext cx="0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3790" y="1736"/>
              <a:ext cx="39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PROJ</a:t>
              </a: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3793" y="1983"/>
              <a:ext cx="37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u="sng" dirty="0">
                  <a:solidFill>
                    <a:srgbClr val="000000"/>
                  </a:solidFill>
                  <a:latin typeface="Book Antiqua"/>
                </a:rPr>
                <a:t>PNO</a:t>
              </a: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4164" y="1983"/>
              <a:ext cx="57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PNAME</a:t>
              </a: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4802" y="1983"/>
              <a:ext cx="62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BUDGET</a:t>
              </a:r>
            </a:p>
          </p:txBody>
        </p:sp>
      </p:grp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5998344" y="3047098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6032210" y="3092253"/>
            <a:ext cx="747155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 smtClean="0">
                <a:solidFill>
                  <a:srgbClr val="000000"/>
                </a:solidFill>
                <a:latin typeface="Book Antiqua"/>
              </a:rPr>
              <a:t>SAL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6790432" y="3047098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6817075" y="3092253"/>
            <a:ext cx="837887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u="sng" dirty="0" smtClean="0">
                <a:solidFill>
                  <a:srgbClr val="000000"/>
                </a:solidFill>
                <a:latin typeface="Book Antiqua"/>
              </a:rPr>
              <a:t>PNO</a:t>
            </a:r>
            <a:endParaRPr lang="en-US" sz="2300" u="sng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7654528" y="3047098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7697729" y="3092253"/>
            <a:ext cx="892903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 smtClean="0">
                <a:solidFill>
                  <a:srgbClr val="000000"/>
                </a:solidFill>
                <a:latin typeface="Book Antiqua"/>
              </a:rPr>
              <a:t>RESP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8590632" y="3047098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8690365" y="3092253"/>
            <a:ext cx="837455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 smtClean="0">
                <a:solidFill>
                  <a:srgbClr val="000000"/>
                </a:solidFill>
                <a:latin typeface="Book Antiqua"/>
              </a:rPr>
              <a:t>DUR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Transmission using TCP/IP</a:t>
            </a:r>
            <a:endParaRPr lang="en-US" dirty="0"/>
          </a:p>
        </p:txBody>
      </p:sp>
      <p:pic>
        <p:nvPicPr>
          <p:cNvPr id="8" name="Picture 7" descr="Fig-2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36" y="2356520"/>
            <a:ext cx="8102760" cy="69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53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Protocol</a:t>
            </a:r>
            <a:endParaRPr lang="en-US" dirty="0"/>
          </a:p>
        </p:txBody>
      </p:sp>
      <p:pic>
        <p:nvPicPr>
          <p:cNvPr id="3" name="Picture 2" descr="Fig-2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6" y="3076600"/>
            <a:ext cx="10534848" cy="49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54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Example Relation Instances</a:t>
            </a:r>
          </a:p>
        </p:txBody>
      </p:sp>
      <p:pic>
        <p:nvPicPr>
          <p:cNvPr id="2" name="Picture 1" descr="Fig-2-2.jpg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00" y="2284512"/>
            <a:ext cx="6624736" cy="701477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Repetition Anomaly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400" dirty="0"/>
              <a:t>The </a:t>
            </a:r>
            <a:r>
              <a:rPr lang="en-US" sz="3400" dirty="0" smtClean="0"/>
              <a:t>NAME,TITLE</a:t>
            </a:r>
            <a:r>
              <a:rPr lang="en-US" sz="3400" dirty="0"/>
              <a:t>, </a:t>
            </a:r>
            <a:r>
              <a:rPr lang="en-US" sz="3400" dirty="0" smtClean="0"/>
              <a:t>SAL attribute </a:t>
            </a:r>
            <a:r>
              <a:rPr lang="en-US" sz="3400" dirty="0"/>
              <a:t>values are repeated for each project that the </a:t>
            </a:r>
            <a:r>
              <a:rPr lang="en-US" sz="3400" dirty="0" smtClean="0"/>
              <a:t>employee is </a:t>
            </a:r>
            <a:r>
              <a:rPr lang="en-US" sz="3400" dirty="0"/>
              <a:t>involved in.</a:t>
            </a:r>
          </a:p>
          <a:p>
            <a:pPr lvl="1"/>
            <a:r>
              <a:rPr lang="en-US" sz="2800" dirty="0"/>
              <a:t>Waste of space</a:t>
            </a:r>
          </a:p>
          <a:p>
            <a:pPr lvl="1"/>
            <a:r>
              <a:rPr lang="en-US" sz="2800" dirty="0"/>
              <a:t>Complicates updates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3968" y="5380856"/>
            <a:ext cx="7041464" cy="3820160"/>
            <a:chOff x="973104" y="5743787"/>
            <a:chExt cx="7041464" cy="3820160"/>
          </a:xfrm>
        </p:grpSpPr>
        <p:sp>
          <p:nvSpPr>
            <p:cNvPr id="6251" name="Rectangle 107"/>
            <p:cNvSpPr>
              <a:spLocks noChangeArrowheads="1"/>
            </p:cNvSpPr>
            <p:nvPr/>
          </p:nvSpPr>
          <p:spPr bwMode="auto">
            <a:xfrm>
              <a:off x="1056642" y="6068907"/>
              <a:ext cx="6957926" cy="34860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52" name="Rectangle 108"/>
            <p:cNvSpPr>
              <a:spLocks noChangeArrowheads="1"/>
            </p:cNvSpPr>
            <p:nvPr/>
          </p:nvSpPr>
          <p:spPr bwMode="auto">
            <a:xfrm>
              <a:off x="1099540" y="6231467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6253" name="Rectangle 109"/>
            <p:cNvSpPr>
              <a:spLocks noChangeArrowheads="1"/>
            </p:cNvSpPr>
            <p:nvPr/>
          </p:nvSpPr>
          <p:spPr bwMode="auto">
            <a:xfrm>
              <a:off x="973104" y="5743787"/>
              <a:ext cx="5689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EMP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4" name="Rectangle 110"/>
            <p:cNvSpPr>
              <a:spLocks noChangeArrowheads="1"/>
            </p:cNvSpPr>
            <p:nvPr/>
          </p:nvSpPr>
          <p:spPr bwMode="auto">
            <a:xfrm>
              <a:off x="1749779" y="6231467"/>
              <a:ext cx="82183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6255" name="Rectangle 111"/>
            <p:cNvSpPr>
              <a:spLocks noChangeArrowheads="1"/>
            </p:cNvSpPr>
            <p:nvPr/>
          </p:nvSpPr>
          <p:spPr bwMode="auto">
            <a:xfrm>
              <a:off x="2887699" y="6231467"/>
              <a:ext cx="6705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  <p:sp>
          <p:nvSpPr>
            <p:cNvPr id="6256" name="Rectangle 112"/>
            <p:cNvSpPr>
              <a:spLocks noChangeArrowheads="1"/>
            </p:cNvSpPr>
            <p:nvPr/>
          </p:nvSpPr>
          <p:spPr bwMode="auto">
            <a:xfrm>
              <a:off x="4188179" y="6231467"/>
              <a:ext cx="5283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SAL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7" name="Line 113"/>
            <p:cNvSpPr>
              <a:spLocks noChangeShapeType="1"/>
            </p:cNvSpPr>
            <p:nvPr/>
          </p:nvSpPr>
          <p:spPr bwMode="auto">
            <a:xfrm>
              <a:off x="17610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58" name="Line 114"/>
            <p:cNvSpPr>
              <a:spLocks noChangeShapeType="1"/>
            </p:cNvSpPr>
            <p:nvPr/>
          </p:nvSpPr>
          <p:spPr bwMode="auto">
            <a:xfrm>
              <a:off x="2898988" y="6077938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59" name="Line 115"/>
            <p:cNvSpPr>
              <a:spLocks noChangeShapeType="1"/>
            </p:cNvSpPr>
            <p:nvPr/>
          </p:nvSpPr>
          <p:spPr bwMode="auto">
            <a:xfrm>
              <a:off x="41994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60" name="Rectangle 116"/>
            <p:cNvSpPr>
              <a:spLocks noChangeArrowheads="1"/>
            </p:cNvSpPr>
            <p:nvPr/>
          </p:nvSpPr>
          <p:spPr bwMode="auto">
            <a:xfrm>
              <a:off x="1840091" y="689976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6261" name="Rectangle 117"/>
            <p:cNvSpPr>
              <a:spLocks noChangeArrowheads="1"/>
            </p:cNvSpPr>
            <p:nvPr/>
          </p:nvSpPr>
          <p:spPr bwMode="auto">
            <a:xfrm>
              <a:off x="2887699" y="6899769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6262" name="Rectangle 118"/>
            <p:cNvSpPr>
              <a:spLocks noChangeArrowheads="1"/>
            </p:cNvSpPr>
            <p:nvPr/>
          </p:nvSpPr>
          <p:spPr bwMode="auto">
            <a:xfrm>
              <a:off x="4188179" y="689976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6263" name="Rectangle 119"/>
            <p:cNvSpPr>
              <a:spLocks noChangeArrowheads="1"/>
            </p:cNvSpPr>
            <p:nvPr/>
          </p:nvSpPr>
          <p:spPr bwMode="auto">
            <a:xfrm>
              <a:off x="1840091" y="7134578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6264" name="Rectangle 120"/>
            <p:cNvSpPr>
              <a:spLocks noChangeArrowheads="1"/>
            </p:cNvSpPr>
            <p:nvPr/>
          </p:nvSpPr>
          <p:spPr bwMode="auto">
            <a:xfrm>
              <a:off x="4188179" y="713457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6265" name="Rectangle 121"/>
            <p:cNvSpPr>
              <a:spLocks noChangeArrowheads="1"/>
            </p:cNvSpPr>
            <p:nvPr/>
          </p:nvSpPr>
          <p:spPr bwMode="auto">
            <a:xfrm>
              <a:off x="1840091" y="7387449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6266" name="Rectangle 122"/>
            <p:cNvSpPr>
              <a:spLocks noChangeArrowheads="1"/>
            </p:cNvSpPr>
            <p:nvPr/>
          </p:nvSpPr>
          <p:spPr bwMode="auto">
            <a:xfrm>
              <a:off x="2887699" y="7134578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6267" name="Rectangle 123"/>
            <p:cNvSpPr>
              <a:spLocks noChangeArrowheads="1"/>
            </p:cNvSpPr>
            <p:nvPr/>
          </p:nvSpPr>
          <p:spPr bwMode="auto">
            <a:xfrm>
              <a:off x="2887699" y="7387449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6268" name="Rectangle 124"/>
            <p:cNvSpPr>
              <a:spLocks noChangeArrowheads="1"/>
            </p:cNvSpPr>
            <p:nvPr/>
          </p:nvSpPr>
          <p:spPr bwMode="auto">
            <a:xfrm>
              <a:off x="4188179" y="738744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6269" name="Rectangle 125"/>
            <p:cNvSpPr>
              <a:spLocks noChangeArrowheads="1"/>
            </p:cNvSpPr>
            <p:nvPr/>
          </p:nvSpPr>
          <p:spPr bwMode="auto">
            <a:xfrm>
              <a:off x="1840091" y="7622258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6270" name="Rectangle 126"/>
            <p:cNvSpPr>
              <a:spLocks noChangeArrowheads="1"/>
            </p:cNvSpPr>
            <p:nvPr/>
          </p:nvSpPr>
          <p:spPr bwMode="auto">
            <a:xfrm>
              <a:off x="2887699" y="762225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6271" name="Rectangle 127"/>
            <p:cNvSpPr>
              <a:spLocks noChangeArrowheads="1"/>
            </p:cNvSpPr>
            <p:nvPr/>
          </p:nvSpPr>
          <p:spPr bwMode="auto">
            <a:xfrm>
              <a:off x="4188179" y="762225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6272" name="Rectangle 128"/>
            <p:cNvSpPr>
              <a:spLocks noChangeArrowheads="1"/>
            </p:cNvSpPr>
            <p:nvPr/>
          </p:nvSpPr>
          <p:spPr bwMode="auto">
            <a:xfrm>
              <a:off x="1840091" y="787512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6273" name="Rectangle 129"/>
            <p:cNvSpPr>
              <a:spLocks noChangeArrowheads="1"/>
            </p:cNvSpPr>
            <p:nvPr/>
          </p:nvSpPr>
          <p:spPr bwMode="auto">
            <a:xfrm>
              <a:off x="2887699" y="7875129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6274" name="Rectangle 130"/>
            <p:cNvSpPr>
              <a:spLocks noChangeArrowheads="1"/>
            </p:cNvSpPr>
            <p:nvPr/>
          </p:nvSpPr>
          <p:spPr bwMode="auto">
            <a:xfrm>
              <a:off x="4188179" y="787512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6275" name="Rectangle 131"/>
            <p:cNvSpPr>
              <a:spLocks noChangeArrowheads="1"/>
            </p:cNvSpPr>
            <p:nvPr/>
          </p:nvSpPr>
          <p:spPr bwMode="auto">
            <a:xfrm>
              <a:off x="1840091" y="8109938"/>
              <a:ext cx="8105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6276" name="Rectangle 132"/>
            <p:cNvSpPr>
              <a:spLocks noChangeArrowheads="1"/>
            </p:cNvSpPr>
            <p:nvPr/>
          </p:nvSpPr>
          <p:spPr bwMode="auto">
            <a:xfrm>
              <a:off x="2887699" y="8109938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6277" name="Rectangle 133"/>
            <p:cNvSpPr>
              <a:spLocks noChangeArrowheads="1"/>
            </p:cNvSpPr>
            <p:nvPr/>
          </p:nvSpPr>
          <p:spPr bwMode="auto">
            <a:xfrm>
              <a:off x="4188179" y="81099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24000</a:t>
              </a:r>
            </a:p>
          </p:txBody>
        </p:sp>
        <p:sp>
          <p:nvSpPr>
            <p:cNvPr id="6278" name="Rectangle 134"/>
            <p:cNvSpPr>
              <a:spLocks noChangeArrowheads="1"/>
            </p:cNvSpPr>
            <p:nvPr/>
          </p:nvSpPr>
          <p:spPr bwMode="auto">
            <a:xfrm>
              <a:off x="1840091" y="8362809"/>
              <a:ext cx="92568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6279" name="Rectangle 135"/>
            <p:cNvSpPr>
              <a:spLocks noChangeArrowheads="1"/>
            </p:cNvSpPr>
            <p:nvPr/>
          </p:nvSpPr>
          <p:spPr bwMode="auto">
            <a:xfrm>
              <a:off x="2887699" y="8362809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6280" name="Rectangle 136"/>
            <p:cNvSpPr>
              <a:spLocks noChangeArrowheads="1"/>
            </p:cNvSpPr>
            <p:nvPr/>
          </p:nvSpPr>
          <p:spPr bwMode="auto">
            <a:xfrm>
              <a:off x="4188179" y="83628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6281" name="Rectangle 137"/>
            <p:cNvSpPr>
              <a:spLocks noChangeArrowheads="1"/>
            </p:cNvSpPr>
            <p:nvPr/>
          </p:nvSpPr>
          <p:spPr bwMode="auto">
            <a:xfrm>
              <a:off x="1840091" y="8633743"/>
              <a:ext cx="711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2887699" y="8633743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4188179" y="8633743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1840091" y="8922738"/>
              <a:ext cx="86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2887699" y="892273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188179" y="89227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1099540" y="689976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1099540" y="713457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1099540" y="738744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1099540" y="762225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1099540" y="787512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1099540" y="81099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1099540" y="83628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1099540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1099540" y="89227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1099540" y="91756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1840091" y="9175609"/>
              <a:ext cx="85118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887699" y="9157547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4188179" y="91756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6300" name="Line 156"/>
            <p:cNvSpPr>
              <a:spLocks noChangeShapeType="1"/>
            </p:cNvSpPr>
            <p:nvPr/>
          </p:nvSpPr>
          <p:spPr bwMode="auto">
            <a:xfrm>
              <a:off x="5120641" y="6692054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01" name="Line 157"/>
            <p:cNvSpPr>
              <a:spLocks noChangeShapeType="1"/>
            </p:cNvSpPr>
            <p:nvPr/>
          </p:nvSpPr>
          <p:spPr bwMode="auto">
            <a:xfrm>
              <a:off x="17610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02" name="Line 158"/>
            <p:cNvSpPr>
              <a:spLocks noChangeShapeType="1"/>
            </p:cNvSpPr>
            <p:nvPr/>
          </p:nvSpPr>
          <p:spPr bwMode="auto">
            <a:xfrm>
              <a:off x="289898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03" name="Line 159"/>
            <p:cNvSpPr>
              <a:spLocks noChangeShapeType="1"/>
            </p:cNvSpPr>
            <p:nvPr/>
          </p:nvSpPr>
          <p:spPr bwMode="auto">
            <a:xfrm>
              <a:off x="41994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7385040" y="713006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5134248" y="6267591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 dirty="0">
                  <a:solidFill>
                    <a:srgbClr val="000000"/>
                  </a:solidFill>
                  <a:latin typeface="Arial" charset="0"/>
                </a:rPr>
                <a:t>PNO</a:t>
              </a:r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5980041" y="6267591"/>
              <a:ext cx="66830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RESP</a:t>
              </a:r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7222480" y="6267591"/>
              <a:ext cx="571710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DUR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5278746" y="68952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6070352" y="6895254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7385040" y="68952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5278746" y="713006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6070352" y="7130063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5278746" y="738293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6070352" y="7382934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7475351" y="7382934"/>
              <a:ext cx="2822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5278746" y="7640320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6070352" y="7640320"/>
              <a:ext cx="10408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Consultant</a:t>
              </a: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7385040" y="7640320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5278746" y="7893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6070352" y="7893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7385040" y="7893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5278746" y="81144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6070352" y="8114454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7385040" y="81144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5278746" y="838087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6070352" y="838087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7385040" y="838087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5278746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6070352" y="8633743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7385040" y="863374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78746" y="8909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6070352" y="8909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7385040" y="8909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5278746" y="9198187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6070352" y="9198187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7366978" y="9198187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6337" name="Line 193"/>
            <p:cNvSpPr>
              <a:spLocks noChangeShapeType="1"/>
            </p:cNvSpPr>
            <p:nvPr/>
          </p:nvSpPr>
          <p:spPr bwMode="auto">
            <a:xfrm>
              <a:off x="5854328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5120641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1047611" y="6782365"/>
              <a:ext cx="6966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7222480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Update Anomaly</a:t>
            </a:r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If any attribute of project (say </a:t>
            </a:r>
            <a:r>
              <a:rPr lang="en-US" dirty="0" smtClean="0"/>
              <a:t>SAL of an employee) </a:t>
            </a:r>
            <a:r>
              <a:rPr lang="en-US" dirty="0"/>
              <a:t>is </a:t>
            </a:r>
            <a:r>
              <a:rPr lang="en-US" dirty="0" smtClean="0"/>
              <a:t>updated, multiple tuples have to be updated to reflect the change.</a:t>
            </a:r>
            <a:endParaRPr lang="en-US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2613968" y="4662486"/>
            <a:ext cx="7041464" cy="3820160"/>
            <a:chOff x="973104" y="5743787"/>
            <a:chExt cx="7041464" cy="3820160"/>
          </a:xfrm>
        </p:grpSpPr>
        <p:sp>
          <p:nvSpPr>
            <p:cNvPr id="141" name="Rectangle 107"/>
            <p:cNvSpPr>
              <a:spLocks noChangeArrowheads="1"/>
            </p:cNvSpPr>
            <p:nvPr/>
          </p:nvSpPr>
          <p:spPr bwMode="auto">
            <a:xfrm>
              <a:off x="1056642" y="6068907"/>
              <a:ext cx="6957926" cy="34860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2" name="Rectangle 108"/>
            <p:cNvSpPr>
              <a:spLocks noChangeArrowheads="1"/>
            </p:cNvSpPr>
            <p:nvPr/>
          </p:nvSpPr>
          <p:spPr bwMode="auto">
            <a:xfrm>
              <a:off x="1099540" y="6231467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143" name="Rectangle 109"/>
            <p:cNvSpPr>
              <a:spLocks noChangeArrowheads="1"/>
            </p:cNvSpPr>
            <p:nvPr/>
          </p:nvSpPr>
          <p:spPr bwMode="auto">
            <a:xfrm>
              <a:off x="973104" y="5743787"/>
              <a:ext cx="5689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EMP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Rectangle 110"/>
            <p:cNvSpPr>
              <a:spLocks noChangeArrowheads="1"/>
            </p:cNvSpPr>
            <p:nvPr/>
          </p:nvSpPr>
          <p:spPr bwMode="auto">
            <a:xfrm>
              <a:off x="1749779" y="6231467"/>
              <a:ext cx="82183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/>
          </p:nvSpPr>
          <p:spPr bwMode="auto">
            <a:xfrm>
              <a:off x="2887699" y="6231467"/>
              <a:ext cx="6705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  <p:sp>
          <p:nvSpPr>
            <p:cNvPr id="146" name="Rectangle 112"/>
            <p:cNvSpPr>
              <a:spLocks noChangeArrowheads="1"/>
            </p:cNvSpPr>
            <p:nvPr/>
          </p:nvSpPr>
          <p:spPr bwMode="auto">
            <a:xfrm>
              <a:off x="4188179" y="6231467"/>
              <a:ext cx="5283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SAL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Line 113"/>
            <p:cNvSpPr>
              <a:spLocks noChangeShapeType="1"/>
            </p:cNvSpPr>
            <p:nvPr/>
          </p:nvSpPr>
          <p:spPr bwMode="auto">
            <a:xfrm>
              <a:off x="17610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8" name="Line 114"/>
            <p:cNvSpPr>
              <a:spLocks noChangeShapeType="1"/>
            </p:cNvSpPr>
            <p:nvPr/>
          </p:nvSpPr>
          <p:spPr bwMode="auto">
            <a:xfrm>
              <a:off x="2898988" y="6077938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9" name="Line 115"/>
            <p:cNvSpPr>
              <a:spLocks noChangeShapeType="1"/>
            </p:cNvSpPr>
            <p:nvPr/>
          </p:nvSpPr>
          <p:spPr bwMode="auto">
            <a:xfrm>
              <a:off x="41994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50" name="Rectangle 116"/>
            <p:cNvSpPr>
              <a:spLocks noChangeArrowheads="1"/>
            </p:cNvSpPr>
            <p:nvPr/>
          </p:nvSpPr>
          <p:spPr bwMode="auto">
            <a:xfrm>
              <a:off x="1840091" y="689976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151" name="Rectangle 117"/>
            <p:cNvSpPr>
              <a:spLocks noChangeArrowheads="1"/>
            </p:cNvSpPr>
            <p:nvPr/>
          </p:nvSpPr>
          <p:spPr bwMode="auto">
            <a:xfrm>
              <a:off x="2887699" y="6899769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52" name="Rectangle 118"/>
            <p:cNvSpPr>
              <a:spLocks noChangeArrowheads="1"/>
            </p:cNvSpPr>
            <p:nvPr/>
          </p:nvSpPr>
          <p:spPr bwMode="auto">
            <a:xfrm>
              <a:off x="4188179" y="689976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53" name="Rectangle 119"/>
            <p:cNvSpPr>
              <a:spLocks noChangeArrowheads="1"/>
            </p:cNvSpPr>
            <p:nvPr/>
          </p:nvSpPr>
          <p:spPr bwMode="auto">
            <a:xfrm>
              <a:off x="1840091" y="7134578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54" name="Rectangle 120"/>
            <p:cNvSpPr>
              <a:spLocks noChangeArrowheads="1"/>
            </p:cNvSpPr>
            <p:nvPr/>
          </p:nvSpPr>
          <p:spPr bwMode="auto">
            <a:xfrm>
              <a:off x="4188179" y="713457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55" name="Rectangle 121"/>
            <p:cNvSpPr>
              <a:spLocks noChangeArrowheads="1"/>
            </p:cNvSpPr>
            <p:nvPr/>
          </p:nvSpPr>
          <p:spPr bwMode="auto">
            <a:xfrm>
              <a:off x="1840091" y="7387449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56" name="Rectangle 122"/>
            <p:cNvSpPr>
              <a:spLocks noChangeArrowheads="1"/>
            </p:cNvSpPr>
            <p:nvPr/>
          </p:nvSpPr>
          <p:spPr bwMode="auto">
            <a:xfrm>
              <a:off x="2887699" y="7134578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57" name="Rectangle 123"/>
            <p:cNvSpPr>
              <a:spLocks noChangeArrowheads="1"/>
            </p:cNvSpPr>
            <p:nvPr/>
          </p:nvSpPr>
          <p:spPr bwMode="auto">
            <a:xfrm>
              <a:off x="2887699" y="7387449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58" name="Rectangle 124"/>
            <p:cNvSpPr>
              <a:spLocks noChangeArrowheads="1"/>
            </p:cNvSpPr>
            <p:nvPr/>
          </p:nvSpPr>
          <p:spPr bwMode="auto">
            <a:xfrm>
              <a:off x="4188179" y="738744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59" name="Rectangle 125"/>
            <p:cNvSpPr>
              <a:spLocks noChangeArrowheads="1"/>
            </p:cNvSpPr>
            <p:nvPr/>
          </p:nvSpPr>
          <p:spPr bwMode="auto">
            <a:xfrm>
              <a:off x="1840091" y="7622258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60" name="Rectangle 126"/>
            <p:cNvSpPr>
              <a:spLocks noChangeArrowheads="1"/>
            </p:cNvSpPr>
            <p:nvPr/>
          </p:nvSpPr>
          <p:spPr bwMode="auto">
            <a:xfrm>
              <a:off x="2887699" y="762225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1" name="Rectangle 127"/>
            <p:cNvSpPr>
              <a:spLocks noChangeArrowheads="1"/>
            </p:cNvSpPr>
            <p:nvPr/>
          </p:nvSpPr>
          <p:spPr bwMode="auto">
            <a:xfrm>
              <a:off x="4188179" y="762225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2" name="Rectangle 128"/>
            <p:cNvSpPr>
              <a:spLocks noChangeArrowheads="1"/>
            </p:cNvSpPr>
            <p:nvPr/>
          </p:nvSpPr>
          <p:spPr bwMode="auto">
            <a:xfrm>
              <a:off x="1840091" y="787512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63" name="Rectangle 129"/>
            <p:cNvSpPr>
              <a:spLocks noChangeArrowheads="1"/>
            </p:cNvSpPr>
            <p:nvPr/>
          </p:nvSpPr>
          <p:spPr bwMode="auto">
            <a:xfrm>
              <a:off x="2887699" y="7875129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4" name="Rectangle 130"/>
            <p:cNvSpPr>
              <a:spLocks noChangeArrowheads="1"/>
            </p:cNvSpPr>
            <p:nvPr/>
          </p:nvSpPr>
          <p:spPr bwMode="auto">
            <a:xfrm>
              <a:off x="4188179" y="787512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5" name="Rectangle 131"/>
            <p:cNvSpPr>
              <a:spLocks noChangeArrowheads="1"/>
            </p:cNvSpPr>
            <p:nvPr/>
          </p:nvSpPr>
          <p:spPr bwMode="auto">
            <a:xfrm>
              <a:off x="1840091" y="8109938"/>
              <a:ext cx="8105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166" name="Rectangle 132"/>
            <p:cNvSpPr>
              <a:spLocks noChangeArrowheads="1"/>
            </p:cNvSpPr>
            <p:nvPr/>
          </p:nvSpPr>
          <p:spPr bwMode="auto">
            <a:xfrm>
              <a:off x="2887699" y="8109938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167" name="Rectangle 133"/>
            <p:cNvSpPr>
              <a:spLocks noChangeArrowheads="1"/>
            </p:cNvSpPr>
            <p:nvPr/>
          </p:nvSpPr>
          <p:spPr bwMode="auto">
            <a:xfrm>
              <a:off x="4188179" y="81099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24000</a:t>
              </a:r>
            </a:p>
          </p:txBody>
        </p:sp>
        <p:sp>
          <p:nvSpPr>
            <p:cNvPr id="168" name="Rectangle 134"/>
            <p:cNvSpPr>
              <a:spLocks noChangeArrowheads="1"/>
            </p:cNvSpPr>
            <p:nvPr/>
          </p:nvSpPr>
          <p:spPr bwMode="auto">
            <a:xfrm>
              <a:off x="1840091" y="8362809"/>
              <a:ext cx="92568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169" name="Rectangle 135"/>
            <p:cNvSpPr>
              <a:spLocks noChangeArrowheads="1"/>
            </p:cNvSpPr>
            <p:nvPr/>
          </p:nvSpPr>
          <p:spPr bwMode="auto">
            <a:xfrm>
              <a:off x="2887699" y="8362809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70" name="Rectangle 136"/>
            <p:cNvSpPr>
              <a:spLocks noChangeArrowheads="1"/>
            </p:cNvSpPr>
            <p:nvPr/>
          </p:nvSpPr>
          <p:spPr bwMode="auto">
            <a:xfrm>
              <a:off x="4188179" y="83628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71" name="Rectangle 137"/>
            <p:cNvSpPr>
              <a:spLocks noChangeArrowheads="1"/>
            </p:cNvSpPr>
            <p:nvPr/>
          </p:nvSpPr>
          <p:spPr bwMode="auto">
            <a:xfrm>
              <a:off x="1840091" y="8633743"/>
              <a:ext cx="711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172" name="Rectangle 138"/>
            <p:cNvSpPr>
              <a:spLocks noChangeArrowheads="1"/>
            </p:cNvSpPr>
            <p:nvPr/>
          </p:nvSpPr>
          <p:spPr bwMode="auto">
            <a:xfrm>
              <a:off x="2887699" y="8633743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73" name="Rectangle 139"/>
            <p:cNvSpPr>
              <a:spLocks noChangeArrowheads="1"/>
            </p:cNvSpPr>
            <p:nvPr/>
          </p:nvSpPr>
          <p:spPr bwMode="auto">
            <a:xfrm>
              <a:off x="4188179" y="8633743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74" name="Rectangle 140"/>
            <p:cNvSpPr>
              <a:spLocks noChangeArrowheads="1"/>
            </p:cNvSpPr>
            <p:nvPr/>
          </p:nvSpPr>
          <p:spPr bwMode="auto">
            <a:xfrm>
              <a:off x="1840091" y="8922738"/>
              <a:ext cx="86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175" name="Rectangle 141"/>
            <p:cNvSpPr>
              <a:spLocks noChangeArrowheads="1"/>
            </p:cNvSpPr>
            <p:nvPr/>
          </p:nvSpPr>
          <p:spPr bwMode="auto">
            <a:xfrm>
              <a:off x="2887699" y="892273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76" name="Rectangle 142"/>
            <p:cNvSpPr>
              <a:spLocks noChangeArrowheads="1"/>
            </p:cNvSpPr>
            <p:nvPr/>
          </p:nvSpPr>
          <p:spPr bwMode="auto">
            <a:xfrm>
              <a:off x="4188179" y="89227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77" name="Rectangle 143"/>
            <p:cNvSpPr>
              <a:spLocks noChangeArrowheads="1"/>
            </p:cNvSpPr>
            <p:nvPr/>
          </p:nvSpPr>
          <p:spPr bwMode="auto">
            <a:xfrm>
              <a:off x="1099540" y="689976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1099540" y="713457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79" name="Rectangle 145"/>
            <p:cNvSpPr>
              <a:spLocks noChangeArrowheads="1"/>
            </p:cNvSpPr>
            <p:nvPr/>
          </p:nvSpPr>
          <p:spPr bwMode="auto">
            <a:xfrm>
              <a:off x="1099540" y="738744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80" name="Rectangle 146"/>
            <p:cNvSpPr>
              <a:spLocks noChangeArrowheads="1"/>
            </p:cNvSpPr>
            <p:nvPr/>
          </p:nvSpPr>
          <p:spPr bwMode="auto">
            <a:xfrm>
              <a:off x="1099540" y="762225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81" name="Rectangle 147"/>
            <p:cNvSpPr>
              <a:spLocks noChangeArrowheads="1"/>
            </p:cNvSpPr>
            <p:nvPr/>
          </p:nvSpPr>
          <p:spPr bwMode="auto">
            <a:xfrm>
              <a:off x="1099540" y="787512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82" name="Rectangle 148"/>
            <p:cNvSpPr>
              <a:spLocks noChangeArrowheads="1"/>
            </p:cNvSpPr>
            <p:nvPr/>
          </p:nvSpPr>
          <p:spPr bwMode="auto">
            <a:xfrm>
              <a:off x="1099540" y="81099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183" name="Rectangle 149"/>
            <p:cNvSpPr>
              <a:spLocks noChangeArrowheads="1"/>
            </p:cNvSpPr>
            <p:nvPr/>
          </p:nvSpPr>
          <p:spPr bwMode="auto">
            <a:xfrm>
              <a:off x="1099540" y="83628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184" name="Rectangle 150"/>
            <p:cNvSpPr>
              <a:spLocks noChangeArrowheads="1"/>
            </p:cNvSpPr>
            <p:nvPr/>
          </p:nvSpPr>
          <p:spPr bwMode="auto">
            <a:xfrm>
              <a:off x="1099540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185" name="Rectangle 151"/>
            <p:cNvSpPr>
              <a:spLocks noChangeArrowheads="1"/>
            </p:cNvSpPr>
            <p:nvPr/>
          </p:nvSpPr>
          <p:spPr bwMode="auto">
            <a:xfrm>
              <a:off x="1099540" y="89227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186" name="Rectangle 152"/>
            <p:cNvSpPr>
              <a:spLocks noChangeArrowheads="1"/>
            </p:cNvSpPr>
            <p:nvPr/>
          </p:nvSpPr>
          <p:spPr bwMode="auto">
            <a:xfrm>
              <a:off x="1099540" y="91756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187" name="Rectangle 153"/>
            <p:cNvSpPr>
              <a:spLocks noChangeArrowheads="1"/>
            </p:cNvSpPr>
            <p:nvPr/>
          </p:nvSpPr>
          <p:spPr bwMode="auto">
            <a:xfrm>
              <a:off x="1840091" y="9175609"/>
              <a:ext cx="85118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188" name="Rectangle 154"/>
            <p:cNvSpPr>
              <a:spLocks noChangeArrowheads="1"/>
            </p:cNvSpPr>
            <p:nvPr/>
          </p:nvSpPr>
          <p:spPr bwMode="auto">
            <a:xfrm>
              <a:off x="2887699" y="9157547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89" name="Rectangle 155"/>
            <p:cNvSpPr>
              <a:spLocks noChangeArrowheads="1"/>
            </p:cNvSpPr>
            <p:nvPr/>
          </p:nvSpPr>
          <p:spPr bwMode="auto">
            <a:xfrm>
              <a:off x="4188179" y="91756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90" name="Line 156"/>
            <p:cNvSpPr>
              <a:spLocks noChangeShapeType="1"/>
            </p:cNvSpPr>
            <p:nvPr/>
          </p:nvSpPr>
          <p:spPr bwMode="auto">
            <a:xfrm>
              <a:off x="5120641" y="6692054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1" name="Line 157"/>
            <p:cNvSpPr>
              <a:spLocks noChangeShapeType="1"/>
            </p:cNvSpPr>
            <p:nvPr/>
          </p:nvSpPr>
          <p:spPr bwMode="auto">
            <a:xfrm>
              <a:off x="17610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2" name="Line 158"/>
            <p:cNvSpPr>
              <a:spLocks noChangeShapeType="1"/>
            </p:cNvSpPr>
            <p:nvPr/>
          </p:nvSpPr>
          <p:spPr bwMode="auto">
            <a:xfrm>
              <a:off x="289898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3" name="Line 159"/>
            <p:cNvSpPr>
              <a:spLocks noChangeShapeType="1"/>
            </p:cNvSpPr>
            <p:nvPr/>
          </p:nvSpPr>
          <p:spPr bwMode="auto">
            <a:xfrm>
              <a:off x="41994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4" name="Rectangle 160"/>
            <p:cNvSpPr>
              <a:spLocks noChangeArrowheads="1"/>
            </p:cNvSpPr>
            <p:nvPr/>
          </p:nvSpPr>
          <p:spPr bwMode="auto">
            <a:xfrm>
              <a:off x="7385040" y="713006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95" name="Rectangle 161"/>
            <p:cNvSpPr>
              <a:spLocks noChangeArrowheads="1"/>
            </p:cNvSpPr>
            <p:nvPr/>
          </p:nvSpPr>
          <p:spPr bwMode="auto">
            <a:xfrm>
              <a:off x="5134248" y="6267591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 dirty="0">
                  <a:solidFill>
                    <a:srgbClr val="000000"/>
                  </a:solidFill>
                  <a:latin typeface="Arial" charset="0"/>
                </a:rPr>
                <a:t>PNO</a:t>
              </a:r>
            </a:p>
          </p:txBody>
        </p:sp>
        <p:sp>
          <p:nvSpPr>
            <p:cNvPr id="196" name="Rectangle 162"/>
            <p:cNvSpPr>
              <a:spLocks noChangeArrowheads="1"/>
            </p:cNvSpPr>
            <p:nvPr/>
          </p:nvSpPr>
          <p:spPr bwMode="auto">
            <a:xfrm>
              <a:off x="5980041" y="6267591"/>
              <a:ext cx="66830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RESP</a:t>
              </a:r>
            </a:p>
          </p:txBody>
        </p:sp>
        <p:sp>
          <p:nvSpPr>
            <p:cNvPr id="197" name="Rectangle 163"/>
            <p:cNvSpPr>
              <a:spLocks noChangeArrowheads="1"/>
            </p:cNvSpPr>
            <p:nvPr/>
          </p:nvSpPr>
          <p:spPr bwMode="auto">
            <a:xfrm>
              <a:off x="7222480" y="6267591"/>
              <a:ext cx="571710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DUR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8" name="Rectangle 164"/>
            <p:cNvSpPr>
              <a:spLocks noChangeArrowheads="1"/>
            </p:cNvSpPr>
            <p:nvPr/>
          </p:nvSpPr>
          <p:spPr bwMode="auto">
            <a:xfrm>
              <a:off x="5278746" y="68952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99" name="Rectangle 165"/>
            <p:cNvSpPr>
              <a:spLocks noChangeArrowheads="1"/>
            </p:cNvSpPr>
            <p:nvPr/>
          </p:nvSpPr>
          <p:spPr bwMode="auto">
            <a:xfrm>
              <a:off x="6070352" y="6895254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00" name="Rectangle 166"/>
            <p:cNvSpPr>
              <a:spLocks noChangeArrowheads="1"/>
            </p:cNvSpPr>
            <p:nvPr/>
          </p:nvSpPr>
          <p:spPr bwMode="auto">
            <a:xfrm>
              <a:off x="7385040" y="68952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201" name="Rectangle 167"/>
            <p:cNvSpPr>
              <a:spLocks noChangeArrowheads="1"/>
            </p:cNvSpPr>
            <p:nvPr/>
          </p:nvSpPr>
          <p:spPr bwMode="auto">
            <a:xfrm>
              <a:off x="5278746" y="713006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202" name="Rectangle 168"/>
            <p:cNvSpPr>
              <a:spLocks noChangeArrowheads="1"/>
            </p:cNvSpPr>
            <p:nvPr/>
          </p:nvSpPr>
          <p:spPr bwMode="auto">
            <a:xfrm>
              <a:off x="6070352" y="7130063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03" name="Rectangle 169"/>
            <p:cNvSpPr>
              <a:spLocks noChangeArrowheads="1"/>
            </p:cNvSpPr>
            <p:nvPr/>
          </p:nvSpPr>
          <p:spPr bwMode="auto">
            <a:xfrm>
              <a:off x="5278746" y="738293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04" name="Rectangle 170"/>
            <p:cNvSpPr>
              <a:spLocks noChangeArrowheads="1"/>
            </p:cNvSpPr>
            <p:nvPr/>
          </p:nvSpPr>
          <p:spPr bwMode="auto">
            <a:xfrm>
              <a:off x="6070352" y="7382934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05" name="Rectangle 171"/>
            <p:cNvSpPr>
              <a:spLocks noChangeArrowheads="1"/>
            </p:cNvSpPr>
            <p:nvPr/>
          </p:nvSpPr>
          <p:spPr bwMode="auto">
            <a:xfrm>
              <a:off x="7475351" y="7382934"/>
              <a:ext cx="2822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06" name="Rectangle 172"/>
            <p:cNvSpPr>
              <a:spLocks noChangeArrowheads="1"/>
            </p:cNvSpPr>
            <p:nvPr/>
          </p:nvSpPr>
          <p:spPr bwMode="auto">
            <a:xfrm>
              <a:off x="5278746" y="7640320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07" name="Rectangle 173"/>
            <p:cNvSpPr>
              <a:spLocks noChangeArrowheads="1"/>
            </p:cNvSpPr>
            <p:nvPr/>
          </p:nvSpPr>
          <p:spPr bwMode="auto">
            <a:xfrm>
              <a:off x="6070352" y="7640320"/>
              <a:ext cx="10408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Consultant</a:t>
              </a:r>
            </a:p>
          </p:txBody>
        </p:sp>
        <p:sp>
          <p:nvSpPr>
            <p:cNvPr id="208" name="Rectangle 174"/>
            <p:cNvSpPr>
              <a:spLocks noChangeArrowheads="1"/>
            </p:cNvSpPr>
            <p:nvPr/>
          </p:nvSpPr>
          <p:spPr bwMode="auto">
            <a:xfrm>
              <a:off x="7385040" y="7640320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209" name="Rectangle 175"/>
            <p:cNvSpPr>
              <a:spLocks noChangeArrowheads="1"/>
            </p:cNvSpPr>
            <p:nvPr/>
          </p:nvSpPr>
          <p:spPr bwMode="auto">
            <a:xfrm>
              <a:off x="5278746" y="7893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10" name="Rectangle 176"/>
            <p:cNvSpPr>
              <a:spLocks noChangeArrowheads="1"/>
            </p:cNvSpPr>
            <p:nvPr/>
          </p:nvSpPr>
          <p:spPr bwMode="auto">
            <a:xfrm>
              <a:off x="6070352" y="7893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11" name="Rectangle 177"/>
            <p:cNvSpPr>
              <a:spLocks noChangeArrowheads="1"/>
            </p:cNvSpPr>
            <p:nvPr/>
          </p:nvSpPr>
          <p:spPr bwMode="auto">
            <a:xfrm>
              <a:off x="7385040" y="7893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12" name="Rectangle 178"/>
            <p:cNvSpPr>
              <a:spLocks noChangeArrowheads="1"/>
            </p:cNvSpPr>
            <p:nvPr/>
          </p:nvSpPr>
          <p:spPr bwMode="auto">
            <a:xfrm>
              <a:off x="5278746" y="81144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13" name="Rectangle 179"/>
            <p:cNvSpPr>
              <a:spLocks noChangeArrowheads="1"/>
            </p:cNvSpPr>
            <p:nvPr/>
          </p:nvSpPr>
          <p:spPr bwMode="auto">
            <a:xfrm>
              <a:off x="6070352" y="8114454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214" name="Rectangle 180"/>
            <p:cNvSpPr>
              <a:spLocks noChangeArrowheads="1"/>
            </p:cNvSpPr>
            <p:nvPr/>
          </p:nvSpPr>
          <p:spPr bwMode="auto">
            <a:xfrm>
              <a:off x="7385040" y="81144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215" name="Rectangle 181"/>
            <p:cNvSpPr>
              <a:spLocks noChangeArrowheads="1"/>
            </p:cNvSpPr>
            <p:nvPr/>
          </p:nvSpPr>
          <p:spPr bwMode="auto">
            <a:xfrm>
              <a:off x="5278746" y="838087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16" name="Rectangle 182"/>
            <p:cNvSpPr>
              <a:spLocks noChangeArrowheads="1"/>
            </p:cNvSpPr>
            <p:nvPr/>
          </p:nvSpPr>
          <p:spPr bwMode="auto">
            <a:xfrm>
              <a:off x="6070352" y="838087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17" name="Rectangle 183"/>
            <p:cNvSpPr>
              <a:spLocks noChangeArrowheads="1"/>
            </p:cNvSpPr>
            <p:nvPr/>
          </p:nvSpPr>
          <p:spPr bwMode="auto">
            <a:xfrm>
              <a:off x="7385040" y="838087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218" name="Rectangle 184"/>
            <p:cNvSpPr>
              <a:spLocks noChangeArrowheads="1"/>
            </p:cNvSpPr>
            <p:nvPr/>
          </p:nvSpPr>
          <p:spPr bwMode="auto">
            <a:xfrm>
              <a:off x="5278746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19" name="Rectangle 185"/>
            <p:cNvSpPr>
              <a:spLocks noChangeArrowheads="1"/>
            </p:cNvSpPr>
            <p:nvPr/>
          </p:nvSpPr>
          <p:spPr bwMode="auto">
            <a:xfrm>
              <a:off x="6070352" y="8633743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20" name="Rectangle 186"/>
            <p:cNvSpPr>
              <a:spLocks noChangeArrowheads="1"/>
            </p:cNvSpPr>
            <p:nvPr/>
          </p:nvSpPr>
          <p:spPr bwMode="auto">
            <a:xfrm>
              <a:off x="7385040" y="863374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21" name="Rectangle 187"/>
            <p:cNvSpPr>
              <a:spLocks noChangeArrowheads="1"/>
            </p:cNvSpPr>
            <p:nvPr/>
          </p:nvSpPr>
          <p:spPr bwMode="auto">
            <a:xfrm>
              <a:off x="5278746" y="8909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22" name="Rectangle 188"/>
            <p:cNvSpPr>
              <a:spLocks noChangeArrowheads="1"/>
            </p:cNvSpPr>
            <p:nvPr/>
          </p:nvSpPr>
          <p:spPr bwMode="auto">
            <a:xfrm>
              <a:off x="6070352" y="8909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23" name="Rectangle 189"/>
            <p:cNvSpPr>
              <a:spLocks noChangeArrowheads="1"/>
            </p:cNvSpPr>
            <p:nvPr/>
          </p:nvSpPr>
          <p:spPr bwMode="auto">
            <a:xfrm>
              <a:off x="7385040" y="8909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224" name="Rectangle 190"/>
            <p:cNvSpPr>
              <a:spLocks noChangeArrowheads="1"/>
            </p:cNvSpPr>
            <p:nvPr/>
          </p:nvSpPr>
          <p:spPr bwMode="auto">
            <a:xfrm>
              <a:off x="5278746" y="9198187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25" name="Rectangle 191"/>
            <p:cNvSpPr>
              <a:spLocks noChangeArrowheads="1"/>
            </p:cNvSpPr>
            <p:nvPr/>
          </p:nvSpPr>
          <p:spPr bwMode="auto">
            <a:xfrm>
              <a:off x="6070352" y="9198187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26" name="Rectangle 192"/>
            <p:cNvSpPr>
              <a:spLocks noChangeArrowheads="1"/>
            </p:cNvSpPr>
            <p:nvPr/>
          </p:nvSpPr>
          <p:spPr bwMode="auto">
            <a:xfrm>
              <a:off x="7366978" y="9198187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227" name="Line 193"/>
            <p:cNvSpPr>
              <a:spLocks noChangeShapeType="1"/>
            </p:cNvSpPr>
            <p:nvPr/>
          </p:nvSpPr>
          <p:spPr bwMode="auto">
            <a:xfrm>
              <a:off x="5854328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28" name="Line 195"/>
            <p:cNvSpPr>
              <a:spLocks noChangeShapeType="1"/>
            </p:cNvSpPr>
            <p:nvPr/>
          </p:nvSpPr>
          <p:spPr bwMode="auto">
            <a:xfrm>
              <a:off x="5120641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29" name="Line 196"/>
            <p:cNvSpPr>
              <a:spLocks noChangeShapeType="1"/>
            </p:cNvSpPr>
            <p:nvPr/>
          </p:nvSpPr>
          <p:spPr bwMode="auto">
            <a:xfrm>
              <a:off x="1047611" y="6782365"/>
              <a:ext cx="6966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30" name="Line 207"/>
            <p:cNvSpPr>
              <a:spLocks noChangeShapeType="1"/>
            </p:cNvSpPr>
            <p:nvPr/>
          </p:nvSpPr>
          <p:spPr bwMode="auto">
            <a:xfrm>
              <a:off x="7222480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Insertion Anomaly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1244592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It </a:t>
            </a:r>
            <a:r>
              <a:rPr lang="en-US" dirty="0" smtClean="0"/>
              <a:t>may not be possible to </a:t>
            </a:r>
            <a:r>
              <a:rPr lang="en-US" dirty="0"/>
              <a:t>store information about a new project until an employee is assigned to it. </a:t>
            </a:r>
            <a:endParaRPr lang="en-US" dirty="0">
              <a:solidFill>
                <a:schemeClr val="hlink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613968" y="4519610"/>
            <a:ext cx="7041464" cy="3820160"/>
            <a:chOff x="973104" y="5743787"/>
            <a:chExt cx="7041464" cy="3820160"/>
          </a:xfrm>
        </p:grpSpPr>
        <p:sp>
          <p:nvSpPr>
            <p:cNvPr id="130" name="Rectangle 107"/>
            <p:cNvSpPr>
              <a:spLocks noChangeArrowheads="1"/>
            </p:cNvSpPr>
            <p:nvPr/>
          </p:nvSpPr>
          <p:spPr bwMode="auto">
            <a:xfrm>
              <a:off x="1056642" y="6068907"/>
              <a:ext cx="6957926" cy="34860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1" name="Rectangle 108"/>
            <p:cNvSpPr>
              <a:spLocks noChangeArrowheads="1"/>
            </p:cNvSpPr>
            <p:nvPr/>
          </p:nvSpPr>
          <p:spPr bwMode="auto">
            <a:xfrm>
              <a:off x="1099540" y="6231467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132" name="Rectangle 109"/>
            <p:cNvSpPr>
              <a:spLocks noChangeArrowheads="1"/>
            </p:cNvSpPr>
            <p:nvPr/>
          </p:nvSpPr>
          <p:spPr bwMode="auto">
            <a:xfrm>
              <a:off x="973104" y="5743787"/>
              <a:ext cx="5689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EMP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" name="Rectangle 110"/>
            <p:cNvSpPr>
              <a:spLocks noChangeArrowheads="1"/>
            </p:cNvSpPr>
            <p:nvPr/>
          </p:nvSpPr>
          <p:spPr bwMode="auto">
            <a:xfrm>
              <a:off x="1749779" y="6231467"/>
              <a:ext cx="82183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134" name="Rectangle 111"/>
            <p:cNvSpPr>
              <a:spLocks noChangeArrowheads="1"/>
            </p:cNvSpPr>
            <p:nvPr/>
          </p:nvSpPr>
          <p:spPr bwMode="auto">
            <a:xfrm>
              <a:off x="2887699" y="6231467"/>
              <a:ext cx="6705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  <p:sp>
          <p:nvSpPr>
            <p:cNvPr id="135" name="Rectangle 112"/>
            <p:cNvSpPr>
              <a:spLocks noChangeArrowheads="1"/>
            </p:cNvSpPr>
            <p:nvPr/>
          </p:nvSpPr>
          <p:spPr bwMode="auto">
            <a:xfrm>
              <a:off x="4188179" y="6231467"/>
              <a:ext cx="5283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SAL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6" name="Line 113"/>
            <p:cNvSpPr>
              <a:spLocks noChangeShapeType="1"/>
            </p:cNvSpPr>
            <p:nvPr/>
          </p:nvSpPr>
          <p:spPr bwMode="auto">
            <a:xfrm>
              <a:off x="17610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7" name="Line 114"/>
            <p:cNvSpPr>
              <a:spLocks noChangeShapeType="1"/>
            </p:cNvSpPr>
            <p:nvPr/>
          </p:nvSpPr>
          <p:spPr bwMode="auto">
            <a:xfrm>
              <a:off x="2898988" y="6077938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8" name="Line 115"/>
            <p:cNvSpPr>
              <a:spLocks noChangeShapeType="1"/>
            </p:cNvSpPr>
            <p:nvPr/>
          </p:nvSpPr>
          <p:spPr bwMode="auto">
            <a:xfrm>
              <a:off x="41994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9" name="Rectangle 116"/>
            <p:cNvSpPr>
              <a:spLocks noChangeArrowheads="1"/>
            </p:cNvSpPr>
            <p:nvPr/>
          </p:nvSpPr>
          <p:spPr bwMode="auto">
            <a:xfrm>
              <a:off x="1840091" y="689976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140" name="Rectangle 117"/>
            <p:cNvSpPr>
              <a:spLocks noChangeArrowheads="1"/>
            </p:cNvSpPr>
            <p:nvPr/>
          </p:nvSpPr>
          <p:spPr bwMode="auto">
            <a:xfrm>
              <a:off x="2887699" y="6899769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41" name="Rectangle 118"/>
            <p:cNvSpPr>
              <a:spLocks noChangeArrowheads="1"/>
            </p:cNvSpPr>
            <p:nvPr/>
          </p:nvSpPr>
          <p:spPr bwMode="auto">
            <a:xfrm>
              <a:off x="4188179" y="689976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42" name="Rectangle 119"/>
            <p:cNvSpPr>
              <a:spLocks noChangeArrowheads="1"/>
            </p:cNvSpPr>
            <p:nvPr/>
          </p:nvSpPr>
          <p:spPr bwMode="auto">
            <a:xfrm>
              <a:off x="1840091" y="7134578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43" name="Rectangle 120"/>
            <p:cNvSpPr>
              <a:spLocks noChangeArrowheads="1"/>
            </p:cNvSpPr>
            <p:nvPr/>
          </p:nvSpPr>
          <p:spPr bwMode="auto">
            <a:xfrm>
              <a:off x="4188179" y="713457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44" name="Rectangle 121"/>
            <p:cNvSpPr>
              <a:spLocks noChangeArrowheads="1"/>
            </p:cNvSpPr>
            <p:nvPr/>
          </p:nvSpPr>
          <p:spPr bwMode="auto">
            <a:xfrm>
              <a:off x="1840091" y="7387449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45" name="Rectangle 122"/>
            <p:cNvSpPr>
              <a:spLocks noChangeArrowheads="1"/>
            </p:cNvSpPr>
            <p:nvPr/>
          </p:nvSpPr>
          <p:spPr bwMode="auto">
            <a:xfrm>
              <a:off x="2887699" y="7134578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46" name="Rectangle 123"/>
            <p:cNvSpPr>
              <a:spLocks noChangeArrowheads="1"/>
            </p:cNvSpPr>
            <p:nvPr/>
          </p:nvSpPr>
          <p:spPr bwMode="auto">
            <a:xfrm>
              <a:off x="2887699" y="7387449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47" name="Rectangle 124"/>
            <p:cNvSpPr>
              <a:spLocks noChangeArrowheads="1"/>
            </p:cNvSpPr>
            <p:nvPr/>
          </p:nvSpPr>
          <p:spPr bwMode="auto">
            <a:xfrm>
              <a:off x="4188179" y="738744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48" name="Rectangle 125"/>
            <p:cNvSpPr>
              <a:spLocks noChangeArrowheads="1"/>
            </p:cNvSpPr>
            <p:nvPr/>
          </p:nvSpPr>
          <p:spPr bwMode="auto">
            <a:xfrm>
              <a:off x="1840091" y="7622258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49" name="Rectangle 126"/>
            <p:cNvSpPr>
              <a:spLocks noChangeArrowheads="1"/>
            </p:cNvSpPr>
            <p:nvPr/>
          </p:nvSpPr>
          <p:spPr bwMode="auto">
            <a:xfrm>
              <a:off x="2887699" y="762225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50" name="Rectangle 127"/>
            <p:cNvSpPr>
              <a:spLocks noChangeArrowheads="1"/>
            </p:cNvSpPr>
            <p:nvPr/>
          </p:nvSpPr>
          <p:spPr bwMode="auto">
            <a:xfrm>
              <a:off x="4188179" y="762225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51" name="Rectangle 128"/>
            <p:cNvSpPr>
              <a:spLocks noChangeArrowheads="1"/>
            </p:cNvSpPr>
            <p:nvPr/>
          </p:nvSpPr>
          <p:spPr bwMode="auto">
            <a:xfrm>
              <a:off x="1840091" y="787512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52" name="Rectangle 129"/>
            <p:cNvSpPr>
              <a:spLocks noChangeArrowheads="1"/>
            </p:cNvSpPr>
            <p:nvPr/>
          </p:nvSpPr>
          <p:spPr bwMode="auto">
            <a:xfrm>
              <a:off x="2887699" y="7875129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53" name="Rectangle 130"/>
            <p:cNvSpPr>
              <a:spLocks noChangeArrowheads="1"/>
            </p:cNvSpPr>
            <p:nvPr/>
          </p:nvSpPr>
          <p:spPr bwMode="auto">
            <a:xfrm>
              <a:off x="4188179" y="787512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54" name="Rectangle 131"/>
            <p:cNvSpPr>
              <a:spLocks noChangeArrowheads="1"/>
            </p:cNvSpPr>
            <p:nvPr/>
          </p:nvSpPr>
          <p:spPr bwMode="auto">
            <a:xfrm>
              <a:off x="1840091" y="8109938"/>
              <a:ext cx="8105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155" name="Rectangle 132"/>
            <p:cNvSpPr>
              <a:spLocks noChangeArrowheads="1"/>
            </p:cNvSpPr>
            <p:nvPr/>
          </p:nvSpPr>
          <p:spPr bwMode="auto">
            <a:xfrm>
              <a:off x="2887699" y="8109938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156" name="Rectangle 133"/>
            <p:cNvSpPr>
              <a:spLocks noChangeArrowheads="1"/>
            </p:cNvSpPr>
            <p:nvPr/>
          </p:nvSpPr>
          <p:spPr bwMode="auto">
            <a:xfrm>
              <a:off x="4188179" y="81099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24000</a:t>
              </a:r>
            </a:p>
          </p:txBody>
        </p:sp>
        <p:sp>
          <p:nvSpPr>
            <p:cNvPr id="157" name="Rectangle 134"/>
            <p:cNvSpPr>
              <a:spLocks noChangeArrowheads="1"/>
            </p:cNvSpPr>
            <p:nvPr/>
          </p:nvSpPr>
          <p:spPr bwMode="auto">
            <a:xfrm>
              <a:off x="1840091" y="8362809"/>
              <a:ext cx="92568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158" name="Rectangle 135"/>
            <p:cNvSpPr>
              <a:spLocks noChangeArrowheads="1"/>
            </p:cNvSpPr>
            <p:nvPr/>
          </p:nvSpPr>
          <p:spPr bwMode="auto">
            <a:xfrm>
              <a:off x="2887699" y="8362809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59" name="Rectangle 136"/>
            <p:cNvSpPr>
              <a:spLocks noChangeArrowheads="1"/>
            </p:cNvSpPr>
            <p:nvPr/>
          </p:nvSpPr>
          <p:spPr bwMode="auto">
            <a:xfrm>
              <a:off x="4188179" y="83628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60" name="Rectangle 137"/>
            <p:cNvSpPr>
              <a:spLocks noChangeArrowheads="1"/>
            </p:cNvSpPr>
            <p:nvPr/>
          </p:nvSpPr>
          <p:spPr bwMode="auto">
            <a:xfrm>
              <a:off x="1840091" y="8633743"/>
              <a:ext cx="711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161" name="Rectangle 138"/>
            <p:cNvSpPr>
              <a:spLocks noChangeArrowheads="1"/>
            </p:cNvSpPr>
            <p:nvPr/>
          </p:nvSpPr>
          <p:spPr bwMode="auto">
            <a:xfrm>
              <a:off x="2887699" y="8633743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62" name="Rectangle 139"/>
            <p:cNvSpPr>
              <a:spLocks noChangeArrowheads="1"/>
            </p:cNvSpPr>
            <p:nvPr/>
          </p:nvSpPr>
          <p:spPr bwMode="auto">
            <a:xfrm>
              <a:off x="4188179" y="8633743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63" name="Rectangle 140"/>
            <p:cNvSpPr>
              <a:spLocks noChangeArrowheads="1"/>
            </p:cNvSpPr>
            <p:nvPr/>
          </p:nvSpPr>
          <p:spPr bwMode="auto">
            <a:xfrm>
              <a:off x="1840091" y="8922738"/>
              <a:ext cx="86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164" name="Rectangle 141"/>
            <p:cNvSpPr>
              <a:spLocks noChangeArrowheads="1"/>
            </p:cNvSpPr>
            <p:nvPr/>
          </p:nvSpPr>
          <p:spPr bwMode="auto">
            <a:xfrm>
              <a:off x="2887699" y="892273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5" name="Rectangle 142"/>
            <p:cNvSpPr>
              <a:spLocks noChangeArrowheads="1"/>
            </p:cNvSpPr>
            <p:nvPr/>
          </p:nvSpPr>
          <p:spPr bwMode="auto">
            <a:xfrm>
              <a:off x="4188179" y="89227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6" name="Rectangle 143"/>
            <p:cNvSpPr>
              <a:spLocks noChangeArrowheads="1"/>
            </p:cNvSpPr>
            <p:nvPr/>
          </p:nvSpPr>
          <p:spPr bwMode="auto">
            <a:xfrm>
              <a:off x="1099540" y="689976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167" name="Rectangle 144"/>
            <p:cNvSpPr>
              <a:spLocks noChangeArrowheads="1"/>
            </p:cNvSpPr>
            <p:nvPr/>
          </p:nvSpPr>
          <p:spPr bwMode="auto">
            <a:xfrm>
              <a:off x="1099540" y="713457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68" name="Rectangle 145"/>
            <p:cNvSpPr>
              <a:spLocks noChangeArrowheads="1"/>
            </p:cNvSpPr>
            <p:nvPr/>
          </p:nvSpPr>
          <p:spPr bwMode="auto">
            <a:xfrm>
              <a:off x="1099540" y="738744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69" name="Rectangle 146"/>
            <p:cNvSpPr>
              <a:spLocks noChangeArrowheads="1"/>
            </p:cNvSpPr>
            <p:nvPr/>
          </p:nvSpPr>
          <p:spPr bwMode="auto">
            <a:xfrm>
              <a:off x="1099540" y="762225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70" name="Rectangle 147"/>
            <p:cNvSpPr>
              <a:spLocks noChangeArrowheads="1"/>
            </p:cNvSpPr>
            <p:nvPr/>
          </p:nvSpPr>
          <p:spPr bwMode="auto">
            <a:xfrm>
              <a:off x="1099540" y="787512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71" name="Rectangle 148"/>
            <p:cNvSpPr>
              <a:spLocks noChangeArrowheads="1"/>
            </p:cNvSpPr>
            <p:nvPr/>
          </p:nvSpPr>
          <p:spPr bwMode="auto">
            <a:xfrm>
              <a:off x="1099540" y="81099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172" name="Rectangle 149"/>
            <p:cNvSpPr>
              <a:spLocks noChangeArrowheads="1"/>
            </p:cNvSpPr>
            <p:nvPr/>
          </p:nvSpPr>
          <p:spPr bwMode="auto">
            <a:xfrm>
              <a:off x="1099540" y="83628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173" name="Rectangle 150"/>
            <p:cNvSpPr>
              <a:spLocks noChangeArrowheads="1"/>
            </p:cNvSpPr>
            <p:nvPr/>
          </p:nvSpPr>
          <p:spPr bwMode="auto">
            <a:xfrm>
              <a:off x="1099540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174" name="Rectangle 151"/>
            <p:cNvSpPr>
              <a:spLocks noChangeArrowheads="1"/>
            </p:cNvSpPr>
            <p:nvPr/>
          </p:nvSpPr>
          <p:spPr bwMode="auto">
            <a:xfrm>
              <a:off x="1099540" y="89227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175" name="Rectangle 152"/>
            <p:cNvSpPr>
              <a:spLocks noChangeArrowheads="1"/>
            </p:cNvSpPr>
            <p:nvPr/>
          </p:nvSpPr>
          <p:spPr bwMode="auto">
            <a:xfrm>
              <a:off x="1099540" y="91756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176" name="Rectangle 153"/>
            <p:cNvSpPr>
              <a:spLocks noChangeArrowheads="1"/>
            </p:cNvSpPr>
            <p:nvPr/>
          </p:nvSpPr>
          <p:spPr bwMode="auto">
            <a:xfrm>
              <a:off x="1840091" y="9175609"/>
              <a:ext cx="85118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177" name="Rectangle 154"/>
            <p:cNvSpPr>
              <a:spLocks noChangeArrowheads="1"/>
            </p:cNvSpPr>
            <p:nvPr/>
          </p:nvSpPr>
          <p:spPr bwMode="auto">
            <a:xfrm>
              <a:off x="2887699" y="9157547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78" name="Rectangle 155"/>
            <p:cNvSpPr>
              <a:spLocks noChangeArrowheads="1"/>
            </p:cNvSpPr>
            <p:nvPr/>
          </p:nvSpPr>
          <p:spPr bwMode="auto">
            <a:xfrm>
              <a:off x="4188179" y="91756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79" name="Line 156"/>
            <p:cNvSpPr>
              <a:spLocks noChangeShapeType="1"/>
            </p:cNvSpPr>
            <p:nvPr/>
          </p:nvSpPr>
          <p:spPr bwMode="auto">
            <a:xfrm>
              <a:off x="5120641" y="6692054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80" name="Line 157"/>
            <p:cNvSpPr>
              <a:spLocks noChangeShapeType="1"/>
            </p:cNvSpPr>
            <p:nvPr/>
          </p:nvSpPr>
          <p:spPr bwMode="auto">
            <a:xfrm>
              <a:off x="17610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81" name="Line 158"/>
            <p:cNvSpPr>
              <a:spLocks noChangeShapeType="1"/>
            </p:cNvSpPr>
            <p:nvPr/>
          </p:nvSpPr>
          <p:spPr bwMode="auto">
            <a:xfrm>
              <a:off x="289898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82" name="Line 159"/>
            <p:cNvSpPr>
              <a:spLocks noChangeShapeType="1"/>
            </p:cNvSpPr>
            <p:nvPr/>
          </p:nvSpPr>
          <p:spPr bwMode="auto">
            <a:xfrm>
              <a:off x="41994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83" name="Rectangle 160"/>
            <p:cNvSpPr>
              <a:spLocks noChangeArrowheads="1"/>
            </p:cNvSpPr>
            <p:nvPr/>
          </p:nvSpPr>
          <p:spPr bwMode="auto">
            <a:xfrm>
              <a:off x="7385040" y="713006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84" name="Rectangle 161"/>
            <p:cNvSpPr>
              <a:spLocks noChangeArrowheads="1"/>
            </p:cNvSpPr>
            <p:nvPr/>
          </p:nvSpPr>
          <p:spPr bwMode="auto">
            <a:xfrm>
              <a:off x="5134248" y="6267591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 dirty="0">
                  <a:solidFill>
                    <a:srgbClr val="000000"/>
                  </a:solidFill>
                  <a:latin typeface="Arial" charset="0"/>
                </a:rPr>
                <a:t>PNO</a:t>
              </a:r>
            </a:p>
          </p:txBody>
        </p:sp>
        <p:sp>
          <p:nvSpPr>
            <p:cNvPr id="185" name="Rectangle 162"/>
            <p:cNvSpPr>
              <a:spLocks noChangeArrowheads="1"/>
            </p:cNvSpPr>
            <p:nvPr/>
          </p:nvSpPr>
          <p:spPr bwMode="auto">
            <a:xfrm>
              <a:off x="5980041" y="6267591"/>
              <a:ext cx="66830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RESP</a:t>
              </a:r>
            </a:p>
          </p:txBody>
        </p:sp>
        <p:sp>
          <p:nvSpPr>
            <p:cNvPr id="186" name="Rectangle 163"/>
            <p:cNvSpPr>
              <a:spLocks noChangeArrowheads="1"/>
            </p:cNvSpPr>
            <p:nvPr/>
          </p:nvSpPr>
          <p:spPr bwMode="auto">
            <a:xfrm>
              <a:off x="7222480" y="6267591"/>
              <a:ext cx="571710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DUR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7" name="Rectangle 164"/>
            <p:cNvSpPr>
              <a:spLocks noChangeArrowheads="1"/>
            </p:cNvSpPr>
            <p:nvPr/>
          </p:nvSpPr>
          <p:spPr bwMode="auto">
            <a:xfrm>
              <a:off x="5278746" y="68952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88" name="Rectangle 165"/>
            <p:cNvSpPr>
              <a:spLocks noChangeArrowheads="1"/>
            </p:cNvSpPr>
            <p:nvPr/>
          </p:nvSpPr>
          <p:spPr bwMode="auto">
            <a:xfrm>
              <a:off x="6070352" y="6895254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189" name="Rectangle 166"/>
            <p:cNvSpPr>
              <a:spLocks noChangeArrowheads="1"/>
            </p:cNvSpPr>
            <p:nvPr/>
          </p:nvSpPr>
          <p:spPr bwMode="auto">
            <a:xfrm>
              <a:off x="7385040" y="68952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90" name="Rectangle 167"/>
            <p:cNvSpPr>
              <a:spLocks noChangeArrowheads="1"/>
            </p:cNvSpPr>
            <p:nvPr/>
          </p:nvSpPr>
          <p:spPr bwMode="auto">
            <a:xfrm>
              <a:off x="5278746" y="713006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91" name="Rectangle 168"/>
            <p:cNvSpPr>
              <a:spLocks noChangeArrowheads="1"/>
            </p:cNvSpPr>
            <p:nvPr/>
          </p:nvSpPr>
          <p:spPr bwMode="auto">
            <a:xfrm>
              <a:off x="6070352" y="7130063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92" name="Rectangle 169"/>
            <p:cNvSpPr>
              <a:spLocks noChangeArrowheads="1"/>
            </p:cNvSpPr>
            <p:nvPr/>
          </p:nvSpPr>
          <p:spPr bwMode="auto">
            <a:xfrm>
              <a:off x="5278746" y="738293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193" name="Rectangle 170"/>
            <p:cNvSpPr>
              <a:spLocks noChangeArrowheads="1"/>
            </p:cNvSpPr>
            <p:nvPr/>
          </p:nvSpPr>
          <p:spPr bwMode="auto">
            <a:xfrm>
              <a:off x="6070352" y="7382934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94" name="Rectangle 171"/>
            <p:cNvSpPr>
              <a:spLocks noChangeArrowheads="1"/>
            </p:cNvSpPr>
            <p:nvPr/>
          </p:nvSpPr>
          <p:spPr bwMode="auto">
            <a:xfrm>
              <a:off x="7475351" y="7382934"/>
              <a:ext cx="2822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95" name="Rectangle 172"/>
            <p:cNvSpPr>
              <a:spLocks noChangeArrowheads="1"/>
            </p:cNvSpPr>
            <p:nvPr/>
          </p:nvSpPr>
          <p:spPr bwMode="auto">
            <a:xfrm>
              <a:off x="5278746" y="7640320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196" name="Rectangle 173"/>
            <p:cNvSpPr>
              <a:spLocks noChangeArrowheads="1"/>
            </p:cNvSpPr>
            <p:nvPr/>
          </p:nvSpPr>
          <p:spPr bwMode="auto">
            <a:xfrm>
              <a:off x="6070352" y="7640320"/>
              <a:ext cx="10408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Consultant</a:t>
              </a:r>
            </a:p>
          </p:txBody>
        </p:sp>
        <p:sp>
          <p:nvSpPr>
            <p:cNvPr id="197" name="Rectangle 174"/>
            <p:cNvSpPr>
              <a:spLocks noChangeArrowheads="1"/>
            </p:cNvSpPr>
            <p:nvPr/>
          </p:nvSpPr>
          <p:spPr bwMode="auto">
            <a:xfrm>
              <a:off x="7385040" y="7640320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98" name="Rectangle 175"/>
            <p:cNvSpPr>
              <a:spLocks noChangeArrowheads="1"/>
            </p:cNvSpPr>
            <p:nvPr/>
          </p:nvSpPr>
          <p:spPr bwMode="auto">
            <a:xfrm>
              <a:off x="5278746" y="7893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199" name="Rectangle 176"/>
            <p:cNvSpPr>
              <a:spLocks noChangeArrowheads="1"/>
            </p:cNvSpPr>
            <p:nvPr/>
          </p:nvSpPr>
          <p:spPr bwMode="auto">
            <a:xfrm>
              <a:off x="6070352" y="7893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00" name="Rectangle 177"/>
            <p:cNvSpPr>
              <a:spLocks noChangeArrowheads="1"/>
            </p:cNvSpPr>
            <p:nvPr/>
          </p:nvSpPr>
          <p:spPr bwMode="auto">
            <a:xfrm>
              <a:off x="7385040" y="7893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01" name="Rectangle 178"/>
            <p:cNvSpPr>
              <a:spLocks noChangeArrowheads="1"/>
            </p:cNvSpPr>
            <p:nvPr/>
          </p:nvSpPr>
          <p:spPr bwMode="auto">
            <a:xfrm>
              <a:off x="5278746" y="81144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02" name="Rectangle 179"/>
            <p:cNvSpPr>
              <a:spLocks noChangeArrowheads="1"/>
            </p:cNvSpPr>
            <p:nvPr/>
          </p:nvSpPr>
          <p:spPr bwMode="auto">
            <a:xfrm>
              <a:off x="6070352" y="8114454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203" name="Rectangle 180"/>
            <p:cNvSpPr>
              <a:spLocks noChangeArrowheads="1"/>
            </p:cNvSpPr>
            <p:nvPr/>
          </p:nvSpPr>
          <p:spPr bwMode="auto">
            <a:xfrm>
              <a:off x="7385040" y="81144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204" name="Rectangle 181"/>
            <p:cNvSpPr>
              <a:spLocks noChangeArrowheads="1"/>
            </p:cNvSpPr>
            <p:nvPr/>
          </p:nvSpPr>
          <p:spPr bwMode="auto">
            <a:xfrm>
              <a:off x="5278746" y="838087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05" name="Rectangle 182"/>
            <p:cNvSpPr>
              <a:spLocks noChangeArrowheads="1"/>
            </p:cNvSpPr>
            <p:nvPr/>
          </p:nvSpPr>
          <p:spPr bwMode="auto">
            <a:xfrm>
              <a:off x="6070352" y="838087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06" name="Rectangle 183"/>
            <p:cNvSpPr>
              <a:spLocks noChangeArrowheads="1"/>
            </p:cNvSpPr>
            <p:nvPr/>
          </p:nvSpPr>
          <p:spPr bwMode="auto">
            <a:xfrm>
              <a:off x="7385040" y="838087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207" name="Rectangle 184"/>
            <p:cNvSpPr>
              <a:spLocks noChangeArrowheads="1"/>
            </p:cNvSpPr>
            <p:nvPr/>
          </p:nvSpPr>
          <p:spPr bwMode="auto">
            <a:xfrm>
              <a:off x="5278746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08" name="Rectangle 185"/>
            <p:cNvSpPr>
              <a:spLocks noChangeArrowheads="1"/>
            </p:cNvSpPr>
            <p:nvPr/>
          </p:nvSpPr>
          <p:spPr bwMode="auto">
            <a:xfrm>
              <a:off x="6070352" y="8633743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09" name="Rectangle 186"/>
            <p:cNvSpPr>
              <a:spLocks noChangeArrowheads="1"/>
            </p:cNvSpPr>
            <p:nvPr/>
          </p:nvSpPr>
          <p:spPr bwMode="auto">
            <a:xfrm>
              <a:off x="7385040" y="863374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10" name="Rectangle 187"/>
            <p:cNvSpPr>
              <a:spLocks noChangeArrowheads="1"/>
            </p:cNvSpPr>
            <p:nvPr/>
          </p:nvSpPr>
          <p:spPr bwMode="auto">
            <a:xfrm>
              <a:off x="5278746" y="8909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11" name="Rectangle 188"/>
            <p:cNvSpPr>
              <a:spLocks noChangeArrowheads="1"/>
            </p:cNvSpPr>
            <p:nvPr/>
          </p:nvSpPr>
          <p:spPr bwMode="auto">
            <a:xfrm>
              <a:off x="6070352" y="8909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12" name="Rectangle 189"/>
            <p:cNvSpPr>
              <a:spLocks noChangeArrowheads="1"/>
            </p:cNvSpPr>
            <p:nvPr/>
          </p:nvSpPr>
          <p:spPr bwMode="auto">
            <a:xfrm>
              <a:off x="7385040" y="8909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213" name="Rectangle 190"/>
            <p:cNvSpPr>
              <a:spLocks noChangeArrowheads="1"/>
            </p:cNvSpPr>
            <p:nvPr/>
          </p:nvSpPr>
          <p:spPr bwMode="auto">
            <a:xfrm>
              <a:off x="5278746" y="9198187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14" name="Rectangle 191"/>
            <p:cNvSpPr>
              <a:spLocks noChangeArrowheads="1"/>
            </p:cNvSpPr>
            <p:nvPr/>
          </p:nvSpPr>
          <p:spPr bwMode="auto">
            <a:xfrm>
              <a:off x="6070352" y="9198187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15" name="Rectangle 192"/>
            <p:cNvSpPr>
              <a:spLocks noChangeArrowheads="1"/>
            </p:cNvSpPr>
            <p:nvPr/>
          </p:nvSpPr>
          <p:spPr bwMode="auto">
            <a:xfrm>
              <a:off x="7366978" y="9198187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216" name="Line 193"/>
            <p:cNvSpPr>
              <a:spLocks noChangeShapeType="1"/>
            </p:cNvSpPr>
            <p:nvPr/>
          </p:nvSpPr>
          <p:spPr bwMode="auto">
            <a:xfrm>
              <a:off x="5854328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7" name="Line 195"/>
            <p:cNvSpPr>
              <a:spLocks noChangeShapeType="1"/>
            </p:cNvSpPr>
            <p:nvPr/>
          </p:nvSpPr>
          <p:spPr bwMode="auto">
            <a:xfrm>
              <a:off x="5120641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8" name="Line 196"/>
            <p:cNvSpPr>
              <a:spLocks noChangeShapeType="1"/>
            </p:cNvSpPr>
            <p:nvPr/>
          </p:nvSpPr>
          <p:spPr bwMode="auto">
            <a:xfrm>
              <a:off x="1047611" y="6782365"/>
              <a:ext cx="6966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9" name="Line 207"/>
            <p:cNvSpPr>
              <a:spLocks noChangeShapeType="1"/>
            </p:cNvSpPr>
            <p:nvPr/>
          </p:nvSpPr>
          <p:spPr bwMode="auto">
            <a:xfrm>
              <a:off x="7222480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o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Book.potx</Template>
  <TotalTime>502</TotalTime>
  <Pages>0</Pages>
  <Words>3059</Words>
  <Characters>0</Characters>
  <Application>Microsoft Macintosh PowerPoint</Application>
  <PresentationFormat>Custom</PresentationFormat>
  <Lines>0</Lines>
  <Paragraphs>911</Paragraphs>
  <Slides>51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Book</vt:lpstr>
      <vt:lpstr>Outline</vt:lpstr>
      <vt:lpstr>Relational Model</vt:lpstr>
      <vt:lpstr>Relation Schemes and Instances</vt:lpstr>
      <vt:lpstr>Domains</vt:lpstr>
      <vt:lpstr>Relation Schemes</vt:lpstr>
      <vt:lpstr>Example Relation Instances</vt:lpstr>
      <vt:lpstr>Repetition Anomaly</vt:lpstr>
      <vt:lpstr>Update Anomaly</vt:lpstr>
      <vt:lpstr>Insertion Anomaly</vt:lpstr>
      <vt:lpstr>Deletion Anomaly</vt:lpstr>
      <vt:lpstr>What to do?</vt:lpstr>
      <vt:lpstr>Normalization Issues</vt:lpstr>
      <vt:lpstr>Functional Dependence</vt:lpstr>
      <vt:lpstr>Normal Forms Based on FDs</vt:lpstr>
      <vt:lpstr>Normalized Relations – Example </vt:lpstr>
      <vt:lpstr>Relational Algebra</vt:lpstr>
      <vt:lpstr>Relational Algebra Operators</vt:lpstr>
      <vt:lpstr>Selection</vt:lpstr>
      <vt:lpstr>Selection Example</vt:lpstr>
      <vt:lpstr>Projection</vt:lpstr>
      <vt:lpstr>Projection Example</vt:lpstr>
      <vt:lpstr>Union</vt:lpstr>
      <vt:lpstr>Set Difference</vt:lpstr>
      <vt:lpstr>Cartesian (Cross) Product</vt:lpstr>
      <vt:lpstr>Cartesian Product Example</vt:lpstr>
      <vt:lpstr>Intersection</vt:lpstr>
      <vt:lpstr>-Join</vt:lpstr>
      <vt:lpstr>Join Example</vt:lpstr>
      <vt:lpstr>Types of Join</vt:lpstr>
      <vt:lpstr>Natural Join Example</vt:lpstr>
      <vt:lpstr>Types of Join</vt:lpstr>
      <vt:lpstr>Outer Join Example</vt:lpstr>
      <vt:lpstr>Semijoin</vt:lpstr>
      <vt:lpstr>Semijoin Example</vt:lpstr>
      <vt:lpstr>Division (Quotient)</vt:lpstr>
      <vt:lpstr>Division Example</vt:lpstr>
      <vt:lpstr>Relational Calculus</vt:lpstr>
      <vt:lpstr>Tuple Relational Calculus</vt:lpstr>
      <vt:lpstr>Domain Relational Calculus</vt:lpstr>
      <vt:lpstr>Computer Network</vt:lpstr>
      <vt:lpstr>Internet</vt:lpstr>
      <vt:lpstr>Types of Networks</vt:lpstr>
      <vt:lpstr>Types of Networks (cont’d)</vt:lpstr>
      <vt:lpstr>Bus network</vt:lpstr>
      <vt:lpstr>Communication Schemes</vt:lpstr>
      <vt:lpstr>Communication Alternatives</vt:lpstr>
      <vt:lpstr>Data Communication</vt:lpstr>
      <vt:lpstr>Packet Format</vt:lpstr>
      <vt:lpstr>Communication Protocols</vt:lpstr>
      <vt:lpstr>Message Transmission using TCP/IP</vt:lpstr>
      <vt:lpstr>TCP/IP Protocol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/>
  <cp:keywords/>
  <dc:description/>
  <cp:lastModifiedBy>M. Tamer Özsu</cp:lastModifiedBy>
  <cp:revision>46</cp:revision>
  <dcterms:modified xsi:type="dcterms:W3CDTF">2011-04-04T12:02:20Z</dcterms:modified>
</cp:coreProperties>
</file>