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7"/>
  </p:notesMasterIdLst>
  <p:sldIdLst>
    <p:sldId id="257" r:id="rId2"/>
    <p:sldId id="261" r:id="rId3"/>
    <p:sldId id="262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8" r:id="rId18"/>
    <p:sldId id="275" r:id="rId19"/>
    <p:sldId id="276" r:id="rId20"/>
    <p:sldId id="289" r:id="rId21"/>
    <p:sldId id="277" r:id="rId22"/>
    <p:sldId id="278" r:id="rId23"/>
    <p:sldId id="290" r:id="rId24"/>
    <p:sldId id="291" r:id="rId25"/>
    <p:sldId id="292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5pPr>
    <a:lvl6pPr marL="22860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6pPr>
    <a:lvl7pPr marL="27432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7pPr>
    <a:lvl8pPr marL="32004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8pPr>
    <a:lvl9pPr marL="36576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71A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00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ook Antiqu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ook Antiqua"/>
              </a:defRPr>
            </a:lvl1pPr>
          </a:lstStyle>
          <a:p>
            <a:fld id="{7245130C-F431-C642-8BA8-752FF7C8274F}" type="datetimeFigureOut">
              <a:rPr lang="en-US" smtClean="0"/>
              <a:pPr/>
              <a:t>11-04-04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ook Antiqu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ook Antiqua"/>
              </a:defRPr>
            </a:lvl1pPr>
          </a:lstStyle>
          <a:p>
            <a:fld id="{57589713-2520-5548-9033-8A569F0E98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10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486400" cy="4114800"/>
          </a:xfrm>
        </p:spPr>
        <p:txBody>
          <a:bodyPr lIns="91432" tIns="45716" rIns="91432" bIns="45716"/>
          <a:lstStyle/>
          <a:p>
            <a:r>
              <a:rPr lang="en-US" dirty="0" smtClean="0"/>
              <a:t>Note: slide is animated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pPr marL="228600" indent="-228600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</p:spPr>
        <p:txBody>
          <a:bodyPr lIns="91432" tIns="45716" rIns="91432" bIns="45716"/>
          <a:lstStyle/>
          <a:p>
            <a:pPr marL="228600" indent="-228600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</p:spPr>
        <p:txBody>
          <a:bodyPr lIns="91432" tIns="45716" rIns="91432" bIns="45716"/>
          <a:lstStyle/>
          <a:p>
            <a:pPr marL="228600" indent="-228600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9821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9624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444500"/>
            <a:ext cx="3076575" cy="88138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444500"/>
            <a:ext cx="9077325" cy="88138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0544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4" y="162560"/>
            <a:ext cx="10187093" cy="1625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73387" y="2384213"/>
            <a:ext cx="10187093" cy="2817707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3387" y="5418667"/>
            <a:ext cx="10187093" cy="2817707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4" y="162560"/>
            <a:ext cx="10187093" cy="1625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73387" y="2384213"/>
            <a:ext cx="4985173" cy="585216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5307" y="2384213"/>
            <a:ext cx="4985173" cy="585216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612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04954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489200"/>
            <a:ext cx="607060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489200"/>
            <a:ext cx="607060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5817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390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2986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3705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74459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dirty="0" smtClean="0">
                <a:sym typeface="Palatino" charset="0"/>
              </a:rPr>
              <a:t>Drag picture to placeholder or click icon to add</a:t>
            </a:r>
            <a:endParaRPr lang="en-US" noProof="0" dirty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14296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489200"/>
            <a:ext cx="12293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CA" dirty="0" smtClean="0">
                <a:sym typeface="Palatino" charset="0"/>
              </a:rPr>
              <a:t>Second level</a:t>
            </a:r>
          </a:p>
          <a:p>
            <a:pPr lvl="2"/>
            <a:r>
              <a:rPr lang="en-CA" dirty="0" smtClean="0">
                <a:sym typeface="Palatino" charset="0"/>
              </a:rPr>
              <a:t>Third level</a:t>
            </a:r>
          </a:p>
          <a:p>
            <a:pPr lvl="3"/>
            <a:r>
              <a:rPr lang="en-CA" dirty="0" smtClean="0">
                <a:sym typeface="Palatino" charset="0"/>
              </a:rPr>
              <a:t>Fourth level</a:t>
            </a:r>
          </a:p>
          <a:p>
            <a:pPr lvl="4"/>
            <a:r>
              <a:rPr lang="en-CA" dirty="0" smtClean="0">
                <a:sym typeface="Palatino" charset="0"/>
              </a:rPr>
              <a:t>Fifth level</a:t>
            </a:r>
            <a:endParaRPr lang="en-US" dirty="0">
              <a:sym typeface="Palatino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444500"/>
            <a:ext cx="12293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>
                <a:sym typeface="Didot" charset="0"/>
              </a:rPr>
              <a:t>Click to edit Master title style</a:t>
            </a:r>
            <a:endParaRPr lang="en-US">
              <a:sym typeface="Didot" charset="0"/>
            </a:endParaRPr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404813" y="2235200"/>
            <a:ext cx="12193587" cy="50800"/>
            <a:chOff x="0" y="0"/>
            <a:chExt cx="7680" cy="32"/>
          </a:xfrm>
        </p:grpSpPr>
        <p:sp>
          <p:nvSpPr>
            <p:cNvPr id="1035" name="Line 4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>
              <a:solidFill>
                <a:srgbClr val="6682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  <p:sp>
          <p:nvSpPr>
            <p:cNvPr id="1036" name="Line 5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>
              <a:solidFill>
                <a:srgbClr val="6682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</p:grpSp>
      <p:grpSp>
        <p:nvGrpSpPr>
          <p:cNvPr id="1029" name="Group 6"/>
          <p:cNvGrpSpPr>
            <a:grpSpLocks/>
          </p:cNvGrpSpPr>
          <p:nvPr/>
        </p:nvGrpSpPr>
        <p:grpSpPr bwMode="auto">
          <a:xfrm>
            <a:off x="393700" y="9347200"/>
            <a:ext cx="12192000" cy="50800"/>
            <a:chOff x="0" y="0"/>
            <a:chExt cx="7680" cy="32"/>
          </a:xfrm>
        </p:grpSpPr>
        <p:sp>
          <p:nvSpPr>
            <p:cNvPr id="1033" name="Line 7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>
              <a:solidFill>
                <a:srgbClr val="6682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  <p:sp>
          <p:nvSpPr>
            <p:cNvPr id="1034" name="Line 8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>
              <a:solidFill>
                <a:srgbClr val="6682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</p:grpSp>
      <p:sp>
        <p:nvSpPr>
          <p:cNvPr id="1030" name="Rectangle 9"/>
          <p:cNvSpPr>
            <a:spLocks/>
          </p:cNvSpPr>
          <p:nvPr/>
        </p:nvSpPr>
        <p:spPr bwMode="auto">
          <a:xfrm>
            <a:off x="425590" y="9521567"/>
            <a:ext cx="1258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/>
                <a:ea typeface="ＭＳ Ｐゴシック" charset="0"/>
              </a:rPr>
              <a:t>Distributed DBMS</a:t>
            </a:r>
          </a:p>
        </p:txBody>
      </p:sp>
      <p:sp>
        <p:nvSpPr>
          <p:cNvPr id="1031" name="Rectangle 10"/>
          <p:cNvSpPr>
            <a:spLocks/>
          </p:cNvSpPr>
          <p:nvPr/>
        </p:nvSpPr>
        <p:spPr bwMode="auto">
          <a:xfrm>
            <a:off x="5571333" y="9521567"/>
            <a:ext cx="190023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Book Antiqua"/>
                <a:ea typeface="ＭＳ Ｐゴシック" charset="0"/>
              </a:rPr>
              <a:t>© </a:t>
            </a:r>
            <a:r>
              <a:rPr lang="en-US" sz="1200" dirty="0">
                <a:solidFill>
                  <a:schemeClr val="tx1"/>
                </a:solidFill>
                <a:latin typeface="Book Antiqua"/>
                <a:ea typeface="ＭＳ Ｐゴシック" charset="0"/>
              </a:rPr>
              <a:t>M. T. Özsu &amp; P. Valduriez</a:t>
            </a:r>
          </a:p>
        </p:txBody>
      </p:sp>
      <p:sp>
        <p:nvSpPr>
          <p:cNvPr id="1032" name="Rectangle 10"/>
          <p:cNvSpPr>
            <a:spLocks/>
          </p:cNvSpPr>
          <p:nvPr/>
        </p:nvSpPr>
        <p:spPr bwMode="auto">
          <a:xfrm>
            <a:off x="11255375" y="9539288"/>
            <a:ext cx="1403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tx1"/>
                </a:solidFill>
                <a:latin typeface="Book Antiqua"/>
                <a:ea typeface="ＭＳ Ｐゴシック" charset="0"/>
              </a:rPr>
              <a:t>Ch.17/</a:t>
            </a:r>
            <a:fld id="{7FD9B308-1652-954A-BEEA-72E76E365DC5}" type="slidenum">
              <a:rPr lang="en-US" sz="1200">
                <a:latin typeface="Book Antiqua"/>
              </a:rPr>
              <a:pPr algn="r"/>
              <a:t>‹#›</a:t>
            </a:fld>
            <a:endParaRPr lang="en-US" sz="1200" dirty="0">
              <a:solidFill>
                <a:schemeClr val="tx1"/>
              </a:solidFill>
              <a:latin typeface="Book Antiqua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93" r:id="rId12"/>
    <p:sldLayoutId id="2147483794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150000"/>
        <a:buFont typeface="Palatino" charset="0"/>
        <a:buChar char="•"/>
        <a:defRPr sz="28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1pPr>
      <a:lvl2pPr marL="7620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85000"/>
        <a:buFont typeface="Zapf Dingbats" charset="0"/>
        <a:buChar char="➡"/>
        <a:defRPr sz="26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2pPr>
      <a:lvl3pPr marL="12065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80000"/>
        <a:buFont typeface="Zapf Dingbats" charset="0"/>
        <a:buChar char="✦"/>
        <a:defRPr sz="24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3pPr>
      <a:lvl4pPr marL="16510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69000"/>
        <a:buFont typeface="Lucida Grande" charset="0"/>
        <a:buChar char="✓"/>
        <a:defRPr sz="20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4pPr>
      <a:lvl5pPr marL="20955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5pPr>
      <a:lvl6pPr marL="25527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2284512"/>
            <a:ext cx="12293600" cy="72644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Introduction</a:t>
            </a:r>
          </a:p>
          <a:p>
            <a:pPr>
              <a:defRPr/>
            </a:pPr>
            <a:r>
              <a:rPr lang="en-US" dirty="0" smtClean="0"/>
              <a:t>Background</a:t>
            </a:r>
            <a:endParaRPr lang="en-US" dirty="0"/>
          </a:p>
          <a:p>
            <a:pPr>
              <a:defRPr/>
            </a:pPr>
            <a:r>
              <a:rPr lang="en-US" dirty="0" smtClean="0"/>
              <a:t>Distributed Database Design</a:t>
            </a:r>
          </a:p>
          <a:p>
            <a:pPr>
              <a:defRPr/>
            </a:pPr>
            <a:r>
              <a:rPr lang="en-US" dirty="0" smtClean="0"/>
              <a:t>Database Integration</a:t>
            </a:r>
          </a:p>
          <a:p>
            <a:pPr>
              <a:defRPr/>
            </a:pPr>
            <a:r>
              <a:rPr lang="en-US" dirty="0" smtClean="0"/>
              <a:t>Semantic Data Control</a:t>
            </a:r>
          </a:p>
          <a:p>
            <a:pPr>
              <a:defRPr/>
            </a:pPr>
            <a:r>
              <a:rPr lang="en-US" dirty="0" smtClean="0"/>
              <a:t>Distributed Query Processing</a:t>
            </a:r>
          </a:p>
          <a:p>
            <a:pPr>
              <a:defRPr/>
            </a:pPr>
            <a:r>
              <a:rPr lang="en-US" dirty="0" smtClean="0"/>
              <a:t>Multimedia Query Processing</a:t>
            </a:r>
          </a:p>
          <a:p>
            <a:pPr>
              <a:defRPr/>
            </a:pPr>
            <a:r>
              <a:rPr lang="en-US" dirty="0" smtClean="0"/>
              <a:t>Distributed Transaction Management</a:t>
            </a:r>
          </a:p>
          <a:p>
            <a:pPr>
              <a:defRPr/>
            </a:pPr>
            <a:r>
              <a:rPr lang="en-US" dirty="0" smtClean="0"/>
              <a:t>Data Replication</a:t>
            </a:r>
          </a:p>
          <a:p>
            <a:pPr>
              <a:defRPr/>
            </a:pPr>
            <a:r>
              <a:rPr lang="en-US" dirty="0" smtClean="0"/>
              <a:t>Parallel Database Systems</a:t>
            </a:r>
          </a:p>
          <a:p>
            <a:pPr>
              <a:defRPr/>
            </a:pPr>
            <a:r>
              <a:rPr lang="en-US" dirty="0" smtClean="0"/>
              <a:t>Distributed Object DBMS</a:t>
            </a:r>
          </a:p>
          <a:p>
            <a:pPr>
              <a:defRPr/>
            </a:pPr>
            <a:r>
              <a:rPr lang="en-US" dirty="0" smtClean="0"/>
              <a:t>Peer-to-Peer Data Management</a:t>
            </a:r>
          </a:p>
          <a:p>
            <a:pPr>
              <a:defRPr/>
            </a:pPr>
            <a:r>
              <a:rPr lang="en-US" dirty="0" smtClean="0">
                <a:solidFill>
                  <a:srgbClr val="1771A9"/>
                </a:solidFill>
              </a:rPr>
              <a:t>Web Data Management </a:t>
            </a:r>
          </a:p>
          <a:p>
            <a:pPr lvl="1">
              <a:defRPr/>
            </a:pPr>
            <a:r>
              <a:rPr lang="en-US" dirty="0" smtClean="0">
                <a:solidFill>
                  <a:srgbClr val="1771A9"/>
                </a:solidFill>
              </a:rPr>
              <a:t>Web Models</a:t>
            </a:r>
          </a:p>
          <a:p>
            <a:pPr lvl="1">
              <a:defRPr/>
            </a:pPr>
            <a:r>
              <a:rPr lang="en-US" dirty="0" smtClean="0">
                <a:solidFill>
                  <a:srgbClr val="1771A9"/>
                </a:solidFill>
              </a:rPr>
              <a:t>Web Search and Querying</a:t>
            </a:r>
          </a:p>
          <a:p>
            <a:pPr lvl="1">
              <a:defRPr/>
            </a:pPr>
            <a:r>
              <a:rPr lang="en-US" dirty="0" smtClean="0">
                <a:solidFill>
                  <a:srgbClr val="1771A9"/>
                </a:solidFill>
              </a:rPr>
              <a:t>Distributed XML Processing</a:t>
            </a:r>
          </a:p>
          <a:p>
            <a:pPr>
              <a:defRPr/>
            </a:pPr>
            <a:r>
              <a:rPr lang="en-US" dirty="0" smtClean="0"/>
              <a:t>Current Issues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 Metrics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Breadth-first search</a:t>
            </a:r>
          </a:p>
          <a:p>
            <a:pPr lvl="1"/>
            <a:r>
              <a:rPr lang="en-US" dirty="0" smtClean="0"/>
              <a:t>Visit URLs in the order they were discovered</a:t>
            </a:r>
          </a:p>
          <a:p>
            <a:r>
              <a:rPr lang="en-US" dirty="0" smtClean="0"/>
              <a:t>Random</a:t>
            </a:r>
          </a:p>
          <a:p>
            <a:pPr lvl="1"/>
            <a:r>
              <a:rPr lang="en-US" dirty="0" smtClean="0"/>
              <a:t>Randomly choose one of the unvisited pages in the queue</a:t>
            </a:r>
          </a:p>
          <a:p>
            <a:r>
              <a:rPr lang="en-US" dirty="0" smtClean="0"/>
              <a:t>Incorporate importance metric</a:t>
            </a:r>
          </a:p>
          <a:p>
            <a:pPr lvl="1"/>
            <a:r>
              <a:rPr lang="en-US" dirty="0" smtClean="0"/>
              <a:t>Model a random surfer: when on page </a:t>
            </a:r>
            <a:r>
              <a:rPr lang="en-US" i="1" dirty="0" smtClean="0"/>
              <a:t>P</a:t>
            </a:r>
            <a:r>
              <a:rPr lang="en-US" dirty="0" smtClean="0"/>
              <a:t>, choose one of the URLs on that page with equal probability </a:t>
            </a:r>
            <a:r>
              <a:rPr lang="en-US" i="1" dirty="0" smtClean="0"/>
              <a:t>d </a:t>
            </a:r>
            <a:r>
              <a:rPr lang="en-US" dirty="0" smtClean="0"/>
              <a:t>or jump to a random page with probability (1-</a:t>
            </a:r>
            <a:r>
              <a:rPr lang="en-US" i="1" dirty="0" smtClean="0"/>
              <a:t>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3" y="6972018"/>
            <a:ext cx="5978596" cy="12643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Crawler Types</a:t>
            </a:r>
            <a:endParaRPr lang="en-US" dirty="0"/>
          </a:p>
        </p:txBody>
      </p:sp>
      <p:sp>
        <p:nvSpPr>
          <p:cNvPr id="68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</a:t>
            </a:r>
            <a:r>
              <a:rPr lang="en-US" dirty="0"/>
              <a:t>Web pages change frequently, so the crawler has to revisit already crawled pages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charset="2"/>
              </a:rPr>
              <a:t>incremental crawlers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Some search engines specialize in searching pages belonging to a particular topic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charset="2"/>
              </a:rPr>
              <a:t>focused crawlers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Search engines use multiple crawlers sitting on different machines and running in parallel. It is important to coordinate these parallel crawlers to prevent overlapping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charset="2"/>
              </a:rPr>
              <a:t>parallel </a:t>
            </a:r>
            <a:r>
              <a:rPr lang="en-US" dirty="0" smtClean="0">
                <a:solidFill>
                  <a:srgbClr val="FF0000"/>
                </a:solidFill>
                <a:sym typeface="Wingdings" charset="2"/>
              </a:rPr>
              <a:t>crawlers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Structure index</a:t>
            </a:r>
          </a:p>
          <a:p>
            <a:pPr lvl="1"/>
            <a:r>
              <a:rPr lang="en-US" dirty="0" smtClean="0"/>
              <a:t>Link structure</a:t>
            </a:r>
          </a:p>
          <a:p>
            <a:r>
              <a:rPr lang="en-US" dirty="0" smtClean="0"/>
              <a:t>Text index</a:t>
            </a:r>
          </a:p>
          <a:p>
            <a:pPr lvl="1"/>
            <a:r>
              <a:rPr lang="en-US" dirty="0" smtClean="0"/>
              <a:t>Indexing the content</a:t>
            </a:r>
          </a:p>
          <a:p>
            <a:pPr lvl="1"/>
            <a:r>
              <a:rPr lang="en-US" dirty="0" smtClean="0"/>
              <a:t>Suffix arrays, inverted index, signature files</a:t>
            </a:r>
          </a:p>
          <a:p>
            <a:pPr lvl="1"/>
            <a:r>
              <a:rPr lang="en-US" dirty="0" smtClean="0"/>
              <a:t>Inverted index most common</a:t>
            </a:r>
          </a:p>
          <a:p>
            <a:r>
              <a:rPr lang="en-US" dirty="0" smtClean="0"/>
              <a:t>Difficulties of inverted index</a:t>
            </a:r>
          </a:p>
          <a:p>
            <a:pPr lvl="1"/>
            <a:r>
              <a:rPr lang="en-US" dirty="0"/>
              <a:t>The huge size of the Web</a:t>
            </a:r>
          </a:p>
          <a:p>
            <a:pPr lvl="1"/>
            <a:r>
              <a:rPr lang="en-US" dirty="0"/>
              <a:t>The rapid change makes it hard to maintain</a:t>
            </a:r>
          </a:p>
          <a:p>
            <a:pPr lvl="1"/>
            <a:r>
              <a:rPr lang="en-US" dirty="0"/>
              <a:t>Storage vs. performance </a:t>
            </a:r>
            <a:r>
              <a:rPr lang="en-US" dirty="0" smtClean="0"/>
              <a:t>efficiency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Querying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Web Querying?</a:t>
            </a:r>
          </a:p>
          <a:p>
            <a:pPr lvl="1"/>
            <a:r>
              <a:rPr lang="en-US" dirty="0"/>
              <a:t>It is not always easy to express information requests using keywords.</a:t>
            </a:r>
          </a:p>
          <a:p>
            <a:pPr lvl="1"/>
            <a:r>
              <a:rPr lang="en-US" dirty="0"/>
              <a:t>Search engines do not make use of </a:t>
            </a:r>
            <a:r>
              <a:rPr lang="en-US" i="1" dirty="0"/>
              <a:t>Web topology </a:t>
            </a:r>
            <a:r>
              <a:rPr lang="en-US" dirty="0"/>
              <a:t>and </a:t>
            </a:r>
            <a:r>
              <a:rPr lang="en-US" i="1" dirty="0"/>
              <a:t>document structure </a:t>
            </a:r>
            <a:r>
              <a:rPr lang="en-US" dirty="0"/>
              <a:t>in queries.</a:t>
            </a:r>
          </a:p>
          <a:p>
            <a:r>
              <a:rPr lang="en-US" dirty="0"/>
              <a:t>Early Web Query Approaches</a:t>
            </a:r>
          </a:p>
          <a:p>
            <a:pPr lvl="1"/>
            <a:r>
              <a:rPr lang="en-US" dirty="0"/>
              <a:t>Structured (Similar to DBMSs): Data model + Query Language</a:t>
            </a:r>
          </a:p>
          <a:p>
            <a:pPr lvl="1"/>
            <a:r>
              <a:rPr lang="en-US" dirty="0"/>
              <a:t>Semi-structured: e.g. Object Exchange Model (OEM)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Querying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Answering (QA) Systems</a:t>
            </a:r>
          </a:p>
          <a:p>
            <a:pPr lvl="1"/>
            <a:r>
              <a:rPr lang="en-US" dirty="0"/>
              <a:t>Finding answers to natural language questions, e.g. </a:t>
            </a:r>
            <a:r>
              <a:rPr lang="en-US" i="1" dirty="0"/>
              <a:t>What is Computer?</a:t>
            </a:r>
          </a:p>
          <a:p>
            <a:pPr lvl="1"/>
            <a:r>
              <a:rPr lang="en-US" dirty="0"/>
              <a:t>Analyze the question and try to guess what type of information that is required.</a:t>
            </a:r>
          </a:p>
          <a:p>
            <a:pPr lvl="1"/>
            <a:r>
              <a:rPr lang="en-US" dirty="0"/>
              <a:t>Not only locate relevant documents but also extract answers from them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Web Querying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engines and metasearchers </a:t>
            </a:r>
          </a:p>
          <a:p>
            <a:pPr lvl="1"/>
            <a:r>
              <a:rPr lang="en-US" dirty="0"/>
              <a:t>Keyword-based</a:t>
            </a:r>
          </a:p>
          <a:p>
            <a:pPr lvl="1"/>
            <a:r>
              <a:rPr lang="en-US" dirty="0"/>
              <a:t>Category-based</a:t>
            </a:r>
            <a:endParaRPr lang="en-US" dirty="0" smtClean="0"/>
          </a:p>
          <a:p>
            <a:r>
              <a:rPr lang="en-US" dirty="0" smtClean="0"/>
              <a:t>Semistructured </a:t>
            </a:r>
            <a:r>
              <a:rPr lang="en-US" dirty="0"/>
              <a:t>data querying</a:t>
            </a:r>
          </a:p>
          <a:p>
            <a:r>
              <a:rPr lang="en-US" dirty="0"/>
              <a:t>Special Web query languages</a:t>
            </a:r>
            <a:endParaRPr lang="en-US" dirty="0" smtClean="0"/>
          </a:p>
          <a:p>
            <a:r>
              <a:rPr lang="en-US" dirty="0" smtClean="0"/>
              <a:t>Question</a:t>
            </a:r>
            <a:r>
              <a:rPr lang="en-US" dirty="0"/>
              <a:t>-Answering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Semistructured Data Querying</a:t>
            </a:r>
          </a:p>
        </p:txBody>
      </p:sp>
      <p:sp>
        <p:nvSpPr>
          <p:cNvPr id="72704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principle: Consider Web as a collection of semistructured data and use those techniques</a:t>
            </a:r>
          </a:p>
          <a:p>
            <a:r>
              <a:rPr lang="en-US" dirty="0"/>
              <a:t>Uses an edge-labeled graph model of data</a:t>
            </a:r>
          </a:p>
          <a:p>
            <a:r>
              <a:rPr lang="en-US" dirty="0"/>
              <a:t>Example systems &amp; languages:</a:t>
            </a:r>
          </a:p>
          <a:p>
            <a:pPr lvl="1"/>
            <a:r>
              <a:rPr lang="en-US" dirty="0"/>
              <a:t>Lore/</a:t>
            </a:r>
            <a:r>
              <a:rPr lang="en-US" dirty="0" smtClean="0"/>
              <a:t>Lorel</a:t>
            </a:r>
          </a:p>
          <a:p>
            <a:pPr lvl="1"/>
            <a:r>
              <a:rPr lang="en-US" dirty="0" smtClean="0"/>
              <a:t>UnQL</a:t>
            </a:r>
          </a:p>
          <a:p>
            <a:pPr lvl="1"/>
            <a:r>
              <a:rPr lang="en-US" dirty="0" smtClean="0"/>
              <a:t>StruQL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OEM Model</a:t>
            </a:r>
            <a:endParaRPr lang="en-US" dirty="0"/>
          </a:p>
        </p:txBody>
      </p:sp>
      <p:pic>
        <p:nvPicPr>
          <p:cNvPr id="3" name="Picture 2" descr="fig-17-oem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2295128"/>
            <a:ext cx="11924680" cy="6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3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Lorel Example</a:t>
            </a:r>
          </a:p>
        </p:txBody>
      </p:sp>
      <p:pic>
        <p:nvPicPr>
          <p:cNvPr id="2" name="Picture 1" descr="fig-17-oemgr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" y="2284512"/>
            <a:ext cx="10966896" cy="5868631"/>
          </a:xfrm>
          <a:prstGeom prst="rect">
            <a:avLst/>
          </a:prstGeom>
        </p:spPr>
      </p:pic>
      <p:sp>
        <p:nvSpPr>
          <p:cNvPr id="729093" name="Rectangle 5"/>
          <p:cNvSpPr>
            <a:spLocks noChangeArrowheads="1"/>
          </p:cNvSpPr>
          <p:nvPr/>
        </p:nvSpPr>
        <p:spPr bwMode="auto">
          <a:xfrm>
            <a:off x="1749872" y="7685112"/>
            <a:ext cx="9937104" cy="16240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Book Antiqua"/>
              </a:rPr>
              <a:t>Find the titles of documents written by Patrick Valduriez</a:t>
            </a:r>
            <a:endParaRPr lang="en-US" sz="2800" dirty="0">
              <a:latin typeface="Book Antiqua"/>
            </a:endParaRPr>
          </a:p>
          <a:p>
            <a:r>
              <a:rPr lang="en-US" sz="2300" b="1" dirty="0" smtClean="0">
                <a:latin typeface="Courier New" charset="0"/>
              </a:rPr>
              <a:t>SELECT</a:t>
            </a:r>
            <a:r>
              <a:rPr lang="en-US" sz="2300" dirty="0" smtClean="0">
                <a:latin typeface="Courier New" charset="0"/>
              </a:rPr>
              <a:t> </a:t>
            </a:r>
            <a:r>
              <a:rPr lang="en-US" sz="2300" dirty="0" err="1" smtClean="0">
                <a:latin typeface="Courier New" charset="0"/>
              </a:rPr>
              <a:t>D.title</a:t>
            </a:r>
            <a:endParaRPr lang="en-US" sz="2300" dirty="0" smtClean="0">
              <a:latin typeface="Courier New" charset="0"/>
            </a:endParaRPr>
          </a:p>
          <a:p>
            <a:r>
              <a:rPr lang="en-US" sz="2300" b="1" dirty="0" smtClean="0">
                <a:latin typeface="Courier New" charset="0"/>
              </a:rPr>
              <a:t>FROM</a:t>
            </a:r>
            <a:r>
              <a:rPr lang="en-US" sz="2300" dirty="0" smtClean="0">
                <a:latin typeface="Courier New" charset="0"/>
              </a:rPr>
              <a:t>   bib.doc D</a:t>
            </a:r>
            <a:endParaRPr lang="en-US" sz="2300" dirty="0">
              <a:latin typeface="Courier New" charset="0"/>
            </a:endParaRPr>
          </a:p>
          <a:p>
            <a:r>
              <a:rPr lang="en-US" sz="2300" b="1" dirty="0" smtClean="0">
                <a:latin typeface="Courier New" charset="0"/>
              </a:rPr>
              <a:t>WHERE  </a:t>
            </a:r>
            <a:r>
              <a:rPr lang="en-US" sz="2300" dirty="0" err="1" smtClean="0">
                <a:latin typeface="Courier New" charset="0"/>
              </a:rPr>
              <a:t>bib.doc</a:t>
            </a:r>
            <a:r>
              <a:rPr lang="en-US" sz="2300" dirty="0" smtClean="0">
                <a:latin typeface="Courier New" charset="0"/>
              </a:rPr>
              <a:t>(.authors)?.author = “Patrick Valduriez”</a:t>
            </a:r>
            <a:endParaRPr lang="en-US" sz="2300" dirty="0">
              <a:latin typeface="Courier New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49872" y="7717264"/>
            <a:ext cx="9937104" cy="16240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Book Antiqua"/>
              </a:rPr>
              <a:t>Find the authors of all books whose price is under $100</a:t>
            </a:r>
            <a:endParaRPr lang="en-US" sz="2800" dirty="0">
              <a:latin typeface="Book Antiqua"/>
            </a:endParaRPr>
          </a:p>
          <a:p>
            <a:r>
              <a:rPr lang="en-US" sz="2300" b="1" dirty="0" smtClean="0">
                <a:latin typeface="Courier New" charset="0"/>
              </a:rPr>
              <a:t>SELECT</a:t>
            </a:r>
            <a:r>
              <a:rPr lang="en-US" sz="2300" dirty="0" smtClean="0">
                <a:latin typeface="Courier New" charset="0"/>
              </a:rPr>
              <a:t> D(.authors)?.author</a:t>
            </a:r>
          </a:p>
          <a:p>
            <a:r>
              <a:rPr lang="en-US" sz="2300" b="1" dirty="0" smtClean="0">
                <a:latin typeface="Courier New" charset="0"/>
              </a:rPr>
              <a:t>FROM</a:t>
            </a:r>
            <a:r>
              <a:rPr lang="en-US" sz="2300" dirty="0" smtClean="0">
                <a:latin typeface="Courier New" charset="0"/>
              </a:rPr>
              <a:t>   bib.doc D</a:t>
            </a:r>
            <a:endParaRPr lang="en-US" sz="2300" dirty="0">
              <a:latin typeface="Courier New" charset="0"/>
            </a:endParaRPr>
          </a:p>
          <a:p>
            <a:r>
              <a:rPr lang="en-US" sz="2300" b="1" dirty="0" smtClean="0">
                <a:latin typeface="Courier New" charset="0"/>
              </a:rPr>
              <a:t>WHERE</a:t>
            </a:r>
            <a:r>
              <a:rPr lang="en-US" sz="2300" dirty="0" smtClean="0">
                <a:latin typeface="Courier New" charset="0"/>
              </a:rPr>
              <a:t>  </a:t>
            </a:r>
            <a:r>
              <a:rPr lang="en-US" sz="2300" dirty="0" err="1" smtClean="0">
                <a:latin typeface="Courier New" charset="0"/>
              </a:rPr>
              <a:t>D.what</a:t>
            </a:r>
            <a:r>
              <a:rPr lang="en-US" sz="2300" dirty="0" smtClean="0">
                <a:latin typeface="Courier New" charset="0"/>
              </a:rPr>
              <a:t> = “Books” AND D.price &lt; 100</a:t>
            </a:r>
            <a:endParaRPr lang="en-US" sz="2300" dirty="0">
              <a:latin typeface="Courier Ne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3" grpId="0" animBg="1" autoUpdateAnimBg="0"/>
      <p:bldP spid="7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73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87672" indent="-487672">
              <a:lnSpc>
                <a:spcPct val="90000"/>
              </a:lnSpc>
            </a:pPr>
            <a:r>
              <a:rPr lang="en-US" dirty="0"/>
              <a:t>Advantages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Simple and flexible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Fits the natural link structure of Web pages</a:t>
            </a:r>
          </a:p>
          <a:p>
            <a:pPr marL="487672" indent="-487672">
              <a:lnSpc>
                <a:spcPct val="90000"/>
              </a:lnSpc>
            </a:pPr>
            <a:r>
              <a:rPr lang="en-US" dirty="0"/>
              <a:t>Disadvantages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Data model too simple (no record construct or ordered lists)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Graph can become very complicated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Aggregation and typing combined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DataGuides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No differentiation between connection between documents and subpart relationships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Overview</a:t>
            </a:r>
            <a:endParaRPr lang="en-US" dirty="0"/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Publicly indexable web: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than</a:t>
            </a:r>
            <a:r>
              <a:rPr lang="en-US" dirty="0" smtClean="0"/>
              <a:t> 25 billion static HTML pages.</a:t>
            </a:r>
          </a:p>
          <a:p>
            <a:pPr lvl="1"/>
            <a:r>
              <a:rPr lang="en-US" dirty="0" smtClean="0"/>
              <a:t>Over 53 billion pages in dynamic web</a:t>
            </a:r>
          </a:p>
          <a:p>
            <a:r>
              <a:rPr lang="en-US" dirty="0" smtClean="0"/>
              <a:t>Deep web (hidden web)</a:t>
            </a:r>
          </a:p>
          <a:p>
            <a:pPr lvl="1"/>
            <a:r>
              <a:rPr lang="en-US" dirty="0" smtClean="0"/>
              <a:t>Over 500 billion documents</a:t>
            </a:r>
          </a:p>
          <a:p>
            <a:r>
              <a:rPr lang="en-US" dirty="0"/>
              <a:t>Most Internet users gain access to the</a:t>
            </a:r>
            <a:r>
              <a:rPr lang="en-US" dirty="0" smtClean="0"/>
              <a:t> web </a:t>
            </a:r>
            <a:r>
              <a:rPr lang="en-US" dirty="0"/>
              <a:t>using search engines.</a:t>
            </a:r>
            <a:endParaRPr lang="en-US" dirty="0" smtClean="0"/>
          </a:p>
          <a:p>
            <a:r>
              <a:rPr lang="en-US" dirty="0" smtClean="0"/>
              <a:t>Very dynamic</a:t>
            </a:r>
          </a:p>
          <a:p>
            <a:pPr lvl="1"/>
            <a:r>
              <a:rPr lang="en-US" dirty="0" smtClean="0"/>
              <a:t>23</a:t>
            </a:r>
            <a:r>
              <a:rPr lang="en-US" dirty="0"/>
              <a:t>% of</a:t>
            </a:r>
            <a:r>
              <a:rPr lang="en-US" dirty="0" smtClean="0"/>
              <a:t> web </a:t>
            </a:r>
            <a:r>
              <a:rPr lang="en-US" dirty="0"/>
              <a:t>pages change </a:t>
            </a:r>
            <a:r>
              <a:rPr lang="en-US" dirty="0" smtClean="0"/>
              <a:t>daily.</a:t>
            </a:r>
            <a:endParaRPr lang="en-US" dirty="0"/>
          </a:p>
          <a:p>
            <a:pPr lvl="1"/>
            <a:r>
              <a:rPr lang="en-US" dirty="0"/>
              <a:t>40% of commercial pages change </a:t>
            </a:r>
            <a:r>
              <a:rPr lang="en-US" dirty="0" smtClean="0"/>
              <a:t>daily.</a:t>
            </a:r>
            <a:endParaRPr lang="en-US" dirty="0"/>
          </a:p>
          <a:p>
            <a:r>
              <a:rPr lang="en-US" dirty="0"/>
              <a:t>Static versus dynamic web pages</a:t>
            </a:r>
          </a:p>
          <a:p>
            <a:r>
              <a:rPr lang="en-US" dirty="0"/>
              <a:t>Publicly indexable web (PIW) versus hidden web (or deep web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DataGuide</a:t>
            </a:r>
            <a:endParaRPr lang="en-US" dirty="0"/>
          </a:p>
        </p:txBody>
      </p:sp>
      <p:pic>
        <p:nvPicPr>
          <p:cNvPr id="4" name="Picture 3" descr="fig-17-datagu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3070713"/>
            <a:ext cx="12551072" cy="58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9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Query Languages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2356520"/>
            <a:ext cx="12293600" cy="6769100"/>
          </a:xfrm>
        </p:spPr>
        <p:txBody>
          <a:bodyPr/>
          <a:lstStyle/>
          <a:p>
            <a:pPr marL="487672" indent="-487672">
              <a:lnSpc>
                <a:spcPct val="110000"/>
              </a:lnSpc>
            </a:pPr>
            <a:r>
              <a:rPr lang="en-US" dirty="0"/>
              <a:t>Basic principle: Take into account the documents’ content and internal structure as well as external links</a:t>
            </a:r>
          </a:p>
          <a:p>
            <a:pPr marL="487672" indent="-487672">
              <a:lnSpc>
                <a:spcPct val="110000"/>
              </a:lnSpc>
            </a:pPr>
            <a:r>
              <a:rPr lang="en-US" dirty="0"/>
              <a:t>The graph structures are more complex</a:t>
            </a:r>
          </a:p>
          <a:p>
            <a:pPr marL="487672" indent="-487672">
              <a:lnSpc>
                <a:spcPct val="110000"/>
              </a:lnSpc>
            </a:pPr>
            <a:r>
              <a:rPr lang="en-US" dirty="0" smtClean="0"/>
              <a:t>First generation</a:t>
            </a:r>
          </a:p>
          <a:p>
            <a:pPr marL="881372" lvl="1" indent="-487672">
              <a:lnSpc>
                <a:spcPct val="110000"/>
              </a:lnSpc>
            </a:pPr>
            <a:r>
              <a:rPr lang="en-US" dirty="0" smtClean="0"/>
              <a:t>Model the web as interconnected collection of </a:t>
            </a:r>
            <a:r>
              <a:rPr lang="en-US" dirty="0" smtClean="0">
                <a:solidFill>
                  <a:srgbClr val="009999"/>
                </a:solidFill>
              </a:rPr>
              <a:t>atomic</a:t>
            </a:r>
            <a:r>
              <a:rPr lang="en-US" dirty="0" smtClean="0"/>
              <a:t> objects</a:t>
            </a:r>
            <a:endParaRPr lang="en-US" dirty="0"/>
          </a:p>
          <a:p>
            <a:pPr marL="881372" lvl="1" indent="-487672">
              <a:lnSpc>
                <a:spcPct val="110000"/>
              </a:lnSpc>
            </a:pPr>
            <a:r>
              <a:rPr lang="en-US" dirty="0" smtClean="0"/>
              <a:t>WebSQL </a:t>
            </a:r>
            <a:endParaRPr lang="en-US" dirty="0"/>
          </a:p>
          <a:p>
            <a:pPr marL="881372" lvl="1" indent="-487672">
              <a:lnSpc>
                <a:spcPct val="110000"/>
              </a:lnSpc>
            </a:pPr>
            <a:r>
              <a:rPr lang="en-US" dirty="0" smtClean="0"/>
              <a:t>W3QS </a:t>
            </a:r>
            <a:endParaRPr lang="en-US" dirty="0"/>
          </a:p>
          <a:p>
            <a:pPr marL="881372" lvl="1" indent="-487672">
              <a:lnSpc>
                <a:spcPct val="110000"/>
              </a:lnSpc>
            </a:pPr>
            <a:r>
              <a:rPr lang="en-US" dirty="0" smtClean="0"/>
              <a:t>WebLog </a:t>
            </a:r>
          </a:p>
          <a:p>
            <a:pPr marL="487672" indent="-487672">
              <a:lnSpc>
                <a:spcPct val="110000"/>
              </a:lnSpc>
            </a:pPr>
            <a:r>
              <a:rPr lang="en-US" dirty="0" smtClean="0"/>
              <a:t>Second generation</a:t>
            </a:r>
          </a:p>
          <a:p>
            <a:pPr marL="881372" lvl="1" indent="-487672">
              <a:lnSpc>
                <a:spcPct val="110000"/>
              </a:lnSpc>
            </a:pPr>
            <a:r>
              <a:rPr lang="en-US" dirty="0" smtClean="0"/>
              <a:t>Model the web as a linked collection of </a:t>
            </a:r>
            <a:r>
              <a:rPr lang="en-US" dirty="0" smtClean="0">
                <a:solidFill>
                  <a:srgbClr val="009999"/>
                </a:solidFill>
              </a:rPr>
              <a:t>structured</a:t>
            </a:r>
            <a:r>
              <a:rPr lang="en-US" dirty="0" smtClean="0"/>
              <a:t> objects</a:t>
            </a:r>
            <a:endParaRPr lang="en-US" dirty="0"/>
          </a:p>
          <a:p>
            <a:pPr marL="881372" lvl="1" indent="-487672">
              <a:lnSpc>
                <a:spcPct val="110000"/>
              </a:lnSpc>
            </a:pPr>
            <a:r>
              <a:rPr lang="en-US" dirty="0" smtClean="0"/>
              <a:t>WebOQL </a:t>
            </a:r>
            <a:endParaRPr lang="en-US" dirty="0"/>
          </a:p>
          <a:p>
            <a:pPr marL="881372" lvl="1" indent="-487672">
              <a:lnSpc>
                <a:spcPct val="110000"/>
              </a:lnSpc>
            </a:pPr>
            <a:r>
              <a:rPr lang="en-US" dirty="0" smtClean="0"/>
              <a:t>StruQL </a:t>
            </a:r>
          </a:p>
          <a:p>
            <a:pPr marL="1056623" lvl="1" indent="-406394">
              <a:lnSpc>
                <a:spcPct val="110000"/>
              </a:lnSpc>
              <a:buNone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WebSQL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search for all documents about “hypertext”</a:t>
            </a:r>
          </a:p>
          <a:p>
            <a:pPr marL="838200" lvl="2" indent="0">
              <a:buNone/>
              <a:tabLst>
                <a:tab pos="2124075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SELECT</a:t>
            </a:r>
            <a:r>
              <a:rPr lang="en-US" dirty="0" smtClean="0">
                <a:latin typeface="Courier New"/>
                <a:cs typeface="Courier New"/>
              </a:rPr>
              <a:t>	D.URL, D.TITLE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24075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FROM</a:t>
            </a:r>
            <a:r>
              <a:rPr lang="en-US" dirty="0" smtClean="0">
                <a:latin typeface="Courier New"/>
                <a:cs typeface="Courier New"/>
              </a:rPr>
              <a:t>	DOCUMENT D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SUCH THAT D </a:t>
            </a:r>
            <a:r>
              <a:rPr lang="en-US" dirty="0" smtClean="0">
                <a:solidFill>
                  <a:srgbClr val="009999"/>
                </a:solidFill>
                <a:latin typeface="Courier New"/>
                <a:cs typeface="Courier New"/>
              </a:rPr>
              <a:t>MENTIONS</a:t>
            </a:r>
            <a:r>
              <a:rPr lang="en-US" dirty="0" smtClean="0">
                <a:latin typeface="Courier New"/>
                <a:cs typeface="Courier New"/>
              </a:rPr>
              <a:t> “hypertext”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WHERE</a:t>
            </a:r>
            <a:r>
              <a:rPr lang="en-US" dirty="0" smtClean="0">
                <a:latin typeface="Courier New"/>
                <a:cs typeface="Courier New"/>
              </a:rPr>
              <a:t>	D.TYPE = “text/html”</a:t>
            </a:r>
          </a:p>
          <a:p>
            <a:r>
              <a:rPr lang="en-US" dirty="0" smtClean="0"/>
              <a:t>Find all links to applets from documents about “Java”</a:t>
            </a:r>
            <a:endParaRPr lang="en-US" dirty="0"/>
          </a:p>
          <a:p>
            <a:pPr marL="838200" lvl="2" indent="0">
              <a:buNone/>
              <a:tabLst>
                <a:tab pos="2124075" algn="l"/>
              </a:tabLst>
            </a:pPr>
            <a:r>
              <a:rPr lang="en-US" b="1" dirty="0">
                <a:latin typeface="Courier New"/>
                <a:cs typeface="Courier New"/>
              </a:rPr>
              <a:t>SELECT</a:t>
            </a: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A.LABEL, A.HREF</a:t>
            </a:r>
            <a:endParaRPr lang="en-US" dirty="0">
              <a:latin typeface="Courier New"/>
              <a:cs typeface="Courier New"/>
            </a:endParaRPr>
          </a:p>
          <a:p>
            <a:pPr marL="838200" lvl="2" indent="0">
              <a:spcBef>
                <a:spcPts val="0"/>
              </a:spcBef>
              <a:buNone/>
              <a:tabLst>
                <a:tab pos="2124075" algn="l"/>
              </a:tabLst>
            </a:pPr>
            <a:r>
              <a:rPr lang="en-US" b="1" dirty="0">
                <a:latin typeface="Courier New"/>
                <a:cs typeface="Courier New"/>
              </a:rPr>
              <a:t>FROM</a:t>
            </a:r>
            <a:r>
              <a:rPr lang="en-US" dirty="0">
                <a:latin typeface="Courier New"/>
                <a:cs typeface="Courier New"/>
              </a:rPr>
              <a:t>	DOCUMENT D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	SUCH THAT D MENTIONS </a:t>
            </a:r>
            <a:r>
              <a:rPr lang="en-US" dirty="0" smtClean="0">
                <a:latin typeface="Courier New"/>
                <a:cs typeface="Courier New"/>
              </a:rPr>
              <a:t>“Java”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ANCHOR A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SUCH THAT BASE = X</a:t>
            </a:r>
            <a:endParaRPr lang="en-US" dirty="0">
              <a:latin typeface="Courier New"/>
              <a:cs typeface="Courier New"/>
            </a:endParaRP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b="1" dirty="0">
                <a:latin typeface="Courier New"/>
                <a:cs typeface="Courier New"/>
              </a:rPr>
              <a:t>WHERE</a:t>
            </a: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A.LABEL = “applet”</a:t>
            </a:r>
          </a:p>
          <a:p>
            <a:pPr marL="393700" lvl="1" indent="0">
              <a:buNone/>
              <a:tabLst>
                <a:tab pos="2173288" algn="l"/>
                <a:tab pos="2808288" algn="l"/>
              </a:tabLst>
            </a:pPr>
            <a:r>
              <a:rPr lang="en-US" dirty="0" smtClean="0">
                <a:cs typeface="Book Antiqua"/>
              </a:rPr>
              <a:t>Demonstrates two scoping methods and a search for links.</a:t>
            </a:r>
            <a:endParaRPr lang="en-US" dirty="0">
              <a:cs typeface="Book Antiqua"/>
            </a:endParaRPr>
          </a:p>
          <a:p>
            <a:pPr marL="838200" lvl="2" indent="0">
              <a:buNone/>
              <a:tabLst>
                <a:tab pos="2173288" algn="l"/>
                <a:tab pos="2808288" algn="l"/>
              </a:tabLst>
            </a:pPr>
            <a:endParaRPr lang="en-US" dirty="0">
              <a:latin typeface="Courier New"/>
              <a:cs typeface="Courier New"/>
            </a:endParaRPr>
          </a:p>
          <a:p>
            <a:pPr marL="838200" lvl="2" indent="0">
              <a:buNone/>
              <a:tabLst>
                <a:tab pos="2173288" algn="l"/>
                <a:tab pos="2808288" algn="l"/>
              </a:tabLst>
            </a:pPr>
            <a:endParaRPr lang="en-US" dirty="0">
              <a:latin typeface="Courier New"/>
              <a:cs typeface="Courier New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WebSQL Examples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4512"/>
            <a:ext cx="12293600" cy="7128792"/>
          </a:xfrm>
        </p:spPr>
        <p:txBody>
          <a:bodyPr/>
          <a:lstStyle/>
          <a:p>
            <a:r>
              <a:rPr lang="en-US" dirty="0" smtClean="0"/>
              <a:t>Find documents that have string “database” in their title that are reachable from the ACM Digital Library home page through paths of length ≤ 2 containing only local links.</a:t>
            </a:r>
          </a:p>
          <a:p>
            <a:pPr marL="838200" lvl="2" indent="0">
              <a:buNone/>
              <a:tabLst>
                <a:tab pos="2124075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SELECT</a:t>
            </a:r>
            <a:r>
              <a:rPr lang="en-US" dirty="0" smtClean="0">
                <a:latin typeface="Courier New"/>
                <a:cs typeface="Courier New"/>
              </a:rPr>
              <a:t>	D.URL, D.TITLE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24075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FROM</a:t>
            </a:r>
            <a:r>
              <a:rPr lang="en-US" dirty="0" smtClean="0">
                <a:latin typeface="Courier New"/>
                <a:cs typeface="Courier New"/>
              </a:rPr>
              <a:t>	DOCUMENT D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SUCH THAT </a:t>
            </a:r>
            <a:r>
              <a:rPr lang="en-US" dirty="0">
                <a:latin typeface="Courier New"/>
                <a:cs typeface="Courier New"/>
              </a:rPr>
              <a:t>”</a:t>
            </a:r>
            <a:r>
              <a:rPr lang="en-US" dirty="0" smtClean="0">
                <a:latin typeface="Courier New"/>
                <a:cs typeface="Courier New"/>
              </a:rPr>
              <a:t>http://www.acm.org/dl”=|-&gt;|-&gt;-&gt; D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WHERE</a:t>
            </a:r>
            <a:r>
              <a:rPr lang="en-US" dirty="0" smtClean="0">
                <a:latin typeface="Courier New"/>
                <a:cs typeface="Courier New"/>
              </a:rPr>
              <a:t>	D.TITLE CONTAINS “database”</a:t>
            </a:r>
          </a:p>
          <a:p>
            <a:pPr marL="393700" lvl="1" indent="0">
              <a:buNone/>
              <a:tabLst>
                <a:tab pos="2173288" algn="l"/>
                <a:tab pos="2808288" algn="l"/>
              </a:tabLst>
            </a:pPr>
            <a:r>
              <a:rPr lang="en-US" dirty="0">
                <a:cs typeface="Book Antiqua"/>
              </a:rPr>
              <a:t>Demonstrates </a:t>
            </a:r>
            <a:r>
              <a:rPr lang="en-US" dirty="0" smtClean="0">
                <a:cs typeface="Book Antiqua"/>
              </a:rPr>
              <a:t>the use of different link types.</a:t>
            </a:r>
            <a:endParaRPr lang="en-US" dirty="0" smtClean="0">
              <a:latin typeface="Courier New"/>
              <a:cs typeface="Courier New"/>
            </a:endParaRPr>
          </a:p>
          <a:p>
            <a:r>
              <a:rPr lang="en-US" dirty="0" smtClean="0"/>
              <a:t>Find documents mentioning “Computer Science” and all documents that are linked to them through paths of length ≤ 2 containing only local links</a:t>
            </a:r>
            <a:endParaRPr lang="en-US" dirty="0"/>
          </a:p>
          <a:p>
            <a:pPr marL="838200" lvl="2" indent="0">
              <a:buNone/>
              <a:tabLst>
                <a:tab pos="2124075" algn="l"/>
              </a:tabLst>
            </a:pPr>
            <a:r>
              <a:rPr lang="en-US" b="1" dirty="0">
                <a:latin typeface="Courier New"/>
                <a:cs typeface="Courier New"/>
              </a:rPr>
              <a:t>SELECT</a:t>
            </a: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D1.URL, D1.TITLE, D2.URL, D2.TITLE</a:t>
            </a:r>
            <a:endParaRPr lang="en-US" dirty="0">
              <a:latin typeface="Courier New"/>
              <a:cs typeface="Courier New"/>
            </a:endParaRPr>
          </a:p>
          <a:p>
            <a:pPr marL="838200" lvl="2" indent="0">
              <a:spcBef>
                <a:spcPts val="0"/>
              </a:spcBef>
              <a:buNone/>
              <a:tabLst>
                <a:tab pos="2124075" algn="l"/>
              </a:tabLst>
            </a:pPr>
            <a:r>
              <a:rPr lang="en-US" b="1" dirty="0">
                <a:latin typeface="Courier New"/>
                <a:cs typeface="Courier New"/>
              </a:rPr>
              <a:t>FROM</a:t>
            </a:r>
            <a:r>
              <a:rPr lang="en-US" dirty="0">
                <a:latin typeface="Courier New"/>
                <a:cs typeface="Courier New"/>
              </a:rPr>
              <a:t>	DOCUMENT </a:t>
            </a:r>
            <a:r>
              <a:rPr lang="en-US" dirty="0" smtClean="0">
                <a:latin typeface="Courier New"/>
                <a:cs typeface="Courier New"/>
              </a:rPr>
              <a:t>D1</a:t>
            </a:r>
            <a:endParaRPr lang="en-US" dirty="0">
              <a:latin typeface="Courier New"/>
              <a:cs typeface="Courier New"/>
            </a:endParaRP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	SUCH THAT </a:t>
            </a:r>
            <a:r>
              <a:rPr lang="en-US" dirty="0" smtClean="0">
                <a:latin typeface="Courier New"/>
                <a:cs typeface="Courier New"/>
              </a:rPr>
              <a:t>D1 </a:t>
            </a:r>
            <a:r>
              <a:rPr lang="en-US" dirty="0">
                <a:latin typeface="Courier New"/>
                <a:cs typeface="Courier New"/>
              </a:rPr>
              <a:t>MENTIONS </a:t>
            </a:r>
            <a:r>
              <a:rPr lang="en-US" dirty="0" smtClean="0">
                <a:latin typeface="Courier New"/>
                <a:cs typeface="Courier New"/>
              </a:rPr>
              <a:t>“Computer Science”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DOCUMENT D2</a:t>
            </a:r>
          </a:p>
          <a:p>
            <a:pPr marL="838200" lvl="2" indent="0">
              <a:spcBef>
                <a:spcPts val="0"/>
              </a:spcBef>
              <a:buNone/>
              <a:tabLst>
                <a:tab pos="2173288" algn="l"/>
                <a:tab pos="2808288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SUCH THAT D1=</a:t>
            </a:r>
            <a:r>
              <a:rPr lang="en-US" dirty="0">
                <a:latin typeface="Courier New"/>
                <a:cs typeface="Courier New"/>
              </a:rPr>
              <a:t>|-&gt;|-&gt;-&gt; </a:t>
            </a:r>
            <a:r>
              <a:rPr lang="en-US" dirty="0" smtClean="0">
                <a:latin typeface="Courier New"/>
                <a:cs typeface="Courier New"/>
              </a:rPr>
              <a:t>D2</a:t>
            </a:r>
            <a:endParaRPr lang="en-US" dirty="0">
              <a:latin typeface="Courier New"/>
              <a:cs typeface="Courier New"/>
            </a:endParaRPr>
          </a:p>
          <a:p>
            <a:pPr marL="393700" lvl="1" indent="0">
              <a:buNone/>
              <a:tabLst>
                <a:tab pos="2173288" algn="l"/>
                <a:tab pos="2808288" algn="l"/>
              </a:tabLst>
            </a:pPr>
            <a:r>
              <a:rPr lang="en-US" dirty="0" smtClean="0">
                <a:cs typeface="Book Antiqua"/>
              </a:rPr>
              <a:t>Demonstrates combination of content and structure specification in a query.</a:t>
            </a:r>
            <a:endParaRPr lang="en-US" dirty="0">
              <a:cs typeface="Book Antiqua"/>
            </a:endParaRPr>
          </a:p>
          <a:p>
            <a:pPr marL="838200" lvl="2" indent="0">
              <a:buNone/>
              <a:tabLst>
                <a:tab pos="2173288" algn="l"/>
                <a:tab pos="2808288" algn="l"/>
              </a:tabLst>
            </a:pPr>
            <a:endParaRPr lang="en-US" dirty="0">
              <a:latin typeface="Courier New"/>
              <a:cs typeface="Courier New"/>
            </a:endParaRPr>
          </a:p>
          <a:p>
            <a:pPr marL="838200" lvl="2" indent="0">
              <a:buNone/>
              <a:tabLst>
                <a:tab pos="2173288" algn="l"/>
                <a:tab pos="2808288" algn="l"/>
              </a:tabLst>
            </a:pPr>
            <a:endParaRPr lang="en-US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82419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WebOQL</a:t>
            </a:r>
            <a:endParaRPr lang="en-US" dirty="0"/>
          </a:p>
        </p:txBody>
      </p:sp>
      <p:pic>
        <p:nvPicPr>
          <p:cNvPr id="5" name="Picture 4" descr="fig-17-hyper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" y="2284512"/>
            <a:ext cx="10441160" cy="572153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7704" y="7900788"/>
            <a:ext cx="12767096" cy="1656532"/>
          </a:xfrm>
        </p:spPr>
        <p:txBody>
          <a:bodyPr numCol="3"/>
          <a:lstStyle/>
          <a:p>
            <a:pPr lvl="1">
              <a:spcBef>
                <a:spcPts val="600"/>
              </a:spcBef>
            </a:pPr>
            <a:r>
              <a:rPr lang="en-US" dirty="0" smtClean="0"/>
              <a:t>Prime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Peek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Hang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Concatenate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Head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Tail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String pattern match (~)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23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WebOQL Examples</a:t>
            </a:r>
            <a:endParaRPr lang="en-US" dirty="0"/>
          </a:p>
        </p:txBody>
      </p:sp>
      <p:pic>
        <p:nvPicPr>
          <p:cNvPr id="5" name="Picture 4" descr="fig-17-hyper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" y="2284512"/>
            <a:ext cx="10441160" cy="5721534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49872" y="7757120"/>
            <a:ext cx="9937104" cy="2054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Book Antiqua"/>
              </a:rPr>
              <a:t>Find the titles and abstracts of all documents authored by “Ozsu”</a:t>
            </a:r>
            <a:endParaRPr lang="en-US" sz="2800" dirty="0">
              <a:latin typeface="Book Antiqua"/>
            </a:endParaRPr>
          </a:p>
          <a:p>
            <a:r>
              <a:rPr lang="en-US" sz="2300" b="1" dirty="0" smtClean="0">
                <a:latin typeface="Courier New" charset="0"/>
              </a:rPr>
              <a:t>SELECT</a:t>
            </a:r>
            <a:r>
              <a:rPr lang="en-US" sz="2300" dirty="0" smtClean="0">
                <a:latin typeface="Courier New" charset="0"/>
              </a:rPr>
              <a:t> [y.title, y’.URL]</a:t>
            </a:r>
          </a:p>
          <a:p>
            <a:r>
              <a:rPr lang="en-US" sz="2300" b="1" dirty="0" smtClean="0">
                <a:latin typeface="Courier New" charset="0"/>
              </a:rPr>
              <a:t>FROM</a:t>
            </a:r>
            <a:r>
              <a:rPr lang="en-US" sz="2300" dirty="0" smtClean="0">
                <a:latin typeface="Courier New" charset="0"/>
              </a:rPr>
              <a:t>   x IN dbDocuments, y in x’</a:t>
            </a:r>
            <a:endParaRPr lang="en-US" sz="2300" dirty="0">
              <a:latin typeface="Courier New" charset="0"/>
            </a:endParaRPr>
          </a:p>
          <a:p>
            <a:r>
              <a:rPr lang="en-US" sz="2300" b="1" dirty="0" smtClean="0">
                <a:latin typeface="Courier New" charset="0"/>
              </a:rPr>
              <a:t>WHERE</a:t>
            </a:r>
            <a:r>
              <a:rPr lang="en-US" sz="2300" dirty="0" smtClean="0">
                <a:latin typeface="Courier New" charset="0"/>
              </a:rPr>
              <a:t>  y.authors ~ “Ozsu”</a:t>
            </a:r>
            <a:endParaRPr lang="en-US" sz="2300" dirty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39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87672" indent="-487672">
              <a:lnSpc>
                <a:spcPct val="90000"/>
              </a:lnSpc>
            </a:pPr>
            <a:r>
              <a:rPr lang="en-US" dirty="0"/>
              <a:t>Advantages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More powerful data model - Hypertree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Ordered edge-labeled tree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Internal and external arcs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Language can exploit different arc types (structure of the Web pages can be accessed)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Languages can construct new complex structures.</a:t>
            </a:r>
          </a:p>
          <a:p>
            <a:pPr marL="487672" indent="-487672">
              <a:lnSpc>
                <a:spcPct val="90000"/>
              </a:lnSpc>
            </a:pPr>
            <a:r>
              <a:rPr lang="en-US" dirty="0"/>
              <a:t>Disadvantages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You still need to know the graph structure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Complexity issue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Question-Answer Approach</a:t>
            </a:r>
          </a:p>
        </p:txBody>
      </p:sp>
      <p:sp>
        <p:nvSpPr>
          <p:cNvPr id="7413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principle: Web pages that could contain the answer to the user query are retrieved and the answer extracted from them.</a:t>
            </a:r>
          </a:p>
          <a:p>
            <a:r>
              <a:rPr lang="en-US" dirty="0"/>
              <a:t>NLP and information extraction techniques</a:t>
            </a:r>
          </a:p>
          <a:p>
            <a:r>
              <a:rPr lang="en-US" dirty="0"/>
              <a:t>Used within IR in a closed corpus; extensions to Web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QASM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Ask Jeeves</a:t>
            </a:r>
          </a:p>
          <a:p>
            <a:pPr lvl="1"/>
            <a:r>
              <a:rPr lang="en-US" dirty="0"/>
              <a:t>Mulder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WebQA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 Systems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Analyze and classify the question, depending on the expected answer type.</a:t>
            </a:r>
          </a:p>
          <a:p>
            <a:r>
              <a:rPr lang="en-US" dirty="0"/>
              <a:t>Using IR techniques, retrieve documents which are expected to contain the answer to the question.</a:t>
            </a:r>
          </a:p>
          <a:p>
            <a:r>
              <a:rPr lang="en-US" dirty="0"/>
              <a:t>Analyze the retrieved documents and decide on the answer.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Question-Answer System</a:t>
            </a:r>
          </a:p>
        </p:txBody>
      </p:sp>
      <p:pic>
        <p:nvPicPr>
          <p:cNvPr id="5" name="Content Placeholder 4" descr="fig-17-webq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05" r="-6905"/>
          <a:stretch>
            <a:fillRect/>
          </a:stretch>
        </p:blipFill>
        <p:spPr>
          <a:xfrm>
            <a:off x="249861" y="2315524"/>
            <a:ext cx="12104700" cy="6953764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</a:t>
            </a:r>
            <a:r>
              <a:rPr lang="en-US" dirty="0" smtClean="0"/>
              <a:t> Web </a:t>
            </a:r>
            <a:r>
              <a:rPr lang="en-US" dirty="0"/>
              <a:t>Data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487672" indent="-487672">
              <a:lnSpc>
                <a:spcPct val="90000"/>
              </a:lnSpc>
            </a:pPr>
            <a:r>
              <a:rPr lang="en-US" dirty="0"/>
              <a:t>Lack of a schema 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Data is at best “semi-structured”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Missing data, additional attributes, “similar” data but not identical</a:t>
            </a:r>
          </a:p>
          <a:p>
            <a:pPr marL="487672" indent="-487672">
              <a:lnSpc>
                <a:spcPct val="90000"/>
              </a:lnSpc>
            </a:pPr>
            <a:r>
              <a:rPr lang="en-US" dirty="0"/>
              <a:t>Volatility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Changes frequently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May conform to one schema now, but not later</a:t>
            </a:r>
          </a:p>
          <a:p>
            <a:pPr marL="487672" indent="-487672">
              <a:lnSpc>
                <a:spcPct val="90000"/>
              </a:lnSpc>
            </a:pPr>
            <a:r>
              <a:rPr lang="en-US" dirty="0"/>
              <a:t>Scale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Does it make sense to talk about a schema for Web?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How do you capture “everything”?</a:t>
            </a:r>
          </a:p>
          <a:p>
            <a:pPr marL="487672" indent="-487672">
              <a:lnSpc>
                <a:spcPct val="90000"/>
              </a:lnSpc>
            </a:pPr>
            <a:r>
              <a:rPr lang="en-US" dirty="0"/>
              <a:t>Querying difficulty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What is the user language?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What are the primitives?</a:t>
            </a:r>
          </a:p>
          <a:p>
            <a:pPr marL="1056623" lvl="1" indent="-406394">
              <a:lnSpc>
                <a:spcPct val="90000"/>
              </a:lnSpc>
            </a:pPr>
            <a:r>
              <a:rPr lang="en-US" dirty="0"/>
              <a:t>Aren’t search engines or metasearch engines sufficient?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Hidden Web</a:t>
            </a:r>
          </a:p>
        </p:txBody>
      </p:sp>
      <p:sp>
        <p:nvSpPr>
          <p:cNvPr id="70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Publicly </a:t>
            </a:r>
            <a:r>
              <a:rPr lang="en-US" dirty="0" smtClean="0"/>
              <a:t>indexable web </a:t>
            </a:r>
            <a:r>
              <a:rPr lang="en-US" dirty="0"/>
              <a:t>(PIW) vs. </a:t>
            </a:r>
            <a:r>
              <a:rPr lang="en-US" dirty="0" smtClean="0"/>
              <a:t>hidden web</a:t>
            </a:r>
            <a:endParaRPr lang="en-US" dirty="0"/>
          </a:p>
          <a:p>
            <a:r>
              <a:rPr lang="en-US" dirty="0"/>
              <a:t>Why is Hidden Web important?</a:t>
            </a:r>
          </a:p>
          <a:p>
            <a:pPr lvl="1"/>
            <a:r>
              <a:rPr lang="en-US" dirty="0"/>
              <a:t>Size: huge amount of data</a:t>
            </a:r>
          </a:p>
          <a:p>
            <a:pPr lvl="1"/>
            <a:r>
              <a:rPr lang="en-US" dirty="0"/>
              <a:t>Data quality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Ordinary crawlers cannot be used.</a:t>
            </a:r>
          </a:p>
          <a:p>
            <a:pPr lvl="1"/>
            <a:r>
              <a:rPr lang="en-US" dirty="0"/>
              <a:t>The data in hidden databases can only be accessed through a search interface.</a:t>
            </a:r>
          </a:p>
          <a:p>
            <a:pPr lvl="1"/>
            <a:r>
              <a:rPr lang="en-US" dirty="0"/>
              <a:t>Usually, the underlying structure of the database is unknown.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Hidden Web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Crawling the Hidden </a:t>
            </a:r>
            <a:r>
              <a:rPr lang="en-US" dirty="0" smtClean="0"/>
              <a:t>Web</a:t>
            </a:r>
          </a:p>
          <a:p>
            <a:pPr lvl="1"/>
            <a:r>
              <a:rPr lang="en-US" dirty="0"/>
              <a:t>Submit queries to the search interface of the database</a:t>
            </a:r>
          </a:p>
          <a:p>
            <a:pPr lvl="2"/>
            <a:r>
              <a:rPr lang="en-US" sz="2800" dirty="0"/>
              <a:t>By analyzing the search interface, trying to fill in the fields for all possible values from a repository </a:t>
            </a:r>
          </a:p>
          <a:p>
            <a:pPr lvl="2"/>
            <a:r>
              <a:rPr lang="en-US" sz="2800" dirty="0"/>
              <a:t>By using agents that find search forms, learn to fill them, and retrieve the result pages</a:t>
            </a:r>
          </a:p>
          <a:p>
            <a:pPr lvl="1"/>
            <a:r>
              <a:rPr lang="en-US" dirty="0"/>
              <a:t>Analyze the returned result pages</a:t>
            </a:r>
          </a:p>
          <a:p>
            <a:pPr lvl="2"/>
            <a:r>
              <a:rPr lang="en-US" sz="2800" dirty="0"/>
              <a:t>Determine whether they contain results or not</a:t>
            </a:r>
          </a:p>
          <a:p>
            <a:pPr lvl="2"/>
            <a:r>
              <a:rPr lang="en-US" sz="2800" dirty="0"/>
              <a:t>Use templates to extract information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Hidden Web</a:t>
            </a:r>
          </a:p>
        </p:txBody>
      </p:sp>
      <p:sp>
        <p:nvSpPr>
          <p:cNvPr id="70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Metasearching</a:t>
            </a:r>
          </a:p>
          <a:p>
            <a:pPr lvl="1"/>
            <a:r>
              <a:rPr lang="en-US" dirty="0"/>
              <a:t>Database selection – Query Translation – Result Merging</a:t>
            </a:r>
          </a:p>
          <a:p>
            <a:pPr lvl="1"/>
            <a:r>
              <a:rPr lang="en-US" dirty="0"/>
              <a:t>Database selection is based on </a:t>
            </a:r>
            <a:r>
              <a:rPr lang="en-US" i="1" dirty="0"/>
              <a:t>Content Summaries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Content Summary Extraction:</a:t>
            </a:r>
          </a:p>
          <a:p>
            <a:pPr lvl="2"/>
            <a:r>
              <a:rPr lang="en-US" sz="2800" dirty="0"/>
              <a:t>RS-Ord and RS-</a:t>
            </a:r>
            <a:r>
              <a:rPr lang="en-US" sz="2800" dirty="0" smtClean="0"/>
              <a:t>Lrd</a:t>
            </a:r>
            <a:endParaRPr lang="en-US" sz="2800" dirty="0"/>
          </a:p>
          <a:p>
            <a:pPr lvl="2"/>
            <a:r>
              <a:rPr lang="en-US" sz="2800" dirty="0"/>
              <a:t>Focused Probing with Database </a:t>
            </a:r>
            <a:r>
              <a:rPr lang="en-US" sz="2800" dirty="0" smtClean="0"/>
              <a:t>Categorization</a:t>
            </a:r>
            <a:endParaRPr lang="en-US" sz="2800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Hidden Web</a:t>
            </a: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Metasearching</a:t>
            </a:r>
          </a:p>
          <a:p>
            <a:pPr lvl="1"/>
            <a:r>
              <a:rPr lang="en-US" dirty="0"/>
              <a:t>Database Selection:</a:t>
            </a:r>
          </a:p>
          <a:p>
            <a:pPr lvl="2"/>
            <a:r>
              <a:rPr lang="en-US" sz="2800" dirty="0"/>
              <a:t>Find the best databases to evaluate a given query.</a:t>
            </a:r>
          </a:p>
          <a:p>
            <a:pPr lvl="2"/>
            <a:r>
              <a:rPr lang="en-US" sz="2800" dirty="0" smtClean="0"/>
              <a:t>bGlOSS</a:t>
            </a:r>
            <a:endParaRPr lang="en-US" sz="2800" dirty="0"/>
          </a:p>
          <a:p>
            <a:pPr lvl="2"/>
            <a:r>
              <a:rPr lang="en-US" sz="2800" dirty="0"/>
              <a:t>Selection from categorized </a:t>
            </a:r>
            <a:r>
              <a:rPr lang="en-US" sz="2800" dirty="0" smtClean="0"/>
              <a:t>databases</a:t>
            </a:r>
            <a:endParaRPr lang="en-US" sz="28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XML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XML increasingly used for encoding web data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 smtClean="0"/>
              <a:t> data representation language </a:t>
            </a:r>
          </a:p>
          <a:p>
            <a:pPr lvl="1"/>
            <a:r>
              <a:rPr lang="en-US" dirty="0" smtClean="0"/>
              <a:t>Web 2.0</a:t>
            </a:r>
          </a:p>
          <a:p>
            <a:r>
              <a:rPr lang="en-US" dirty="0" smtClean="0"/>
              <a:t>Data exchange language</a:t>
            </a:r>
          </a:p>
          <a:p>
            <a:pPr lvl="1"/>
            <a:r>
              <a:rPr lang="en-US" dirty="0" smtClean="0"/>
              <a:t>Web services</a:t>
            </a:r>
          </a:p>
          <a:p>
            <a:r>
              <a:rPr lang="en-US" dirty="0" smtClean="0"/>
              <a:t>Used to encode or annotate non-web semistructured or unstructured data</a:t>
            </a:r>
          </a:p>
          <a:p>
            <a:r>
              <a:rPr lang="en-US" dirty="0" smtClean="0"/>
              <a:t>Data repository sizes growing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 smtClean="0">
                <a:sym typeface="Wingdings" charset="2"/>
              </a:rPr>
              <a:t>use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XML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Similarities to semistructured models discussed earlier</a:t>
            </a:r>
          </a:p>
          <a:p>
            <a:r>
              <a:rPr lang="en-US" dirty="0" smtClean="0"/>
              <a:t>Data is divided into pieces called </a:t>
            </a:r>
            <a:r>
              <a:rPr lang="en-US" dirty="0" smtClean="0">
                <a:solidFill>
                  <a:srgbClr val="FF0000"/>
                </a:solidFill>
              </a:rPr>
              <a:t>elements</a:t>
            </a:r>
          </a:p>
          <a:p>
            <a:r>
              <a:rPr lang="en-US" dirty="0" smtClean="0"/>
              <a:t>Elements can be nested, but not overlapped</a:t>
            </a:r>
          </a:p>
          <a:p>
            <a:pPr lvl="1"/>
            <a:r>
              <a:rPr lang="en-US" dirty="0" smtClean="0"/>
              <a:t>Nesting represents hierarchical relationships between the elements</a:t>
            </a:r>
          </a:p>
          <a:p>
            <a:r>
              <a:rPr lang="en-US" dirty="0" smtClean="0"/>
              <a:t>Elements have attributes</a:t>
            </a:r>
          </a:p>
          <a:p>
            <a:r>
              <a:rPr lang="en-US" dirty="0" smtClean="0"/>
              <a:t>Elements can also have relationships to other elements (ID-IDREF)</a:t>
            </a:r>
          </a:p>
          <a:p>
            <a:r>
              <a:rPr lang="en-US" dirty="0" smtClean="0"/>
              <a:t>Can be represented as a graph, but usually simplified as a tree</a:t>
            </a:r>
          </a:p>
          <a:p>
            <a:pPr lvl="1"/>
            <a:r>
              <a:rPr lang="en-US" dirty="0" smtClean="0"/>
              <a:t>Root element</a:t>
            </a:r>
          </a:p>
          <a:p>
            <a:pPr lvl="1"/>
            <a:r>
              <a:rPr lang="en-US" dirty="0" smtClean="0"/>
              <a:t>Zero or more </a:t>
            </a:r>
            <a:r>
              <a:rPr lang="en-US" dirty="0"/>
              <a:t>child </a:t>
            </a:r>
            <a:r>
              <a:rPr lang="en-US" dirty="0" smtClean="0"/>
              <a:t>elements representing nested subelements</a:t>
            </a:r>
          </a:p>
          <a:p>
            <a:pPr lvl="1"/>
            <a:r>
              <a:rPr lang="en-US" dirty="0" smtClean="0"/>
              <a:t>Document order over elements</a:t>
            </a:r>
          </a:p>
          <a:p>
            <a:pPr lvl="1"/>
            <a:r>
              <a:rPr lang="en-US" dirty="0" smtClean="0"/>
              <a:t>Attributes are also shown as nodes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71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Can be represented by a Document Type Definition (DTD) or XMLSchema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Simpler definition using a schema graph: 5-tuple 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</a:t>
            </a:r>
            <a:r>
              <a:rPr lang="en-US" dirty="0" smtClean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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i="1" dirty="0" smtClean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i="1" dirty="0" smtClean="0">
                <a:solidFill>
                  <a:schemeClr val="tx2"/>
                </a:solidFill>
              </a:rPr>
              <a:t>m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ρ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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is an alphabet of XML document node types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 </a:t>
            </a:r>
            <a:r>
              <a:rPr lang="en-US" dirty="0" smtClean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×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is a set of edges between node types</a:t>
            </a:r>
          </a:p>
          <a:p>
            <a:pPr lvl="2"/>
            <a:r>
              <a:rPr lang="en-US" i="1" dirty="0" smtClean="0">
                <a:solidFill>
                  <a:schemeClr val="tx2"/>
                </a:solidFill>
              </a:rPr>
              <a:t>e</a:t>
            </a:r>
            <a:r>
              <a:rPr lang="en-US" dirty="0" smtClean="0">
                <a:solidFill>
                  <a:schemeClr val="tx2"/>
                </a:solidFill>
              </a:rPr>
              <a:t>=(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1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  <a:r>
              <a:rPr lang="en-US" dirty="0" smtClean="0">
                <a:solidFill>
                  <a:schemeClr val="tx2"/>
                </a:solidFill>
              </a:rPr>
              <a:t>) ∈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denotes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1</a:t>
            </a:r>
            <a:r>
              <a:rPr lang="en-US" dirty="0" smtClean="0">
                <a:solidFill>
                  <a:schemeClr val="tx2"/>
                </a:solidFill>
              </a:rPr>
              <a:t> may contain an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n-US" i="1" dirty="0" smtClean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: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  <a:sym typeface="Symbol"/>
              </a:rPr>
              <a:t>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</a:t>
            </a:r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 {ONCE, OPT, MULT}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ONCE: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1</a:t>
            </a:r>
            <a:r>
              <a:rPr lang="en-US" dirty="0" smtClean="0">
                <a:solidFill>
                  <a:schemeClr val="tx2"/>
                </a:solidFill>
              </a:rPr>
              <a:t> must contain exactly one 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OPT: 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item 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1</a:t>
            </a:r>
            <a:r>
              <a:rPr lang="en-US" dirty="0" smtClean="0">
                <a:solidFill>
                  <a:schemeClr val="tx2"/>
                </a:solidFill>
              </a:rPr>
              <a:t> may or may not contain an item </a:t>
            </a:r>
            <a:r>
              <a:rPr lang="en-US" dirty="0">
                <a:solidFill>
                  <a:schemeClr val="tx2"/>
                </a:solidFill>
              </a:rPr>
              <a:t>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MULT: item </a:t>
            </a:r>
            <a:r>
              <a:rPr lang="en-US" dirty="0">
                <a:solidFill>
                  <a:schemeClr val="tx2"/>
                </a:solidFill>
                <a:sym typeface="Wingdings" charset="2"/>
              </a:rPr>
              <a:t>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1</a:t>
            </a:r>
            <a:r>
              <a:rPr lang="en-US" dirty="0" smtClean="0">
                <a:solidFill>
                  <a:schemeClr val="tx2"/>
                </a:solidFill>
              </a:rPr>
              <a:t> may contain multiple items </a:t>
            </a:r>
            <a:r>
              <a:rPr lang="en-US" dirty="0">
                <a:solidFill>
                  <a:schemeClr val="tx2"/>
                </a:solidFill>
              </a:rPr>
              <a:t>of type </a:t>
            </a:r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  <a:endParaRPr lang="en-US" dirty="0" smtClean="0">
              <a:solidFill>
                <a:schemeClr val="tx2"/>
              </a:solidFill>
              <a:sym typeface="Wingdings" charset="2"/>
            </a:endParaRPr>
          </a:p>
          <a:p>
            <a:pPr lvl="1"/>
            <a:r>
              <a:rPr lang="en-US" i="1" dirty="0" smtClean="0">
                <a:solidFill>
                  <a:schemeClr val="tx2"/>
                </a:solidFill>
                <a:sym typeface="Wingdings" charset="2"/>
              </a:rPr>
              <a:t>m</a:t>
            </a:r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: </a:t>
            </a:r>
            <a:r>
              <a:rPr lang="en-US" dirty="0" smtClean="0">
                <a:solidFill>
                  <a:schemeClr val="tx2"/>
                </a:solidFill>
                <a:latin typeface="Symbol" charset="0"/>
                <a:sym typeface="Symbol"/>
              </a:rPr>
              <a:t></a:t>
            </a:r>
            <a:r>
              <a:rPr lang="en-US" dirty="0" smtClean="0">
                <a:solidFill>
                  <a:schemeClr val="tx2"/>
                </a:solidFill>
                <a:latin typeface="Symbo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sym typeface="Symbol"/>
              </a:rPr>
              <a:t></a:t>
            </a:r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 {</a:t>
            </a:r>
            <a:r>
              <a:rPr lang="en-US" dirty="0" smtClean="0">
                <a:solidFill>
                  <a:schemeClr val="tx2"/>
                </a:solidFill>
                <a:latin typeface="Courier New"/>
                <a:cs typeface="Courier New"/>
                <a:sym typeface="Wingdings" charset="2"/>
              </a:rPr>
              <a:t>string</a:t>
            </a:r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}</a:t>
            </a:r>
          </a:p>
          <a:p>
            <a:pPr lvl="2"/>
            <a:r>
              <a:rPr lang="en-US" i="1" dirty="0" smtClean="0">
                <a:solidFill>
                  <a:schemeClr val="tx2"/>
                </a:solidFill>
                <a:sym typeface="Wingdings" charset="2"/>
              </a:rPr>
              <a:t>m</a:t>
            </a:r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(</a:t>
            </a:r>
            <a:r>
              <a:rPr lang="en-US" dirty="0" err="1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) denotes the domain of text content of an item of type </a:t>
            </a:r>
            <a:r>
              <a:rPr lang="en-US" dirty="0" err="1">
                <a:solidFill>
                  <a:schemeClr val="tx2"/>
                </a:solidFill>
                <a:latin typeface="Symbol" charset="2"/>
                <a:cs typeface="Symbol" charset="2"/>
              </a:rPr>
              <a:t>σ</a:t>
            </a:r>
            <a:endParaRPr lang="en-US" dirty="0" smtClean="0">
              <a:solidFill>
                <a:schemeClr val="tx2"/>
              </a:solidFill>
              <a:sym typeface="Wingdings" charset="2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Symbol" charset="2"/>
                <a:cs typeface="Symbol" charset="2"/>
              </a:rPr>
              <a:t>ρ</a:t>
            </a:r>
            <a:r>
              <a:rPr lang="en-US" dirty="0" smtClean="0">
                <a:solidFill>
                  <a:schemeClr val="tx2"/>
                </a:solidFill>
                <a:sym typeface="Wingdings" charset="2"/>
              </a:rPr>
              <a:t> is the root node type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0802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3" name="Picture 2" descr="fig-17-xmlsch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2716560"/>
            <a:ext cx="11903000" cy="60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36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89340"/>
            <a:ext cx="8247732" cy="7344816"/>
          </a:xfrm>
        </p:spPr>
        <p:txBody>
          <a:bodyPr/>
          <a:lstStyle/>
          <a:p>
            <a:r>
              <a:rPr lang="en-US" dirty="0" smtClean="0"/>
              <a:t>A list of steps</a:t>
            </a:r>
          </a:p>
          <a:p>
            <a:r>
              <a:rPr lang="en-US" dirty="0" smtClean="0"/>
              <a:t>Each step consists of</a:t>
            </a:r>
          </a:p>
          <a:p>
            <a:pPr lvl="1"/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axis</a:t>
            </a:r>
            <a:r>
              <a:rPr lang="en-US" dirty="0" smtClean="0">
                <a:solidFill>
                  <a:srgbClr val="009999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(13 of </a:t>
            </a:r>
            <a:r>
              <a:rPr lang="en-US" dirty="0" smtClean="0">
                <a:solidFill>
                  <a:schemeClr val="tx2"/>
                </a:solidFill>
              </a:rPr>
              <a:t>them)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name test</a:t>
            </a:r>
          </a:p>
          <a:p>
            <a:pPr lvl="1"/>
            <a:r>
              <a:rPr lang="en-US" dirty="0" smtClean="0"/>
              <a:t>Zero or more </a:t>
            </a:r>
            <a:r>
              <a:rPr lang="en-US" dirty="0" smtClean="0">
                <a:solidFill>
                  <a:srgbClr val="FF0000"/>
                </a:solidFill>
              </a:rPr>
              <a:t>qualifiers</a:t>
            </a:r>
          </a:p>
          <a:p>
            <a:pPr lvl="1"/>
            <a:r>
              <a:rPr lang="en-US" dirty="0" smtClean="0"/>
              <a:t>Last step is called a </a:t>
            </a:r>
            <a:r>
              <a:rPr lang="en-US" dirty="0" smtClean="0">
                <a:solidFill>
                  <a:srgbClr val="FF0000"/>
                </a:solidFill>
              </a:rPr>
              <a:t>return step</a:t>
            </a:r>
          </a:p>
          <a:p>
            <a:r>
              <a:rPr lang="en-US" dirty="0" smtClean="0"/>
              <a:t>Syntax</a:t>
            </a:r>
          </a:p>
          <a:p>
            <a:pPr lvl="1"/>
            <a:r>
              <a:rPr lang="en-US" sz="2400" dirty="0" smtClean="0">
                <a:latin typeface="Lucida Console"/>
                <a:cs typeface="Lucida Console"/>
              </a:rPr>
              <a:t>Path::= Step(“/”Step)*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>
                <a:latin typeface="Lucida Console"/>
                <a:cs typeface="Lucida Console"/>
              </a:rPr>
              <a:t>Step::= axis”::”NameTest(Qualifier)*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>
                <a:latin typeface="Lucida Console"/>
                <a:cs typeface="Lucida Console"/>
              </a:rPr>
              <a:t>NameTest::= ElementName|AttributeName|”*”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>
                <a:latin typeface="Lucida Console"/>
                <a:cs typeface="Lucida Console"/>
              </a:rPr>
              <a:t>Qualifier::=“[”Expre”]”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>
                <a:latin typeface="Lucida Console"/>
                <a:cs typeface="Lucida Console"/>
              </a:rPr>
              <a:t>Expr::=Path(Comp Atomic)?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>
                <a:latin typeface="Lucida Console"/>
                <a:cs typeface="Lucida Console"/>
              </a:rPr>
              <a:t>Comp:==“=”|</a:t>
            </a:r>
            <a:r>
              <a:rPr lang="en-US" sz="2800" dirty="0" smtClean="0">
                <a:latin typeface="Lucida Console"/>
                <a:cs typeface="Lucida Console"/>
              </a:rPr>
              <a:t>“&gt;”|“&lt;”|“&gt;=</a:t>
            </a:r>
            <a:r>
              <a:rPr lang="en-US" sz="2800" dirty="0">
                <a:latin typeface="Lucida Console"/>
                <a:cs typeface="Lucida Console"/>
              </a:rPr>
              <a:t>”</a:t>
            </a:r>
            <a:r>
              <a:rPr lang="en-US" sz="2800" dirty="0" smtClean="0">
                <a:latin typeface="Lucida Console"/>
                <a:cs typeface="Lucida Console"/>
              </a:rPr>
              <a:t>|“&lt;=</a:t>
            </a:r>
            <a:r>
              <a:rPr lang="en-US" sz="2800" dirty="0">
                <a:latin typeface="Lucida Console"/>
                <a:cs typeface="Lucida Console"/>
              </a:rPr>
              <a:t>”</a:t>
            </a:r>
            <a:r>
              <a:rPr lang="en-US" sz="2800" dirty="0" smtClean="0">
                <a:latin typeface="Lucida Console"/>
                <a:cs typeface="Lucida Console"/>
              </a:rPr>
              <a:t>|“!=”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>
                <a:latin typeface="Lucida Console"/>
                <a:cs typeface="Lucida Console"/>
              </a:rPr>
              <a:t>Atomic::==“`”String”’”</a:t>
            </a:r>
            <a:endParaRPr lang="en-US" sz="2400" dirty="0">
              <a:latin typeface="Lucida Console"/>
              <a:cs typeface="Lucida Conso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4176" y="2428528"/>
            <a:ext cx="334268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child (/)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descendent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descendent-or-self (//)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parent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attribute (/@)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self (.)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ancestor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ancestor-or-self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following-sibling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following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preceding-sibling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preceding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Book Antiqua"/>
              </a:rPr>
              <a:t>namespace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126136" y="3652664"/>
            <a:ext cx="4032448" cy="0"/>
          </a:xfrm>
          <a:prstGeom prst="straightConnector1">
            <a:avLst/>
          </a:prstGeom>
          <a:solidFill>
            <a:srgbClr val="6682AA"/>
          </a:solidFill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00757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Expression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04" y="2356520"/>
            <a:ext cx="12293600" cy="4752528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author</a:t>
            </a:r>
            <a:r>
              <a:rPr lang="en-US" dirty="0" smtClean="0">
                <a:solidFill>
                  <a:srgbClr val="008000"/>
                </a:solidFill>
              </a:rPr>
              <a:t>[.//</a:t>
            </a:r>
            <a:r>
              <a:rPr lang="en-US" dirty="0" smtClean="0">
                <a:solidFill>
                  <a:srgbClr val="FF0000"/>
                </a:solidFill>
              </a:rPr>
              <a:t>last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= “Valduriez”</a:t>
            </a:r>
            <a:r>
              <a:rPr lang="en-US" dirty="0" smtClean="0">
                <a:solidFill>
                  <a:srgbClr val="008000"/>
                </a:solidFill>
              </a:rPr>
              <a:t>]//</a:t>
            </a:r>
            <a:r>
              <a:rPr lang="en-US" dirty="0" smtClean="0">
                <a:solidFill>
                  <a:srgbClr val="FF0000"/>
                </a:solidFill>
              </a:rPr>
              <a:t>book</a:t>
            </a:r>
            <a:r>
              <a:rPr lang="en-US" dirty="0" smtClean="0">
                <a:solidFill>
                  <a:srgbClr val="008000"/>
                </a:solidFill>
              </a:rPr>
              <a:t>[</a:t>
            </a:r>
            <a:r>
              <a:rPr lang="en-US" dirty="0" smtClean="0">
                <a:solidFill>
                  <a:srgbClr val="FF0000"/>
                </a:solidFill>
              </a:rPr>
              <a:t>price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&lt; 100</a:t>
            </a:r>
            <a:r>
              <a:rPr lang="en-US" dirty="0" smtClean="0">
                <a:solidFill>
                  <a:srgbClr val="008000"/>
                </a:solidFill>
              </a:rPr>
              <a:t>]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Name constraints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Correspond to name tests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Structural constraints</a:t>
            </a:r>
          </a:p>
          <a:p>
            <a:pPr lvl="1"/>
            <a:r>
              <a:rPr lang="en-US" dirty="0" smtClean="0"/>
              <a:t>Correspond to axes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Value constraints</a:t>
            </a:r>
          </a:p>
          <a:p>
            <a:pPr lvl="1"/>
            <a:r>
              <a:rPr lang="en-US" dirty="0" smtClean="0"/>
              <a:t>Correspond to value comparisons</a:t>
            </a:r>
          </a:p>
          <a:p>
            <a:r>
              <a:rPr lang="en-US" dirty="0" smtClean="0"/>
              <a:t>Query pattern tree (QTP)</a:t>
            </a:r>
            <a:endParaRPr lang="en-US" dirty="0"/>
          </a:p>
        </p:txBody>
      </p:sp>
      <p:pic>
        <p:nvPicPr>
          <p:cNvPr id="4" name="Picture 3" descr="fig-17-pattern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82" y="3459188"/>
            <a:ext cx="6235766" cy="523403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774208" y="6532984"/>
            <a:ext cx="3024336" cy="72008"/>
          </a:xfrm>
          <a:prstGeom prst="straightConnector1">
            <a:avLst/>
          </a:prstGeom>
          <a:solidFill>
            <a:srgbClr val="6682AA"/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84359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Nodes: pages; edges: hyperlinks</a:t>
            </a:r>
          </a:p>
          <a:p>
            <a:r>
              <a:rPr lang="en-US" dirty="0" smtClean="0"/>
              <a:t>Properties</a:t>
            </a:r>
          </a:p>
          <a:p>
            <a:pPr lvl="1"/>
            <a:r>
              <a:rPr lang="en-US" dirty="0" smtClean="0"/>
              <a:t>Volatile</a:t>
            </a:r>
          </a:p>
          <a:p>
            <a:pPr lvl="1"/>
            <a:r>
              <a:rPr lang="en-US" dirty="0" smtClean="0"/>
              <a:t>Sparse</a:t>
            </a:r>
          </a:p>
          <a:p>
            <a:pPr lvl="1"/>
            <a:r>
              <a:rPr lang="en-US" dirty="0" smtClean="0"/>
              <a:t>Self-organizing</a:t>
            </a:r>
          </a:p>
          <a:p>
            <a:pPr lvl="1"/>
            <a:r>
              <a:rPr lang="en-US" dirty="0" smtClean="0"/>
              <a:t>Small-world network</a:t>
            </a:r>
          </a:p>
          <a:p>
            <a:pPr lvl="1"/>
            <a:r>
              <a:rPr lang="en-US" dirty="0" smtClean="0"/>
              <a:t>Power law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53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FLWOR expression</a:t>
            </a:r>
          </a:p>
          <a:p>
            <a:pPr lvl="1"/>
            <a:r>
              <a:rPr lang="en-US" dirty="0" smtClean="0"/>
              <a:t>“for”, “let”, “where”, “order by”, “return” clauses</a:t>
            </a:r>
          </a:p>
          <a:p>
            <a:pPr lvl="1"/>
            <a:r>
              <a:rPr lang="en-US" dirty="0" smtClean="0"/>
              <a:t>Each clause can reference path expressions or other FLWOR expressions</a:t>
            </a:r>
          </a:p>
          <a:p>
            <a:pPr lvl="1"/>
            <a:r>
              <a:rPr lang="en-US" dirty="0" smtClean="0"/>
              <a:t>Similar to SQL select-from-where-aggregate but operating on a list of XML document tree nodes</a:t>
            </a:r>
          </a:p>
          <a:p>
            <a:r>
              <a:rPr lang="en-US" dirty="0" smtClean="0"/>
              <a:t>Example: Return a list of books with their title and price ordered by their attribute names</a:t>
            </a:r>
          </a:p>
          <a:p>
            <a:pPr marL="838200" lvl="2" indent="0">
              <a:buNone/>
            </a:pPr>
            <a:r>
              <a:rPr lang="en-US" dirty="0" smtClean="0">
                <a:latin typeface="Courier New"/>
                <a:cs typeface="Courier New"/>
              </a:rPr>
              <a:t>let $col := collection(“bib”)</a:t>
            </a:r>
          </a:p>
          <a:p>
            <a:pPr marL="838200" lvl="2" indent="0">
              <a:spcBef>
                <a:spcPts val="600"/>
              </a:spcBef>
              <a:buNone/>
            </a:pPr>
            <a:r>
              <a:rPr lang="en-US" dirty="0" smtClean="0">
                <a:latin typeface="Courier New"/>
                <a:cs typeface="Courier New"/>
              </a:rPr>
              <a:t>for $author in $col/author</a:t>
            </a:r>
          </a:p>
          <a:p>
            <a:pPr marL="838200" lvl="2" indent="0">
              <a:spcBef>
                <a:spcPts val="600"/>
              </a:spcBef>
              <a:buNone/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order by $author.name</a:t>
            </a:r>
          </a:p>
          <a:p>
            <a:pPr marL="838200" lvl="2" indent="0">
              <a:spcBef>
                <a:spcPts val="600"/>
              </a:spcBef>
              <a:buNone/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for $b in $author/pubs/book</a:t>
            </a:r>
          </a:p>
          <a:p>
            <a:pPr marL="838200" lvl="2" indent="0">
              <a:spcBef>
                <a:spcPts val="600"/>
              </a:spcBef>
              <a:buNone/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	let $title := $b/title</a:t>
            </a:r>
          </a:p>
          <a:p>
            <a:pPr marL="838200" lvl="2" indent="0">
              <a:spcBef>
                <a:spcPts val="600"/>
              </a:spcBef>
              <a:buNone/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	let $price := $b/price</a:t>
            </a:r>
          </a:p>
          <a:p>
            <a:pPr marL="838200" lvl="2" indent="0">
              <a:spcBef>
                <a:spcPts val="600"/>
              </a:spcBef>
              <a:buNone/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		return $title, $price</a:t>
            </a:r>
            <a:endParaRPr lang="en-US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76533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XML Query Processing Techniques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12504"/>
            <a:ext cx="12293600" cy="727280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Large object (LOB) approach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Store original XML documents as-is in a LOB column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Similar to storing documents in a file system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Simple to implement and provides byte-level fidelity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Slow in processing queries due to XML parsing at query execution time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Extended relational approach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Shred XML documents into object-relational tables and columns and stored in relational or object-relational systems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If properly designed, can perform very well (uses well established relational technology)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Insertion, fragment extraction, structural update, and document reconstruction require considerable effort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Native approach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Use a tree-structured data model and introduce </a:t>
            </a:r>
            <a:r>
              <a:rPr lang="en-US" dirty="0"/>
              <a:t>operators  </a:t>
            </a:r>
            <a:r>
              <a:rPr lang="en-US" dirty="0" smtClean="0"/>
              <a:t>that are optimized for tree navigation, insertion, deletion, and update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Usually well balanced tradeoff among criteria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Requires specialized processing and optimization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27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Expression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4164"/>
            <a:ext cx="12293600" cy="7057132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Navigational approach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Built on top of native XML storage systems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Match the QTP by traversing the XML document tree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Query-driven: each location step is translated into an algebraic operator which performs the navigation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Data-driven: builds an automaton for a path expression and executes the automaton by navigating the XML document tree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Join-based approach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Usually based on extended relational storage systems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Each location step is associated with an input list of elements whose names match with the name test of the step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Two lists of adjacent location steps are joined based on their structural relationship (structural join operation)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Evaluation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Join-based efficient in evaluating dependent axes, but not as efficient as navigational in </a:t>
            </a:r>
            <a:r>
              <a:rPr lang="en-US" dirty="0"/>
              <a:t>queries  </a:t>
            </a:r>
            <a:r>
              <a:rPr lang="en-US" dirty="0" smtClean="0"/>
              <a:t>that have only child axes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1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25315" y="2384213"/>
            <a:ext cx="10187093" cy="3212667"/>
          </a:xfrm>
        </p:spPr>
        <p:txBody>
          <a:bodyPr/>
          <a:lstStyle/>
          <a:p>
            <a:r>
              <a:rPr lang="en-US" dirty="0"/>
              <a:t>Ad hoc fragmentation</a:t>
            </a:r>
          </a:p>
          <a:p>
            <a:pPr lvl="1"/>
            <a:r>
              <a:rPr lang="en-US" dirty="0"/>
              <a:t>No explicit, schema-based fragmentation specification</a:t>
            </a:r>
          </a:p>
          <a:p>
            <a:pPr lvl="1"/>
            <a:r>
              <a:rPr lang="en-US" dirty="0"/>
              <a:t>Arbitrarily cut edges in XML document graphs</a:t>
            </a:r>
          </a:p>
          <a:p>
            <a:pPr lvl="1"/>
            <a:r>
              <a:rPr lang="en-US" dirty="0"/>
              <a:t>Example: Active XML</a:t>
            </a:r>
          </a:p>
          <a:p>
            <a:pPr lvl="2"/>
            <a:r>
              <a:rPr lang="en-US" dirty="0"/>
              <a:t>Static part of document: XML data</a:t>
            </a:r>
          </a:p>
          <a:p>
            <a:pPr lvl="2"/>
            <a:r>
              <a:rPr lang="en-US" dirty="0"/>
              <a:t>Dynamic part of </a:t>
            </a:r>
            <a:r>
              <a:rPr lang="en-US" dirty="0" smtClean="0"/>
              <a:t>document: </a:t>
            </a:r>
            <a:r>
              <a:rPr lang="en-US" dirty="0"/>
              <a:t>function call to web services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9712" y="5668888"/>
            <a:ext cx="12695088" cy="3600400"/>
          </a:xfrm>
        </p:spPr>
        <p:txBody>
          <a:bodyPr wrap="none" numCol="2" spcCol="1188720"/>
          <a:lstStyle/>
          <a:p>
            <a:r>
              <a:rPr lang="en-US" dirty="0" smtClean="0"/>
              <a:t>Original document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dirty="0" smtClean="0">
                <a:latin typeface="Courier New"/>
                <a:cs typeface="Courier New"/>
              </a:rPr>
              <a:t>&lt;author&gt;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 smtClean="0">
                <a:latin typeface="Courier New"/>
                <a:cs typeface="Courier New"/>
              </a:rPr>
              <a:t>	&lt;name&gt;J. Doe&lt;/name&gt;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…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&lt;call fun=“getPub</a:t>
            </a:r>
            <a:r>
              <a:rPr lang="en-US" dirty="0">
                <a:latin typeface="Courier New"/>
                <a:cs typeface="Courier New"/>
              </a:rPr>
              <a:t>(‘J. Doe’)” /</a:t>
            </a:r>
            <a:r>
              <a:rPr lang="en-US" dirty="0" smtClean="0">
                <a:latin typeface="Courier New"/>
                <a:cs typeface="Courier New"/>
              </a:rPr>
              <a:t>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 smtClean="0">
                <a:latin typeface="Courier New"/>
                <a:cs typeface="Courier New"/>
              </a:rPr>
              <a:t>&lt;/author&gt;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endParaRPr lang="en-US" dirty="0" smtClean="0">
              <a:latin typeface="Courier New"/>
              <a:cs typeface="Courier New"/>
            </a:endParaRP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endParaRPr lang="en-US" dirty="0" smtClean="0">
              <a:latin typeface="Courier New"/>
              <a:cs typeface="Courier New"/>
            </a:endParaRPr>
          </a:p>
          <a:p>
            <a:r>
              <a:rPr lang="en-US" dirty="0" smtClean="0"/>
              <a:t>After service call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dirty="0">
                <a:latin typeface="Courier New"/>
                <a:cs typeface="Courier New"/>
              </a:rPr>
              <a:t>&lt;author&gt;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smtClean="0">
                <a:latin typeface="Courier New"/>
                <a:cs typeface="Courier New"/>
              </a:rPr>
              <a:t>   &lt;</a:t>
            </a:r>
            <a:r>
              <a:rPr lang="en-US" dirty="0">
                <a:latin typeface="Courier New"/>
                <a:cs typeface="Courier New"/>
              </a:rPr>
              <a:t>name&gt;J. Doe&lt;/name</a:t>
            </a:r>
            <a:r>
              <a:rPr lang="en-US" dirty="0" smtClean="0">
                <a:latin typeface="Courier New"/>
                <a:cs typeface="Courier New"/>
              </a:rPr>
              <a:t>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	 </a:t>
            </a:r>
            <a:r>
              <a:rPr lang="en-US" dirty="0" smtClean="0">
                <a:latin typeface="Courier New"/>
                <a:cs typeface="Courier New"/>
              </a:rPr>
              <a:t>  …</a:t>
            </a:r>
            <a:endParaRPr lang="en-US" dirty="0">
              <a:latin typeface="Courier New"/>
              <a:cs typeface="Courier New"/>
            </a:endParaRP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 smtClean="0">
                <a:latin typeface="Courier New"/>
                <a:cs typeface="Courier New"/>
              </a:rPr>
              <a:t>   &lt;pubs&gt;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smtClean="0">
                <a:latin typeface="Courier New"/>
                <a:cs typeface="Courier New"/>
              </a:rPr>
              <a:t>    &lt;book&gt; … &lt;/book&gt;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smtClean="0">
                <a:latin typeface="Courier New"/>
                <a:cs typeface="Courier New"/>
              </a:rPr>
              <a:t>    …</a:t>
            </a: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smtClean="0">
                <a:latin typeface="Courier New"/>
                <a:cs typeface="Courier New"/>
              </a:rPr>
              <a:t>  &lt;/pubs&gt;</a:t>
            </a:r>
            <a:endParaRPr lang="en-US" dirty="0">
              <a:latin typeface="Courier New"/>
              <a:cs typeface="Courier New"/>
            </a:endParaRPr>
          </a:p>
          <a:p>
            <a:pPr marL="393700" lvl="1" indent="0">
              <a:lnSpc>
                <a:spcPct val="80000"/>
              </a:lnSpc>
              <a:spcBef>
                <a:spcPts val="600"/>
              </a:spcBef>
              <a:buNone/>
              <a:tabLst>
                <a:tab pos="865188" algn="l"/>
                <a:tab pos="1323975" algn="l"/>
              </a:tabLst>
            </a:pPr>
            <a:r>
              <a:rPr lang="en-US" dirty="0">
                <a:latin typeface="Courier New"/>
                <a:cs typeface="Courier New"/>
              </a:rPr>
              <a:t>&lt;/author&gt;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Fragmenting XML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01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Fragmenting XML Data (cont’d)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Structure-based fragmentation</a:t>
            </a:r>
          </a:p>
          <a:p>
            <a:pPr lvl="1"/>
            <a:r>
              <a:rPr lang="en-US" dirty="0"/>
              <a:t>Fragmentation is based on characteristics of schema or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Similar to relational fragmentation</a:t>
            </a:r>
          </a:p>
          <a:p>
            <a:r>
              <a:rPr lang="en-US" dirty="0"/>
              <a:t>Horizontal fragmentation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selection</a:t>
            </a:r>
          </a:p>
          <a:p>
            <a:pPr lvl="1"/>
            <a:r>
              <a:rPr lang="en-US" dirty="0" smtClean="0"/>
              <a:t>Specified </a:t>
            </a:r>
            <a:r>
              <a:rPr lang="en-US" dirty="0"/>
              <a:t>by set of predicates on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Vertical </a:t>
            </a:r>
            <a:r>
              <a:rPr lang="en-US" dirty="0"/>
              <a:t>fragmentation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projection</a:t>
            </a:r>
          </a:p>
          <a:p>
            <a:pPr lvl="1"/>
            <a:r>
              <a:rPr lang="en-US" dirty="0" smtClean="0"/>
              <a:t>Specified </a:t>
            </a:r>
            <a:r>
              <a:rPr lang="en-US" dirty="0"/>
              <a:t>by fragmenting the set of node types in the schema</a:t>
            </a:r>
          </a:p>
          <a:p>
            <a:r>
              <a:rPr lang="en-US" dirty="0" smtClean="0"/>
              <a:t>Hybrid </a:t>
            </a:r>
            <a:r>
              <a:rPr lang="en-US" dirty="0"/>
              <a:t>fragmentation</a:t>
            </a:r>
          </a:p>
        </p:txBody>
      </p:sp>
    </p:spTree>
    <p:extLst>
      <p:ext uri="{BB962C8B-B14F-4D97-AF65-F5344CB8AC3E}">
        <p14:creationId xmlns:p14="http://schemas.microsoft.com/office/powerpoint/2010/main" val="2597054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Fragmentation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489200"/>
            <a:ext cx="12293600" cy="26756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 </a:t>
            </a:r>
            <a:r>
              <a:rPr lang="en-US" i="1" dirty="0"/>
              <a:t>D</a:t>
            </a:r>
            <a:r>
              <a:rPr lang="en-US" dirty="0"/>
              <a:t> = {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smtClean="0"/>
              <a:t>… , </a:t>
            </a:r>
            <a:r>
              <a:rPr lang="en-US" i="1" dirty="0"/>
              <a:t>d</a:t>
            </a:r>
            <a:r>
              <a:rPr lang="en-US" i="1" baseline="-25000" dirty="0"/>
              <a:t>n</a:t>
            </a:r>
            <a:r>
              <a:rPr lang="en-US" dirty="0"/>
              <a:t>} be a collection of </a:t>
            </a:r>
            <a:r>
              <a:rPr lang="en-US" dirty="0" smtClean="0"/>
              <a:t>document trees such that each </a:t>
            </a:r>
            <a:r>
              <a:rPr lang="en-US" i="1" dirty="0" smtClean="0"/>
              <a:t>d</a:t>
            </a:r>
            <a:r>
              <a:rPr lang="en-US" i="1" baseline="-25000" dirty="0" smtClean="0"/>
              <a:t>i </a:t>
            </a:r>
            <a:r>
              <a:rPr lang="en-US" dirty="0"/>
              <a:t>∈</a:t>
            </a:r>
            <a:r>
              <a:rPr lang="en-US" dirty="0" smtClean="0"/>
              <a:t> </a:t>
            </a:r>
            <a:r>
              <a:rPr lang="en-US" i="1" dirty="0"/>
              <a:t>D</a:t>
            </a:r>
            <a:r>
              <a:rPr lang="en-US" dirty="0"/>
              <a:t> follows  </a:t>
            </a:r>
            <a:r>
              <a:rPr lang="en-US" dirty="0" smtClean="0"/>
              <a:t>the same schema. </a:t>
            </a:r>
            <a:r>
              <a:rPr lang="en-US" dirty="0"/>
              <a:t>Define </a:t>
            </a:r>
            <a:r>
              <a:rPr lang="en-US" dirty="0" smtClean="0"/>
              <a:t>a set </a:t>
            </a:r>
            <a:r>
              <a:rPr lang="en-US" dirty="0"/>
              <a:t>of predicates </a:t>
            </a:r>
            <a:r>
              <a:rPr lang="en-US" i="1" dirty="0"/>
              <a:t>P</a:t>
            </a:r>
            <a:r>
              <a:rPr lang="en-US" dirty="0"/>
              <a:t> = {</a:t>
            </a:r>
            <a:r>
              <a:rPr lang="en-US" i="1" dirty="0"/>
              <a:t>p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p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dirty="0" smtClean="0"/>
              <a:t>…, </a:t>
            </a:r>
            <a:r>
              <a:rPr lang="en-US" i="1" dirty="0" smtClean="0"/>
              <a:t>p</a:t>
            </a:r>
            <a:r>
              <a:rPr lang="en-US" i="1" baseline="-25000" dirty="0" smtClean="0"/>
              <a:t>l</a:t>
            </a:r>
            <a:r>
              <a:rPr lang="en-US" baseline="-25000" dirty="0" smtClean="0"/>
              <a:t>−</a:t>
            </a:r>
            <a:r>
              <a:rPr lang="en-US" baseline="-25000" dirty="0"/>
              <a:t>1</a:t>
            </a:r>
            <a:r>
              <a:rPr lang="en-US" dirty="0"/>
              <a:t>} such </a:t>
            </a:r>
            <a:r>
              <a:rPr lang="en-US" dirty="0" smtClean="0"/>
              <a:t>that </a:t>
            </a:r>
            <a:r>
              <a:rPr lang="en-US" dirty="0">
                <a:latin typeface="Symbol" charset="2"/>
                <a:cs typeface="Symbol" charset="2"/>
                <a:sym typeface="Symbol"/>
              </a:rPr>
              <a:t>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/>
              <a:t>∈ </a:t>
            </a:r>
            <a:r>
              <a:rPr lang="en-US" i="1" dirty="0" smtClean="0"/>
              <a:t>D</a:t>
            </a:r>
            <a:r>
              <a:rPr lang="en-US" dirty="0" smtClean="0"/>
              <a:t>: </a:t>
            </a:r>
            <a:r>
              <a:rPr lang="en-US" dirty="0" smtClean="0">
                <a:latin typeface="Symbol" charset="2"/>
                <a:cs typeface="Symbol" charset="2"/>
                <a:sym typeface="Symbol"/>
              </a:rPr>
              <a:t></a:t>
            </a:r>
            <a:r>
              <a:rPr lang="en-US" dirty="0" smtClean="0"/>
              <a:t> </a:t>
            </a:r>
            <a:r>
              <a:rPr lang="en-US" dirty="0"/>
              <a:t>unique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</a:t>
            </a:r>
            <a:r>
              <a:rPr lang="en-US" dirty="0"/>
              <a:t>∈ </a:t>
            </a:r>
            <a:r>
              <a:rPr lang="en-US" i="1" dirty="0" smtClean="0"/>
              <a:t>P </a:t>
            </a:r>
            <a:r>
              <a:rPr lang="en-US" dirty="0" smtClean="0"/>
              <a:t>where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(</a:t>
            </a:r>
            <a:r>
              <a:rPr lang="en-US" i="1" dirty="0"/>
              <a:t>d</a:t>
            </a:r>
            <a:r>
              <a:rPr lang="en-US" dirty="0"/>
              <a:t>). </a:t>
            </a:r>
            <a:r>
              <a:rPr lang="en-US" dirty="0" smtClean="0"/>
              <a:t>Then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dirty="0"/>
              <a:t>{</a:t>
            </a:r>
            <a:r>
              <a:rPr lang="en-US" dirty="0" smtClean="0"/>
              <a:t>{</a:t>
            </a:r>
            <a:r>
              <a:rPr lang="en-US" i="1" dirty="0"/>
              <a:t>d</a:t>
            </a:r>
            <a:r>
              <a:rPr lang="en-US" dirty="0"/>
              <a:t> ∈ </a:t>
            </a:r>
            <a:r>
              <a:rPr lang="en-US" i="1" dirty="0" smtClean="0"/>
              <a:t>D</a:t>
            </a:r>
            <a:r>
              <a:rPr lang="en-US" dirty="0"/>
              <a:t>|</a:t>
            </a:r>
            <a:r>
              <a:rPr lang="en-US" dirty="0" smtClean="0"/>
              <a:t>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dirty="0"/>
              <a:t>)</a:t>
            </a:r>
            <a:r>
              <a:rPr lang="en-US" dirty="0" smtClean="0"/>
              <a:t>} </a:t>
            </a:r>
            <a:r>
              <a:rPr lang="en-US" dirty="0"/>
              <a:t>|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P</a:t>
            </a:r>
            <a:r>
              <a:rPr lang="en-US" dirty="0" smtClean="0"/>
              <a:t>} </a:t>
            </a:r>
            <a:r>
              <a:rPr lang="en-US" dirty="0"/>
              <a:t>is a </a:t>
            </a:r>
            <a:r>
              <a:rPr lang="en-US" dirty="0">
                <a:solidFill>
                  <a:srgbClr val="009999"/>
                </a:solidFill>
              </a:rPr>
              <a:t>horizontal fragmentation</a:t>
            </a:r>
            <a:r>
              <a:rPr lang="en-US" dirty="0"/>
              <a:t> of </a:t>
            </a:r>
            <a:r>
              <a:rPr lang="en-US" i="1" dirty="0"/>
              <a:t>D</a:t>
            </a:r>
            <a:r>
              <a:rPr lang="en-US" dirty="0" smtClean="0"/>
              <a:t>. </a:t>
            </a:r>
          </a:p>
          <a:p>
            <a:r>
              <a:rPr lang="en-US" dirty="0" smtClean="0">
                <a:cs typeface="Symbol" charset="2"/>
              </a:rPr>
              <a:t>Fragmentation tree patterns (FTP)</a:t>
            </a:r>
            <a:endParaRPr lang="en-US" dirty="0">
              <a:cs typeface="Symbol" charset="2"/>
            </a:endParaRPr>
          </a:p>
        </p:txBody>
      </p:sp>
      <p:pic>
        <p:nvPicPr>
          <p:cNvPr id="4" name="Picture 3" descr="fig-17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36" y="5020816"/>
            <a:ext cx="8304373" cy="42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4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Fragmentation Example – Instance</a:t>
            </a:r>
            <a:endParaRPr lang="en-US" dirty="0"/>
          </a:p>
        </p:txBody>
      </p:sp>
      <p:pic>
        <p:nvPicPr>
          <p:cNvPr id="4" name="Picture 3" descr="fig-17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20" y="2284511"/>
            <a:ext cx="8208912" cy="73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09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Fragmentation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 </a:t>
            </a:r>
            <a:r>
              <a:rPr lang="en-US" dirty="0" smtClean="0"/>
              <a:t>〈</a:t>
            </a:r>
            <a:r>
              <a:rPr lang="en-US" dirty="0" smtClean="0">
                <a:latin typeface="Symbol" charset="0"/>
                <a:sym typeface="Symbol"/>
              </a:rPr>
              <a:t></a:t>
            </a:r>
            <a:r>
              <a:rPr lang="en-US" dirty="0" smtClean="0"/>
              <a:t>,</a:t>
            </a:r>
            <a:r>
              <a:rPr lang="en-US" dirty="0" smtClean="0">
                <a:latin typeface="Symbol" charset="0"/>
              </a:rPr>
              <a:t> </a:t>
            </a:r>
            <a:r>
              <a:rPr lang="en-US" dirty="0" smtClean="0">
                <a:latin typeface="Symbol" charset="0"/>
                <a:sym typeface="Symbol"/>
              </a:rPr>
              <a:t></a:t>
            </a:r>
            <a:r>
              <a:rPr lang="en-US" dirty="0" smtClean="0"/>
              <a:t>, </a:t>
            </a:r>
            <a:r>
              <a:rPr lang="en-US" i="1" dirty="0"/>
              <a:t>s</a:t>
            </a:r>
            <a:r>
              <a:rPr lang="en-US" dirty="0"/>
              <a:t>, </a:t>
            </a:r>
            <a:r>
              <a:rPr lang="en-US" i="1" dirty="0"/>
              <a:t>m</a:t>
            </a:r>
            <a:r>
              <a:rPr lang="en-US" dirty="0"/>
              <a:t>, </a:t>
            </a:r>
            <a:r>
              <a:rPr lang="en-US" dirty="0">
                <a:latin typeface="Symbol" charset="2"/>
                <a:cs typeface="Symbol" charset="2"/>
              </a:rPr>
              <a:t>ρ</a:t>
            </a:r>
            <a:r>
              <a:rPr lang="en-US" dirty="0" smtClean="0"/>
              <a:t>〉 </a:t>
            </a:r>
            <a:r>
              <a:rPr lang="en-US" dirty="0"/>
              <a:t>be a schema graph. Then we can define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009999"/>
                </a:solidFill>
              </a:rPr>
              <a:t>vertical </a:t>
            </a:r>
            <a:r>
              <a:rPr lang="en-US" dirty="0">
                <a:solidFill>
                  <a:srgbClr val="009999"/>
                </a:solidFill>
              </a:rPr>
              <a:t>fragmentation function</a:t>
            </a:r>
            <a:r>
              <a:rPr lang="en-US" dirty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ϕ</a:t>
            </a:r>
            <a:r>
              <a:rPr lang="en-US" dirty="0" smtClean="0"/>
              <a:t> </a:t>
            </a:r>
            <a:r>
              <a:rPr lang="en-US" dirty="0"/>
              <a:t>: </a:t>
            </a:r>
            <a:r>
              <a:rPr lang="en-US" dirty="0" smtClean="0">
                <a:latin typeface="Symbol" charset="0"/>
                <a:sym typeface="Symbol"/>
              </a:rPr>
              <a:t></a:t>
            </a:r>
            <a:r>
              <a:rPr lang="en-US" dirty="0" smtClean="0"/>
              <a:t> </a:t>
            </a:r>
            <a:r>
              <a:rPr lang="en-US" dirty="0">
                <a:sym typeface="Wingdings" charset="2"/>
              </a:rPr>
              <a:t></a:t>
            </a:r>
            <a:r>
              <a:rPr lang="en-US" dirty="0" smtClean="0"/>
              <a:t> </a:t>
            </a:r>
            <a:r>
              <a:rPr lang="en-US" i="1" dirty="0" smtClean="0"/>
              <a:t>F</a:t>
            </a:r>
            <a:r>
              <a:rPr lang="en-US" baseline="-25000" dirty="0" smtClean="0">
                <a:latin typeface="Symbol" charset="0"/>
                <a:sym typeface="Symbol"/>
              </a:rPr>
              <a:t></a:t>
            </a:r>
            <a:r>
              <a:rPr lang="en-US" dirty="0" smtClean="0"/>
              <a:t> </a:t>
            </a:r>
            <a:r>
              <a:rPr lang="en-US" dirty="0"/>
              <a:t>where </a:t>
            </a:r>
            <a:r>
              <a:rPr lang="en-US" i="1" dirty="0" smtClean="0"/>
              <a:t>F</a:t>
            </a:r>
            <a:r>
              <a:rPr lang="en-US" baseline="-25000" dirty="0" smtClean="0">
                <a:latin typeface="Symbol" charset="0"/>
                <a:sym typeface="Symbol"/>
              </a:rPr>
              <a:t></a:t>
            </a:r>
            <a:r>
              <a:rPr lang="en-US" baseline="-25000" dirty="0" smtClean="0">
                <a:latin typeface="Symbol" charset="0"/>
              </a:rPr>
              <a:t> </a:t>
            </a:r>
            <a:r>
              <a:rPr lang="en-US" dirty="0" smtClean="0"/>
              <a:t>is a partitioning of </a:t>
            </a:r>
            <a:r>
              <a:rPr lang="en-US" dirty="0" smtClean="0">
                <a:latin typeface="Symbol" charset="0"/>
                <a:sym typeface="Symbol"/>
              </a:rPr>
              <a:t></a:t>
            </a:r>
            <a:r>
              <a:rPr lang="en-US" dirty="0" smtClean="0"/>
              <a:t>.</a:t>
            </a:r>
          </a:p>
          <a:p>
            <a:r>
              <a:rPr lang="en-US" dirty="0" smtClean="0"/>
              <a:t>Fragment that has the root element is called the root fragment</a:t>
            </a:r>
          </a:p>
          <a:p>
            <a:r>
              <a:rPr lang="en-US" dirty="0" smtClean="0"/>
              <a:t>Child fragment and parent fragment are defined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06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Fragmentation Example – Schema</a:t>
            </a:r>
            <a:endParaRPr lang="en-US" dirty="0"/>
          </a:p>
        </p:txBody>
      </p:sp>
      <p:pic>
        <p:nvPicPr>
          <p:cNvPr id="3" name="Picture 2" descr="fig-17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40" y="2644552"/>
            <a:ext cx="10390832" cy="64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0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Fragmentation Example – Instance</a:t>
            </a:r>
            <a:endParaRPr lang="en-US" dirty="0"/>
          </a:p>
        </p:txBody>
      </p:sp>
      <p:pic>
        <p:nvPicPr>
          <p:cNvPr id="4" name="Picture 3" descr="fig-17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72" y="2200893"/>
            <a:ext cx="6515552" cy="72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289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Web</a:t>
            </a:r>
            <a:endParaRPr lang="en-US" dirty="0"/>
          </a:p>
        </p:txBody>
      </p:sp>
      <p:pic>
        <p:nvPicPr>
          <p:cNvPr id="4" name="Content Placeholder 3" descr="fig-17-bowti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966" r="-30966"/>
          <a:stretch>
            <a:fillRect/>
          </a:stretch>
        </p:blipFill>
        <p:spPr>
          <a:xfrm>
            <a:off x="658267" y="2384213"/>
            <a:ext cx="11696293" cy="6719147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Nodes</a:t>
            </a:r>
            <a:endParaRPr lang="en-US" dirty="0"/>
          </a:p>
        </p:txBody>
      </p:sp>
      <p:pic>
        <p:nvPicPr>
          <p:cNvPr id="3" name="Picture 2" descr="fig-17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20" y="2155658"/>
            <a:ext cx="5976664" cy="72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27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Distributed XML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4512"/>
            <a:ext cx="12293600" cy="7272808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dirty="0" smtClean="0"/>
              <a:t>Data shipping versus query shipping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Data shipping moves data from where it is to where the query is posed and processes it there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XQuery built-in functionality: </a:t>
            </a:r>
            <a:r>
              <a:rPr lang="en-US" dirty="0" smtClean="0">
                <a:latin typeface="Lucida Console"/>
                <a:cs typeface="Lucida Console"/>
              </a:rPr>
              <a:t>fn:doc(URI)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Simple to implement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Provides only inter-query parallelism (no intra-query parallelism)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Requires sufficient storage space at each site to hold data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Large data moving overhead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Query shipping (or function shipping) decomposes the query </a:t>
            </a:r>
            <a:r>
              <a:rPr lang="en-US" dirty="0"/>
              <a:t>such  </a:t>
            </a:r>
            <a:r>
              <a:rPr lang="en-US" dirty="0" smtClean="0"/>
              <a:t>that each subquery is evaluated at a site where the data reside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Better parallelization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Difficult in the context of XML – both the function and its parameters need to be shipped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Packaging required to implement call-by-value semantics</a:t>
            </a:r>
          </a:p>
          <a:p>
            <a:pPr lvl="3">
              <a:spcBef>
                <a:spcPts val="1000"/>
              </a:spcBef>
            </a:pPr>
            <a:r>
              <a:rPr lang="en-US" dirty="0" smtClean="0"/>
              <a:t>Serialization of the subtree rooted at the parameter node is packaged and shipped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41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Shipping in XML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Difficulties with packaging:</a:t>
            </a:r>
          </a:p>
          <a:p>
            <a:pPr lvl="1"/>
            <a:r>
              <a:rPr lang="en-US" dirty="0" smtClean="0"/>
              <a:t>There may be some axes (e.g., parent, preceding-sibling) that are now “downward” from the parameter node requiring access to data that may not be available in the subtree of the parameter node.</a:t>
            </a:r>
          </a:p>
          <a:p>
            <a:pPr lvl="1"/>
            <a:r>
              <a:rPr lang="en-US" dirty="0" smtClean="0"/>
              <a:t>Node identity problems: Two identical nodes passed as parameters and returned as results are represented by call-by-value semantics as two different nodes.</a:t>
            </a:r>
          </a:p>
          <a:p>
            <a:pPr lvl="1"/>
            <a:r>
              <a:rPr lang="en-US" dirty="0" smtClean="0"/>
              <a:t>Document order of nodes – serialization may not obey these</a:t>
            </a:r>
          </a:p>
          <a:p>
            <a:pPr lvl="1"/>
            <a:r>
              <a:rPr lang="en-US" dirty="0" smtClean="0"/>
              <a:t>Interaction between different subqueries that access the same document on a given peer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33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Shipping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4512"/>
            <a:ext cx="12293600" cy="67691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dirty="0" smtClean="0"/>
              <a:t>Partial function evaluation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Given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,</a:t>
            </a:r>
            <a:r>
              <a:rPr lang="en-US" i="1" dirty="0" smtClean="0"/>
              <a:t>y</a:t>
            </a:r>
            <a:r>
              <a:rPr lang="en-US" dirty="0" smtClean="0"/>
              <a:t>), partial evaluation would compute </a:t>
            </a:r>
            <a:r>
              <a:rPr lang="en-US" i="1" dirty="0" smtClean="0"/>
              <a:t>f</a:t>
            </a:r>
            <a:r>
              <a:rPr lang="en-US" dirty="0" smtClean="0"/>
              <a:t> on one </a:t>
            </a:r>
            <a:r>
              <a:rPr lang="en-US" dirty="0"/>
              <a:t>of  </a:t>
            </a:r>
            <a:r>
              <a:rPr lang="en-US" dirty="0" smtClean="0"/>
              <a:t>the inputs and generate a partial answer, which would be another function </a:t>
            </a:r>
            <a:r>
              <a:rPr lang="en-US" i="1" dirty="0" smtClean="0"/>
              <a:t>f’</a:t>
            </a:r>
            <a:r>
              <a:rPr lang="en-US" dirty="0" smtClean="0"/>
              <a:t> that is only dependent on the second input.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Query is considered a function and data fragments its inputs.</a:t>
            </a:r>
          </a:p>
          <a:p>
            <a:pPr lvl="1">
              <a:spcBef>
                <a:spcPts val="1000"/>
              </a:spcBef>
            </a:pPr>
            <a:r>
              <a:rPr lang="en-US" dirty="0" smtClean="0"/>
              <a:t>Processing outline: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Phase 1: </a:t>
            </a:r>
          </a:p>
          <a:p>
            <a:pPr lvl="3">
              <a:spcBef>
                <a:spcPts val="1000"/>
              </a:spcBef>
            </a:pPr>
            <a:r>
              <a:rPr lang="en-US" dirty="0" smtClean="0"/>
              <a:t>Coordinating site assigns the query to those sites that hold a relevant fragment. </a:t>
            </a:r>
          </a:p>
          <a:p>
            <a:pPr lvl="3">
              <a:spcBef>
                <a:spcPts val="1000"/>
              </a:spcBef>
            </a:pPr>
            <a:r>
              <a:rPr lang="en-US" dirty="0" smtClean="0"/>
              <a:t>Each site evaluates the query (in parallel) on its local data.</a:t>
            </a:r>
          </a:p>
          <a:p>
            <a:pPr lvl="3">
              <a:spcBef>
                <a:spcPts val="1000"/>
              </a:spcBef>
            </a:pPr>
            <a:r>
              <a:rPr lang="en-US" dirty="0" smtClean="0"/>
              <a:t>For some data nodes, the value of each query qualifier is known; for others, the value of some qualifiers is a Boolean formula whose value is not yet fully determined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Phase 2: The selection part of the query is (partially) evaluated </a:t>
            </a:r>
            <a:r>
              <a:rPr lang="en-US" dirty="0">
                <a:sym typeface="Wingdings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/>
              <a:t>for each node of each fragment, either it is part of the query’s answer, or it is not even a candidate to be part of the answer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Phase 3: Check candidate nodes again to determine which ones are indeed in the result and send them </a:t>
            </a:r>
            <a:r>
              <a:rPr lang="en-US" dirty="0"/>
              <a:t>to  </a:t>
            </a:r>
            <a:r>
              <a:rPr lang="en-US" dirty="0" smtClean="0"/>
              <a:t>the coordinator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75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Shipping Approach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XRPC</a:t>
            </a:r>
          </a:p>
          <a:p>
            <a:pPr lvl="1"/>
            <a:r>
              <a:rPr lang="en-US" dirty="0" smtClean="0"/>
              <a:t>Introduce a remote procedure call functionality through</a:t>
            </a:r>
          </a:p>
          <a:p>
            <a:pPr marL="838200" lvl="2" indent="0">
              <a:buNone/>
            </a:pPr>
            <a:r>
              <a:rPr lang="en-US" dirty="0" smtClean="0"/>
              <a:t>		</a:t>
            </a:r>
            <a:r>
              <a:rPr lang="en-US" sz="2600" dirty="0" smtClean="0">
                <a:latin typeface="Lucida Console" pitchFamily="49" charset="0"/>
                <a:cs typeface="Lucida Console"/>
              </a:rPr>
              <a:t>execute at {Expr}{FunApp(ParamList)}</a:t>
            </a:r>
          </a:p>
          <a:p>
            <a:pPr marL="838200" lvl="2" indent="0">
              <a:buNone/>
            </a:pPr>
            <a:r>
              <a:rPr lang="en-US" sz="2600" dirty="0" smtClean="0"/>
              <a:t>where </a:t>
            </a:r>
            <a:r>
              <a:rPr lang="en-US" sz="2600" dirty="0" smtClean="0">
                <a:latin typeface="Lucida Console" pitchFamily="49" charset="0"/>
                <a:cs typeface="Lucida Console"/>
              </a:rPr>
              <a:t>Expr</a:t>
            </a:r>
            <a:r>
              <a:rPr lang="en-US" sz="2600" dirty="0" smtClean="0"/>
              <a:t> is the explicit or computed URI of the peer where </a:t>
            </a:r>
            <a:r>
              <a:rPr lang="en-US" sz="2600" dirty="0" smtClean="0">
                <a:latin typeface="Lucida Console" pitchFamily="49" charset="0"/>
                <a:cs typeface="Lucida Console"/>
              </a:rPr>
              <a:t>FunApp()</a:t>
            </a:r>
            <a:r>
              <a:rPr lang="en-US" sz="2600" dirty="0" smtClean="0"/>
              <a:t> is to be applied.</a:t>
            </a:r>
          </a:p>
          <a:p>
            <a:pPr lvl="1"/>
            <a:r>
              <a:rPr lang="en-US" sz="2800" dirty="0" smtClean="0"/>
              <a:t>Call-by-projection</a:t>
            </a:r>
          </a:p>
          <a:p>
            <a:pPr lvl="2"/>
            <a:r>
              <a:rPr lang="en-US" dirty="0" smtClean="0"/>
              <a:t>A runtime projection technique to minimize message sizes.</a:t>
            </a:r>
          </a:p>
          <a:p>
            <a:pPr lvl="2"/>
            <a:r>
              <a:rPr lang="en-US" dirty="0" smtClean="0"/>
              <a:t>Preserves node identities and structural properties of XML node parameters as well.</a:t>
            </a:r>
          </a:p>
          <a:p>
            <a:pPr lvl="2"/>
            <a:r>
              <a:rPr lang="en-US" dirty="0" smtClean="0"/>
              <a:t>A node parameter is analyzed to see how it is used by a remote function.</a:t>
            </a:r>
          </a:p>
          <a:p>
            <a:pPr lvl="2"/>
            <a:r>
              <a:rPr lang="en-US" dirty="0" smtClean="0"/>
              <a:t>Only those descendants of the node parameter that are actually used by the remote function are serialized into the request message.</a:t>
            </a:r>
          </a:p>
          <a:p>
            <a:pPr lvl="2"/>
            <a:r>
              <a:rPr lang="en-US" dirty="0" smtClean="0"/>
              <a:t>Nodes outside the subtree </a:t>
            </a:r>
            <a:r>
              <a:rPr lang="en-US" dirty="0"/>
              <a:t>of  </a:t>
            </a:r>
            <a:r>
              <a:rPr lang="en-US" dirty="0" smtClean="0"/>
              <a:t>nth node parameter are added to the request message if they are needed by the remote 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02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Shipping Approach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489200"/>
            <a:ext cx="12293600" cy="1523504"/>
          </a:xfrm>
        </p:spPr>
        <p:txBody>
          <a:bodyPr/>
          <a:lstStyle/>
          <a:p>
            <a:r>
              <a:rPr lang="en-US" dirty="0" smtClean="0"/>
              <a:t>Use the fragmentation specification and the query specification</a:t>
            </a:r>
          </a:p>
          <a:p>
            <a:r>
              <a:rPr lang="en-US" dirty="0" smtClean="0"/>
              <a:t>The following considers vertical fragmentation</a:t>
            </a:r>
          </a:p>
        </p:txBody>
      </p:sp>
      <p:pic>
        <p:nvPicPr>
          <p:cNvPr id="4" name="Picture 3" descr="fig-17-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4804792"/>
            <a:ext cx="4775663" cy="3672408"/>
          </a:xfrm>
          <a:prstGeom prst="rect">
            <a:avLst/>
          </a:prstGeom>
        </p:spPr>
      </p:pic>
      <p:pic>
        <p:nvPicPr>
          <p:cNvPr id="5" name="Picture 4" descr="fig-17-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4" y="4384334"/>
            <a:ext cx="4997844" cy="5112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7984" y="3724672"/>
            <a:ext cx="1276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Book Antiqua"/>
              </a:rPr>
              <a:t>GQTP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0672" y="3580656"/>
            <a:ext cx="21259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Book Antiqua"/>
              </a:rPr>
              <a:t>Subqueries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604051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Data Modeling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2489200"/>
            <a:ext cx="12293600" cy="28916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Can’t depend on a strict schema to structure the data</a:t>
            </a:r>
          </a:p>
          <a:p>
            <a:pPr>
              <a:lnSpc>
                <a:spcPct val="90000"/>
              </a:lnSpc>
            </a:pPr>
            <a:r>
              <a:rPr lang="en-US" dirty="0"/>
              <a:t>Data are self-descriptive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dirty="0">
                <a:latin typeface="Lucida Console"/>
              </a:rPr>
              <a:t>{</a:t>
            </a:r>
            <a:r>
              <a:rPr lang="en-US" dirty="0">
                <a:latin typeface="Lucida Console"/>
                <a:cs typeface="Lucida Console"/>
              </a:rPr>
              <a:t>name</a:t>
            </a:r>
            <a:r>
              <a:rPr lang="en-US" dirty="0">
                <a:latin typeface="Lucida Console"/>
              </a:rPr>
              <a:t>: {first:“Tamer”, last: “Ozsu”}, institution: “University of Waterloo”, salary: 300000}</a:t>
            </a:r>
          </a:p>
          <a:p>
            <a:pPr>
              <a:lnSpc>
                <a:spcPct val="90000"/>
              </a:lnSpc>
            </a:pPr>
            <a:r>
              <a:rPr lang="en-US" dirty="0"/>
              <a:t>Usually represented as an edge-labeled graph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XML can also be modeled this way</a:t>
            </a:r>
          </a:p>
        </p:txBody>
      </p:sp>
      <p:sp>
        <p:nvSpPr>
          <p:cNvPr id="719876" name="Line 4"/>
          <p:cNvSpPr>
            <a:spLocks noChangeShapeType="1"/>
          </p:cNvSpPr>
          <p:nvPr/>
        </p:nvSpPr>
        <p:spPr bwMode="auto">
          <a:xfrm>
            <a:off x="6068907" y="5663138"/>
            <a:ext cx="0" cy="162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130046" tIns="65023" rIns="130046" bIns="65023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719877" name="Line 5"/>
          <p:cNvSpPr>
            <a:spLocks noChangeShapeType="1"/>
          </p:cNvSpPr>
          <p:nvPr/>
        </p:nvSpPr>
        <p:spPr bwMode="auto">
          <a:xfrm flipH="1">
            <a:off x="4443307" y="5663138"/>
            <a:ext cx="1625600" cy="162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130046" tIns="65023" rIns="130046" bIns="65023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719878" name="Line 6"/>
          <p:cNvSpPr>
            <a:spLocks noChangeShapeType="1"/>
          </p:cNvSpPr>
          <p:nvPr/>
        </p:nvSpPr>
        <p:spPr bwMode="auto">
          <a:xfrm>
            <a:off x="6068907" y="5663138"/>
            <a:ext cx="1625600" cy="162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130046" tIns="65023" rIns="130046" bIns="65023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719879" name="Line 7"/>
          <p:cNvSpPr>
            <a:spLocks noChangeShapeType="1"/>
          </p:cNvSpPr>
          <p:nvPr/>
        </p:nvSpPr>
        <p:spPr bwMode="auto">
          <a:xfrm flipH="1">
            <a:off x="3817904" y="7288738"/>
            <a:ext cx="625404" cy="108373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130046" tIns="65023" rIns="130046" bIns="65023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719880" name="Line 8"/>
          <p:cNvSpPr>
            <a:spLocks noChangeShapeType="1"/>
          </p:cNvSpPr>
          <p:nvPr/>
        </p:nvSpPr>
        <p:spPr bwMode="auto">
          <a:xfrm>
            <a:off x="4443307" y="7288738"/>
            <a:ext cx="625405" cy="108373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130046" tIns="65023" rIns="130046" bIns="65023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719881" name="Text Box 9"/>
          <p:cNvSpPr txBox="1">
            <a:spLocks noChangeArrowheads="1"/>
          </p:cNvSpPr>
          <p:nvPr/>
        </p:nvSpPr>
        <p:spPr bwMode="auto">
          <a:xfrm>
            <a:off x="4054128" y="6112435"/>
            <a:ext cx="1222831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name</a:t>
            </a:r>
          </a:p>
        </p:txBody>
      </p:sp>
      <p:sp>
        <p:nvSpPr>
          <p:cNvPr id="719882" name="Text Box 10"/>
          <p:cNvSpPr txBox="1">
            <a:spLocks noChangeArrowheads="1"/>
          </p:cNvSpPr>
          <p:nvPr/>
        </p:nvSpPr>
        <p:spPr bwMode="auto">
          <a:xfrm>
            <a:off x="5093547" y="6329182"/>
            <a:ext cx="2812534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institution</a:t>
            </a:r>
          </a:p>
        </p:txBody>
      </p:sp>
      <p:sp>
        <p:nvSpPr>
          <p:cNvPr id="719883" name="Text Box 11"/>
          <p:cNvSpPr txBox="1">
            <a:spLocks noChangeArrowheads="1"/>
          </p:cNvSpPr>
          <p:nvPr/>
        </p:nvSpPr>
        <p:spPr bwMode="auto">
          <a:xfrm>
            <a:off x="7078464" y="6012011"/>
            <a:ext cx="1653487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salary</a:t>
            </a:r>
          </a:p>
        </p:txBody>
      </p:sp>
      <p:sp>
        <p:nvSpPr>
          <p:cNvPr id="719884" name="Text Box 12"/>
          <p:cNvSpPr txBox="1">
            <a:spLocks noChangeArrowheads="1"/>
          </p:cNvSpPr>
          <p:nvPr/>
        </p:nvSpPr>
        <p:spPr bwMode="auto">
          <a:xfrm>
            <a:off x="3120250" y="7521289"/>
            <a:ext cx="1421678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first</a:t>
            </a:r>
          </a:p>
        </p:txBody>
      </p:sp>
      <p:sp>
        <p:nvSpPr>
          <p:cNvPr id="719885" name="Text Box 13"/>
          <p:cNvSpPr txBox="1">
            <a:spLocks noChangeArrowheads="1"/>
          </p:cNvSpPr>
          <p:nvPr/>
        </p:nvSpPr>
        <p:spPr bwMode="auto">
          <a:xfrm>
            <a:off x="4745849" y="7521289"/>
            <a:ext cx="1189869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last</a:t>
            </a:r>
          </a:p>
        </p:txBody>
      </p:sp>
      <p:sp>
        <p:nvSpPr>
          <p:cNvPr id="719886" name="Text Box 14"/>
          <p:cNvSpPr txBox="1">
            <a:spLocks noChangeArrowheads="1"/>
          </p:cNvSpPr>
          <p:nvPr/>
        </p:nvSpPr>
        <p:spPr bwMode="auto">
          <a:xfrm>
            <a:off x="2829992" y="8388275"/>
            <a:ext cx="1885297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“Tamer”</a:t>
            </a:r>
          </a:p>
        </p:txBody>
      </p:sp>
      <p:sp>
        <p:nvSpPr>
          <p:cNvPr id="719887" name="Text Box 15"/>
          <p:cNvSpPr txBox="1">
            <a:spLocks noChangeArrowheads="1"/>
          </p:cNvSpPr>
          <p:nvPr/>
        </p:nvSpPr>
        <p:spPr bwMode="auto">
          <a:xfrm>
            <a:off x="4529103" y="8388275"/>
            <a:ext cx="1653487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“Ozsu”</a:t>
            </a:r>
          </a:p>
        </p:txBody>
      </p:sp>
      <p:sp>
        <p:nvSpPr>
          <p:cNvPr id="719888" name="Text Box 16"/>
          <p:cNvSpPr txBox="1">
            <a:spLocks noChangeArrowheads="1"/>
          </p:cNvSpPr>
          <p:nvPr/>
        </p:nvSpPr>
        <p:spPr bwMode="auto">
          <a:xfrm>
            <a:off x="5635413" y="7272933"/>
            <a:ext cx="1186112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“UW”</a:t>
            </a:r>
          </a:p>
        </p:txBody>
      </p:sp>
      <p:sp>
        <p:nvSpPr>
          <p:cNvPr id="719889" name="Text Box 17"/>
          <p:cNvSpPr txBox="1">
            <a:spLocks noChangeArrowheads="1"/>
          </p:cNvSpPr>
          <p:nvPr/>
        </p:nvSpPr>
        <p:spPr bwMode="auto">
          <a:xfrm>
            <a:off x="7044267" y="7288738"/>
            <a:ext cx="1653487" cy="592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ucida Console"/>
              </a:rPr>
              <a:t>300000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 </a:t>
            </a:r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5" name="Content Placeholder 4" descr="fig-17-search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2536" r="-12536"/>
          <a:stretch>
            <a:fillRect/>
          </a:stretch>
        </p:blipFill>
        <p:spPr>
          <a:xfrm>
            <a:off x="0" y="2384425"/>
            <a:ext cx="11884025" cy="6827838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Crawling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crawler?</a:t>
            </a:r>
          </a:p>
          <a:p>
            <a:r>
              <a:rPr lang="en-US" dirty="0"/>
              <a:t>Crawlers cannot crawl the whole Web. It should try to visit the “most important” pages first.</a:t>
            </a:r>
          </a:p>
          <a:p>
            <a:r>
              <a:rPr lang="en-US" dirty="0"/>
              <a:t>Importance metrics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Measure the importance of a Web page</a:t>
            </a:r>
          </a:p>
          <a:p>
            <a:pPr lvl="1"/>
            <a:r>
              <a:rPr lang="en-US" dirty="0" smtClean="0"/>
              <a:t>Ranking</a:t>
            </a:r>
          </a:p>
          <a:p>
            <a:pPr lvl="2"/>
            <a:r>
              <a:rPr lang="en-US" dirty="0" smtClean="0"/>
              <a:t>Static</a:t>
            </a:r>
          </a:p>
          <a:p>
            <a:pPr lvl="2"/>
            <a:r>
              <a:rPr lang="en-US" dirty="0" smtClean="0"/>
              <a:t>Dynamic</a:t>
            </a:r>
          </a:p>
          <a:p>
            <a:r>
              <a:rPr lang="en-US" dirty="0" smtClean="0"/>
              <a:t>Ordering metric</a:t>
            </a:r>
          </a:p>
          <a:p>
            <a:pPr lvl="1"/>
            <a:r>
              <a:rPr lang="en-US" dirty="0" smtClean="0"/>
              <a:t>How to choose the next page to crawl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Ranking - PageRank</a:t>
            </a:r>
            <a:endParaRPr lang="en-US" dirty="0"/>
          </a:p>
        </p:txBody>
      </p:sp>
      <p:sp>
        <p:nvSpPr>
          <p:cNvPr id="69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707"/>
              </a:spcAft>
            </a:pPr>
            <a:r>
              <a:rPr lang="en-US" dirty="0"/>
              <a:t>Quality of a page determined by the number of incoming links and the importance of the pages of those links</a:t>
            </a:r>
          </a:p>
          <a:p>
            <a:pPr>
              <a:spcAft>
                <a:spcPts val="1707"/>
              </a:spcAft>
            </a:pPr>
            <a:r>
              <a:rPr lang="en-US" dirty="0"/>
              <a:t>PageRank of page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:</a:t>
            </a:r>
          </a:p>
          <a:p>
            <a:pPr lvl="1">
              <a:spcAft>
                <a:spcPts val="1707"/>
              </a:spcAft>
            </a:pPr>
            <a:r>
              <a:rPr lang="en-US" i="1" dirty="0" smtClean="0"/>
              <a:t>B</a:t>
            </a:r>
            <a:r>
              <a:rPr lang="en-US" i="1" baseline="-25000" dirty="0" smtClean="0"/>
              <a:t>p</a:t>
            </a:r>
            <a:r>
              <a:rPr lang="en-US" i="1" baseline="-50000" dirty="0" smtClean="0"/>
              <a:t>i</a:t>
            </a:r>
            <a:r>
              <a:rPr lang="en-US" dirty="0" smtClean="0"/>
              <a:t>: backlink pages of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(i.e., pages that point to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587" y="5341600"/>
            <a:ext cx="2939625" cy="9753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ook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Book.potx</Template>
  <TotalTime>3065</TotalTime>
  <Pages>0</Pages>
  <Words>2963</Words>
  <Characters>0</Characters>
  <Application>Microsoft Macintosh PowerPoint</Application>
  <PresentationFormat>Custom</PresentationFormat>
  <Lines>0</Lines>
  <Paragraphs>461</Paragraphs>
  <Slides>55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Book</vt:lpstr>
      <vt:lpstr>Outline</vt:lpstr>
      <vt:lpstr>Web Overview</vt:lpstr>
      <vt:lpstr>Properties of Web Data</vt:lpstr>
      <vt:lpstr>Web Graph</vt:lpstr>
      <vt:lpstr>Structure of the Web</vt:lpstr>
      <vt:lpstr>Web Data Modeling</vt:lpstr>
      <vt:lpstr>Search Engine Architecture</vt:lpstr>
      <vt:lpstr>Web Crawling</vt:lpstr>
      <vt:lpstr>Static Ranking - PageRank</vt:lpstr>
      <vt:lpstr>Ordering Metrics</vt:lpstr>
      <vt:lpstr>Web Crawler Types</vt:lpstr>
      <vt:lpstr>Indexing</vt:lpstr>
      <vt:lpstr>Web Querying</vt:lpstr>
      <vt:lpstr>Web Querying</vt:lpstr>
      <vt:lpstr>Approaches to Web Querying</vt:lpstr>
      <vt:lpstr>Semistructured Data Querying</vt:lpstr>
      <vt:lpstr>OEM Model</vt:lpstr>
      <vt:lpstr>Lorel Example</vt:lpstr>
      <vt:lpstr>Evaluation</vt:lpstr>
      <vt:lpstr>DataGuide</vt:lpstr>
      <vt:lpstr>Web Query Languages</vt:lpstr>
      <vt:lpstr>WebSQL Examples</vt:lpstr>
      <vt:lpstr>WebSQL Examples (cont’d)</vt:lpstr>
      <vt:lpstr>WebOQL</vt:lpstr>
      <vt:lpstr>WebOQL Examples</vt:lpstr>
      <vt:lpstr>Evaluation</vt:lpstr>
      <vt:lpstr>Question-Answer Approach</vt:lpstr>
      <vt:lpstr>QA Systems</vt:lpstr>
      <vt:lpstr>Question-Answer System</vt:lpstr>
      <vt:lpstr>Searching The Hidden Web</vt:lpstr>
      <vt:lpstr>Searching The Hidden Web</vt:lpstr>
      <vt:lpstr>Searching The Hidden Web</vt:lpstr>
      <vt:lpstr>Searching The Hidden Web</vt:lpstr>
      <vt:lpstr>Distributed XML</vt:lpstr>
      <vt:lpstr>XML Overview</vt:lpstr>
      <vt:lpstr>XML Schema</vt:lpstr>
      <vt:lpstr>Example</vt:lpstr>
      <vt:lpstr>Path Expressions</vt:lpstr>
      <vt:lpstr>Path Expression Example</vt:lpstr>
      <vt:lpstr>XQuery</vt:lpstr>
      <vt:lpstr>XML Query Processing Techniques </vt:lpstr>
      <vt:lpstr>Path Expression Evaluation</vt:lpstr>
      <vt:lpstr>Fragmenting XML Data</vt:lpstr>
      <vt:lpstr>Fragmenting XML Data (cont’d)</vt:lpstr>
      <vt:lpstr>Horizontal Fragmentation</vt:lpstr>
      <vt:lpstr>Horizontal Fragmentation Example – Instance</vt:lpstr>
      <vt:lpstr>Vertical Fragmentation</vt:lpstr>
      <vt:lpstr>Vertical Fragmentation Example – Schema</vt:lpstr>
      <vt:lpstr>Vertical Fragmentation Example – Instance</vt:lpstr>
      <vt:lpstr>Proxy Nodes</vt:lpstr>
      <vt:lpstr>Optimizing Distributed XML</vt:lpstr>
      <vt:lpstr>Data Shipping in XML</vt:lpstr>
      <vt:lpstr>Query Shipping Approach</vt:lpstr>
      <vt:lpstr>Query Shipping Approach (cont’d)</vt:lpstr>
      <vt:lpstr>Query Shipping Approach (cont’d)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subject/>
  <dc:creator/>
  <cp:keywords/>
  <dc:description/>
  <cp:lastModifiedBy>M. Tamer Özsu</cp:lastModifiedBy>
  <cp:revision>66</cp:revision>
  <dcterms:modified xsi:type="dcterms:W3CDTF">2011-04-04T15:25:52Z</dcterms:modified>
</cp:coreProperties>
</file>