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5" autoAdjust="0"/>
    <p:restoredTop sz="94660"/>
  </p:normalViewPr>
  <p:slideViewPr>
    <p:cSldViewPr snapToGrid="0">
      <p:cViewPr varScale="1">
        <p:scale>
          <a:sx n="61" d="100"/>
          <a:sy n="61" d="100"/>
        </p:scale>
        <p:origin x="38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B74C04-7B57-4141-894A-2A4074175913}"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210735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74C04-7B57-4141-894A-2A4074175913}"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183458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74C04-7B57-4141-894A-2A4074175913}"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1986359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B74C04-7B57-4141-894A-2A4074175913}"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244035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B74C04-7B57-4141-894A-2A4074175913}"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3230171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B74C04-7B57-4141-894A-2A4074175913}"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4132773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B74C04-7B57-4141-894A-2A4074175913}"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69025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B74C04-7B57-4141-894A-2A4074175913}"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4080873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74C04-7B57-4141-894A-2A4074175913}"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1091642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B74C04-7B57-4141-894A-2A4074175913}"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525694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B74C04-7B57-4141-894A-2A4074175913}"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D5DDF-A1D5-4F77-94B7-84445DB71104}" type="slidenum">
              <a:rPr lang="en-US" smtClean="0"/>
              <a:t>‹#›</a:t>
            </a:fld>
            <a:endParaRPr lang="en-US"/>
          </a:p>
        </p:txBody>
      </p:sp>
    </p:spTree>
    <p:extLst>
      <p:ext uri="{BB962C8B-B14F-4D97-AF65-F5344CB8AC3E}">
        <p14:creationId xmlns:p14="http://schemas.microsoft.com/office/powerpoint/2010/main" val="136180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4C04-7B57-4141-894A-2A4074175913}"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D5DDF-A1D5-4F77-94B7-84445DB71104}" type="slidenum">
              <a:rPr lang="en-US" smtClean="0"/>
              <a:t>‹#›</a:t>
            </a:fld>
            <a:endParaRPr lang="en-US"/>
          </a:p>
        </p:txBody>
      </p:sp>
    </p:spTree>
    <p:extLst>
      <p:ext uri="{BB962C8B-B14F-4D97-AF65-F5344CB8AC3E}">
        <p14:creationId xmlns:p14="http://schemas.microsoft.com/office/powerpoint/2010/main" val="3754703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atapultsports.com/media/jersey-embedded-gps-and-the-tech-centric-future-of-footbal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internetofthingsagenda.techtarget.com/definition/wearable-computer" TargetMode="External"/><Relationship Id="rId3" Type="http://schemas.openxmlformats.org/officeDocument/2006/relationships/hyperlink" Target="https://en.wikipedia.org/wiki/Wearable_technology" TargetMode="External"/><Relationship Id="rId7" Type="http://schemas.openxmlformats.org/officeDocument/2006/relationships/hyperlink" Target="https://en.wikipedia.org/wiki/Gyroscope" TargetMode="External"/><Relationship Id="rId2" Type="http://schemas.openxmlformats.org/officeDocument/2006/relationships/hyperlink" Target="https://en.wikipedia.org/wiki/Disabilities" TargetMode="External"/><Relationship Id="rId1" Type="http://schemas.openxmlformats.org/officeDocument/2006/relationships/slideLayout" Target="../slideLayouts/slideLayout2.xml"/><Relationship Id="rId6" Type="http://schemas.openxmlformats.org/officeDocument/2006/relationships/hyperlink" Target="https://en.wikipedia.org/wiki/Accelerometer" TargetMode="External"/><Relationship Id="rId5" Type="http://schemas.openxmlformats.org/officeDocument/2006/relationships/hyperlink" Target="https://en.wikipedia.org/wiki/EyeTap" TargetMode="External"/><Relationship Id="rId4" Type="http://schemas.openxmlformats.org/officeDocument/2006/relationships/hyperlink" Target="https://en.wikipedia.org/wiki/Welding_helmet" TargetMode="External"/><Relationship Id="rId9" Type="http://schemas.openxmlformats.org/officeDocument/2006/relationships/hyperlink" Target="https://www.wearable-technologies.com/2015/10/the-best-wearable-devices-for-basketbal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wearable-technologies.com/2015/11/the-devices-that-are-making-wearable-tech-inviisible/" TargetMode="External"/><Relationship Id="rId2" Type="http://schemas.openxmlformats.org/officeDocument/2006/relationships/hyperlink" Target="https://www.wearable-technologies.com/2015/10/the-best-wearable-devices-for-basketbal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ndiegogo.com/projects/ampstrip-comfortable-24-7-heart-rate-wearable#/" TargetMode="External"/><Relationship Id="rId2" Type="http://schemas.openxmlformats.org/officeDocument/2006/relationships/hyperlink" Target="http://www.gametraka.com/" TargetMode="External"/><Relationship Id="rId1" Type="http://schemas.openxmlformats.org/officeDocument/2006/relationships/slideLayout" Target="../slideLayouts/slideLayout2.xml"/><Relationship Id="rId6" Type="http://schemas.openxmlformats.org/officeDocument/2006/relationships/hyperlink" Target="http://www.myneyya.com/" TargetMode="External"/><Relationship Id="rId5" Type="http://schemas.openxmlformats.org/officeDocument/2006/relationships/hyperlink" Target="http://www.lg.com/us/smartwatch/urbane" TargetMode="External"/><Relationship Id="rId4" Type="http://schemas.openxmlformats.org/officeDocument/2006/relationships/hyperlink" Target="http://www.vinaya.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wearable-technologies.com/wp-content/uploads/2015/11/smart-ring.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gineering.tamu.edu/news/2015/02/11/grunlan-working-with-australian-rugby-team-to-develop-sensors-for-jersey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Technologies for </a:t>
            </a:r>
            <a:r>
              <a:rPr lang="en-US" smtClean="0"/>
              <a:t>Blind </a:t>
            </a:r>
            <a:r>
              <a:rPr lang="en-US" smtClean="0"/>
              <a:t>Basketball </a:t>
            </a:r>
            <a:r>
              <a:rPr lang="en-US" dirty="0" smtClean="0"/>
              <a:t>Player</a:t>
            </a:r>
            <a:endParaRPr lang="en-US" dirty="0"/>
          </a:p>
        </p:txBody>
      </p:sp>
      <p:sp>
        <p:nvSpPr>
          <p:cNvPr id="3" name="Subtitle 2"/>
          <p:cNvSpPr>
            <a:spLocks noGrp="1"/>
          </p:cNvSpPr>
          <p:nvPr>
            <p:ph type="subTitle" idx="1"/>
          </p:nvPr>
        </p:nvSpPr>
        <p:spPr/>
        <p:txBody>
          <a:bodyPr>
            <a:normAutofit lnSpcReduction="10000"/>
          </a:bodyPr>
          <a:lstStyle/>
          <a:p>
            <a:r>
              <a:rPr lang="en-US" dirty="0" smtClean="0"/>
              <a:t>Bharat Bhargava</a:t>
            </a:r>
          </a:p>
          <a:p>
            <a:r>
              <a:rPr lang="en-US" dirty="0" smtClean="0"/>
              <a:t>Computer Science Department</a:t>
            </a:r>
          </a:p>
          <a:p>
            <a:r>
              <a:rPr lang="en-US" dirty="0" smtClean="0"/>
              <a:t>Purdue University</a:t>
            </a:r>
          </a:p>
          <a:p>
            <a:r>
              <a:rPr lang="en-US" dirty="0" smtClean="0"/>
              <a:t>bbshail@purdue.edu</a:t>
            </a:r>
          </a:p>
          <a:p>
            <a:endParaRPr lang="en-US" dirty="0"/>
          </a:p>
        </p:txBody>
      </p:sp>
    </p:spTree>
    <p:extLst>
      <p:ext uri="{BB962C8B-B14F-4D97-AF65-F5344CB8AC3E}">
        <p14:creationId xmlns:p14="http://schemas.microsoft.com/office/powerpoint/2010/main" val="24703669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JERSEY-EMBEDDED GPS AND THE TECH-CENTRIC FUTURE OF FOOTBALL</a:t>
            </a:r>
            <a:endParaRPr lang="en-US" dirty="0"/>
          </a:p>
        </p:txBody>
      </p:sp>
      <p:sp>
        <p:nvSpPr>
          <p:cNvPr id="3" name="Content Placeholder 2"/>
          <p:cNvSpPr>
            <a:spLocks noGrp="1"/>
          </p:cNvSpPr>
          <p:nvPr>
            <p:ph idx="1"/>
          </p:nvPr>
        </p:nvSpPr>
        <p:spPr/>
        <p:txBody>
          <a:bodyPr>
            <a:noAutofit/>
          </a:bodyPr>
          <a:lstStyle/>
          <a:p>
            <a:r>
              <a:rPr lang="en-US" sz="2000" dirty="0" smtClean="0">
                <a:hlinkClick r:id="rId2"/>
              </a:rPr>
              <a:t>http</a:t>
            </a:r>
            <a:r>
              <a:rPr lang="en-US" sz="2000" dirty="0">
                <a:hlinkClick r:id="rId2"/>
              </a:rPr>
              <a:t>://</a:t>
            </a:r>
            <a:r>
              <a:rPr lang="en-US" sz="2000" dirty="0" smtClean="0">
                <a:hlinkClick r:id="rId2"/>
              </a:rPr>
              <a:t>www.catapultsports.com/media/jersey-embedded-gps-and-the-tech-centric-future-of-football</a:t>
            </a:r>
            <a:r>
              <a:rPr lang="en-US" sz="2000" dirty="0" smtClean="0"/>
              <a:t>.</a:t>
            </a:r>
            <a:endParaRPr lang="en-US" sz="2000" dirty="0"/>
          </a:p>
          <a:p>
            <a:r>
              <a:rPr lang="en-US" sz="2000" dirty="0"/>
              <a:t>A live-tracking device that fits into undershirt during practice to pick up how one switches directions or slows down — all important intelligence to help improve the future plays. Soccer stars use jersey-embedded GPS devices during matches to track how quickly they can deke someone out or monitor </a:t>
            </a:r>
            <a:r>
              <a:rPr lang="en-US" sz="2000" dirty="0" smtClean="0"/>
              <a:t> </a:t>
            </a:r>
            <a:r>
              <a:rPr lang="en-US" sz="2000" dirty="0"/>
              <a:t>“power output” when they strike a ball.</a:t>
            </a:r>
            <a:br>
              <a:rPr lang="en-US" sz="2000" dirty="0"/>
            </a:br>
            <a:endParaRPr lang="en-US" sz="2000" dirty="0" smtClean="0"/>
          </a:p>
          <a:p>
            <a:r>
              <a:rPr lang="en-US" sz="2000" dirty="0" smtClean="0"/>
              <a:t>Equipping </a:t>
            </a:r>
            <a:r>
              <a:rPr lang="en-US" sz="2000" dirty="0"/>
              <a:t>athletes with satellite technology is a relatively new concept. A decade ago, this corner of the sports-tech industry was tiny, with the entire market for “wearable computing systems” worth around $170 million in 2005, according to a study by the Venture Development Corporation. Gadgets for pro sports made up a slim portion of that, though they’re expected to become a significant portion of the wearable industry, which has since ballooned to $20 billion and is projected to reach $70 billion by 2025. This helps sports teams gain an advantage — however small — over their opponents.</a:t>
            </a:r>
            <a:br>
              <a:rPr lang="en-US" sz="2000" dirty="0"/>
            </a:br>
            <a:r>
              <a:rPr lang="en-US" sz="2000" dirty="0"/>
              <a:t/>
            </a:r>
            <a:br>
              <a:rPr lang="en-US" sz="2000" dirty="0"/>
            </a:br>
            <a:endParaRPr lang="en-US" sz="2000" dirty="0"/>
          </a:p>
        </p:txBody>
      </p:sp>
    </p:spTree>
    <p:extLst>
      <p:ext uri="{BB962C8B-B14F-4D97-AF65-F5344CB8AC3E}">
        <p14:creationId xmlns:p14="http://schemas.microsoft.com/office/powerpoint/2010/main" val="3995666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 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Many of these GPS devices rest between players’ shoulders in a sleeveless bib or pocket and transmit live data about their location and speed. Embedded inertial sensors, with gizmos like gyroscopes, track a player’s orientation, while magnetometers measure their direction. On top of this are heart-rate straps and accelerometers — all of which deliver sports scientists fancy bio analytics to expose injury risks and pinpoint weaknesses in a specific play. For example, some sensors can show if a lineman blocks better to his right or whether a wide receiver should ease off before tearing a ligament. And while the who’s who of this burgeoning industry are all names you’d expect — Nike, Adidas, Google, etc. — the surprising leader of the pro wearable market is Catapult Sports, a small Australian company that, until recently, operated mostly anonymously.</a:t>
            </a:r>
            <a:br>
              <a:rPr lang="en-US" dirty="0" smtClean="0"/>
            </a:br>
            <a:r>
              <a:rPr lang="en-US" dirty="0" smtClean="0"/>
              <a:t/>
            </a:r>
            <a:br>
              <a:rPr lang="en-US" dirty="0" smtClean="0"/>
            </a:br>
            <a:r>
              <a:rPr lang="en-US" dirty="0" smtClean="0"/>
              <a:t>An Australian company managed to dominate the competition, with its sensors lining the uniforms of everyone from AC Milan soccer players to Spanish bullfighters?</a:t>
            </a:r>
            <a:br>
              <a:rPr lang="en-US" dirty="0" smtClean="0"/>
            </a:br>
            <a:endParaRPr lang="en-US" dirty="0"/>
          </a:p>
        </p:txBody>
      </p:sp>
    </p:spTree>
    <p:extLst>
      <p:ext uri="{BB962C8B-B14F-4D97-AF65-F5344CB8AC3E}">
        <p14:creationId xmlns:p14="http://schemas.microsoft.com/office/powerpoint/2010/main" val="3694187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Wearable and Compensating Disability</a:t>
            </a:r>
            <a:endParaRPr lang="en-US" dirty="0"/>
          </a:p>
        </p:txBody>
      </p:sp>
      <p:sp>
        <p:nvSpPr>
          <p:cNvPr id="3" name="Content Placeholder 2"/>
          <p:cNvSpPr>
            <a:spLocks noGrp="1"/>
          </p:cNvSpPr>
          <p:nvPr>
            <p:ph idx="1"/>
          </p:nvPr>
        </p:nvSpPr>
        <p:spPr/>
        <p:txBody>
          <a:bodyPr>
            <a:noAutofit/>
          </a:bodyPr>
          <a:lstStyle/>
          <a:p>
            <a:r>
              <a:rPr lang="en-US" sz="1600" dirty="0"/>
              <a:t>But major league sports, especially those in the U.S., have not yet fully embraced sensors. The NBA and NFL, for instance, have yet to sanction them for in-game use. </a:t>
            </a:r>
          </a:p>
          <a:p>
            <a:r>
              <a:rPr lang="en-US" sz="1600" dirty="0"/>
              <a:t>The use of </a:t>
            </a:r>
            <a:r>
              <a:rPr lang="en-US" sz="1600" dirty="0" err="1"/>
              <a:t>wearables</a:t>
            </a:r>
            <a:r>
              <a:rPr lang="en-US" sz="1600" dirty="0"/>
              <a:t> for specific applications, for compensating </a:t>
            </a:r>
            <a:r>
              <a:rPr lang="en-US" sz="1600" dirty="0">
                <a:hlinkClick r:id="rId2" tooltip="Disabilities"/>
              </a:rPr>
              <a:t>disabilities</a:t>
            </a:r>
            <a:r>
              <a:rPr lang="en-US" sz="1600" dirty="0"/>
              <a:t> or supporting elderly people steadily increases.</a:t>
            </a:r>
          </a:p>
          <a:p>
            <a:r>
              <a:rPr lang="en-US" sz="1600" dirty="0"/>
              <a:t>Wearable computers, also known as body-borne computers or </a:t>
            </a:r>
            <a:r>
              <a:rPr lang="en-US" sz="1600" dirty="0" err="1"/>
              <a:t>wearables</a:t>
            </a:r>
            <a:r>
              <a:rPr lang="en-US" sz="1600" dirty="0"/>
              <a:t> are miniature electronic devices that are worn under, with or on top of clothing. This class of </a:t>
            </a:r>
            <a:r>
              <a:rPr lang="en-US" sz="1600" dirty="0">
                <a:hlinkClick r:id="rId3" tooltip="Wearable technology"/>
              </a:rPr>
              <a:t>wearable technology</a:t>
            </a:r>
            <a:r>
              <a:rPr lang="en-US" sz="1600" dirty="0"/>
              <a:t> has been developed for general or special purpose information technologies.</a:t>
            </a:r>
          </a:p>
          <a:p>
            <a:r>
              <a:rPr lang="en-US" sz="1600" dirty="0"/>
              <a:t>Wearable computer items have been developed and applied in the </a:t>
            </a:r>
            <a:r>
              <a:rPr lang="en-US" sz="1600" dirty="0" smtClean="0"/>
              <a:t>following</a:t>
            </a:r>
            <a:endParaRPr lang="en-US" sz="1600" dirty="0"/>
          </a:p>
          <a:p>
            <a:pPr lvl="0"/>
            <a:r>
              <a:rPr lang="en-US" sz="1600" dirty="0" smtClean="0"/>
              <a:t>Sensory </a:t>
            </a:r>
            <a:r>
              <a:rPr lang="en-US" sz="1600" dirty="0"/>
              <a:t>integration, e.g. to help people see better or understand the world better (whether in task-specific applications like camera-based </a:t>
            </a:r>
            <a:r>
              <a:rPr lang="en-US" sz="1600" dirty="0">
                <a:hlinkClick r:id="rId4" tooltip="Welding helmet"/>
              </a:rPr>
              <a:t>welding helmets</a:t>
            </a:r>
            <a:r>
              <a:rPr lang="en-US" sz="1600" baseline="30000" dirty="0"/>
              <a:t>]</a:t>
            </a:r>
            <a:r>
              <a:rPr lang="en-US" sz="1600" dirty="0"/>
              <a:t> or for everyday use like </a:t>
            </a:r>
            <a:r>
              <a:rPr lang="en-US" sz="1600" dirty="0">
                <a:hlinkClick r:id="rId5" tooltip="EyeTap"/>
              </a:rPr>
              <a:t>computerized "digital eyeglass"</a:t>
            </a:r>
            <a:r>
              <a:rPr lang="en-US" sz="1600" dirty="0"/>
              <a:t>)</a:t>
            </a:r>
          </a:p>
          <a:p>
            <a:r>
              <a:rPr lang="en-US" sz="1600" dirty="0"/>
              <a:t>Wearable computers are especially useful for applications that require more complex computational support, such as </a:t>
            </a:r>
            <a:r>
              <a:rPr lang="en-US" sz="1600" dirty="0">
                <a:hlinkClick r:id="rId6" tooltip="Accelerometer"/>
              </a:rPr>
              <a:t>accelerometers</a:t>
            </a:r>
            <a:r>
              <a:rPr lang="en-US" sz="1600" dirty="0"/>
              <a:t> or </a:t>
            </a:r>
            <a:r>
              <a:rPr lang="en-US" sz="1600" dirty="0">
                <a:hlinkClick r:id="rId7" tooltip="Gyroscope"/>
              </a:rPr>
              <a:t>gyroscopes</a:t>
            </a:r>
            <a:r>
              <a:rPr lang="en-US" sz="1600" dirty="0"/>
              <a:t>.</a:t>
            </a:r>
          </a:p>
          <a:p>
            <a:r>
              <a:rPr lang="en-US" sz="1600" u="sng" dirty="0">
                <a:hlinkClick r:id="rId8"/>
              </a:rPr>
              <a:t>http://internetofthingsagenda.techtarget.com/definition/wearable-computer</a:t>
            </a:r>
            <a:endParaRPr lang="en-US" sz="1600" dirty="0"/>
          </a:p>
          <a:p>
            <a:r>
              <a:rPr lang="en-US" sz="1600" dirty="0"/>
              <a:t>Augmented memory, a concept originated by Thad </a:t>
            </a:r>
            <a:r>
              <a:rPr lang="en-US" sz="1600" dirty="0" err="1"/>
              <a:t>Starner</a:t>
            </a:r>
            <a:r>
              <a:rPr lang="en-US" sz="1600" dirty="0"/>
              <a:t> and being developed by Bradley Rhodes at the MIT Media Lab, in which as you enter a room, your wearable computer could sense the people present and remind you of their names or personal history, or a scheduler could whisper the time of an important meeting in your ear, or a "remembrance agent" could look for related documents by observing the words you were typing</a:t>
            </a:r>
          </a:p>
          <a:p>
            <a:r>
              <a:rPr lang="en-US" sz="1600" u="sng" dirty="0">
                <a:hlinkClick r:id="rId9"/>
              </a:rPr>
              <a:t>https://www.wearable-technologies.com/2015/10/the-best-wearable-devices-for-basketball/</a:t>
            </a:r>
            <a:endParaRPr lang="en-US" sz="1600" dirty="0"/>
          </a:p>
        </p:txBody>
      </p:sp>
    </p:spTree>
    <p:extLst>
      <p:ext uri="{BB962C8B-B14F-4D97-AF65-F5344CB8AC3E}">
        <p14:creationId xmlns:p14="http://schemas.microsoft.com/office/powerpoint/2010/main" val="2448782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Wearable Technology</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a:hlinkClick r:id="rId2"/>
              </a:rPr>
              <a:t>https://www.wearable-technologies.com/2015/10/the-best-wearable-devices-for-basketball/</a:t>
            </a:r>
            <a:endParaRPr lang="en-US" dirty="0"/>
          </a:p>
          <a:p>
            <a:pPr marL="0" indent="0">
              <a:buNone/>
            </a:pPr>
            <a:endParaRPr lang="en-US" dirty="0"/>
          </a:p>
          <a:p>
            <a:r>
              <a:rPr lang="en-US" u="sng" dirty="0">
                <a:hlinkClick r:id="rId3"/>
              </a:rPr>
              <a:t>https://www.wearable-technologies.com/2015/11/the-devices-that-are-making-wearable-tech-inviisible/</a:t>
            </a:r>
            <a:endParaRPr lang="en-US" dirty="0"/>
          </a:p>
          <a:p>
            <a:pPr marL="0" indent="0">
              <a:buNone/>
            </a:pPr>
            <a:r>
              <a:rPr lang="en-US" dirty="0"/>
              <a:t> </a:t>
            </a:r>
          </a:p>
          <a:p>
            <a:r>
              <a:rPr lang="en-US" dirty="0"/>
              <a:t>Wearable tech is becoming invisible, which means people are developing high tech devices that are smaller than ever before. These devices are bringing pervasive computing closer and closer to reality. This includes placing microprocessors into any object that can be worn on the body; such as inside of shoes, T-shirts, a classic watch and even jewelry. Technology is at </a:t>
            </a:r>
            <a:r>
              <a:rPr lang="en-US" dirty="0" smtClean="0"/>
              <a:t>the </a:t>
            </a:r>
            <a:r>
              <a:rPr lang="en-US" dirty="0"/>
              <a:t>beginning of holding hands with fashion; however there are a few companies that have products on the market today. </a:t>
            </a:r>
          </a:p>
        </p:txBody>
      </p:sp>
    </p:spTree>
    <p:extLst>
      <p:ext uri="{BB962C8B-B14F-4D97-AF65-F5344CB8AC3E}">
        <p14:creationId xmlns:p14="http://schemas.microsoft.com/office/powerpoint/2010/main" val="1338462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3"/>
            <a:ext cx="10515600" cy="1325563"/>
          </a:xfrm>
        </p:spPr>
        <p:txBody>
          <a:bodyPr/>
          <a:lstStyle/>
          <a:p>
            <a:r>
              <a:rPr lang="en-US" dirty="0" smtClean="0"/>
              <a:t>Examples of  Wearable Products</a:t>
            </a:r>
            <a:endParaRPr lang="en-US" dirty="0"/>
          </a:p>
        </p:txBody>
      </p:sp>
      <p:sp>
        <p:nvSpPr>
          <p:cNvPr id="3" name="Content Placeholder 2"/>
          <p:cNvSpPr>
            <a:spLocks noGrp="1"/>
          </p:cNvSpPr>
          <p:nvPr>
            <p:ph idx="1"/>
          </p:nvPr>
        </p:nvSpPr>
        <p:spPr>
          <a:xfrm>
            <a:off x="714214" y="1050710"/>
            <a:ext cx="10515600" cy="4351338"/>
          </a:xfrm>
        </p:spPr>
        <p:txBody>
          <a:bodyPr>
            <a:noAutofit/>
          </a:bodyPr>
          <a:lstStyle/>
          <a:p>
            <a:r>
              <a:rPr lang="en-US" sz="2000" b="1" dirty="0" err="1">
                <a:hlinkClick r:id="rId2"/>
              </a:rPr>
              <a:t>GameTraka</a:t>
            </a:r>
            <a:r>
              <a:rPr lang="en-US" sz="2000" dirty="0"/>
              <a:t> is defining the new “shy tech,” </a:t>
            </a:r>
            <a:r>
              <a:rPr lang="en-US" sz="2000" dirty="0" smtClean="0"/>
              <a:t>meaning </a:t>
            </a:r>
            <a:r>
              <a:rPr lang="en-US" sz="2000" dirty="0"/>
              <a:t>that they integrate technology in a way that is blind to the eye. Their product is a GPS device that is placed behind the wearers’ neck – like a kind of bra shape. </a:t>
            </a:r>
            <a:r>
              <a:rPr lang="en-US" sz="2000" dirty="0" err="1" smtClean="0"/>
              <a:t>GameTraka</a:t>
            </a:r>
            <a:r>
              <a:rPr lang="en-US" sz="2000" dirty="0" smtClean="0"/>
              <a:t> </a:t>
            </a:r>
            <a:r>
              <a:rPr lang="en-US" sz="2000" dirty="0"/>
              <a:t>is aiming to fill a gap in the market for sport players. It is designed and developed for sub-elite athletes and amateur players. </a:t>
            </a:r>
            <a:r>
              <a:rPr lang="en-US" sz="2000" dirty="0" err="1"/>
              <a:t>GameTraka</a:t>
            </a:r>
            <a:r>
              <a:rPr lang="en-US" sz="2000" dirty="0"/>
              <a:t> allows to filter down to grass roots sport level and allow the wearer to track, measure and monitor physical </a:t>
            </a:r>
            <a:r>
              <a:rPr lang="en-US" sz="2000" dirty="0" smtClean="0"/>
              <a:t>performance.</a:t>
            </a:r>
            <a:endParaRPr lang="en-US" sz="2000" dirty="0"/>
          </a:p>
          <a:p>
            <a:r>
              <a:rPr lang="en-US" sz="2000" dirty="0">
                <a:hlinkClick r:id="rId3"/>
              </a:rPr>
              <a:t>The </a:t>
            </a:r>
            <a:r>
              <a:rPr lang="en-US" sz="2000" dirty="0" err="1">
                <a:hlinkClick r:id="rId3"/>
              </a:rPr>
              <a:t>Fitlinxx</a:t>
            </a:r>
            <a:r>
              <a:rPr lang="en-US" sz="2000" dirty="0">
                <a:hlinkClick r:id="rId3"/>
              </a:rPr>
              <a:t> </a:t>
            </a:r>
            <a:r>
              <a:rPr lang="en-US" sz="2000" dirty="0" err="1">
                <a:hlinkClick r:id="rId3"/>
              </a:rPr>
              <a:t>Ampstrip</a:t>
            </a:r>
            <a:r>
              <a:rPr lang="en-US" sz="2000" dirty="0">
                <a:hlinkClick r:id="rId3"/>
              </a:rPr>
              <a:t> </a:t>
            </a:r>
            <a:r>
              <a:rPr lang="en-US" sz="2000" dirty="0"/>
              <a:t>is a part of the emerging Smart Patches market. </a:t>
            </a:r>
            <a:r>
              <a:rPr lang="en-US" sz="2000" dirty="0" smtClean="0"/>
              <a:t>In </a:t>
            </a:r>
            <a:r>
              <a:rPr lang="en-US" sz="2000" dirty="0"/>
              <a:t>February 2016 </a:t>
            </a:r>
            <a:r>
              <a:rPr lang="en-US" sz="2000" dirty="0" err="1"/>
              <a:t>Fitlinxx</a:t>
            </a:r>
            <a:r>
              <a:rPr lang="en-US" sz="2000" dirty="0"/>
              <a:t> will make </a:t>
            </a:r>
            <a:r>
              <a:rPr lang="en-US" sz="2000" dirty="0" err="1"/>
              <a:t>Ampstrip</a:t>
            </a:r>
            <a:r>
              <a:rPr lang="en-US" sz="2000" dirty="0"/>
              <a:t> publicly available. The </a:t>
            </a:r>
            <a:r>
              <a:rPr lang="en-US" sz="2000" dirty="0" err="1"/>
              <a:t>Ampstrip</a:t>
            </a:r>
            <a:r>
              <a:rPr lang="en-US" sz="2000" dirty="0"/>
              <a:t> is a heart rate and activity tracker that sticks comfortably to the wearers’ torso for around 7 days – like a Band-Aid. </a:t>
            </a:r>
          </a:p>
          <a:p>
            <a:r>
              <a:rPr lang="en-US" sz="2000" dirty="0" err="1">
                <a:hlinkClick r:id="rId4"/>
              </a:rPr>
              <a:t>Altruis</a:t>
            </a:r>
            <a:r>
              <a:rPr lang="en-US" sz="2000" dirty="0">
                <a:hlinkClick r:id="rId4"/>
              </a:rPr>
              <a:t> </a:t>
            </a:r>
            <a:r>
              <a:rPr lang="en-US" sz="2000" dirty="0"/>
              <a:t>is </a:t>
            </a:r>
            <a:r>
              <a:rPr lang="en-US" sz="2000" dirty="0" smtClean="0"/>
              <a:t>a </a:t>
            </a:r>
            <a:r>
              <a:rPr lang="en-US" sz="2000" dirty="0"/>
              <a:t>connected ceramic stone that can be worn in a gold or silver plated ring, bracelet or necklace. Behind the look of a sparkling set of </a:t>
            </a:r>
            <a:r>
              <a:rPr lang="en-US" sz="2000" dirty="0" err="1"/>
              <a:t>jewellery</a:t>
            </a:r>
            <a:r>
              <a:rPr lang="en-US" sz="2000" dirty="0"/>
              <a:t> is a set of vibration controlled components. This digital </a:t>
            </a:r>
            <a:r>
              <a:rPr lang="en-US" sz="2000" dirty="0" err="1"/>
              <a:t>jewellery</a:t>
            </a:r>
            <a:r>
              <a:rPr lang="en-US" sz="2000" dirty="0"/>
              <a:t> which can vibrate to notice wearers of important message.</a:t>
            </a:r>
          </a:p>
          <a:p>
            <a:r>
              <a:rPr lang="en-US" sz="2000" dirty="0">
                <a:hlinkClick r:id="rId5"/>
              </a:rPr>
              <a:t>The LG Urbane</a:t>
            </a:r>
            <a:r>
              <a:rPr lang="en-US" sz="2000" dirty="0"/>
              <a:t> is the most stylish Android wear device because it combines the classic watch face design with a smart watch. </a:t>
            </a:r>
            <a:r>
              <a:rPr lang="en-US" sz="2000" dirty="0" smtClean="0"/>
              <a:t>It </a:t>
            </a:r>
            <a:r>
              <a:rPr lang="en-US" sz="2000" dirty="0"/>
              <a:t>can navigate wearers and provide alerts at a simple glance. </a:t>
            </a:r>
            <a:endParaRPr lang="en-US" sz="2000" dirty="0" smtClean="0"/>
          </a:p>
          <a:p>
            <a:r>
              <a:rPr lang="en-US" sz="2000" dirty="0" smtClean="0">
                <a:hlinkClick r:id="rId6"/>
              </a:rPr>
              <a:t>The </a:t>
            </a:r>
            <a:r>
              <a:rPr lang="en-US" sz="2000" dirty="0" err="1">
                <a:hlinkClick r:id="rId6"/>
              </a:rPr>
              <a:t>Neyya</a:t>
            </a:r>
            <a:r>
              <a:rPr lang="en-US" sz="2000" dirty="0">
                <a:hlinkClick r:id="rId6"/>
              </a:rPr>
              <a:t> Smart Ring</a:t>
            </a:r>
            <a:r>
              <a:rPr lang="en-US" sz="2000" dirty="0"/>
              <a:t> stepped into the bling tech space in 2015. It is different from other smart devices on the market at the moment because it doesn’t have a display screen, nor does it count steps. It doesn’t even notify the wearer when there is a new message. </a:t>
            </a:r>
            <a:r>
              <a:rPr lang="en-US" sz="2000" dirty="0" smtClean="0"/>
              <a:t>It creates </a:t>
            </a:r>
            <a:r>
              <a:rPr lang="en-US" sz="2000" dirty="0"/>
              <a:t>a remote control out of a piece of jewelry. For example, if you are at work you can use </a:t>
            </a:r>
            <a:r>
              <a:rPr lang="en-US" sz="2000" dirty="0" err="1"/>
              <a:t>Neyya</a:t>
            </a:r>
            <a:r>
              <a:rPr lang="en-US" sz="2000" dirty="0"/>
              <a:t> to navigate through a presentation, or even control a computer via Bluetooth. It also allows the wearer to control music, a camera and create a custom timer on a smart phone app via Bluetooth.</a:t>
            </a:r>
          </a:p>
          <a:p>
            <a:endParaRPr lang="en-US" sz="2000" dirty="0"/>
          </a:p>
        </p:txBody>
      </p:sp>
    </p:spTree>
    <p:extLst>
      <p:ext uri="{BB962C8B-B14F-4D97-AF65-F5344CB8AC3E}">
        <p14:creationId xmlns:p14="http://schemas.microsoft.com/office/powerpoint/2010/main" val="2342865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Displays</a:t>
            </a:r>
            <a:endParaRPr lang="en-US" dirty="0"/>
          </a:p>
        </p:txBody>
      </p:sp>
      <p:pic>
        <p:nvPicPr>
          <p:cNvPr id="4" name="Content Placeholder 3" descr="smart ri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20331" y="1825625"/>
            <a:ext cx="4351338" cy="4351338"/>
          </a:xfrm>
          <a:prstGeom prst="rect">
            <a:avLst/>
          </a:prstGeom>
          <a:noFill/>
          <a:ln>
            <a:noFill/>
          </a:ln>
        </p:spPr>
      </p:pic>
    </p:spTree>
    <p:extLst>
      <p:ext uri="{BB962C8B-B14F-4D97-AF65-F5344CB8AC3E}">
        <p14:creationId xmlns:p14="http://schemas.microsoft.com/office/powerpoint/2010/main" val="1783770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94fifty Smart Sensor Basketball</a:t>
            </a:r>
            <a:r>
              <a:rPr lang="en-US" b="1" i="1" dirty="0"/>
              <a:t/>
            </a:r>
            <a:br>
              <a:rPr lang="en-US" b="1" i="1" dirty="0"/>
            </a:br>
            <a:endParaRPr lang="en-US" dirty="0"/>
          </a:p>
        </p:txBody>
      </p:sp>
      <p:pic>
        <p:nvPicPr>
          <p:cNvPr id="7" name="Content Placeholder 6" descr="94Fifty-Image-gen_f8125dc2-dffe-4d30-9013-6a6a0313b829"/>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67250" y="2572544"/>
            <a:ext cx="2857500" cy="2857500"/>
          </a:xfrm>
          <a:prstGeom prst="rect">
            <a:avLst/>
          </a:prstGeom>
          <a:noFill/>
          <a:ln>
            <a:noFill/>
          </a:ln>
        </p:spPr>
      </p:pic>
    </p:spTree>
    <p:extLst>
      <p:ext uri="{BB962C8B-B14F-4D97-AF65-F5344CB8AC3E}">
        <p14:creationId xmlns:p14="http://schemas.microsoft.com/office/powerpoint/2010/main" val="284893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lstStyle/>
          <a:p>
            <a:r>
              <a:rPr lang="en-US" dirty="0" smtClean="0"/>
              <a:t>94fifty Basketball</a:t>
            </a:r>
            <a:endParaRPr lang="en-US" dirty="0"/>
          </a:p>
        </p:txBody>
      </p:sp>
      <p:sp>
        <p:nvSpPr>
          <p:cNvPr id="3" name="Content Placeholder 2"/>
          <p:cNvSpPr>
            <a:spLocks noGrp="1"/>
          </p:cNvSpPr>
          <p:nvPr>
            <p:ph idx="1"/>
          </p:nvPr>
        </p:nvSpPr>
        <p:spPr/>
        <p:txBody>
          <a:bodyPr>
            <a:normAutofit fontScale="25000" lnSpcReduction="20000"/>
          </a:bodyPr>
          <a:lstStyle/>
          <a:p>
            <a:r>
              <a:rPr lang="en-US" sz="9600" dirty="0" err="1" smtClean="0"/>
              <a:t>Infomotion</a:t>
            </a:r>
            <a:r>
              <a:rPr lang="en-US" sz="9600" dirty="0" smtClean="0"/>
              <a:t> </a:t>
            </a:r>
            <a:r>
              <a:rPr lang="en-US" sz="9600" dirty="0"/>
              <a:t>Sports Technologies. The 94fifity is the official Smart Basketball of the National Association of Basketball Coaches. </a:t>
            </a:r>
          </a:p>
          <a:p>
            <a:r>
              <a:rPr lang="en-US" sz="9600" dirty="0"/>
              <a:t>This regulation size, weight, spin and bounce basketball comes with </a:t>
            </a:r>
            <a:r>
              <a:rPr lang="en-US" sz="9600" dirty="0" smtClean="0"/>
              <a:t>a </a:t>
            </a:r>
            <a:r>
              <a:rPr lang="en-US" sz="9600" dirty="0"/>
              <a:t>Qi wireless charger, and the mobile apps (</a:t>
            </a:r>
            <a:r>
              <a:rPr lang="en-US" sz="9600" dirty="0" err="1"/>
              <a:t>iOS</a:t>
            </a:r>
            <a:r>
              <a:rPr lang="en-US" sz="9600" dirty="0"/>
              <a:t> and Android) are free. It </a:t>
            </a:r>
            <a:r>
              <a:rPr lang="en-US" sz="9600" dirty="0" smtClean="0"/>
              <a:t> </a:t>
            </a:r>
            <a:r>
              <a:rPr lang="en-US" sz="9600" dirty="0"/>
              <a:t>includes a custom-made bag to carry the ball in.</a:t>
            </a:r>
          </a:p>
          <a:p>
            <a:r>
              <a:rPr lang="en-US" sz="9600" dirty="0"/>
              <a:t>Inside the ball are nine accelerometers and a gyroscope, sitting on a circuit board that weighs less than 20 grams. Those sensors can detect force (a 360-degree view of it) and speed, ball rotation and ball arc.</a:t>
            </a:r>
          </a:p>
          <a:p>
            <a:r>
              <a:rPr lang="en-US" sz="9600" dirty="0"/>
              <a:t>The ball runs a lightweight operating system that dissects patterns in motion and can communicate anomalies in less than 100 milliseconds over Bluetooth. </a:t>
            </a:r>
            <a:r>
              <a:rPr lang="en-US" sz="9600" dirty="0" smtClean="0"/>
              <a:t>One can get </a:t>
            </a:r>
            <a:r>
              <a:rPr lang="en-US" sz="9600" dirty="0"/>
              <a:t>instant feedback on every shot and dribble.</a:t>
            </a:r>
          </a:p>
          <a:p>
            <a:r>
              <a:rPr lang="en-US" sz="9600" dirty="0"/>
              <a:t>The ball tracks four important metrics: dribble force/speed, shot speed, shot backspin and shot arc. It works in conjunction with an app that displays results on the fly. You can choose to work on various skills, or compete </a:t>
            </a:r>
            <a:r>
              <a:rPr lang="en-US" sz="9600" dirty="0" smtClean="0"/>
              <a:t>against </a:t>
            </a:r>
            <a:r>
              <a:rPr lang="en-US" sz="9600" dirty="0"/>
              <a:t>other players through up to 34 different challenges</a:t>
            </a:r>
            <a:r>
              <a:rPr lang="en-US" sz="9600" dirty="0" smtClean="0"/>
              <a:t>.</a:t>
            </a:r>
          </a:p>
          <a:p>
            <a:r>
              <a:rPr lang="en-US" sz="9600" dirty="0"/>
              <a:t>You will need to recharge this basketball. </a:t>
            </a:r>
            <a:r>
              <a:rPr lang="en-US" sz="9600" dirty="0" smtClean="0"/>
              <a:t>It </a:t>
            </a:r>
            <a:r>
              <a:rPr lang="en-US" sz="9600" dirty="0"/>
              <a:t>will be good for 8 hours before needing a top-up.</a:t>
            </a:r>
          </a:p>
          <a:p>
            <a:endParaRPr lang="en-US" dirty="0"/>
          </a:p>
        </p:txBody>
      </p:sp>
    </p:spTree>
    <p:extLst>
      <p:ext uri="{BB962C8B-B14F-4D97-AF65-F5344CB8AC3E}">
        <p14:creationId xmlns:p14="http://schemas.microsoft.com/office/powerpoint/2010/main" val="981878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Wilson X Connected Basketball</a:t>
            </a:r>
            <a:br>
              <a:rPr lang="en-US" b="1" i="1" dirty="0"/>
            </a:br>
            <a:endParaRPr lang="en-US" dirty="0"/>
          </a:p>
        </p:txBody>
      </p:sp>
      <p:pic>
        <p:nvPicPr>
          <p:cNvPr id="4" name="Content Placeholder 3" descr="Wearables basketbal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36845" y="1825625"/>
            <a:ext cx="4918309" cy="4351338"/>
          </a:xfrm>
          <a:prstGeom prst="rect">
            <a:avLst/>
          </a:prstGeom>
          <a:noFill/>
          <a:ln>
            <a:noFill/>
          </a:ln>
        </p:spPr>
      </p:pic>
    </p:spTree>
    <p:extLst>
      <p:ext uri="{BB962C8B-B14F-4D97-AF65-F5344CB8AC3E}">
        <p14:creationId xmlns:p14="http://schemas.microsoft.com/office/powerpoint/2010/main" val="308074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 on Basketball</a:t>
            </a:r>
            <a:endParaRPr lang="en-US" dirty="0"/>
          </a:p>
        </p:txBody>
      </p:sp>
      <p:sp>
        <p:nvSpPr>
          <p:cNvPr id="3" name="Content Placeholder 2"/>
          <p:cNvSpPr>
            <a:spLocks noGrp="1"/>
          </p:cNvSpPr>
          <p:nvPr>
            <p:ph idx="1"/>
          </p:nvPr>
        </p:nvSpPr>
        <p:spPr/>
        <p:txBody>
          <a:bodyPr>
            <a:normAutofit fontScale="77500" lnSpcReduction="20000"/>
          </a:bodyPr>
          <a:lstStyle/>
          <a:p>
            <a:r>
              <a:rPr lang="en-US" dirty="0"/>
              <a:t>You can choose from one of two sizes: official (29.5 inches) or intermediate (28.5 inches). There are no wires, add-ons to attach to the hoop or </a:t>
            </a:r>
            <a:r>
              <a:rPr lang="en-US" dirty="0" err="1"/>
              <a:t>wearables</a:t>
            </a:r>
            <a:r>
              <a:rPr lang="en-US" dirty="0"/>
              <a:t> to strap on your wrist.</a:t>
            </a:r>
          </a:p>
          <a:p>
            <a:r>
              <a:rPr lang="en-US" dirty="0"/>
              <a:t>Below the surface the ball contains a Bluetooth radio, low-power processor, and three-axis accelerometer, which with the help of some cleverly crafted algorithms track your baskets. Wilson says the algorithm is 98% accurate on makes and misses.</a:t>
            </a:r>
          </a:p>
          <a:p>
            <a:r>
              <a:rPr lang="en-US" dirty="0"/>
              <a:t>Although you can use it in a game, the ball is designed to track a single player’s shots. </a:t>
            </a:r>
            <a:r>
              <a:rPr lang="en-US" dirty="0" smtClean="0"/>
              <a:t>The </a:t>
            </a:r>
            <a:r>
              <a:rPr lang="en-US" dirty="0"/>
              <a:t>ball </a:t>
            </a:r>
            <a:r>
              <a:rPr lang="en-US" dirty="0" smtClean="0"/>
              <a:t>can not </a:t>
            </a:r>
            <a:r>
              <a:rPr lang="en-US" dirty="0"/>
              <a:t>tell when it has changed possession. This is why Wilson recommends to use the ball and app during solo training sessions only.</a:t>
            </a:r>
          </a:p>
          <a:p>
            <a:r>
              <a:rPr lang="en-US" dirty="0"/>
              <a:t>The Wilson X syncs via Bluetooth to the smartphone app, which dishes out charts and graphs on your shooting statistics such as shooting percentages, shot attempts and total time in play.</a:t>
            </a:r>
          </a:p>
          <a:p>
            <a:r>
              <a:rPr lang="en-US" dirty="0"/>
              <a:t>You </a:t>
            </a:r>
            <a:r>
              <a:rPr lang="en-US" dirty="0" err="1" smtClean="0"/>
              <a:t>donot</a:t>
            </a:r>
            <a:r>
              <a:rPr lang="en-US" dirty="0" smtClean="0"/>
              <a:t> </a:t>
            </a:r>
            <a:r>
              <a:rPr lang="en-US" dirty="0"/>
              <a:t>need to charge the basketball. Its battery runs strong for over 100,000 shots – that’s 300 shots a day for a year. After that you can continue on using it as a regular ball, or perhaps trade it in.</a:t>
            </a:r>
          </a:p>
          <a:p>
            <a:endParaRPr lang="en-US" dirty="0"/>
          </a:p>
        </p:txBody>
      </p:sp>
    </p:spTree>
    <p:extLst>
      <p:ext uri="{BB962C8B-B14F-4D97-AF65-F5344CB8AC3E}">
        <p14:creationId xmlns:p14="http://schemas.microsoft.com/office/powerpoint/2010/main" val="201948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Sensors in Jerseys/Clothing</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hlinkClick r:id="rId2"/>
              </a:rPr>
              <a:t>http</a:t>
            </a:r>
            <a:r>
              <a:rPr lang="en-US" dirty="0">
                <a:hlinkClick r:id="rId2"/>
              </a:rPr>
              <a:t>://</a:t>
            </a:r>
            <a:r>
              <a:rPr lang="en-US" dirty="0" smtClean="0">
                <a:hlinkClick r:id="rId2"/>
              </a:rPr>
              <a:t>engineering.tamu.edu/news/2015/02/11/grunlan-working-with-australian-rugby-team-to-develop-sensors-for-jerseys</a:t>
            </a:r>
            <a:endParaRPr lang="en-US" dirty="0"/>
          </a:p>
          <a:p>
            <a:r>
              <a:rPr lang="en-US" dirty="0"/>
              <a:t>According to </a:t>
            </a:r>
            <a:r>
              <a:rPr lang="en-US" dirty="0" err="1"/>
              <a:t>Grunlan</a:t>
            </a:r>
            <a:r>
              <a:rPr lang="en-US" dirty="0"/>
              <a:t>, the sensors they are working to develop are polymer or plastic-based thermoelectric materials that can be applied as coatings to fabrics.</a:t>
            </a:r>
          </a:p>
          <a:p>
            <a:r>
              <a:rPr lang="en-US" dirty="0"/>
              <a:t>“When the body heats up when working out, as long as there is a temperature gradient, it can drive electricity,” </a:t>
            </a:r>
            <a:r>
              <a:rPr lang="en-US" dirty="0" err="1"/>
              <a:t>Grunlan</a:t>
            </a:r>
            <a:r>
              <a:rPr lang="en-US" dirty="0"/>
              <a:t> said. “That electricity could power sensors built into a jersey of an athlete and supply power to transmit information to a computer. </a:t>
            </a:r>
            <a:r>
              <a:rPr lang="en-US" dirty="0" smtClean="0"/>
              <a:t>It </a:t>
            </a:r>
            <a:r>
              <a:rPr lang="en-US" dirty="0"/>
              <a:t>can </a:t>
            </a:r>
            <a:r>
              <a:rPr lang="en-US" dirty="0" smtClean="0"/>
              <a:t>tell </a:t>
            </a:r>
            <a:r>
              <a:rPr lang="en-US" dirty="0"/>
              <a:t>about a person’s hydration level or the G-force </a:t>
            </a:r>
            <a:r>
              <a:rPr lang="en-US" dirty="0" smtClean="0"/>
              <a:t>experienced </a:t>
            </a:r>
            <a:r>
              <a:rPr lang="en-US" dirty="0"/>
              <a:t>from a hit.”</a:t>
            </a:r>
          </a:p>
        </p:txBody>
      </p:sp>
    </p:spTree>
    <p:extLst>
      <p:ext uri="{BB962C8B-B14F-4D97-AF65-F5344CB8AC3E}">
        <p14:creationId xmlns:p14="http://schemas.microsoft.com/office/powerpoint/2010/main" val="2370102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9955</TotalTime>
  <Words>643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Technologies for Blind Basketball Player</vt:lpstr>
      <vt:lpstr>Wearable Technology</vt:lpstr>
      <vt:lpstr>Examples of  Wearable Products</vt:lpstr>
      <vt:lpstr>Some Displays</vt:lpstr>
      <vt:lpstr>  94fifty Smart Sensor Basketball </vt:lpstr>
      <vt:lpstr>94fifty Basketball</vt:lpstr>
      <vt:lpstr>Wilson X Connected Basketball </vt:lpstr>
      <vt:lpstr>More Details on Basketball</vt:lpstr>
      <vt:lpstr>Sensors in Jerseys/Clothing </vt:lpstr>
      <vt:lpstr>JERSEY-EMBEDDED GPS AND THE TECH-CENTRIC FUTURE OF FOOTBALL</vt:lpstr>
      <vt:lpstr>More Details continued</vt:lpstr>
      <vt:lpstr>Wearable and Compensating Disability</vt:lpstr>
    </vt:vector>
  </TitlesOfParts>
  <Company>Department of Computer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Technologies for Blind Baskeball Player</dc:title>
  <dc:creator>BB-User</dc:creator>
  <cp:lastModifiedBy>BB-User</cp:lastModifiedBy>
  <cp:revision>7</cp:revision>
  <dcterms:created xsi:type="dcterms:W3CDTF">2016-09-09T12:26:31Z</dcterms:created>
  <dcterms:modified xsi:type="dcterms:W3CDTF">2016-09-18T13:05:17Z</dcterms:modified>
</cp:coreProperties>
</file>