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92" r:id="rId2"/>
    <p:sldId id="491" r:id="rId3"/>
    <p:sldId id="502" r:id="rId4"/>
    <p:sldId id="492" r:id="rId5"/>
    <p:sldId id="493" r:id="rId6"/>
    <p:sldId id="494" r:id="rId7"/>
    <p:sldId id="495" r:id="rId8"/>
    <p:sldId id="482" r:id="rId9"/>
    <p:sldId id="451" r:id="rId10"/>
    <p:sldId id="496" r:id="rId11"/>
    <p:sldId id="479" r:id="rId12"/>
    <p:sldId id="471" r:id="rId13"/>
    <p:sldId id="472" r:id="rId14"/>
    <p:sldId id="500" r:id="rId15"/>
    <p:sldId id="503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4F2"/>
    <a:srgbClr val="8000FF"/>
    <a:srgbClr val="FF0080"/>
    <a:srgbClr val="FFCC66"/>
    <a:srgbClr val="4F81BA"/>
    <a:srgbClr val="D0AD36"/>
    <a:srgbClr val="FFFF33"/>
    <a:srgbClr val="00FFFF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64" autoAdjust="0"/>
    <p:restoredTop sz="98235" autoAdjust="0"/>
  </p:normalViewPr>
  <p:slideViewPr>
    <p:cSldViewPr snapToObjects="1">
      <p:cViewPr varScale="1">
        <p:scale>
          <a:sx n="124" d="100"/>
          <a:sy n="124" d="100"/>
        </p:scale>
        <p:origin x="1208" y="176"/>
      </p:cViewPr>
      <p:guideLst>
        <p:guide orient="horz" pos="2160"/>
        <p:guide pos="1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Hadoop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30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128</c:v>
                </c:pt>
                <c:pt idx="1">
                  <c:v>637</c:v>
                </c:pt>
                <c:pt idx="2">
                  <c:v>1245</c:v>
                </c:pt>
                <c:pt idx="3">
                  <c:v>2559</c:v>
                </c:pt>
                <c:pt idx="4">
                  <c:v>3818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3B-8344-98A5-06C992748E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Spark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30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174</c:v>
                </c:pt>
                <c:pt idx="1">
                  <c:v>214</c:v>
                </c:pt>
                <c:pt idx="2">
                  <c:v>242</c:v>
                </c:pt>
                <c:pt idx="3">
                  <c:v>283</c:v>
                </c:pt>
                <c:pt idx="4">
                  <c:v>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3B-8344-98A5-06C992748E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3292648"/>
        <c:axId val="2077417544"/>
      </c:barChart>
      <c:catAx>
        <c:axId val="21032926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Iterations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077417544"/>
        <c:crosses val="autoZero"/>
        <c:auto val="1"/>
        <c:lblAlgn val="ctr"/>
        <c:lblOffset val="100"/>
        <c:noMultiLvlLbl val="0"/>
      </c:catAx>
      <c:valAx>
        <c:axId val="20774175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Running Time (s)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103292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032366489902998"/>
          <c:y val="0.35207722423351701"/>
          <c:w val="0.15947225346831601"/>
          <c:h val="0.181516842992521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10DBB-FA3E-BA4C-AFAB-ED4147FA32B1}" type="datetimeFigureOut">
              <a:rPr lang="en-US" smtClean="0"/>
              <a:t>3/17/19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FF5B2-048D-0344-B140-24CAAF7F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703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1EAA98-0FDA-CD43-AE85-312F9266063F}" type="datetime1">
              <a:rPr lang="en-US"/>
              <a:pPr>
                <a:defRPr/>
              </a:pPr>
              <a:t>3/17/19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519AE34-0624-8F4B-9FB8-27D0EFDF7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979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2DC69FE-82EB-ED4A-895C-6DF3FE534FB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>
                <a:ea typeface="ＭＳ Ｐゴシック" charset="-128"/>
                <a:cs typeface="ＭＳ Ｐゴシック" charset="-128"/>
              </a:rPr>
              <a:t>Note that dataset is reused on each gradient computation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76D692-9537-2146-850C-795FF5B1173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Key idea: add</a:t>
            </a:r>
            <a:r>
              <a:rPr lang="en-US" baseline="0" dirty="0"/>
              <a:t> “variables” to the “functions” in functional programming</a:t>
            </a:r>
            <a:endParaRPr lang="en-US" dirty="0"/>
          </a:p>
          <a:p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AE12695-0717-744A-A738-2CC9BB29FA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</a:t>
            </a:r>
            <a:r>
              <a:rPr lang="en-US" baseline="0" dirty="0"/>
              <a:t> for a 29 GB dataset on 20 EC2 m1.xlarge machines (4 cores each)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en-US" dirty="0">
                <a:ea typeface="ＭＳ Ｐゴシック" charset="-128"/>
                <a:cs typeface="ＭＳ Ｐゴシック" charset="-128"/>
              </a:rPr>
              <a:t>Point out that </a:t>
            </a:r>
            <a:r>
              <a:rPr lang="en-US" dirty="0" err="1">
                <a:ea typeface="ＭＳ Ｐゴシック" charset="-128"/>
                <a:cs typeface="ＭＳ Ｐゴシック" charset="-128"/>
              </a:rPr>
              <a:t>Scala</a:t>
            </a:r>
            <a:r>
              <a:rPr lang="en-US" dirty="0">
                <a:ea typeface="ＭＳ Ｐゴシック" charset="-128"/>
                <a:cs typeface="ＭＳ Ｐゴシック" charset="-128"/>
              </a:rPr>
              <a:t> is a modern PL etc</a:t>
            </a:r>
          </a:p>
          <a:p>
            <a:pPr eaLnBrk="1" hangingPunct="1"/>
            <a:r>
              <a:rPr lang="en-US" dirty="0">
                <a:ea typeface="ＭＳ Ｐゴシック" charset="-128"/>
                <a:cs typeface="ＭＳ Ｐゴシック" charset="-128"/>
              </a:rPr>
              <a:t>Mention </a:t>
            </a:r>
            <a:r>
              <a:rPr lang="en-US" dirty="0" err="1">
                <a:ea typeface="ＭＳ Ｐゴシック" charset="-128"/>
                <a:cs typeface="ＭＳ Ｐゴシック" charset="-128"/>
              </a:rPr>
              <a:t>DryadLINQ</a:t>
            </a:r>
            <a:r>
              <a:rPr lang="en-US" dirty="0">
                <a:ea typeface="ＭＳ Ｐゴシック" charset="-128"/>
                <a:cs typeface="ＭＳ Ｐゴシック" charset="-128"/>
              </a:rPr>
              <a:t> (but we go beyond it with </a:t>
            </a:r>
            <a:r>
              <a:rPr lang="en-US" dirty="0" err="1">
                <a:ea typeface="ＭＳ Ｐゴシック" charset="-128"/>
                <a:cs typeface="ＭＳ Ｐゴシック" charset="-128"/>
              </a:rPr>
              <a:t>RDDs</a:t>
            </a:r>
            <a:r>
              <a:rPr lang="en-US" dirty="0">
                <a:ea typeface="ＭＳ Ｐゴシック" charset="-128"/>
                <a:cs typeface="ＭＳ Ｐゴシック" charset="-128"/>
              </a:rPr>
              <a:t>)</a:t>
            </a:r>
          </a:p>
          <a:p>
            <a:pPr eaLnBrk="1" hangingPunct="1"/>
            <a:r>
              <a:rPr lang="en-US" dirty="0">
                <a:ea typeface="ＭＳ Ｐゴシック" charset="-128"/>
                <a:cs typeface="ＭＳ Ｐゴシック" charset="-128"/>
              </a:rPr>
              <a:t>Point out that interactive use and iterative use go hand in hand because both require small tasks and dataset reuse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C76D26-788B-F748-9D02-EE23F8DB6C1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en-US" dirty="0">
                <a:ea typeface="ＭＳ Ｐゴシック" charset="-128"/>
                <a:cs typeface="ＭＳ Ｐゴシック" charset="-128"/>
              </a:rPr>
              <a:t>Point out that </a:t>
            </a:r>
            <a:r>
              <a:rPr lang="en-US" dirty="0" err="1">
                <a:ea typeface="ＭＳ Ｐゴシック" charset="-128"/>
                <a:cs typeface="ＭＳ Ｐゴシック" charset="-128"/>
              </a:rPr>
              <a:t>Scala</a:t>
            </a:r>
            <a:r>
              <a:rPr lang="en-US" dirty="0">
                <a:ea typeface="ＭＳ Ｐゴシック" charset="-128"/>
                <a:cs typeface="ＭＳ Ｐゴシック" charset="-128"/>
              </a:rPr>
              <a:t> is a modern PL etc</a:t>
            </a:r>
          </a:p>
          <a:p>
            <a:pPr eaLnBrk="1" hangingPunct="1"/>
            <a:r>
              <a:rPr lang="en-US" dirty="0">
                <a:ea typeface="ＭＳ Ｐゴシック" charset="-128"/>
                <a:cs typeface="ＭＳ Ｐゴシック" charset="-128"/>
              </a:rPr>
              <a:t>Mention </a:t>
            </a:r>
            <a:r>
              <a:rPr lang="en-US" dirty="0" err="1">
                <a:ea typeface="ＭＳ Ｐゴシック" charset="-128"/>
                <a:cs typeface="ＭＳ Ｐゴシック" charset="-128"/>
              </a:rPr>
              <a:t>DryadLINQ</a:t>
            </a:r>
            <a:r>
              <a:rPr lang="en-US" dirty="0">
                <a:ea typeface="ＭＳ Ｐゴシック" charset="-128"/>
                <a:cs typeface="ＭＳ Ｐゴシック" charset="-128"/>
              </a:rPr>
              <a:t> (but we go beyond it with </a:t>
            </a:r>
            <a:r>
              <a:rPr lang="en-US" dirty="0" err="1">
                <a:ea typeface="ＭＳ Ｐゴシック" charset="-128"/>
                <a:cs typeface="ＭＳ Ｐゴシック" charset="-128"/>
              </a:rPr>
              <a:t>RDDs</a:t>
            </a:r>
            <a:r>
              <a:rPr lang="en-US" dirty="0">
                <a:ea typeface="ＭＳ Ｐゴシック" charset="-128"/>
                <a:cs typeface="ＭＳ Ｐゴシック" charset="-128"/>
              </a:rPr>
              <a:t>)</a:t>
            </a:r>
          </a:p>
          <a:p>
            <a:pPr eaLnBrk="1" hangingPunct="1"/>
            <a:r>
              <a:rPr lang="en-US" dirty="0">
                <a:ea typeface="ＭＳ Ｐゴシック" charset="-128"/>
                <a:cs typeface="ＭＳ Ｐゴシック" charset="-128"/>
              </a:rPr>
              <a:t>Point out that interactive use and iterative use go hand in hand because both require small tasks and dataset reuse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C76D26-788B-F748-9D02-EE23F8DB6C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97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Acyclic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E4AB8-F1BD-8148-95DE-D13CEE04B1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534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 applies to Dryad,</a:t>
            </a:r>
            <a:r>
              <a:rPr lang="en-US" baseline="0" dirty="0"/>
              <a:t> SQL, </a:t>
            </a:r>
            <a:r>
              <a:rPr lang="en-US" baseline="0" dirty="0" err="1"/>
              <a:t>etc</a:t>
            </a:r>
            <a:endParaRPr lang="en-US" baseline="0" dirty="0"/>
          </a:p>
          <a:p>
            <a:r>
              <a:rPr lang="en-US" baseline="0" dirty="0"/>
              <a:t>Benefits: easy to do fault tolerance and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E4AB8-F1BD-8148-95DE-D13CEE04B1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534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RDDs = first-class</a:t>
            </a:r>
            <a:r>
              <a:rPr lang="en-US" baseline="0" dirty="0"/>
              <a:t> way to manipulate and persist intermediate datasets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880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>
                <a:ea typeface="ＭＳ Ｐゴシック" charset="-128"/>
                <a:cs typeface="ＭＳ Ｐゴシック" charset="-128"/>
              </a:rPr>
              <a:t>You write a single program </a:t>
            </a:r>
            <a:r>
              <a:rPr lang="en-US">
                <a:ea typeface="ＭＳ Ｐゴシック" charset="-128"/>
                <a:cs typeface="ＭＳ Ｐゴシック" charset="-128"/>
                <a:sym typeface="Wingdings" charset="2"/>
              </a:rPr>
              <a:t> similar to DryadLINQ</a:t>
            </a:r>
            <a:endParaRPr lang="en-US">
              <a:ea typeface="ＭＳ Ｐゴシック" charset="-128"/>
              <a:cs typeface="ＭＳ Ｐゴシック" charset="-128"/>
            </a:endParaRPr>
          </a:p>
          <a:p>
            <a:r>
              <a:rPr lang="en-US">
                <a:ea typeface="ＭＳ Ｐゴシック" charset="-128"/>
                <a:cs typeface="ＭＳ Ｐゴシック" charset="-128"/>
              </a:rPr>
              <a:t>Distributed data sets with parallel operations on them are pretty standard; the new thing is that they can be reused across ops</a:t>
            </a:r>
          </a:p>
          <a:p>
            <a:r>
              <a:rPr lang="en-US">
                <a:ea typeface="ＭＳ Ｐゴシック" charset="-128"/>
                <a:cs typeface="ＭＳ Ｐゴシック" charset="-128"/>
              </a:rPr>
              <a:t>Variables in the driver program can be used in parallel ops; accumulators useful for sending information back, cached vars are an optimization</a:t>
            </a:r>
          </a:p>
          <a:p>
            <a:r>
              <a:rPr lang="en-US">
                <a:ea typeface="ＭＳ Ｐゴシック" charset="-128"/>
                <a:cs typeface="ＭＳ Ｐゴシック" charset="-128"/>
              </a:rPr>
              <a:t>Mention cached vars useful for some workloads that won’t be shown here</a:t>
            </a:r>
          </a:p>
          <a:p>
            <a:r>
              <a:rPr lang="en-US">
                <a:ea typeface="ＭＳ Ｐゴシック" charset="-128"/>
                <a:cs typeface="ＭＳ Ｐゴシック" charset="-128"/>
              </a:rPr>
              <a:t>Mention it’s all designed to be easy to distribute in a fault-tolerant fashion</a:t>
            </a:r>
          </a:p>
          <a:p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D737DA-5696-A54F-AE95-BBE5C9416BB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Key idea: add</a:t>
            </a:r>
            <a:r>
              <a:rPr lang="en-US" baseline="0" dirty="0"/>
              <a:t> “variables” to the “functions” in functional programming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-1588"/>
            <a:ext cx="9339263" cy="12192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" dist="23000" dir="5400000" rotWithShape="0">
              <a:srgbClr val="000000">
                <a:alpha val="1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066800"/>
          </a:xfrm>
        </p:spPr>
        <p:txBody>
          <a:bodyPr anchor="t"/>
          <a:lstStyle>
            <a:lvl1pPr>
              <a:defRPr sz="9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736975"/>
            <a:ext cx="6400800" cy="682625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9F4B6-8681-E04D-9255-0297A3D32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3C13E-E4C7-D24A-8B56-ECE664E03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2440E-5BFE-874C-9227-F4E3288434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463FC-7912-AC48-B1D7-F0AD74BF4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066800"/>
          </a:xfrm>
        </p:spPr>
        <p:txBody>
          <a:bodyPr anchor="t"/>
          <a:lstStyle>
            <a:lvl1pPr>
              <a:defRPr sz="9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517775"/>
            <a:ext cx="6400800" cy="682625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38D69-7854-5743-8814-6FD6FB500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8055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1F212-E36A-6C44-B33E-311474828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E3AE0-77FC-6A46-AAD7-7484B6419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E49AE-0C71-C547-B6A5-EC281CCEE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C58E1-AD50-B54D-AB38-8CD397ACE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838200"/>
          </a:xfrm>
        </p:spPr>
        <p:txBody>
          <a:bodyPr/>
          <a:lstStyle>
            <a:lvl1pPr>
              <a:defRPr sz="5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64161-BD14-6B44-8A5D-DA5F390B3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83E74-89E2-C64C-9005-6CEB91907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51038"/>
            <a:ext cx="8229600" cy="422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orbe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orbe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orbel" charset="0"/>
              </a:defRPr>
            </a:lvl1pPr>
          </a:lstStyle>
          <a:p>
            <a:pPr>
              <a:defRPr/>
            </a:pPr>
            <a:fld id="{6EC0E81C-C778-DC40-90D0-8BC73B380437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6000" b="1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0" indent="0" algn="l" defTabSz="457200" rtl="0" eaLnBrk="0" fontAlgn="base" hangingPunct="0">
        <a:spcBef>
          <a:spcPts val="2000"/>
        </a:spcBef>
        <a:spcAft>
          <a:spcPct val="0"/>
        </a:spcAft>
        <a:buNone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457200" indent="-228600" algn="l" defTabSz="457200" rtl="0" eaLnBrk="0" fontAlgn="base" hangingPunct="0">
        <a:spcBef>
          <a:spcPct val="0"/>
        </a:spcBef>
        <a:spcAft>
          <a:spcPct val="0"/>
        </a:spcAft>
        <a:buSzPct val="100000"/>
        <a:buFont typeface="Lucida Grande" charset="0"/>
        <a:buChar char="»"/>
        <a:defRPr sz="27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77724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0"/>
          <p:cNvSpPr>
            <a:spLocks noChangeArrowheads="1"/>
          </p:cNvSpPr>
          <p:nvPr/>
        </p:nvSpPr>
        <p:spPr bwMode="auto">
          <a:xfrm>
            <a:off x="536864" y="3810000"/>
            <a:ext cx="8498279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404040"/>
                </a:solidFill>
                <a:latin typeface="Corbel" charset="0"/>
                <a:ea typeface="Corbel" charset="0"/>
                <a:cs typeface="Corbel" charset="0"/>
              </a:rPr>
              <a:t>Matei Zaharia, </a:t>
            </a:r>
            <a:r>
              <a:rPr lang="en-US" dirty="0" err="1">
                <a:solidFill>
                  <a:srgbClr val="404040"/>
                </a:solidFill>
                <a:latin typeface="Corbel" charset="0"/>
                <a:ea typeface="Corbel" charset="0"/>
                <a:cs typeface="Corbel" charset="0"/>
              </a:rPr>
              <a:t>Mosharaf</a:t>
            </a:r>
            <a:r>
              <a:rPr lang="en-US" dirty="0">
                <a:solidFill>
                  <a:srgbClr val="404040"/>
                </a:solidFill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Corbel" charset="0"/>
                <a:ea typeface="Corbel" charset="0"/>
                <a:cs typeface="Corbel" charset="0"/>
              </a:rPr>
              <a:t>Chowdhury</a:t>
            </a:r>
            <a:r>
              <a:rPr lang="en-US" dirty="0">
                <a:solidFill>
                  <a:srgbClr val="404040"/>
                </a:solidFill>
                <a:latin typeface="Corbel" charset="0"/>
                <a:ea typeface="Corbel" charset="0"/>
                <a:cs typeface="Corbel" charset="0"/>
              </a:rPr>
              <a:t>, </a:t>
            </a:r>
            <a:r>
              <a:rPr lang="en-US" dirty="0" err="1">
                <a:solidFill>
                  <a:srgbClr val="404040"/>
                </a:solidFill>
                <a:latin typeface="Corbel" charset="0"/>
                <a:ea typeface="Corbel" charset="0"/>
                <a:cs typeface="Corbel" charset="0"/>
              </a:rPr>
              <a:t>Tathagata</a:t>
            </a:r>
            <a:r>
              <a:rPr lang="en-US" dirty="0">
                <a:solidFill>
                  <a:srgbClr val="404040"/>
                </a:solidFill>
                <a:latin typeface="Corbel" charset="0"/>
                <a:ea typeface="Corbel" charset="0"/>
                <a:cs typeface="Corbel" charset="0"/>
              </a:rPr>
              <a:t> Das,</a:t>
            </a:r>
          </a:p>
          <a:p>
            <a:r>
              <a:rPr lang="en-US" dirty="0" err="1">
                <a:solidFill>
                  <a:srgbClr val="404040"/>
                </a:solidFill>
                <a:latin typeface="Corbel" charset="0"/>
                <a:ea typeface="Corbel" charset="0"/>
                <a:cs typeface="Corbel" charset="0"/>
              </a:rPr>
              <a:t>Ankur</a:t>
            </a:r>
            <a:r>
              <a:rPr lang="en-US" dirty="0">
                <a:solidFill>
                  <a:srgbClr val="404040"/>
                </a:solidFill>
                <a:latin typeface="Corbel" charset="0"/>
                <a:ea typeface="Corbel" charset="0"/>
                <a:cs typeface="Corbel" charset="0"/>
              </a:rPr>
              <a:t> Dave, Justin Ma, Murphy McCauley, Michael Franklin,</a:t>
            </a:r>
          </a:p>
          <a:p>
            <a:r>
              <a:rPr lang="en-US" dirty="0">
                <a:solidFill>
                  <a:srgbClr val="404040"/>
                </a:solidFill>
                <a:latin typeface="Corbel" charset="0"/>
                <a:ea typeface="Corbel" charset="0"/>
                <a:cs typeface="Corbel" charset="0"/>
              </a:rPr>
              <a:t>Scott </a:t>
            </a:r>
            <a:r>
              <a:rPr lang="en-US" dirty="0" err="1">
                <a:solidFill>
                  <a:srgbClr val="404040"/>
                </a:solidFill>
                <a:latin typeface="Corbel" charset="0"/>
                <a:ea typeface="Corbel" charset="0"/>
                <a:cs typeface="Corbel" charset="0"/>
              </a:rPr>
              <a:t>Shenker</a:t>
            </a:r>
            <a:r>
              <a:rPr lang="en-US" dirty="0">
                <a:solidFill>
                  <a:srgbClr val="404040"/>
                </a:solidFill>
                <a:latin typeface="Corbel" charset="0"/>
                <a:ea typeface="Corbel" charset="0"/>
                <a:cs typeface="Corbel" charset="0"/>
              </a:rPr>
              <a:t>, Ion </a:t>
            </a:r>
            <a:r>
              <a:rPr lang="en-US" dirty="0" err="1">
                <a:solidFill>
                  <a:srgbClr val="404040"/>
                </a:solidFill>
                <a:latin typeface="Corbel" charset="0"/>
                <a:ea typeface="Corbel" charset="0"/>
                <a:cs typeface="Corbel" charset="0"/>
              </a:rPr>
              <a:t>Stoica</a:t>
            </a:r>
            <a:endParaRPr lang="en-US" dirty="0">
              <a:solidFill>
                <a:srgbClr val="404040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10" name="Title 3"/>
          <p:cNvSpPr>
            <a:spLocks noGrp="1"/>
          </p:cNvSpPr>
          <p:nvPr>
            <p:ph type="ctrTitle"/>
          </p:nvPr>
        </p:nvSpPr>
        <p:spPr>
          <a:xfrm>
            <a:off x="533400" y="749042"/>
            <a:ext cx="7772400" cy="1066800"/>
          </a:xfrm>
        </p:spPr>
        <p:txBody>
          <a:bodyPr/>
          <a:lstStyle/>
          <a:p>
            <a:r>
              <a:rPr lang="en-US" sz="10000" dirty="0">
                <a:ea typeface="ＭＳ Ｐゴシック" charset="-128"/>
                <a:cs typeface="ＭＳ Ｐゴシック" charset="-128"/>
              </a:rPr>
              <a:t>Spark</a:t>
            </a:r>
          </a:p>
        </p:txBody>
      </p:sp>
      <p:sp>
        <p:nvSpPr>
          <p:cNvPr id="11" name="Subtitle 8"/>
          <p:cNvSpPr>
            <a:spLocks noGrp="1"/>
          </p:cNvSpPr>
          <p:nvPr>
            <p:ph type="subTitle" idx="1"/>
          </p:nvPr>
        </p:nvSpPr>
        <p:spPr>
          <a:xfrm>
            <a:off x="536865" y="2425442"/>
            <a:ext cx="8191500" cy="682625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US" sz="3600" dirty="0">
                <a:solidFill>
                  <a:srgbClr val="3366FF"/>
                </a:solidFill>
                <a:ea typeface="Corbel" charset="0"/>
                <a:cs typeface="Corbel" charset="0"/>
              </a:rPr>
              <a:t>Fast, Interactive, Language-Integrated Cluster Computing</a:t>
            </a:r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5056986" y="5169647"/>
            <a:ext cx="3896702" cy="1307353"/>
            <a:chOff x="5105400" y="5181601"/>
            <a:chExt cx="3848288" cy="1291110"/>
          </a:xfrm>
        </p:grpSpPr>
        <p:pic>
          <p:nvPicPr>
            <p:cNvPr id="7" name="Picture 6" descr="amplab_hires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5400" y="5181601"/>
              <a:ext cx="3848288" cy="129111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6704922" y="6132997"/>
              <a:ext cx="12747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2A736"/>
                  </a:solidFill>
                  <a:latin typeface="Corbel"/>
                  <a:cs typeface="Corbel"/>
                </a:rPr>
                <a:t>UC BERKELEY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21924" y="5791200"/>
            <a:ext cx="358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Corbel"/>
                <a:cs typeface="Corbel"/>
              </a:rPr>
              <a:t>www.spark-project.org</a:t>
            </a:r>
            <a:r>
              <a:rPr lang="en-US" sz="2800" dirty="0">
                <a:latin typeface="Corbel"/>
                <a:cs typeface="Corbel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>
                <a:ea typeface="ＭＳ Ｐゴシック" charset="-128"/>
                <a:cs typeface="ＭＳ Ｐゴシック" charset="-128"/>
              </a:rPr>
              <a:t>RDD Fault Tolerance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9490"/>
            <a:ext cx="8305800" cy="4167910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FontTx/>
              <a:buNone/>
              <a:defRPr/>
            </a:pPr>
            <a:r>
              <a:rPr lang="en-US" dirty="0">
                <a:ea typeface="ＭＳ Ｐゴシック" charset="-128"/>
                <a:cs typeface="ＭＳ Ｐゴシック" charset="-128"/>
              </a:rPr>
              <a:t>RDDs maintain </a:t>
            </a:r>
            <a:r>
              <a:rPr lang="en-US" i="1" dirty="0">
                <a:ea typeface="ＭＳ Ｐゴシック" charset="-128"/>
                <a:cs typeface="ＭＳ Ｐゴシック" charset="-128"/>
              </a:rPr>
              <a:t>lineage</a:t>
            </a:r>
            <a:r>
              <a:rPr lang="en-US" dirty="0">
                <a:ea typeface="ＭＳ Ｐゴシック" charset="-128"/>
                <a:cs typeface="ＭＳ Ｐゴシック" charset="-128"/>
              </a:rPr>
              <a:t> information that can be used to reconstruct lost partitions</a:t>
            </a:r>
          </a:p>
          <a:p>
            <a:pPr marL="0" indent="0">
              <a:spcBef>
                <a:spcPts val="1800"/>
              </a:spcBef>
              <a:buFontTx/>
              <a:buNone/>
              <a:defRPr/>
            </a:pPr>
            <a:r>
              <a:rPr lang="en-US" dirty="0">
                <a:ea typeface="ＭＳ Ｐゴシック" charset="-128"/>
                <a:cs typeface="ＭＳ Ｐゴシック" charset="-128"/>
              </a:rPr>
              <a:t>Ex:</a:t>
            </a:r>
          </a:p>
          <a:p>
            <a:pPr marL="0" indent="0">
              <a:spcBef>
                <a:spcPts val="1400"/>
              </a:spcBef>
              <a:buFontTx/>
              <a:buNone/>
              <a:defRPr/>
            </a:pPr>
            <a:endParaRPr lang="en-US" dirty="0">
              <a:ea typeface="ＭＳ Ｐゴシック" charset="-128"/>
              <a:cs typeface="ＭＳ Ｐゴシック" charset="-128"/>
            </a:endParaRPr>
          </a:p>
          <a:p>
            <a:pPr marL="0" indent="0">
              <a:spcBef>
                <a:spcPts val="1400"/>
              </a:spcBef>
              <a:buFontTx/>
              <a:buNone/>
              <a:defRPr/>
            </a:pPr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55958" y="3053200"/>
            <a:ext cx="774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Lucida Console"/>
                <a:cs typeface="Lucida Console"/>
              </a:rPr>
              <a:t>messages = </a:t>
            </a:r>
            <a:r>
              <a:rPr lang="en-US" sz="1800" dirty="0" err="1">
                <a:latin typeface="Lucida Console"/>
                <a:cs typeface="Lucida Console"/>
              </a:rPr>
              <a:t>textFile</a:t>
            </a:r>
            <a:r>
              <a:rPr lang="en-US" sz="1800" dirty="0">
                <a:latin typeface="Lucida Console"/>
                <a:cs typeface="Lucida Console"/>
              </a:rPr>
              <a:t>(...).</a:t>
            </a:r>
            <a:r>
              <a:rPr lang="en-US" sz="1800" dirty="0">
                <a:solidFill>
                  <a:srgbClr val="3366FF"/>
                </a:solidFill>
                <a:latin typeface="Lucida Console"/>
                <a:cs typeface="Lucida Console"/>
              </a:rPr>
              <a:t>filter</a:t>
            </a:r>
            <a:r>
              <a:rPr lang="en-US" sz="1800" dirty="0">
                <a:latin typeface="Lucida Console"/>
                <a:cs typeface="Lucida Console"/>
              </a:rPr>
              <a:t>(</a:t>
            </a:r>
            <a:r>
              <a:rPr lang="en-US" sz="1800" dirty="0">
                <a:solidFill>
                  <a:srgbClr val="FF0080"/>
                </a:solidFill>
                <a:latin typeface="Lucida Console"/>
                <a:cs typeface="Lucida Console"/>
              </a:rPr>
              <a:t>_.</a:t>
            </a:r>
            <a:r>
              <a:rPr lang="en-US" sz="1800" dirty="0" err="1">
                <a:solidFill>
                  <a:srgbClr val="FF0080"/>
                </a:solidFill>
                <a:latin typeface="Lucida Console"/>
                <a:cs typeface="Lucida Console"/>
              </a:rPr>
              <a:t>startsWith</a:t>
            </a:r>
            <a:r>
              <a:rPr lang="en-US" sz="1800" dirty="0">
                <a:solidFill>
                  <a:srgbClr val="FF0080"/>
                </a:solidFill>
                <a:latin typeface="Lucida Console"/>
                <a:cs typeface="Lucida Console"/>
              </a:rPr>
              <a:t>(“ERROR”)</a:t>
            </a:r>
            <a:r>
              <a:rPr lang="en-US" sz="1800" dirty="0">
                <a:latin typeface="Lucida Console"/>
                <a:cs typeface="Lucida Console"/>
              </a:rPr>
              <a:t>)</a:t>
            </a:r>
          </a:p>
          <a:p>
            <a:r>
              <a:rPr lang="en-US" sz="1800" dirty="0">
                <a:latin typeface="Lucida Console"/>
                <a:cs typeface="Lucida Console"/>
              </a:rPr>
              <a:t>                        .</a:t>
            </a:r>
            <a:r>
              <a:rPr lang="en-US" sz="1800" dirty="0">
                <a:solidFill>
                  <a:srgbClr val="3366FF"/>
                </a:solidFill>
                <a:latin typeface="Lucida Console"/>
                <a:cs typeface="Lucida Console"/>
              </a:rPr>
              <a:t>map</a:t>
            </a:r>
            <a:r>
              <a:rPr lang="en-US" sz="1800" dirty="0">
                <a:latin typeface="Lucida Console"/>
                <a:cs typeface="Lucida Console"/>
              </a:rPr>
              <a:t>(</a:t>
            </a:r>
            <a:r>
              <a:rPr lang="en-US" sz="1800" dirty="0">
                <a:solidFill>
                  <a:srgbClr val="FF0080"/>
                </a:solidFill>
                <a:latin typeface="Lucida Console"/>
                <a:cs typeface="Lucida Console"/>
              </a:rPr>
              <a:t>_.split(‘\t’)(2)</a:t>
            </a:r>
            <a:r>
              <a:rPr lang="en-US" sz="1800" dirty="0">
                <a:latin typeface="Lucida Console"/>
                <a:cs typeface="Lucida Console"/>
              </a:rPr>
              <a:t>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43738" y="4704955"/>
            <a:ext cx="1679868" cy="6223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100" dirty="0"/>
              <a:t>HDFS File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664636" y="4704955"/>
            <a:ext cx="1679868" cy="6223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100" dirty="0"/>
              <a:t>Filtered RDD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485533" y="4704955"/>
            <a:ext cx="1679868" cy="6223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100" dirty="0"/>
              <a:t>Mapped RDD</a:t>
            </a:r>
          </a:p>
        </p:txBody>
      </p:sp>
      <p:cxnSp>
        <p:nvCxnSpPr>
          <p:cNvPr id="21" name="Straight Arrow Connector 20"/>
          <p:cNvCxnSpPr>
            <a:stCxn id="10" idx="3"/>
            <a:endCxn id="11" idx="1"/>
          </p:cNvCxnSpPr>
          <p:nvPr/>
        </p:nvCxnSpPr>
        <p:spPr>
          <a:xfrm>
            <a:off x="2523606" y="5016111"/>
            <a:ext cx="114103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3"/>
            <a:endCxn id="12" idx="1"/>
          </p:cNvCxnSpPr>
          <p:nvPr/>
        </p:nvCxnSpPr>
        <p:spPr>
          <a:xfrm>
            <a:off x="5344504" y="5016111"/>
            <a:ext cx="1141029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Down Arrow 39"/>
          <p:cNvSpPr/>
          <p:nvPr/>
        </p:nvSpPr>
        <p:spPr>
          <a:xfrm>
            <a:off x="3521093" y="3866146"/>
            <a:ext cx="2063402" cy="63824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787975" y="5127845"/>
            <a:ext cx="2482220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i="1" dirty="0">
                <a:latin typeface="Corbel"/>
                <a:cs typeface="Corbel"/>
              </a:rPr>
              <a:t>filter</a:t>
            </a:r>
            <a:br>
              <a:rPr lang="en-US" sz="2000" dirty="0">
                <a:latin typeface="Corbel"/>
                <a:cs typeface="Corbel"/>
              </a:rPr>
            </a:br>
            <a:r>
              <a:rPr lang="en-US" sz="2000" dirty="0">
                <a:latin typeface="Corbel"/>
                <a:cs typeface="Corbel"/>
              </a:rPr>
              <a:t>(</a:t>
            </a:r>
            <a:r>
              <a:rPr lang="en-US" sz="2000" dirty="0" err="1">
                <a:latin typeface="Corbel"/>
                <a:cs typeface="Corbel"/>
              </a:rPr>
              <a:t>func</a:t>
            </a:r>
            <a:r>
              <a:rPr lang="en-US" sz="2000" dirty="0">
                <a:latin typeface="Corbel"/>
                <a:cs typeface="Corbel"/>
              </a:rPr>
              <a:t> = _.contains(...))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24681" y="5127845"/>
            <a:ext cx="2032503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i="1" dirty="0">
                <a:latin typeface="Corbel"/>
                <a:cs typeface="Corbel"/>
              </a:rPr>
              <a:t>map</a:t>
            </a:r>
            <a:br>
              <a:rPr lang="en-US" sz="2000" dirty="0">
                <a:latin typeface="Corbel"/>
                <a:cs typeface="Corbel"/>
              </a:rPr>
            </a:br>
            <a:r>
              <a:rPr lang="en-US" sz="2000" dirty="0">
                <a:latin typeface="Corbel"/>
                <a:cs typeface="Corbel"/>
              </a:rPr>
              <a:t>(</a:t>
            </a:r>
            <a:r>
              <a:rPr lang="en-US" sz="2000" dirty="0" err="1">
                <a:latin typeface="Corbel"/>
                <a:cs typeface="Corbel"/>
              </a:rPr>
              <a:t>func</a:t>
            </a:r>
            <a:r>
              <a:rPr lang="en-US" sz="2000" dirty="0">
                <a:latin typeface="Corbel"/>
                <a:cs typeface="Corbel"/>
              </a:rPr>
              <a:t> = _.split(...))</a:t>
            </a:r>
          </a:p>
        </p:txBody>
      </p:sp>
    </p:spTree>
    <p:extLst>
      <p:ext uri="{BB962C8B-B14F-4D97-AF65-F5344CB8AC3E}">
        <p14:creationId xmlns:p14="http://schemas.microsoft.com/office/powerpoint/2010/main" val="3073117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dirty="0">
                <a:ea typeface="ＭＳ Ｐゴシック" charset="-128"/>
                <a:cs typeface="ＭＳ Ｐゴシック" charset="-128"/>
              </a:rPr>
              <a:t>Example: Logistic Regression</a:t>
            </a:r>
          </a:p>
        </p:txBody>
      </p:sp>
      <p:sp>
        <p:nvSpPr>
          <p:cNvPr id="24579" name="Content Placeholder 4"/>
          <p:cNvSpPr>
            <a:spLocks noGrp="1"/>
          </p:cNvSpPr>
          <p:nvPr>
            <p:ph idx="1"/>
          </p:nvPr>
        </p:nvSpPr>
        <p:spPr>
          <a:xfrm>
            <a:off x="457200" y="1951038"/>
            <a:ext cx="8229600" cy="944562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ea typeface="ＭＳ Ｐゴシック" charset="-128"/>
                <a:cs typeface="ＭＳ Ｐゴシック" charset="-128"/>
              </a:rPr>
              <a:t>Goal: find best line separating two sets of points</a:t>
            </a:r>
          </a:p>
        </p:txBody>
      </p:sp>
      <p:sp>
        <p:nvSpPr>
          <p:cNvPr id="24580" name="TextBox 6"/>
          <p:cNvSpPr txBox="1">
            <a:spLocks noChangeArrowheads="1"/>
          </p:cNvSpPr>
          <p:nvPr/>
        </p:nvSpPr>
        <p:spPr bwMode="auto">
          <a:xfrm rot="21003">
            <a:off x="4631452" y="3712963"/>
            <a:ext cx="4095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>
                <a:solidFill>
                  <a:srgbClr val="0000FF"/>
                </a:solidFill>
                <a:ea typeface="Arial" charset="0"/>
                <a:cs typeface="Arial" charset="0"/>
              </a:rPr>
              <a:t>+</a:t>
            </a:r>
          </a:p>
        </p:txBody>
      </p:sp>
      <p:sp>
        <p:nvSpPr>
          <p:cNvPr id="24581" name="TextBox 7"/>
          <p:cNvSpPr txBox="1">
            <a:spLocks noChangeArrowheads="1"/>
          </p:cNvSpPr>
          <p:nvPr/>
        </p:nvSpPr>
        <p:spPr bwMode="auto">
          <a:xfrm rot="21003">
            <a:off x="3611071" y="4946570"/>
            <a:ext cx="4032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>
                <a:solidFill>
                  <a:srgbClr val="FF0000"/>
                </a:solidFill>
                <a:ea typeface="Arial" charset="0"/>
                <a:cs typeface="Arial" charset="0"/>
              </a:rPr>
              <a:t>–</a:t>
            </a:r>
          </a:p>
        </p:txBody>
      </p:sp>
      <p:sp>
        <p:nvSpPr>
          <p:cNvPr id="24582" name="TextBox 8"/>
          <p:cNvSpPr txBox="1">
            <a:spLocks noChangeArrowheads="1"/>
          </p:cNvSpPr>
          <p:nvPr/>
        </p:nvSpPr>
        <p:spPr bwMode="auto">
          <a:xfrm rot="21003">
            <a:off x="4524196" y="4118715"/>
            <a:ext cx="4095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>
                <a:solidFill>
                  <a:srgbClr val="0000FF"/>
                </a:solidFill>
                <a:ea typeface="Arial" charset="0"/>
                <a:cs typeface="Arial" charset="0"/>
              </a:rPr>
              <a:t>+</a:t>
            </a:r>
          </a:p>
        </p:txBody>
      </p:sp>
      <p:sp>
        <p:nvSpPr>
          <p:cNvPr id="24583" name="TextBox 9"/>
          <p:cNvSpPr txBox="1">
            <a:spLocks noChangeArrowheads="1"/>
          </p:cNvSpPr>
          <p:nvPr/>
        </p:nvSpPr>
        <p:spPr bwMode="auto">
          <a:xfrm rot="21003">
            <a:off x="5392507" y="3870015"/>
            <a:ext cx="4095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>
                <a:solidFill>
                  <a:srgbClr val="0000FF"/>
                </a:solidFill>
                <a:ea typeface="Arial" charset="0"/>
                <a:cs typeface="Arial" charset="0"/>
              </a:rPr>
              <a:t>+</a:t>
            </a:r>
          </a:p>
        </p:txBody>
      </p:sp>
      <p:sp>
        <p:nvSpPr>
          <p:cNvPr id="24584" name="TextBox 10"/>
          <p:cNvSpPr txBox="1">
            <a:spLocks noChangeArrowheads="1"/>
          </p:cNvSpPr>
          <p:nvPr/>
        </p:nvSpPr>
        <p:spPr bwMode="auto">
          <a:xfrm rot="21003">
            <a:off x="4981416" y="4116745"/>
            <a:ext cx="40957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>
                <a:solidFill>
                  <a:srgbClr val="0000FF"/>
                </a:solidFill>
                <a:ea typeface="Arial" charset="0"/>
                <a:cs typeface="Arial" charset="0"/>
              </a:rPr>
              <a:t>+</a:t>
            </a:r>
          </a:p>
        </p:txBody>
      </p:sp>
      <p:sp>
        <p:nvSpPr>
          <p:cNvPr id="24585" name="TextBox 11"/>
          <p:cNvSpPr txBox="1">
            <a:spLocks noChangeArrowheads="1"/>
          </p:cNvSpPr>
          <p:nvPr/>
        </p:nvSpPr>
        <p:spPr bwMode="auto">
          <a:xfrm rot="21003">
            <a:off x="4909408" y="3430492"/>
            <a:ext cx="40957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dirty="0">
                <a:solidFill>
                  <a:srgbClr val="0000FF"/>
                </a:solidFill>
                <a:ea typeface="Arial" charset="0"/>
                <a:cs typeface="Arial" charset="0"/>
              </a:rPr>
              <a:t>+</a:t>
            </a:r>
          </a:p>
        </p:txBody>
      </p:sp>
      <p:sp>
        <p:nvSpPr>
          <p:cNvPr id="24586" name="TextBox 12"/>
          <p:cNvSpPr txBox="1">
            <a:spLocks noChangeArrowheads="1"/>
          </p:cNvSpPr>
          <p:nvPr/>
        </p:nvSpPr>
        <p:spPr bwMode="auto">
          <a:xfrm rot="21003">
            <a:off x="5360207" y="4479429"/>
            <a:ext cx="4095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>
                <a:solidFill>
                  <a:srgbClr val="0000FF"/>
                </a:solidFill>
                <a:ea typeface="Arial" charset="0"/>
                <a:cs typeface="Arial" charset="0"/>
              </a:rPr>
              <a:t>+</a:t>
            </a:r>
          </a:p>
        </p:txBody>
      </p:sp>
      <p:sp>
        <p:nvSpPr>
          <p:cNvPr id="24587" name="TextBox 13"/>
          <p:cNvSpPr txBox="1">
            <a:spLocks noChangeArrowheads="1"/>
          </p:cNvSpPr>
          <p:nvPr/>
        </p:nvSpPr>
        <p:spPr bwMode="auto">
          <a:xfrm rot="21003">
            <a:off x="4222689" y="3578699"/>
            <a:ext cx="40957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>
                <a:solidFill>
                  <a:srgbClr val="0000FF"/>
                </a:solidFill>
                <a:ea typeface="Arial" charset="0"/>
                <a:cs typeface="Arial" charset="0"/>
              </a:rPr>
              <a:t>+</a:t>
            </a:r>
          </a:p>
        </p:txBody>
      </p:sp>
      <p:sp>
        <p:nvSpPr>
          <p:cNvPr id="24588" name="TextBox 14"/>
          <p:cNvSpPr txBox="1">
            <a:spLocks noChangeArrowheads="1"/>
          </p:cNvSpPr>
          <p:nvPr/>
        </p:nvSpPr>
        <p:spPr bwMode="auto">
          <a:xfrm rot="21003">
            <a:off x="4558386" y="3199744"/>
            <a:ext cx="40957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dirty="0">
                <a:solidFill>
                  <a:srgbClr val="0000FF"/>
                </a:solidFill>
                <a:ea typeface="Arial" charset="0"/>
                <a:cs typeface="Arial" charset="0"/>
              </a:rPr>
              <a:t>+</a:t>
            </a:r>
          </a:p>
        </p:txBody>
      </p:sp>
      <p:sp>
        <p:nvSpPr>
          <p:cNvPr id="24589" name="TextBox 15"/>
          <p:cNvSpPr txBox="1">
            <a:spLocks noChangeArrowheads="1"/>
          </p:cNvSpPr>
          <p:nvPr/>
        </p:nvSpPr>
        <p:spPr bwMode="auto">
          <a:xfrm rot="21003">
            <a:off x="5265127" y="3412028"/>
            <a:ext cx="4095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dirty="0">
                <a:solidFill>
                  <a:srgbClr val="0000FF"/>
                </a:solidFill>
                <a:ea typeface="Arial" charset="0"/>
                <a:cs typeface="Arial" charset="0"/>
              </a:rPr>
              <a:t>+</a:t>
            </a:r>
          </a:p>
        </p:txBody>
      </p:sp>
      <p:sp>
        <p:nvSpPr>
          <p:cNvPr id="24590" name="TextBox 16"/>
          <p:cNvSpPr txBox="1">
            <a:spLocks noChangeArrowheads="1"/>
          </p:cNvSpPr>
          <p:nvPr/>
        </p:nvSpPr>
        <p:spPr bwMode="auto">
          <a:xfrm rot="21003">
            <a:off x="3356225" y="4538915"/>
            <a:ext cx="4032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>
                <a:solidFill>
                  <a:srgbClr val="FF0000"/>
                </a:solidFill>
                <a:ea typeface="Arial" charset="0"/>
                <a:cs typeface="Arial" charset="0"/>
              </a:rPr>
              <a:t>–</a:t>
            </a:r>
          </a:p>
        </p:txBody>
      </p:sp>
      <p:sp>
        <p:nvSpPr>
          <p:cNvPr id="24591" name="TextBox 17"/>
          <p:cNvSpPr txBox="1">
            <a:spLocks noChangeArrowheads="1"/>
          </p:cNvSpPr>
          <p:nvPr/>
        </p:nvSpPr>
        <p:spPr bwMode="auto">
          <a:xfrm rot="21003">
            <a:off x="3918785" y="4470604"/>
            <a:ext cx="4032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>
                <a:solidFill>
                  <a:srgbClr val="FF0000"/>
                </a:solidFill>
                <a:ea typeface="Arial" charset="0"/>
                <a:cs typeface="Arial" charset="0"/>
              </a:rPr>
              <a:t>–</a:t>
            </a:r>
          </a:p>
        </p:txBody>
      </p:sp>
      <p:sp>
        <p:nvSpPr>
          <p:cNvPr id="24592" name="TextBox 18"/>
          <p:cNvSpPr txBox="1">
            <a:spLocks noChangeArrowheads="1"/>
          </p:cNvSpPr>
          <p:nvPr/>
        </p:nvSpPr>
        <p:spPr bwMode="auto">
          <a:xfrm rot="21003">
            <a:off x="3691925" y="4185049"/>
            <a:ext cx="4032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>
                <a:solidFill>
                  <a:srgbClr val="FF0000"/>
                </a:solidFill>
                <a:ea typeface="Arial" charset="0"/>
                <a:cs typeface="Arial" charset="0"/>
              </a:rPr>
              <a:t>–</a:t>
            </a:r>
          </a:p>
        </p:txBody>
      </p:sp>
      <p:sp>
        <p:nvSpPr>
          <p:cNvPr id="24593" name="TextBox 19"/>
          <p:cNvSpPr txBox="1">
            <a:spLocks noChangeArrowheads="1"/>
          </p:cNvSpPr>
          <p:nvPr/>
        </p:nvSpPr>
        <p:spPr bwMode="auto">
          <a:xfrm rot="21003">
            <a:off x="3076411" y="5151269"/>
            <a:ext cx="4032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>
                <a:solidFill>
                  <a:srgbClr val="FF0000"/>
                </a:solidFill>
                <a:ea typeface="Arial" charset="0"/>
                <a:cs typeface="Arial" charset="0"/>
              </a:rPr>
              <a:t>–</a:t>
            </a:r>
          </a:p>
        </p:txBody>
      </p:sp>
      <p:sp>
        <p:nvSpPr>
          <p:cNvPr id="24594" name="TextBox 20"/>
          <p:cNvSpPr txBox="1">
            <a:spLocks noChangeArrowheads="1"/>
          </p:cNvSpPr>
          <p:nvPr/>
        </p:nvSpPr>
        <p:spPr bwMode="auto">
          <a:xfrm rot="21003">
            <a:off x="3159466" y="4029392"/>
            <a:ext cx="4032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>
                <a:solidFill>
                  <a:srgbClr val="FF0000"/>
                </a:solidFill>
                <a:ea typeface="Arial" charset="0"/>
                <a:cs typeface="Arial" charset="0"/>
              </a:rPr>
              <a:t>–</a:t>
            </a:r>
          </a:p>
        </p:txBody>
      </p:sp>
      <p:sp>
        <p:nvSpPr>
          <p:cNvPr id="24595" name="TextBox 21"/>
          <p:cNvSpPr txBox="1">
            <a:spLocks noChangeArrowheads="1"/>
          </p:cNvSpPr>
          <p:nvPr/>
        </p:nvSpPr>
        <p:spPr bwMode="auto">
          <a:xfrm rot="21003">
            <a:off x="4145518" y="4776794"/>
            <a:ext cx="4032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>
                <a:solidFill>
                  <a:srgbClr val="FF0000"/>
                </a:solidFill>
                <a:ea typeface="Arial" charset="0"/>
                <a:cs typeface="Arial" charset="0"/>
              </a:rPr>
              <a:t>–</a:t>
            </a:r>
          </a:p>
        </p:txBody>
      </p:sp>
      <p:sp>
        <p:nvSpPr>
          <p:cNvPr id="24596" name="TextBox 23"/>
          <p:cNvSpPr txBox="1">
            <a:spLocks noChangeArrowheads="1"/>
          </p:cNvSpPr>
          <p:nvPr/>
        </p:nvSpPr>
        <p:spPr bwMode="auto">
          <a:xfrm rot="21003">
            <a:off x="3707167" y="5328163"/>
            <a:ext cx="4032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>
                <a:solidFill>
                  <a:srgbClr val="FF0000"/>
                </a:solidFill>
                <a:ea typeface="Arial" charset="0"/>
                <a:cs typeface="Arial" charset="0"/>
              </a:rPr>
              <a:t>–</a:t>
            </a:r>
          </a:p>
        </p:txBody>
      </p:sp>
      <p:sp>
        <p:nvSpPr>
          <p:cNvPr id="24597" name="TextBox 26"/>
          <p:cNvSpPr txBox="1">
            <a:spLocks noChangeArrowheads="1"/>
          </p:cNvSpPr>
          <p:nvPr/>
        </p:nvSpPr>
        <p:spPr bwMode="auto">
          <a:xfrm rot="21003">
            <a:off x="4219728" y="5102690"/>
            <a:ext cx="4032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>
                <a:solidFill>
                  <a:srgbClr val="FF0000"/>
                </a:solidFill>
                <a:ea typeface="Arial" charset="0"/>
                <a:cs typeface="Arial" charset="0"/>
              </a:rPr>
              <a:t>–</a:t>
            </a:r>
          </a:p>
        </p:txBody>
      </p:sp>
      <p:cxnSp>
        <p:nvCxnSpPr>
          <p:cNvPr id="29" name="Straight Connector 28"/>
          <p:cNvCxnSpPr/>
          <p:nvPr/>
        </p:nvCxnSpPr>
        <p:spPr>
          <a:xfrm rot="16221003" flipH="1">
            <a:off x="2840916" y="3455897"/>
            <a:ext cx="3243262" cy="231140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4599" name="TextBox 32"/>
          <p:cNvSpPr txBox="1">
            <a:spLocks noChangeArrowheads="1"/>
          </p:cNvSpPr>
          <p:nvPr/>
        </p:nvSpPr>
        <p:spPr bwMode="auto">
          <a:xfrm rot="21003">
            <a:off x="4826226" y="4573005"/>
            <a:ext cx="40957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>
                <a:solidFill>
                  <a:srgbClr val="0000FF"/>
                </a:solidFill>
                <a:ea typeface="Arial" charset="0"/>
                <a:cs typeface="Arial" charset="0"/>
              </a:rPr>
              <a:t>+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469755" y="5564533"/>
            <a:ext cx="979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orbel" charset="0"/>
                <a:ea typeface="Corbel" charset="0"/>
                <a:cs typeface="Corbel" charset="0"/>
              </a:rPr>
              <a:t>target</a:t>
            </a:r>
          </a:p>
        </p:txBody>
      </p:sp>
      <p:sp>
        <p:nvSpPr>
          <p:cNvPr id="24601" name="TextBox 43"/>
          <p:cNvSpPr txBox="1">
            <a:spLocks noChangeArrowheads="1"/>
          </p:cNvSpPr>
          <p:nvPr/>
        </p:nvSpPr>
        <p:spPr bwMode="auto">
          <a:xfrm rot="21003">
            <a:off x="2927146" y="4637585"/>
            <a:ext cx="4032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>
                <a:solidFill>
                  <a:srgbClr val="FF0000"/>
                </a:solidFill>
                <a:ea typeface="Arial" charset="0"/>
                <a:cs typeface="Arial" charset="0"/>
              </a:rPr>
              <a:t>–</a:t>
            </a:r>
          </a:p>
        </p:txBody>
      </p:sp>
      <p:cxnSp>
        <p:nvCxnSpPr>
          <p:cNvPr id="47" name="Straight Connector 46"/>
          <p:cNvCxnSpPr/>
          <p:nvPr/>
        </p:nvCxnSpPr>
        <p:spPr>
          <a:xfrm rot="21003" flipV="1">
            <a:off x="2570039" y="3426450"/>
            <a:ext cx="3759200" cy="243840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21003" flipV="1">
            <a:off x="2239815" y="3967632"/>
            <a:ext cx="4368800" cy="1363662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21003" flipV="1">
            <a:off x="2151003" y="4493017"/>
            <a:ext cx="4521200" cy="284163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21003">
            <a:off x="2290716" y="4010689"/>
            <a:ext cx="4330700" cy="124460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5258871" y="2926154"/>
            <a:ext cx="2471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latin typeface="Corbel" charset="0"/>
                <a:ea typeface="Corbel" charset="0"/>
                <a:cs typeface="Corbel" charset="0"/>
              </a:rPr>
              <a:t>random initial line</a:t>
            </a:r>
          </a:p>
        </p:txBody>
      </p:sp>
      <p:grpSp>
        <p:nvGrpSpPr>
          <p:cNvPr id="2" name="Group 126"/>
          <p:cNvGrpSpPr/>
          <p:nvPr/>
        </p:nvGrpSpPr>
        <p:grpSpPr>
          <a:xfrm>
            <a:off x="3241449" y="3429776"/>
            <a:ext cx="2309983" cy="2280738"/>
            <a:chOff x="3241449" y="3429776"/>
            <a:chExt cx="2309983" cy="2280738"/>
          </a:xfrm>
        </p:grpSpPr>
        <p:cxnSp>
          <p:nvCxnSpPr>
            <p:cNvPr id="109" name="Straight Connector 108"/>
            <p:cNvCxnSpPr/>
            <p:nvPr/>
          </p:nvCxnSpPr>
          <p:spPr>
            <a:xfrm rot="3444250" flipH="1" flipV="1">
              <a:off x="3682592" y="5197449"/>
              <a:ext cx="160354" cy="1588"/>
            </a:xfrm>
            <a:prstGeom prst="line">
              <a:avLst/>
            </a:prstGeom>
            <a:ln w="25400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125"/>
            <p:cNvGrpSpPr/>
            <p:nvPr/>
          </p:nvGrpSpPr>
          <p:grpSpPr>
            <a:xfrm>
              <a:off x="3241449" y="3429776"/>
              <a:ext cx="2309983" cy="2280738"/>
              <a:chOff x="3241449" y="3429776"/>
              <a:chExt cx="2309983" cy="2280738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 rot="3444250">
                <a:off x="5033149" y="3903762"/>
                <a:ext cx="403624" cy="1588"/>
              </a:xfrm>
              <a:prstGeom prst="line">
                <a:avLst/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3444250">
                <a:off x="4774550" y="4151154"/>
                <a:ext cx="313625" cy="1"/>
              </a:xfrm>
              <a:prstGeom prst="line">
                <a:avLst/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3444250">
                <a:off x="4587284" y="3816335"/>
                <a:ext cx="779209" cy="6091"/>
              </a:xfrm>
              <a:prstGeom prst="line">
                <a:avLst/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3444250">
                <a:off x="5468598" y="3812828"/>
                <a:ext cx="164046" cy="1622"/>
              </a:xfrm>
              <a:prstGeom prst="line">
                <a:avLst/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3444250">
                <a:off x="4274614" y="4142492"/>
                <a:ext cx="662144" cy="1588"/>
              </a:xfrm>
              <a:prstGeom prst="line">
                <a:avLst/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3444250" flipH="1" flipV="1">
                <a:off x="5434881" y="4064161"/>
                <a:ext cx="174407" cy="1588"/>
              </a:xfrm>
              <a:prstGeom prst="line">
                <a:avLst/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3444250" flipH="1" flipV="1">
                <a:off x="5036308" y="4319960"/>
                <a:ext cx="174408" cy="1588"/>
              </a:xfrm>
              <a:prstGeom prst="line">
                <a:avLst/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3444250" flipH="1" flipV="1">
                <a:off x="5036606" y="4457271"/>
                <a:ext cx="626068" cy="1588"/>
              </a:xfrm>
              <a:prstGeom prst="line">
                <a:avLst/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3444250" flipH="1" flipV="1">
                <a:off x="4648864" y="4664001"/>
                <a:ext cx="472125" cy="1588"/>
              </a:xfrm>
              <a:prstGeom prst="line">
                <a:avLst/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3444250">
                <a:off x="3178650" y="4706181"/>
                <a:ext cx="801267" cy="1588"/>
              </a:xfrm>
              <a:prstGeom prst="line">
                <a:avLst/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3444250">
                <a:off x="3795896" y="4689539"/>
                <a:ext cx="380630" cy="1588"/>
              </a:xfrm>
              <a:prstGeom prst="line">
                <a:avLst/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3444250">
                <a:off x="3029508" y="5155714"/>
                <a:ext cx="425470" cy="1588"/>
              </a:xfrm>
              <a:prstGeom prst="line">
                <a:avLst/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3444250" flipH="1" flipV="1">
                <a:off x="4098885" y="4959058"/>
                <a:ext cx="305469" cy="1588"/>
              </a:xfrm>
              <a:prstGeom prst="line">
                <a:avLst/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3444250">
                <a:off x="3465462" y="5414390"/>
                <a:ext cx="590659" cy="1589"/>
              </a:xfrm>
              <a:prstGeom prst="line">
                <a:avLst/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3444250" flipH="1" flipV="1">
                <a:off x="3934289" y="5152621"/>
                <a:ext cx="615413" cy="1589"/>
              </a:xfrm>
              <a:prstGeom prst="line">
                <a:avLst/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3444250" flipH="1" flipV="1">
                <a:off x="3227408" y="5442376"/>
                <a:ext cx="75618" cy="1588"/>
              </a:xfrm>
              <a:prstGeom prst="line">
                <a:avLst/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3444250" flipH="1" flipV="1">
                <a:off x="4076523" y="4819985"/>
                <a:ext cx="75618" cy="1588"/>
              </a:xfrm>
              <a:prstGeom prst="line">
                <a:avLst/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3444250" flipH="1" flipV="1">
                <a:off x="3477749" y="4975497"/>
                <a:ext cx="305469" cy="1588"/>
              </a:xfrm>
              <a:prstGeom prst="line">
                <a:avLst/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9" name="Straight Connector 128"/>
          <p:cNvCxnSpPr/>
          <p:nvPr/>
        </p:nvCxnSpPr>
        <p:spPr>
          <a:xfrm>
            <a:off x="2641600" y="3335867"/>
            <a:ext cx="3649133" cy="2556933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676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9" grpId="1"/>
      <p:bldP spid="65" grpId="0"/>
      <p:bldP spid="6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>
                <a:ea typeface="ＭＳ Ｐゴシック" charset="-128"/>
                <a:cs typeface="ＭＳ Ｐゴシック" charset="-128"/>
              </a:rPr>
              <a:t>Example: Logistic Regression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229600" cy="4221162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val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 data = </a:t>
            </a: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spark.textFile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(...).</a:t>
            </a:r>
            <a:r>
              <a:rPr lang="en-US" sz="1900" dirty="0" err="1">
                <a:solidFill>
                  <a:srgbClr val="3366FF"/>
                </a:solidFill>
                <a:latin typeface="Lucida Console"/>
                <a:ea typeface="Consolas" charset="0"/>
                <a:cs typeface="Lucida Console"/>
              </a:rPr>
              <a:t>map</a:t>
            </a: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(</a:t>
            </a:r>
            <a:r>
              <a:rPr lang="en-US" sz="1900" dirty="0" err="1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readPoint</a:t>
            </a: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).</a:t>
            </a:r>
            <a:r>
              <a:rPr lang="en-US" sz="1900" dirty="0" err="1">
                <a:solidFill>
                  <a:srgbClr val="3366FF"/>
                </a:solidFill>
                <a:latin typeface="Lucida Console"/>
                <a:ea typeface="Consolas" charset="0"/>
                <a:cs typeface="Lucida Console"/>
              </a:rPr>
              <a:t>cache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()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1900" dirty="0">
              <a:latin typeface="Lucida Console"/>
              <a:ea typeface="Consolas" charset="0"/>
              <a:cs typeface="Lucida Console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var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 </a:t>
            </a: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w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 = </a:t>
            </a: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Vector.random(D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1900" dirty="0">
              <a:latin typeface="Lucida Console"/>
              <a:ea typeface="Consolas" charset="0"/>
              <a:cs typeface="Lucida Console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1900" dirty="0">
                <a:latin typeface="Lucida Console"/>
                <a:ea typeface="Consolas" charset="0"/>
                <a:cs typeface="Lucida Console"/>
              </a:rPr>
              <a:t>for (</a:t>
            </a: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i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 &lt;- 1 to ITERATIONS)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900" dirty="0">
                <a:latin typeface="Lucida Console"/>
                <a:ea typeface="Consolas" charset="0"/>
                <a:cs typeface="Lucida Console"/>
              </a:rPr>
              <a:t>  </a:t>
            </a: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val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 gradient = </a:t>
            </a: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data.</a:t>
            </a:r>
            <a:r>
              <a:rPr lang="en-US" sz="1900" dirty="0" err="1">
                <a:solidFill>
                  <a:srgbClr val="3366FF"/>
                </a:solidFill>
                <a:latin typeface="Lucida Console"/>
                <a:ea typeface="Consolas" charset="0"/>
                <a:cs typeface="Lucida Console"/>
              </a:rPr>
              <a:t>map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(</a:t>
            </a: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p =&gt;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    (1 / (1 + </a:t>
            </a:r>
            <a:r>
              <a:rPr lang="en-US" sz="1900" dirty="0" err="1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exp</a:t>
            </a: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(-p.y*(w dot </a:t>
            </a:r>
            <a:r>
              <a:rPr lang="en-US" sz="1900" dirty="0" err="1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p.x</a:t>
            </a: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))) - 1) * </a:t>
            </a:r>
            <a:r>
              <a:rPr lang="en-US" sz="1900" dirty="0" err="1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p.y</a:t>
            </a: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 * </a:t>
            </a:r>
            <a:r>
              <a:rPr lang="en-US" sz="1900" dirty="0" err="1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p.x</a:t>
            </a:r>
            <a:endParaRPr lang="en-US" sz="1900" dirty="0">
              <a:solidFill>
                <a:srgbClr val="FF0080"/>
              </a:solidFill>
              <a:latin typeface="Lucida Console"/>
              <a:ea typeface="Consolas" charset="0"/>
              <a:cs typeface="Lucida Console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  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).</a:t>
            </a:r>
            <a:r>
              <a:rPr lang="en-US" sz="1900" dirty="0">
                <a:solidFill>
                  <a:srgbClr val="3366FF"/>
                </a:solidFill>
                <a:latin typeface="Lucida Console"/>
                <a:ea typeface="Consolas" charset="0"/>
                <a:cs typeface="Lucida Console"/>
              </a:rPr>
              <a:t>reduce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(</a:t>
            </a: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_ + _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900" dirty="0">
                <a:latin typeface="Lucida Console"/>
                <a:ea typeface="Consolas" charset="0"/>
                <a:cs typeface="Lucida Console"/>
              </a:rPr>
              <a:t>  </a:t>
            </a: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w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 -= gradient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900" dirty="0">
                <a:latin typeface="Lucida Console"/>
                <a:ea typeface="Consolas" charset="0"/>
                <a:cs typeface="Lucida Console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1900" dirty="0">
              <a:latin typeface="Lucida Console"/>
              <a:ea typeface="Consolas" charset="0"/>
              <a:cs typeface="Lucida Console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println("Final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 </a:t>
            </a: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w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: " + </a:t>
            </a: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w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29277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500" dirty="0"/>
              <a:t>Logistic Regression Performance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51038"/>
          <a:ext cx="7467600" cy="4221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6962681" y="2463168"/>
            <a:ext cx="1851119" cy="965833"/>
            <a:chOff x="7021694" y="2615568"/>
            <a:chExt cx="1850936" cy="965833"/>
          </a:xfrm>
        </p:grpSpPr>
        <p:cxnSp>
          <p:nvCxnSpPr>
            <p:cNvPr id="6" name="Straight Arrow Connector 5"/>
            <p:cNvCxnSpPr/>
            <p:nvPr/>
          </p:nvCxnSpPr>
          <p:spPr>
            <a:xfrm rot="5400000">
              <a:off x="6972455" y="3238508"/>
              <a:ext cx="533400" cy="15238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8"/>
            <p:cNvSpPr txBox="1">
              <a:spLocks noChangeArrowheads="1"/>
            </p:cNvSpPr>
            <p:nvPr/>
          </p:nvSpPr>
          <p:spPr bwMode="auto">
            <a:xfrm>
              <a:off x="7021694" y="2615568"/>
              <a:ext cx="1850936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100" dirty="0">
                  <a:latin typeface="Corbel"/>
                  <a:ea typeface="Calibri" charset="0"/>
                  <a:cs typeface="Corbel"/>
                </a:rPr>
                <a:t>127 </a:t>
              </a:r>
              <a:r>
                <a:rPr lang="en-US" sz="2100" dirty="0" err="1">
                  <a:latin typeface="Corbel"/>
                  <a:ea typeface="Calibri" charset="0"/>
                  <a:cs typeface="Corbel"/>
                </a:rPr>
                <a:t>s</a:t>
              </a:r>
              <a:r>
                <a:rPr lang="en-US" sz="2100" dirty="0">
                  <a:latin typeface="Corbel"/>
                  <a:ea typeface="Calibri" charset="0"/>
                  <a:cs typeface="Corbel"/>
                </a:rPr>
                <a:t> / iteration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542088" y="4267200"/>
            <a:ext cx="2525712" cy="1195388"/>
            <a:chOff x="6565901" y="4635502"/>
            <a:chExt cx="2525596" cy="1195776"/>
          </a:xfrm>
        </p:grpSpPr>
        <p:cxnSp>
          <p:nvCxnSpPr>
            <p:cNvPr id="9" name="Straight Arrow Connector 8"/>
            <p:cNvCxnSpPr/>
            <p:nvPr/>
          </p:nvCxnSpPr>
          <p:spPr>
            <a:xfrm rot="16200000" flipV="1">
              <a:off x="6966897" y="4784813"/>
              <a:ext cx="501813" cy="20319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10"/>
            <p:cNvSpPr txBox="1">
              <a:spLocks noChangeArrowheads="1"/>
            </p:cNvSpPr>
            <p:nvPr/>
          </p:nvSpPr>
          <p:spPr bwMode="auto">
            <a:xfrm>
              <a:off x="6565901" y="5092703"/>
              <a:ext cx="2525596" cy="738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100" dirty="0">
                  <a:latin typeface="Corbel"/>
                  <a:ea typeface="Calibri" charset="0"/>
                  <a:cs typeface="Corbel"/>
                </a:rPr>
                <a:t>first iteration 174 </a:t>
              </a:r>
              <a:r>
                <a:rPr lang="en-US" sz="2100" dirty="0" err="1">
                  <a:latin typeface="Corbel"/>
                  <a:ea typeface="Calibri" charset="0"/>
                  <a:cs typeface="Corbel"/>
                </a:rPr>
                <a:t>s</a:t>
              </a:r>
              <a:endParaRPr lang="en-US" sz="2100" dirty="0">
                <a:latin typeface="Corbel"/>
                <a:ea typeface="Calibri" charset="0"/>
                <a:cs typeface="Corbel"/>
              </a:endParaRPr>
            </a:p>
            <a:p>
              <a:pPr algn="ctr"/>
              <a:r>
                <a:rPr lang="en-US" sz="2100" dirty="0">
                  <a:latin typeface="Corbel"/>
                  <a:ea typeface="Calibri" charset="0"/>
                  <a:cs typeface="Corbel"/>
                </a:rPr>
                <a:t>further iterations 6 </a:t>
              </a:r>
              <a:r>
                <a:rPr lang="en-US" sz="2100" dirty="0" err="1">
                  <a:latin typeface="Corbel"/>
                  <a:ea typeface="Calibri" charset="0"/>
                  <a:cs typeface="Corbel"/>
                </a:rPr>
                <a:t>s</a:t>
              </a:r>
              <a:endParaRPr lang="en-US" sz="2100" dirty="0">
                <a:latin typeface="Corbel"/>
                <a:ea typeface="Calibri" charset="0"/>
                <a:cs typeface="Corbe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1980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5500" dirty="0"/>
              <a:t>Spark Operations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79807"/>
              </p:ext>
            </p:extLst>
          </p:nvPr>
        </p:nvGraphicFramePr>
        <p:xfrm>
          <a:off x="457200" y="1905000"/>
          <a:ext cx="8229600" cy="44403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9726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Transformations</a:t>
                      </a:r>
                    </a:p>
                    <a:p>
                      <a:pPr algn="ctr"/>
                      <a:r>
                        <a:rPr lang="en-US" sz="2400" dirty="0"/>
                        <a:t>(define a new RDD)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map</a:t>
                      </a:r>
                    </a:p>
                    <a:p>
                      <a:pPr algn="ctr"/>
                      <a:r>
                        <a:rPr lang="en-US" sz="2400" dirty="0"/>
                        <a:t>filter</a:t>
                      </a:r>
                    </a:p>
                    <a:p>
                      <a:pPr algn="ctr"/>
                      <a:r>
                        <a:rPr lang="en-US" sz="2400" dirty="0"/>
                        <a:t>sample</a:t>
                      </a:r>
                    </a:p>
                    <a:p>
                      <a:pPr algn="ctr"/>
                      <a:r>
                        <a:rPr lang="en-US" sz="2400" dirty="0" err="1"/>
                        <a:t>groupByKey</a:t>
                      </a:r>
                      <a:endParaRPr lang="en-US" sz="2400" dirty="0"/>
                    </a:p>
                    <a:p>
                      <a:pPr algn="ctr"/>
                      <a:r>
                        <a:rPr lang="en-US" sz="2400" dirty="0" err="1"/>
                        <a:t>reduceByKey</a:t>
                      </a:r>
                      <a:endParaRPr lang="en-US" sz="2400" dirty="0"/>
                    </a:p>
                    <a:p>
                      <a:pPr algn="ctr"/>
                      <a:r>
                        <a:rPr lang="en-US" sz="2400" dirty="0" err="1"/>
                        <a:t>sortByKey</a:t>
                      </a:r>
                      <a:endParaRPr lang="en-US" sz="2400" dirty="0"/>
                    </a:p>
                  </a:txBody>
                  <a:tcPr anchor="ctr"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flatMap</a:t>
                      </a:r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union</a:t>
                      </a:r>
                    </a:p>
                    <a:p>
                      <a:pPr algn="ctr"/>
                      <a:r>
                        <a:rPr lang="en-US" sz="2400" dirty="0"/>
                        <a:t>join</a:t>
                      </a:r>
                    </a:p>
                    <a:p>
                      <a:pPr algn="ctr"/>
                      <a:r>
                        <a:rPr lang="en-US" sz="2400" dirty="0" err="1"/>
                        <a:t>cogroup</a:t>
                      </a:r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cross</a:t>
                      </a:r>
                      <a:br>
                        <a:rPr lang="en-US" sz="2400" dirty="0"/>
                      </a:br>
                      <a:r>
                        <a:rPr lang="en-US" sz="2400" dirty="0" err="1"/>
                        <a:t>mapValues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305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Actions</a:t>
                      </a:r>
                    </a:p>
                    <a:p>
                      <a:pPr algn="ctr"/>
                      <a:r>
                        <a:rPr lang="en-US" sz="2400" dirty="0"/>
                        <a:t>(return a result to driver program)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collect</a:t>
                      </a:r>
                    </a:p>
                    <a:p>
                      <a:pPr algn="ctr"/>
                      <a:r>
                        <a:rPr lang="en-US" sz="2400" dirty="0"/>
                        <a:t>reduce</a:t>
                      </a:r>
                    </a:p>
                    <a:p>
                      <a:pPr algn="ctr"/>
                      <a:r>
                        <a:rPr lang="en-US" sz="2400" dirty="0"/>
                        <a:t>count</a:t>
                      </a:r>
                      <a:br>
                        <a:rPr lang="en-US" sz="2400" dirty="0"/>
                      </a:br>
                      <a:r>
                        <a:rPr lang="en-US" sz="2400" dirty="0"/>
                        <a:t>save</a:t>
                      </a:r>
                    </a:p>
                    <a:p>
                      <a:pPr algn="ctr"/>
                      <a:r>
                        <a:rPr lang="en-US" sz="2400" dirty="0" err="1"/>
                        <a:t>lookupKey</a:t>
                      </a:r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7313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8955B0-5441-4442-A22A-CAD59ABB8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211" y="914400"/>
            <a:ext cx="7339577" cy="34607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A12771F-FA9B-7540-BE25-298068AD258C}"/>
              </a:ext>
            </a:extLst>
          </p:cNvPr>
          <p:cNvSpPr/>
          <p:nvPr/>
        </p:nvSpPr>
        <p:spPr>
          <a:xfrm>
            <a:off x="902211" y="4510177"/>
            <a:ext cx="7339577" cy="838200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YARN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DDCE69-0DD0-784B-ADFC-5E0BC358CCBE}"/>
              </a:ext>
            </a:extLst>
          </p:cNvPr>
          <p:cNvSpPr/>
          <p:nvPr/>
        </p:nvSpPr>
        <p:spPr>
          <a:xfrm>
            <a:off x="902210" y="5524500"/>
            <a:ext cx="7339577" cy="838200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HDFS</a:t>
            </a:r>
          </a:p>
        </p:txBody>
      </p:sp>
    </p:spTree>
    <p:extLst>
      <p:ext uri="{BB962C8B-B14F-4D97-AF65-F5344CB8AC3E}">
        <p14:creationId xmlns:p14="http://schemas.microsoft.com/office/powerpoint/2010/main" val="193783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-128"/>
                <a:cs typeface="ＭＳ Ｐゴシック" charset="-128"/>
              </a:rPr>
              <a:t>Project Goals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1" y="1951038"/>
            <a:ext cx="8229599" cy="4221162"/>
          </a:xfrm>
        </p:spPr>
        <p:txBody>
          <a:bodyPr/>
          <a:lstStyle/>
          <a:p>
            <a:r>
              <a:rPr lang="en-US" dirty="0">
                <a:ea typeface="ＭＳ Ｐゴシック" charset="-128"/>
                <a:cs typeface="ＭＳ Ｐゴシック" charset="-128"/>
              </a:rPr>
              <a:t>Extend the </a:t>
            </a:r>
            <a:r>
              <a:rPr lang="en-US" dirty="0" err="1">
                <a:ea typeface="ＭＳ Ｐゴシック" charset="-128"/>
                <a:cs typeface="ＭＳ Ｐゴシック" charset="-128"/>
              </a:rPr>
              <a:t>MapReduce</a:t>
            </a:r>
            <a:r>
              <a:rPr lang="en-US" dirty="0">
                <a:ea typeface="ＭＳ Ｐゴシック" charset="-128"/>
                <a:cs typeface="ＭＳ Ｐゴシック" charset="-128"/>
              </a:rPr>
              <a:t> model to better support two common classes of analytics apps:</a:t>
            </a:r>
            <a:endParaRPr lang="en-US" dirty="0"/>
          </a:p>
          <a:p>
            <a:pPr lvl="1"/>
            <a:r>
              <a:rPr lang="en-US" sz="3000" b="1" dirty="0"/>
              <a:t>Iterative</a:t>
            </a:r>
            <a:r>
              <a:rPr lang="en-US" sz="3000" dirty="0"/>
              <a:t> algorithms (machine learning, graphs)</a:t>
            </a:r>
          </a:p>
          <a:p>
            <a:pPr lvl="1"/>
            <a:r>
              <a:rPr lang="en-US" sz="3000" b="1" dirty="0">
                <a:ea typeface="ＭＳ Ｐゴシック" charset="-128"/>
                <a:cs typeface="ＭＳ Ｐゴシック" charset="-128"/>
              </a:rPr>
              <a:t>Interactive</a:t>
            </a:r>
            <a:r>
              <a:rPr lang="en-US" sz="3000" dirty="0">
                <a:ea typeface="ＭＳ Ｐゴシック" charset="-128"/>
                <a:cs typeface="ＭＳ Ｐゴシック" charset="-128"/>
              </a:rPr>
              <a:t> data mining</a:t>
            </a:r>
            <a:endParaRPr lang="en-US" dirty="0">
              <a:ea typeface="ＭＳ Ｐゴシック" charset="-128"/>
              <a:cs typeface="ＭＳ Ｐゴシック" charset="-128"/>
            </a:endParaRPr>
          </a:p>
          <a:p>
            <a:r>
              <a:rPr lang="en-US" dirty="0">
                <a:ea typeface="ＭＳ Ｐゴシック" charset="-128"/>
                <a:cs typeface="ＭＳ Ｐゴシック" charset="-128"/>
              </a:rPr>
              <a:t>Enhance programmability:</a:t>
            </a:r>
            <a:endParaRPr lang="en-US" dirty="0"/>
          </a:p>
          <a:p>
            <a:pPr lvl="1"/>
            <a:r>
              <a:rPr lang="en-US" sz="3000" dirty="0"/>
              <a:t>Integrate into </a:t>
            </a:r>
            <a:r>
              <a:rPr lang="en-US" sz="3000" dirty="0" err="1"/>
              <a:t>Scala</a:t>
            </a:r>
            <a:r>
              <a:rPr lang="en-US" sz="3000" dirty="0"/>
              <a:t> programming language</a:t>
            </a:r>
          </a:p>
          <a:p>
            <a:pPr lvl="1"/>
            <a:r>
              <a:rPr lang="en-US" sz="3000" dirty="0"/>
              <a:t>Allow interactive use from </a:t>
            </a:r>
            <a:r>
              <a:rPr lang="en-US" sz="3000" dirty="0" err="1"/>
              <a:t>Scala</a:t>
            </a:r>
            <a:r>
              <a:rPr lang="en-US" sz="3000" dirty="0"/>
              <a:t> interpreter</a:t>
            </a:r>
          </a:p>
        </p:txBody>
      </p:sp>
    </p:spTree>
    <p:extLst>
      <p:ext uri="{BB962C8B-B14F-4D97-AF65-F5344CB8AC3E}">
        <p14:creationId xmlns:p14="http://schemas.microsoft.com/office/powerpoint/2010/main" val="1397921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-128"/>
                <a:cs typeface="ＭＳ Ｐゴシック" charset="-128"/>
              </a:rPr>
              <a:t>Project Goals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1" y="1951038"/>
            <a:ext cx="8229599" cy="4221162"/>
          </a:xfrm>
        </p:spPr>
        <p:txBody>
          <a:bodyPr/>
          <a:lstStyle/>
          <a:p>
            <a:r>
              <a:rPr lang="en-US" dirty="0">
                <a:ea typeface="ＭＳ Ｐゴシック" charset="-128"/>
                <a:cs typeface="ＭＳ Ｐゴシック" charset="-128"/>
              </a:rPr>
              <a:t>Extend the </a:t>
            </a:r>
            <a:r>
              <a:rPr lang="en-US" dirty="0" err="1">
                <a:ea typeface="ＭＳ Ｐゴシック" charset="-128"/>
                <a:cs typeface="ＭＳ Ｐゴシック" charset="-128"/>
              </a:rPr>
              <a:t>MapReduce</a:t>
            </a:r>
            <a:r>
              <a:rPr lang="en-US" dirty="0">
                <a:ea typeface="ＭＳ Ｐゴシック" charset="-128"/>
                <a:cs typeface="ＭＳ Ｐゴシック" charset="-128"/>
              </a:rPr>
              <a:t> model to better support two common classes of analytics apps:</a:t>
            </a:r>
            <a:endParaRPr lang="en-US" dirty="0"/>
          </a:p>
          <a:p>
            <a:pPr lvl="1"/>
            <a:r>
              <a:rPr lang="en-US" sz="3000" b="1" dirty="0"/>
              <a:t>Iterative</a:t>
            </a:r>
            <a:r>
              <a:rPr lang="en-US" sz="3000" dirty="0"/>
              <a:t> algorithms (machine learning, graphs)</a:t>
            </a:r>
          </a:p>
          <a:p>
            <a:pPr lvl="1"/>
            <a:r>
              <a:rPr lang="en-US" sz="3000" b="1" dirty="0">
                <a:ea typeface="ＭＳ Ｐゴシック" charset="-128"/>
                <a:cs typeface="ＭＳ Ｐゴシック" charset="-128"/>
              </a:rPr>
              <a:t>Interactive</a:t>
            </a:r>
            <a:r>
              <a:rPr lang="en-US" sz="3000" dirty="0">
                <a:ea typeface="ＭＳ Ｐゴシック" charset="-128"/>
                <a:cs typeface="ＭＳ Ｐゴシック" charset="-128"/>
              </a:rPr>
              <a:t> data mining</a:t>
            </a:r>
            <a:endParaRPr lang="en-US" dirty="0">
              <a:ea typeface="ＭＳ Ｐゴシック" charset="-128"/>
              <a:cs typeface="ＭＳ Ｐゴシック" charset="-128"/>
            </a:endParaRPr>
          </a:p>
          <a:p>
            <a:r>
              <a:rPr lang="en-US" dirty="0">
                <a:ea typeface="ＭＳ Ｐゴシック" charset="-128"/>
                <a:cs typeface="ＭＳ Ｐゴシック" charset="-128"/>
              </a:rPr>
              <a:t>Enhance programmability:</a:t>
            </a:r>
            <a:endParaRPr lang="en-US" dirty="0"/>
          </a:p>
          <a:p>
            <a:pPr lvl="1"/>
            <a:r>
              <a:rPr lang="en-US" sz="3000" dirty="0"/>
              <a:t>Integrate into </a:t>
            </a:r>
            <a:r>
              <a:rPr lang="en-US" sz="3000" dirty="0" err="1"/>
              <a:t>Scala</a:t>
            </a:r>
            <a:r>
              <a:rPr lang="en-US" sz="3000" dirty="0"/>
              <a:t> programming language</a:t>
            </a:r>
          </a:p>
          <a:p>
            <a:pPr lvl="1"/>
            <a:r>
              <a:rPr lang="en-US" sz="3000" dirty="0"/>
              <a:t>Allow interactive use from </a:t>
            </a:r>
            <a:r>
              <a:rPr lang="en-US" sz="3000" dirty="0" err="1"/>
              <a:t>Scala</a:t>
            </a:r>
            <a:r>
              <a:rPr lang="en-US" sz="3000" dirty="0"/>
              <a:t> interpreter</a:t>
            </a: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DB858EE9-C927-8043-B9DB-FDC86B873AF1}"/>
              </a:ext>
            </a:extLst>
          </p:cNvPr>
          <p:cNvSpPr/>
          <p:nvPr/>
        </p:nvSpPr>
        <p:spPr>
          <a:xfrm>
            <a:off x="838200" y="4123680"/>
            <a:ext cx="7239000" cy="1371600"/>
          </a:xfrm>
          <a:prstGeom prst="wedgeRoundRectCallout">
            <a:avLst>
              <a:gd name="adj1" fmla="val -27575"/>
              <a:gd name="adj2" fmla="val -71582"/>
              <a:gd name="adj3" fmla="val 16667"/>
            </a:avLst>
          </a:prstGeom>
          <a:ln>
            <a:headEnd type="none" w="med" len="med"/>
            <a:tailEnd type="none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Explain why the original MapReduce model does not efficiently support these use cases?</a:t>
            </a:r>
          </a:p>
        </p:txBody>
      </p:sp>
    </p:spTree>
    <p:extLst>
      <p:ext uri="{BB962C8B-B14F-4D97-AF65-F5344CB8AC3E}">
        <p14:creationId xmlns:p14="http://schemas.microsoft.com/office/powerpoint/2010/main" val="2219775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457200" y="1867084"/>
            <a:ext cx="8229600" cy="226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457200" rtl="0" eaLnBrk="0" fontAlgn="base" hangingPunct="0">
              <a:spcBef>
                <a:spcPts val="2000"/>
              </a:spcBef>
              <a:spcAft>
                <a:spcPct val="0"/>
              </a:spcAft>
              <a:buNone/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457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77724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Most current cluster programming models are based on </a:t>
            </a:r>
            <a:r>
              <a:rPr lang="en-US" i="1" dirty="0"/>
              <a:t>acyclic data flow</a:t>
            </a:r>
            <a:r>
              <a:rPr lang="en-US" dirty="0"/>
              <a:t> from stable storage to stable storage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1119260" y="3962400"/>
            <a:ext cx="7010399" cy="2409790"/>
            <a:chOff x="195109" y="1484921"/>
            <a:chExt cx="8663829" cy="3698990"/>
          </a:xfrm>
        </p:grpSpPr>
        <p:grpSp>
          <p:nvGrpSpPr>
            <p:cNvPr id="40" name="Group 230"/>
            <p:cNvGrpSpPr>
              <a:grpSpLocks/>
            </p:cNvGrpSpPr>
            <p:nvPr/>
          </p:nvGrpSpPr>
          <p:grpSpPr bwMode="auto">
            <a:xfrm>
              <a:off x="195109" y="1484921"/>
              <a:ext cx="8663829" cy="3698990"/>
              <a:chOff x="95767" y="2133596"/>
              <a:chExt cx="8881102" cy="4495804"/>
            </a:xfrm>
          </p:grpSpPr>
          <p:sp>
            <p:nvSpPr>
              <p:cNvPr id="44" name="Folded Corner 43"/>
              <p:cNvSpPr/>
              <p:nvPr/>
            </p:nvSpPr>
            <p:spPr>
              <a:xfrm rot="10800000">
                <a:off x="95767" y="2133596"/>
                <a:ext cx="1428233" cy="4495801"/>
              </a:xfrm>
              <a:prstGeom prst="foldedCorner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/>
                  <a:ea typeface="ＭＳ Ｐゴシック" pitchFamily="-105" charset="-128"/>
                  <a:cs typeface="Corbel"/>
                </a:endParaRPr>
              </a:p>
            </p:txBody>
          </p:sp>
          <p:cxnSp>
            <p:nvCxnSpPr>
              <p:cNvPr id="45" name="Straight Arrow Connector 454"/>
              <p:cNvCxnSpPr>
                <a:cxnSpLocks noChangeShapeType="1"/>
                <a:stCxn id="46" idx="2"/>
                <a:endCxn id="50" idx="1"/>
              </p:cNvCxnSpPr>
              <p:nvPr/>
            </p:nvCxnSpPr>
            <p:spPr bwMode="auto">
              <a:xfrm>
                <a:off x="1676400" y="2882901"/>
                <a:ext cx="609599" cy="9940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46" name="Right Bracket 45"/>
              <p:cNvSpPr/>
              <p:nvPr/>
            </p:nvSpPr>
            <p:spPr>
              <a:xfrm>
                <a:off x="1524000" y="2133600"/>
                <a:ext cx="152400" cy="1498600"/>
              </a:xfrm>
              <a:prstGeom prst="rightBracket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/>
                  <a:ea typeface="ＭＳ Ｐゴシック" pitchFamily="-105" charset="-128"/>
                  <a:cs typeface="Corbel"/>
                </a:endParaRPr>
              </a:p>
            </p:txBody>
          </p:sp>
          <p:sp>
            <p:nvSpPr>
              <p:cNvPr id="47" name="Right Bracket 46"/>
              <p:cNvSpPr/>
              <p:nvPr/>
            </p:nvSpPr>
            <p:spPr>
              <a:xfrm>
                <a:off x="1524000" y="3632200"/>
                <a:ext cx="152400" cy="1498600"/>
              </a:xfrm>
              <a:prstGeom prst="rightBracket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/>
                  <a:ea typeface="ＭＳ Ｐゴシック" pitchFamily="-105" charset="-128"/>
                  <a:cs typeface="Corbel"/>
                </a:endParaRPr>
              </a:p>
            </p:txBody>
          </p:sp>
          <p:sp>
            <p:nvSpPr>
              <p:cNvPr id="48" name="Right Bracket 47"/>
              <p:cNvSpPr/>
              <p:nvPr/>
            </p:nvSpPr>
            <p:spPr>
              <a:xfrm>
                <a:off x="1524000" y="5130800"/>
                <a:ext cx="152400" cy="1498600"/>
              </a:xfrm>
              <a:prstGeom prst="rightBracket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/>
                  <a:ea typeface="ＭＳ Ｐゴシック" pitchFamily="-105" charset="-128"/>
                  <a:cs typeface="Corbel"/>
                </a:endParaRPr>
              </a:p>
            </p:txBody>
          </p:sp>
          <p:cxnSp>
            <p:nvCxnSpPr>
              <p:cNvPr id="49" name="Straight Arrow Connector 124"/>
              <p:cNvCxnSpPr>
                <a:cxnSpLocks noChangeShapeType="1"/>
                <a:stCxn id="47" idx="2"/>
                <a:endCxn id="51" idx="1"/>
              </p:cNvCxnSpPr>
              <p:nvPr/>
            </p:nvCxnSpPr>
            <p:spPr bwMode="auto">
              <a:xfrm>
                <a:off x="1676400" y="4381502"/>
                <a:ext cx="609599" cy="13941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50" name="Rounded Rectangle 49"/>
              <p:cNvSpPr/>
              <p:nvPr/>
            </p:nvSpPr>
            <p:spPr>
              <a:xfrm>
                <a:off x="2286000" y="2520141"/>
                <a:ext cx="1218523" cy="745398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orbel"/>
                    <a:ea typeface="ＭＳ Ｐゴシック" pitchFamily="-105" charset="-128"/>
                    <a:cs typeface="Corbel"/>
                  </a:rPr>
                  <a:t>Map</a:t>
                </a:r>
              </a:p>
            </p:txBody>
          </p:sp>
          <p:sp>
            <p:nvSpPr>
              <p:cNvPr id="51" name="Rounded Rectangle 50"/>
              <p:cNvSpPr/>
              <p:nvPr/>
            </p:nvSpPr>
            <p:spPr>
              <a:xfrm>
                <a:off x="2286000" y="4016250"/>
                <a:ext cx="1218523" cy="758384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orbel"/>
                    <a:ea typeface="ＭＳ Ｐゴシック" pitchFamily="-105" charset="-128"/>
                    <a:cs typeface="Corbel"/>
                  </a:rPr>
                  <a:t>Map</a:t>
                </a:r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>
                <a:off x="2286000" y="5518377"/>
                <a:ext cx="1218523" cy="747994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orbel"/>
                    <a:ea typeface="ＭＳ Ｐゴシック" pitchFamily="-105" charset="-128"/>
                    <a:cs typeface="Corbel"/>
                  </a:rPr>
                  <a:t>Map</a:t>
                </a:r>
              </a:p>
            </p:txBody>
          </p:sp>
          <p:cxnSp>
            <p:nvCxnSpPr>
              <p:cNvPr id="53" name="Straight Arrow Connector 135"/>
              <p:cNvCxnSpPr>
                <a:cxnSpLocks noChangeShapeType="1"/>
                <a:stCxn id="48" idx="2"/>
                <a:endCxn id="52" idx="1"/>
              </p:cNvCxnSpPr>
              <p:nvPr/>
            </p:nvCxnSpPr>
            <p:spPr bwMode="auto">
              <a:xfrm>
                <a:off x="1676400" y="5880101"/>
                <a:ext cx="609599" cy="12274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54" name="Rounded Rectangle 53"/>
              <p:cNvSpPr/>
              <p:nvPr/>
            </p:nvSpPr>
            <p:spPr>
              <a:xfrm>
                <a:off x="5519622" y="2836761"/>
                <a:ext cx="1363025" cy="793198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orbel"/>
                    <a:ea typeface="ＭＳ Ｐゴシック" pitchFamily="-105" charset="-128"/>
                    <a:cs typeface="Corbel"/>
                  </a:rPr>
                  <a:t>Reduce</a:t>
                </a:r>
              </a:p>
            </p:txBody>
          </p:sp>
          <p:sp>
            <p:nvSpPr>
              <p:cNvPr id="55" name="Rounded Rectangle 54"/>
              <p:cNvSpPr/>
              <p:nvPr/>
            </p:nvSpPr>
            <p:spPr>
              <a:xfrm>
                <a:off x="5519622" y="5110723"/>
                <a:ext cx="1363025" cy="751943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orbel"/>
                    <a:ea typeface="ＭＳ Ｐゴシック" pitchFamily="-105" charset="-128"/>
                    <a:cs typeface="Corbel"/>
                  </a:rPr>
                  <a:t>Reduce</a:t>
                </a:r>
              </a:p>
            </p:txBody>
          </p:sp>
          <p:cxnSp>
            <p:nvCxnSpPr>
              <p:cNvPr id="56" name="Straight Arrow Connector 155"/>
              <p:cNvCxnSpPr>
                <a:cxnSpLocks noChangeShapeType="1"/>
                <a:stCxn id="50" idx="3"/>
              </p:cNvCxnSpPr>
              <p:nvPr/>
            </p:nvCxnSpPr>
            <p:spPr bwMode="auto">
              <a:xfrm>
                <a:off x="3504523" y="2892841"/>
                <a:ext cx="2015101" cy="239827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57" name="Straight Arrow Connector 158"/>
              <p:cNvCxnSpPr>
                <a:cxnSpLocks noChangeShapeType="1"/>
                <a:stCxn id="50" idx="3"/>
              </p:cNvCxnSpPr>
              <p:nvPr/>
            </p:nvCxnSpPr>
            <p:spPr bwMode="auto">
              <a:xfrm>
                <a:off x="3504523" y="2892841"/>
                <a:ext cx="2015101" cy="2452048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58" name="Straight Arrow Connector 161"/>
              <p:cNvCxnSpPr>
                <a:cxnSpLocks noChangeShapeType="1"/>
                <a:stCxn id="52" idx="3"/>
              </p:cNvCxnSpPr>
              <p:nvPr/>
            </p:nvCxnSpPr>
            <p:spPr bwMode="auto">
              <a:xfrm flipV="1">
                <a:off x="3504523" y="3346759"/>
                <a:ext cx="2015101" cy="2545616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59" name="Straight Arrow Connector 162"/>
              <p:cNvCxnSpPr>
                <a:cxnSpLocks noChangeShapeType="1"/>
                <a:stCxn id="51" idx="3"/>
                <a:endCxn id="55" idx="1"/>
              </p:cNvCxnSpPr>
              <p:nvPr/>
            </p:nvCxnSpPr>
            <p:spPr bwMode="auto">
              <a:xfrm>
                <a:off x="3504523" y="4395442"/>
                <a:ext cx="2015100" cy="1091253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60" name="Straight Arrow Connector 163"/>
              <p:cNvCxnSpPr>
                <a:cxnSpLocks noChangeShapeType="1"/>
                <a:stCxn id="51" idx="3"/>
                <a:endCxn id="54" idx="1"/>
              </p:cNvCxnSpPr>
              <p:nvPr/>
            </p:nvCxnSpPr>
            <p:spPr bwMode="auto">
              <a:xfrm flipV="1">
                <a:off x="3504523" y="3233360"/>
                <a:ext cx="2015100" cy="1162082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61" name="Straight Arrow Connector 164"/>
              <p:cNvCxnSpPr>
                <a:cxnSpLocks noChangeShapeType="1"/>
                <a:stCxn id="52" idx="3"/>
              </p:cNvCxnSpPr>
              <p:nvPr/>
            </p:nvCxnSpPr>
            <p:spPr bwMode="auto">
              <a:xfrm flipV="1">
                <a:off x="3504523" y="5630339"/>
                <a:ext cx="2015101" cy="262036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62" name="Straight Arrow Connector 182"/>
              <p:cNvCxnSpPr>
                <a:cxnSpLocks noChangeShapeType="1"/>
                <a:stCxn id="54" idx="3"/>
                <a:endCxn id="65" idx="2"/>
              </p:cNvCxnSpPr>
              <p:nvPr/>
            </p:nvCxnSpPr>
            <p:spPr bwMode="auto">
              <a:xfrm>
                <a:off x="6882647" y="3233360"/>
                <a:ext cx="508753" cy="6533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63" name="Straight Arrow Connector 183"/>
              <p:cNvCxnSpPr>
                <a:cxnSpLocks noChangeShapeType="1"/>
                <a:stCxn id="55" idx="3"/>
                <a:endCxn id="66" idx="2"/>
              </p:cNvCxnSpPr>
              <p:nvPr/>
            </p:nvCxnSpPr>
            <p:spPr bwMode="auto">
              <a:xfrm>
                <a:off x="6882647" y="5486695"/>
                <a:ext cx="508753" cy="1099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64" name="Folded Corner 63"/>
              <p:cNvSpPr/>
              <p:nvPr/>
            </p:nvSpPr>
            <p:spPr>
              <a:xfrm rot="10800000">
                <a:off x="7543798" y="2133596"/>
                <a:ext cx="1433071" cy="4495800"/>
              </a:xfrm>
              <a:prstGeom prst="foldedCorner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/>
                  <a:ea typeface="ＭＳ Ｐゴシック" pitchFamily="-105" charset="-128"/>
                  <a:cs typeface="Corbel"/>
                </a:endParaRPr>
              </a:p>
            </p:txBody>
          </p:sp>
          <p:sp>
            <p:nvSpPr>
              <p:cNvPr id="65" name="Right Bracket 64"/>
              <p:cNvSpPr/>
              <p:nvPr/>
            </p:nvSpPr>
            <p:spPr>
              <a:xfrm flipH="1">
                <a:off x="7391400" y="2133600"/>
                <a:ext cx="152400" cy="2212585"/>
              </a:xfrm>
              <a:prstGeom prst="rightBracket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/>
                  <a:ea typeface="ＭＳ Ｐゴシック" pitchFamily="-105" charset="-128"/>
                  <a:cs typeface="Corbel"/>
                </a:endParaRPr>
              </a:p>
            </p:txBody>
          </p:sp>
          <p:sp>
            <p:nvSpPr>
              <p:cNvPr id="66" name="Right Bracket 65"/>
              <p:cNvSpPr/>
              <p:nvPr/>
            </p:nvSpPr>
            <p:spPr>
              <a:xfrm flipH="1">
                <a:off x="7391400" y="4346185"/>
                <a:ext cx="152400" cy="2283215"/>
              </a:xfrm>
              <a:prstGeom prst="rightBracket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/>
                  <a:ea typeface="ＭＳ Ｐゴシック" pitchFamily="-105" charset="-128"/>
                  <a:cs typeface="Corbel"/>
                </a:endParaRP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195109" y="3005909"/>
              <a:ext cx="8663829" cy="643663"/>
              <a:chOff x="285669" y="3684835"/>
              <a:chExt cx="8636670" cy="643663"/>
            </a:xfrm>
          </p:grpSpPr>
          <p:sp>
            <p:nvSpPr>
              <p:cNvPr id="42" name="TextBox 217"/>
              <p:cNvSpPr txBox="1">
                <a:spLocks noChangeArrowheads="1"/>
              </p:cNvSpPr>
              <p:nvPr/>
            </p:nvSpPr>
            <p:spPr bwMode="auto">
              <a:xfrm>
                <a:off x="285669" y="3684836"/>
                <a:ext cx="1388924" cy="6436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rbel"/>
                    <a:ea typeface="ＭＳ Ｐゴシック" charset="0"/>
                    <a:cs typeface="Corbel"/>
                  </a:rPr>
                  <a:t>Input</a:t>
                </a:r>
              </a:p>
            </p:txBody>
          </p:sp>
          <p:sp>
            <p:nvSpPr>
              <p:cNvPr id="43" name="TextBox 221"/>
              <p:cNvSpPr txBox="1">
                <a:spLocks noChangeArrowheads="1"/>
              </p:cNvSpPr>
              <p:nvPr/>
            </p:nvSpPr>
            <p:spPr bwMode="auto">
              <a:xfrm>
                <a:off x="7539236" y="3684835"/>
                <a:ext cx="1383103" cy="643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rbel"/>
                    <a:ea typeface="ＭＳ Ｐゴシック" charset="0"/>
                    <a:cs typeface="Corbel"/>
                  </a:rPr>
                  <a:t>Output</a:t>
                </a:r>
              </a:p>
            </p:txBody>
          </p:sp>
        </p:grpSp>
      </p:grpSp>
      <p:sp>
        <p:nvSpPr>
          <p:cNvPr id="67" name="Can 66"/>
          <p:cNvSpPr/>
          <p:nvPr/>
        </p:nvSpPr>
        <p:spPr>
          <a:xfrm>
            <a:off x="7648721" y="5764322"/>
            <a:ext cx="564024" cy="537089"/>
          </a:xfrm>
          <a:prstGeom prst="ca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rbel"/>
              <a:cs typeface="Corbel"/>
            </a:endParaRPr>
          </a:p>
        </p:txBody>
      </p:sp>
      <p:sp>
        <p:nvSpPr>
          <p:cNvPr id="68" name="Can 67"/>
          <p:cNvSpPr/>
          <p:nvPr/>
        </p:nvSpPr>
        <p:spPr>
          <a:xfrm>
            <a:off x="1741978" y="5758087"/>
            <a:ext cx="564024" cy="537089"/>
          </a:xfrm>
          <a:prstGeom prst="ca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502490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19260" y="3959698"/>
            <a:ext cx="7010399" cy="2409790"/>
            <a:chOff x="195109" y="1484921"/>
            <a:chExt cx="8663829" cy="3698990"/>
          </a:xfrm>
        </p:grpSpPr>
        <p:grpSp>
          <p:nvGrpSpPr>
            <p:cNvPr id="5" name="Group 230"/>
            <p:cNvGrpSpPr>
              <a:grpSpLocks/>
            </p:cNvGrpSpPr>
            <p:nvPr/>
          </p:nvGrpSpPr>
          <p:grpSpPr bwMode="auto">
            <a:xfrm>
              <a:off x="195109" y="1484921"/>
              <a:ext cx="8663829" cy="3698990"/>
              <a:chOff x="95767" y="2133596"/>
              <a:chExt cx="8881102" cy="4495804"/>
            </a:xfrm>
          </p:grpSpPr>
          <p:sp>
            <p:nvSpPr>
              <p:cNvPr id="11" name="Folded Corner 10"/>
              <p:cNvSpPr/>
              <p:nvPr/>
            </p:nvSpPr>
            <p:spPr>
              <a:xfrm rot="10800000">
                <a:off x="95767" y="2133596"/>
                <a:ext cx="1428233" cy="4495801"/>
              </a:xfrm>
              <a:prstGeom prst="foldedCorner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/>
                  <a:ea typeface="ＭＳ Ｐゴシック" pitchFamily="-105" charset="-128"/>
                  <a:cs typeface="Corbel"/>
                </a:endParaRPr>
              </a:p>
            </p:txBody>
          </p:sp>
          <p:cxnSp>
            <p:nvCxnSpPr>
              <p:cNvPr id="12" name="Straight Arrow Connector 454"/>
              <p:cNvCxnSpPr>
                <a:cxnSpLocks noChangeShapeType="1"/>
                <a:stCxn id="16" idx="2"/>
                <a:endCxn id="20" idx="1"/>
              </p:cNvCxnSpPr>
              <p:nvPr/>
            </p:nvCxnSpPr>
            <p:spPr bwMode="auto">
              <a:xfrm>
                <a:off x="1676400" y="2882901"/>
                <a:ext cx="609599" cy="9940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16" name="Right Bracket 15"/>
              <p:cNvSpPr/>
              <p:nvPr/>
            </p:nvSpPr>
            <p:spPr>
              <a:xfrm>
                <a:off x="1524000" y="2133600"/>
                <a:ext cx="152400" cy="1498600"/>
              </a:xfrm>
              <a:prstGeom prst="rightBracket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/>
                  <a:ea typeface="ＭＳ Ｐゴシック" pitchFamily="-105" charset="-128"/>
                  <a:cs typeface="Corbel"/>
                </a:endParaRPr>
              </a:p>
            </p:txBody>
          </p:sp>
          <p:sp>
            <p:nvSpPr>
              <p:cNvPr id="17" name="Right Bracket 16"/>
              <p:cNvSpPr/>
              <p:nvPr/>
            </p:nvSpPr>
            <p:spPr>
              <a:xfrm>
                <a:off x="1524000" y="3632200"/>
                <a:ext cx="152400" cy="1498600"/>
              </a:xfrm>
              <a:prstGeom prst="rightBracket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/>
                  <a:ea typeface="ＭＳ Ｐゴシック" pitchFamily="-105" charset="-128"/>
                  <a:cs typeface="Corbel"/>
                </a:endParaRPr>
              </a:p>
            </p:txBody>
          </p:sp>
          <p:sp>
            <p:nvSpPr>
              <p:cNvPr id="18" name="Right Bracket 17"/>
              <p:cNvSpPr/>
              <p:nvPr/>
            </p:nvSpPr>
            <p:spPr>
              <a:xfrm>
                <a:off x="1524000" y="5130800"/>
                <a:ext cx="152400" cy="1498600"/>
              </a:xfrm>
              <a:prstGeom prst="rightBracket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/>
                  <a:ea typeface="ＭＳ Ｐゴシック" pitchFamily="-105" charset="-128"/>
                  <a:cs typeface="Corbel"/>
                </a:endParaRPr>
              </a:p>
            </p:txBody>
          </p:sp>
          <p:cxnSp>
            <p:nvCxnSpPr>
              <p:cNvPr id="19" name="Straight Arrow Connector 124"/>
              <p:cNvCxnSpPr>
                <a:cxnSpLocks noChangeShapeType="1"/>
                <a:stCxn id="17" idx="2"/>
                <a:endCxn id="21" idx="1"/>
              </p:cNvCxnSpPr>
              <p:nvPr/>
            </p:nvCxnSpPr>
            <p:spPr bwMode="auto">
              <a:xfrm>
                <a:off x="1676400" y="4381502"/>
                <a:ext cx="609599" cy="13941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20" name="Rounded Rectangle 19"/>
              <p:cNvSpPr/>
              <p:nvPr/>
            </p:nvSpPr>
            <p:spPr>
              <a:xfrm>
                <a:off x="2286000" y="2520141"/>
                <a:ext cx="1218523" cy="745398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orbel"/>
                    <a:ea typeface="ＭＳ Ｐゴシック" pitchFamily="-105" charset="-128"/>
                    <a:cs typeface="Corbel"/>
                  </a:rPr>
                  <a:t>Map</a:t>
                </a: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286000" y="4016250"/>
                <a:ext cx="1218523" cy="758384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orbel"/>
                    <a:ea typeface="ＭＳ Ｐゴシック" pitchFamily="-105" charset="-128"/>
                    <a:cs typeface="Corbel"/>
                  </a:rPr>
                  <a:t>Map</a:t>
                </a: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2286000" y="5518377"/>
                <a:ext cx="1218523" cy="747994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orbel"/>
                    <a:ea typeface="ＭＳ Ｐゴシック" pitchFamily="-105" charset="-128"/>
                    <a:cs typeface="Corbel"/>
                  </a:rPr>
                  <a:t>Map</a:t>
                </a:r>
              </a:p>
            </p:txBody>
          </p:sp>
          <p:cxnSp>
            <p:nvCxnSpPr>
              <p:cNvPr id="23" name="Straight Arrow Connector 135"/>
              <p:cNvCxnSpPr>
                <a:cxnSpLocks noChangeShapeType="1"/>
                <a:stCxn id="18" idx="2"/>
                <a:endCxn id="22" idx="1"/>
              </p:cNvCxnSpPr>
              <p:nvPr/>
            </p:nvCxnSpPr>
            <p:spPr bwMode="auto">
              <a:xfrm>
                <a:off x="1676400" y="5880101"/>
                <a:ext cx="609599" cy="12274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24" name="Rounded Rectangle 23"/>
              <p:cNvSpPr/>
              <p:nvPr/>
            </p:nvSpPr>
            <p:spPr>
              <a:xfrm>
                <a:off x="5519622" y="2836761"/>
                <a:ext cx="1363025" cy="793198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orbel"/>
                    <a:ea typeface="ＭＳ Ｐゴシック" pitchFamily="-105" charset="-128"/>
                    <a:cs typeface="Corbel"/>
                  </a:rPr>
                  <a:t>Reduce</a:t>
                </a: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5519622" y="5118091"/>
                <a:ext cx="1363025" cy="731788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orbel"/>
                    <a:ea typeface="ＭＳ Ｐゴシック" pitchFamily="-105" charset="-128"/>
                    <a:cs typeface="Corbel"/>
                  </a:rPr>
                  <a:t>Reduce</a:t>
                </a:r>
              </a:p>
            </p:txBody>
          </p:sp>
          <p:cxnSp>
            <p:nvCxnSpPr>
              <p:cNvPr id="26" name="Straight Arrow Connector 155"/>
              <p:cNvCxnSpPr>
                <a:cxnSpLocks noChangeShapeType="1"/>
                <a:stCxn id="20" idx="3"/>
              </p:cNvCxnSpPr>
              <p:nvPr/>
            </p:nvCxnSpPr>
            <p:spPr bwMode="auto">
              <a:xfrm>
                <a:off x="3504523" y="2892841"/>
                <a:ext cx="2015101" cy="239827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27" name="Straight Arrow Connector 158"/>
              <p:cNvCxnSpPr>
                <a:cxnSpLocks noChangeShapeType="1"/>
                <a:stCxn id="20" idx="3"/>
              </p:cNvCxnSpPr>
              <p:nvPr/>
            </p:nvCxnSpPr>
            <p:spPr bwMode="auto">
              <a:xfrm>
                <a:off x="3504523" y="2892841"/>
                <a:ext cx="2015101" cy="2452048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28" name="Straight Arrow Connector 161"/>
              <p:cNvCxnSpPr>
                <a:cxnSpLocks noChangeShapeType="1"/>
                <a:stCxn id="22" idx="3"/>
              </p:cNvCxnSpPr>
              <p:nvPr/>
            </p:nvCxnSpPr>
            <p:spPr bwMode="auto">
              <a:xfrm flipV="1">
                <a:off x="3504523" y="3346759"/>
                <a:ext cx="2015101" cy="2545616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29" name="Straight Arrow Connector 162"/>
              <p:cNvCxnSpPr>
                <a:cxnSpLocks noChangeShapeType="1"/>
                <a:stCxn id="21" idx="3"/>
                <a:endCxn id="25" idx="1"/>
              </p:cNvCxnSpPr>
              <p:nvPr/>
            </p:nvCxnSpPr>
            <p:spPr bwMode="auto">
              <a:xfrm>
                <a:off x="3504523" y="4395442"/>
                <a:ext cx="2015100" cy="1088544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30" name="Straight Arrow Connector 163"/>
              <p:cNvCxnSpPr>
                <a:cxnSpLocks noChangeShapeType="1"/>
                <a:stCxn id="21" idx="3"/>
                <a:endCxn id="24" idx="1"/>
              </p:cNvCxnSpPr>
              <p:nvPr/>
            </p:nvCxnSpPr>
            <p:spPr bwMode="auto">
              <a:xfrm flipV="1">
                <a:off x="3504523" y="3233360"/>
                <a:ext cx="2015100" cy="1162082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31" name="Straight Arrow Connector 164"/>
              <p:cNvCxnSpPr>
                <a:cxnSpLocks noChangeShapeType="1"/>
                <a:stCxn id="22" idx="3"/>
              </p:cNvCxnSpPr>
              <p:nvPr/>
            </p:nvCxnSpPr>
            <p:spPr bwMode="auto">
              <a:xfrm flipV="1">
                <a:off x="3504523" y="5630339"/>
                <a:ext cx="2015101" cy="262036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32" name="Straight Arrow Connector 182"/>
              <p:cNvCxnSpPr>
                <a:cxnSpLocks noChangeShapeType="1"/>
                <a:stCxn id="24" idx="3"/>
                <a:endCxn id="37" idx="2"/>
              </p:cNvCxnSpPr>
              <p:nvPr/>
            </p:nvCxnSpPr>
            <p:spPr bwMode="auto">
              <a:xfrm>
                <a:off x="6882647" y="3233360"/>
                <a:ext cx="508753" cy="6533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33" name="Straight Arrow Connector 183"/>
              <p:cNvCxnSpPr>
                <a:cxnSpLocks noChangeShapeType="1"/>
                <a:stCxn id="25" idx="3"/>
                <a:endCxn id="38" idx="2"/>
              </p:cNvCxnSpPr>
              <p:nvPr/>
            </p:nvCxnSpPr>
            <p:spPr bwMode="auto">
              <a:xfrm>
                <a:off x="6882647" y="5483986"/>
                <a:ext cx="508753" cy="3807"/>
              </a:xfrm>
              <a:prstGeom prst="straightConnector1">
                <a:avLst/>
              </a:prstGeom>
              <a:noFill/>
              <a:ln w="19050" cmpd="sng">
                <a:solidFill>
                  <a:srgbClr val="0000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34" name="Folded Corner 33"/>
              <p:cNvSpPr/>
              <p:nvPr/>
            </p:nvSpPr>
            <p:spPr>
              <a:xfrm rot="10800000">
                <a:off x="7543798" y="2133596"/>
                <a:ext cx="1433071" cy="4495800"/>
              </a:xfrm>
              <a:prstGeom prst="foldedCorner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/>
                  <a:ea typeface="ＭＳ Ｐゴシック" pitchFamily="-105" charset="-128"/>
                  <a:cs typeface="Corbel"/>
                </a:endParaRPr>
              </a:p>
            </p:txBody>
          </p:sp>
          <p:sp>
            <p:nvSpPr>
              <p:cNvPr id="37" name="Right Bracket 36"/>
              <p:cNvSpPr/>
              <p:nvPr/>
            </p:nvSpPr>
            <p:spPr>
              <a:xfrm flipH="1">
                <a:off x="7391400" y="2133600"/>
                <a:ext cx="152400" cy="2212585"/>
              </a:xfrm>
              <a:prstGeom prst="rightBracket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/>
                  <a:ea typeface="ＭＳ Ｐゴシック" pitchFamily="-105" charset="-128"/>
                  <a:cs typeface="Corbel"/>
                </a:endParaRPr>
              </a:p>
            </p:txBody>
          </p:sp>
          <p:sp>
            <p:nvSpPr>
              <p:cNvPr id="38" name="Right Bracket 37"/>
              <p:cNvSpPr/>
              <p:nvPr/>
            </p:nvSpPr>
            <p:spPr>
              <a:xfrm flipH="1">
                <a:off x="7391400" y="4346185"/>
                <a:ext cx="152400" cy="2283215"/>
              </a:xfrm>
              <a:prstGeom prst="rightBracket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/>
                  <a:ea typeface="ＭＳ Ｐゴシック" pitchFamily="-105" charset="-128"/>
                  <a:cs typeface="Corbel"/>
                </a:endParaRP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195109" y="3005909"/>
              <a:ext cx="8663829" cy="643663"/>
              <a:chOff x="285669" y="3684835"/>
              <a:chExt cx="8636670" cy="643663"/>
            </a:xfrm>
          </p:grpSpPr>
          <p:sp>
            <p:nvSpPr>
              <p:cNvPr id="7" name="TextBox 217"/>
              <p:cNvSpPr txBox="1">
                <a:spLocks noChangeArrowheads="1"/>
              </p:cNvSpPr>
              <p:nvPr/>
            </p:nvSpPr>
            <p:spPr bwMode="auto">
              <a:xfrm>
                <a:off x="285669" y="3684836"/>
                <a:ext cx="1388924" cy="6436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rbel"/>
                    <a:ea typeface="ＭＳ Ｐゴシック" charset="0"/>
                    <a:cs typeface="Corbel"/>
                  </a:rPr>
                  <a:t>Input</a:t>
                </a:r>
              </a:p>
            </p:txBody>
          </p:sp>
          <p:sp>
            <p:nvSpPr>
              <p:cNvPr id="10" name="TextBox 221"/>
              <p:cNvSpPr txBox="1">
                <a:spLocks noChangeArrowheads="1"/>
              </p:cNvSpPr>
              <p:nvPr/>
            </p:nvSpPr>
            <p:spPr bwMode="auto">
              <a:xfrm>
                <a:off x="7539236" y="3684835"/>
                <a:ext cx="1383103" cy="643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eaLnBrk="0" hangingPunct="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rbel"/>
                    <a:ea typeface="ＭＳ Ｐゴシック" charset="0"/>
                    <a:cs typeface="Corbel"/>
                  </a:rPr>
                  <a:t>Output</a:t>
                </a:r>
              </a:p>
            </p:txBody>
          </p:sp>
        </p:grpSp>
      </p:grpSp>
      <p:sp>
        <p:nvSpPr>
          <p:cNvPr id="110" name="Can 109"/>
          <p:cNvSpPr/>
          <p:nvPr/>
        </p:nvSpPr>
        <p:spPr>
          <a:xfrm>
            <a:off x="7648721" y="5761620"/>
            <a:ext cx="564024" cy="537089"/>
          </a:xfrm>
          <a:prstGeom prst="ca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rbel"/>
              <a:cs typeface="Corbel"/>
            </a:endParaRPr>
          </a:p>
        </p:txBody>
      </p:sp>
      <p:sp>
        <p:nvSpPr>
          <p:cNvPr id="111" name="Can 110"/>
          <p:cNvSpPr/>
          <p:nvPr/>
        </p:nvSpPr>
        <p:spPr>
          <a:xfrm>
            <a:off x="1741978" y="5755385"/>
            <a:ext cx="564024" cy="537089"/>
          </a:xfrm>
          <a:prstGeom prst="ca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rbel"/>
              <a:cs typeface="Corbe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10000"/>
            <a:ext cx="9143999" cy="28956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00364" y="4366660"/>
            <a:ext cx="8077200" cy="1584998"/>
          </a:xfrm>
          <a:prstGeom prst="roundRect">
            <a:avLst>
              <a:gd name="adj" fmla="val 10339"/>
            </a:avLst>
          </a:prstGeom>
          <a:solidFill>
            <a:srgbClr val="D9E4F2"/>
          </a:solidFill>
          <a:ln w="19050" cmpd="sng">
            <a:solidFill>
              <a:srgbClr val="4F81BD"/>
            </a:solidFill>
            <a:headEnd type="none" w="med" len="med"/>
            <a:tailEnd type="non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0" bIns="45720" rtlCol="0" anchor="ctr"/>
          <a:lstStyle/>
          <a:p>
            <a:pPr algn="ctr"/>
            <a:r>
              <a:rPr lang="en-US" sz="3200" b="1" dirty="0"/>
              <a:t>Benefits of data flow:</a:t>
            </a:r>
            <a:r>
              <a:rPr lang="en-US" sz="3200" dirty="0"/>
              <a:t> runtime can decide where to run tasks and can automatically recover from failures</a:t>
            </a:r>
          </a:p>
        </p:txBody>
      </p:sp>
      <p:sp>
        <p:nvSpPr>
          <p:cNvPr id="40" name="Content Placeholder 2"/>
          <p:cNvSpPr>
            <a:spLocks noGrp="1"/>
          </p:cNvSpPr>
          <p:nvPr>
            <p:ph idx="1"/>
          </p:nvPr>
        </p:nvSpPr>
        <p:spPr>
          <a:xfrm>
            <a:off x="457200" y="1867084"/>
            <a:ext cx="8229600" cy="2263391"/>
          </a:xfrm>
        </p:spPr>
        <p:txBody>
          <a:bodyPr>
            <a:normAutofit/>
          </a:bodyPr>
          <a:lstStyle/>
          <a:p>
            <a:r>
              <a:rPr lang="en-US" dirty="0"/>
              <a:t>Most current cluster programming models are based on </a:t>
            </a:r>
            <a:r>
              <a:rPr lang="en-US" i="1" dirty="0"/>
              <a:t>acyclic data flow</a:t>
            </a:r>
            <a:r>
              <a:rPr lang="en-US" dirty="0"/>
              <a:t> from stable storage to stable storage</a:t>
            </a:r>
          </a:p>
        </p:txBody>
      </p:sp>
    </p:spTree>
    <p:extLst>
      <p:ext uri="{BB962C8B-B14F-4D97-AF65-F5344CB8AC3E}">
        <p14:creationId xmlns:p14="http://schemas.microsoft.com/office/powerpoint/2010/main" val="2085557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Acyclic data flow is inefficient for applications that repeatedly reuse a </a:t>
            </a:r>
            <a:r>
              <a:rPr lang="en-US" i="1" dirty="0"/>
              <a:t>working set</a:t>
            </a:r>
            <a:r>
              <a:rPr lang="en-US" dirty="0"/>
              <a:t> of data:</a:t>
            </a:r>
          </a:p>
          <a:p>
            <a:pPr lvl="1"/>
            <a:r>
              <a:rPr lang="en-US" sz="3000" b="1" dirty="0"/>
              <a:t>Iterative</a:t>
            </a:r>
            <a:r>
              <a:rPr lang="en-US" sz="3000" dirty="0"/>
              <a:t> algorithms (machine learning, graphs)</a:t>
            </a:r>
          </a:p>
          <a:p>
            <a:pPr lvl="1"/>
            <a:r>
              <a:rPr lang="en-US" sz="3000" b="1" dirty="0"/>
              <a:t>Interactive</a:t>
            </a:r>
            <a:r>
              <a:rPr lang="en-US" sz="3000" dirty="0"/>
              <a:t> data mining tools (R, Excel, Python)</a:t>
            </a:r>
          </a:p>
          <a:p>
            <a:r>
              <a:rPr lang="en-US" dirty="0"/>
              <a:t>With current frameworks, apps reload data from stable storage on each query</a:t>
            </a:r>
          </a:p>
        </p:txBody>
      </p:sp>
    </p:spTree>
    <p:extLst>
      <p:ext uri="{BB962C8B-B14F-4D97-AF65-F5344CB8AC3E}">
        <p14:creationId xmlns:p14="http://schemas.microsoft.com/office/powerpoint/2010/main" val="4286030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Solution: Resilient</a:t>
            </a:r>
            <a:br>
              <a:rPr lang="en-US" sz="4800" dirty="0"/>
            </a:br>
            <a:r>
              <a:rPr lang="en-US" sz="4800" dirty="0"/>
              <a:t>Distributed Datasets (RDDs)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221162"/>
          </a:xfrm>
        </p:spPr>
        <p:txBody>
          <a:bodyPr>
            <a:normAutofit/>
          </a:bodyPr>
          <a:lstStyle/>
          <a:p>
            <a:r>
              <a:rPr lang="en-US" dirty="0"/>
              <a:t>Allow apps to keep working sets in memory for efficient reuse</a:t>
            </a:r>
          </a:p>
          <a:p>
            <a:r>
              <a:rPr lang="en-US" dirty="0"/>
              <a:t>Retain the attractive properties of </a:t>
            </a:r>
            <a:r>
              <a:rPr lang="en-US" dirty="0" err="1"/>
              <a:t>MapReduce</a:t>
            </a:r>
            <a:endParaRPr lang="en-US" dirty="0"/>
          </a:p>
          <a:p>
            <a:pPr lvl="1"/>
            <a:r>
              <a:rPr lang="en-US" dirty="0"/>
              <a:t>Fault tolerance, data locality, scalability</a:t>
            </a:r>
          </a:p>
          <a:p>
            <a:r>
              <a:rPr lang="en-US" dirty="0"/>
              <a:t>Support a wide range of applications</a:t>
            </a:r>
          </a:p>
        </p:txBody>
      </p:sp>
    </p:spTree>
    <p:extLst>
      <p:ext uri="{BB962C8B-B14F-4D97-AF65-F5344CB8AC3E}">
        <p14:creationId xmlns:p14="http://schemas.microsoft.com/office/powerpoint/2010/main" val="603433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>
                <a:ea typeface="ＭＳ Ｐゴシック" charset="-128"/>
                <a:cs typeface="ＭＳ Ｐゴシック" charset="-128"/>
              </a:rPr>
              <a:t>Programming Model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211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>
                <a:ea typeface="ＭＳ Ｐゴシック" charset="-128"/>
                <a:cs typeface="ＭＳ Ｐゴシック" charset="-128"/>
              </a:rPr>
              <a:t>Resilient distributed datasets (</a:t>
            </a:r>
            <a:r>
              <a:rPr lang="en-US" dirty="0" err="1">
                <a:ea typeface="ＭＳ Ｐゴシック" charset="-128"/>
                <a:cs typeface="ＭＳ Ｐゴシック" charset="-128"/>
              </a:rPr>
              <a:t>RDDs</a:t>
            </a:r>
            <a:r>
              <a:rPr lang="en-US" dirty="0">
                <a:ea typeface="ＭＳ Ｐゴシック" charset="-128"/>
                <a:cs typeface="ＭＳ Ｐゴシック" charset="-128"/>
              </a:rPr>
              <a:t>)</a:t>
            </a:r>
          </a:p>
          <a:p>
            <a:pPr lvl="1"/>
            <a:r>
              <a:rPr lang="en-US" dirty="0"/>
              <a:t>Immutable, partitioned collections of objects</a:t>
            </a:r>
          </a:p>
          <a:p>
            <a:pPr lvl="1"/>
            <a:r>
              <a:rPr lang="en-US" dirty="0"/>
              <a:t>Created through parallel </a:t>
            </a:r>
            <a:r>
              <a:rPr lang="en-US" i="1" dirty="0"/>
              <a:t>transformations</a:t>
            </a:r>
            <a:r>
              <a:rPr lang="en-US" dirty="0"/>
              <a:t> (map, filter, </a:t>
            </a:r>
            <a:r>
              <a:rPr lang="en-US" dirty="0" err="1"/>
              <a:t>groupBy</a:t>
            </a:r>
            <a:r>
              <a:rPr lang="en-US" dirty="0"/>
              <a:t>, join, …) on data in stable storage</a:t>
            </a:r>
            <a:endParaRPr lang="en-US" dirty="0">
              <a:ea typeface="ＭＳ Ｐゴシック" charset="-128"/>
              <a:cs typeface="ＭＳ Ｐゴシック" charset="-128"/>
            </a:endParaRPr>
          </a:p>
          <a:p>
            <a:pPr lvl="1"/>
            <a:r>
              <a:rPr lang="en-US" dirty="0"/>
              <a:t>Can be</a:t>
            </a:r>
            <a:r>
              <a:rPr lang="en-US" i="1" dirty="0"/>
              <a:t> cached</a:t>
            </a:r>
            <a:r>
              <a:rPr lang="en-US" dirty="0"/>
              <a:t> for efficient reuse</a:t>
            </a:r>
            <a:endParaRPr lang="en-US" dirty="0">
              <a:ea typeface="ＭＳ Ｐゴシック" charset="-128"/>
              <a:cs typeface="ＭＳ Ｐゴシック" charset="-128"/>
            </a:endParaRPr>
          </a:p>
          <a:p>
            <a:pPr marL="0" indent="0">
              <a:buFontTx/>
              <a:buNone/>
            </a:pPr>
            <a:r>
              <a:rPr lang="en-US" i="1" dirty="0">
                <a:ea typeface="ＭＳ Ｐゴシック" charset="-128"/>
                <a:cs typeface="ＭＳ Ｐゴシック" charset="-128"/>
              </a:rPr>
              <a:t>Actions</a:t>
            </a:r>
            <a:r>
              <a:rPr lang="en-US" dirty="0">
                <a:ea typeface="ＭＳ Ｐゴシック" charset="-128"/>
                <a:cs typeface="ＭＳ Ｐゴシック" charset="-128"/>
              </a:rPr>
              <a:t> on RDDs</a:t>
            </a:r>
          </a:p>
          <a:p>
            <a:pPr lvl="1"/>
            <a:r>
              <a:rPr lang="en-US" dirty="0"/>
              <a:t>Count, reduce, collect, save, …</a:t>
            </a:r>
          </a:p>
        </p:txBody>
      </p:sp>
    </p:spTree>
    <p:extLst>
      <p:ext uri="{BB962C8B-B14F-4D97-AF65-F5344CB8AC3E}">
        <p14:creationId xmlns:p14="http://schemas.microsoft.com/office/powerpoint/2010/main" val="221967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5700" dirty="0"/>
              <a:t>Example: Log Mining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371600"/>
          </a:xfrm>
        </p:spPr>
        <p:txBody>
          <a:bodyPr/>
          <a:lstStyle/>
          <a:p>
            <a:pPr marL="0">
              <a:buNone/>
            </a:pPr>
            <a:r>
              <a:rPr lang="en-US" sz="3000" dirty="0"/>
              <a:t>Load error messages from a log into memory, then interactively search for various patterns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2667000"/>
            <a:ext cx="5791200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Lucida Console"/>
                <a:cs typeface="Lucida Console"/>
              </a:rPr>
              <a:t>lines = </a:t>
            </a:r>
            <a:r>
              <a:rPr lang="en-US" sz="1600" dirty="0" err="1">
                <a:latin typeface="Lucida Console"/>
                <a:cs typeface="Lucida Console"/>
              </a:rPr>
              <a:t>spark.textFile(“hdfs</a:t>
            </a:r>
            <a:r>
              <a:rPr lang="en-US" sz="1600" dirty="0">
                <a:latin typeface="Lucida Console"/>
                <a:cs typeface="Lucida Console"/>
              </a:rPr>
              <a:t>://...”)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Lucida Console"/>
                <a:cs typeface="Lucida Console"/>
              </a:rPr>
              <a:t>errors = </a:t>
            </a:r>
            <a:r>
              <a:rPr lang="en-US" sz="1600" dirty="0" err="1">
                <a:latin typeface="Lucida Console"/>
                <a:cs typeface="Lucida Console"/>
              </a:rPr>
              <a:t>lines.</a:t>
            </a:r>
            <a:r>
              <a:rPr lang="en-US" sz="1600" dirty="0" err="1">
                <a:solidFill>
                  <a:srgbClr val="3366FF"/>
                </a:solidFill>
                <a:latin typeface="Lucida Console"/>
                <a:cs typeface="Lucida Console"/>
              </a:rPr>
              <a:t>filter</a:t>
            </a:r>
            <a:r>
              <a:rPr lang="en-US" sz="1600" dirty="0" err="1">
                <a:latin typeface="Lucida Console"/>
                <a:cs typeface="Lucida Console"/>
              </a:rPr>
              <a:t>(</a:t>
            </a:r>
            <a:r>
              <a:rPr lang="en-US" sz="1600" dirty="0" err="1">
                <a:solidFill>
                  <a:srgbClr val="FF0080"/>
                </a:solidFill>
                <a:latin typeface="Lucida Console"/>
                <a:cs typeface="Lucida Console"/>
              </a:rPr>
              <a:t>_.startsWith(“ERROR</a:t>
            </a:r>
            <a:r>
              <a:rPr lang="en-US" sz="1600" dirty="0">
                <a:solidFill>
                  <a:srgbClr val="FF0080"/>
                </a:solidFill>
                <a:latin typeface="Lucida Console"/>
                <a:cs typeface="Lucida Console"/>
              </a:rPr>
              <a:t>”)</a:t>
            </a:r>
            <a:r>
              <a:rPr lang="en-US" sz="1600" dirty="0">
                <a:latin typeface="Lucida Console"/>
                <a:cs typeface="Lucida Console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Lucida Console"/>
                <a:cs typeface="Lucida Console"/>
              </a:rPr>
              <a:t>messages = errors.</a:t>
            </a:r>
            <a:r>
              <a:rPr lang="en-US" sz="1600" dirty="0">
                <a:solidFill>
                  <a:srgbClr val="3366FF"/>
                </a:solidFill>
                <a:latin typeface="Lucida Console"/>
                <a:cs typeface="Lucida Console"/>
              </a:rPr>
              <a:t>map</a:t>
            </a:r>
            <a:r>
              <a:rPr lang="en-US" sz="1600" dirty="0">
                <a:latin typeface="Lucida Console"/>
                <a:cs typeface="Lucida Console"/>
              </a:rPr>
              <a:t>(</a:t>
            </a:r>
            <a:r>
              <a:rPr lang="en-US" sz="1600" dirty="0">
                <a:solidFill>
                  <a:srgbClr val="FF0080"/>
                </a:solidFill>
                <a:latin typeface="Lucida Console"/>
                <a:cs typeface="Lucida Console"/>
              </a:rPr>
              <a:t>_.split(‘\t’)(2)</a:t>
            </a:r>
            <a:r>
              <a:rPr lang="en-US" sz="1600" dirty="0">
                <a:latin typeface="Lucida Console"/>
                <a:cs typeface="Lucida Console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sz="1600" dirty="0" err="1">
                <a:latin typeface="Lucida Console"/>
                <a:cs typeface="Lucida Console"/>
              </a:rPr>
              <a:t>cachedMsgs</a:t>
            </a:r>
            <a:r>
              <a:rPr lang="en-US" sz="1600" dirty="0">
                <a:latin typeface="Lucida Console"/>
                <a:cs typeface="Lucida Console"/>
              </a:rPr>
              <a:t> = </a:t>
            </a:r>
            <a:r>
              <a:rPr lang="en-US" sz="1600" dirty="0" err="1">
                <a:latin typeface="Lucida Console"/>
                <a:cs typeface="Lucida Console"/>
              </a:rPr>
              <a:t>messages.</a:t>
            </a:r>
            <a:r>
              <a:rPr lang="en-US" sz="1600" dirty="0" err="1">
                <a:solidFill>
                  <a:srgbClr val="3366FF"/>
                </a:solidFill>
                <a:latin typeface="Lucida Console"/>
                <a:cs typeface="Lucida Console"/>
              </a:rPr>
              <a:t>cache</a:t>
            </a:r>
            <a:r>
              <a:rPr lang="en-US" sz="1600" dirty="0">
                <a:latin typeface="Lucida Console"/>
                <a:cs typeface="Lucida Console"/>
              </a:rPr>
              <a:t>()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615710" y="2743323"/>
            <a:ext cx="3071090" cy="3851442"/>
            <a:chOff x="5615710" y="2743323"/>
            <a:chExt cx="3071090" cy="385144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23729" y="3493655"/>
              <a:ext cx="1128236" cy="1128236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58564" y="2743323"/>
              <a:ext cx="1128236" cy="1128236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67600" y="4800600"/>
              <a:ext cx="1128236" cy="1128236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15710" y="5466529"/>
              <a:ext cx="1128236" cy="1128236"/>
            </a:xfrm>
            <a:prstGeom prst="rect">
              <a:avLst/>
            </a:prstGeom>
          </p:spPr>
        </p:pic>
      </p:grpSp>
      <p:sp>
        <p:nvSpPr>
          <p:cNvPr id="19" name="Rectangle 18"/>
          <p:cNvSpPr/>
          <p:nvPr/>
        </p:nvSpPr>
        <p:spPr>
          <a:xfrm>
            <a:off x="7644049" y="3345025"/>
            <a:ext cx="791061" cy="320596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500" dirty="0"/>
              <a:t>Block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526286" y="5395008"/>
            <a:ext cx="819727" cy="320596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500" dirty="0"/>
              <a:t>Block 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680365" y="6056686"/>
            <a:ext cx="806782" cy="320596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500" dirty="0"/>
              <a:t>Block 3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6019801" y="3042352"/>
            <a:ext cx="1577109" cy="2375746"/>
            <a:chOff x="6019801" y="3042352"/>
            <a:chExt cx="1577109" cy="2375746"/>
          </a:xfrm>
        </p:grpSpPr>
        <p:cxnSp>
          <p:nvCxnSpPr>
            <p:cNvPr id="28" name="Straight Arrow Connector 27"/>
            <p:cNvCxnSpPr/>
            <p:nvPr/>
          </p:nvCxnSpPr>
          <p:spPr>
            <a:xfrm flipV="1">
              <a:off x="6518519" y="3042352"/>
              <a:ext cx="1078391" cy="600181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6415567" y="3665623"/>
              <a:ext cx="1142135" cy="1097665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5400000">
              <a:off x="5341447" y="4343977"/>
              <a:ext cx="1752475" cy="395767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5638800" y="2707533"/>
            <a:ext cx="2860965" cy="3075342"/>
            <a:chOff x="5638800" y="2707533"/>
            <a:chExt cx="2860965" cy="3075342"/>
          </a:xfrm>
        </p:grpSpPr>
        <p:sp>
          <p:nvSpPr>
            <p:cNvPr id="15" name="Rounded Rectangle 14"/>
            <p:cNvSpPr/>
            <p:nvPr/>
          </p:nvSpPr>
          <p:spPr>
            <a:xfrm>
              <a:off x="7585365" y="2707533"/>
              <a:ext cx="914400" cy="357908"/>
            </a:xfrm>
            <a:prstGeom prst="round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Worker</a:t>
              </a: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5638800" y="5424967"/>
              <a:ext cx="914400" cy="357908"/>
            </a:xfrm>
            <a:prstGeom prst="round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Worker</a:t>
              </a: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7493956" y="4763289"/>
              <a:ext cx="914400" cy="357908"/>
            </a:xfrm>
            <a:prstGeom prst="round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Worker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946819" y="3452092"/>
              <a:ext cx="914400" cy="357908"/>
            </a:xfrm>
            <a:prstGeom prst="round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Driver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228601" y="4248011"/>
            <a:ext cx="579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</a:pPr>
            <a:r>
              <a:rPr lang="en-US" sz="1600" dirty="0" err="1">
                <a:latin typeface="Lucida Console"/>
                <a:cs typeface="Lucida Console"/>
              </a:rPr>
              <a:t>cachedMsgs.</a:t>
            </a:r>
            <a:r>
              <a:rPr lang="en-US" sz="1600" dirty="0" err="1">
                <a:solidFill>
                  <a:srgbClr val="3366FF"/>
                </a:solidFill>
                <a:latin typeface="Lucida Console"/>
                <a:cs typeface="Lucida Console"/>
              </a:rPr>
              <a:t>filter</a:t>
            </a:r>
            <a:r>
              <a:rPr lang="en-US" sz="1600" dirty="0" err="1">
                <a:latin typeface="Lucida Console"/>
                <a:cs typeface="Lucida Console"/>
              </a:rPr>
              <a:t>(</a:t>
            </a:r>
            <a:r>
              <a:rPr lang="en-US" sz="1600" dirty="0" err="1">
                <a:solidFill>
                  <a:srgbClr val="FF0080"/>
                </a:solidFill>
                <a:latin typeface="Lucida Console"/>
                <a:cs typeface="Lucida Console"/>
              </a:rPr>
              <a:t>_.contains(“foo”)</a:t>
            </a:r>
            <a:r>
              <a:rPr lang="en-US" sz="1600" dirty="0" err="1">
                <a:latin typeface="Lucida Console"/>
                <a:cs typeface="Lucida Console"/>
              </a:rPr>
              <a:t>).</a:t>
            </a:r>
            <a:r>
              <a:rPr lang="en-US" sz="1600" dirty="0" err="1">
                <a:solidFill>
                  <a:srgbClr val="3366FF"/>
                </a:solidFill>
                <a:latin typeface="Lucida Console"/>
                <a:cs typeface="Lucida Console"/>
              </a:rPr>
              <a:t>count</a:t>
            </a:r>
            <a:endParaRPr lang="en-US" sz="1600" dirty="0">
              <a:solidFill>
                <a:srgbClr val="3366FF"/>
              </a:solidFill>
              <a:latin typeface="Lucida Console"/>
              <a:cs typeface="Lucida Console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rot="5400000" flipH="1" flipV="1">
            <a:off x="5306291" y="4456545"/>
            <a:ext cx="1570182" cy="337128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10800000">
            <a:off x="6742550" y="3840020"/>
            <a:ext cx="958269" cy="905162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 flipV="1">
            <a:off x="6664036" y="2941777"/>
            <a:ext cx="909784" cy="494145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28600" y="4572000"/>
            <a:ext cx="579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</a:pPr>
            <a:r>
              <a:rPr lang="en-US" sz="1600" dirty="0" err="1">
                <a:latin typeface="Lucida Console"/>
                <a:cs typeface="Lucida Console"/>
              </a:rPr>
              <a:t>cachedMsgs.</a:t>
            </a:r>
            <a:r>
              <a:rPr lang="en-US" sz="1600" dirty="0" err="1">
                <a:solidFill>
                  <a:srgbClr val="3366FF"/>
                </a:solidFill>
                <a:latin typeface="Lucida Console"/>
                <a:cs typeface="Lucida Console"/>
              </a:rPr>
              <a:t>filter</a:t>
            </a:r>
            <a:r>
              <a:rPr lang="en-US" sz="1600" dirty="0">
                <a:latin typeface="Lucida Console"/>
                <a:cs typeface="Lucida Console"/>
              </a:rPr>
              <a:t>(</a:t>
            </a:r>
            <a:r>
              <a:rPr lang="en-US" sz="1600" dirty="0">
                <a:solidFill>
                  <a:srgbClr val="FF0080"/>
                </a:solidFill>
                <a:latin typeface="Lucida Console"/>
                <a:cs typeface="Lucida Console"/>
              </a:rPr>
              <a:t>_.contains(“bar”)</a:t>
            </a:r>
            <a:r>
              <a:rPr lang="en-US" sz="1600" dirty="0">
                <a:latin typeface="Lucida Console"/>
                <a:cs typeface="Lucida Console"/>
              </a:rPr>
              <a:t>).</a:t>
            </a:r>
            <a:r>
              <a:rPr lang="en-US" sz="1600" dirty="0">
                <a:solidFill>
                  <a:srgbClr val="3366FF"/>
                </a:solidFill>
                <a:latin typeface="Lucida Console"/>
                <a:cs typeface="Lucida Console"/>
              </a:rPr>
              <a:t>count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28600" y="4919246"/>
            <a:ext cx="579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</a:pPr>
            <a:r>
              <a:rPr lang="en-US" sz="1600" dirty="0">
                <a:latin typeface="Lucida Console"/>
                <a:cs typeface="Lucida Console"/>
              </a:rPr>
              <a:t>. . .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997814" y="3242846"/>
            <a:ext cx="622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rbel"/>
                <a:cs typeface="Corbel"/>
              </a:rPr>
              <a:t>tasks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477000" y="2873391"/>
            <a:ext cx="7464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rbel"/>
                <a:cs typeface="Corbel"/>
              </a:rPr>
              <a:t>results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111836" y="2449945"/>
            <a:ext cx="727364" cy="320596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500" dirty="0"/>
              <a:t>Cache 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047181" y="4523264"/>
            <a:ext cx="727364" cy="320596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500" dirty="0"/>
              <a:t>Cache 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195291" y="5161729"/>
            <a:ext cx="727364" cy="320596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500" dirty="0"/>
              <a:t>Cache 3</a:t>
            </a:r>
          </a:p>
        </p:txBody>
      </p:sp>
      <p:sp>
        <p:nvSpPr>
          <p:cNvPr id="70" name="Rectangular Callout 69"/>
          <p:cNvSpPr/>
          <p:nvPr/>
        </p:nvSpPr>
        <p:spPr>
          <a:xfrm>
            <a:off x="5234708" y="2505364"/>
            <a:ext cx="1154547" cy="311727"/>
          </a:xfrm>
          <a:prstGeom prst="wedgeRectCallout">
            <a:avLst>
              <a:gd name="adj1" fmla="val -94279"/>
              <a:gd name="adj2" fmla="val 44724"/>
            </a:avLst>
          </a:prstGeom>
          <a:ln>
            <a:headEnd type="none" w="med" len="med"/>
            <a:tailEnd type="none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/>
              <a:t>Base RDD</a:t>
            </a:r>
          </a:p>
        </p:txBody>
      </p:sp>
      <p:sp>
        <p:nvSpPr>
          <p:cNvPr id="71" name="Rectangular Callout 70"/>
          <p:cNvSpPr/>
          <p:nvPr/>
        </p:nvSpPr>
        <p:spPr>
          <a:xfrm>
            <a:off x="5644327" y="2590800"/>
            <a:ext cx="1834818" cy="311727"/>
          </a:xfrm>
          <a:prstGeom prst="wedgeRectCallout">
            <a:avLst>
              <a:gd name="adj1" fmla="val -46677"/>
              <a:gd name="adj2" fmla="val 118798"/>
            </a:avLst>
          </a:prstGeom>
          <a:ln>
            <a:headEnd type="none" w="med" len="med"/>
            <a:tailEnd type="none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/>
              <a:t>Transformed RDD</a:t>
            </a:r>
          </a:p>
        </p:txBody>
      </p:sp>
      <p:sp>
        <p:nvSpPr>
          <p:cNvPr id="73" name="Rectangular Callout 72"/>
          <p:cNvSpPr/>
          <p:nvPr/>
        </p:nvSpPr>
        <p:spPr>
          <a:xfrm>
            <a:off x="5849835" y="4038600"/>
            <a:ext cx="1058965" cy="311727"/>
          </a:xfrm>
          <a:prstGeom prst="wedgeRectCallout">
            <a:avLst>
              <a:gd name="adj1" fmla="val -77556"/>
              <a:gd name="adj2" fmla="val 52132"/>
            </a:avLst>
          </a:prstGeom>
          <a:ln>
            <a:headEnd type="none" w="med" len="med"/>
            <a:tailEnd type="none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/>
              <a:t>Action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399302" y="5486400"/>
            <a:ext cx="4777508" cy="849407"/>
          </a:xfrm>
          <a:prstGeom prst="roundRect">
            <a:avLst>
              <a:gd name="adj" fmla="val 10339"/>
            </a:avLst>
          </a:prstGeom>
          <a:solidFill>
            <a:srgbClr val="D9E4F2"/>
          </a:solidFill>
          <a:ln w="19050" cmpd="sng">
            <a:solidFill>
              <a:srgbClr val="4F81BD"/>
            </a:solidFill>
            <a:headEnd type="none" w="med" len="med"/>
            <a:tailEnd type="non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Result:</a:t>
            </a:r>
            <a:r>
              <a:rPr lang="en-US" dirty="0"/>
              <a:t> full-text search of Wikipedia in &lt;1 sec (</a:t>
            </a:r>
            <a:r>
              <a:rPr lang="en-US" dirty="0" err="1"/>
              <a:t>vs</a:t>
            </a:r>
            <a:r>
              <a:rPr lang="en-US" dirty="0"/>
              <a:t> 20 sec for on-disk data)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399302" y="5486400"/>
            <a:ext cx="4777508" cy="849406"/>
          </a:xfrm>
          <a:prstGeom prst="roundRect">
            <a:avLst>
              <a:gd name="adj" fmla="val 10339"/>
            </a:avLst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Result:</a:t>
            </a:r>
            <a:r>
              <a:rPr lang="en-US" dirty="0"/>
              <a:t> scaled to 1 TB data in 5-7 sec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vs</a:t>
            </a:r>
            <a:r>
              <a:rPr lang="en-US" dirty="0"/>
              <a:t> 170 sec for on-disk data)</a:t>
            </a:r>
          </a:p>
        </p:txBody>
      </p:sp>
    </p:spTree>
    <p:extLst>
      <p:ext uri="{BB962C8B-B14F-4D97-AF65-F5344CB8AC3E}">
        <p14:creationId xmlns:p14="http://schemas.microsoft.com/office/powerpoint/2010/main" val="157020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19" grpId="0" animBg="1"/>
      <p:bldP spid="19" grpId="1" animBg="1"/>
      <p:bldP spid="22" grpId="0" animBg="1"/>
      <p:bldP spid="22" grpId="1" animBg="1"/>
      <p:bldP spid="23" grpId="0" animBg="1"/>
      <p:bldP spid="23" grpId="1" animBg="1"/>
      <p:bldP spid="43" grpId="0" build="allAtOnce"/>
      <p:bldP spid="61" grpId="0" build="allAtOnce"/>
      <p:bldP spid="62" grpId="0" build="allAtOnce"/>
      <p:bldP spid="63" grpId="0"/>
      <p:bldP spid="63" grpId="1"/>
      <p:bldP spid="63" grpId="2"/>
      <p:bldP spid="64" grpId="0"/>
      <p:bldP spid="64" grpId="1"/>
      <p:bldP spid="64" grpId="2"/>
      <p:bldP spid="21" grpId="0" animBg="1"/>
      <p:bldP spid="21" grpId="1" animBg="1"/>
      <p:bldP spid="24" grpId="0" animBg="1"/>
      <p:bldP spid="24" grpId="1" animBg="1"/>
      <p:bldP spid="25" grpId="0" animBg="1"/>
      <p:bldP spid="25" grpId="1" animBg="1"/>
      <p:bldP spid="70" grpId="0" animBg="1"/>
      <p:bldP spid="70" grpId="1" animBg="1"/>
      <p:bldP spid="71" grpId="0" animBg="1"/>
      <p:bldP spid="71" grpId="1" animBg="1"/>
      <p:bldP spid="73" grpId="0" animBg="1"/>
      <p:bldP spid="73" grpId="1" animBg="1"/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80FF"/>
      </a:hlink>
      <a:folHlink>
        <a:srgbClr val="800080"/>
      </a:folHlink>
    </a:clrScheme>
    <a:fontScheme name="Exhibit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  <a:headEnd type="none" w="med" len="med"/>
          <a:tailEnd type="none"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>
          <a:solidFill>
            <a:schemeClr val="tx1"/>
          </a:solidFill>
          <a:headEnd type="none" w="med" len="med"/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47157</TotalTime>
  <Words>958</Words>
  <Application>Microsoft Macintosh PowerPoint</Application>
  <PresentationFormat>On-screen Show (4:3)</PresentationFormat>
  <Paragraphs>190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Corbel</vt:lpstr>
      <vt:lpstr>Lucida Console</vt:lpstr>
      <vt:lpstr>Lucida Grande</vt:lpstr>
      <vt:lpstr>Office Theme</vt:lpstr>
      <vt:lpstr>Spark</vt:lpstr>
      <vt:lpstr>Project Goals</vt:lpstr>
      <vt:lpstr>Project Goals</vt:lpstr>
      <vt:lpstr>Motivation</vt:lpstr>
      <vt:lpstr>Motivation</vt:lpstr>
      <vt:lpstr>Motivation</vt:lpstr>
      <vt:lpstr>Solution: Resilient Distributed Datasets (RDDs)</vt:lpstr>
      <vt:lpstr>Programming Model</vt:lpstr>
      <vt:lpstr>Example: Log Mining</vt:lpstr>
      <vt:lpstr>RDD Fault Tolerance</vt:lpstr>
      <vt:lpstr>Example: Logistic Regression</vt:lpstr>
      <vt:lpstr>Example: Logistic Regression</vt:lpstr>
      <vt:lpstr>Logistic Regression Performance</vt:lpstr>
      <vt:lpstr>Spark Operations</vt:lpstr>
      <vt:lpstr>PowerPoint Presentation</vt:lpstr>
    </vt:vector>
  </TitlesOfParts>
  <Company>UC Berkeley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Konwinski</dc:creator>
  <cp:lastModifiedBy>Thamir Qadah</cp:lastModifiedBy>
  <cp:revision>1965</cp:revision>
  <dcterms:created xsi:type="dcterms:W3CDTF">2010-06-28T20:28:41Z</dcterms:created>
  <dcterms:modified xsi:type="dcterms:W3CDTF">2019-03-18T11:50:41Z</dcterms:modified>
</cp:coreProperties>
</file>