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4" r:id="rId9"/>
    <p:sldId id="265" r:id="rId10"/>
    <p:sldId id="266" r:id="rId11"/>
    <p:sldId id="263"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04" d="100"/>
          <a:sy n="104" d="100"/>
        </p:scale>
        <p:origin x="-520"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EE2E7E-C2C0-F647-8E93-16AE58F78682}" type="datetimeFigureOut">
              <a:rPr lang="en-US" smtClean="0"/>
              <a:t>7/5/13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AF330F-A8AC-DE45-BD6B-AE8EC1B64A08}" type="slidenum">
              <a:rPr lang="en-US" smtClean="0"/>
              <a:t>‹#›</a:t>
            </a:fld>
            <a:endParaRPr lang="en-US"/>
          </a:p>
        </p:txBody>
      </p:sp>
    </p:spTree>
    <p:extLst>
      <p:ext uri="{BB962C8B-B14F-4D97-AF65-F5344CB8AC3E}">
        <p14:creationId xmlns:p14="http://schemas.microsoft.com/office/powerpoint/2010/main" val="21103550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EE2E7E-C2C0-F647-8E93-16AE58F78682}" type="datetimeFigureOut">
              <a:rPr lang="en-US" smtClean="0"/>
              <a:t>7/5/13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AF330F-A8AC-DE45-BD6B-AE8EC1B64A08}" type="slidenum">
              <a:rPr lang="en-US" smtClean="0"/>
              <a:t>‹#›</a:t>
            </a:fld>
            <a:endParaRPr lang="en-US"/>
          </a:p>
        </p:txBody>
      </p:sp>
    </p:spTree>
    <p:extLst>
      <p:ext uri="{BB962C8B-B14F-4D97-AF65-F5344CB8AC3E}">
        <p14:creationId xmlns:p14="http://schemas.microsoft.com/office/powerpoint/2010/main" val="20585058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EE2E7E-C2C0-F647-8E93-16AE58F78682}" type="datetimeFigureOut">
              <a:rPr lang="en-US" smtClean="0"/>
              <a:t>7/5/13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AF330F-A8AC-DE45-BD6B-AE8EC1B64A08}" type="slidenum">
              <a:rPr lang="en-US" smtClean="0"/>
              <a:t>‹#›</a:t>
            </a:fld>
            <a:endParaRPr lang="en-US"/>
          </a:p>
        </p:txBody>
      </p:sp>
    </p:spTree>
    <p:extLst>
      <p:ext uri="{BB962C8B-B14F-4D97-AF65-F5344CB8AC3E}">
        <p14:creationId xmlns:p14="http://schemas.microsoft.com/office/powerpoint/2010/main" val="2068952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EE2E7E-C2C0-F647-8E93-16AE58F78682}" type="datetimeFigureOut">
              <a:rPr lang="en-US" smtClean="0"/>
              <a:t>7/5/13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AF330F-A8AC-DE45-BD6B-AE8EC1B64A08}" type="slidenum">
              <a:rPr lang="en-US" smtClean="0"/>
              <a:t>‹#›</a:t>
            </a:fld>
            <a:endParaRPr lang="en-US"/>
          </a:p>
        </p:txBody>
      </p:sp>
    </p:spTree>
    <p:extLst>
      <p:ext uri="{BB962C8B-B14F-4D97-AF65-F5344CB8AC3E}">
        <p14:creationId xmlns:p14="http://schemas.microsoft.com/office/powerpoint/2010/main" val="3107457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EE2E7E-C2C0-F647-8E93-16AE58F78682}" type="datetimeFigureOut">
              <a:rPr lang="en-US" smtClean="0"/>
              <a:t>7/5/13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AF330F-A8AC-DE45-BD6B-AE8EC1B64A08}" type="slidenum">
              <a:rPr lang="en-US" smtClean="0"/>
              <a:t>‹#›</a:t>
            </a:fld>
            <a:endParaRPr lang="en-US"/>
          </a:p>
        </p:txBody>
      </p:sp>
    </p:spTree>
    <p:extLst>
      <p:ext uri="{BB962C8B-B14F-4D97-AF65-F5344CB8AC3E}">
        <p14:creationId xmlns:p14="http://schemas.microsoft.com/office/powerpoint/2010/main" val="9227381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EE2E7E-C2C0-F647-8E93-16AE58F78682}" type="datetimeFigureOut">
              <a:rPr lang="en-US" smtClean="0"/>
              <a:t>7/5/13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AF330F-A8AC-DE45-BD6B-AE8EC1B64A08}" type="slidenum">
              <a:rPr lang="en-US" smtClean="0"/>
              <a:t>‹#›</a:t>
            </a:fld>
            <a:endParaRPr lang="en-US"/>
          </a:p>
        </p:txBody>
      </p:sp>
    </p:spTree>
    <p:extLst>
      <p:ext uri="{BB962C8B-B14F-4D97-AF65-F5344CB8AC3E}">
        <p14:creationId xmlns:p14="http://schemas.microsoft.com/office/powerpoint/2010/main" val="31422575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EE2E7E-C2C0-F647-8E93-16AE58F78682}" type="datetimeFigureOut">
              <a:rPr lang="en-US" smtClean="0"/>
              <a:t>7/5/13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2AF330F-A8AC-DE45-BD6B-AE8EC1B64A08}" type="slidenum">
              <a:rPr lang="en-US" smtClean="0"/>
              <a:t>‹#›</a:t>
            </a:fld>
            <a:endParaRPr lang="en-US"/>
          </a:p>
        </p:txBody>
      </p:sp>
    </p:spTree>
    <p:extLst>
      <p:ext uri="{BB962C8B-B14F-4D97-AF65-F5344CB8AC3E}">
        <p14:creationId xmlns:p14="http://schemas.microsoft.com/office/powerpoint/2010/main" val="1769259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EE2E7E-C2C0-F647-8E93-16AE58F78682}" type="datetimeFigureOut">
              <a:rPr lang="en-US" smtClean="0"/>
              <a:t>7/5/13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AF330F-A8AC-DE45-BD6B-AE8EC1B64A08}" type="slidenum">
              <a:rPr lang="en-US" smtClean="0"/>
              <a:t>‹#›</a:t>
            </a:fld>
            <a:endParaRPr lang="en-US"/>
          </a:p>
        </p:txBody>
      </p:sp>
    </p:spTree>
    <p:extLst>
      <p:ext uri="{BB962C8B-B14F-4D97-AF65-F5344CB8AC3E}">
        <p14:creationId xmlns:p14="http://schemas.microsoft.com/office/powerpoint/2010/main" val="7464823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EE2E7E-C2C0-F647-8E93-16AE58F78682}" type="datetimeFigureOut">
              <a:rPr lang="en-US" smtClean="0"/>
              <a:t>7/5/13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2AF330F-A8AC-DE45-BD6B-AE8EC1B64A08}" type="slidenum">
              <a:rPr lang="en-US" smtClean="0"/>
              <a:t>‹#›</a:t>
            </a:fld>
            <a:endParaRPr lang="en-US"/>
          </a:p>
        </p:txBody>
      </p:sp>
    </p:spTree>
    <p:extLst>
      <p:ext uri="{BB962C8B-B14F-4D97-AF65-F5344CB8AC3E}">
        <p14:creationId xmlns:p14="http://schemas.microsoft.com/office/powerpoint/2010/main" val="571090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EE2E7E-C2C0-F647-8E93-16AE58F78682}" type="datetimeFigureOut">
              <a:rPr lang="en-US" smtClean="0"/>
              <a:t>7/5/13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AF330F-A8AC-DE45-BD6B-AE8EC1B64A08}" type="slidenum">
              <a:rPr lang="en-US" smtClean="0"/>
              <a:t>‹#›</a:t>
            </a:fld>
            <a:endParaRPr lang="en-US"/>
          </a:p>
        </p:txBody>
      </p:sp>
    </p:spTree>
    <p:extLst>
      <p:ext uri="{BB962C8B-B14F-4D97-AF65-F5344CB8AC3E}">
        <p14:creationId xmlns:p14="http://schemas.microsoft.com/office/powerpoint/2010/main" val="16962220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EE2E7E-C2C0-F647-8E93-16AE58F78682}" type="datetimeFigureOut">
              <a:rPr lang="en-US" smtClean="0"/>
              <a:t>7/5/13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AF330F-A8AC-DE45-BD6B-AE8EC1B64A08}" type="slidenum">
              <a:rPr lang="en-US" smtClean="0"/>
              <a:t>‹#›</a:t>
            </a:fld>
            <a:endParaRPr lang="en-US"/>
          </a:p>
        </p:txBody>
      </p:sp>
    </p:spTree>
    <p:extLst>
      <p:ext uri="{BB962C8B-B14F-4D97-AF65-F5344CB8AC3E}">
        <p14:creationId xmlns:p14="http://schemas.microsoft.com/office/powerpoint/2010/main" val="291071519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EE2E7E-C2C0-F647-8E93-16AE58F78682}" type="datetimeFigureOut">
              <a:rPr lang="en-US" smtClean="0"/>
              <a:t>7/5/13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AF330F-A8AC-DE45-BD6B-AE8EC1B64A08}" type="slidenum">
              <a:rPr lang="en-US" smtClean="0"/>
              <a:t>‹#›</a:t>
            </a:fld>
            <a:endParaRPr lang="en-US"/>
          </a:p>
        </p:txBody>
      </p:sp>
    </p:spTree>
    <p:extLst>
      <p:ext uri="{BB962C8B-B14F-4D97-AF65-F5344CB8AC3E}">
        <p14:creationId xmlns:p14="http://schemas.microsoft.com/office/powerpoint/2010/main" val="35604987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 Id="rId3" Type="http://schemas.openxmlformats.org/officeDocument/2006/relationships/image" Target="../media/image5.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7.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ng"/><Relationship Id="rId3" Type="http://schemas.openxmlformats.org/officeDocument/2006/relationships/image" Target="../media/image9.w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vmware.com/pdf/virtualization.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Virtualization and Cloud Computing</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8709470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7382"/>
            <a:ext cx="8229600" cy="1143000"/>
          </a:xfrm>
        </p:spPr>
        <p:txBody>
          <a:bodyPr>
            <a:normAutofit fontScale="90000"/>
          </a:bodyPr>
          <a:lstStyle/>
          <a:p>
            <a:r>
              <a:rPr lang="en-US" dirty="0" smtClean="0"/>
              <a:t>Virtualization Security Requirements</a:t>
            </a:r>
            <a:endParaRPr lang="en-US" dirty="0"/>
          </a:p>
        </p:txBody>
      </p:sp>
      <p:sp>
        <p:nvSpPr>
          <p:cNvPr id="3" name="Content Placeholder 2"/>
          <p:cNvSpPr>
            <a:spLocks noGrp="1"/>
          </p:cNvSpPr>
          <p:nvPr>
            <p:ph idx="1"/>
          </p:nvPr>
        </p:nvSpPr>
        <p:spPr>
          <a:xfrm>
            <a:off x="250635" y="1349520"/>
            <a:ext cx="8705389" cy="4525963"/>
          </a:xfrm>
        </p:spPr>
        <p:txBody>
          <a:bodyPr>
            <a:noAutofit/>
          </a:bodyPr>
          <a:lstStyle/>
          <a:p>
            <a:pPr>
              <a:lnSpc>
                <a:spcPct val="150000"/>
              </a:lnSpc>
            </a:pPr>
            <a:r>
              <a:rPr lang="en-US" altLang="zh-CN" sz="2800" dirty="0" smtClean="0"/>
              <a:t>A secure run-time environment is the most fundamental</a:t>
            </a:r>
          </a:p>
          <a:p>
            <a:pPr marL="0" indent="0">
              <a:lnSpc>
                <a:spcPct val="150000"/>
              </a:lnSpc>
              <a:buNone/>
            </a:pPr>
            <a:r>
              <a:rPr lang="en-US" altLang="zh-CN" sz="2800" dirty="0" smtClean="0"/>
              <a:t> </a:t>
            </a:r>
          </a:p>
          <a:p>
            <a:pPr lvl="1">
              <a:lnSpc>
                <a:spcPct val="80000"/>
              </a:lnSpc>
            </a:pPr>
            <a:r>
              <a:rPr lang="en-US" altLang="zh-CN" dirty="0" smtClean="0"/>
              <a:t>The first two problems already have solutions:</a:t>
            </a:r>
          </a:p>
          <a:p>
            <a:pPr lvl="2">
              <a:lnSpc>
                <a:spcPct val="80000"/>
              </a:lnSpc>
            </a:pPr>
            <a:r>
              <a:rPr lang="en-US" altLang="zh-CN" sz="2800" dirty="0" smtClean="0"/>
              <a:t>Network interface: Transport layer security (TLS)</a:t>
            </a:r>
          </a:p>
          <a:p>
            <a:pPr lvl="2">
              <a:lnSpc>
                <a:spcPct val="80000"/>
              </a:lnSpc>
            </a:pPr>
            <a:r>
              <a:rPr lang="en-US" altLang="zh-CN" sz="2800" dirty="0" smtClean="0"/>
              <a:t>Secondary storage: Network file system (NFS)</a:t>
            </a:r>
          </a:p>
          <a:p>
            <a:pPr lvl="2">
              <a:lnSpc>
                <a:spcPct val="80000"/>
              </a:lnSpc>
            </a:pPr>
            <a:endParaRPr lang="en-US" altLang="zh-CN" sz="2800" dirty="0" smtClean="0"/>
          </a:p>
          <a:p>
            <a:pPr lvl="1">
              <a:lnSpc>
                <a:spcPct val="80000"/>
              </a:lnSpc>
            </a:pPr>
            <a:r>
              <a:rPr lang="en-US" altLang="zh-CN" dirty="0" smtClean="0"/>
              <a:t>The security mechanism in the first two rely on a secure run-time environment</a:t>
            </a:r>
          </a:p>
          <a:p>
            <a:pPr lvl="2">
              <a:lnSpc>
                <a:spcPct val="80000"/>
              </a:lnSpc>
            </a:pPr>
            <a:r>
              <a:rPr lang="en-US" altLang="zh-CN" sz="2800" dirty="0" smtClean="0"/>
              <a:t>All the cryptographic algorithms and security protocols reside in the run-time environment</a:t>
            </a:r>
          </a:p>
          <a:p>
            <a:endParaRPr lang="en-US" sz="2800" dirty="0"/>
          </a:p>
        </p:txBody>
      </p:sp>
    </p:spTree>
    <p:extLst>
      <p:ext uri="{BB962C8B-B14F-4D97-AF65-F5344CB8AC3E}">
        <p14:creationId xmlns:p14="http://schemas.microsoft.com/office/powerpoint/2010/main" val="41440810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958"/>
            <a:ext cx="8229600" cy="1143000"/>
          </a:xfrm>
        </p:spPr>
        <p:txBody>
          <a:bodyPr>
            <a:normAutofit/>
          </a:bodyPr>
          <a:lstStyle/>
          <a:p>
            <a:r>
              <a:rPr lang="en-US" dirty="0" smtClean="0"/>
              <a:t>Smaller TCB Solution</a:t>
            </a:r>
            <a:endParaRPr lang="en-US" dirty="0"/>
          </a:p>
        </p:txBody>
      </p:sp>
      <p:pic>
        <p:nvPicPr>
          <p:cNvPr id="8" name="Picture 2"/>
          <p:cNvPicPr>
            <a:picLocks noChangeAspect="1" noChangeArrowheads="1"/>
          </p:cNvPicPr>
          <p:nvPr/>
        </p:nvPicPr>
        <p:blipFill>
          <a:blip r:embed="rId2" cstate="print"/>
          <a:srcRect/>
          <a:stretch>
            <a:fillRect/>
          </a:stretch>
        </p:blipFill>
        <p:spPr bwMode="auto">
          <a:xfrm>
            <a:off x="2362200" y="1727144"/>
            <a:ext cx="4076700" cy="3105150"/>
          </a:xfrm>
          <a:prstGeom prst="rect">
            <a:avLst/>
          </a:prstGeom>
          <a:noFill/>
          <a:ln w="9525">
            <a:noFill/>
            <a:miter lim="800000"/>
            <a:headEnd/>
            <a:tailEnd/>
          </a:ln>
        </p:spPr>
      </p:pic>
      <p:sp>
        <p:nvSpPr>
          <p:cNvPr id="9" name="矩形 7"/>
          <p:cNvSpPr>
            <a:spLocks noChangeArrowheads="1"/>
          </p:cNvSpPr>
          <p:nvPr/>
        </p:nvSpPr>
        <p:spPr bwMode="auto">
          <a:xfrm>
            <a:off x="2209800" y="3479744"/>
            <a:ext cx="4419600" cy="1752600"/>
          </a:xfrm>
          <a:prstGeom prst="rect">
            <a:avLst/>
          </a:prstGeom>
          <a:noFill/>
          <a:ln w="50800" algn="ctr">
            <a:solidFill>
              <a:srgbClr val="FF0000"/>
            </a:solidFill>
            <a:miter lim="800000"/>
            <a:headEnd/>
            <a:tailEnd/>
          </a:ln>
        </p:spPr>
        <p:txBody>
          <a:bodyPr anchor="ctr"/>
          <a:lstStyle/>
          <a:p>
            <a:pPr algn="ctr"/>
            <a:endParaRPr lang="en-US">
              <a:solidFill>
                <a:srgbClr val="FFFFFF"/>
              </a:solidFill>
              <a:latin typeface="Arial" charset="0"/>
              <a:ea typeface="黑体" pitchFamily="2" charset="-122"/>
            </a:endParaRPr>
          </a:p>
        </p:txBody>
      </p:sp>
      <p:sp>
        <p:nvSpPr>
          <p:cNvPr id="10" name="任意多边形 12"/>
          <p:cNvSpPr>
            <a:spLocks/>
          </p:cNvSpPr>
          <p:nvPr/>
        </p:nvSpPr>
        <p:spPr bwMode="auto">
          <a:xfrm>
            <a:off x="1219200" y="1749369"/>
            <a:ext cx="6253163" cy="4016375"/>
          </a:xfrm>
          <a:custGeom>
            <a:avLst/>
            <a:gdLst>
              <a:gd name="T0" fmla="*/ 1381915 w 6709719"/>
              <a:gd name="T1" fmla="*/ 0 h 3842951"/>
              <a:gd name="T2" fmla="*/ 0 w 6709719"/>
              <a:gd name="T3" fmla="*/ 0 h 3842951"/>
              <a:gd name="T4" fmla="*/ 23031 w 6709719"/>
              <a:gd name="T5" fmla="*/ 3964719 h 3842951"/>
              <a:gd name="T6" fmla="*/ 6241648 w 6709719"/>
              <a:gd name="T7" fmla="*/ 4016375 h 3842951"/>
              <a:gd name="T8" fmla="*/ 6253163 w 6709719"/>
              <a:gd name="T9" fmla="*/ 1756358 h 3842951"/>
              <a:gd name="T10" fmla="*/ 3235984 w 6709719"/>
              <a:gd name="T11" fmla="*/ 1756358 h 3842951"/>
              <a:gd name="T12" fmla="*/ 3212951 w 6709719"/>
              <a:gd name="T13" fmla="*/ 25829 h 3842951"/>
              <a:gd name="T14" fmla="*/ 3224469 w 6709719"/>
              <a:gd name="T15" fmla="*/ 0 h 3842951"/>
              <a:gd name="T16" fmla="*/ 1381915 w 6709719"/>
              <a:gd name="T17" fmla="*/ 0 h 384295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709719" h="3842951">
                <a:moveTo>
                  <a:pt x="1482811" y="0"/>
                </a:moveTo>
                <a:lnTo>
                  <a:pt x="0" y="0"/>
                </a:lnTo>
                <a:lnTo>
                  <a:pt x="24713" y="3793524"/>
                </a:lnTo>
                <a:lnTo>
                  <a:pt x="6697362" y="3842951"/>
                </a:lnTo>
                <a:lnTo>
                  <a:pt x="6709719" y="1680519"/>
                </a:lnTo>
                <a:lnTo>
                  <a:pt x="3472249" y="1680519"/>
                </a:lnTo>
                <a:lnTo>
                  <a:pt x="3447535" y="24714"/>
                </a:lnTo>
                <a:lnTo>
                  <a:pt x="3459892" y="0"/>
                </a:lnTo>
                <a:lnTo>
                  <a:pt x="1482811" y="0"/>
                </a:lnTo>
                <a:close/>
              </a:path>
            </a:pathLst>
          </a:custGeom>
          <a:noFill/>
          <a:ln w="50800" cap="flat" cmpd="sng" algn="ctr">
            <a:solidFill>
              <a:schemeClr val="hlink"/>
            </a:solidFill>
            <a:prstDash val="solid"/>
            <a:round/>
            <a:headEnd/>
            <a:tailEnd/>
          </a:ln>
        </p:spPr>
        <p:txBody>
          <a:bodyPr anchor="ctr"/>
          <a:lstStyle/>
          <a:p>
            <a:endParaRPr lang="en-US"/>
          </a:p>
        </p:txBody>
      </p:sp>
      <p:sp>
        <p:nvSpPr>
          <p:cNvPr id="11" name="TextBox 13"/>
          <p:cNvSpPr txBox="1">
            <a:spLocks noChangeArrowheads="1"/>
          </p:cNvSpPr>
          <p:nvPr/>
        </p:nvSpPr>
        <p:spPr bwMode="auto">
          <a:xfrm>
            <a:off x="3429000" y="4775144"/>
            <a:ext cx="2209800" cy="457200"/>
          </a:xfrm>
          <a:prstGeom prst="rect">
            <a:avLst/>
          </a:prstGeom>
          <a:noFill/>
          <a:ln w="9525">
            <a:noFill/>
            <a:miter lim="800000"/>
            <a:headEnd/>
            <a:tailEnd/>
          </a:ln>
        </p:spPr>
        <p:txBody>
          <a:bodyPr>
            <a:spAutoFit/>
          </a:bodyPr>
          <a:lstStyle/>
          <a:p>
            <a:r>
              <a:rPr lang="en-US" altLang="zh-CN" sz="2400" dirty="0">
                <a:solidFill>
                  <a:srgbClr val="FF0000"/>
                </a:solidFill>
                <a:latin typeface="Arial" charset="0"/>
                <a:ea typeface="黑体" pitchFamily="2" charset="-122"/>
              </a:rPr>
              <a:t>Smaller TCB</a:t>
            </a:r>
          </a:p>
        </p:txBody>
      </p:sp>
      <p:sp>
        <p:nvSpPr>
          <p:cNvPr id="12" name="TextBox 11"/>
          <p:cNvSpPr txBox="1"/>
          <p:nvPr/>
        </p:nvSpPr>
        <p:spPr>
          <a:xfrm>
            <a:off x="1295400" y="5308544"/>
            <a:ext cx="2209800" cy="457200"/>
          </a:xfrm>
          <a:prstGeom prst="rect">
            <a:avLst/>
          </a:prstGeom>
          <a:noFill/>
          <a:ln>
            <a:noFill/>
          </a:ln>
        </p:spPr>
        <p:txBody>
          <a:bodyPr>
            <a:spAutoFit/>
          </a:bodyPr>
          <a:lstStyle/>
          <a:p>
            <a:r>
              <a:rPr lang="en-US" altLang="zh-CN" sz="2400" dirty="0">
                <a:solidFill>
                  <a:schemeClr val="hlink"/>
                </a:solidFill>
                <a:latin typeface="Arial" charset="0"/>
                <a:ea typeface="黑体" pitchFamily="2" charset="-122"/>
              </a:rPr>
              <a:t>Actual TCB</a:t>
            </a:r>
          </a:p>
        </p:txBody>
      </p:sp>
      <p:sp>
        <p:nvSpPr>
          <p:cNvPr id="16" name="TextBox 15"/>
          <p:cNvSpPr txBox="1"/>
          <p:nvPr/>
        </p:nvSpPr>
        <p:spPr>
          <a:xfrm>
            <a:off x="506397" y="6111793"/>
            <a:ext cx="8181810" cy="646331"/>
          </a:xfrm>
          <a:prstGeom prst="rect">
            <a:avLst/>
          </a:prstGeom>
          <a:noFill/>
        </p:spPr>
        <p:txBody>
          <a:bodyPr wrap="square" rtlCol="0">
            <a:spAutoFit/>
          </a:bodyPr>
          <a:lstStyle/>
          <a:p>
            <a:r>
              <a:rPr lang="en-US" dirty="0" smtClean="0"/>
              <a:t>*Secure Virtual Machine Execution under an Untrusted Management OS. C. Li, A. </a:t>
            </a:r>
            <a:r>
              <a:rPr lang="en-US" dirty="0" err="1" smtClean="0"/>
              <a:t>Raghunathan</a:t>
            </a:r>
            <a:r>
              <a:rPr lang="en-US" dirty="0" smtClean="0"/>
              <a:t>, N.K. </a:t>
            </a:r>
            <a:r>
              <a:rPr lang="en-US" dirty="0" err="1" smtClean="0"/>
              <a:t>Jha</a:t>
            </a:r>
            <a:r>
              <a:rPr lang="en-US" dirty="0" smtClean="0"/>
              <a:t>. IEEE CLOUD, 2010.  </a:t>
            </a:r>
            <a:endParaRPr lang="en-US" dirty="0"/>
          </a:p>
        </p:txBody>
      </p:sp>
    </p:spTree>
    <p:extLst>
      <p:ext uri="{BB962C8B-B14F-4D97-AF65-F5344CB8AC3E}">
        <p14:creationId xmlns:p14="http://schemas.microsoft.com/office/powerpoint/2010/main" val="17698881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a:spLocks noGrp="1"/>
          </p:cNvSpPr>
          <p:nvPr>
            <p:ph type="title" idx="4294967295"/>
          </p:nvPr>
        </p:nvSpPr>
        <p:spPr>
          <a:xfrm>
            <a:off x="457200" y="274638"/>
            <a:ext cx="8229600" cy="1143000"/>
          </a:xfrm>
        </p:spPr>
        <p:txBody>
          <a:bodyPr/>
          <a:lstStyle/>
          <a:p>
            <a:r>
              <a:rPr lang="en-US" altLang="zh-CN" sz="4300">
                <a:latin typeface="+mn-lt"/>
              </a:rPr>
              <a:t>Domain building</a:t>
            </a:r>
          </a:p>
        </p:txBody>
      </p:sp>
      <p:sp>
        <p:nvSpPr>
          <p:cNvPr id="12" name="内容占位符 2"/>
          <p:cNvSpPr>
            <a:spLocks noGrp="1"/>
          </p:cNvSpPr>
          <p:nvPr>
            <p:ph idx="4294967295"/>
          </p:nvPr>
        </p:nvSpPr>
        <p:spPr>
          <a:xfrm>
            <a:off x="468313" y="1196975"/>
            <a:ext cx="8229600" cy="4525963"/>
          </a:xfrm>
        </p:spPr>
        <p:txBody>
          <a:bodyPr/>
          <a:lstStyle/>
          <a:p>
            <a:pPr>
              <a:lnSpc>
                <a:spcPct val="150000"/>
              </a:lnSpc>
            </a:pPr>
            <a:r>
              <a:rPr lang="en-US" altLang="zh-CN" sz="3600"/>
              <a:t>Building process</a:t>
            </a:r>
          </a:p>
        </p:txBody>
      </p:sp>
      <p:pic>
        <p:nvPicPr>
          <p:cNvPr id="13" name="Picture 2"/>
          <p:cNvPicPr>
            <a:picLocks noChangeAspect="1" noChangeArrowheads="1"/>
          </p:cNvPicPr>
          <p:nvPr/>
        </p:nvPicPr>
        <p:blipFill>
          <a:blip r:embed="rId2" cstate="print"/>
          <a:srcRect/>
          <a:stretch>
            <a:fillRect/>
          </a:stretch>
        </p:blipFill>
        <p:spPr bwMode="auto">
          <a:xfrm>
            <a:off x="1447800" y="2057400"/>
            <a:ext cx="2657475" cy="3438525"/>
          </a:xfrm>
          <a:prstGeom prst="rect">
            <a:avLst/>
          </a:prstGeom>
          <a:noFill/>
          <a:ln w="9525">
            <a:noFill/>
            <a:miter lim="800000"/>
            <a:headEnd/>
            <a:tailEnd/>
          </a:ln>
        </p:spPr>
      </p:pic>
      <p:pic>
        <p:nvPicPr>
          <p:cNvPr id="14" name="Picture 3"/>
          <p:cNvPicPr>
            <a:picLocks noChangeAspect="1" noChangeArrowheads="1"/>
          </p:cNvPicPr>
          <p:nvPr/>
        </p:nvPicPr>
        <p:blipFill>
          <a:blip r:embed="rId3" cstate="print"/>
          <a:srcRect/>
          <a:stretch>
            <a:fillRect/>
          </a:stretch>
        </p:blipFill>
        <p:spPr bwMode="auto">
          <a:xfrm>
            <a:off x="4953000" y="4267200"/>
            <a:ext cx="3448050" cy="1571625"/>
          </a:xfrm>
          <a:prstGeom prst="rect">
            <a:avLst/>
          </a:prstGeom>
          <a:noFill/>
          <a:ln w="9525">
            <a:noFill/>
            <a:miter lim="800000"/>
            <a:headEnd/>
            <a:tailEnd/>
          </a:ln>
        </p:spPr>
      </p:pic>
      <p:cxnSp>
        <p:nvCxnSpPr>
          <p:cNvPr id="15" name="直接连接符 6"/>
          <p:cNvCxnSpPr>
            <a:cxnSpLocks noChangeShapeType="1"/>
          </p:cNvCxnSpPr>
          <p:nvPr/>
        </p:nvCxnSpPr>
        <p:spPr bwMode="auto">
          <a:xfrm flipV="1">
            <a:off x="3657600" y="3810000"/>
            <a:ext cx="1981200" cy="1143000"/>
          </a:xfrm>
          <a:prstGeom prst="line">
            <a:avLst/>
          </a:prstGeom>
          <a:noFill/>
          <a:ln w="9525" algn="ctr">
            <a:solidFill>
              <a:schemeClr val="tx1"/>
            </a:solidFill>
            <a:round/>
            <a:headEnd/>
            <a:tailEnd/>
          </a:ln>
        </p:spPr>
      </p:cxnSp>
      <p:cxnSp>
        <p:nvCxnSpPr>
          <p:cNvPr id="16" name="直接连接符 9"/>
          <p:cNvCxnSpPr>
            <a:cxnSpLocks noChangeShapeType="1"/>
          </p:cNvCxnSpPr>
          <p:nvPr/>
        </p:nvCxnSpPr>
        <p:spPr bwMode="auto">
          <a:xfrm>
            <a:off x="3657600" y="4953000"/>
            <a:ext cx="1828800" cy="1219200"/>
          </a:xfrm>
          <a:prstGeom prst="line">
            <a:avLst/>
          </a:prstGeom>
          <a:noFill/>
          <a:ln w="9525" algn="ctr">
            <a:solidFill>
              <a:schemeClr val="tx1"/>
            </a:solidFill>
            <a:round/>
            <a:headEnd/>
            <a:tailEnd/>
          </a:ln>
        </p:spPr>
      </p:cxnSp>
    </p:spTree>
    <p:extLst>
      <p:ext uri="{BB962C8B-B14F-4D97-AF65-F5344CB8AC3E}">
        <p14:creationId xmlns:p14="http://schemas.microsoft.com/office/powerpoint/2010/main" val="32404707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a:spLocks noGrp="1"/>
          </p:cNvSpPr>
          <p:nvPr>
            <p:ph type="title" idx="4294967295"/>
          </p:nvPr>
        </p:nvSpPr>
        <p:spPr>
          <a:xfrm>
            <a:off x="457200" y="274638"/>
            <a:ext cx="8229600" cy="775508"/>
          </a:xfrm>
        </p:spPr>
        <p:txBody>
          <a:bodyPr/>
          <a:lstStyle/>
          <a:p>
            <a:r>
              <a:rPr lang="en-US" altLang="zh-CN" sz="4300" dirty="0">
                <a:latin typeface="+mn-lt"/>
              </a:rPr>
              <a:t>Domain save/restore</a:t>
            </a:r>
          </a:p>
        </p:txBody>
      </p:sp>
      <p:pic>
        <p:nvPicPr>
          <p:cNvPr id="6" name="Picture 2"/>
          <p:cNvPicPr>
            <a:picLocks noChangeAspect="1" noChangeArrowheads="1"/>
          </p:cNvPicPr>
          <p:nvPr/>
        </p:nvPicPr>
        <p:blipFill>
          <a:blip r:embed="rId2" cstate="print"/>
          <a:srcRect/>
          <a:stretch>
            <a:fillRect/>
          </a:stretch>
        </p:blipFill>
        <p:spPr bwMode="auto">
          <a:xfrm>
            <a:off x="533400" y="1143000"/>
            <a:ext cx="3714750" cy="5257800"/>
          </a:xfrm>
          <a:prstGeom prst="rect">
            <a:avLst/>
          </a:prstGeom>
          <a:noFill/>
          <a:ln w="9525">
            <a:noFill/>
            <a:miter lim="800000"/>
            <a:headEnd/>
            <a:tailEnd/>
          </a:ln>
        </p:spPr>
      </p:pic>
      <p:pic>
        <p:nvPicPr>
          <p:cNvPr id="7" name="Picture 3"/>
          <p:cNvPicPr>
            <a:picLocks noChangeAspect="1" noChangeArrowheads="1"/>
          </p:cNvPicPr>
          <p:nvPr/>
        </p:nvPicPr>
        <p:blipFill>
          <a:blip r:embed="rId3" cstate="print"/>
          <a:srcRect/>
          <a:stretch>
            <a:fillRect/>
          </a:stretch>
        </p:blipFill>
        <p:spPr bwMode="auto">
          <a:xfrm>
            <a:off x="4495800" y="1219200"/>
            <a:ext cx="3981450" cy="5181600"/>
          </a:xfrm>
          <a:prstGeom prst="rect">
            <a:avLst/>
          </a:prstGeom>
          <a:noFill/>
          <a:ln w="9525">
            <a:noFill/>
            <a:miter lim="800000"/>
            <a:headEnd/>
            <a:tailEnd/>
          </a:ln>
        </p:spPr>
      </p:pic>
    </p:spTree>
    <p:extLst>
      <p:ext uri="{BB962C8B-B14F-4D97-AF65-F5344CB8AC3E}">
        <p14:creationId xmlns:p14="http://schemas.microsoft.com/office/powerpoint/2010/main" val="34116232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597888" y="173413"/>
            <a:ext cx="8069263" cy="685800"/>
          </a:xfrm>
        </p:spPr>
        <p:txBody>
          <a:bodyPr>
            <a:normAutofit fontScale="90000"/>
          </a:bodyPr>
          <a:lstStyle/>
          <a:p>
            <a:r>
              <a:rPr lang="en-US" dirty="0" smtClean="0"/>
              <a:t>Hypervisor Vulnerabilities</a:t>
            </a:r>
            <a:endParaRPr lang="en-US" dirty="0"/>
          </a:p>
        </p:txBody>
      </p:sp>
      <p:sp>
        <p:nvSpPr>
          <p:cNvPr id="6" name="Content Placeholder 2"/>
          <p:cNvSpPr>
            <a:spLocks noGrp="1"/>
          </p:cNvSpPr>
          <p:nvPr>
            <p:ph idx="1"/>
          </p:nvPr>
        </p:nvSpPr>
        <p:spPr>
          <a:xfrm>
            <a:off x="457200" y="1050347"/>
            <a:ext cx="8458200" cy="5486400"/>
          </a:xfrm>
        </p:spPr>
        <p:txBody>
          <a:bodyPr/>
          <a:lstStyle/>
          <a:p>
            <a:pPr marL="0" indent="0">
              <a:buNone/>
            </a:pPr>
            <a:r>
              <a:rPr lang="en-US" dirty="0" smtClean="0"/>
              <a:t>Malicious software can run on the same server:</a:t>
            </a:r>
          </a:p>
          <a:p>
            <a:pPr lvl="1"/>
            <a:r>
              <a:rPr lang="en-US" dirty="0" smtClean="0"/>
              <a:t>Attack hypervisor</a:t>
            </a:r>
          </a:p>
          <a:p>
            <a:pPr lvl="1"/>
            <a:r>
              <a:rPr lang="en-US" dirty="0" smtClean="0"/>
              <a:t>Access/Obstruct other VMs</a:t>
            </a:r>
            <a:endParaRPr lang="en-US" dirty="0"/>
          </a:p>
        </p:txBody>
      </p:sp>
      <p:sp>
        <p:nvSpPr>
          <p:cNvPr id="7" name="Slide Number Placeholder 3"/>
          <p:cNvSpPr>
            <a:spLocks noGrp="1"/>
          </p:cNvSpPr>
          <p:nvPr>
            <p:ph type="sldNum" sz="quarter" idx="10"/>
          </p:nvPr>
        </p:nvSpPr>
        <p:spPr>
          <a:xfrm>
            <a:off x="8001000" y="6324600"/>
            <a:ext cx="914400" cy="381000"/>
          </a:xfrm>
        </p:spPr>
        <p:txBody>
          <a:bodyPr/>
          <a:lstStyle/>
          <a:p>
            <a:fld id="{FAFAE12B-AF5E-4676-AE1F-60AB827D625D}" type="slidenum">
              <a:rPr lang="en-US" smtClean="0"/>
              <a:pPr/>
              <a:t>14</a:t>
            </a:fld>
            <a:endParaRPr lang="en-US"/>
          </a:p>
        </p:txBody>
      </p:sp>
      <p:sp>
        <p:nvSpPr>
          <p:cNvPr id="8" name="Rounded Rectangle 7"/>
          <p:cNvSpPr/>
          <p:nvPr/>
        </p:nvSpPr>
        <p:spPr bwMode="auto">
          <a:xfrm>
            <a:off x="5181600" y="3200400"/>
            <a:ext cx="3276600" cy="3347418"/>
          </a:xfrm>
          <a:prstGeom prst="roundRect">
            <a:avLst>
              <a:gd name="adj" fmla="val 8334"/>
            </a:avLst>
          </a:prstGeom>
          <a:solidFill>
            <a:schemeClr val="accent3">
              <a:lumMod val="95000"/>
            </a:schemeClr>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Helvetica" pitchFamily="34" charset="0"/>
            </a:endParaRPr>
          </a:p>
        </p:txBody>
      </p:sp>
      <p:sp>
        <p:nvSpPr>
          <p:cNvPr id="9" name="Rounded Rectangle 8"/>
          <p:cNvSpPr/>
          <p:nvPr/>
        </p:nvSpPr>
        <p:spPr bwMode="auto">
          <a:xfrm>
            <a:off x="5503889" y="5857081"/>
            <a:ext cx="2739452" cy="478203"/>
          </a:xfrm>
          <a:prstGeom prst="roundRect">
            <a:avLst/>
          </a:prstGeom>
          <a:solidFill>
            <a:schemeClr val="accent6">
              <a:lumMod val="25000"/>
              <a:lumOff val="75000"/>
            </a:schemeClr>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Helvetica" pitchFamily="34" charset="0"/>
              </a:rPr>
              <a:t>Physical Hardware</a:t>
            </a:r>
          </a:p>
        </p:txBody>
      </p:sp>
      <p:sp>
        <p:nvSpPr>
          <p:cNvPr id="10" name="Rounded Rectangle 9"/>
          <p:cNvSpPr/>
          <p:nvPr/>
        </p:nvSpPr>
        <p:spPr bwMode="auto">
          <a:xfrm>
            <a:off x="5503889" y="5219478"/>
            <a:ext cx="2739452" cy="478203"/>
          </a:xfrm>
          <a:prstGeom prst="roundRect">
            <a:avLst/>
          </a:prstGeom>
          <a:solidFill>
            <a:srgbClr val="00B0F0"/>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Helvetica" pitchFamily="34" charset="0"/>
              </a:rPr>
              <a:t>Hypervisor</a:t>
            </a:r>
          </a:p>
        </p:txBody>
      </p:sp>
      <p:sp>
        <p:nvSpPr>
          <p:cNvPr id="11" name="Rounded Rectangle 10"/>
          <p:cNvSpPr/>
          <p:nvPr/>
        </p:nvSpPr>
        <p:spPr bwMode="auto">
          <a:xfrm>
            <a:off x="5503889" y="4581874"/>
            <a:ext cx="1235439" cy="478203"/>
          </a:xfrm>
          <a:prstGeom prst="roundRect">
            <a:avLst/>
          </a:prstGeom>
          <a:solidFill>
            <a:srgbClr val="FF9999"/>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Helvetica" pitchFamily="34" charset="0"/>
              </a:rPr>
              <a:t>OS</a:t>
            </a:r>
          </a:p>
        </p:txBody>
      </p:sp>
      <p:sp>
        <p:nvSpPr>
          <p:cNvPr id="12" name="Rounded Rectangle 11"/>
          <p:cNvSpPr/>
          <p:nvPr/>
        </p:nvSpPr>
        <p:spPr bwMode="auto">
          <a:xfrm>
            <a:off x="5503889" y="3678603"/>
            <a:ext cx="429718" cy="850138"/>
          </a:xfrm>
          <a:prstGeom prst="roundRect">
            <a:avLst/>
          </a:prstGeom>
          <a:solidFill>
            <a:srgbClr val="FFB66D"/>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b="1" i="0" u="none" strike="noStrike" cap="none" normalizeH="0" baseline="0" dirty="0" smtClean="0">
              <a:ln>
                <a:noFill/>
              </a:ln>
              <a:solidFill>
                <a:schemeClr val="tx1"/>
              </a:solidFill>
              <a:effectLst/>
              <a:latin typeface="Helvetica" pitchFamily="34" charset="0"/>
            </a:endParaRPr>
          </a:p>
        </p:txBody>
      </p:sp>
      <p:sp>
        <p:nvSpPr>
          <p:cNvPr id="13" name="Rounded Rectangle 12"/>
          <p:cNvSpPr/>
          <p:nvPr/>
        </p:nvSpPr>
        <p:spPr bwMode="auto">
          <a:xfrm>
            <a:off x="6363325" y="3678603"/>
            <a:ext cx="376003" cy="850138"/>
          </a:xfrm>
          <a:prstGeom prst="roundRect">
            <a:avLst/>
          </a:prstGeom>
          <a:solidFill>
            <a:srgbClr val="FFB66D"/>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Helvetica" pitchFamily="34" charset="0"/>
            </a:endParaRPr>
          </a:p>
        </p:txBody>
      </p:sp>
      <p:sp>
        <p:nvSpPr>
          <p:cNvPr id="14" name="Rounded Rectangle 13"/>
          <p:cNvSpPr/>
          <p:nvPr/>
        </p:nvSpPr>
        <p:spPr bwMode="auto">
          <a:xfrm>
            <a:off x="7007902" y="4581874"/>
            <a:ext cx="1235439" cy="478203"/>
          </a:xfrm>
          <a:prstGeom prst="roundRect">
            <a:avLst/>
          </a:prstGeom>
          <a:solidFill>
            <a:srgbClr val="FF9999"/>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Helvetica" pitchFamily="34" charset="0"/>
              </a:rPr>
              <a:t>OS</a:t>
            </a:r>
          </a:p>
        </p:txBody>
      </p:sp>
      <p:sp>
        <p:nvSpPr>
          <p:cNvPr id="15" name="Rounded Rectangle 14"/>
          <p:cNvSpPr/>
          <p:nvPr/>
        </p:nvSpPr>
        <p:spPr bwMode="auto">
          <a:xfrm>
            <a:off x="7007902" y="3678603"/>
            <a:ext cx="429718" cy="850138"/>
          </a:xfrm>
          <a:prstGeom prst="roundRect">
            <a:avLst/>
          </a:prstGeom>
          <a:solidFill>
            <a:srgbClr val="FFB66D"/>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Helvetica" pitchFamily="34" charset="0"/>
            </a:endParaRPr>
          </a:p>
        </p:txBody>
      </p:sp>
      <p:sp>
        <p:nvSpPr>
          <p:cNvPr id="16" name="Rounded Rectangle 15"/>
          <p:cNvSpPr/>
          <p:nvPr/>
        </p:nvSpPr>
        <p:spPr bwMode="auto">
          <a:xfrm>
            <a:off x="7867338" y="3678603"/>
            <a:ext cx="376003" cy="850138"/>
          </a:xfrm>
          <a:prstGeom prst="roundRect">
            <a:avLst/>
          </a:prstGeom>
          <a:solidFill>
            <a:srgbClr val="FFB66D"/>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Helvetica" pitchFamily="34" charset="0"/>
            </a:endParaRPr>
          </a:p>
        </p:txBody>
      </p:sp>
      <p:sp>
        <p:nvSpPr>
          <p:cNvPr id="17" name="TextBox 16"/>
          <p:cNvSpPr txBox="1"/>
          <p:nvPr/>
        </p:nvSpPr>
        <p:spPr>
          <a:xfrm>
            <a:off x="5336870" y="3253534"/>
            <a:ext cx="139359" cy="405946"/>
          </a:xfrm>
          <a:prstGeom prst="rect">
            <a:avLst/>
          </a:prstGeom>
          <a:noFill/>
        </p:spPr>
        <p:txBody>
          <a:bodyPr wrap="none" rtlCol="0">
            <a:spAutoFit/>
          </a:bodyPr>
          <a:lstStyle/>
          <a:p>
            <a:endParaRPr lang="en-US" sz="2800" b="1" dirty="0"/>
          </a:p>
        </p:txBody>
      </p:sp>
      <p:sp>
        <p:nvSpPr>
          <p:cNvPr id="18" name="TextBox 17"/>
          <p:cNvSpPr txBox="1"/>
          <p:nvPr/>
        </p:nvSpPr>
        <p:spPr>
          <a:xfrm>
            <a:off x="6894598" y="3253534"/>
            <a:ext cx="139359" cy="405946"/>
          </a:xfrm>
          <a:prstGeom prst="rect">
            <a:avLst/>
          </a:prstGeom>
          <a:noFill/>
        </p:spPr>
        <p:txBody>
          <a:bodyPr wrap="none" rtlCol="0">
            <a:spAutoFit/>
          </a:bodyPr>
          <a:lstStyle/>
          <a:p>
            <a:endParaRPr lang="en-US" sz="2800" b="1" dirty="0"/>
          </a:p>
        </p:txBody>
      </p:sp>
      <p:sp>
        <p:nvSpPr>
          <p:cNvPr id="19" name="Oval 18"/>
          <p:cNvSpPr/>
          <p:nvPr/>
        </p:nvSpPr>
        <p:spPr bwMode="auto">
          <a:xfrm>
            <a:off x="7598765" y="6388417"/>
            <a:ext cx="322289" cy="106267"/>
          </a:xfrm>
          <a:prstGeom prst="ellipse">
            <a:avLst/>
          </a:prstGeom>
          <a:solidFill>
            <a:srgbClr val="918E00"/>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cxnSp>
        <p:nvCxnSpPr>
          <p:cNvPr id="20" name="Straight Connector 19"/>
          <p:cNvCxnSpPr>
            <a:stCxn id="24" idx="2"/>
            <a:endCxn id="19" idx="2"/>
          </p:cNvCxnSpPr>
          <p:nvPr/>
        </p:nvCxnSpPr>
        <p:spPr bwMode="auto">
          <a:xfrm rot="10800000" flipV="1">
            <a:off x="7598765" y="6282150"/>
            <a:ext cx="0" cy="159401"/>
          </a:xfrm>
          <a:prstGeom prst="line">
            <a:avLst/>
          </a:prstGeom>
          <a:noFill/>
          <a:ln w="38100" cap="flat" cmpd="sng" algn="ctr">
            <a:solidFill>
              <a:srgbClr val="0000FF"/>
            </a:solidFill>
            <a:prstDash val="solid"/>
            <a:round/>
            <a:headEnd type="none" w="med" len="med"/>
            <a:tailEnd type="none" w="med" len="med"/>
          </a:ln>
          <a:effectLst/>
        </p:spPr>
      </p:cxnSp>
      <p:sp>
        <p:nvSpPr>
          <p:cNvPr id="21" name="Rectangle 20"/>
          <p:cNvSpPr/>
          <p:nvPr/>
        </p:nvSpPr>
        <p:spPr bwMode="auto">
          <a:xfrm>
            <a:off x="7598765" y="6282150"/>
            <a:ext cx="322289" cy="159401"/>
          </a:xfrm>
          <a:prstGeom prst="rect">
            <a:avLst/>
          </a:prstGeom>
          <a:solidFill>
            <a:srgbClr val="918E00"/>
          </a:solidFill>
          <a:ln w="381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cxnSp>
        <p:nvCxnSpPr>
          <p:cNvPr id="22" name="Straight Connector 21"/>
          <p:cNvCxnSpPr>
            <a:stCxn id="24" idx="2"/>
          </p:cNvCxnSpPr>
          <p:nvPr/>
        </p:nvCxnSpPr>
        <p:spPr bwMode="auto">
          <a:xfrm rot="10800000" flipV="1">
            <a:off x="7598765" y="6282150"/>
            <a:ext cx="0" cy="159401"/>
          </a:xfrm>
          <a:prstGeom prst="line">
            <a:avLst/>
          </a:prstGeom>
          <a:noFill/>
          <a:ln w="38100" cap="flat" cmpd="sng" algn="ctr">
            <a:solidFill>
              <a:srgbClr val="0000FF"/>
            </a:solidFill>
            <a:prstDash val="solid"/>
            <a:round/>
            <a:headEnd type="none" w="med" len="med"/>
            <a:tailEnd type="none" w="med" len="med"/>
          </a:ln>
          <a:effectLst/>
        </p:spPr>
      </p:cxnSp>
      <p:sp>
        <p:nvSpPr>
          <p:cNvPr id="23" name="Oval 22"/>
          <p:cNvSpPr/>
          <p:nvPr/>
        </p:nvSpPr>
        <p:spPr bwMode="auto">
          <a:xfrm>
            <a:off x="7598765" y="6282150"/>
            <a:ext cx="322289" cy="106267"/>
          </a:xfrm>
          <a:prstGeom prst="ellipse">
            <a:avLst/>
          </a:prstGeom>
          <a:solidFill>
            <a:srgbClr val="918E00"/>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24" name="Oval 23"/>
          <p:cNvSpPr/>
          <p:nvPr/>
        </p:nvSpPr>
        <p:spPr bwMode="auto">
          <a:xfrm>
            <a:off x="7598765" y="6229017"/>
            <a:ext cx="322289" cy="106267"/>
          </a:xfrm>
          <a:prstGeom prst="ellipse">
            <a:avLst/>
          </a:prstGeom>
          <a:solidFill>
            <a:srgbClr val="918E00"/>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25" name="Oval 24"/>
          <p:cNvSpPr/>
          <p:nvPr/>
        </p:nvSpPr>
        <p:spPr bwMode="auto">
          <a:xfrm>
            <a:off x="7974768" y="6388417"/>
            <a:ext cx="322289" cy="106267"/>
          </a:xfrm>
          <a:prstGeom prst="ellipse">
            <a:avLst/>
          </a:prstGeom>
          <a:solidFill>
            <a:srgbClr val="918E00"/>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cxnSp>
        <p:nvCxnSpPr>
          <p:cNvPr id="26" name="Straight Connector 25"/>
          <p:cNvCxnSpPr>
            <a:stCxn id="30" idx="2"/>
            <a:endCxn id="25" idx="2"/>
          </p:cNvCxnSpPr>
          <p:nvPr/>
        </p:nvCxnSpPr>
        <p:spPr bwMode="auto">
          <a:xfrm rot="10800000" flipV="1">
            <a:off x="7974768" y="6282150"/>
            <a:ext cx="0" cy="159401"/>
          </a:xfrm>
          <a:prstGeom prst="line">
            <a:avLst/>
          </a:prstGeom>
          <a:noFill/>
          <a:ln w="38100" cap="flat" cmpd="sng" algn="ctr">
            <a:solidFill>
              <a:srgbClr val="0000FF"/>
            </a:solidFill>
            <a:prstDash val="solid"/>
            <a:round/>
            <a:headEnd type="none" w="med" len="med"/>
            <a:tailEnd type="none" w="med" len="med"/>
          </a:ln>
          <a:effectLst/>
        </p:spPr>
      </p:cxnSp>
      <p:sp>
        <p:nvSpPr>
          <p:cNvPr id="27" name="Rectangle 26"/>
          <p:cNvSpPr/>
          <p:nvPr/>
        </p:nvSpPr>
        <p:spPr bwMode="auto">
          <a:xfrm>
            <a:off x="7974768" y="6282150"/>
            <a:ext cx="322289" cy="159401"/>
          </a:xfrm>
          <a:prstGeom prst="rect">
            <a:avLst/>
          </a:prstGeom>
          <a:solidFill>
            <a:srgbClr val="918E00"/>
          </a:solidFill>
          <a:ln w="381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cxnSp>
        <p:nvCxnSpPr>
          <p:cNvPr id="28" name="Straight Connector 27"/>
          <p:cNvCxnSpPr>
            <a:stCxn id="30" idx="2"/>
          </p:cNvCxnSpPr>
          <p:nvPr/>
        </p:nvCxnSpPr>
        <p:spPr bwMode="auto">
          <a:xfrm rot="10800000" flipV="1">
            <a:off x="7974768" y="6282150"/>
            <a:ext cx="0" cy="159401"/>
          </a:xfrm>
          <a:prstGeom prst="line">
            <a:avLst/>
          </a:prstGeom>
          <a:noFill/>
          <a:ln w="38100" cap="flat" cmpd="sng" algn="ctr">
            <a:solidFill>
              <a:srgbClr val="0000FF"/>
            </a:solidFill>
            <a:prstDash val="solid"/>
            <a:round/>
            <a:headEnd type="none" w="med" len="med"/>
            <a:tailEnd type="none" w="med" len="med"/>
          </a:ln>
          <a:effectLst/>
        </p:spPr>
      </p:cxnSp>
      <p:sp>
        <p:nvSpPr>
          <p:cNvPr id="29" name="Oval 28"/>
          <p:cNvSpPr/>
          <p:nvPr/>
        </p:nvSpPr>
        <p:spPr bwMode="auto">
          <a:xfrm>
            <a:off x="7974768" y="6282150"/>
            <a:ext cx="322289" cy="106267"/>
          </a:xfrm>
          <a:prstGeom prst="ellipse">
            <a:avLst/>
          </a:prstGeom>
          <a:solidFill>
            <a:srgbClr val="918E00"/>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30" name="Oval 29"/>
          <p:cNvSpPr/>
          <p:nvPr/>
        </p:nvSpPr>
        <p:spPr bwMode="auto">
          <a:xfrm>
            <a:off x="7974768" y="6229017"/>
            <a:ext cx="322289" cy="106267"/>
          </a:xfrm>
          <a:prstGeom prst="ellipse">
            <a:avLst/>
          </a:prstGeom>
          <a:solidFill>
            <a:srgbClr val="918E00"/>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cxnSp>
        <p:nvCxnSpPr>
          <p:cNvPr id="31" name="Straight Connector 30"/>
          <p:cNvCxnSpPr/>
          <p:nvPr/>
        </p:nvCxnSpPr>
        <p:spPr bwMode="auto">
          <a:xfrm>
            <a:off x="7921052" y="6282150"/>
            <a:ext cx="0" cy="159401"/>
          </a:xfrm>
          <a:prstGeom prst="line">
            <a:avLst/>
          </a:prstGeom>
          <a:noFill/>
          <a:ln w="38100" cap="flat" cmpd="sng" algn="ctr">
            <a:solidFill>
              <a:srgbClr val="0000FF"/>
            </a:solidFill>
            <a:prstDash val="solid"/>
            <a:round/>
            <a:headEnd type="none" w="med" len="med"/>
            <a:tailEnd type="none" w="med" len="med"/>
          </a:ln>
          <a:effectLst/>
        </p:spPr>
      </p:cxnSp>
      <p:cxnSp>
        <p:nvCxnSpPr>
          <p:cNvPr id="32" name="Straight Connector 31"/>
          <p:cNvCxnSpPr/>
          <p:nvPr/>
        </p:nvCxnSpPr>
        <p:spPr bwMode="auto">
          <a:xfrm>
            <a:off x="8297056" y="6282150"/>
            <a:ext cx="0" cy="159401"/>
          </a:xfrm>
          <a:prstGeom prst="line">
            <a:avLst/>
          </a:prstGeom>
          <a:noFill/>
          <a:ln w="38100" cap="flat" cmpd="sng" algn="ctr">
            <a:solidFill>
              <a:srgbClr val="0000FF"/>
            </a:solidFill>
            <a:prstDash val="solid"/>
            <a:round/>
            <a:headEnd type="none" w="med" len="med"/>
            <a:tailEnd type="none" w="med" len="med"/>
          </a:ln>
          <a:effectLst/>
        </p:spPr>
      </p:cxnSp>
      <p:grpSp>
        <p:nvGrpSpPr>
          <p:cNvPr id="33" name="Group 72"/>
          <p:cNvGrpSpPr/>
          <p:nvPr/>
        </p:nvGrpSpPr>
        <p:grpSpPr>
          <a:xfrm rot="19598494">
            <a:off x="5901464" y="6246135"/>
            <a:ext cx="279150" cy="353593"/>
            <a:chOff x="2286000" y="5638800"/>
            <a:chExt cx="457200" cy="609600"/>
          </a:xfrm>
        </p:grpSpPr>
        <p:sp>
          <p:nvSpPr>
            <p:cNvPr id="34" name="Rectangle 33"/>
            <p:cNvSpPr/>
            <p:nvPr/>
          </p:nvSpPr>
          <p:spPr bwMode="auto">
            <a:xfrm>
              <a:off x="2362200" y="5638800"/>
              <a:ext cx="381000" cy="609600"/>
            </a:xfrm>
            <a:prstGeom prst="rect">
              <a:avLst/>
            </a:prstGeom>
            <a:solidFill>
              <a:srgbClr val="66FF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35" name="Rectangle 34"/>
            <p:cNvSpPr/>
            <p:nvPr/>
          </p:nvSpPr>
          <p:spPr bwMode="auto">
            <a:xfrm>
              <a:off x="2286000" y="5638800"/>
              <a:ext cx="76200" cy="304800"/>
            </a:xfrm>
            <a:prstGeom prst="rect">
              <a:avLst/>
            </a:prstGeom>
            <a:solidFill>
              <a:srgbClr val="918E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36" name="Rectangle 35"/>
            <p:cNvSpPr/>
            <p:nvPr/>
          </p:nvSpPr>
          <p:spPr bwMode="auto">
            <a:xfrm>
              <a:off x="2590800" y="5715000"/>
              <a:ext cx="762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37" name="Rectangle 36"/>
            <p:cNvSpPr/>
            <p:nvPr/>
          </p:nvSpPr>
          <p:spPr bwMode="auto">
            <a:xfrm>
              <a:off x="2590800" y="6019800"/>
              <a:ext cx="762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38" name="Rectangle 37"/>
            <p:cNvSpPr/>
            <p:nvPr/>
          </p:nvSpPr>
          <p:spPr bwMode="auto">
            <a:xfrm>
              <a:off x="2514600" y="5867400"/>
              <a:ext cx="1524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39" name="Rectangle 38"/>
            <p:cNvSpPr/>
            <p:nvPr/>
          </p:nvSpPr>
          <p:spPr bwMode="auto">
            <a:xfrm>
              <a:off x="2438400" y="6096000"/>
              <a:ext cx="762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grpSp>
      <p:grpSp>
        <p:nvGrpSpPr>
          <p:cNvPr id="40" name="Group 79"/>
          <p:cNvGrpSpPr/>
          <p:nvPr/>
        </p:nvGrpSpPr>
        <p:grpSpPr>
          <a:xfrm rot="19598494">
            <a:off x="5525460" y="6275805"/>
            <a:ext cx="279150" cy="353593"/>
            <a:chOff x="2286000" y="5638800"/>
            <a:chExt cx="457200" cy="609600"/>
          </a:xfrm>
        </p:grpSpPr>
        <p:sp>
          <p:nvSpPr>
            <p:cNvPr id="41" name="Rectangle 40"/>
            <p:cNvSpPr/>
            <p:nvPr/>
          </p:nvSpPr>
          <p:spPr bwMode="auto">
            <a:xfrm>
              <a:off x="2362200" y="5638800"/>
              <a:ext cx="381000" cy="609600"/>
            </a:xfrm>
            <a:prstGeom prst="rect">
              <a:avLst/>
            </a:prstGeom>
            <a:solidFill>
              <a:srgbClr val="66FF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42" name="Rectangle 41"/>
            <p:cNvSpPr/>
            <p:nvPr/>
          </p:nvSpPr>
          <p:spPr bwMode="auto">
            <a:xfrm>
              <a:off x="2286000" y="5638800"/>
              <a:ext cx="76200" cy="304800"/>
            </a:xfrm>
            <a:prstGeom prst="rect">
              <a:avLst/>
            </a:prstGeom>
            <a:solidFill>
              <a:srgbClr val="918E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43" name="Rectangle 42"/>
            <p:cNvSpPr/>
            <p:nvPr/>
          </p:nvSpPr>
          <p:spPr bwMode="auto">
            <a:xfrm>
              <a:off x="2590800" y="5715000"/>
              <a:ext cx="762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44" name="Rectangle 43"/>
            <p:cNvSpPr/>
            <p:nvPr/>
          </p:nvSpPr>
          <p:spPr bwMode="auto">
            <a:xfrm>
              <a:off x="2590800" y="6019800"/>
              <a:ext cx="762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45" name="Rectangle 44"/>
            <p:cNvSpPr/>
            <p:nvPr/>
          </p:nvSpPr>
          <p:spPr bwMode="auto">
            <a:xfrm>
              <a:off x="2514600" y="5867400"/>
              <a:ext cx="1524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46" name="Rectangle 45"/>
            <p:cNvSpPr/>
            <p:nvPr/>
          </p:nvSpPr>
          <p:spPr bwMode="auto">
            <a:xfrm>
              <a:off x="2438400" y="6096000"/>
              <a:ext cx="762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grpSp>
      <p:sp>
        <p:nvSpPr>
          <p:cNvPr id="47" name="Rounded Rectangle 46"/>
          <p:cNvSpPr/>
          <p:nvPr/>
        </p:nvSpPr>
        <p:spPr bwMode="auto">
          <a:xfrm>
            <a:off x="5933607" y="3678603"/>
            <a:ext cx="429718" cy="850138"/>
          </a:xfrm>
          <a:prstGeom prst="roundRect">
            <a:avLst/>
          </a:prstGeom>
          <a:solidFill>
            <a:srgbClr val="FFB66D"/>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Helvetica" pitchFamily="34" charset="0"/>
            </a:endParaRPr>
          </a:p>
        </p:txBody>
      </p:sp>
      <p:sp>
        <p:nvSpPr>
          <p:cNvPr id="48" name="Rounded Rectangle 47"/>
          <p:cNvSpPr/>
          <p:nvPr/>
        </p:nvSpPr>
        <p:spPr bwMode="auto">
          <a:xfrm>
            <a:off x="7437620" y="3678603"/>
            <a:ext cx="429718" cy="850138"/>
          </a:xfrm>
          <a:prstGeom prst="roundRect">
            <a:avLst/>
          </a:prstGeom>
          <a:solidFill>
            <a:srgbClr val="FFB66D"/>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800" b="1" i="0" u="none" strike="noStrike" cap="none" normalizeH="0" baseline="0" dirty="0" smtClean="0">
              <a:ln>
                <a:noFill/>
              </a:ln>
              <a:solidFill>
                <a:schemeClr val="tx1"/>
              </a:solidFill>
              <a:effectLst/>
              <a:latin typeface="Helvetica" pitchFamily="34" charset="0"/>
            </a:endParaRPr>
          </a:p>
        </p:txBody>
      </p:sp>
      <p:sp>
        <p:nvSpPr>
          <p:cNvPr id="49" name="TextBox 48"/>
          <p:cNvSpPr txBox="1"/>
          <p:nvPr/>
        </p:nvSpPr>
        <p:spPr>
          <a:xfrm>
            <a:off x="5638800" y="3886200"/>
            <a:ext cx="954107" cy="461665"/>
          </a:xfrm>
          <a:prstGeom prst="rect">
            <a:avLst/>
          </a:prstGeom>
          <a:solidFill>
            <a:srgbClr val="FFB66D"/>
          </a:solidFill>
        </p:spPr>
        <p:txBody>
          <a:bodyPr wrap="square" rtlCol="0">
            <a:spAutoFit/>
          </a:bodyPr>
          <a:lstStyle/>
          <a:p>
            <a:r>
              <a:rPr lang="en-US" sz="2400" b="1" dirty="0" smtClean="0">
                <a:latin typeface="Helvetica" pitchFamily="34" charset="0"/>
              </a:rPr>
              <a:t>Apps</a:t>
            </a:r>
            <a:endParaRPr lang="en-US" dirty="0"/>
          </a:p>
        </p:txBody>
      </p:sp>
      <p:sp>
        <p:nvSpPr>
          <p:cNvPr id="50" name="TextBox 49"/>
          <p:cNvSpPr txBox="1"/>
          <p:nvPr/>
        </p:nvSpPr>
        <p:spPr>
          <a:xfrm>
            <a:off x="7199293" y="3886200"/>
            <a:ext cx="954107" cy="461665"/>
          </a:xfrm>
          <a:prstGeom prst="rect">
            <a:avLst/>
          </a:prstGeom>
          <a:solidFill>
            <a:srgbClr val="FFB66D"/>
          </a:solidFill>
        </p:spPr>
        <p:txBody>
          <a:bodyPr wrap="square" rtlCol="0">
            <a:spAutoFit/>
          </a:bodyPr>
          <a:lstStyle/>
          <a:p>
            <a:r>
              <a:rPr lang="en-US" sz="2400" b="1" dirty="0" smtClean="0">
                <a:latin typeface="Helvetica" pitchFamily="34" charset="0"/>
              </a:rPr>
              <a:t>Apps</a:t>
            </a:r>
            <a:endParaRPr lang="en-US" dirty="0"/>
          </a:p>
        </p:txBody>
      </p:sp>
      <p:sp>
        <p:nvSpPr>
          <p:cNvPr id="51" name="TextBox 50"/>
          <p:cNvSpPr txBox="1"/>
          <p:nvPr/>
        </p:nvSpPr>
        <p:spPr>
          <a:xfrm>
            <a:off x="5334000" y="3276600"/>
            <a:ext cx="1508746" cy="400110"/>
          </a:xfrm>
          <a:prstGeom prst="rect">
            <a:avLst/>
          </a:prstGeom>
          <a:noFill/>
        </p:spPr>
        <p:txBody>
          <a:bodyPr wrap="none" rtlCol="0">
            <a:spAutoFit/>
          </a:bodyPr>
          <a:lstStyle/>
          <a:p>
            <a:r>
              <a:rPr lang="en-US" sz="2000" b="1" dirty="0" smtClean="0"/>
              <a:t>Guest VM1</a:t>
            </a:r>
            <a:endParaRPr lang="en-US" sz="2000" b="1" dirty="0"/>
          </a:p>
        </p:txBody>
      </p:sp>
      <p:sp>
        <p:nvSpPr>
          <p:cNvPr id="52" name="TextBox 51"/>
          <p:cNvSpPr txBox="1"/>
          <p:nvPr/>
        </p:nvSpPr>
        <p:spPr>
          <a:xfrm>
            <a:off x="6873254" y="3276600"/>
            <a:ext cx="1508746" cy="400110"/>
          </a:xfrm>
          <a:prstGeom prst="rect">
            <a:avLst/>
          </a:prstGeom>
          <a:noFill/>
        </p:spPr>
        <p:txBody>
          <a:bodyPr wrap="none" rtlCol="0">
            <a:spAutoFit/>
          </a:bodyPr>
          <a:lstStyle/>
          <a:p>
            <a:r>
              <a:rPr lang="en-US" sz="2000" b="1" dirty="0" smtClean="0"/>
              <a:t>Guest VM2</a:t>
            </a:r>
            <a:endParaRPr lang="en-US" sz="2000" b="1" dirty="0"/>
          </a:p>
        </p:txBody>
      </p:sp>
      <p:cxnSp>
        <p:nvCxnSpPr>
          <p:cNvPr id="54" name="Straight Connector 53"/>
          <p:cNvCxnSpPr/>
          <p:nvPr/>
        </p:nvCxnSpPr>
        <p:spPr bwMode="auto">
          <a:xfrm rot="5400000" flipH="1" flipV="1">
            <a:off x="4305300" y="3543300"/>
            <a:ext cx="1143000" cy="609600"/>
          </a:xfrm>
          <a:prstGeom prst="line">
            <a:avLst/>
          </a:prstGeom>
          <a:noFill/>
          <a:ln w="38100" cap="flat" cmpd="sng" algn="ctr">
            <a:solidFill>
              <a:srgbClr val="0000FF"/>
            </a:solidFill>
            <a:prstDash val="solid"/>
            <a:round/>
            <a:headEnd type="none" w="med" len="med"/>
            <a:tailEnd type="none" w="med" len="med"/>
          </a:ln>
          <a:effectLst/>
        </p:spPr>
      </p:cxnSp>
      <p:cxnSp>
        <p:nvCxnSpPr>
          <p:cNvPr id="55" name="Straight Connector 54"/>
          <p:cNvCxnSpPr/>
          <p:nvPr/>
        </p:nvCxnSpPr>
        <p:spPr bwMode="auto">
          <a:xfrm rot="16200000" flipH="1">
            <a:off x="3848100" y="5219700"/>
            <a:ext cx="2057400" cy="609600"/>
          </a:xfrm>
          <a:prstGeom prst="line">
            <a:avLst/>
          </a:prstGeom>
          <a:noFill/>
          <a:ln w="38100" cap="flat" cmpd="sng" algn="ctr">
            <a:solidFill>
              <a:srgbClr val="0000FF"/>
            </a:solidFill>
            <a:prstDash val="solid"/>
            <a:round/>
            <a:headEnd type="none" w="med" len="med"/>
            <a:tailEnd type="none" w="med" len="med"/>
          </a:ln>
          <a:effectLst/>
        </p:spPr>
      </p:cxnSp>
      <p:pic>
        <p:nvPicPr>
          <p:cNvPr id="56" name="Picture 55" descr="server.png"/>
          <p:cNvPicPr>
            <a:picLocks noChangeAspect="1"/>
          </p:cNvPicPr>
          <p:nvPr/>
        </p:nvPicPr>
        <p:blipFill>
          <a:blip r:embed="rId2" cstate="print"/>
          <a:stretch>
            <a:fillRect/>
          </a:stretch>
        </p:blipFill>
        <p:spPr>
          <a:xfrm>
            <a:off x="4114800" y="4267200"/>
            <a:ext cx="457200" cy="390832"/>
          </a:xfrm>
          <a:prstGeom prst="rect">
            <a:avLst/>
          </a:prstGeom>
        </p:spPr>
      </p:pic>
      <p:pic>
        <p:nvPicPr>
          <p:cNvPr id="57" name="Picture 56" descr="server.png"/>
          <p:cNvPicPr>
            <a:picLocks noChangeAspect="1"/>
          </p:cNvPicPr>
          <p:nvPr/>
        </p:nvPicPr>
        <p:blipFill>
          <a:blip r:embed="rId2" cstate="print"/>
          <a:stretch>
            <a:fillRect/>
          </a:stretch>
        </p:blipFill>
        <p:spPr>
          <a:xfrm>
            <a:off x="3429000" y="4267200"/>
            <a:ext cx="457200" cy="390832"/>
          </a:xfrm>
          <a:prstGeom prst="rect">
            <a:avLst/>
          </a:prstGeom>
        </p:spPr>
      </p:pic>
      <p:pic>
        <p:nvPicPr>
          <p:cNvPr id="58" name="Picture 57" descr="server.png"/>
          <p:cNvPicPr>
            <a:picLocks noChangeAspect="1"/>
          </p:cNvPicPr>
          <p:nvPr/>
        </p:nvPicPr>
        <p:blipFill>
          <a:blip r:embed="rId2" cstate="print"/>
          <a:stretch>
            <a:fillRect/>
          </a:stretch>
        </p:blipFill>
        <p:spPr>
          <a:xfrm>
            <a:off x="4114800" y="4876800"/>
            <a:ext cx="457200" cy="390832"/>
          </a:xfrm>
          <a:prstGeom prst="rect">
            <a:avLst/>
          </a:prstGeom>
        </p:spPr>
      </p:pic>
      <p:pic>
        <p:nvPicPr>
          <p:cNvPr id="59" name="Picture 58" descr="server.png"/>
          <p:cNvPicPr>
            <a:picLocks noChangeAspect="1"/>
          </p:cNvPicPr>
          <p:nvPr/>
        </p:nvPicPr>
        <p:blipFill>
          <a:blip r:embed="rId2" cstate="print"/>
          <a:stretch>
            <a:fillRect/>
          </a:stretch>
        </p:blipFill>
        <p:spPr>
          <a:xfrm>
            <a:off x="3429000" y="4876800"/>
            <a:ext cx="457200" cy="390832"/>
          </a:xfrm>
          <a:prstGeom prst="rect">
            <a:avLst/>
          </a:prstGeom>
        </p:spPr>
      </p:pic>
      <p:pic>
        <p:nvPicPr>
          <p:cNvPr id="60" name="Picture 59" descr="server.png"/>
          <p:cNvPicPr>
            <a:picLocks noChangeAspect="1"/>
          </p:cNvPicPr>
          <p:nvPr/>
        </p:nvPicPr>
        <p:blipFill>
          <a:blip r:embed="rId2" cstate="print"/>
          <a:stretch>
            <a:fillRect/>
          </a:stretch>
        </p:blipFill>
        <p:spPr>
          <a:xfrm>
            <a:off x="2819400" y="4257368"/>
            <a:ext cx="457200" cy="390832"/>
          </a:xfrm>
          <a:prstGeom prst="rect">
            <a:avLst/>
          </a:prstGeom>
        </p:spPr>
      </p:pic>
      <p:pic>
        <p:nvPicPr>
          <p:cNvPr id="61" name="Picture 60" descr="server.png"/>
          <p:cNvPicPr>
            <a:picLocks noChangeAspect="1"/>
          </p:cNvPicPr>
          <p:nvPr/>
        </p:nvPicPr>
        <p:blipFill>
          <a:blip r:embed="rId2" cstate="print"/>
          <a:stretch>
            <a:fillRect/>
          </a:stretch>
        </p:blipFill>
        <p:spPr>
          <a:xfrm>
            <a:off x="2819400" y="4866968"/>
            <a:ext cx="457200" cy="390832"/>
          </a:xfrm>
          <a:prstGeom prst="rect">
            <a:avLst/>
          </a:prstGeom>
        </p:spPr>
      </p:pic>
      <p:pic>
        <p:nvPicPr>
          <p:cNvPr id="62" name="Picture 2" descr="C:\Users\Eric\AppData\Local\Microsoft\Windows\Temporary Internet Files\Content.IE5\CYD2U0ZP\MC900435931[1].wmf"/>
          <p:cNvPicPr>
            <a:picLocks noChangeAspect="1" noChangeArrowheads="1"/>
          </p:cNvPicPr>
          <p:nvPr/>
        </p:nvPicPr>
        <p:blipFill>
          <a:blip r:embed="rId3" cstate="print"/>
          <a:srcRect/>
          <a:stretch>
            <a:fillRect/>
          </a:stretch>
        </p:blipFill>
        <p:spPr bwMode="auto">
          <a:xfrm>
            <a:off x="6858000" y="3781420"/>
            <a:ext cx="1524000" cy="1205513"/>
          </a:xfrm>
          <a:prstGeom prst="rect">
            <a:avLst/>
          </a:prstGeom>
          <a:noFill/>
        </p:spPr>
      </p:pic>
      <p:cxnSp>
        <p:nvCxnSpPr>
          <p:cNvPr id="63" name="Straight Arrow Connector 62"/>
          <p:cNvCxnSpPr/>
          <p:nvPr/>
        </p:nvCxnSpPr>
        <p:spPr bwMode="auto">
          <a:xfrm rot="5400000">
            <a:off x="6896100" y="4991100"/>
            <a:ext cx="533400" cy="457200"/>
          </a:xfrm>
          <a:prstGeom prst="straightConnector1">
            <a:avLst/>
          </a:prstGeom>
          <a:noFill/>
          <a:ln w="76200" cap="flat" cmpd="sng" algn="ctr">
            <a:solidFill>
              <a:srgbClr val="FF0000"/>
            </a:solidFill>
            <a:prstDash val="solid"/>
            <a:round/>
            <a:headEnd type="none" w="med" len="med"/>
            <a:tailEnd type="arrow"/>
          </a:ln>
          <a:effectLst/>
        </p:spPr>
      </p:cxnSp>
      <p:cxnSp>
        <p:nvCxnSpPr>
          <p:cNvPr id="64" name="Straight Arrow Connector 63"/>
          <p:cNvCxnSpPr/>
          <p:nvPr/>
        </p:nvCxnSpPr>
        <p:spPr bwMode="auto">
          <a:xfrm rot="10800000">
            <a:off x="6172200" y="4876800"/>
            <a:ext cx="685800" cy="533400"/>
          </a:xfrm>
          <a:prstGeom prst="straightConnector1">
            <a:avLst/>
          </a:prstGeom>
          <a:noFill/>
          <a:ln w="76200" cap="flat" cmpd="sng" algn="ctr">
            <a:solidFill>
              <a:srgbClr val="FF0000"/>
            </a:solidFill>
            <a:prstDash val="solid"/>
            <a:round/>
            <a:headEnd type="none" w="med" len="med"/>
            <a:tailEnd type="arrow"/>
          </a:ln>
          <a:effectLst/>
        </p:spPr>
      </p:cxnSp>
      <p:sp>
        <p:nvSpPr>
          <p:cNvPr id="65" name="TextBox 64"/>
          <p:cNvSpPr txBox="1"/>
          <p:nvPr/>
        </p:nvSpPr>
        <p:spPr>
          <a:xfrm>
            <a:off x="2895600" y="5496580"/>
            <a:ext cx="1364476" cy="523220"/>
          </a:xfrm>
          <a:prstGeom prst="rect">
            <a:avLst/>
          </a:prstGeom>
          <a:noFill/>
        </p:spPr>
        <p:txBody>
          <a:bodyPr wrap="none" rtlCol="0">
            <a:spAutoFit/>
          </a:bodyPr>
          <a:lstStyle/>
          <a:p>
            <a:r>
              <a:rPr lang="en-US" sz="2800" dirty="0" smtClean="0"/>
              <a:t>servers</a:t>
            </a:r>
            <a:endParaRPr lang="en-US" sz="2800" dirty="0"/>
          </a:p>
        </p:txBody>
      </p:sp>
    </p:spTree>
    <p:extLst>
      <p:ext uri="{BB962C8B-B14F-4D97-AF65-F5344CB8AC3E}">
        <p14:creationId xmlns:p14="http://schemas.microsoft.com/office/powerpoint/2010/main" val="36467547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304800" y="14670"/>
            <a:ext cx="8069263" cy="685800"/>
          </a:xfrm>
        </p:spPr>
        <p:txBody>
          <a:bodyPr>
            <a:normAutofit fontScale="90000"/>
          </a:bodyPr>
          <a:lstStyle/>
          <a:p>
            <a:r>
              <a:rPr lang="en-US" dirty="0" err="1" smtClean="0"/>
              <a:t>NoHype</a:t>
            </a:r>
            <a:r>
              <a:rPr lang="en-US" dirty="0" smtClean="0"/>
              <a:t>*</a:t>
            </a:r>
            <a:endParaRPr lang="en-US" dirty="0"/>
          </a:p>
        </p:txBody>
      </p:sp>
      <p:sp>
        <p:nvSpPr>
          <p:cNvPr id="5" name="Content Placeholder 2"/>
          <p:cNvSpPr>
            <a:spLocks noGrp="1"/>
          </p:cNvSpPr>
          <p:nvPr>
            <p:ph idx="1"/>
          </p:nvPr>
        </p:nvSpPr>
        <p:spPr>
          <a:xfrm>
            <a:off x="457200" y="852870"/>
            <a:ext cx="8458200" cy="5486400"/>
          </a:xfrm>
        </p:spPr>
        <p:txBody>
          <a:bodyPr/>
          <a:lstStyle/>
          <a:p>
            <a:r>
              <a:rPr lang="en-US" dirty="0" err="1" smtClean="0"/>
              <a:t>NoHype</a:t>
            </a:r>
            <a:r>
              <a:rPr lang="en-US" dirty="0" smtClean="0"/>
              <a:t> removes the hypervisor</a:t>
            </a:r>
          </a:p>
          <a:p>
            <a:pPr lvl="1"/>
            <a:r>
              <a:rPr lang="en-US" dirty="0" smtClean="0"/>
              <a:t>There’s nothing to attack</a:t>
            </a:r>
          </a:p>
          <a:p>
            <a:pPr lvl="1"/>
            <a:r>
              <a:rPr lang="en-US" dirty="0" smtClean="0"/>
              <a:t>Complete systems solution</a:t>
            </a:r>
          </a:p>
          <a:p>
            <a:pPr lvl="1"/>
            <a:r>
              <a:rPr lang="en-US" dirty="0" smtClean="0"/>
              <a:t>Still retains the needs of a virtualized cloud infrastructure</a:t>
            </a:r>
          </a:p>
        </p:txBody>
      </p:sp>
      <p:sp>
        <p:nvSpPr>
          <p:cNvPr id="6" name="Slide Number Placeholder 3"/>
          <p:cNvSpPr>
            <a:spLocks noGrp="1"/>
          </p:cNvSpPr>
          <p:nvPr>
            <p:ph type="sldNum" sz="quarter" idx="10"/>
          </p:nvPr>
        </p:nvSpPr>
        <p:spPr>
          <a:xfrm>
            <a:off x="8001000" y="5958270"/>
            <a:ext cx="914400" cy="381000"/>
          </a:xfrm>
        </p:spPr>
        <p:txBody>
          <a:bodyPr/>
          <a:lstStyle/>
          <a:p>
            <a:fld id="{FAFAE12B-AF5E-4676-AE1F-60AB827D625D}" type="slidenum">
              <a:rPr lang="en-US" smtClean="0"/>
              <a:pPr/>
              <a:t>15</a:t>
            </a:fld>
            <a:endParaRPr lang="en-US"/>
          </a:p>
        </p:txBody>
      </p:sp>
      <p:sp>
        <p:nvSpPr>
          <p:cNvPr id="7" name="Rounded Rectangle 6"/>
          <p:cNvSpPr/>
          <p:nvPr/>
        </p:nvSpPr>
        <p:spPr bwMode="auto">
          <a:xfrm>
            <a:off x="5181600" y="2943969"/>
            <a:ext cx="3276600" cy="3347418"/>
          </a:xfrm>
          <a:prstGeom prst="roundRect">
            <a:avLst>
              <a:gd name="adj" fmla="val 8334"/>
            </a:avLst>
          </a:prstGeom>
          <a:solidFill>
            <a:schemeClr val="accent3">
              <a:lumMod val="95000"/>
            </a:schemeClr>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Helvetica" pitchFamily="34" charset="0"/>
            </a:endParaRPr>
          </a:p>
        </p:txBody>
      </p:sp>
      <p:sp>
        <p:nvSpPr>
          <p:cNvPr id="8" name="Rounded Rectangle 7"/>
          <p:cNvSpPr/>
          <p:nvPr/>
        </p:nvSpPr>
        <p:spPr bwMode="auto">
          <a:xfrm>
            <a:off x="5503889" y="5490751"/>
            <a:ext cx="2739452" cy="478203"/>
          </a:xfrm>
          <a:prstGeom prst="roundRect">
            <a:avLst/>
          </a:prstGeom>
          <a:solidFill>
            <a:schemeClr val="accent6">
              <a:lumMod val="25000"/>
              <a:lumOff val="75000"/>
            </a:schemeClr>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Helvetica" pitchFamily="34" charset="0"/>
              </a:rPr>
              <a:t>Physical Hardware</a:t>
            </a:r>
          </a:p>
        </p:txBody>
      </p:sp>
      <p:sp>
        <p:nvSpPr>
          <p:cNvPr id="9" name="Rounded Rectangle 8"/>
          <p:cNvSpPr/>
          <p:nvPr/>
        </p:nvSpPr>
        <p:spPr bwMode="auto">
          <a:xfrm>
            <a:off x="5503889" y="4215544"/>
            <a:ext cx="1235439" cy="478203"/>
          </a:xfrm>
          <a:prstGeom prst="roundRect">
            <a:avLst/>
          </a:prstGeom>
          <a:solidFill>
            <a:srgbClr val="FF9999"/>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Helvetica" pitchFamily="34" charset="0"/>
              </a:rPr>
              <a:t>OS</a:t>
            </a:r>
          </a:p>
        </p:txBody>
      </p:sp>
      <p:sp>
        <p:nvSpPr>
          <p:cNvPr id="10" name="Rounded Rectangle 9"/>
          <p:cNvSpPr/>
          <p:nvPr/>
        </p:nvSpPr>
        <p:spPr bwMode="auto">
          <a:xfrm>
            <a:off x="5503889" y="3312273"/>
            <a:ext cx="429718" cy="850138"/>
          </a:xfrm>
          <a:prstGeom prst="roundRect">
            <a:avLst/>
          </a:prstGeom>
          <a:solidFill>
            <a:srgbClr val="FFB66D"/>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b="1" i="0" u="none" strike="noStrike" cap="none" normalizeH="0" baseline="0" dirty="0" smtClean="0">
              <a:ln>
                <a:noFill/>
              </a:ln>
              <a:solidFill>
                <a:schemeClr val="tx1"/>
              </a:solidFill>
              <a:effectLst/>
              <a:latin typeface="Helvetica" pitchFamily="34" charset="0"/>
            </a:endParaRPr>
          </a:p>
        </p:txBody>
      </p:sp>
      <p:sp>
        <p:nvSpPr>
          <p:cNvPr id="11" name="Rounded Rectangle 10"/>
          <p:cNvSpPr/>
          <p:nvPr/>
        </p:nvSpPr>
        <p:spPr bwMode="auto">
          <a:xfrm>
            <a:off x="6363325" y="3312273"/>
            <a:ext cx="376003" cy="850138"/>
          </a:xfrm>
          <a:prstGeom prst="roundRect">
            <a:avLst/>
          </a:prstGeom>
          <a:solidFill>
            <a:srgbClr val="FFB66D"/>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Helvetica" pitchFamily="34" charset="0"/>
            </a:endParaRPr>
          </a:p>
        </p:txBody>
      </p:sp>
      <p:sp>
        <p:nvSpPr>
          <p:cNvPr id="12" name="Rounded Rectangle 11"/>
          <p:cNvSpPr/>
          <p:nvPr/>
        </p:nvSpPr>
        <p:spPr bwMode="auto">
          <a:xfrm>
            <a:off x="7007902" y="4215544"/>
            <a:ext cx="1235439" cy="478203"/>
          </a:xfrm>
          <a:prstGeom prst="roundRect">
            <a:avLst/>
          </a:prstGeom>
          <a:solidFill>
            <a:srgbClr val="FF9999"/>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Helvetica" pitchFamily="34" charset="0"/>
              </a:rPr>
              <a:t>OS</a:t>
            </a:r>
          </a:p>
        </p:txBody>
      </p:sp>
      <p:sp>
        <p:nvSpPr>
          <p:cNvPr id="13" name="Rounded Rectangle 12"/>
          <p:cNvSpPr/>
          <p:nvPr/>
        </p:nvSpPr>
        <p:spPr bwMode="auto">
          <a:xfrm>
            <a:off x="7007902" y="3312273"/>
            <a:ext cx="429718" cy="850138"/>
          </a:xfrm>
          <a:prstGeom prst="roundRect">
            <a:avLst/>
          </a:prstGeom>
          <a:solidFill>
            <a:srgbClr val="FFB66D"/>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Helvetica" pitchFamily="34" charset="0"/>
            </a:endParaRPr>
          </a:p>
        </p:txBody>
      </p:sp>
      <p:sp>
        <p:nvSpPr>
          <p:cNvPr id="14" name="Rounded Rectangle 13"/>
          <p:cNvSpPr/>
          <p:nvPr/>
        </p:nvSpPr>
        <p:spPr bwMode="auto">
          <a:xfrm>
            <a:off x="7867338" y="3312273"/>
            <a:ext cx="376003" cy="850138"/>
          </a:xfrm>
          <a:prstGeom prst="roundRect">
            <a:avLst/>
          </a:prstGeom>
          <a:solidFill>
            <a:srgbClr val="FFB66D"/>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Helvetica" pitchFamily="34" charset="0"/>
            </a:endParaRPr>
          </a:p>
        </p:txBody>
      </p:sp>
      <p:sp>
        <p:nvSpPr>
          <p:cNvPr id="15" name="TextBox 14"/>
          <p:cNvSpPr txBox="1"/>
          <p:nvPr/>
        </p:nvSpPr>
        <p:spPr>
          <a:xfrm>
            <a:off x="5336870" y="2887204"/>
            <a:ext cx="139359" cy="405946"/>
          </a:xfrm>
          <a:prstGeom prst="rect">
            <a:avLst/>
          </a:prstGeom>
          <a:noFill/>
        </p:spPr>
        <p:txBody>
          <a:bodyPr wrap="none" rtlCol="0">
            <a:spAutoFit/>
          </a:bodyPr>
          <a:lstStyle/>
          <a:p>
            <a:endParaRPr lang="en-US" sz="2800" b="1" dirty="0"/>
          </a:p>
        </p:txBody>
      </p:sp>
      <p:sp>
        <p:nvSpPr>
          <p:cNvPr id="16" name="TextBox 15"/>
          <p:cNvSpPr txBox="1"/>
          <p:nvPr/>
        </p:nvSpPr>
        <p:spPr>
          <a:xfrm>
            <a:off x="6894598" y="2887204"/>
            <a:ext cx="139359" cy="405946"/>
          </a:xfrm>
          <a:prstGeom prst="rect">
            <a:avLst/>
          </a:prstGeom>
          <a:noFill/>
        </p:spPr>
        <p:txBody>
          <a:bodyPr wrap="none" rtlCol="0">
            <a:spAutoFit/>
          </a:bodyPr>
          <a:lstStyle/>
          <a:p>
            <a:endParaRPr lang="en-US" sz="2800" b="1" dirty="0"/>
          </a:p>
        </p:txBody>
      </p:sp>
      <p:sp>
        <p:nvSpPr>
          <p:cNvPr id="17" name="Oval 16"/>
          <p:cNvSpPr/>
          <p:nvPr/>
        </p:nvSpPr>
        <p:spPr bwMode="auto">
          <a:xfrm>
            <a:off x="7598765" y="6022087"/>
            <a:ext cx="322289" cy="106267"/>
          </a:xfrm>
          <a:prstGeom prst="ellipse">
            <a:avLst/>
          </a:prstGeom>
          <a:solidFill>
            <a:srgbClr val="918E00"/>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cxnSp>
        <p:nvCxnSpPr>
          <p:cNvPr id="18" name="Straight Connector 17"/>
          <p:cNvCxnSpPr>
            <a:stCxn id="22" idx="2"/>
            <a:endCxn id="17" idx="2"/>
          </p:cNvCxnSpPr>
          <p:nvPr/>
        </p:nvCxnSpPr>
        <p:spPr bwMode="auto">
          <a:xfrm rot="10800000" flipV="1">
            <a:off x="7598765" y="5915820"/>
            <a:ext cx="0" cy="159401"/>
          </a:xfrm>
          <a:prstGeom prst="line">
            <a:avLst/>
          </a:prstGeom>
          <a:noFill/>
          <a:ln w="38100" cap="flat" cmpd="sng" algn="ctr">
            <a:solidFill>
              <a:srgbClr val="0000FF"/>
            </a:solidFill>
            <a:prstDash val="solid"/>
            <a:round/>
            <a:headEnd type="none" w="med" len="med"/>
            <a:tailEnd type="none" w="med" len="med"/>
          </a:ln>
          <a:effectLst/>
        </p:spPr>
      </p:cxnSp>
      <p:sp>
        <p:nvSpPr>
          <p:cNvPr id="19" name="Rectangle 18"/>
          <p:cNvSpPr/>
          <p:nvPr/>
        </p:nvSpPr>
        <p:spPr bwMode="auto">
          <a:xfrm>
            <a:off x="7598765" y="5915820"/>
            <a:ext cx="322289" cy="159401"/>
          </a:xfrm>
          <a:prstGeom prst="rect">
            <a:avLst/>
          </a:prstGeom>
          <a:solidFill>
            <a:srgbClr val="918E00"/>
          </a:solidFill>
          <a:ln w="381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cxnSp>
        <p:nvCxnSpPr>
          <p:cNvPr id="20" name="Straight Connector 19"/>
          <p:cNvCxnSpPr>
            <a:stCxn id="22" idx="2"/>
          </p:cNvCxnSpPr>
          <p:nvPr/>
        </p:nvCxnSpPr>
        <p:spPr bwMode="auto">
          <a:xfrm rot="10800000" flipV="1">
            <a:off x="7598765" y="5915820"/>
            <a:ext cx="0" cy="159401"/>
          </a:xfrm>
          <a:prstGeom prst="line">
            <a:avLst/>
          </a:prstGeom>
          <a:noFill/>
          <a:ln w="38100" cap="flat" cmpd="sng" algn="ctr">
            <a:solidFill>
              <a:srgbClr val="0000FF"/>
            </a:solidFill>
            <a:prstDash val="solid"/>
            <a:round/>
            <a:headEnd type="none" w="med" len="med"/>
            <a:tailEnd type="none" w="med" len="med"/>
          </a:ln>
          <a:effectLst/>
        </p:spPr>
      </p:cxnSp>
      <p:sp>
        <p:nvSpPr>
          <p:cNvPr id="21" name="Oval 20"/>
          <p:cNvSpPr/>
          <p:nvPr/>
        </p:nvSpPr>
        <p:spPr bwMode="auto">
          <a:xfrm>
            <a:off x="7598765" y="5915820"/>
            <a:ext cx="322289" cy="106267"/>
          </a:xfrm>
          <a:prstGeom prst="ellipse">
            <a:avLst/>
          </a:prstGeom>
          <a:solidFill>
            <a:srgbClr val="918E00"/>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22" name="Oval 21"/>
          <p:cNvSpPr/>
          <p:nvPr/>
        </p:nvSpPr>
        <p:spPr bwMode="auto">
          <a:xfrm>
            <a:off x="7598765" y="5862687"/>
            <a:ext cx="322289" cy="106267"/>
          </a:xfrm>
          <a:prstGeom prst="ellipse">
            <a:avLst/>
          </a:prstGeom>
          <a:solidFill>
            <a:srgbClr val="918E00"/>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23" name="Oval 22"/>
          <p:cNvSpPr/>
          <p:nvPr/>
        </p:nvSpPr>
        <p:spPr bwMode="auto">
          <a:xfrm>
            <a:off x="7974768" y="6022087"/>
            <a:ext cx="322289" cy="106267"/>
          </a:xfrm>
          <a:prstGeom prst="ellipse">
            <a:avLst/>
          </a:prstGeom>
          <a:solidFill>
            <a:srgbClr val="918E00"/>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cxnSp>
        <p:nvCxnSpPr>
          <p:cNvPr id="24" name="Straight Connector 23"/>
          <p:cNvCxnSpPr>
            <a:stCxn id="28" idx="2"/>
            <a:endCxn id="23" idx="2"/>
          </p:cNvCxnSpPr>
          <p:nvPr/>
        </p:nvCxnSpPr>
        <p:spPr bwMode="auto">
          <a:xfrm rot="10800000" flipV="1">
            <a:off x="7974768" y="5915820"/>
            <a:ext cx="0" cy="159401"/>
          </a:xfrm>
          <a:prstGeom prst="line">
            <a:avLst/>
          </a:prstGeom>
          <a:noFill/>
          <a:ln w="38100" cap="flat" cmpd="sng" algn="ctr">
            <a:solidFill>
              <a:srgbClr val="0000FF"/>
            </a:solidFill>
            <a:prstDash val="solid"/>
            <a:round/>
            <a:headEnd type="none" w="med" len="med"/>
            <a:tailEnd type="none" w="med" len="med"/>
          </a:ln>
          <a:effectLst/>
        </p:spPr>
      </p:cxnSp>
      <p:sp>
        <p:nvSpPr>
          <p:cNvPr id="25" name="Rectangle 24"/>
          <p:cNvSpPr/>
          <p:nvPr/>
        </p:nvSpPr>
        <p:spPr bwMode="auto">
          <a:xfrm>
            <a:off x="7974768" y="5915820"/>
            <a:ext cx="322289" cy="159401"/>
          </a:xfrm>
          <a:prstGeom prst="rect">
            <a:avLst/>
          </a:prstGeom>
          <a:solidFill>
            <a:srgbClr val="918E00"/>
          </a:solidFill>
          <a:ln w="381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cxnSp>
        <p:nvCxnSpPr>
          <p:cNvPr id="26" name="Straight Connector 25"/>
          <p:cNvCxnSpPr>
            <a:stCxn id="28" idx="2"/>
          </p:cNvCxnSpPr>
          <p:nvPr/>
        </p:nvCxnSpPr>
        <p:spPr bwMode="auto">
          <a:xfrm rot="10800000" flipV="1">
            <a:off x="7974768" y="5915820"/>
            <a:ext cx="0" cy="159401"/>
          </a:xfrm>
          <a:prstGeom prst="line">
            <a:avLst/>
          </a:prstGeom>
          <a:noFill/>
          <a:ln w="38100" cap="flat" cmpd="sng" algn="ctr">
            <a:solidFill>
              <a:srgbClr val="0000FF"/>
            </a:solidFill>
            <a:prstDash val="solid"/>
            <a:round/>
            <a:headEnd type="none" w="med" len="med"/>
            <a:tailEnd type="none" w="med" len="med"/>
          </a:ln>
          <a:effectLst/>
        </p:spPr>
      </p:cxnSp>
      <p:sp>
        <p:nvSpPr>
          <p:cNvPr id="27" name="Oval 26"/>
          <p:cNvSpPr/>
          <p:nvPr/>
        </p:nvSpPr>
        <p:spPr bwMode="auto">
          <a:xfrm>
            <a:off x="7974768" y="5915820"/>
            <a:ext cx="322289" cy="106267"/>
          </a:xfrm>
          <a:prstGeom prst="ellipse">
            <a:avLst/>
          </a:prstGeom>
          <a:solidFill>
            <a:srgbClr val="918E00"/>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28" name="Oval 27"/>
          <p:cNvSpPr/>
          <p:nvPr/>
        </p:nvSpPr>
        <p:spPr bwMode="auto">
          <a:xfrm>
            <a:off x="7974768" y="5862687"/>
            <a:ext cx="322289" cy="106267"/>
          </a:xfrm>
          <a:prstGeom prst="ellipse">
            <a:avLst/>
          </a:prstGeom>
          <a:solidFill>
            <a:srgbClr val="918E00"/>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cxnSp>
        <p:nvCxnSpPr>
          <p:cNvPr id="29" name="Straight Connector 28"/>
          <p:cNvCxnSpPr/>
          <p:nvPr/>
        </p:nvCxnSpPr>
        <p:spPr bwMode="auto">
          <a:xfrm>
            <a:off x="7921052" y="5915820"/>
            <a:ext cx="0" cy="159401"/>
          </a:xfrm>
          <a:prstGeom prst="line">
            <a:avLst/>
          </a:prstGeom>
          <a:noFill/>
          <a:ln w="38100" cap="flat" cmpd="sng" algn="ctr">
            <a:solidFill>
              <a:srgbClr val="0000FF"/>
            </a:solidFill>
            <a:prstDash val="solid"/>
            <a:round/>
            <a:headEnd type="none" w="med" len="med"/>
            <a:tailEnd type="none" w="med" len="med"/>
          </a:ln>
          <a:effectLst/>
        </p:spPr>
      </p:cxnSp>
      <p:cxnSp>
        <p:nvCxnSpPr>
          <p:cNvPr id="30" name="Straight Connector 29"/>
          <p:cNvCxnSpPr/>
          <p:nvPr/>
        </p:nvCxnSpPr>
        <p:spPr bwMode="auto">
          <a:xfrm>
            <a:off x="8297056" y="5915820"/>
            <a:ext cx="0" cy="159401"/>
          </a:xfrm>
          <a:prstGeom prst="line">
            <a:avLst/>
          </a:prstGeom>
          <a:noFill/>
          <a:ln w="38100" cap="flat" cmpd="sng" algn="ctr">
            <a:solidFill>
              <a:srgbClr val="0000FF"/>
            </a:solidFill>
            <a:prstDash val="solid"/>
            <a:round/>
            <a:headEnd type="none" w="med" len="med"/>
            <a:tailEnd type="none" w="med" len="med"/>
          </a:ln>
          <a:effectLst/>
        </p:spPr>
      </p:cxnSp>
      <p:grpSp>
        <p:nvGrpSpPr>
          <p:cNvPr id="31" name="Group 72"/>
          <p:cNvGrpSpPr/>
          <p:nvPr/>
        </p:nvGrpSpPr>
        <p:grpSpPr>
          <a:xfrm rot="19598494">
            <a:off x="5901464" y="5879805"/>
            <a:ext cx="279150" cy="353593"/>
            <a:chOff x="2286000" y="5638800"/>
            <a:chExt cx="457200" cy="609600"/>
          </a:xfrm>
        </p:grpSpPr>
        <p:sp>
          <p:nvSpPr>
            <p:cNvPr id="32" name="Rectangle 31"/>
            <p:cNvSpPr/>
            <p:nvPr/>
          </p:nvSpPr>
          <p:spPr bwMode="auto">
            <a:xfrm>
              <a:off x="2362200" y="5638800"/>
              <a:ext cx="381000" cy="609600"/>
            </a:xfrm>
            <a:prstGeom prst="rect">
              <a:avLst/>
            </a:prstGeom>
            <a:solidFill>
              <a:srgbClr val="66FF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33" name="Rectangle 32"/>
            <p:cNvSpPr/>
            <p:nvPr/>
          </p:nvSpPr>
          <p:spPr bwMode="auto">
            <a:xfrm>
              <a:off x="2286000" y="5638800"/>
              <a:ext cx="76200" cy="304800"/>
            </a:xfrm>
            <a:prstGeom prst="rect">
              <a:avLst/>
            </a:prstGeom>
            <a:solidFill>
              <a:srgbClr val="918E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34" name="Rectangle 33"/>
            <p:cNvSpPr/>
            <p:nvPr/>
          </p:nvSpPr>
          <p:spPr bwMode="auto">
            <a:xfrm>
              <a:off x="2590800" y="5715000"/>
              <a:ext cx="762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35" name="Rectangle 34"/>
            <p:cNvSpPr/>
            <p:nvPr/>
          </p:nvSpPr>
          <p:spPr bwMode="auto">
            <a:xfrm>
              <a:off x="2590800" y="6019800"/>
              <a:ext cx="762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36" name="Rectangle 35"/>
            <p:cNvSpPr/>
            <p:nvPr/>
          </p:nvSpPr>
          <p:spPr bwMode="auto">
            <a:xfrm>
              <a:off x="2514600" y="5867400"/>
              <a:ext cx="1524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37" name="Rectangle 36"/>
            <p:cNvSpPr/>
            <p:nvPr/>
          </p:nvSpPr>
          <p:spPr bwMode="auto">
            <a:xfrm>
              <a:off x="2438400" y="6096000"/>
              <a:ext cx="762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grpSp>
      <p:grpSp>
        <p:nvGrpSpPr>
          <p:cNvPr id="38" name="Group 79"/>
          <p:cNvGrpSpPr/>
          <p:nvPr/>
        </p:nvGrpSpPr>
        <p:grpSpPr>
          <a:xfrm rot="19598494">
            <a:off x="5525460" y="5909475"/>
            <a:ext cx="279150" cy="353593"/>
            <a:chOff x="2286000" y="5638800"/>
            <a:chExt cx="457200" cy="609600"/>
          </a:xfrm>
        </p:grpSpPr>
        <p:sp>
          <p:nvSpPr>
            <p:cNvPr id="39" name="Rectangle 38"/>
            <p:cNvSpPr/>
            <p:nvPr/>
          </p:nvSpPr>
          <p:spPr bwMode="auto">
            <a:xfrm>
              <a:off x="2362200" y="5638800"/>
              <a:ext cx="381000" cy="609600"/>
            </a:xfrm>
            <a:prstGeom prst="rect">
              <a:avLst/>
            </a:prstGeom>
            <a:solidFill>
              <a:srgbClr val="66FF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40" name="Rectangle 39"/>
            <p:cNvSpPr/>
            <p:nvPr/>
          </p:nvSpPr>
          <p:spPr bwMode="auto">
            <a:xfrm>
              <a:off x="2286000" y="5638800"/>
              <a:ext cx="76200" cy="304800"/>
            </a:xfrm>
            <a:prstGeom prst="rect">
              <a:avLst/>
            </a:prstGeom>
            <a:solidFill>
              <a:srgbClr val="918E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41" name="Rectangle 40"/>
            <p:cNvSpPr/>
            <p:nvPr/>
          </p:nvSpPr>
          <p:spPr bwMode="auto">
            <a:xfrm>
              <a:off x="2590800" y="5715000"/>
              <a:ext cx="762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42" name="Rectangle 41"/>
            <p:cNvSpPr/>
            <p:nvPr/>
          </p:nvSpPr>
          <p:spPr bwMode="auto">
            <a:xfrm>
              <a:off x="2590800" y="6019800"/>
              <a:ext cx="762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43" name="Rectangle 42"/>
            <p:cNvSpPr/>
            <p:nvPr/>
          </p:nvSpPr>
          <p:spPr bwMode="auto">
            <a:xfrm>
              <a:off x="2514600" y="5867400"/>
              <a:ext cx="1524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44" name="Rectangle 43"/>
            <p:cNvSpPr/>
            <p:nvPr/>
          </p:nvSpPr>
          <p:spPr bwMode="auto">
            <a:xfrm>
              <a:off x="2438400" y="6096000"/>
              <a:ext cx="76200" cy="76200"/>
            </a:xfrm>
            <a:prstGeom prst="rect">
              <a:avLst/>
            </a:prstGeom>
            <a:solidFill>
              <a:schemeClr val="bg1">
                <a:lumMod val="50000"/>
              </a:schemeClr>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grpSp>
      <p:sp>
        <p:nvSpPr>
          <p:cNvPr id="45" name="Rounded Rectangle 44"/>
          <p:cNvSpPr/>
          <p:nvPr/>
        </p:nvSpPr>
        <p:spPr bwMode="auto">
          <a:xfrm>
            <a:off x="5933607" y="3312273"/>
            <a:ext cx="429718" cy="850138"/>
          </a:xfrm>
          <a:prstGeom prst="roundRect">
            <a:avLst/>
          </a:prstGeom>
          <a:solidFill>
            <a:srgbClr val="FFB66D"/>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Helvetica" pitchFamily="34" charset="0"/>
            </a:endParaRPr>
          </a:p>
        </p:txBody>
      </p:sp>
      <p:sp>
        <p:nvSpPr>
          <p:cNvPr id="46" name="Rounded Rectangle 45"/>
          <p:cNvSpPr/>
          <p:nvPr/>
        </p:nvSpPr>
        <p:spPr bwMode="auto">
          <a:xfrm>
            <a:off x="7437620" y="3312273"/>
            <a:ext cx="429718" cy="850138"/>
          </a:xfrm>
          <a:prstGeom prst="roundRect">
            <a:avLst/>
          </a:prstGeom>
          <a:solidFill>
            <a:srgbClr val="FFB66D"/>
          </a:solid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800" b="1" i="0" u="none" strike="noStrike" cap="none" normalizeH="0" baseline="0" dirty="0" smtClean="0">
              <a:ln>
                <a:noFill/>
              </a:ln>
              <a:solidFill>
                <a:schemeClr val="tx1"/>
              </a:solidFill>
              <a:effectLst/>
              <a:latin typeface="Helvetica" pitchFamily="34" charset="0"/>
            </a:endParaRPr>
          </a:p>
        </p:txBody>
      </p:sp>
      <p:sp>
        <p:nvSpPr>
          <p:cNvPr id="47" name="TextBox 46"/>
          <p:cNvSpPr txBox="1"/>
          <p:nvPr/>
        </p:nvSpPr>
        <p:spPr>
          <a:xfrm>
            <a:off x="5638800" y="3519870"/>
            <a:ext cx="954107" cy="461665"/>
          </a:xfrm>
          <a:prstGeom prst="rect">
            <a:avLst/>
          </a:prstGeom>
          <a:solidFill>
            <a:srgbClr val="FFB66D"/>
          </a:solidFill>
        </p:spPr>
        <p:txBody>
          <a:bodyPr wrap="square" rtlCol="0">
            <a:spAutoFit/>
          </a:bodyPr>
          <a:lstStyle/>
          <a:p>
            <a:r>
              <a:rPr lang="en-US" sz="2400" b="1" dirty="0" smtClean="0">
                <a:latin typeface="Helvetica" pitchFamily="34" charset="0"/>
              </a:rPr>
              <a:t>Apps</a:t>
            </a:r>
            <a:endParaRPr lang="en-US" dirty="0"/>
          </a:p>
        </p:txBody>
      </p:sp>
      <p:sp>
        <p:nvSpPr>
          <p:cNvPr id="48" name="TextBox 47"/>
          <p:cNvSpPr txBox="1"/>
          <p:nvPr/>
        </p:nvSpPr>
        <p:spPr>
          <a:xfrm>
            <a:off x="7199293" y="3519870"/>
            <a:ext cx="954107" cy="461665"/>
          </a:xfrm>
          <a:prstGeom prst="rect">
            <a:avLst/>
          </a:prstGeom>
          <a:solidFill>
            <a:srgbClr val="FFB66D"/>
          </a:solidFill>
        </p:spPr>
        <p:txBody>
          <a:bodyPr wrap="square" rtlCol="0">
            <a:spAutoFit/>
          </a:bodyPr>
          <a:lstStyle/>
          <a:p>
            <a:r>
              <a:rPr lang="en-US" sz="2400" b="1" dirty="0" smtClean="0">
                <a:latin typeface="Helvetica" pitchFamily="34" charset="0"/>
              </a:rPr>
              <a:t>Apps</a:t>
            </a:r>
            <a:endParaRPr lang="en-US" dirty="0"/>
          </a:p>
        </p:txBody>
      </p:sp>
      <p:sp>
        <p:nvSpPr>
          <p:cNvPr id="49" name="TextBox 48"/>
          <p:cNvSpPr txBox="1"/>
          <p:nvPr/>
        </p:nvSpPr>
        <p:spPr>
          <a:xfrm>
            <a:off x="5334000" y="2910270"/>
            <a:ext cx="1508746" cy="400110"/>
          </a:xfrm>
          <a:prstGeom prst="rect">
            <a:avLst/>
          </a:prstGeom>
          <a:noFill/>
        </p:spPr>
        <p:txBody>
          <a:bodyPr wrap="none" rtlCol="0">
            <a:spAutoFit/>
          </a:bodyPr>
          <a:lstStyle/>
          <a:p>
            <a:r>
              <a:rPr lang="en-US" sz="2000" b="1" dirty="0" smtClean="0"/>
              <a:t>Guest VM1</a:t>
            </a:r>
            <a:endParaRPr lang="en-US" sz="2000" b="1" dirty="0"/>
          </a:p>
        </p:txBody>
      </p:sp>
      <p:sp>
        <p:nvSpPr>
          <p:cNvPr id="50" name="TextBox 49"/>
          <p:cNvSpPr txBox="1"/>
          <p:nvPr/>
        </p:nvSpPr>
        <p:spPr>
          <a:xfrm>
            <a:off x="6873254" y="2910270"/>
            <a:ext cx="1508746" cy="400110"/>
          </a:xfrm>
          <a:prstGeom prst="rect">
            <a:avLst/>
          </a:prstGeom>
          <a:noFill/>
        </p:spPr>
        <p:txBody>
          <a:bodyPr wrap="none" rtlCol="0">
            <a:spAutoFit/>
          </a:bodyPr>
          <a:lstStyle/>
          <a:p>
            <a:r>
              <a:rPr lang="en-US" sz="2000" b="1" dirty="0" smtClean="0"/>
              <a:t>Guest VM2</a:t>
            </a:r>
            <a:endParaRPr lang="en-US" sz="2000" b="1" dirty="0"/>
          </a:p>
        </p:txBody>
      </p:sp>
      <p:sp>
        <p:nvSpPr>
          <p:cNvPr id="51" name="TextBox 50"/>
          <p:cNvSpPr txBox="1"/>
          <p:nvPr/>
        </p:nvSpPr>
        <p:spPr>
          <a:xfrm>
            <a:off x="1371600" y="4815270"/>
            <a:ext cx="2712602" cy="584775"/>
          </a:xfrm>
          <a:prstGeom prst="rect">
            <a:avLst/>
          </a:prstGeom>
          <a:noFill/>
        </p:spPr>
        <p:txBody>
          <a:bodyPr wrap="none" rtlCol="0">
            <a:spAutoFit/>
          </a:bodyPr>
          <a:lstStyle/>
          <a:p>
            <a:r>
              <a:rPr lang="en-US" sz="3200" dirty="0" smtClean="0">
                <a:solidFill>
                  <a:srgbClr val="FF0000"/>
                </a:solidFill>
              </a:rPr>
              <a:t>No hypervisor</a:t>
            </a:r>
            <a:endParaRPr lang="en-US" sz="3200" dirty="0">
              <a:solidFill>
                <a:srgbClr val="FF0000"/>
              </a:solidFill>
            </a:endParaRPr>
          </a:p>
        </p:txBody>
      </p:sp>
      <p:cxnSp>
        <p:nvCxnSpPr>
          <p:cNvPr id="52" name="Straight Arrow Connector 51"/>
          <p:cNvCxnSpPr/>
          <p:nvPr/>
        </p:nvCxnSpPr>
        <p:spPr bwMode="auto">
          <a:xfrm>
            <a:off x="4038600" y="5120070"/>
            <a:ext cx="990600" cy="1588"/>
          </a:xfrm>
          <a:prstGeom prst="straightConnector1">
            <a:avLst/>
          </a:prstGeom>
          <a:noFill/>
          <a:ln w="38100" cap="flat" cmpd="sng" algn="ctr">
            <a:solidFill>
              <a:srgbClr val="FF0000"/>
            </a:solidFill>
            <a:prstDash val="solid"/>
            <a:round/>
            <a:headEnd type="none" w="med" len="med"/>
            <a:tailEnd type="arrow"/>
          </a:ln>
          <a:effectLst/>
        </p:spPr>
      </p:cxnSp>
      <p:sp>
        <p:nvSpPr>
          <p:cNvPr id="53" name="TextBox 52"/>
          <p:cNvSpPr txBox="1"/>
          <p:nvPr/>
        </p:nvSpPr>
        <p:spPr>
          <a:xfrm>
            <a:off x="103041" y="6278215"/>
            <a:ext cx="8812359" cy="923330"/>
          </a:xfrm>
          <a:prstGeom prst="rect">
            <a:avLst/>
          </a:prstGeom>
          <a:noFill/>
        </p:spPr>
        <p:txBody>
          <a:bodyPr wrap="square" rtlCol="0">
            <a:spAutoFit/>
          </a:bodyPr>
          <a:lstStyle/>
          <a:p>
            <a:r>
              <a:rPr lang="en-US" dirty="0" smtClean="0"/>
              <a:t>*</a:t>
            </a:r>
            <a:r>
              <a:rPr lang="en-US" dirty="0" err="1" smtClean="0"/>
              <a:t>NoHype</a:t>
            </a:r>
            <a:r>
              <a:rPr lang="en-US" dirty="0" smtClean="0"/>
              <a:t>: Virtualized Cloud Infrastructure without the Virtualization</a:t>
            </a:r>
            <a:r>
              <a:rPr lang="en-US" b="1" dirty="0" smtClean="0"/>
              <a:t>. </a:t>
            </a:r>
            <a:r>
              <a:rPr lang="en-US" dirty="0" smtClean="0"/>
              <a:t>E. Keller, J. </a:t>
            </a:r>
            <a:r>
              <a:rPr lang="en-US" dirty="0" err="1" smtClean="0"/>
              <a:t>Szefer</a:t>
            </a:r>
            <a:r>
              <a:rPr lang="en-US" dirty="0" smtClean="0"/>
              <a:t>, J. Rexford, R. Lee. ISCA 2010.</a:t>
            </a:r>
          </a:p>
          <a:p>
            <a:r>
              <a:rPr lang="en-US" dirty="0" smtClean="0"/>
              <a:t> </a:t>
            </a:r>
            <a:endParaRPr lang="en-US" dirty="0"/>
          </a:p>
        </p:txBody>
      </p:sp>
    </p:spTree>
    <p:extLst>
      <p:ext uri="{BB962C8B-B14F-4D97-AF65-F5344CB8AC3E}">
        <p14:creationId xmlns:p14="http://schemas.microsoft.com/office/powerpoint/2010/main" val="33033977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a:xfrm>
            <a:off x="304800" y="381000"/>
            <a:ext cx="8069263" cy="685800"/>
          </a:xfrm>
        </p:spPr>
        <p:txBody>
          <a:bodyPr>
            <a:normAutofit fontScale="90000"/>
          </a:bodyPr>
          <a:lstStyle/>
          <a:p>
            <a:r>
              <a:rPr lang="en-US" dirty="0" smtClean="0"/>
              <a:t>Roles of the Hypervisor</a:t>
            </a:r>
            <a:endParaRPr lang="en-US" dirty="0"/>
          </a:p>
        </p:txBody>
      </p:sp>
      <p:sp>
        <p:nvSpPr>
          <p:cNvPr id="9" name="Content Placeholder 2"/>
          <p:cNvSpPr>
            <a:spLocks noGrp="1"/>
          </p:cNvSpPr>
          <p:nvPr>
            <p:ph idx="1"/>
          </p:nvPr>
        </p:nvSpPr>
        <p:spPr>
          <a:xfrm>
            <a:off x="457200" y="1219200"/>
            <a:ext cx="8458200" cy="5486400"/>
          </a:xfrm>
        </p:spPr>
        <p:txBody>
          <a:bodyPr/>
          <a:lstStyle/>
          <a:p>
            <a:r>
              <a:rPr lang="en-US" dirty="0" smtClean="0"/>
              <a:t>Isolating/Emulating resources</a:t>
            </a:r>
          </a:p>
          <a:p>
            <a:pPr lvl="1"/>
            <a:r>
              <a:rPr lang="en-US" dirty="0" smtClean="0">
                <a:solidFill>
                  <a:srgbClr val="FF0000"/>
                </a:solidFill>
              </a:rPr>
              <a:t>CPU:</a:t>
            </a:r>
            <a:r>
              <a:rPr lang="en-US" dirty="0" smtClean="0"/>
              <a:t> Scheduling virtual machines</a:t>
            </a:r>
          </a:p>
          <a:p>
            <a:pPr lvl="1"/>
            <a:r>
              <a:rPr lang="en-US" dirty="0" smtClean="0">
                <a:solidFill>
                  <a:srgbClr val="FF0000"/>
                </a:solidFill>
              </a:rPr>
              <a:t>Memory:</a:t>
            </a:r>
            <a:r>
              <a:rPr lang="en-US" dirty="0" smtClean="0"/>
              <a:t> Managing memory</a:t>
            </a:r>
          </a:p>
          <a:p>
            <a:pPr lvl="1"/>
            <a:r>
              <a:rPr lang="en-US" dirty="0" smtClean="0">
                <a:solidFill>
                  <a:srgbClr val="FF0000"/>
                </a:solidFill>
              </a:rPr>
              <a:t>I/O:</a:t>
            </a:r>
            <a:r>
              <a:rPr lang="en-US" dirty="0" smtClean="0"/>
              <a:t> Emulating I/O devices</a:t>
            </a:r>
          </a:p>
          <a:p>
            <a:r>
              <a:rPr lang="en-US" dirty="0" smtClean="0"/>
              <a:t>Networking</a:t>
            </a:r>
          </a:p>
          <a:p>
            <a:r>
              <a:rPr lang="en-US" dirty="0" smtClean="0"/>
              <a:t>Managing virtual machines</a:t>
            </a:r>
          </a:p>
          <a:p>
            <a:pPr>
              <a:buNone/>
            </a:pPr>
            <a:endParaRPr lang="en-US" dirty="0" smtClean="0"/>
          </a:p>
          <a:p>
            <a:endParaRPr lang="en-US" dirty="0" smtClean="0"/>
          </a:p>
          <a:p>
            <a:endParaRPr lang="en-US" dirty="0"/>
          </a:p>
        </p:txBody>
      </p:sp>
      <p:sp>
        <p:nvSpPr>
          <p:cNvPr id="11" name="Right Brace 10"/>
          <p:cNvSpPr/>
          <p:nvPr/>
        </p:nvSpPr>
        <p:spPr bwMode="auto">
          <a:xfrm>
            <a:off x="5715000" y="1219200"/>
            <a:ext cx="990600" cy="1524000"/>
          </a:xfrm>
          <a:prstGeom prst="rightBrace">
            <a:avLst/>
          </a:prstGeom>
          <a:no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12" name="Right Brace 11"/>
          <p:cNvSpPr/>
          <p:nvPr/>
        </p:nvSpPr>
        <p:spPr bwMode="auto">
          <a:xfrm>
            <a:off x="5715000" y="3048000"/>
            <a:ext cx="1066800" cy="457200"/>
          </a:xfrm>
          <a:prstGeom prst="rightBrace">
            <a:avLst/>
          </a:prstGeom>
          <a:no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13" name="Right Brace 12"/>
          <p:cNvSpPr/>
          <p:nvPr/>
        </p:nvSpPr>
        <p:spPr bwMode="auto">
          <a:xfrm>
            <a:off x="5715000" y="3733800"/>
            <a:ext cx="990600" cy="457200"/>
          </a:xfrm>
          <a:prstGeom prst="rightBrace">
            <a:avLst/>
          </a:prstGeom>
          <a:noFill/>
          <a:ln w="38100"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14" name="TextBox 13"/>
          <p:cNvSpPr txBox="1"/>
          <p:nvPr/>
        </p:nvSpPr>
        <p:spPr>
          <a:xfrm>
            <a:off x="6890403" y="1748135"/>
            <a:ext cx="2052165" cy="830997"/>
          </a:xfrm>
          <a:prstGeom prst="rect">
            <a:avLst/>
          </a:prstGeom>
          <a:noFill/>
        </p:spPr>
        <p:txBody>
          <a:bodyPr wrap="none" rtlCol="0">
            <a:spAutoFit/>
          </a:bodyPr>
          <a:lstStyle/>
          <a:p>
            <a:r>
              <a:rPr lang="en-US" sz="2400" dirty="0" smtClean="0"/>
              <a:t>Push to HW /</a:t>
            </a:r>
          </a:p>
          <a:p>
            <a:r>
              <a:rPr lang="en-US" sz="2400" dirty="0" smtClean="0"/>
              <a:t>Pre-allocation</a:t>
            </a:r>
            <a:endParaRPr lang="en-US" sz="2400" dirty="0"/>
          </a:p>
        </p:txBody>
      </p:sp>
      <p:sp>
        <p:nvSpPr>
          <p:cNvPr id="15" name="TextBox 14"/>
          <p:cNvSpPr txBox="1"/>
          <p:nvPr/>
        </p:nvSpPr>
        <p:spPr>
          <a:xfrm>
            <a:off x="6966603" y="2967335"/>
            <a:ext cx="1332416" cy="461665"/>
          </a:xfrm>
          <a:prstGeom prst="rect">
            <a:avLst/>
          </a:prstGeom>
          <a:noFill/>
        </p:spPr>
        <p:txBody>
          <a:bodyPr wrap="none" rtlCol="0">
            <a:spAutoFit/>
          </a:bodyPr>
          <a:lstStyle/>
          <a:p>
            <a:r>
              <a:rPr lang="en-US" sz="2400" dirty="0" smtClean="0"/>
              <a:t>Remove</a:t>
            </a:r>
            <a:endParaRPr lang="en-US" sz="2400" dirty="0"/>
          </a:p>
        </p:txBody>
      </p:sp>
      <p:sp>
        <p:nvSpPr>
          <p:cNvPr id="16" name="TextBox 15"/>
          <p:cNvSpPr txBox="1"/>
          <p:nvPr/>
        </p:nvSpPr>
        <p:spPr>
          <a:xfrm>
            <a:off x="6960159" y="3805535"/>
            <a:ext cx="1879041" cy="461665"/>
          </a:xfrm>
          <a:prstGeom prst="rect">
            <a:avLst/>
          </a:prstGeom>
          <a:noFill/>
        </p:spPr>
        <p:txBody>
          <a:bodyPr wrap="none" rtlCol="0">
            <a:spAutoFit/>
          </a:bodyPr>
          <a:lstStyle/>
          <a:p>
            <a:r>
              <a:rPr lang="en-US" sz="2400" dirty="0" smtClean="0"/>
              <a:t>Push to side</a:t>
            </a:r>
            <a:endParaRPr lang="en-US" sz="2400" dirty="0"/>
          </a:p>
        </p:txBody>
      </p:sp>
    </p:spTree>
    <p:extLst>
      <p:ext uri="{BB962C8B-B14F-4D97-AF65-F5344CB8AC3E}">
        <p14:creationId xmlns:p14="http://schemas.microsoft.com/office/powerpoint/2010/main" val="33744674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304800" y="381000"/>
            <a:ext cx="8069263" cy="685800"/>
          </a:xfrm>
        </p:spPr>
        <p:txBody>
          <a:bodyPr>
            <a:normAutofit fontScale="90000"/>
          </a:bodyPr>
          <a:lstStyle/>
          <a:p>
            <a:r>
              <a:rPr lang="en-US" dirty="0" smtClean="0"/>
              <a:t>Removing the Hypervisor</a:t>
            </a:r>
            <a:endParaRPr lang="en-US" dirty="0"/>
          </a:p>
        </p:txBody>
      </p:sp>
      <p:sp>
        <p:nvSpPr>
          <p:cNvPr id="5" name="Content Placeholder 2"/>
          <p:cNvSpPr>
            <a:spLocks noGrp="1"/>
          </p:cNvSpPr>
          <p:nvPr>
            <p:ph idx="1"/>
          </p:nvPr>
        </p:nvSpPr>
        <p:spPr>
          <a:xfrm>
            <a:off x="457200" y="1219200"/>
            <a:ext cx="8458200" cy="5486400"/>
          </a:xfrm>
        </p:spPr>
        <p:txBody>
          <a:bodyPr/>
          <a:lstStyle/>
          <a:p>
            <a:r>
              <a:rPr lang="en-US" dirty="0" smtClean="0"/>
              <a:t>Scheduling virtual machines</a:t>
            </a:r>
          </a:p>
          <a:p>
            <a:pPr lvl="1"/>
            <a:r>
              <a:rPr lang="en-US" dirty="0" smtClean="0">
                <a:solidFill>
                  <a:srgbClr val="FF0000"/>
                </a:solidFill>
              </a:rPr>
              <a:t>One VM per core</a:t>
            </a:r>
          </a:p>
          <a:p>
            <a:r>
              <a:rPr lang="en-US" dirty="0" smtClean="0"/>
              <a:t>Managing memory</a:t>
            </a:r>
          </a:p>
          <a:p>
            <a:pPr lvl="1"/>
            <a:r>
              <a:rPr lang="en-US" dirty="0" smtClean="0">
                <a:solidFill>
                  <a:srgbClr val="FF0000"/>
                </a:solidFill>
              </a:rPr>
              <a:t>Pre-allocate memory with processor support</a:t>
            </a:r>
          </a:p>
          <a:p>
            <a:r>
              <a:rPr lang="en-US" dirty="0" smtClean="0"/>
              <a:t>Emulating I/O devices</a:t>
            </a:r>
          </a:p>
          <a:p>
            <a:pPr lvl="1"/>
            <a:r>
              <a:rPr lang="en-US" dirty="0" smtClean="0">
                <a:solidFill>
                  <a:srgbClr val="FF0000"/>
                </a:solidFill>
              </a:rPr>
              <a:t>Direct access to virtualized devices</a:t>
            </a:r>
          </a:p>
          <a:p>
            <a:r>
              <a:rPr lang="en-US" dirty="0" smtClean="0"/>
              <a:t>Networking</a:t>
            </a:r>
          </a:p>
          <a:p>
            <a:pPr lvl="1"/>
            <a:r>
              <a:rPr lang="en-US" dirty="0" smtClean="0">
                <a:solidFill>
                  <a:srgbClr val="FF0000"/>
                </a:solidFill>
              </a:rPr>
              <a:t>Utilize hardware Ethernet switches</a:t>
            </a:r>
          </a:p>
          <a:p>
            <a:r>
              <a:rPr lang="en-US" dirty="0" smtClean="0"/>
              <a:t>Managing virtual machines</a:t>
            </a:r>
          </a:p>
          <a:p>
            <a:pPr lvl="1"/>
            <a:r>
              <a:rPr lang="en-US" dirty="0" smtClean="0">
                <a:solidFill>
                  <a:srgbClr val="FF0000"/>
                </a:solidFill>
              </a:rPr>
              <a:t>Decouple the management from operation</a:t>
            </a:r>
            <a:endParaRPr lang="en-US" dirty="0">
              <a:solidFill>
                <a:srgbClr val="FF0000"/>
              </a:solidFill>
            </a:endParaRPr>
          </a:p>
        </p:txBody>
      </p:sp>
    </p:spTree>
    <p:extLst>
      <p:ext uri="{BB962C8B-B14F-4D97-AF65-F5344CB8AC3E}">
        <p14:creationId xmlns:p14="http://schemas.microsoft.com/office/powerpoint/2010/main" val="6794502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a:xfrm>
            <a:off x="457200" y="1600199"/>
            <a:ext cx="8518880" cy="4993737"/>
          </a:xfrm>
        </p:spPr>
        <p:txBody>
          <a:bodyPr>
            <a:normAutofit lnSpcReduction="10000"/>
          </a:bodyPr>
          <a:lstStyle/>
          <a:p>
            <a:r>
              <a:rPr lang="en-US" dirty="0">
                <a:hlinkClick r:id="rId2"/>
              </a:rPr>
              <a:t>http://www.vmware.com/pdf/</a:t>
            </a:r>
            <a:r>
              <a:rPr lang="en-US" dirty="0" smtClean="0">
                <a:hlinkClick r:id="rId2"/>
              </a:rPr>
              <a:t>virtualization.pdf</a:t>
            </a:r>
            <a:endParaRPr lang="en-US" dirty="0" smtClean="0"/>
          </a:p>
          <a:p>
            <a:r>
              <a:rPr lang="en-US" dirty="0" err="1"/>
              <a:t>NoHype</a:t>
            </a:r>
            <a:r>
              <a:rPr lang="en-US" dirty="0"/>
              <a:t>: Virtualized Cloud Infrastructure without the Virtualization</a:t>
            </a:r>
            <a:r>
              <a:rPr lang="en-US" b="1" dirty="0"/>
              <a:t>. </a:t>
            </a:r>
            <a:r>
              <a:rPr lang="en-US" dirty="0"/>
              <a:t>E. Keller,</a:t>
            </a:r>
            <a:r>
              <a:rPr lang="en-US" b="1" dirty="0"/>
              <a:t> </a:t>
            </a:r>
            <a:r>
              <a:rPr lang="en-US" dirty="0"/>
              <a:t>J. </a:t>
            </a:r>
            <a:r>
              <a:rPr lang="en-US" dirty="0" err="1"/>
              <a:t>Szefer</a:t>
            </a:r>
            <a:r>
              <a:rPr lang="en-US" dirty="0"/>
              <a:t>, J. Rexford, R. Lee. ISCA 2010</a:t>
            </a:r>
            <a:r>
              <a:rPr lang="en-US" dirty="0" smtClean="0"/>
              <a:t>.</a:t>
            </a:r>
          </a:p>
          <a:p>
            <a:r>
              <a:rPr lang="en-US" dirty="0"/>
              <a:t>Secure Virtual Machine Execution under an Untrusted Management OS. C. Li, A. </a:t>
            </a:r>
            <a:r>
              <a:rPr lang="en-US" dirty="0" err="1"/>
              <a:t>Raghunathan</a:t>
            </a:r>
            <a:r>
              <a:rPr lang="en-US" dirty="0"/>
              <a:t>, N.K. </a:t>
            </a:r>
            <a:r>
              <a:rPr lang="en-US" dirty="0" err="1"/>
              <a:t>Jha</a:t>
            </a:r>
            <a:r>
              <a:rPr lang="en-US" dirty="0"/>
              <a:t>. IEEE CLOUD, 2010.  </a:t>
            </a:r>
            <a:endParaRPr lang="en-US" dirty="0" smtClean="0"/>
          </a:p>
          <a:p>
            <a:r>
              <a:rPr lang="en-US" dirty="0" smtClean="0"/>
              <a:t>An Introduction to Virtualization and Cloud Technologies to Support Grid Computing. I.M. </a:t>
            </a:r>
            <a:r>
              <a:rPr lang="en-US" dirty="0" err="1" smtClean="0"/>
              <a:t>Lorente</a:t>
            </a:r>
            <a:r>
              <a:rPr lang="en-US" dirty="0" smtClean="0"/>
              <a:t>. </a:t>
            </a:r>
            <a:r>
              <a:rPr lang="en-US" smtClean="0"/>
              <a:t>EGEE08.</a:t>
            </a:r>
            <a:endParaRPr lang="en-US" dirty="0"/>
          </a:p>
          <a:p>
            <a:endParaRPr lang="en-US" dirty="0"/>
          </a:p>
          <a:p>
            <a:endParaRPr lang="en-US" dirty="0" smtClean="0"/>
          </a:p>
          <a:p>
            <a:endParaRPr lang="en-US" dirty="0"/>
          </a:p>
        </p:txBody>
      </p:sp>
    </p:spTree>
    <p:extLst>
      <p:ext uri="{BB962C8B-B14F-4D97-AF65-F5344CB8AC3E}">
        <p14:creationId xmlns:p14="http://schemas.microsoft.com/office/powerpoint/2010/main" val="33303098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a:t>
            </a:r>
            <a:endParaRPr lang="en-US" dirty="0"/>
          </a:p>
        </p:txBody>
      </p:sp>
      <p:sp>
        <p:nvSpPr>
          <p:cNvPr id="3" name="Content Placeholder 2"/>
          <p:cNvSpPr>
            <a:spLocks noGrp="1"/>
          </p:cNvSpPr>
          <p:nvPr>
            <p:ph idx="1"/>
          </p:nvPr>
        </p:nvSpPr>
        <p:spPr>
          <a:xfrm>
            <a:off x="457200" y="1600200"/>
            <a:ext cx="8229600" cy="4934014"/>
          </a:xfrm>
        </p:spPr>
        <p:txBody>
          <a:bodyPr>
            <a:normAutofit fontScale="92500" lnSpcReduction="10000"/>
          </a:bodyPr>
          <a:lstStyle/>
          <a:p>
            <a:pPr algn="just"/>
            <a:r>
              <a:rPr lang="en-US" dirty="0" smtClean="0">
                <a:solidFill>
                  <a:srgbClr val="FF0000"/>
                </a:solidFill>
              </a:rPr>
              <a:t>Virtualization</a:t>
            </a:r>
            <a:r>
              <a:rPr lang="en-US" dirty="0" smtClean="0"/>
              <a:t> is the ability to run multiple operating systems on a single physical system and share the underlying hardware resources*</a:t>
            </a:r>
          </a:p>
          <a:p>
            <a:r>
              <a:rPr lang="en-US" dirty="0" smtClean="0"/>
              <a:t>It is the process by which one computer hosts the appearance of many computers.</a:t>
            </a:r>
          </a:p>
          <a:p>
            <a:pPr algn="just"/>
            <a:r>
              <a:rPr lang="en-US" dirty="0">
                <a:cs typeface="Arial" charset="0"/>
              </a:rPr>
              <a:t>V</a:t>
            </a:r>
            <a:r>
              <a:rPr lang="en-US" dirty="0" smtClean="0">
                <a:cs typeface="Arial" charset="0"/>
              </a:rPr>
              <a:t>irtualization is used to improve IT throughput and costs by using physical resources as a pool from which virtual resources can be allocated.</a:t>
            </a:r>
            <a:endParaRPr lang="en-US" dirty="0"/>
          </a:p>
          <a:p>
            <a:pPr marL="0" indent="0">
              <a:buNone/>
            </a:pPr>
            <a:endParaRPr lang="en-US" dirty="0" smtClean="0"/>
          </a:p>
          <a:p>
            <a:pPr marL="0" indent="0" algn="just">
              <a:buNone/>
            </a:pPr>
            <a:r>
              <a:rPr lang="en-US" dirty="0" smtClean="0"/>
              <a:t>*</a:t>
            </a:r>
            <a:r>
              <a:rPr lang="en-US" sz="2400" dirty="0" err="1" smtClean="0"/>
              <a:t>VMWare</a:t>
            </a:r>
            <a:r>
              <a:rPr lang="en-US" sz="2400" dirty="0" smtClean="0"/>
              <a:t> white paper</a:t>
            </a:r>
            <a:r>
              <a:rPr lang="en-US" sz="2400" i="1" dirty="0" smtClean="0"/>
              <a:t>, Virtualization Overview</a:t>
            </a:r>
          </a:p>
        </p:txBody>
      </p:sp>
    </p:spTree>
    <p:extLst>
      <p:ext uri="{BB962C8B-B14F-4D97-AF65-F5344CB8AC3E}">
        <p14:creationId xmlns:p14="http://schemas.microsoft.com/office/powerpoint/2010/main" val="27655528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Virtualization Architecture</a:t>
            </a:r>
            <a:endParaRPr lang="en-US" dirty="0"/>
          </a:p>
        </p:txBody>
      </p:sp>
      <p:pic>
        <p:nvPicPr>
          <p:cNvPr id="15" name="Content Placeholder 14" descr="Screen Shot 2013-07-05 at 2.48.53 PM.png"/>
          <p:cNvPicPr>
            <a:picLocks noGrp="1" noChangeAspect="1"/>
          </p:cNvPicPr>
          <p:nvPr>
            <p:ph idx="1"/>
          </p:nvPr>
        </p:nvPicPr>
        <p:blipFill rotWithShape="1">
          <a:blip r:embed="rId2">
            <a:extLst>
              <a:ext uri="{28A0092B-C50C-407E-A947-70E740481C1C}">
                <a14:useLocalDpi xmlns:a14="http://schemas.microsoft.com/office/drawing/2010/main" val="0"/>
              </a:ext>
            </a:extLst>
          </a:blip>
          <a:srcRect l="961" r="-1785"/>
          <a:stretch/>
        </p:blipFill>
        <p:spPr>
          <a:xfrm>
            <a:off x="1028673" y="3439748"/>
            <a:ext cx="7676058" cy="3428710"/>
          </a:xfrm>
        </p:spPr>
      </p:pic>
      <p:sp>
        <p:nvSpPr>
          <p:cNvPr id="16" name="Text Box 6"/>
          <p:cNvSpPr txBox="1">
            <a:spLocks noChangeArrowheads="1"/>
          </p:cNvSpPr>
          <p:nvPr/>
        </p:nvSpPr>
        <p:spPr bwMode="auto">
          <a:xfrm>
            <a:off x="642938" y="1352880"/>
            <a:ext cx="8272462" cy="21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marL="179388" indent="-179388" eaLnBrk="0" hangingPunct="0">
              <a:defRPr sz="2400" b="1">
                <a:solidFill>
                  <a:schemeClr val="tx1"/>
                </a:solidFill>
                <a:latin typeface="Arial" charset="0"/>
                <a:ea typeface="ＭＳ Ｐゴシック" charset="0"/>
                <a:cs typeface="Arial" charset="0"/>
              </a:defRPr>
            </a:lvl1pPr>
            <a:lvl2pPr marL="37931725" indent="-37474525" eaLnBrk="0" hangingPunct="0">
              <a:defRPr sz="2400" b="1">
                <a:solidFill>
                  <a:schemeClr val="tx1"/>
                </a:solidFill>
                <a:latin typeface="Arial" charset="0"/>
                <a:ea typeface="Arial" charset="0"/>
                <a:cs typeface="Arial" charset="0"/>
              </a:defRPr>
            </a:lvl2pPr>
            <a:lvl3pPr eaLnBrk="0" hangingPunct="0">
              <a:defRPr sz="2400" b="1">
                <a:solidFill>
                  <a:schemeClr val="tx1"/>
                </a:solidFill>
                <a:latin typeface="Arial" charset="0"/>
                <a:ea typeface="Arial" charset="0"/>
                <a:cs typeface="Arial" charset="0"/>
              </a:defRPr>
            </a:lvl3pPr>
            <a:lvl4pPr eaLnBrk="0" hangingPunct="0">
              <a:defRPr sz="2400" b="1">
                <a:solidFill>
                  <a:schemeClr val="tx1"/>
                </a:solidFill>
                <a:latin typeface="Arial" charset="0"/>
                <a:ea typeface="Arial" charset="0"/>
                <a:cs typeface="Arial" charset="0"/>
              </a:defRPr>
            </a:lvl4pPr>
            <a:lvl5pPr eaLnBrk="0" hangingPunct="0">
              <a:defRPr sz="2400" b="1">
                <a:solidFill>
                  <a:schemeClr val="tx1"/>
                </a:solidFill>
                <a:latin typeface="Arial" charset="0"/>
                <a:ea typeface="Arial" charset="0"/>
                <a:cs typeface="Arial" charset="0"/>
              </a:defRPr>
            </a:lvl5pPr>
            <a:lvl6pPr marL="457200" eaLnBrk="0" fontAlgn="base" hangingPunct="0">
              <a:spcBef>
                <a:spcPct val="0"/>
              </a:spcBef>
              <a:spcAft>
                <a:spcPct val="0"/>
              </a:spcAft>
              <a:defRPr sz="2400" b="1">
                <a:solidFill>
                  <a:schemeClr val="tx1"/>
                </a:solidFill>
                <a:latin typeface="Arial" charset="0"/>
                <a:ea typeface="Arial" charset="0"/>
                <a:cs typeface="Arial" charset="0"/>
              </a:defRPr>
            </a:lvl6pPr>
            <a:lvl7pPr marL="914400" eaLnBrk="0" fontAlgn="base" hangingPunct="0">
              <a:spcBef>
                <a:spcPct val="0"/>
              </a:spcBef>
              <a:spcAft>
                <a:spcPct val="0"/>
              </a:spcAft>
              <a:defRPr sz="2400" b="1">
                <a:solidFill>
                  <a:schemeClr val="tx1"/>
                </a:solidFill>
                <a:latin typeface="Arial" charset="0"/>
                <a:ea typeface="Arial" charset="0"/>
                <a:cs typeface="Arial" charset="0"/>
              </a:defRPr>
            </a:lvl7pPr>
            <a:lvl8pPr marL="1371600" eaLnBrk="0" fontAlgn="base" hangingPunct="0">
              <a:spcBef>
                <a:spcPct val="0"/>
              </a:spcBef>
              <a:spcAft>
                <a:spcPct val="0"/>
              </a:spcAft>
              <a:defRPr sz="2400" b="1">
                <a:solidFill>
                  <a:schemeClr val="tx1"/>
                </a:solidFill>
                <a:latin typeface="Arial" charset="0"/>
                <a:ea typeface="Arial" charset="0"/>
                <a:cs typeface="Arial" charset="0"/>
              </a:defRPr>
            </a:lvl8pPr>
            <a:lvl9pPr marL="1828800" eaLnBrk="0" fontAlgn="base" hangingPunct="0">
              <a:spcBef>
                <a:spcPct val="0"/>
              </a:spcBef>
              <a:spcAft>
                <a:spcPct val="0"/>
              </a:spcAft>
              <a:defRPr sz="2400" b="1">
                <a:solidFill>
                  <a:schemeClr val="tx1"/>
                </a:solidFill>
                <a:latin typeface="Arial" charset="0"/>
                <a:ea typeface="Arial" charset="0"/>
                <a:cs typeface="Arial" charset="0"/>
              </a:defRPr>
            </a:lvl9pPr>
          </a:lstStyle>
          <a:p>
            <a:pPr algn="just">
              <a:spcBef>
                <a:spcPts val="650"/>
              </a:spcBef>
              <a:spcAft>
                <a:spcPts val="650"/>
              </a:spcAft>
              <a:buFont typeface="Arial" charset="0"/>
              <a:buChar char="•"/>
            </a:pPr>
            <a:r>
              <a:rPr lang="en-US" sz="3000" b="0" dirty="0">
                <a:latin typeface="+mn-lt"/>
                <a:ea typeface="+mn-ea"/>
                <a:cs typeface="+mn-cs"/>
              </a:rPr>
              <a:t>A </a:t>
            </a:r>
            <a:r>
              <a:rPr lang="en-US" sz="3000" b="0" dirty="0" smtClean="0">
                <a:latin typeface="+mn-lt"/>
                <a:ea typeface="+mn-ea"/>
                <a:cs typeface="+mn-cs"/>
              </a:rPr>
              <a:t>Virtual machine (VM) </a:t>
            </a:r>
            <a:r>
              <a:rPr lang="en-US" sz="3000" b="0" dirty="0">
                <a:latin typeface="+mn-lt"/>
                <a:ea typeface="+mn-ea"/>
                <a:cs typeface="+mn-cs"/>
              </a:rPr>
              <a:t>is an isolated runtime environment (guest OS and applications) </a:t>
            </a:r>
          </a:p>
          <a:p>
            <a:pPr algn="just">
              <a:spcBef>
                <a:spcPts val="650"/>
              </a:spcBef>
              <a:spcAft>
                <a:spcPts val="650"/>
              </a:spcAft>
              <a:buFontTx/>
              <a:buChar char="•"/>
            </a:pPr>
            <a:r>
              <a:rPr lang="en-US" sz="3000" b="0" dirty="0">
                <a:latin typeface="+mn-lt"/>
                <a:ea typeface="+mn-ea"/>
                <a:cs typeface="+mn-cs"/>
              </a:rPr>
              <a:t>Multiple virtual systems (VMs) </a:t>
            </a:r>
            <a:r>
              <a:rPr lang="en-US" sz="3000" b="0" dirty="0" smtClean="0">
                <a:latin typeface="+mn-lt"/>
                <a:ea typeface="+mn-ea"/>
                <a:cs typeface="+mn-cs"/>
              </a:rPr>
              <a:t>can </a:t>
            </a:r>
            <a:r>
              <a:rPr lang="en-US" sz="3000" b="0" dirty="0">
                <a:latin typeface="+mn-lt"/>
                <a:ea typeface="+mn-ea"/>
                <a:cs typeface="+mn-cs"/>
              </a:rPr>
              <a:t>run on a single physical system </a:t>
            </a:r>
          </a:p>
        </p:txBody>
      </p:sp>
    </p:spTree>
    <p:extLst>
      <p:ext uri="{BB962C8B-B14F-4D97-AF65-F5344CB8AC3E}">
        <p14:creationId xmlns:p14="http://schemas.microsoft.com/office/powerpoint/2010/main" val="31507784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1078"/>
            <a:ext cx="8229600" cy="1143000"/>
          </a:xfrm>
        </p:spPr>
        <p:txBody>
          <a:bodyPr/>
          <a:lstStyle/>
          <a:p>
            <a:r>
              <a:rPr lang="en-US" dirty="0" smtClean="0"/>
              <a:t>Hypervisor</a:t>
            </a:r>
            <a:endParaRPr lang="en-US" dirty="0"/>
          </a:p>
        </p:txBody>
      </p:sp>
      <p:sp>
        <p:nvSpPr>
          <p:cNvPr id="3" name="Content Placeholder 2"/>
          <p:cNvSpPr>
            <a:spLocks noGrp="1"/>
          </p:cNvSpPr>
          <p:nvPr>
            <p:ph idx="1"/>
          </p:nvPr>
        </p:nvSpPr>
        <p:spPr>
          <a:xfrm>
            <a:off x="457200" y="1270077"/>
            <a:ext cx="8229600" cy="5397829"/>
          </a:xfrm>
        </p:spPr>
        <p:txBody>
          <a:bodyPr>
            <a:normAutofit fontScale="92500" lnSpcReduction="10000"/>
          </a:bodyPr>
          <a:lstStyle/>
          <a:p>
            <a:pPr algn="just"/>
            <a:r>
              <a:rPr lang="en-US" dirty="0" smtClean="0"/>
              <a:t>A </a:t>
            </a:r>
            <a:r>
              <a:rPr lang="en-US" dirty="0" smtClean="0">
                <a:solidFill>
                  <a:srgbClr val="FF0000"/>
                </a:solidFill>
              </a:rPr>
              <a:t>hypervisor,</a:t>
            </a:r>
            <a:r>
              <a:rPr lang="en-US" dirty="0" smtClean="0"/>
              <a:t> a.k.a. a virtual machine manager/monitor (VMM), or virtualization manager, is a program that allows multiple operating systems to share a single hardware host.  </a:t>
            </a:r>
          </a:p>
          <a:p>
            <a:pPr algn="just"/>
            <a:r>
              <a:rPr lang="en-US" dirty="0" smtClean="0"/>
              <a:t>Each guest operating system appears to have the host's processor, memory, and other resources all to itself. However, the hypervisor is actually controlling the host processor and resources, allocating what is needed to each operating system in turn and making sure that the guest operating systems (called virtual machines) cannot disrupt each other. </a:t>
            </a:r>
          </a:p>
          <a:p>
            <a:pPr algn="just"/>
            <a:endParaRPr lang="en-US" dirty="0"/>
          </a:p>
        </p:txBody>
      </p:sp>
    </p:spTree>
    <p:extLst>
      <p:ext uri="{BB962C8B-B14F-4D97-AF65-F5344CB8AC3E}">
        <p14:creationId xmlns:p14="http://schemas.microsoft.com/office/powerpoint/2010/main" val="30295975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Benefits of Virtualization</a:t>
            </a:r>
            <a:endParaRPr lang="en-US" dirty="0"/>
          </a:p>
        </p:txBody>
      </p:sp>
      <p:sp>
        <p:nvSpPr>
          <p:cNvPr id="3" name="Content Placeholder 2"/>
          <p:cNvSpPr>
            <a:spLocks noGrp="1"/>
          </p:cNvSpPr>
          <p:nvPr>
            <p:ph idx="1"/>
          </p:nvPr>
        </p:nvSpPr>
        <p:spPr>
          <a:xfrm>
            <a:off x="457200" y="1600200"/>
            <a:ext cx="8229600" cy="5017572"/>
          </a:xfrm>
        </p:spPr>
        <p:txBody>
          <a:bodyPr>
            <a:normAutofit/>
          </a:bodyPr>
          <a:lstStyle/>
          <a:p>
            <a:r>
              <a:rPr lang="en-US" dirty="0" smtClean="0"/>
              <a:t>Sharing of resources helps cost reduction</a:t>
            </a:r>
          </a:p>
          <a:p>
            <a:r>
              <a:rPr lang="en-US" dirty="0" smtClean="0"/>
              <a:t>Isolation: Virtual machines are isolated from each other as if they are physically separated</a:t>
            </a:r>
          </a:p>
          <a:p>
            <a:r>
              <a:rPr lang="en-US" dirty="0" smtClean="0"/>
              <a:t>Encapsulation: Virtual machines encapsulate a complete computing environment</a:t>
            </a:r>
          </a:p>
          <a:p>
            <a:r>
              <a:rPr lang="en-US" dirty="0" smtClean="0"/>
              <a:t>Hardware Independence: Virtual machines run independently of underlying hardware</a:t>
            </a:r>
          </a:p>
          <a:p>
            <a:r>
              <a:rPr lang="en-US" dirty="0" smtClean="0"/>
              <a:t>Portability: Virtual machines can be migrated between different hosts. </a:t>
            </a:r>
            <a:endParaRPr lang="en-US" dirty="0"/>
          </a:p>
        </p:txBody>
      </p:sp>
    </p:spTree>
    <p:extLst>
      <p:ext uri="{BB962C8B-B14F-4D97-AF65-F5344CB8AC3E}">
        <p14:creationId xmlns:p14="http://schemas.microsoft.com/office/powerpoint/2010/main" val="33814018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4230"/>
            <a:ext cx="8229600" cy="1143000"/>
          </a:xfrm>
        </p:spPr>
        <p:txBody>
          <a:bodyPr/>
          <a:lstStyle/>
          <a:p>
            <a:r>
              <a:rPr lang="en-US" dirty="0" smtClean="0"/>
              <a:t>Virtualization in Cloud Computing</a:t>
            </a:r>
            <a:endParaRPr lang="en-US" dirty="0"/>
          </a:p>
        </p:txBody>
      </p:sp>
      <p:sp>
        <p:nvSpPr>
          <p:cNvPr id="3" name="Content Placeholder 2"/>
          <p:cNvSpPr>
            <a:spLocks noGrp="1"/>
          </p:cNvSpPr>
          <p:nvPr>
            <p:ph idx="1"/>
          </p:nvPr>
        </p:nvSpPr>
        <p:spPr>
          <a:xfrm>
            <a:off x="457199" y="1253366"/>
            <a:ext cx="8448697" cy="5414540"/>
          </a:xfrm>
        </p:spPr>
        <p:txBody>
          <a:bodyPr>
            <a:normAutofit/>
          </a:bodyPr>
          <a:lstStyle/>
          <a:p>
            <a:pPr marL="0" indent="0">
              <a:buNone/>
            </a:pPr>
            <a:r>
              <a:rPr lang="en-US" dirty="0" smtClean="0"/>
              <a:t>Cloud computing takes virtualization one step further:</a:t>
            </a:r>
          </a:p>
          <a:p>
            <a:r>
              <a:rPr lang="en-US" dirty="0" smtClean="0"/>
              <a:t>You don’t need to own the hardware</a:t>
            </a:r>
          </a:p>
          <a:p>
            <a:r>
              <a:rPr lang="en-US" dirty="0" smtClean="0"/>
              <a:t>Resources are rented as needed from a cloud</a:t>
            </a:r>
          </a:p>
          <a:p>
            <a:r>
              <a:rPr lang="en-US" dirty="0" smtClean="0"/>
              <a:t>Various providers allow creating virtual servers:</a:t>
            </a:r>
          </a:p>
          <a:p>
            <a:pPr lvl="1"/>
            <a:r>
              <a:rPr lang="en-US" dirty="0" smtClean="0"/>
              <a:t>Choose the OS and software each instance will have</a:t>
            </a:r>
          </a:p>
          <a:p>
            <a:pPr lvl="1"/>
            <a:r>
              <a:rPr lang="en-US" dirty="0" smtClean="0"/>
              <a:t>The chosen OS will run on a large server farm</a:t>
            </a:r>
          </a:p>
          <a:p>
            <a:pPr lvl="1"/>
            <a:r>
              <a:rPr lang="en-US" dirty="0" smtClean="0"/>
              <a:t>Can instantiate more virtual servers or shut down existing ones within minutes</a:t>
            </a:r>
          </a:p>
          <a:p>
            <a:r>
              <a:rPr lang="en-US" dirty="0" smtClean="0"/>
              <a:t>You get billed only for what you used</a:t>
            </a:r>
          </a:p>
        </p:txBody>
      </p:sp>
    </p:spTree>
    <p:extLst>
      <p:ext uri="{BB962C8B-B14F-4D97-AF65-F5344CB8AC3E}">
        <p14:creationId xmlns:p14="http://schemas.microsoft.com/office/powerpoint/2010/main" val="5102967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Virtualization Security Challenges</a:t>
            </a:r>
            <a:endParaRPr lang="en-US" dirty="0"/>
          </a:p>
        </p:txBody>
      </p:sp>
      <p:sp>
        <p:nvSpPr>
          <p:cNvPr id="3" name="Content Placeholder 2"/>
          <p:cNvSpPr>
            <a:spLocks noGrp="1"/>
          </p:cNvSpPr>
          <p:nvPr>
            <p:ph idx="1"/>
          </p:nvPr>
        </p:nvSpPr>
        <p:spPr>
          <a:xfrm>
            <a:off x="183799" y="1600200"/>
            <a:ext cx="8722098" cy="5101129"/>
          </a:xfrm>
        </p:spPr>
        <p:txBody>
          <a:bodyPr>
            <a:normAutofit lnSpcReduction="10000"/>
          </a:bodyPr>
          <a:lstStyle/>
          <a:p>
            <a:pPr marL="0" indent="0">
              <a:buNone/>
            </a:pPr>
            <a:r>
              <a:rPr lang="en-US" dirty="0" smtClean="0"/>
              <a:t>The </a:t>
            </a:r>
            <a:r>
              <a:rPr lang="en-US" dirty="0" smtClean="0">
                <a:solidFill>
                  <a:srgbClr val="FF0000"/>
                </a:solidFill>
              </a:rPr>
              <a:t>trusted computing base </a:t>
            </a:r>
            <a:r>
              <a:rPr lang="en-US" dirty="0" smtClean="0"/>
              <a:t>(TCB) of a virtual machine is too large.</a:t>
            </a:r>
          </a:p>
          <a:p>
            <a:r>
              <a:rPr lang="en-US" dirty="0" smtClean="0"/>
              <a:t>TCB: A small amount of software and hardware that security depends on and that we distinguish from a much larger amount that can misbehave without affecting security*</a:t>
            </a:r>
          </a:p>
          <a:p>
            <a:r>
              <a:rPr lang="en-US" dirty="0" smtClean="0"/>
              <a:t>Smaller TCB </a:t>
            </a:r>
            <a:r>
              <a:rPr lang="en-US" dirty="0" smtClean="0">
                <a:sym typeface="Wingdings"/>
              </a:rPr>
              <a:t> more security</a:t>
            </a:r>
          </a:p>
          <a:p>
            <a:pPr marL="0" indent="0">
              <a:buNone/>
            </a:pPr>
            <a:endParaRPr lang="en-US" altLang="zh-CN" dirty="0" smtClean="0">
              <a:sym typeface="Wingdings"/>
            </a:endParaRPr>
          </a:p>
          <a:p>
            <a:pPr marL="0" indent="0">
              <a:buNone/>
            </a:pPr>
            <a:r>
              <a:rPr lang="en-US" altLang="zh-CN" dirty="0">
                <a:latin typeface="Arial" charset="0"/>
                <a:ea typeface="黑体" pitchFamily="2" charset="-122"/>
                <a:sym typeface="Wingdings"/>
              </a:rPr>
              <a:t>*</a:t>
            </a:r>
            <a:r>
              <a:rPr lang="en-US" altLang="zh-CN" sz="2400" dirty="0" smtClean="0">
                <a:latin typeface="Arial" charset="0"/>
                <a:ea typeface="黑体" pitchFamily="2" charset="-122"/>
              </a:rPr>
              <a:t>Lampson et al.,</a:t>
            </a:r>
            <a:r>
              <a:rPr lang="en-US" altLang="zh-CN" sz="2400" dirty="0" smtClean="0">
                <a:latin typeface="Arial" charset="0"/>
              </a:rPr>
              <a:t> “</a:t>
            </a:r>
            <a:r>
              <a:rPr lang="en-US" altLang="zh-CN" sz="2400" dirty="0" smtClean="0">
                <a:latin typeface="Arial" charset="0"/>
                <a:ea typeface="黑体" pitchFamily="2" charset="-122"/>
              </a:rPr>
              <a:t>Authentication in distributed systems: Theory and practice,” ACM TCS 1992</a:t>
            </a:r>
            <a:endParaRPr lang="en-GB" altLang="zh-CN" sz="2400" dirty="0" smtClean="0">
              <a:latin typeface="Arial" charset="0"/>
              <a:ea typeface="黑体" pitchFamily="2" charset="-122"/>
            </a:endParaRPr>
          </a:p>
          <a:p>
            <a:endParaRPr lang="en-US" dirty="0"/>
          </a:p>
        </p:txBody>
      </p:sp>
    </p:spTree>
    <p:extLst>
      <p:ext uri="{BB962C8B-B14F-4D97-AF65-F5344CB8AC3E}">
        <p14:creationId xmlns:p14="http://schemas.microsoft.com/office/powerpoint/2010/main" val="6493463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Z:\home\work\lectures\xenintro\arch.bmp"/>
          <p:cNvPicPr>
            <a:picLocks noChangeAspect="1" noChangeArrowheads="1"/>
          </p:cNvPicPr>
          <p:nvPr/>
        </p:nvPicPr>
        <p:blipFill>
          <a:blip r:embed="rId2" cstate="print"/>
          <a:srcRect t="1736" r="1215"/>
          <a:stretch>
            <a:fillRect/>
          </a:stretch>
        </p:blipFill>
        <p:spPr bwMode="auto">
          <a:xfrm>
            <a:off x="4572000" y="1628775"/>
            <a:ext cx="4273550" cy="2971800"/>
          </a:xfrm>
          <a:prstGeom prst="rect">
            <a:avLst/>
          </a:prstGeom>
          <a:noFill/>
          <a:ln w="9525">
            <a:noFill/>
            <a:miter lim="800000"/>
            <a:headEnd/>
            <a:tailEnd/>
          </a:ln>
        </p:spPr>
      </p:pic>
      <p:sp>
        <p:nvSpPr>
          <p:cNvPr id="5" name="标题 1"/>
          <p:cNvSpPr txBox="1">
            <a:spLocks/>
          </p:cNvSpPr>
          <p:nvPr/>
        </p:nvSpPr>
        <p:spPr>
          <a:xfrm>
            <a:off x="167090" y="362787"/>
            <a:ext cx="8976910" cy="561975"/>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altLang="zh-CN" dirty="0" err="1" smtClean="0">
                <a:latin typeface="+mn-lt"/>
              </a:rPr>
              <a:t>Xen</a:t>
            </a:r>
            <a:r>
              <a:rPr lang="en-US" altLang="zh-CN" dirty="0" smtClean="0">
                <a:latin typeface="+mn-lt"/>
              </a:rPr>
              <a:t> Virtualization </a:t>
            </a:r>
            <a:r>
              <a:rPr lang="en-US" altLang="zh-CN" dirty="0">
                <a:latin typeface="+mn-lt"/>
              </a:rPr>
              <a:t>A</a:t>
            </a:r>
            <a:r>
              <a:rPr lang="en-US" altLang="zh-CN" dirty="0" smtClean="0">
                <a:latin typeface="+mn-lt"/>
              </a:rPr>
              <a:t>rchitecture and the Threat </a:t>
            </a:r>
            <a:r>
              <a:rPr lang="en-US" altLang="zh-CN" dirty="0">
                <a:latin typeface="+mn-lt"/>
              </a:rPr>
              <a:t>M</a:t>
            </a:r>
            <a:r>
              <a:rPr lang="en-US" altLang="zh-CN" dirty="0" smtClean="0">
                <a:latin typeface="+mn-lt"/>
              </a:rPr>
              <a:t>odel</a:t>
            </a:r>
            <a:endParaRPr lang="en-US" altLang="zh-CN" dirty="0">
              <a:latin typeface="+mn-lt"/>
            </a:endParaRPr>
          </a:p>
        </p:txBody>
      </p:sp>
      <p:sp>
        <p:nvSpPr>
          <p:cNvPr id="6" name="内容占位符 2"/>
          <p:cNvSpPr txBox="1">
            <a:spLocks/>
          </p:cNvSpPr>
          <p:nvPr/>
        </p:nvSpPr>
        <p:spPr>
          <a:xfrm>
            <a:off x="261616" y="1203236"/>
            <a:ext cx="8583934" cy="3058214"/>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nSpc>
                <a:spcPct val="150000"/>
              </a:lnSpc>
            </a:pPr>
            <a:r>
              <a:rPr lang="en-US" altLang="zh-CN" sz="2800" dirty="0" smtClean="0"/>
              <a:t>Management VM – Dom0</a:t>
            </a:r>
          </a:p>
          <a:p>
            <a:pPr>
              <a:lnSpc>
                <a:spcPct val="150000"/>
              </a:lnSpc>
            </a:pPr>
            <a:r>
              <a:rPr lang="en-US" altLang="zh-CN" sz="2800" dirty="0" smtClean="0"/>
              <a:t>Guest VM – Dom</a:t>
            </a:r>
          </a:p>
          <a:p>
            <a:pPr>
              <a:lnSpc>
                <a:spcPct val="150000"/>
              </a:lnSpc>
            </a:pPr>
            <a:r>
              <a:rPr lang="en-US" altLang="zh-CN" sz="2800" dirty="0" smtClean="0"/>
              <a:t>Dom0 may be malicious</a:t>
            </a:r>
          </a:p>
          <a:p>
            <a:pPr lvl="1"/>
            <a:r>
              <a:rPr lang="en-US" altLang="zh-CN" dirty="0" smtClean="0"/>
              <a:t>Vulnerabilities </a:t>
            </a:r>
          </a:p>
          <a:p>
            <a:pPr lvl="1"/>
            <a:r>
              <a:rPr lang="en-US" altLang="zh-CN" dirty="0" smtClean="0"/>
              <a:t>Device drivers</a:t>
            </a:r>
          </a:p>
          <a:p>
            <a:pPr lvl="1"/>
            <a:r>
              <a:rPr lang="en-US" altLang="zh-CN" dirty="0" smtClean="0"/>
              <a:t>Careless/malicious </a:t>
            </a:r>
            <a:br>
              <a:rPr lang="en-US" altLang="zh-CN" dirty="0" smtClean="0"/>
            </a:br>
            <a:r>
              <a:rPr lang="en-US" altLang="zh-CN" dirty="0" smtClean="0"/>
              <a:t>administration</a:t>
            </a:r>
          </a:p>
          <a:p>
            <a:r>
              <a:rPr lang="en-US" altLang="zh-CN" sz="2800" dirty="0" smtClean="0"/>
              <a:t>Dom0 is in the TCB of </a:t>
            </a:r>
            <a:r>
              <a:rPr lang="en-US" altLang="zh-CN" sz="2800" dirty="0" err="1" smtClean="0"/>
              <a:t>DomU</a:t>
            </a:r>
            <a:r>
              <a:rPr lang="en-US" altLang="zh-CN" sz="2800" dirty="0" smtClean="0"/>
              <a:t> because it can access the memory of </a:t>
            </a:r>
            <a:r>
              <a:rPr lang="en-US" altLang="zh-CN" sz="2800" dirty="0" err="1" smtClean="0"/>
              <a:t>DomU</a:t>
            </a:r>
            <a:r>
              <a:rPr lang="en-US" altLang="zh-CN" sz="2800" dirty="0" smtClean="0"/>
              <a:t>, which may cause information leakage/modification</a:t>
            </a:r>
            <a:endParaRPr lang="en-US" altLang="zh-CN" sz="2800" dirty="0"/>
          </a:p>
        </p:txBody>
      </p:sp>
    </p:spTree>
    <p:extLst>
      <p:ext uri="{BB962C8B-B14F-4D97-AF65-F5344CB8AC3E}">
        <p14:creationId xmlns:p14="http://schemas.microsoft.com/office/powerpoint/2010/main" val="28949946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Virtualization Security Requirements</a:t>
            </a:r>
            <a:endParaRPr lang="en-US" dirty="0"/>
          </a:p>
        </p:txBody>
      </p:sp>
      <p:sp>
        <p:nvSpPr>
          <p:cNvPr id="3" name="Content Placeholder 2"/>
          <p:cNvSpPr>
            <a:spLocks noGrp="1"/>
          </p:cNvSpPr>
          <p:nvPr>
            <p:ph idx="1"/>
          </p:nvPr>
        </p:nvSpPr>
        <p:spPr/>
        <p:txBody>
          <a:bodyPr>
            <a:normAutofit/>
          </a:bodyPr>
          <a:lstStyle/>
          <a:p>
            <a:pPr>
              <a:lnSpc>
                <a:spcPct val="150000"/>
              </a:lnSpc>
            </a:pPr>
            <a:r>
              <a:rPr lang="en-US" altLang="zh-CN" sz="3100" dirty="0" smtClean="0"/>
              <a:t>Scenario: A client uses the service of a cloud computing company to build a remote VM</a:t>
            </a:r>
          </a:p>
          <a:p>
            <a:pPr lvl="1">
              <a:lnSpc>
                <a:spcPct val="150000"/>
              </a:lnSpc>
            </a:pPr>
            <a:r>
              <a:rPr lang="en-US" altLang="zh-CN" dirty="0" smtClean="0"/>
              <a:t> A secure network interface	</a:t>
            </a:r>
          </a:p>
          <a:p>
            <a:pPr lvl="1">
              <a:lnSpc>
                <a:spcPct val="150000"/>
              </a:lnSpc>
            </a:pPr>
            <a:r>
              <a:rPr lang="en-US" altLang="zh-CN" dirty="0" smtClean="0"/>
              <a:t> A secure secondary storage</a:t>
            </a:r>
          </a:p>
          <a:p>
            <a:pPr lvl="1">
              <a:lnSpc>
                <a:spcPct val="150000"/>
              </a:lnSpc>
            </a:pPr>
            <a:r>
              <a:rPr lang="en-US" altLang="zh-CN" dirty="0" smtClean="0"/>
              <a:t> A secure run-time environment</a:t>
            </a:r>
          </a:p>
          <a:p>
            <a:pPr lvl="2"/>
            <a:r>
              <a:rPr lang="en-US" altLang="zh-CN" dirty="0" smtClean="0"/>
              <a:t>Build, save, restore, destroy</a:t>
            </a:r>
          </a:p>
          <a:p>
            <a:endParaRPr lang="en-US" dirty="0"/>
          </a:p>
        </p:txBody>
      </p:sp>
    </p:spTree>
    <p:extLst>
      <p:ext uri="{BB962C8B-B14F-4D97-AF65-F5344CB8AC3E}">
        <p14:creationId xmlns:p14="http://schemas.microsoft.com/office/powerpoint/2010/main" val="39609355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123</TotalTime>
  <Words>823</Words>
  <Application>Microsoft Macintosh PowerPoint</Application>
  <PresentationFormat>On-screen Show (4:3)</PresentationFormat>
  <Paragraphs>123</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Virtualization and Cloud Computing</vt:lpstr>
      <vt:lpstr>Definition</vt:lpstr>
      <vt:lpstr>Virtualization Architecture</vt:lpstr>
      <vt:lpstr>Hypervisor</vt:lpstr>
      <vt:lpstr>Benefits of Virtualization</vt:lpstr>
      <vt:lpstr>Virtualization in Cloud Computing</vt:lpstr>
      <vt:lpstr>Virtualization Security Challenges</vt:lpstr>
      <vt:lpstr>PowerPoint Presentation</vt:lpstr>
      <vt:lpstr>Virtualization Security Requirements</vt:lpstr>
      <vt:lpstr>Virtualization Security Requirements</vt:lpstr>
      <vt:lpstr>Smaller TCB Solution</vt:lpstr>
      <vt:lpstr>Domain building</vt:lpstr>
      <vt:lpstr>Domain save/restore</vt:lpstr>
      <vt:lpstr>Hypervisor Vulnerabilities</vt:lpstr>
      <vt:lpstr>NoHype*</vt:lpstr>
      <vt:lpstr>Roles of the Hypervisor</vt:lpstr>
      <vt:lpstr>Removing the Hypervisor</vt:lpstr>
      <vt:lpstr>References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Virtualization and Cloud Computing</dc:title>
  <dc:creator>John</dc:creator>
  <cp:lastModifiedBy>John</cp:lastModifiedBy>
  <cp:revision>17</cp:revision>
  <dcterms:created xsi:type="dcterms:W3CDTF">2013-07-05T18:38:13Z</dcterms:created>
  <dcterms:modified xsi:type="dcterms:W3CDTF">2013-07-05T20:55:24Z</dcterms:modified>
</cp:coreProperties>
</file>