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2" r:id="rId3"/>
    <p:sldId id="285" r:id="rId4"/>
    <p:sldId id="257" r:id="rId5"/>
    <p:sldId id="282" r:id="rId6"/>
    <p:sldId id="283" r:id="rId7"/>
    <p:sldId id="284" r:id="rId8"/>
    <p:sldId id="258" r:id="rId9"/>
    <p:sldId id="260" r:id="rId10"/>
    <p:sldId id="261" r:id="rId11"/>
    <p:sldId id="263" r:id="rId12"/>
    <p:sldId id="264" r:id="rId13"/>
    <p:sldId id="278" r:id="rId14"/>
    <p:sldId id="259" r:id="rId15"/>
    <p:sldId id="266" r:id="rId16"/>
    <p:sldId id="275" r:id="rId17"/>
    <p:sldId id="265" r:id="rId18"/>
    <p:sldId id="267" r:id="rId19"/>
    <p:sldId id="276" r:id="rId20"/>
    <p:sldId id="268" r:id="rId21"/>
    <p:sldId id="269" r:id="rId22"/>
    <p:sldId id="271" r:id="rId23"/>
    <p:sldId id="270" r:id="rId24"/>
    <p:sldId id="272" r:id="rId25"/>
    <p:sldId id="273" r:id="rId26"/>
    <p:sldId id="279" r:id="rId27"/>
    <p:sldId id="280" r:id="rId28"/>
    <p:sldId id="281" r:id="rId29"/>
    <p:sldId id="277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lin\Documents\times\timesFeb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/>
      <c:barChart>
        <c:barDir val="col"/>
        <c:grouping val="clustered"/>
        <c:ser>
          <c:idx val="0"/>
          <c:order val="0"/>
          <c:tx>
            <c:v>0.75</c:v>
          </c:tx>
          <c:val>
            <c:numRef>
              <c:f>Sheet1!$AIY$1</c:f>
              <c:numCache>
                <c:formatCode>General</c:formatCode>
                <c:ptCount val="1"/>
                <c:pt idx="0">
                  <c:v>653.68308351177961</c:v>
                </c:pt>
              </c:numCache>
            </c:numRef>
          </c:val>
        </c:ser>
        <c:ser>
          <c:idx val="1"/>
          <c:order val="1"/>
          <c:tx>
            <c:v>0.5</c:v>
          </c:tx>
          <c:val>
            <c:numRef>
              <c:f>Sheet1!$AIY$2</c:f>
              <c:numCache>
                <c:formatCode>General</c:formatCode>
                <c:ptCount val="1"/>
                <c:pt idx="0">
                  <c:v>610.6070663811563</c:v>
                </c:pt>
              </c:numCache>
            </c:numRef>
          </c:val>
        </c:ser>
        <c:ser>
          <c:idx val="2"/>
          <c:order val="2"/>
          <c:tx>
            <c:v>0.3</c:v>
          </c:tx>
          <c:val>
            <c:numRef>
              <c:f>Sheet1!$AIY$3</c:f>
              <c:numCache>
                <c:formatCode>General</c:formatCode>
                <c:ptCount val="1"/>
                <c:pt idx="0">
                  <c:v>599.05460385438948</c:v>
                </c:pt>
              </c:numCache>
            </c:numRef>
          </c:val>
        </c:ser>
        <c:ser>
          <c:idx val="3"/>
          <c:order val="3"/>
          <c:tx>
            <c:v>0.1</c:v>
          </c:tx>
          <c:val>
            <c:numRef>
              <c:f>Sheet1!$AIY$4</c:f>
              <c:numCache>
                <c:formatCode>General</c:formatCode>
                <c:ptCount val="1"/>
                <c:pt idx="0">
                  <c:v>583.17451820128474</c:v>
                </c:pt>
              </c:numCache>
            </c:numRef>
          </c:val>
        </c:ser>
        <c:ser>
          <c:idx val="4"/>
          <c:order val="4"/>
          <c:tx>
            <c:v>0.05</c:v>
          </c:tx>
          <c:val>
            <c:numRef>
              <c:f>Sheet1!$AIY$5</c:f>
              <c:numCache>
                <c:formatCode>General</c:formatCode>
                <c:ptCount val="1"/>
                <c:pt idx="0">
                  <c:v>573.15203426124253</c:v>
                </c:pt>
              </c:numCache>
            </c:numRef>
          </c:val>
        </c:ser>
        <c:axId val="93490176"/>
        <c:axId val="93496448"/>
      </c:barChart>
      <c:catAx>
        <c:axId val="93490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Frame</a:t>
                </a:r>
                <a:r>
                  <a:rPr lang="en-US" sz="1600" baseline="0" dirty="0"/>
                  <a:t> resolution level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535692939372767"/>
              <c:y val="0.92480001566968451"/>
            </c:manualLayout>
          </c:layout>
        </c:title>
        <c:numFmt formatCode="General" sourceLinked="1"/>
        <c:majorTickMark val="none"/>
        <c:tickLblPos val="none"/>
        <c:crossAx val="93496448"/>
        <c:crosses val="autoZero"/>
        <c:auto val="1"/>
        <c:lblAlgn val="ctr"/>
        <c:lblOffset val="100"/>
      </c:catAx>
      <c:valAx>
        <c:axId val="93496448"/>
        <c:scaling>
          <c:orientation val="minMax"/>
        </c:scaling>
        <c:axPos val="l"/>
        <c:title>
          <c:tx>
            <c:rich>
              <a:bodyPr rot="0" vert="horz" anchor="t" anchorCtr="1"/>
              <a:lstStyle/>
              <a:p>
                <a:pPr>
                  <a:defRPr sz="1600"/>
                </a:pPr>
                <a:r>
                  <a:rPr lang="en-US" sz="1600"/>
                  <a:t>response time(ms)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49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78249006003012"/>
          <c:y val="0.84842754730285552"/>
          <c:w val="0.63549474477125256"/>
          <c:h val="8.3717191601050067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29D3D-CFB0-471B-A713-A1B52FE9B351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77825-E65A-4334-99EE-E694E17A4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9AED5F-7A3F-41C2-B9A9-7523F865D77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3A25B6-07CE-4694-8A75-429E8741B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finderaccess.com/" TargetMode="External"/><Relationship Id="rId2" Type="http://schemas.openxmlformats.org/officeDocument/2006/relationships/hyperlink" Target="http://www.loadstone-gp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domscientific.com/" TargetMode="External"/><Relationship Id="rId4" Type="http://schemas.openxmlformats.org/officeDocument/2006/relationships/hyperlink" Target="http://www.humanwar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ingsign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icpathfinder.org/" TargetMode="External"/><Relationship Id="rId2" Type="http://schemas.openxmlformats.org/officeDocument/2006/relationships/hyperlink" Target="http://www.batforblind.co.n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eingwithsound.com/" TargetMode="External"/><Relationship Id="rId4" Type="http://schemas.openxmlformats.org/officeDocument/2006/relationships/hyperlink" Target="http://www.gdp-research.com.a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abelme.csail.mit.ed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pangin@cs.purdue.ed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ependencescienc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1430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Mobile-Cloud Collaborative </a:t>
            </a:r>
            <a:r>
              <a:rPr lang="en-US" dirty="0" smtClean="0"/>
              <a:t>Approach for Context-Aware </a:t>
            </a:r>
            <a:r>
              <a:rPr lang="en-US" dirty="0" smtClean="0"/>
              <a:t>Blind Navigation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75438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Pelin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, Bharat </a:t>
            </a:r>
            <a:r>
              <a:rPr lang="en-US" dirty="0" err="1" smtClean="0"/>
              <a:t>Bhargava</a:t>
            </a:r>
            <a:r>
              <a:rPr lang="en-US" dirty="0" smtClean="0"/>
              <a:t>          </a:t>
            </a:r>
          </a:p>
          <a:p>
            <a:r>
              <a:rPr lang="en-US" dirty="0" smtClean="0"/>
              <a:t>Purdue University, Department of Computer Sciences</a:t>
            </a:r>
          </a:p>
          <a:p>
            <a:pPr algn="ctr"/>
            <a:r>
              <a:rPr lang="en-US" dirty="0" smtClean="0"/>
              <a:t>{</a:t>
            </a:r>
            <a:r>
              <a:rPr lang="en-US" dirty="0" err="1" smtClean="0"/>
              <a:t>pangin</a:t>
            </a:r>
            <a:r>
              <a:rPr lang="en-US" dirty="0" smtClean="0"/>
              <a:t>, bb} @</a:t>
            </a:r>
            <a:r>
              <a:rPr lang="en-US" dirty="0" err="1" smtClean="0"/>
              <a:t>cs.purdue.edu</a:t>
            </a:r>
            <a:endParaRPr lang="en-US" dirty="0" smtClean="0"/>
          </a:p>
          <a:p>
            <a:pPr algn="ctr"/>
            <a:r>
              <a:rPr lang="en-US" dirty="0" smtClean="0"/>
              <a:t>(765) 430 2140 – (765) 494 6013 </a:t>
            </a:r>
          </a:p>
          <a:p>
            <a:endParaRPr lang="en-US" dirty="0" smtClean="0"/>
          </a:p>
          <a:p>
            <a:pPr algn="ctr"/>
            <a:r>
              <a:rPr lang="en-US" dirty="0" err="1" smtClean="0"/>
              <a:t>Sumi</a:t>
            </a:r>
            <a:r>
              <a:rPr lang="en-US" dirty="0" smtClean="0"/>
              <a:t> </a:t>
            </a:r>
            <a:r>
              <a:rPr lang="en-US" dirty="0" err="1" smtClean="0"/>
              <a:t>Helal</a:t>
            </a:r>
            <a:endParaRPr lang="en-US" dirty="0" smtClean="0"/>
          </a:p>
          <a:p>
            <a:pPr algn="ctr"/>
            <a:r>
              <a:rPr lang="en-US" dirty="0" smtClean="0"/>
              <a:t>University of Florida, Computer and Information Science &amp; Engineering Department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782762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/>
              <a:t>Existing Blind Navigation Aids – </a:t>
            </a:r>
            <a:br>
              <a:rPr lang="en-US" sz="3900" dirty="0" smtClean="0"/>
            </a:br>
            <a:r>
              <a:rPr lang="en-US" sz="3900" dirty="0" smtClean="0"/>
              <a:t>Outdoor Navigation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Loadstone GPS (</a:t>
            </a:r>
            <a:r>
              <a:rPr lang="en-US" dirty="0" smtClean="0">
                <a:hlinkClick r:id="rId2"/>
              </a:rPr>
              <a:t>http://www.loadstone-gps.com/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Wayfinder</a:t>
            </a:r>
            <a:r>
              <a:rPr lang="en-US" dirty="0" smtClean="0"/>
              <a:t> Access (</a:t>
            </a:r>
            <a:r>
              <a:rPr lang="en-US" dirty="0" smtClean="0">
                <a:hlinkClick r:id="rId3"/>
              </a:rPr>
              <a:t>http://www.wayfinderaccess.com/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BrailleNote</a:t>
            </a:r>
            <a:r>
              <a:rPr lang="en-US" dirty="0" smtClean="0"/>
              <a:t> GPS (</a:t>
            </a:r>
            <a:r>
              <a:rPr lang="en-US" dirty="0" smtClean="0">
                <a:hlinkClick r:id="rId4"/>
              </a:rPr>
              <a:t>www.humanware.com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Trekker (</a:t>
            </a:r>
            <a:r>
              <a:rPr lang="en-US" dirty="0" smtClean="0">
                <a:hlinkClick r:id="rId4"/>
              </a:rPr>
              <a:t>www.humanware.com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StreetTalk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www.freedomscientific.com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DRISHTI [1]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Existing Blind Navigation Aids – </a:t>
            </a:r>
            <a:br>
              <a:rPr lang="en-US" dirty="0" smtClean="0"/>
            </a:br>
            <a:r>
              <a:rPr lang="en-US" dirty="0" smtClean="0"/>
              <a:t>Indoor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InfoGrid</a:t>
            </a:r>
            <a:r>
              <a:rPr lang="en-US" dirty="0" smtClean="0"/>
              <a:t> (based on RFID) [2]</a:t>
            </a:r>
          </a:p>
          <a:p>
            <a:r>
              <a:rPr lang="en-US" dirty="0" smtClean="0"/>
              <a:t>Jerusalem College of Technology system (based on local infrared beams) [3]</a:t>
            </a:r>
          </a:p>
          <a:p>
            <a:r>
              <a:rPr lang="en-US" dirty="0" smtClean="0"/>
              <a:t>Talking Signs (</a:t>
            </a:r>
            <a:r>
              <a:rPr lang="en-US" dirty="0" smtClean="0">
                <a:hlinkClick r:id="rId2"/>
              </a:rPr>
              <a:t>www.talkingsigns.com</a:t>
            </a:r>
            <a:r>
              <a:rPr lang="en-US" dirty="0" smtClean="0"/>
              <a:t>) (audio signals sent by invisible infrared light beams)</a:t>
            </a:r>
          </a:p>
          <a:p>
            <a:r>
              <a:rPr lang="en-US" dirty="0" smtClean="0"/>
              <a:t>SWAN (audio interface guiding user along path, announcing important features) [4]</a:t>
            </a:r>
          </a:p>
          <a:p>
            <a:r>
              <a:rPr lang="en-US" dirty="0" err="1" smtClean="0"/>
              <a:t>ShopTalk</a:t>
            </a:r>
            <a:r>
              <a:rPr lang="en-US" dirty="0" smtClean="0"/>
              <a:t> (for grocery shopping) [5]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Existing Blind Navigation Aids – </a:t>
            </a:r>
            <a:br>
              <a:rPr lang="en-US" dirty="0" smtClean="0"/>
            </a:br>
            <a:r>
              <a:rPr lang="en-US" dirty="0" smtClean="0"/>
              <a:t>Obstacle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14488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RADAR/LIDAR</a:t>
            </a:r>
          </a:p>
          <a:p>
            <a:r>
              <a:rPr lang="en-US" dirty="0" smtClean="0"/>
              <a:t>Kay’s Sonic glasses (audio for 3D representation of environment) (</a:t>
            </a:r>
            <a:r>
              <a:rPr lang="en-US" dirty="0" smtClean="0">
                <a:hlinkClick r:id="rId2"/>
              </a:rPr>
              <a:t>www.batforblind.co.nz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Sonic Pathfinder (</a:t>
            </a:r>
            <a:r>
              <a:rPr lang="en-US" dirty="0" smtClean="0">
                <a:hlinkClick r:id="rId3"/>
              </a:rPr>
              <a:t>www.sonicpathfinder.org</a:t>
            </a:r>
            <a:r>
              <a:rPr lang="en-US" dirty="0" smtClean="0"/>
              <a:t>) (notes of musical scale to warn of obstacles)</a:t>
            </a:r>
          </a:p>
          <a:p>
            <a:r>
              <a:rPr lang="en-US" dirty="0" err="1" smtClean="0"/>
              <a:t>MiniGuide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www.gdp-research.com.au/</a:t>
            </a:r>
            <a:r>
              <a:rPr lang="en-US" dirty="0" smtClean="0"/>
              <a:t>) (vibration to indicate object distance) </a:t>
            </a:r>
          </a:p>
          <a:p>
            <a:r>
              <a:rPr lang="en-US" dirty="0" smtClean="0"/>
              <a:t>VOICE (</a:t>
            </a:r>
            <a:r>
              <a:rPr lang="en-US" dirty="0" smtClean="0">
                <a:hlinkClick r:id="rId5"/>
              </a:rPr>
              <a:t>www.seeingwithsound.com</a:t>
            </a:r>
            <a:r>
              <a:rPr lang="en-US" dirty="0" smtClean="0"/>
              <a:t>) (images into sounds heard from 3D auditory display)</a:t>
            </a:r>
          </a:p>
          <a:p>
            <a:r>
              <a:rPr lang="en-US" dirty="0" smtClean="0"/>
              <a:t>Tactile tongue display [6]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Putting all together…</a:t>
            </a:r>
            <a:endParaRPr lang="en-US" dirty="0"/>
          </a:p>
        </p:txBody>
      </p:sp>
      <p:pic>
        <p:nvPicPr>
          <p:cNvPr id="4" name="Picture 3" descr="blind_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7467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813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Gill, J. Assistive Devices for People with Visual Impairments. </a:t>
            </a:r>
          </a:p>
          <a:p>
            <a:r>
              <a:rPr lang="en-US" sz="1200" dirty="0" smtClean="0"/>
              <a:t>In A. </a:t>
            </a:r>
            <a:r>
              <a:rPr lang="en-US" sz="1200" dirty="0" err="1" smtClean="0"/>
              <a:t>Helal</a:t>
            </a:r>
            <a:r>
              <a:rPr lang="en-US" sz="1200" dirty="0" smtClean="0"/>
              <a:t>, M. </a:t>
            </a:r>
            <a:r>
              <a:rPr lang="en-US" sz="1200" dirty="0" err="1" smtClean="0"/>
              <a:t>Mokhtari</a:t>
            </a:r>
            <a:r>
              <a:rPr lang="en-US" sz="1200" dirty="0" smtClean="0"/>
              <a:t> and B. </a:t>
            </a:r>
            <a:r>
              <a:rPr lang="en-US" sz="1200" dirty="0" err="1" smtClean="0"/>
              <a:t>Abdulrazak</a:t>
            </a:r>
            <a:r>
              <a:rPr lang="en-US" sz="1200" dirty="0" smtClean="0"/>
              <a:t>, ed., </a:t>
            </a:r>
            <a:r>
              <a:rPr lang="en-US" sz="1200" i="1" dirty="0" smtClean="0"/>
              <a:t>The Engineering Handbook of Smart Technology for Aging, Disability and Independence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John Wiley &amp; Sons, Hoboken, New Jersey, 2008.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 Architecture</a:t>
            </a:r>
            <a:endParaRPr lang="en-US" dirty="0"/>
          </a:p>
        </p:txBody>
      </p:sp>
      <p:pic>
        <p:nvPicPr>
          <p:cNvPr id="4" name="Content Placeholder 3" descr="Figure1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7239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Proposed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 smtClean="0"/>
              <a:t>Services:</a:t>
            </a:r>
          </a:p>
          <a:p>
            <a:r>
              <a:rPr lang="en-US" dirty="0" smtClean="0"/>
              <a:t>Google Maps (outdoor navigation, pedestrian mode)</a:t>
            </a:r>
          </a:p>
          <a:p>
            <a:r>
              <a:rPr lang="en-US" dirty="0" err="1" smtClean="0"/>
              <a:t>Micello</a:t>
            </a:r>
            <a:r>
              <a:rPr lang="en-US" dirty="0" smtClean="0"/>
              <a:t> (indoor location-based service for mobile devices)</a:t>
            </a:r>
          </a:p>
          <a:p>
            <a:r>
              <a:rPr lang="en-US" dirty="0" smtClean="0"/>
              <a:t>Object recognition (</a:t>
            </a:r>
            <a:r>
              <a:rPr lang="en-US" dirty="0" err="1" smtClean="0"/>
              <a:t>Selectin</a:t>
            </a:r>
            <a:r>
              <a:rPr lang="en-US" dirty="0" smtClean="0"/>
              <a:t> software etc)</a:t>
            </a:r>
          </a:p>
          <a:p>
            <a:r>
              <a:rPr lang="en-US" dirty="0" smtClean="0"/>
              <a:t>Traffic assistance</a:t>
            </a:r>
          </a:p>
          <a:p>
            <a:r>
              <a:rPr lang="en-US" dirty="0" smtClean="0"/>
              <a:t>Obstacle avoidance (Time-of-flight camera technology)</a:t>
            </a:r>
          </a:p>
          <a:p>
            <a:r>
              <a:rPr lang="en-US" dirty="0" smtClean="0"/>
              <a:t>Speech interface (Android text-to-speech + speech recognition servers)</a:t>
            </a:r>
          </a:p>
          <a:p>
            <a:r>
              <a:rPr lang="en-US" dirty="0" smtClean="0"/>
              <a:t>Remote vision</a:t>
            </a:r>
          </a:p>
          <a:p>
            <a:r>
              <a:rPr lang="en-US" dirty="0" smtClean="0"/>
              <a:t>Obstacle minimized route planning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the Android Platform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of a Mobile-Cloud Collaborative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architecture</a:t>
            </a:r>
          </a:p>
          <a:p>
            <a:r>
              <a:rPr lang="en-US" dirty="0" smtClean="0"/>
              <a:t>Extensibility</a:t>
            </a:r>
          </a:p>
          <a:p>
            <a:r>
              <a:rPr lang="en-US" dirty="0" smtClean="0"/>
              <a:t>Computational power</a:t>
            </a:r>
          </a:p>
          <a:p>
            <a:r>
              <a:rPr lang="en-US" dirty="0" smtClean="0"/>
              <a:t>Battery life</a:t>
            </a:r>
          </a:p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Wealth of context-relevant information resources</a:t>
            </a:r>
          </a:p>
          <a:p>
            <a:r>
              <a:rPr lang="en-US" dirty="0" smtClean="0"/>
              <a:t>Interface options</a:t>
            </a:r>
          </a:p>
          <a:p>
            <a:r>
              <a:rPr lang="en-US" dirty="0" smtClean="0"/>
              <a:t>Minimal reliance on infrastructural requirements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Traffic Lights Status Detection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Ability to detect status of traffic lights accurately is an important aspect of safe navigation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Color blind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Autonomous ground vehicles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Careless drivers</a:t>
            </a:r>
            <a:endParaRPr lang="en-US" dirty="0" smtClean="0"/>
          </a:p>
          <a:p>
            <a:r>
              <a:rPr lang="en-US" dirty="0" smtClean="0"/>
              <a:t>Inherent difficulty: Fast image processing required for locating and detecting the lights status </a:t>
            </a:r>
            <a:r>
              <a:rPr lang="en-US" dirty="0" smtClean="0">
                <a:sym typeface="Wingdings" pitchFamily="2" charset="2"/>
              </a:rPr>
              <a:t> demanding in terms of computational resources</a:t>
            </a:r>
          </a:p>
          <a:p>
            <a:r>
              <a:rPr lang="en-US" dirty="0" smtClean="0">
                <a:sym typeface="Wingdings" pitchFamily="2" charset="2"/>
              </a:rPr>
              <a:t>Mobile devices with limited resources fall short alone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Attempts to Solve the Traffic Lights Detection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Kim et al: Digital camera + portable PC analyzing video frames captured by the camera [7]</a:t>
            </a:r>
          </a:p>
          <a:p>
            <a:r>
              <a:rPr lang="en-US" dirty="0" err="1" smtClean="0"/>
              <a:t>Charette</a:t>
            </a:r>
            <a:r>
              <a:rPr lang="en-US" dirty="0" smtClean="0"/>
              <a:t> et al: 2.9 GHz desktop computer to process video frames in real time[8]</a:t>
            </a:r>
          </a:p>
          <a:p>
            <a:r>
              <a:rPr lang="en-US" dirty="0" err="1" smtClean="0"/>
              <a:t>Ess</a:t>
            </a:r>
            <a:r>
              <a:rPr lang="en-US" dirty="0" smtClean="0"/>
              <a:t> et al: Detect generic moving objects with 400 ms video processing time on dual core 2.66 GHz computer[9]</a:t>
            </a:r>
          </a:p>
          <a:p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676400" y="6068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57807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Sacrifice portability for real-time, accurate detection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Context-aware Navigation Components</a:t>
            </a:r>
          </a:p>
          <a:p>
            <a:r>
              <a:rPr lang="en-US" dirty="0" smtClean="0"/>
              <a:t>Existing Blind Navigation Aids</a:t>
            </a:r>
          </a:p>
          <a:p>
            <a:r>
              <a:rPr lang="en-US" dirty="0" smtClean="0"/>
              <a:t>Proposed System Architecture</a:t>
            </a:r>
          </a:p>
          <a:p>
            <a:r>
              <a:rPr lang="en-US" dirty="0" smtClean="0"/>
              <a:t>Advantages of Mobile-Cloud Approach</a:t>
            </a:r>
          </a:p>
          <a:p>
            <a:r>
              <a:rPr lang="en-US" dirty="0" smtClean="0"/>
              <a:t>Traffic Lights Detection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System Developed</a:t>
            </a:r>
          </a:p>
          <a:p>
            <a:pPr lvl="1"/>
            <a:r>
              <a:rPr lang="en-US" dirty="0" smtClean="0"/>
              <a:t>Experiments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Mobile-Cloud Collaborative Traffic Lights Detector</a:t>
            </a:r>
            <a:endParaRPr lang="en-US" dirty="0"/>
          </a:p>
        </p:txBody>
      </p:sp>
      <p:pic>
        <p:nvPicPr>
          <p:cNvPr id="4" name="Content Placeholder 3" descr="light_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7162799" cy="5181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Adaboost</a:t>
            </a:r>
            <a:r>
              <a:rPr lang="en-US" dirty="0" smtClean="0"/>
              <a:t> Object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 Adaptive Machine Learning algorithm used commonly in real-time object recognition</a:t>
            </a:r>
          </a:p>
          <a:p>
            <a:r>
              <a:rPr lang="en-US" dirty="0" smtClean="0"/>
              <a:t>Based on rounds of calls to weak classifiers to focus more on incorrectly classified samples at each stage</a:t>
            </a:r>
          </a:p>
          <a:p>
            <a:r>
              <a:rPr lang="en-US" dirty="0" smtClean="0"/>
              <a:t>Traffic lights detector: trained on 219 images of traffic lights (Google Images)</a:t>
            </a:r>
          </a:p>
          <a:p>
            <a:r>
              <a:rPr lang="en-US" dirty="0" err="1" smtClean="0"/>
              <a:t>OpenCV</a:t>
            </a:r>
            <a:r>
              <a:rPr lang="en-US" dirty="0" smtClean="0"/>
              <a:t> library implementation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Detector Output</a:t>
            </a:r>
            <a:endParaRPr lang="en-US" dirty="0"/>
          </a:p>
        </p:txBody>
      </p:sp>
      <p:pic>
        <p:nvPicPr>
          <p:cNvPr id="4" name="Picture 3" descr="DSCN2714 0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791199" cy="25908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 descr="det-DSCN2714 0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38600"/>
            <a:ext cx="5791199" cy="25908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Experiments: Response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4478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Enhanced Detection Schema</a:t>
            </a:r>
            <a:endParaRPr lang="en-US" dirty="0"/>
          </a:p>
        </p:txBody>
      </p:sp>
      <p:pic>
        <p:nvPicPr>
          <p:cNvPr id="4" name="Picture 3" descr="enhanced_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92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fully context-aware navigation system with speech/tactile interface</a:t>
            </a:r>
          </a:p>
          <a:p>
            <a:r>
              <a:rPr lang="en-US" dirty="0" smtClean="0"/>
              <a:t>Develop robust object/obstacle recognition algorithms</a:t>
            </a:r>
          </a:p>
          <a:p>
            <a:r>
              <a:rPr lang="en-US" dirty="0" smtClean="0"/>
              <a:t>Investigate mobile-cloud privacy and security issues (minimal data disclosure principle) [10]</a:t>
            </a:r>
          </a:p>
          <a:p>
            <a:r>
              <a:rPr lang="en-US" dirty="0" smtClean="0"/>
              <a:t>Investigate options for mounting of the camera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Collective Object Classification in Complex Scenes</a:t>
            </a:r>
            <a:endParaRPr lang="en-US" dirty="0"/>
          </a:p>
        </p:txBody>
      </p:sp>
      <p:pic>
        <p:nvPicPr>
          <p:cNvPr id="4" name="Picture 3" descr="scenes_5ro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1" y="1600200"/>
            <a:ext cx="74676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4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LabelMe</a:t>
            </a:r>
            <a:r>
              <a:rPr lang="en-US" dirty="0" smtClean="0"/>
              <a:t> Dataset (</a:t>
            </a:r>
            <a:r>
              <a:rPr lang="en-US" dirty="0" smtClean="0">
                <a:hlinkClick r:id="rId3"/>
              </a:rPr>
              <a:t>http://labelme.csail.mit.edu</a:t>
            </a:r>
            <a:r>
              <a:rPr lang="en-US" dirty="0" smtClean="0"/>
              <a:t>)   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Relational Learning with Multiple Boosted Detectors for Object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Modeling relational dependencies between different object categories</a:t>
            </a:r>
          </a:p>
          <a:p>
            <a:r>
              <a:rPr lang="en-US" dirty="0" smtClean="0"/>
              <a:t>Multiple detectors running in parallel</a:t>
            </a:r>
          </a:p>
          <a:p>
            <a:r>
              <a:rPr lang="en-US" dirty="0" smtClean="0"/>
              <a:t>Class label fixing based on confidence</a:t>
            </a:r>
          </a:p>
          <a:p>
            <a:r>
              <a:rPr lang="en-US" dirty="0" smtClean="0"/>
              <a:t>More accurate classification than </a:t>
            </a:r>
            <a:r>
              <a:rPr lang="en-US" dirty="0" err="1" smtClean="0"/>
              <a:t>AdaBoost</a:t>
            </a:r>
            <a:r>
              <a:rPr lang="en-US" dirty="0" smtClean="0"/>
              <a:t> alone</a:t>
            </a:r>
          </a:p>
          <a:p>
            <a:r>
              <a:rPr lang="en-US" dirty="0" smtClean="0"/>
              <a:t>Higher recall than classic collective classification</a:t>
            </a:r>
          </a:p>
          <a:p>
            <a:r>
              <a:rPr lang="en-US" dirty="0" smtClean="0"/>
              <a:t>Minimal decrease in recall for different classes of objects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Classification 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858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67150"/>
            <a:ext cx="6781799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L. Ran, A. </a:t>
            </a:r>
            <a:r>
              <a:rPr lang="en-US" sz="1400" dirty="0" err="1" smtClean="0"/>
              <a:t>Helal</a:t>
            </a:r>
            <a:r>
              <a:rPr lang="en-US" sz="1400" dirty="0" smtClean="0"/>
              <a:t>, and S. Moore, “</a:t>
            </a:r>
            <a:r>
              <a:rPr lang="en-US" sz="1400" dirty="0" err="1" smtClean="0"/>
              <a:t>Drishti</a:t>
            </a:r>
            <a:r>
              <a:rPr lang="en-US" sz="1400" dirty="0" smtClean="0"/>
              <a:t>: An Integrated Indoor/Outdoor Blind Navigation System and Service,” 2nd IEEE Pervasive Computing Conference (</a:t>
            </a:r>
            <a:r>
              <a:rPr lang="en-US" sz="1400" dirty="0" err="1" smtClean="0"/>
              <a:t>PerCom</a:t>
            </a:r>
            <a:r>
              <a:rPr lang="en-US" sz="1400" dirty="0" smtClean="0"/>
              <a:t> 04).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err="1" smtClean="0"/>
              <a:t>S.Willis</a:t>
            </a:r>
            <a:r>
              <a:rPr lang="en-US" sz="1400" dirty="0" smtClean="0"/>
              <a:t>, and A. </a:t>
            </a:r>
            <a:r>
              <a:rPr lang="en-US" sz="1400" dirty="0" err="1" smtClean="0"/>
              <a:t>Helal</a:t>
            </a:r>
            <a:r>
              <a:rPr lang="en-US" sz="1400" dirty="0" smtClean="0"/>
              <a:t>, “RFID Information Grid and Wearable Computing Solution to the Problem of </a:t>
            </a:r>
            <a:r>
              <a:rPr lang="en-US" sz="1400" dirty="0" err="1" smtClean="0"/>
              <a:t>Wayfinding</a:t>
            </a:r>
            <a:r>
              <a:rPr lang="en-US" sz="1400" dirty="0" smtClean="0"/>
              <a:t> for the Blind User in a Campus Environment,” IEEE International Symposium on Wearable Computers (ISWC 05).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Y. </a:t>
            </a:r>
            <a:r>
              <a:rPr lang="en-US" sz="1400" dirty="0" err="1" smtClean="0"/>
              <a:t>Sonnenblick</a:t>
            </a:r>
            <a:r>
              <a:rPr lang="en-US" sz="1400" dirty="0" smtClean="0"/>
              <a:t>. “An Indoor Navigation System for Blind Individuals,” Proceedings of the 13th Annual Conference on Technology and Persons with Disabilities, 1998.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J. Wilson, B. N. Walker, J. Lindsay, C. </a:t>
            </a:r>
            <a:r>
              <a:rPr lang="en-US" sz="1400" dirty="0" err="1" smtClean="0"/>
              <a:t>Cambias</a:t>
            </a:r>
            <a:r>
              <a:rPr lang="en-US" sz="1400" dirty="0" smtClean="0"/>
              <a:t>, F. </a:t>
            </a:r>
            <a:r>
              <a:rPr lang="en-US" sz="1400" dirty="0" err="1" smtClean="0"/>
              <a:t>Dellaert</a:t>
            </a:r>
            <a:r>
              <a:rPr lang="en-US" sz="1400" dirty="0" smtClean="0"/>
              <a:t>. “SWAN: System for Wearable Audio Navigation,” 11th IEEE International Symposium on Wearable Computers, 2007.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J. Nicholson</a:t>
            </a:r>
            <a:r>
              <a:rPr lang="en-US" sz="1400" b="1" dirty="0" smtClean="0"/>
              <a:t>, </a:t>
            </a:r>
            <a:r>
              <a:rPr lang="en-US" sz="1400" dirty="0" smtClean="0"/>
              <a:t>V. </a:t>
            </a:r>
            <a:r>
              <a:rPr lang="en-US" sz="1400" dirty="0" err="1" smtClean="0"/>
              <a:t>Kulyukin</a:t>
            </a:r>
            <a:r>
              <a:rPr lang="en-US" sz="1400" dirty="0" smtClean="0"/>
              <a:t>, D. </a:t>
            </a:r>
            <a:r>
              <a:rPr lang="en-US" sz="1400" dirty="0" err="1" smtClean="0"/>
              <a:t>Coster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smtClean="0"/>
              <a:t>“</a:t>
            </a:r>
            <a:r>
              <a:rPr lang="en-US" sz="1400" dirty="0" err="1" smtClean="0"/>
              <a:t>ShopTalk</a:t>
            </a:r>
            <a:r>
              <a:rPr lang="en-US" sz="1400" dirty="0" smtClean="0"/>
              <a:t>: Independent Blind Shopping Through Verbal Route Directions and Barcode Scans,”</a:t>
            </a:r>
            <a:r>
              <a:rPr lang="en-US" sz="1400" b="1" dirty="0" smtClean="0"/>
              <a:t> </a:t>
            </a:r>
            <a:r>
              <a:rPr lang="en-US" sz="1400" dirty="0" smtClean="0"/>
              <a:t> The Open Rehabilitation Journal, vol. 2, 2009, pp. 11-23.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Bach-y-Rita, P., M.E. Tyler and K.A. </a:t>
            </a:r>
            <a:r>
              <a:rPr lang="en-US" sz="1400" dirty="0" err="1" smtClean="0"/>
              <a:t>Kaczmarek</a:t>
            </a:r>
            <a:r>
              <a:rPr lang="en-US" sz="1400" dirty="0" smtClean="0"/>
              <a:t>. “Seeing with the Brain,” International Journal of Human-Computer Interaction, </a:t>
            </a:r>
            <a:r>
              <a:rPr lang="en-US" sz="1400" dirty="0" err="1" smtClean="0"/>
              <a:t>vol</a:t>
            </a:r>
            <a:r>
              <a:rPr lang="en-US" sz="1400" dirty="0" smtClean="0"/>
              <a:t> 15,  issue 2,  2003, pp 285-295.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Y.K. Kim, K.W. Kim, and </a:t>
            </a:r>
            <a:r>
              <a:rPr lang="en-US" sz="1400" dirty="0" err="1" smtClean="0"/>
              <a:t>X.Yang</a:t>
            </a:r>
            <a:r>
              <a:rPr lang="en-US" sz="1400" dirty="0" smtClean="0"/>
              <a:t>, “Real Time Traffic Light Recognition System for Color Vision Deficiencies,” IEEE International Conference on </a:t>
            </a:r>
            <a:r>
              <a:rPr lang="en-US" sz="1400" dirty="0" err="1" smtClean="0"/>
              <a:t>Mechatronics</a:t>
            </a:r>
            <a:r>
              <a:rPr lang="en-US" sz="1400" dirty="0" smtClean="0"/>
              <a:t> and Automation (ICMA 07).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R. </a:t>
            </a:r>
            <a:r>
              <a:rPr lang="en-US" sz="1400" dirty="0" err="1" smtClean="0"/>
              <a:t>Charette</a:t>
            </a:r>
            <a:r>
              <a:rPr lang="en-US" sz="1400" dirty="0" smtClean="0"/>
              <a:t>, and F. </a:t>
            </a:r>
            <a:r>
              <a:rPr lang="en-US" sz="1400" dirty="0" err="1" smtClean="0"/>
              <a:t>Nashashibi</a:t>
            </a:r>
            <a:r>
              <a:rPr lang="en-US" sz="1400" dirty="0" smtClean="0"/>
              <a:t>, “Real Time Visual Traffic Lights Recognition Based on Spot Light Detection and Adaptive Traffic Lights Templates,” World Congress and Exhibition on Intelligent Transport Systems and Services (ITS 09). 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err="1" smtClean="0"/>
              <a:t>A.Ess</a:t>
            </a:r>
            <a:r>
              <a:rPr lang="en-US" sz="1400" dirty="0" smtClean="0"/>
              <a:t>, B. </a:t>
            </a:r>
            <a:r>
              <a:rPr lang="en-US" sz="1400" dirty="0" err="1" smtClean="0"/>
              <a:t>Leibe</a:t>
            </a:r>
            <a:r>
              <a:rPr lang="en-US" sz="1400" dirty="0" smtClean="0"/>
              <a:t>, K. Schindler, and L. van </a:t>
            </a:r>
            <a:r>
              <a:rPr lang="en-US" sz="1400" dirty="0" err="1" smtClean="0"/>
              <a:t>Gool</a:t>
            </a:r>
            <a:r>
              <a:rPr lang="en-US" sz="1400" dirty="0" smtClean="0"/>
              <a:t>, “Moving Obstacle Detection in Highly Dynamic Scenes,” IEEE International Conference on Robotics and Automation (ICRA 09). 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 smtClean="0"/>
              <a:t>P. </a:t>
            </a:r>
            <a:r>
              <a:rPr lang="en-US" sz="1400" dirty="0" err="1" smtClean="0"/>
              <a:t>Angin</a:t>
            </a:r>
            <a:r>
              <a:rPr lang="en-US" sz="1400" dirty="0" smtClean="0"/>
              <a:t>, B. </a:t>
            </a:r>
            <a:r>
              <a:rPr lang="en-US" sz="1400" dirty="0" err="1" smtClean="0"/>
              <a:t>Bhargava</a:t>
            </a:r>
            <a:r>
              <a:rPr lang="en-US" sz="1400" dirty="0" smtClean="0"/>
              <a:t>, R. </a:t>
            </a:r>
            <a:r>
              <a:rPr lang="en-US" sz="1400" dirty="0" err="1" smtClean="0"/>
              <a:t>Ranchal</a:t>
            </a:r>
            <a:r>
              <a:rPr lang="en-US" sz="1400" dirty="0" smtClean="0"/>
              <a:t>, N. Singh, L. </a:t>
            </a:r>
            <a:r>
              <a:rPr lang="en-US" sz="1400" dirty="0" err="1" smtClean="0"/>
              <a:t>Lilien</a:t>
            </a:r>
            <a:r>
              <a:rPr lang="en-US" sz="1400" dirty="0" smtClean="0"/>
              <a:t>, L. B. </a:t>
            </a:r>
            <a:r>
              <a:rPr lang="en-US" sz="1400" dirty="0" err="1" smtClean="0"/>
              <a:t>Othmane</a:t>
            </a:r>
            <a:r>
              <a:rPr lang="en-US" sz="1400" dirty="0" smtClean="0"/>
              <a:t>, “A User-centric Approach for Privacy and Identity Management in Cloud Computing,” submitted to SRDS 2010.</a:t>
            </a:r>
          </a:p>
          <a:p>
            <a:r>
              <a:rPr lang="en-US" sz="1400" b="1" i="1" dirty="0" smtClean="0"/>
              <a:t/>
            </a:r>
            <a:br>
              <a:rPr lang="en-US" sz="1400" b="1" i="1" dirty="0" smtClean="0"/>
            </a:br>
            <a:endParaRPr lang="en-US" sz="1400" dirty="0" smtClean="0"/>
          </a:p>
          <a:p>
            <a:pPr marL="425196" indent="-342900">
              <a:buFont typeface="+mj-lt"/>
              <a:buAutoNum type="arabicPeriod"/>
            </a:pPr>
            <a:endParaRPr lang="en-US" sz="1400" dirty="0" smtClean="0"/>
          </a:p>
          <a:p>
            <a:pPr marL="425196" indent="-342900">
              <a:buFont typeface="+mj-lt"/>
              <a:buAutoNum type="arabicPeriod"/>
            </a:pPr>
            <a:endParaRPr lang="en-US" sz="1400" dirty="0" smtClean="0"/>
          </a:p>
          <a:p>
            <a:pPr marL="425196" indent="-342900">
              <a:buFont typeface="+mj-lt"/>
              <a:buAutoNum type="arabicPeriod"/>
            </a:pPr>
            <a:endParaRPr lang="en-US" sz="1800" dirty="0" smtClean="0"/>
          </a:p>
          <a:p>
            <a:pPr marL="425196" indent="-342900">
              <a:buFont typeface="+mj-lt"/>
              <a:buAutoNum type="arabicPeriod"/>
            </a:pPr>
            <a:endParaRPr lang="en-US" sz="1800" dirty="0" smtClean="0"/>
          </a:p>
          <a:p>
            <a:pPr marL="425196" indent="-342900">
              <a:buFont typeface="+mj-lt"/>
              <a:buAutoNum type="arabicPeriod"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Indoor and outdoor navigation is becoming a harder task for blind and visually impaired people in the increasingly complex urban world</a:t>
            </a:r>
          </a:p>
          <a:p>
            <a:r>
              <a:rPr lang="en-US" dirty="0" smtClean="0"/>
              <a:t>Advances in technology are causing the blind to fall behind, sometimes even putting their lives at risk</a:t>
            </a:r>
          </a:p>
          <a:p>
            <a:r>
              <a:rPr lang="en-US" dirty="0" smtClean="0"/>
              <a:t>Technology available for context-aware navigation of the blind is not sufficiently accessible; some devices rely heavily on infrastructural requirements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960120"/>
            <a:ext cx="7790688" cy="5440680"/>
          </a:xfrm>
        </p:spPr>
        <p:txBody>
          <a:bodyPr/>
          <a:lstStyle/>
          <a:p>
            <a:pPr algn="ctr"/>
            <a:r>
              <a:rPr lang="en-US" dirty="0" smtClean="0"/>
              <a:t>We would greatly appreciate your suggestions!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hlinkClick r:id="rId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314 million visually impaired people in the world today</a:t>
            </a:r>
          </a:p>
          <a:p>
            <a:r>
              <a:rPr lang="en-US" dirty="0" smtClean="0"/>
              <a:t>45 million blind</a:t>
            </a:r>
          </a:p>
          <a:p>
            <a:r>
              <a:rPr lang="en-US" dirty="0" smtClean="0"/>
              <a:t>More than 82% of the visually impaired population is age 50 or older</a:t>
            </a:r>
          </a:p>
          <a:p>
            <a:r>
              <a:rPr lang="en-US" dirty="0" smtClean="0"/>
              <a:t>The old population forms a group with diverse range of abilities</a:t>
            </a:r>
          </a:p>
          <a:p>
            <a:r>
              <a:rPr lang="en-US" dirty="0" smtClean="0"/>
              <a:t>The disabled are seldom seen using the street alone or public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***</a:t>
            </a:r>
            <a:r>
              <a:rPr lang="en-US" b="1" dirty="0" smtClean="0"/>
              <a:t>Make a difference</a:t>
            </a:r>
            <a:r>
              <a:rPr lang="en-US" dirty="0" smtClean="0"/>
              <a:t>***</a:t>
            </a:r>
          </a:p>
          <a:p>
            <a:pPr>
              <a:buNone/>
            </a:pPr>
            <a:r>
              <a:rPr lang="en-US" dirty="0" smtClean="0"/>
              <a:t>	Bring mobile technology in the daily lives of blind and visually impaired people to help achieve a higher standard of life</a:t>
            </a:r>
          </a:p>
          <a:p>
            <a:r>
              <a:rPr lang="en-US" dirty="0" smtClean="0"/>
              <a:t>Take a major step in context-aware navigation of the blind and visually impaired</a:t>
            </a:r>
          </a:p>
          <a:p>
            <a:r>
              <a:rPr lang="en-US" dirty="0" smtClean="0"/>
              <a:t>Bridge the gap between the needs and available technology</a:t>
            </a:r>
          </a:p>
          <a:p>
            <a:r>
              <a:rPr lang="en-US" dirty="0" smtClean="0"/>
              <a:t>Guide users in a non-overwhelming way</a:t>
            </a:r>
          </a:p>
          <a:p>
            <a:r>
              <a:rPr lang="en-US" dirty="0" smtClean="0"/>
              <a:t>Protect user privacy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00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Real-time guidance</a:t>
            </a:r>
          </a:p>
          <a:p>
            <a:r>
              <a:rPr lang="en-US" dirty="0" smtClean="0"/>
              <a:t>Portability</a:t>
            </a:r>
          </a:p>
          <a:p>
            <a:r>
              <a:rPr lang="en-US" dirty="0" smtClean="0"/>
              <a:t>Power limitations</a:t>
            </a:r>
          </a:p>
          <a:p>
            <a:r>
              <a:rPr lang="en-US" dirty="0" smtClean="0"/>
              <a:t>Appropriate interface</a:t>
            </a:r>
          </a:p>
          <a:p>
            <a:r>
              <a:rPr lang="en-US" dirty="0" smtClean="0"/>
              <a:t>Privacy preservation</a:t>
            </a:r>
          </a:p>
          <a:p>
            <a:r>
              <a:rPr lang="en-US" dirty="0" smtClean="0"/>
              <a:t>Continuous availability</a:t>
            </a:r>
          </a:p>
          <a:p>
            <a:r>
              <a:rPr lang="en-US" dirty="0" smtClean="0"/>
              <a:t>No dependence on infrastructure</a:t>
            </a:r>
          </a:p>
          <a:p>
            <a:r>
              <a:rPr lang="en-US" dirty="0" smtClean="0"/>
              <a:t>Low-cost solution</a:t>
            </a:r>
          </a:p>
          <a:p>
            <a:r>
              <a:rPr lang="en-US" dirty="0" smtClean="0"/>
              <a:t>Minimal training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Cary </a:t>
            </a:r>
            <a:r>
              <a:rPr lang="en-US" dirty="0" err="1" smtClean="0"/>
              <a:t>Supalo</a:t>
            </a:r>
            <a:r>
              <a:rPr lang="en-US" dirty="0" smtClean="0"/>
              <a:t>: Founder of Independence Science LLC (</a:t>
            </a:r>
            <a:r>
              <a:rPr lang="en-US" dirty="0" smtClean="0">
                <a:hlinkClick r:id="rId2"/>
              </a:rPr>
              <a:t>http://www.independencescience.com/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T.V. Raman: Researcher at Google, leader of Eyes-Free project (speech enabled Android applications)</a:t>
            </a:r>
          </a:p>
          <a:p>
            <a:r>
              <a:rPr lang="en-US" dirty="0" smtClean="0"/>
              <a:t>American Council of the Blind of Indiana State Convention,  31 October 2009</a:t>
            </a:r>
          </a:p>
          <a:p>
            <a:r>
              <a:rPr lang="en-US" dirty="0" smtClean="0"/>
              <a:t>Miami Lighthouse Organization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Mobility Requirements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43000"/>
            <a:ext cx="749808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Being able to avoid obstacles</a:t>
            </a:r>
          </a:p>
          <a:p>
            <a:pPr lvl="0"/>
            <a:r>
              <a:rPr lang="en-US" dirty="0" smtClean="0"/>
              <a:t>Walking in the right direction</a:t>
            </a:r>
          </a:p>
          <a:p>
            <a:pPr lvl="0"/>
            <a:r>
              <a:rPr lang="en-US" dirty="0" smtClean="0"/>
              <a:t>Safely crossing the road</a:t>
            </a:r>
          </a:p>
          <a:p>
            <a:pPr lvl="0"/>
            <a:r>
              <a:rPr lang="en-US" dirty="0" smtClean="0"/>
              <a:t>Knowing when you have reached a destination</a:t>
            </a:r>
          </a:p>
          <a:p>
            <a:pPr lvl="0"/>
            <a:r>
              <a:rPr lang="en-US" dirty="0" smtClean="0"/>
              <a:t>Knowing which is the right bus/train</a:t>
            </a:r>
          </a:p>
          <a:p>
            <a:pPr lvl="0"/>
            <a:r>
              <a:rPr lang="en-US" dirty="0" smtClean="0"/>
              <a:t>Knowing when to get off the bus/train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4203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require </a:t>
            </a:r>
            <a:r>
              <a:rPr lang="en-US" sz="2800" dirty="0" smtClean="0">
                <a:solidFill>
                  <a:srgbClr val="FF0000"/>
                </a:solidFill>
              </a:rPr>
              <a:t>SIGHT</a:t>
            </a:r>
            <a:r>
              <a:rPr lang="en-US" sz="2800" dirty="0" smtClean="0"/>
              <a:t> as primary sense</a:t>
            </a:r>
            <a:endParaRPr lang="en-US" sz="2800" dirty="0"/>
          </a:p>
        </p:txBody>
      </p:sp>
      <p:sp>
        <p:nvSpPr>
          <p:cNvPr id="10" name="Striped Right Arrow 9"/>
          <p:cNvSpPr/>
          <p:nvPr/>
        </p:nvSpPr>
        <p:spPr>
          <a:xfrm>
            <a:off x="1600200" y="5458968"/>
            <a:ext cx="12070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Context-Aware Navigation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Outdoor Navigation (finding curbs -including in snow, using public transportation, interpreting traffic patterns/signal lights…)</a:t>
            </a:r>
          </a:p>
          <a:p>
            <a:r>
              <a:rPr lang="en-US" dirty="0" smtClean="0"/>
              <a:t>Indoor Navigation (finding stairs/elevator, specific offices, restrooms in unfamiliar buildings, finding the cheapest TV at a store…)</a:t>
            </a:r>
          </a:p>
          <a:p>
            <a:r>
              <a:rPr lang="en-US" dirty="0" smtClean="0"/>
              <a:t>Obstacle Avoidance (both overhanging and low obstacles…)</a:t>
            </a:r>
          </a:p>
          <a:p>
            <a:r>
              <a:rPr lang="en-US" dirty="0" smtClean="0"/>
              <a:t>Object Recognition (being able to reach objects needed, recognizing people who are in the immediate neighborhood…)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666</TotalTime>
  <Words>1384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A Mobile-Cloud Collaborative Approach for Context-Aware Blind Navigation</vt:lpstr>
      <vt:lpstr>Outline</vt:lpstr>
      <vt:lpstr>Problem Statement</vt:lpstr>
      <vt:lpstr>Demographics</vt:lpstr>
      <vt:lpstr>Goals</vt:lpstr>
      <vt:lpstr>Challenges</vt:lpstr>
      <vt:lpstr>Discussions</vt:lpstr>
      <vt:lpstr>   Mobility Requirements  </vt:lpstr>
      <vt:lpstr>Context-Aware Navigation Components</vt:lpstr>
      <vt:lpstr>Existing Blind Navigation Aids –  Outdoor Navigation</vt:lpstr>
      <vt:lpstr>Existing Blind Navigation Aids –  Indoor Navigation</vt:lpstr>
      <vt:lpstr>Existing Blind Navigation Aids –  Obstacle Avoidance</vt:lpstr>
      <vt:lpstr>Putting all together…</vt:lpstr>
      <vt:lpstr>Proposed System Architecture</vt:lpstr>
      <vt:lpstr>Proposed System Architecture</vt:lpstr>
      <vt:lpstr>Use of the Android Platform</vt:lpstr>
      <vt:lpstr>Advantages of a Mobile-Cloud Collaborative Approach</vt:lpstr>
      <vt:lpstr>Traffic Lights Status Detection Problem</vt:lpstr>
      <vt:lpstr>Attempts to Solve the Traffic Lights Detection Problem</vt:lpstr>
      <vt:lpstr>Mobile-Cloud Collaborative Traffic Lights Detector</vt:lpstr>
      <vt:lpstr>Adaboost Object Detector</vt:lpstr>
      <vt:lpstr>Experiments: Detector Output</vt:lpstr>
      <vt:lpstr>Experiments: Response time</vt:lpstr>
      <vt:lpstr>Enhanced Detection Schema</vt:lpstr>
      <vt:lpstr>Work In Progress</vt:lpstr>
      <vt:lpstr>Collective Object Classification in Complex Scenes</vt:lpstr>
      <vt:lpstr>Relational Learning with Multiple Boosted Detectors for Object Categorization</vt:lpstr>
      <vt:lpstr>Object Classification Experiments</vt:lpstr>
      <vt:lpstr>References</vt:lpstr>
      <vt:lpstr>We would greatly appreciate your suggestions!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Mobile-Cloud Collaborative Traffic Lights Detector</dc:title>
  <dc:creator>Pelin</dc:creator>
  <cp:lastModifiedBy>Pelin</cp:lastModifiedBy>
  <cp:revision>74</cp:revision>
  <dcterms:created xsi:type="dcterms:W3CDTF">2010-05-20T15:17:10Z</dcterms:created>
  <dcterms:modified xsi:type="dcterms:W3CDTF">2010-09-29T01:58:47Z</dcterms:modified>
</cp:coreProperties>
</file>