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871C8-9337-134A-B7F0-36F23D073C95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94EA9-78F6-0647-B8A9-92F1D2F67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ADB0B6-5835-5448-AEEF-267856E80B3B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DA96668-7D6A-C841-9BED-1D1DD96027A0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Government and Military sectors: complicated procurement rules and stringent security requirements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Cloud-based categories:</a:t>
            </a:r>
          </a:p>
          <a:p>
            <a:pPr eaLnBrk="1" hangingPunct="1">
              <a:buFontTx/>
              <a:buChar char="•"/>
            </a:pPr>
            <a:r>
              <a:rPr lang="en-US"/>
              <a:t>Cloud-based applications (SAAS)</a:t>
            </a:r>
          </a:p>
          <a:p>
            <a:pPr eaLnBrk="1" hangingPunct="1">
              <a:buFontTx/>
              <a:buChar char="•"/>
            </a:pPr>
            <a:r>
              <a:rPr lang="en-US"/>
              <a:t>Cloud-based development (e.g. Google App Engine)</a:t>
            </a:r>
          </a:p>
          <a:p>
            <a:pPr eaLnBrk="1" hangingPunct="1">
              <a:buFontTx/>
              <a:buChar char="•"/>
            </a:pPr>
            <a:r>
              <a:rPr lang="en-US"/>
              <a:t>Cloud-based infrastructure (e.g. Amazon’s EC2)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599BC85-1849-524C-816F-ACDD40CE10EE}" type="slidenum">
              <a:rPr lang="en-US"/>
              <a:pPr/>
              <a:t>7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Trust and tenancy issues as well as loss of control related to the management model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E8FC65-2279-0B42-A7C8-A1E8F67EF243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6C91284-6A33-5747-B658-B092891422CE}" type="slidenum">
              <a:rPr lang="en-US"/>
              <a:pPr/>
              <a:t>12</a:t>
            </a:fld>
            <a:endParaRPr lang="en-US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9CAE048E-8A6B-194F-8FFD-E76AF73526B0}" type="slidenum">
              <a:rPr lang="en-US" sz="1200"/>
              <a:pPr algn="r"/>
              <a:t>12</a:t>
            </a:fld>
            <a:endParaRPr lang="en-US" sz="1200"/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Data mobility: the ability to share data between cloud services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Where does data reside?</a:t>
            </a:r>
          </a:p>
          <a:p>
            <a:pPr eaLnBrk="1" hangingPunct="1"/>
            <a:r>
              <a:rPr lang="en-US"/>
              <a:t> - out-of-state, out-of-country issues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Security Concerns for government in particular</a:t>
            </a:r>
          </a:p>
          <a:p>
            <a:pPr eaLnBrk="1" hangingPunct="1">
              <a:buFontTx/>
              <a:buChar char="-"/>
            </a:pPr>
            <a:r>
              <a:rPr lang="en-US"/>
              <a:t>FISMA</a:t>
            </a:r>
          </a:p>
          <a:p>
            <a:pPr eaLnBrk="1" hangingPunct="1">
              <a:buFontTx/>
              <a:buChar char="-"/>
            </a:pPr>
            <a:r>
              <a:rPr lang="en-US"/>
              <a:t>How to certify and accredit cloud computing providers under FISMA</a:t>
            </a:r>
          </a:p>
          <a:p>
            <a:pPr eaLnBrk="1" hangingPunct="1"/>
            <a:r>
              <a:rPr lang="en-US"/>
              <a:t>   (e.g. ISO 27001)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B2440B-ECC9-3D49-B13B-3D37ECC330D8}" type="slidenum">
              <a:rPr lang="en-US"/>
              <a:pPr/>
              <a:t>14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Chiles and McMakin (1996) define trust as increasing one’s vulnerability to the risk of opportunistic behavior of another whose behavior is not under one’s control in a situation in which the costs of violating the trust are greater than the benefits of upholding the trust.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Trust here means mostly lack of accountability and verifiability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4F2DB3-B065-C448-B937-8C1A663D00D0}" type="slidenum">
              <a:rPr lang="en-US"/>
              <a:pPr/>
              <a:t>15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/>
              <a:t>Who are my neighbors? What is their objective? They present another facet of risk and trust requirements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C181E1-B2FB-9C43-B8F5-B6D842617DE5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F6B91-7311-1C4C-BABC-7B7BBDCEB394}" type="datetimeFigureOut">
              <a:rPr lang="en-US" smtClean="0"/>
              <a:pPr/>
              <a:t>5/16/11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34A5-874D-8D4B-9518-E46F33E048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2819400" cy="1752600"/>
          </a:xfrm>
        </p:spPr>
        <p:txBody>
          <a:bodyPr/>
          <a:lstStyle/>
          <a:p>
            <a:r>
              <a:rPr lang="en-US" sz="1600">
                <a:solidFill>
                  <a:srgbClr val="898989"/>
                </a:solidFill>
                <a:latin typeface="Comic Sans MS" charset="0"/>
              </a:rPr>
              <a:t> </a:t>
            </a:r>
            <a:r>
              <a:rPr lang="en-US" sz="1600" b="1">
                <a:solidFill>
                  <a:srgbClr val="898989"/>
                </a:solidFill>
                <a:latin typeface="Comic Sans MS" charset="0"/>
              </a:rPr>
              <a:t>Bharat Bhargava</a:t>
            </a:r>
            <a:endParaRPr lang="en-US" sz="1600">
              <a:solidFill>
                <a:srgbClr val="898989"/>
              </a:solidFill>
              <a:latin typeface="Comic Sans MS" charset="0"/>
            </a:endParaRPr>
          </a:p>
          <a:p>
            <a:r>
              <a:rPr lang="en-US" sz="1600">
                <a:solidFill>
                  <a:srgbClr val="898989"/>
                </a:solidFill>
                <a:latin typeface="Comic Sans MS" charset="0"/>
              </a:rPr>
              <a:t>bbshail@purdue.edu</a:t>
            </a:r>
          </a:p>
          <a:p>
            <a:r>
              <a:rPr lang="en-US" sz="1600">
                <a:solidFill>
                  <a:srgbClr val="898989"/>
                </a:solidFill>
                <a:latin typeface="Comic Sans MS" charset="0"/>
              </a:rPr>
              <a:t>Computer Science</a:t>
            </a:r>
          </a:p>
          <a:p>
            <a:r>
              <a:rPr lang="en-US" sz="1600">
                <a:solidFill>
                  <a:srgbClr val="898989"/>
                </a:solidFill>
                <a:latin typeface="Comic Sans MS" charset="0"/>
              </a:rPr>
              <a:t>Purdue University</a:t>
            </a: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685800" y="1425575"/>
            <a:ext cx="7772400" cy="14700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002060"/>
                </a:solidFill>
                <a:ea typeface="+mj-ea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ea typeface="+mj-ea"/>
                <a:cs typeface="Arial" pitchFamily="34" charset="0"/>
              </a:rPr>
            </a:br>
            <a:r>
              <a:rPr lang="en-US" sz="3600" dirty="0" smtClean="0">
                <a:solidFill>
                  <a:srgbClr val="1E1C11"/>
                </a:solidFill>
                <a:ea typeface="+mj-ea"/>
                <a:cs typeface="Arial" pitchFamily="34" charset="0"/>
              </a:rPr>
              <a:t>Research in Cloud Computing</a:t>
            </a:r>
            <a:br>
              <a:rPr lang="en-US" sz="3600" dirty="0" smtClean="0">
                <a:solidFill>
                  <a:srgbClr val="1E1C11"/>
                </a:solidFill>
                <a:ea typeface="+mj-ea"/>
                <a:cs typeface="Arial" pitchFamily="34" charset="0"/>
              </a:rPr>
            </a:br>
            <a:endParaRPr lang="en-US" sz="3600" dirty="0" smtClean="0">
              <a:solidFill>
                <a:srgbClr val="1E1C11"/>
              </a:solidFill>
              <a:ea typeface="+mj-ea"/>
              <a:cs typeface="Arial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5867400" y="3886200"/>
            <a:ext cx="2819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16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rPr>
              <a:t>YounSun Cho</a:t>
            </a:r>
          </a:p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16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rPr>
              <a:t>cho52@cs.purdue.edu</a:t>
            </a:r>
          </a:p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16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rPr>
              <a:t>Computer Science</a:t>
            </a:r>
          </a:p>
          <a:p>
            <a:pPr algn="ctr" eaLnBrk="0" hangingPunct="0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en-US" sz="1600">
                <a:solidFill>
                  <a:schemeClr val="tx1">
                    <a:tint val="75000"/>
                  </a:schemeClr>
                </a:solidFill>
                <a:latin typeface="Comic Sans MS" pitchFamily="66" charset="0"/>
                <a:ea typeface="+mn-ea"/>
                <a:cs typeface="+mn-cs"/>
              </a:rPr>
              <a:t>Purdue University</a:t>
            </a:r>
            <a:endParaRPr lang="en-US" sz="1600" dirty="0">
              <a:solidFill>
                <a:schemeClr val="tx1">
                  <a:tint val="75000"/>
                </a:schemeClr>
              </a:solidFill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4341" name="Subtitle 2"/>
          <p:cNvSpPr txBox="1">
            <a:spLocks/>
          </p:cNvSpPr>
          <p:nvPr/>
        </p:nvSpPr>
        <p:spPr bwMode="auto">
          <a:xfrm>
            <a:off x="3124200" y="3886200"/>
            <a:ext cx="2819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sz="1600">
                <a:solidFill>
                  <a:srgbClr val="898989"/>
                </a:solidFill>
                <a:latin typeface="Comic Sans MS" charset="0"/>
              </a:rPr>
              <a:t>Anya Kim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sz="1600">
                <a:solidFill>
                  <a:srgbClr val="898989"/>
                </a:solidFill>
                <a:latin typeface="Comic Sans MS" charset="0"/>
              </a:rPr>
              <a:t>anya.kim@nrl.navy.mil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sz="1600">
                <a:solidFill>
                  <a:srgbClr val="898989"/>
                </a:solidFill>
                <a:latin typeface="Comic Sans MS" charset="0"/>
              </a:rPr>
              <a:t>Naval Research Lab</a:t>
            </a:r>
          </a:p>
          <a:p>
            <a:pPr algn="ctr" eaLnBrk="0" hangingPunct="0">
              <a:spcBef>
                <a:spcPct val="20000"/>
              </a:spcBef>
            </a:pPr>
            <a:endParaRPr lang="en-US" sz="1600">
              <a:solidFill>
                <a:srgbClr val="898989"/>
              </a:solidFill>
              <a:latin typeface="Comic Sans MS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  <a:ea typeface="Arial" charset="0"/>
                <a:cs typeface="Arial" charset="0"/>
              </a:rPr>
              <a:t>If cloud computing is so great, </a:t>
            </a:r>
            <a:br>
              <a:rPr lang="en-US">
                <a:solidFill>
                  <a:srgbClr val="1E1C11"/>
                </a:solidFill>
                <a:latin typeface="Comic Sans MS" charset="0"/>
                <a:ea typeface="Arial" charset="0"/>
                <a:cs typeface="Arial" charset="0"/>
              </a:rPr>
            </a:br>
            <a:r>
              <a:rPr lang="en-US">
                <a:solidFill>
                  <a:srgbClr val="1E1C11"/>
                </a:solidFill>
                <a:latin typeface="Comic Sans MS" charset="0"/>
                <a:ea typeface="Arial" charset="0"/>
                <a:cs typeface="Arial" charset="0"/>
              </a:rPr>
              <a:t>why isn’t everyone doing it?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The cloud acts as a big black box, nothing inside the cloud is visible to the clients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Clients have no idea or control over what happens inside a cloud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Even if the cloud provider is honest, it can have malicious system admins who can tamper with the VMs and violate confidentiality and integrity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Clouds are still subject to traditional data confidentiality, integrity, availability, and privacy issues, plus some additional attacks</a:t>
            </a:r>
          </a:p>
          <a:p>
            <a:pPr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  <a:p>
            <a:pPr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AC0EA-419B-EA41-A31E-E7C14CD5790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ea typeface="+mj-ea"/>
              </a:rPr>
              <a:t>Companies are still afraid to use clouds</a:t>
            </a:r>
            <a:endParaRPr lang="en-US" sz="3600" dirty="0">
              <a:ea typeface="+mj-ea"/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F4577D-509E-BE4C-BF49-FFE954DAB1C5}" type="slidenum">
              <a:rPr lang="en-US"/>
              <a:pPr/>
              <a:t>11</a:t>
            </a:fld>
            <a:endParaRPr lang="en-US"/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90600"/>
            <a:ext cx="7162800" cy="538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Box 8"/>
          <p:cNvSpPr txBox="1">
            <a:spLocks noChangeArrowheads="1"/>
          </p:cNvSpPr>
          <p:nvPr/>
        </p:nvSpPr>
        <p:spPr bwMode="auto">
          <a:xfrm>
            <a:off x="7391400" y="60198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Calibri" charset="0"/>
              </a:rPr>
              <a:t>[</a:t>
            </a:r>
            <a:r>
              <a:rPr lang="en-US" b="1">
                <a:latin typeface="Calibri" charset="0"/>
              </a:rPr>
              <a:t>Chow09ccsw</a:t>
            </a:r>
            <a:r>
              <a:rPr lang="en-US">
                <a:latin typeface="Calibri" charset="0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>
                <a:latin typeface="Comic Sans MS" charset="0"/>
              </a:rPr>
              <a:t>Causes of Problems Associated </a:t>
            </a:r>
            <a:br>
              <a:rPr lang="en-US">
                <a:latin typeface="Comic Sans MS" charset="0"/>
              </a:rPr>
            </a:br>
            <a:r>
              <a:rPr lang="en-US">
                <a:latin typeface="Comic Sans MS" charset="0"/>
              </a:rPr>
              <a:t>with Cloud Computing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Comic Sans MS" charset="0"/>
              </a:rPr>
              <a:t>Most security problems stem from:</a:t>
            </a:r>
          </a:p>
          <a:p>
            <a:pPr lvl="1" eaLnBrk="1" hangingPunct="1"/>
            <a:r>
              <a:rPr lang="en-US">
                <a:latin typeface="Comic Sans MS" charset="0"/>
              </a:rPr>
              <a:t>Loss of control</a:t>
            </a:r>
          </a:p>
          <a:p>
            <a:pPr lvl="1" eaLnBrk="1" hangingPunct="1"/>
            <a:r>
              <a:rPr lang="en-US">
                <a:latin typeface="Comic Sans MS" charset="0"/>
              </a:rPr>
              <a:t>Lack of trust (mechanisms)</a:t>
            </a:r>
          </a:p>
          <a:p>
            <a:pPr lvl="1" eaLnBrk="1" hangingPunct="1"/>
            <a:r>
              <a:rPr lang="en-US">
                <a:latin typeface="Comic Sans MS" charset="0"/>
              </a:rPr>
              <a:t>Multi-tenancy</a:t>
            </a:r>
          </a:p>
          <a:p>
            <a:pPr eaLnBrk="1" hangingPunct="1"/>
            <a:r>
              <a:rPr lang="en-US" sz="2800">
                <a:latin typeface="Comic Sans MS" charset="0"/>
              </a:rPr>
              <a:t>These problems exist mainly in 3</a:t>
            </a:r>
            <a:r>
              <a:rPr lang="en-US" sz="2800" baseline="30000">
                <a:latin typeface="Comic Sans MS" charset="0"/>
              </a:rPr>
              <a:t>rd</a:t>
            </a:r>
            <a:r>
              <a:rPr lang="en-US" sz="2800">
                <a:latin typeface="Comic Sans MS" charset="0"/>
              </a:rPr>
              <a:t> party management models</a:t>
            </a:r>
          </a:p>
          <a:p>
            <a:pPr lvl="1" eaLnBrk="1" hangingPunct="1"/>
            <a:r>
              <a:rPr lang="en-US">
                <a:latin typeface="Comic Sans MS" charset="0"/>
              </a:rPr>
              <a:t>Self-managed clouds still have security issues, but not related to above</a:t>
            </a:r>
          </a:p>
          <a:p>
            <a:pPr lvl="1" eaLnBrk="1" hangingPunct="1">
              <a:buFontTx/>
              <a:buNone/>
            </a:pPr>
            <a:endParaRPr lang="en-US"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Loss of Control in the Cloud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500" dirty="0">
                <a:solidFill>
                  <a:srgbClr val="1E1C11"/>
                </a:solidFill>
                <a:latin typeface="Comic Sans MS" charset="0"/>
              </a:rPr>
              <a:t>Consumer’s loss of control</a:t>
            </a:r>
          </a:p>
          <a:p>
            <a:pPr lvl="1" eaLnBrk="1" hangingPunct="1"/>
            <a:r>
              <a:rPr lang="en-US" sz="2500" dirty="0">
                <a:solidFill>
                  <a:srgbClr val="1E1C11"/>
                </a:solidFill>
                <a:latin typeface="Comic Sans MS" charset="0"/>
              </a:rPr>
              <a:t>Data, applications, resources are located with provider</a:t>
            </a:r>
          </a:p>
          <a:p>
            <a:pPr lvl="1" eaLnBrk="1" hangingPunct="1"/>
            <a:r>
              <a:rPr lang="en-US" sz="2500" dirty="0">
                <a:solidFill>
                  <a:srgbClr val="1E1C11"/>
                </a:solidFill>
                <a:latin typeface="Comic Sans MS" charset="0"/>
              </a:rPr>
              <a:t>User identity management is handled by the cloud</a:t>
            </a:r>
          </a:p>
          <a:p>
            <a:pPr lvl="1" eaLnBrk="1" hangingPunct="1"/>
            <a:r>
              <a:rPr lang="en-US" sz="2500" dirty="0">
                <a:solidFill>
                  <a:srgbClr val="1E1C11"/>
                </a:solidFill>
                <a:latin typeface="Comic Sans MS" charset="0"/>
              </a:rPr>
              <a:t>User access control rules, security policies and enforcement are managed by the cloud provider</a:t>
            </a:r>
          </a:p>
          <a:p>
            <a:pPr lvl="1" eaLnBrk="1" hangingPunct="1"/>
            <a:r>
              <a:rPr lang="en-US" sz="2500" dirty="0">
                <a:solidFill>
                  <a:srgbClr val="1E1C11"/>
                </a:solidFill>
                <a:latin typeface="Comic Sans MS" charset="0"/>
              </a:rPr>
              <a:t>Consumer relies on provider to ensure</a:t>
            </a:r>
          </a:p>
          <a:p>
            <a:pPr lvl="2" eaLnBrk="1" hangingPunct="1"/>
            <a:r>
              <a:rPr lang="en-US" dirty="0">
                <a:solidFill>
                  <a:srgbClr val="1E1C11"/>
                </a:solidFill>
                <a:latin typeface="Comic Sans MS" charset="0"/>
              </a:rPr>
              <a:t>Data security and privacy</a:t>
            </a:r>
          </a:p>
          <a:p>
            <a:pPr lvl="2" eaLnBrk="1" hangingPunct="1"/>
            <a:r>
              <a:rPr lang="en-US" dirty="0">
                <a:solidFill>
                  <a:srgbClr val="1E1C11"/>
                </a:solidFill>
                <a:latin typeface="Comic Sans MS" charset="0"/>
              </a:rPr>
              <a:t>Resource availability</a:t>
            </a:r>
          </a:p>
          <a:p>
            <a:pPr lvl="2" eaLnBrk="1" hangingPunct="1"/>
            <a:r>
              <a:rPr lang="en-US" dirty="0">
                <a:solidFill>
                  <a:srgbClr val="1E1C11"/>
                </a:solidFill>
                <a:latin typeface="Comic Sans MS" charset="0"/>
              </a:rPr>
              <a:t>Monitoring and repairing of services/resources</a:t>
            </a:r>
          </a:p>
          <a:p>
            <a:pPr eaLnBrk="1" hangingPunct="1"/>
            <a:endParaRPr lang="en-US" sz="2800" dirty="0">
              <a:solidFill>
                <a:srgbClr val="1E1C11"/>
              </a:solidFill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Lack of Trust in the Cloud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1E1C11"/>
                </a:solidFill>
                <a:latin typeface="Comic Sans MS" charset="0"/>
              </a:rPr>
              <a:t>A brief deviation from the talk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(But still related)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Trusting a third party requires taking risks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1E1C11"/>
                </a:solidFill>
                <a:latin typeface="Comic Sans MS" charset="0"/>
              </a:rPr>
              <a:t>Defining trust and risk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Opposite sides of the same coin (J. Camp)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People only trust when it pays (Economist’s view)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Need for trust arises only in risky situations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>
                <a:solidFill>
                  <a:srgbClr val="1E1C11"/>
                </a:solidFill>
                <a:latin typeface="Comic Sans MS" charset="0"/>
              </a:rPr>
              <a:t>Defunct third party management schemes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Hard to balance trust and risk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e.g. Key Escrow (Clipper chip)</a:t>
            </a:r>
          </a:p>
          <a:p>
            <a:pPr lvl="1" eaLnBrk="1" hangingPunct="1">
              <a:lnSpc>
                <a:spcPct val="8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Is the cloud headed toward the same path?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Multi-tenancy Issues in the Cloud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Conflict between tenants’ opposing goals</a:t>
            </a:r>
          </a:p>
          <a:p>
            <a:pPr lvl="1"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Tenants share a pool of resources and have opposing goals</a:t>
            </a:r>
          </a:p>
          <a:p>
            <a:pPr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How does multi-tenancy deal with conflict of interest?</a:t>
            </a:r>
          </a:p>
          <a:p>
            <a:pPr lvl="1"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Can tenants get along together and ‘play nicely’ ?</a:t>
            </a:r>
          </a:p>
          <a:p>
            <a:pPr lvl="1"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If they can’t, can we isolate them?</a:t>
            </a:r>
          </a:p>
          <a:p>
            <a:pPr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How to provide separation between tenants?</a:t>
            </a:r>
          </a:p>
          <a:p>
            <a:pPr eaLnBrk="1" hangingPunct="1"/>
            <a:endParaRPr lang="en-US" sz="2000">
              <a:solidFill>
                <a:srgbClr val="1E1C11"/>
              </a:solidFill>
              <a:latin typeface="Comic Sans MS" charset="0"/>
            </a:endParaRPr>
          </a:p>
          <a:p>
            <a:pPr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Cloud Computing brings new threats</a:t>
            </a:r>
          </a:p>
          <a:p>
            <a:pPr lvl="1"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Multiple independent users share the same physical infrastructure</a:t>
            </a:r>
          </a:p>
          <a:p>
            <a:pPr lvl="1" eaLnBrk="1" hangingPunct="1"/>
            <a:r>
              <a:rPr lang="en-US" sz="2000">
                <a:solidFill>
                  <a:srgbClr val="1E1C11"/>
                </a:solidFill>
                <a:latin typeface="Comic Sans MS" charset="0"/>
              </a:rPr>
              <a:t> Thus an attacker can legitimately be in the same physical machine as the target</a:t>
            </a:r>
          </a:p>
          <a:p>
            <a:pPr eaLnBrk="1" hangingPunct="1"/>
            <a:endParaRPr lang="en-US" sz="2000">
              <a:solidFill>
                <a:srgbClr val="1E1C11"/>
              </a:solidFill>
              <a:latin typeface="Comic Sans MS" charset="0"/>
            </a:endParaRPr>
          </a:p>
          <a:p>
            <a:pPr eaLnBrk="1" hangingPunct="1"/>
            <a:endParaRPr lang="en-US" sz="2000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>
              <a:buFontTx/>
              <a:buNone/>
            </a:pPr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Taxonomy of Fear</a:t>
            </a:r>
            <a:endParaRPr lang="en-US" dirty="0">
              <a:ea typeface="+mj-ea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Confidentiality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Fear of loss of control over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Will the sensitive data stored on a cloud remain confidential? </a:t>
            </a:r>
          </a:p>
          <a:p>
            <a:pPr lvl="2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Will cloud compromises leak confidential client data 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Will the cloud provider itself be honest and won’t peek into the data?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Integrity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How do I know that the cloud provider is doing the computations correctly?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solidFill>
                  <a:srgbClr val="1E1C11"/>
                </a:solidFill>
                <a:latin typeface="Comic Sans MS" charset="0"/>
              </a:rPr>
              <a:t>How do I ensure that the cloud provider really stored my data without tampering with it?</a:t>
            </a:r>
          </a:p>
          <a:p>
            <a:pPr lvl="1" eaLnBrk="1" hangingPunct="1">
              <a:lnSpc>
                <a:spcPct val="90000"/>
              </a:lnSpc>
            </a:pPr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3A9186-F51A-C043-957F-7CF6F1010AF5}" type="slidenum">
              <a:rPr lang="en-US"/>
              <a:pPr/>
              <a:t>16</a:t>
            </a:fld>
            <a:endParaRPr lang="en-US"/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Taxonomy of Fear (cont.)</a:t>
            </a:r>
            <a:endParaRPr lang="en-US" dirty="0">
              <a:ea typeface="+mj-ea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Availability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Will critical systems go down at the client, if the provider is attacked in a Denial of Service attack?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What happens if cloud provider goes out of business?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Would cloud scale well-enough?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Often-voiced concern</a:t>
            </a:r>
          </a:p>
          <a:p>
            <a:pPr lvl="2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Although cloud providers argue their downtime compares well with cloud user’s own data centers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852885-DA62-484E-969D-27591013BB80}" type="slidenum">
              <a:rPr lang="en-US"/>
              <a:pPr/>
              <a:t>17</a:t>
            </a:fld>
            <a:endParaRPr lang="en-US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5410200" y="6096000"/>
            <a:ext cx="34940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 [5] 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Taxonomy of Fear (cont.)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Privacy issues raised via massive data mining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Cloud now stores data from a lot of clients, and can run data mining algorithms to get large amounts of information on clients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Increased</a:t>
            </a:r>
            <a:r>
              <a:rPr lang="en-US" b="1" dirty="0" smtClean="0">
                <a:ea typeface="+mn-ea"/>
                <a:cs typeface="+mn-cs"/>
              </a:rPr>
              <a:t> </a:t>
            </a:r>
            <a:r>
              <a:rPr lang="en-US" dirty="0" smtClean="0">
                <a:ea typeface="+mn-ea"/>
                <a:cs typeface="+mn-cs"/>
              </a:rPr>
              <a:t>attack surface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Entity outside the organization now stores and computes data, and so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Attackers can now target the communication link between cloud provider and client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Cloud provider employees can be phished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99F80A-71F3-764B-9774-0DF124A17D7B}" type="slidenum">
              <a:rPr lang="en-US"/>
              <a:pPr/>
              <a:t>18</a:t>
            </a:fld>
            <a:endParaRPr lang="en-US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5410200" y="6096000"/>
            <a:ext cx="3448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Taxonomy of Fear (cont.)</a:t>
            </a:r>
            <a:endParaRPr lang="en-US" dirty="0">
              <a:ea typeface="+mj-ea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Auditability and forensics (out of control of data)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Difficult to audit data held outside organization in a cloud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Forensics also made difficult since now clients don’t maintain data locally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Legal quagmire and transitive trust issues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Who is responsible for complying with regulations?</a:t>
            </a:r>
          </a:p>
          <a:p>
            <a:pPr lvl="2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e.g., SOX, HIPAA, GLBA 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If cloud provider subcontracts to third party clouds, will the data still be secure?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F4BFF0-7335-2E4D-97BC-51474842D4B2}" type="slidenum">
              <a:rPr lang="en-US"/>
              <a:pPr/>
              <a:t>19</a:t>
            </a:fld>
            <a:endParaRPr lang="en-US"/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5410200" y="6096000"/>
            <a:ext cx="3448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Talk Objectives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rgbClr val="1E1C11"/>
                </a:solidFill>
                <a:latin typeface="Comic Sans MS" charset="0"/>
              </a:rPr>
              <a:t>A high-level discussion of the fundamental challenges and </a:t>
            </a:r>
            <a:r>
              <a:rPr lang="en-US">
                <a:solidFill>
                  <a:srgbClr val="1E1C11"/>
                </a:solidFill>
                <a:latin typeface="Comic Sans MS" charset="0"/>
              </a:rPr>
              <a:t>issues/characteristics </a:t>
            </a:r>
            <a:r>
              <a:rPr lang="en-GB">
                <a:solidFill>
                  <a:srgbClr val="1E1C11"/>
                </a:solidFill>
                <a:latin typeface="Comic Sans MS" charset="0"/>
              </a:rPr>
              <a:t>of cloud computing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Identify a few security and privacy issues within this framework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Propose some approaches to addressing these issues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Preliminary ideas to think about</a:t>
            </a:r>
          </a:p>
          <a:p>
            <a:pPr lvl="1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Taxonomy of Fear (cont.) </a:t>
            </a:r>
            <a:endParaRPr lang="en-US" dirty="0">
              <a:ea typeface="+mj-ea"/>
            </a:endParaRP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2E6FE-23C5-2349-8F7D-FCA0CDE6BC01}" type="slidenum">
              <a:rPr lang="en-US"/>
              <a:pPr/>
              <a:t>20</a:t>
            </a:fld>
            <a:endParaRPr lang="en-US"/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652588"/>
            <a:ext cx="9906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>
            <a:lum bright="22000" contrast="-46000"/>
          </a:blip>
          <a:srcRect/>
          <a:stretch>
            <a:fillRect/>
          </a:stretch>
        </p:blipFill>
        <p:spPr bwMode="auto">
          <a:xfrm>
            <a:off x="6858000" y="1676400"/>
            <a:ext cx="1066800" cy="131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ular Callout 8"/>
          <p:cNvSpPr/>
          <p:nvPr/>
        </p:nvSpPr>
        <p:spPr>
          <a:xfrm>
            <a:off x="2590800" y="1196975"/>
            <a:ext cx="2667000" cy="1447800"/>
          </a:xfrm>
          <a:prstGeom prst="wedgeRoundRectCallout">
            <a:avLst>
              <a:gd name="adj1" fmla="val -77506"/>
              <a:gd name="adj2" fmla="val 14500"/>
              <a:gd name="adj3" fmla="val 16667"/>
            </a:avLst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967" name="Rectangle 10"/>
          <p:cNvSpPr>
            <a:spLocks noChangeArrowheads="1"/>
          </p:cNvSpPr>
          <p:nvPr/>
        </p:nvSpPr>
        <p:spPr bwMode="auto">
          <a:xfrm>
            <a:off x="2667000" y="1273175"/>
            <a:ext cx="27432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alibri" charset="0"/>
              </a:rPr>
              <a:t>Cloud Computing is </a:t>
            </a:r>
            <a:r>
              <a:rPr lang="en-US" sz="1400" b="1">
                <a:latin typeface="Calibri" charset="0"/>
              </a:rPr>
              <a:t>a security nightmare</a:t>
            </a:r>
            <a:r>
              <a:rPr lang="en-US" sz="1400">
                <a:latin typeface="Calibri" charset="0"/>
              </a:rPr>
              <a:t> and it can't be handled in traditional ways.</a:t>
            </a:r>
          </a:p>
          <a:p>
            <a:r>
              <a:rPr lang="en-US" sz="1400">
                <a:latin typeface="Calibri" charset="0"/>
              </a:rPr>
              <a:t>John Chambers</a:t>
            </a:r>
          </a:p>
          <a:p>
            <a:r>
              <a:rPr lang="en-US" sz="1400">
                <a:latin typeface="Calibri" charset="0"/>
              </a:rPr>
              <a:t>CISCO CEO</a:t>
            </a:r>
          </a:p>
        </p:txBody>
      </p:sp>
      <p:sp>
        <p:nvSpPr>
          <p:cNvPr id="40968" name="Content Placeholder 2"/>
          <p:cNvSpPr>
            <a:spLocks noGrp="1"/>
          </p:cNvSpPr>
          <p:nvPr>
            <p:ph idx="1"/>
          </p:nvPr>
        </p:nvSpPr>
        <p:spPr>
          <a:xfrm>
            <a:off x="152400" y="3352800"/>
            <a:ext cx="8763000" cy="3200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Security is one of the most difficult task to implement in cloud computing. 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Different forms of attacks in the application side and in the hardware components 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Attacks with catastrophic effects only needs one security flaw </a:t>
            </a:r>
          </a:p>
          <a:p>
            <a:pPr eaLnBrk="1" hangingPunct="1">
              <a:buFont typeface="Arial" charset="0"/>
              <a:buNone/>
            </a:pPr>
            <a:endParaRPr lang="en-US" sz="1200">
              <a:solidFill>
                <a:srgbClr val="1E1C11"/>
              </a:solidFill>
              <a:latin typeface="Comic Sans MS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1200">
                <a:solidFill>
                  <a:srgbClr val="1E1C11"/>
                </a:solidFill>
                <a:latin typeface="Comic Sans MS" charset="0"/>
              </a:rPr>
              <a:t>			(http://www.exforsys.com/tutorials/cloud-computing/cloud-computing-security.html)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Threat Model</a:t>
            </a:r>
            <a:endParaRPr lang="en-US" dirty="0">
              <a:ea typeface="+mj-ea"/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754563"/>
          </a:xfrm>
        </p:spPr>
        <p:txBody>
          <a:bodyPr/>
          <a:lstStyle/>
          <a:p>
            <a:pPr marL="0" indent="0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 A threat model helps in analyzing a security problem, design mitigation strategies, and evaluate solutions</a:t>
            </a:r>
          </a:p>
          <a:p>
            <a:pPr marL="0" indent="0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Steps: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Identify attackers, assets, threats and other components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Rank the threats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Choose mitigation strategies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Build solutions based on the strategies</a:t>
            </a:r>
          </a:p>
          <a:p>
            <a:pPr marL="0" indent="0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01203-2949-AA42-ADF4-96FE6A074485}" type="slidenum">
              <a:rPr lang="en-US"/>
              <a:pPr/>
              <a:t>21</a:t>
            </a:fld>
            <a:endParaRPr lang="en-US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Threat Model</a:t>
            </a:r>
            <a:endParaRPr lang="en-US" dirty="0">
              <a:ea typeface="+mj-ea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Basic components 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Attacker modeling</a:t>
            </a:r>
          </a:p>
          <a:p>
            <a:pPr lvl="2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Choose what attacker to consider</a:t>
            </a:r>
          </a:p>
          <a:p>
            <a:pPr lvl="3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insider vs. outsider?</a:t>
            </a:r>
          </a:p>
          <a:p>
            <a:pPr lvl="3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single vs. collaborator?</a:t>
            </a:r>
          </a:p>
          <a:p>
            <a:pPr lvl="2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Attacker motivation and capabilities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Attacker goals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Vulnerabilities / threats</a:t>
            </a:r>
          </a:p>
          <a:p>
            <a:pPr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1697CF-6DCA-A54F-9CB7-4939752E8C93}" type="slidenum">
              <a:rPr lang="en-US"/>
              <a:pPr/>
              <a:t>22</a:t>
            </a:fld>
            <a:endParaRPr lang="en-US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What is the issue?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The core issue here is the levels of trust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Many cloud computing providers trust their customers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Each customer is physically commingling its data with data from anybody else using the cloud while logically and virtually you have your own space 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>
                <a:ea typeface="+mn-ea"/>
              </a:rPr>
              <a:t> The way that the cloud provider implements security is typically focused on they fact that those outside of their cloud are evil, and those inside are good.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But what if those inside are also evil?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E1F74C-05D4-0E4C-8CB0-DFDDA23DA86A}" type="slidenum">
              <a:rPr lang="en-US"/>
              <a:pPr/>
              <a:t>23</a:t>
            </a:fld>
            <a:endParaRPr lang="en-US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90678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Attacker Capability: Malicious Insiders</a:t>
            </a:r>
            <a:endParaRPr lang="en-US" dirty="0">
              <a:ea typeface="+mj-ea"/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At client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Learn passwords/authentication information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Gain control of the VMs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At cloud provider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Log client communication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Can read unencrypted data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Can possibly peek into VMs, or make copies of VMs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Can monitor network communication, application patterns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>
                <a:solidFill>
                  <a:srgbClr val="1E1C11"/>
                </a:solidFill>
                <a:latin typeface="Comic Sans MS" charset="0"/>
              </a:rPr>
              <a:t>Why?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>
                <a:solidFill>
                  <a:srgbClr val="1E1C11"/>
                </a:solidFill>
                <a:latin typeface="Comic Sans MS" charset="0"/>
              </a:rPr>
              <a:t>Gain information about client data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>
                <a:solidFill>
                  <a:srgbClr val="1E1C11"/>
                </a:solidFill>
                <a:latin typeface="Comic Sans MS" charset="0"/>
              </a:rPr>
              <a:t>Gain information on client behavior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>
                <a:solidFill>
                  <a:srgbClr val="1E1C11"/>
                </a:solidFill>
                <a:latin typeface="Comic Sans MS" charset="0"/>
              </a:rPr>
              <a:t>Sell the information or use itself</a:t>
            </a:r>
          </a:p>
          <a:p>
            <a:pPr eaLnBrk="1" hangingPunct="1">
              <a:lnSpc>
                <a:spcPct val="80000"/>
              </a:lnSpc>
            </a:pPr>
            <a:endParaRPr lang="en-US" sz="2200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200">
              <a:solidFill>
                <a:srgbClr val="1E1C11"/>
              </a:solidFill>
              <a:latin typeface="Comic Sans MS" charset="0"/>
            </a:endParaRPr>
          </a:p>
          <a:p>
            <a:pPr lvl="1" eaLnBrk="1" hangingPunct="1">
              <a:lnSpc>
                <a:spcPct val="80000"/>
              </a:lnSpc>
            </a:pPr>
            <a:endParaRPr lang="en-US" sz="2200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DC3F1D-26D2-E74D-855B-4DA464CDADD3}" type="slidenum">
              <a:rPr lang="en-US"/>
              <a:pPr/>
              <a:t>24</a:t>
            </a:fld>
            <a:endParaRPr lang="en-US"/>
          </a:p>
        </p:txBody>
      </p:sp>
      <p:sp>
        <p:nvSpPr>
          <p:cNvPr id="45061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Attacker Capability: Outside attacker</a:t>
            </a:r>
            <a:endParaRPr lang="en-US" dirty="0">
              <a:ea typeface="+mj-ea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What?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Listen to network traffic (passive)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Insert malicious traffic (active)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Probe cloud structure (active)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Launch DoS </a:t>
            </a:r>
          </a:p>
          <a:p>
            <a:pPr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Goal?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Intrusion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Network analysis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Man in the middle</a:t>
            </a:r>
          </a:p>
          <a:p>
            <a:pPr lvl="1" eaLnBrk="1" hangingPunct="1"/>
            <a:r>
              <a:rPr lang="en-US">
                <a:solidFill>
                  <a:srgbClr val="1E1C11"/>
                </a:solidFill>
                <a:latin typeface="Comic Sans MS" charset="0"/>
              </a:rPr>
              <a:t>Cartography</a:t>
            </a:r>
          </a:p>
          <a:p>
            <a:pPr lvl="1"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  <a:p>
            <a:pPr eaLnBrk="1" hangingPunct="1"/>
            <a:endParaRPr lang="en-US">
              <a:solidFill>
                <a:srgbClr val="1E1C11"/>
              </a:solidFill>
              <a:latin typeface="Comic Sans MS" charset="0"/>
            </a:endParaRP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380BF3-8442-6B46-8F04-115324901D44}" type="slidenum">
              <a:rPr lang="en-US"/>
              <a:pPr/>
              <a:t>25</a:t>
            </a:fld>
            <a:endParaRPr lang="en-US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Challenges for the attacker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How to find out where the target is located?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How to be co-located with the target in the same (physical) machine?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How to gather information about the target?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0BEFE3-0AE5-A14E-8D0C-09DC32A56C78}" type="slidenum">
              <a:rPr lang="en-US"/>
              <a:pPr/>
              <a:t>26</a:t>
            </a:fld>
            <a:endParaRPr lang="en-US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5410200" y="6096000"/>
            <a:ext cx="3402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[5] www.cs.jhu.edu/~ragib/sp10/cs412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ea typeface="+mj-ea"/>
              </a:rPr>
              <a:t>Introduction</a:t>
            </a:r>
            <a:endParaRPr lang="en-US" dirty="0">
              <a:ea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Cloud Computing Background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Cloud Models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Why do you still hesitate to use cloud computing?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Causes of Problems Associated with Cloud Computing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Taxonomy of Fear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Threat Model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C0ACB9-F1E3-9E4C-B72C-98715100EBB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</a:rPr>
              <a:t>Cloud Computing Background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800">
                <a:latin typeface="Comic Sans MS" charset="0"/>
              </a:rPr>
              <a:t>Features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Use of internet-based services to support business process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Rent IT-services on a utility-like basis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>
                <a:latin typeface="Comic Sans MS" charset="0"/>
              </a:rPr>
              <a:t>Attributes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Rapid deployment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Low startup costs/ capital investments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Costs based on usage or subscription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Multi-tenant sharing of services/ resources</a:t>
            </a:r>
          </a:p>
          <a:p>
            <a:pPr eaLnBrk="1" hangingPunct="1">
              <a:lnSpc>
                <a:spcPct val="80000"/>
              </a:lnSpc>
            </a:pPr>
            <a:r>
              <a:rPr lang="en-US" sz="1800">
                <a:latin typeface="Comic Sans MS" charset="0"/>
              </a:rPr>
              <a:t>Essential characteristics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On demand self-service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Ubiquitous network access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Location independent resource pooling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Rapid elasticity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>
                <a:latin typeface="Comic Sans MS" charset="0"/>
              </a:rPr>
              <a:t>Measured service</a:t>
            </a:r>
          </a:p>
          <a:p>
            <a:pPr eaLnBrk="1" hangingPunct="1">
              <a:lnSpc>
                <a:spcPct val="80000"/>
              </a:lnSpc>
            </a:pPr>
            <a:r>
              <a:rPr lang="en-US" sz="1800">
                <a:latin typeface="Comic Sans MS" charset="0"/>
              </a:rPr>
              <a:t>“Cloud computing is a compilation of existing techniques and technologies, packaged within a new infrastructure paradigm that offers improved scalability, elasticity, business agility, faster startup time, reduced management costs, and just-in-time availability of resources”</a:t>
            </a:r>
          </a:p>
          <a:p>
            <a:pPr eaLnBrk="1" hangingPunct="1">
              <a:lnSpc>
                <a:spcPct val="80000"/>
              </a:lnSpc>
            </a:pPr>
            <a:endParaRPr lang="en-US" sz="1800">
              <a:latin typeface="Comic Sans MS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239000" y="6477000"/>
            <a:ext cx="1706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From [1] NIST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3763" y="303213"/>
            <a:ext cx="7358062" cy="1714500"/>
          </a:xfrm>
        </p:spPr>
        <p:txBody>
          <a:bodyPr rIns="35717"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A Massive Concentration of Resources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50238" cy="3657600"/>
          </a:xfrm>
        </p:spPr>
        <p:txBody>
          <a:bodyPr rIns="35717" anchor="ctr"/>
          <a:lstStyle/>
          <a:p>
            <a:pPr marL="889000" indent="-571500" eaLnBrk="1" hangingPunct="1"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Also a massive concentration of risk</a:t>
            </a:r>
          </a:p>
          <a:p>
            <a:pPr marL="1333500" lvl="1" indent="-571500" eaLnBrk="1" hangingPunct="1"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expected loss from a single breach can be significantly larger</a:t>
            </a:r>
          </a:p>
          <a:p>
            <a:pPr marL="1333500" lvl="1" indent="-571500" eaLnBrk="1" hangingPunct="1"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concentration of “users” represents a concentration of threats</a:t>
            </a:r>
          </a:p>
          <a:p>
            <a:pPr marL="889000" indent="-571500" eaLnBrk="1" hangingPunct="1"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“Ultimately, you can outsource responsibility but you can’t outsource accountability.”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454650" y="6324600"/>
            <a:ext cx="2924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[2] John McDermott, ACSAC 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0" cy="1143000"/>
          </a:xfrm>
        </p:spPr>
        <p:txBody>
          <a:bodyPr rIns="35717"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Cloud Computing: who should use it?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305800" cy="3886200"/>
          </a:xfrm>
        </p:spPr>
        <p:txBody>
          <a:bodyPr rIns="35717" anchor="ctr"/>
          <a:lstStyle/>
          <a:p>
            <a:pPr marL="889000" indent="-571500" eaLnBrk="1" hangingPunct="1">
              <a:lnSpc>
                <a:spcPct val="90000"/>
              </a:lnSpc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Cloud computing definitely makes sense if your own security is weak, missing features, or below average.</a:t>
            </a:r>
          </a:p>
          <a:p>
            <a:pPr marL="889000" indent="-571500" eaLnBrk="1" hangingPunct="1">
              <a:lnSpc>
                <a:spcPct val="90000"/>
              </a:lnSpc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Ultimately, if</a:t>
            </a:r>
          </a:p>
          <a:p>
            <a:pPr marL="1333500" lvl="1" indent="-571500" eaLnBrk="1" hangingPunct="1">
              <a:lnSpc>
                <a:spcPct val="90000"/>
              </a:lnSpc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the cloud provider’s security people are “better” than yours (and leveraged at least as efficiently),</a:t>
            </a:r>
          </a:p>
          <a:p>
            <a:pPr marL="1333500" lvl="1" indent="-571500" eaLnBrk="1" hangingPunct="1">
              <a:lnSpc>
                <a:spcPct val="90000"/>
              </a:lnSpc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the web-services interfaces don’t introduce too many new vulnerabilities, and</a:t>
            </a:r>
          </a:p>
          <a:p>
            <a:pPr marL="1333500" lvl="1" indent="-571500" eaLnBrk="1" hangingPunct="1">
              <a:lnSpc>
                <a:spcPct val="90000"/>
              </a:lnSpc>
              <a:buSzPct val="171000"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the cloud provider aims at least as high as you do, at security goals, </a:t>
            </a:r>
          </a:p>
          <a:p>
            <a:pPr marL="889000" indent="-571500" eaLnBrk="1" hangingPunct="1">
              <a:lnSpc>
                <a:spcPct val="90000"/>
              </a:lnSpc>
              <a:buSzPct val="171000"/>
              <a:buFontTx/>
              <a:buNone/>
            </a:pPr>
            <a:r>
              <a:rPr lang="en-US" sz="2000">
                <a:solidFill>
                  <a:srgbClr val="1E1C11"/>
                </a:solidFill>
                <a:latin typeface="Comic Sans MS" charset="0"/>
              </a:rPr>
              <a:t>	then cloud computing has better security.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610225" y="6353175"/>
            <a:ext cx="2924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>
                <a:latin typeface="Comic Sans MS" charset="0"/>
              </a:rPr>
              <a:t>From [2] John McDermott, ACSAC 09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omic Sans MS" charset="0"/>
              </a:rPr>
              <a:t>Cloud Models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>
                <a:latin typeface="Comic Sans MS" charset="0"/>
              </a:rPr>
              <a:t>Delivery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SaaS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PaaS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IaaS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latin typeface="Comic Sans MS" charset="0"/>
              </a:rPr>
              <a:t>Deployment Models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Private cloud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Community cloud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Public cloud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Hybrid cloud</a:t>
            </a:r>
          </a:p>
          <a:p>
            <a:pPr eaLnBrk="1" hangingPunct="1">
              <a:lnSpc>
                <a:spcPct val="80000"/>
              </a:lnSpc>
            </a:pPr>
            <a:r>
              <a:rPr lang="en-US">
                <a:latin typeface="Comic Sans MS" charset="0"/>
              </a:rPr>
              <a:t>We propose one more Model: Management Models (trust and tenancy issues)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Self-managed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Comic Sans MS" charset="0"/>
              </a:rPr>
              <a:t>3</a:t>
            </a:r>
            <a:r>
              <a:rPr lang="en-US" sz="2000" baseline="30000">
                <a:latin typeface="Comic Sans MS" charset="0"/>
              </a:rPr>
              <a:t>rd</a:t>
            </a:r>
            <a:r>
              <a:rPr lang="en-US" sz="2000">
                <a:latin typeface="Comic Sans MS" charset="0"/>
              </a:rPr>
              <a:t> party managed (e.g. public clouds and VPC)</a:t>
            </a:r>
          </a:p>
          <a:p>
            <a:pPr eaLnBrk="1" hangingPunct="1">
              <a:lnSpc>
                <a:spcPct val="80000"/>
              </a:lnSpc>
            </a:pPr>
            <a:endParaRPr lang="en-US">
              <a:latin typeface="Comic Sans MS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239000" y="6321425"/>
            <a:ext cx="1706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Comic Sans MS" charset="0"/>
              </a:rPr>
              <a:t>From [1] NIST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Delivery Models</a:t>
            </a:r>
            <a:endParaRPr lang="en-US" dirty="0">
              <a:ea typeface="+mj-ea"/>
            </a:endParaRP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E236FB-15DC-5F48-BA52-FF30B01C40C9}" type="slidenum">
              <a:rPr lang="en-US"/>
              <a:pPr/>
              <a:t>8</a:t>
            </a:fld>
            <a:endParaRPr lang="en-US"/>
          </a:p>
        </p:txBody>
      </p:sp>
      <p:pic>
        <p:nvPicPr>
          <p:cNvPr id="2458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5575" y="1143000"/>
            <a:ext cx="8488363" cy="4495800"/>
          </a:xfrm>
        </p:spPr>
      </p:pic>
      <p:sp>
        <p:nvSpPr>
          <p:cNvPr id="5" name="TextBox 4"/>
          <p:cNvSpPr txBox="1"/>
          <p:nvPr/>
        </p:nvSpPr>
        <p:spPr>
          <a:xfrm>
            <a:off x="381000" y="5724525"/>
            <a:ext cx="84582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  <a:ea typeface="+mn-ea"/>
                <a:cs typeface="+mn-cs"/>
              </a:rPr>
              <a:t>While cloud-based software services are maturing,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  <a:ea typeface="+mn-ea"/>
                <a:cs typeface="+mn-cs"/>
              </a:rPr>
              <a:t>Cloud platform and infrastructure offering are still in their early stages !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>
            <a:off x="3657600" y="6429375"/>
            <a:ext cx="510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200">
                <a:latin typeface="Comic Sans MS" charset="0"/>
              </a:rPr>
              <a:t>From [6] Cloud Security and Privacy by Mather and Kumaraswamy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417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Impact of cloud computing on the governance structure of IT organizations</a:t>
            </a:r>
            <a:endParaRPr lang="en-US" dirty="0">
              <a:ea typeface="+mj-ea"/>
            </a:endParaRPr>
          </a:p>
        </p:txBody>
      </p:sp>
      <p:pic>
        <p:nvPicPr>
          <p:cNvPr id="25603" name="Content Placeholder 4" descr="structure.PN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838200" y="1519238"/>
            <a:ext cx="7467600" cy="4957762"/>
          </a:xfrm>
        </p:spPr>
      </p:pic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741693-221D-5746-B45B-99FAFA2B4313}" type="slidenum">
              <a:rPr lang="en-US"/>
              <a:pPr/>
              <a:t>9</a:t>
            </a:fld>
            <a:endParaRPr lang="en-US"/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3657600" y="6505575"/>
            <a:ext cx="5105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200">
                <a:latin typeface="Comic Sans MS" charset="0"/>
              </a:rPr>
              <a:t>From [6] Cloud Security and Privacy by Mather and Kumaraswamy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1862</Words>
  <Application>Microsoft Macintosh PowerPoint</Application>
  <PresentationFormat>On-screen Show (4:3)</PresentationFormat>
  <Paragraphs>270</Paragraphs>
  <Slides>26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Research in Cloud Computing </vt:lpstr>
      <vt:lpstr>Talk Objectives</vt:lpstr>
      <vt:lpstr>Introduction</vt:lpstr>
      <vt:lpstr>Cloud Computing Background</vt:lpstr>
      <vt:lpstr>A Massive Concentration of Resources</vt:lpstr>
      <vt:lpstr>Cloud Computing: who should use it?</vt:lpstr>
      <vt:lpstr>Cloud Models</vt:lpstr>
      <vt:lpstr>Delivery Models</vt:lpstr>
      <vt:lpstr>Impact of cloud computing on the governance structure of IT organizations</vt:lpstr>
      <vt:lpstr>If cloud computing is so great,  why isn’t everyone doing it?</vt:lpstr>
      <vt:lpstr>Companies are still afraid to use clouds</vt:lpstr>
      <vt:lpstr>Causes of Problems Associated  with Cloud Computing</vt:lpstr>
      <vt:lpstr>Loss of Control in the Cloud</vt:lpstr>
      <vt:lpstr>Lack of Trust in the Cloud</vt:lpstr>
      <vt:lpstr>Multi-tenancy Issues in the Cloud</vt:lpstr>
      <vt:lpstr>Taxonomy of Fear</vt:lpstr>
      <vt:lpstr>Taxonomy of Fear (cont.)</vt:lpstr>
      <vt:lpstr>Taxonomy of Fear (cont.)</vt:lpstr>
      <vt:lpstr>Taxonomy of Fear (cont.)</vt:lpstr>
      <vt:lpstr>Taxonomy of Fear (cont.) </vt:lpstr>
      <vt:lpstr>Threat Model</vt:lpstr>
      <vt:lpstr>Threat Model</vt:lpstr>
      <vt:lpstr>What is the issue?</vt:lpstr>
      <vt:lpstr>Attacker Capability: Malicious Insiders</vt:lpstr>
      <vt:lpstr>Attacker Capability: Outside attacker</vt:lpstr>
      <vt:lpstr>Challenges for the attacker</vt:lpstr>
    </vt:vector>
  </TitlesOfParts>
  <Company>Purdue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Research in Cloud Computing </dc:title>
  <dc:creator>Rohit Ranchal</dc:creator>
  <cp:lastModifiedBy>Rohit Ranchal</cp:lastModifiedBy>
  <cp:revision>5</cp:revision>
  <dcterms:created xsi:type="dcterms:W3CDTF">2011-05-16T20:14:51Z</dcterms:created>
  <dcterms:modified xsi:type="dcterms:W3CDTF">2011-05-16T20:16:22Z</dcterms:modified>
</cp:coreProperties>
</file>