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Default Extension="emf" ContentType="image/x-emf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55" r:id="rId2"/>
    <p:sldId id="422" r:id="rId3"/>
    <p:sldId id="423" r:id="rId4"/>
    <p:sldId id="424" r:id="rId5"/>
    <p:sldId id="431" r:id="rId6"/>
    <p:sldId id="437" r:id="rId7"/>
    <p:sldId id="425" r:id="rId8"/>
    <p:sldId id="441" r:id="rId9"/>
    <p:sldId id="443" r:id="rId10"/>
    <p:sldId id="442" r:id="rId11"/>
    <p:sldId id="498" r:id="rId12"/>
    <p:sldId id="513" r:id="rId13"/>
    <p:sldId id="428" r:id="rId14"/>
    <p:sldId id="514" r:id="rId15"/>
    <p:sldId id="444" r:id="rId16"/>
    <p:sldId id="468" r:id="rId17"/>
    <p:sldId id="506" r:id="rId18"/>
    <p:sldId id="504" r:id="rId19"/>
    <p:sldId id="508" r:id="rId20"/>
    <p:sldId id="515" r:id="rId21"/>
    <p:sldId id="507" r:id="rId22"/>
    <p:sldId id="516" r:id="rId23"/>
    <p:sldId id="517" r:id="rId24"/>
    <p:sldId id="518" r:id="rId25"/>
    <p:sldId id="509" r:id="rId26"/>
    <p:sldId id="510" r:id="rId27"/>
    <p:sldId id="511" r:id="rId28"/>
    <p:sldId id="512" r:id="rId29"/>
    <p:sldId id="523" r:id="rId30"/>
    <p:sldId id="520" r:id="rId31"/>
    <p:sldId id="382" r:id="rId32"/>
    <p:sldId id="495" r:id="rId33"/>
    <p:sldId id="496" r:id="rId34"/>
    <p:sldId id="497" r:id="rId35"/>
    <p:sldId id="398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FF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9062" autoAdjust="0"/>
  </p:normalViewPr>
  <p:slideViewPr>
    <p:cSldViewPr snapToObjects="1">
      <p:cViewPr varScale="1">
        <p:scale>
          <a:sx n="86" d="100"/>
          <a:sy n="86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8C296-E8AF-C347-91D3-471A01CE8F3F}" type="datetimeFigureOut">
              <a:rPr lang="en-US" smtClean="0"/>
              <a:pPr/>
              <a:t>3/17/14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7A4D-046F-1048-B020-0E3F016AC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0040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2E091D-315B-284F-98E3-7FB47F6FA3A5}" type="datetime1">
              <a:rPr lang="en-US"/>
              <a:pPr>
                <a:defRPr/>
              </a:pPr>
              <a:t>3/17/14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2A6EAB-0713-014B-85F6-31E0455E4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4927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771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i="1" kern="120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30111-0B82-4152-9D21-49B436E5A8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30111-0B82-4152-9D21-49B436E5A8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A6EAB-0713-014B-85F6-31E0455E42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1BD3-6828-5A4C-82FF-D671EDC446EB}" type="datetime1">
              <a:rPr lang="en-US" smtClean="0"/>
              <a:pPr>
                <a:defRPr/>
              </a:pPr>
              <a:t>3/17/14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86DB-A9BA-104E-9B60-B2BA7E152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7ECF-4F0E-B24B-B765-CC250483DA36}" type="datetime1">
              <a:rPr lang="en-US" smtClean="0"/>
              <a:pPr>
                <a:defRPr/>
              </a:pPr>
              <a:t>3/17/14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8BF8-A54E-BA4D-86B5-5C391D2D5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B193-1F3F-8B48-8078-F283288E5DF6}" type="datetime1">
              <a:rPr lang="en-US" smtClean="0"/>
              <a:pPr>
                <a:defRPr/>
              </a:pPr>
              <a:t>3/17/14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77DE-3EC4-DA48-820B-0CC3985C6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4CFF-0F7F-9F43-8239-3C151C7880B1}" type="datetime1">
              <a:rPr lang="en-US" smtClean="0"/>
              <a:pPr>
                <a:defRPr/>
              </a:pPr>
              <a:t>3/17/14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89A8-7C4E-CB4B-B31B-151C46857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6BFA-AAA5-104D-90AF-189A1D607912}" type="datetime1">
              <a:rPr lang="en-US" smtClean="0"/>
              <a:pPr>
                <a:defRPr/>
              </a:pPr>
              <a:t>3/17/14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237C-A309-2E46-8514-B839719D5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5156-DDF6-D048-A2BA-580A4B31600B}" type="datetime1">
              <a:rPr lang="en-US" smtClean="0"/>
              <a:pPr>
                <a:defRPr/>
              </a:pPr>
              <a:t>3/17/14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0862-5A1B-7B4C-8688-E3A888D0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034F-6F12-D144-AD39-3F3FEBCAD665}" type="datetime1">
              <a:rPr lang="en-US" smtClean="0"/>
              <a:pPr>
                <a:defRPr/>
              </a:pPr>
              <a:t>3/17/14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23A8-63C1-1C41-8B0A-2BA815A70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BEC9-285D-4343-BBA0-AAE4D9B142C7}" type="datetime1">
              <a:rPr lang="en-US" smtClean="0"/>
              <a:pPr>
                <a:defRPr/>
              </a:pPr>
              <a:t>3/17/14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E3F0-A390-D44C-8D17-098682897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7A4A-265C-564D-9475-7A522A494EAE}" type="datetime1">
              <a:rPr lang="en-US" smtClean="0"/>
              <a:pPr>
                <a:defRPr/>
              </a:pPr>
              <a:t>3/17/14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B9ED-2AF1-284A-B165-42C763BE3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0FAA-6BA8-0F4A-8D9B-2FDFC50EE094}" type="datetime1">
              <a:rPr lang="en-US" smtClean="0"/>
              <a:pPr>
                <a:defRPr/>
              </a:pPr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D40F-C70B-844D-96AD-860935AD2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EEDF3-014E-4346-92B1-ACC3DABDEA84}" type="datetime1">
              <a:rPr lang="en-US" smtClean="0"/>
              <a:pPr>
                <a:defRPr/>
              </a:pPr>
              <a:t>3/17/14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D14A-6152-1A45-8F1A-C6CB546A7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29570" y="0"/>
            <a:ext cx="761443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219200" y="990600"/>
            <a:ext cx="79248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81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A5A4C07-9712-AA46-95C5-CCDD3B38E2B5}" type="datetime1">
              <a:rPr lang="en-US" smtClean="0"/>
              <a:pPr>
                <a:defRPr/>
              </a:pPr>
              <a:t>3/17/14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817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817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2A86B9C1-C1C2-5142-8E31-455845B9D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38" name="Picture 4" descr="new purdue logo.t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6" r:id="rId2"/>
    <p:sldLayoutId id="2147483752" r:id="rId3"/>
    <p:sldLayoutId id="2147483747" r:id="rId4"/>
    <p:sldLayoutId id="2147483753" r:id="rId5"/>
    <p:sldLayoutId id="2147483748" r:id="rId6"/>
    <p:sldLayoutId id="2147483754" r:id="rId7"/>
    <p:sldLayoutId id="2147483755" r:id="rId8"/>
    <p:sldLayoutId id="2147483756" r:id="rId9"/>
    <p:sldLayoutId id="2147483749" r:id="rId10"/>
    <p:sldLayoutId id="21474837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-1" charset="2"/>
        <a:buChar char="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-1" charset="0"/>
        <a:buChar char="◦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-1" charset="2"/>
        <a:buChar char="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-1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-1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8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29540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PhD Prelim Exam</a:t>
            </a:r>
            <a:br>
              <a:rPr lang="en-US" dirty="0" smtClean="0"/>
            </a:br>
            <a:r>
              <a:rPr lang="en-US" sz="2600" dirty="0" smtClean="0"/>
              <a:t>Dept. of Computer Science</a:t>
            </a:r>
            <a:br>
              <a:rPr lang="en-US" sz="2600" dirty="0" smtClean="0"/>
            </a:br>
            <a:r>
              <a:rPr lang="en-US" sz="2400" dirty="0" smtClean="0"/>
              <a:t>Purdue University	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733800"/>
            <a:ext cx="6949440" cy="1752600"/>
          </a:xfrm>
        </p:spPr>
        <p:txBody>
          <a:bodyPr/>
          <a:lstStyle/>
          <a:p>
            <a:pPr algn="ctr"/>
            <a:r>
              <a:rPr lang="en-US" dirty="0" smtClean="0"/>
              <a:t>Rohit Ranchal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2-03 at 10.07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8200"/>
            <a:ext cx="4419600" cy="4291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1" y="990600"/>
            <a:ext cx="8001000" cy="647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Policy enforcement at receiver 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Requires a Trusted component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err="1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Eg</a:t>
            </a: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 – Digital Rights Management                          solutions, Document-sharing                                       solutions Adobe,                                                      Microsoft etc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Distribution issues of Trusted component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Not applicable on unknown or </a:t>
            </a:r>
            <a:r>
              <a:rPr lang="en-US" dirty="0" err="1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untrusted</a:t>
            </a: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 hosts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/>
              <a:t>Montero et al [6] – uses sticky policies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Data are considered passive entities unable to protect themselves </a:t>
            </a:r>
          </a:p>
          <a:p>
            <a:endParaRPr lang="en-US" sz="3200" dirty="0" smtClean="0"/>
          </a:p>
          <a:p>
            <a:r>
              <a:rPr lang="en-US" sz="3200" dirty="0" smtClean="0"/>
              <a:t>Require another active and trusted entity to protect them – a trusted processor, a  trusted memory module, a trusted application or a trusted third party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We challenge this assumption by proposing an approach that transforms passive data into an active entity that can protect itself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:Screen Shot 2012-07-12 at 8.55.19 P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192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 Information Object (MIO)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924800" cy="5391150"/>
          </a:xfrm>
        </p:spPr>
        <p:txBody>
          <a:bodyPr/>
          <a:lstStyle/>
          <a:p>
            <a:r>
              <a:rPr lang="en-US" sz="2800" dirty="0" err="1" smtClean="0"/>
              <a:t>MIOs</a:t>
            </a:r>
            <a:r>
              <a:rPr lang="en-US" sz="2800" dirty="0" smtClean="0"/>
              <a:t> [10] enclose data and                                  policies together</a:t>
            </a:r>
          </a:p>
          <a:p>
            <a:pPr lvl="0">
              <a:buClr>
                <a:srgbClr val="3891A7"/>
              </a:buClr>
            </a:pP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Traditionally used in                                Networks (for resource                       management in SNMP,                                                  content and policy </a:t>
            </a:r>
            <a:r>
              <a:rPr lang="en-US" sz="2800" dirty="0" smtClean="0">
                <a:solidFill>
                  <a:prstClr val="black"/>
                </a:solidFill>
                <a:ea typeface="ＭＳ Ｐゴシック" pitchFamily="-1" charset="-128"/>
                <a:cs typeface="ＭＳ Ｐゴシック" pitchFamily="-1" charset="-128"/>
              </a:rPr>
              <a:t>based                                    routing)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MIO provides capabilities to control the behavior of data in a trusted domain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12-03 at 9.49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70" y="1066800"/>
            <a:ext cx="761443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 Information Object (MIO)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924800" cy="5391150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Asynchronous, reduces network load </a:t>
            </a:r>
          </a:p>
          <a:p>
            <a:r>
              <a:rPr lang="en-US" sz="2800" dirty="0" smtClean="0"/>
              <a:t>What if environment is </a:t>
            </a:r>
            <a:r>
              <a:rPr lang="en-US" sz="2800" dirty="0" err="1" smtClean="0"/>
              <a:t>untrusted</a:t>
            </a:r>
            <a:r>
              <a:rPr lang="en-US" sz="2800" dirty="0" smtClean="0"/>
              <a:t> or unknown?</a:t>
            </a:r>
          </a:p>
          <a:p>
            <a:r>
              <a:rPr lang="en-US" sz="2800" dirty="0" smtClean="0"/>
              <a:t>Policies alone are not sufficient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4274403"/>
            <a:ext cx="164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Client-server </a:t>
            </a:r>
          </a:p>
          <a:p>
            <a:pPr algn="ctr"/>
            <a:r>
              <a:rPr lang="en-US" sz="2000" dirty="0" smtClean="0"/>
              <a:t>architecture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73386" y="4267200"/>
            <a:ext cx="1524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MIO </a:t>
            </a:r>
          </a:p>
          <a:p>
            <a:pPr algn="ctr"/>
            <a:r>
              <a:rPr lang="en-US" sz="2000" dirty="0" smtClean="0"/>
              <a:t>architecture</a:t>
            </a:r>
            <a:endParaRPr lang="en-US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:Screen Shot 2012-07-12 at 8.54.21 PM.png"/>
          <p:cNvPicPr>
            <a:picLocks noGrp="1"/>
          </p:cNvPicPr>
          <p:nvPr>
            <p:ph idx="1"/>
          </p:nvPr>
        </p:nvPicPr>
        <p:blipFill>
          <a:blip r:embed="rId3"/>
          <a:srcRect l="-23288" r="-23288"/>
          <a:stretch>
            <a:fillRect/>
          </a:stretch>
        </p:blipFill>
        <p:spPr bwMode="auto">
          <a:xfrm>
            <a:off x="3886200" y="990600"/>
            <a:ext cx="624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MIO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19200" y="1085850"/>
            <a:ext cx="79248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82575" defTabSz="91440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sz="3000" dirty="0" smtClean="0"/>
              <a:t>Need a protection and                                                       policy enforcement                      mechanism 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-1" charset="2"/>
              <a:buChar char=""/>
              <a:tabLst/>
              <a:defRPr/>
            </a:pPr>
            <a:r>
              <a:rPr lang="en-US" sz="3000" dirty="0" smtClean="0">
                <a:latin typeface="+mn-lt"/>
                <a:ea typeface="ＭＳ Ｐゴシック" charset="-128"/>
                <a:cs typeface="ＭＳ Ｐゴシック" charset="-128"/>
              </a:rPr>
              <a:t>Add a VM layer that                                enforces policies                                         and protects data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-1" charset="2"/>
              <a:buChar char=""/>
              <a:tabLst/>
              <a:defRPr/>
            </a:pPr>
            <a:r>
              <a:rPr lang="en-US" sz="3000" dirty="0" smtClean="0">
                <a:latin typeface="+mn-lt"/>
                <a:ea typeface="ＭＳ Ｐゴシック" charset="-128"/>
                <a:cs typeface="ＭＳ Ｐゴシック" charset="-128"/>
              </a:rPr>
              <a:t>Secure </a:t>
            </a:r>
            <a:r>
              <a:rPr lang="en-US" sz="3000" dirty="0" err="1" smtClean="0">
                <a:latin typeface="+mn-lt"/>
                <a:ea typeface="ＭＳ Ｐゴシック" charset="-128"/>
                <a:cs typeface="ＭＳ Ｐゴシック" charset="-128"/>
              </a:rPr>
              <a:t>MIOs</a:t>
            </a:r>
            <a:r>
              <a:rPr lang="en-US" sz="3000" dirty="0" smtClean="0">
                <a:latin typeface="+mn-lt"/>
                <a:ea typeface="ＭＳ Ｐゴシック" charset="-128"/>
                <a:cs typeface="ＭＳ Ｐゴシック" charset="-128"/>
              </a:rPr>
              <a:t> are                                        realized as                                                Active Bundles [12]</a:t>
            </a:r>
          </a:p>
          <a:p>
            <a:pPr marL="365125" indent="-282575" defTabSz="91440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sz="3000" dirty="0" smtClean="0"/>
              <a:t>Data-centric approach - Data is protected from within instead of outside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-1" charset="2"/>
              <a:buChar char="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-1" charset="2"/>
              <a:buChar char="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-1" charset="2"/>
              <a:buChar char="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-1" charset="2"/>
              <a:buChar char="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Active Bundle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924800" cy="541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Active bundle (AB) </a:t>
            </a:r>
          </a:p>
          <a:p>
            <a:pPr marL="611187" lvl="2" indent="-282575">
              <a:lnSpc>
                <a:spcPct val="90000"/>
              </a:lnSpc>
              <a:spcBef>
                <a:spcPts val="600"/>
              </a:spcBef>
              <a:buSzPct val="80000"/>
              <a:buFont typeface="Wingdings 2" pitchFamily="-1" charset="2"/>
              <a:buChar char=""/>
              <a:defRPr/>
            </a:pP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Encapsulation mechanism for protecting data </a:t>
            </a:r>
          </a:p>
          <a:p>
            <a:pPr marL="611187" lvl="2" indent="-282575">
              <a:lnSpc>
                <a:spcPct val="90000"/>
              </a:lnSpc>
              <a:spcBef>
                <a:spcPts val="600"/>
              </a:spcBef>
              <a:buSzPct val="80000"/>
              <a:buFont typeface="Wingdings 2" pitchFamily="-1" charset="2"/>
              <a:buChar char=""/>
              <a:defRPr/>
            </a:pP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Includes metadata used for controlled dissemination</a:t>
            </a:r>
          </a:p>
          <a:p>
            <a:pPr marL="611187" lvl="2" indent="-282575">
              <a:lnSpc>
                <a:spcPct val="90000"/>
              </a:lnSpc>
              <a:spcBef>
                <a:spcPts val="600"/>
              </a:spcBef>
              <a:buSzPct val="80000"/>
              <a:buFont typeface="Wingdings 2" pitchFamily="-1" charset="2"/>
              <a:buChar char=""/>
              <a:defRPr/>
            </a:pP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Includes Virtual Machine (VM)</a:t>
            </a:r>
          </a:p>
          <a:p>
            <a:pPr marL="822325" lvl="3" indent="-282575">
              <a:lnSpc>
                <a:spcPct val="90000"/>
              </a:lnSpc>
              <a:spcBef>
                <a:spcPts val="600"/>
              </a:spcBef>
              <a:buSzPct val="80000"/>
              <a:buFont typeface="Wingdings 2" pitchFamily="-1" charset="2"/>
              <a:buChar char=""/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Policy enforcement mechanism</a:t>
            </a:r>
          </a:p>
          <a:p>
            <a:pPr marL="822325" lvl="3" indent="-282575">
              <a:lnSpc>
                <a:spcPct val="90000"/>
              </a:lnSpc>
              <a:spcBef>
                <a:spcPts val="600"/>
              </a:spcBef>
              <a:buSzPct val="80000"/>
              <a:buFont typeface="Wingdings 2" pitchFamily="-1" charset="2"/>
              <a:buChar char=""/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Protection mechanism</a:t>
            </a:r>
          </a:p>
          <a:p>
            <a:pPr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Active Bundle Operations</a:t>
            </a:r>
            <a:endParaRPr lang="en-US" sz="3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marL="611187" lvl="2" indent="-282575">
              <a:spcBef>
                <a:spcPts val="600"/>
              </a:spcBef>
              <a:buSzPct val="80000"/>
              <a:buFont typeface="Wingdings 2" pitchFamily="-1" charset="2"/>
              <a:buChar char=""/>
              <a:defRPr/>
            </a:pP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Self-Integrity check</a:t>
            </a:r>
          </a:p>
          <a:p>
            <a:pPr marL="611187" lvl="2" indent="-282575">
              <a:spcBef>
                <a:spcPts val="600"/>
              </a:spcBef>
              <a:buSzPct val="80000"/>
              <a:buFont typeface="Wingdings 2" pitchFamily="-1" charset="2"/>
              <a:buChar char=""/>
              <a:defRPr/>
            </a:pP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Filtering</a:t>
            </a:r>
          </a:p>
          <a:p>
            <a:pPr marL="822325" lvl="3" indent="-282575">
              <a:spcBef>
                <a:spcPts val="600"/>
              </a:spcBef>
              <a:buSzPct val="80000"/>
              <a:buFont typeface="Wingdings 2" pitchFamily="-1" charset="2"/>
              <a:buChar char=""/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Selective dissemination based on policies</a:t>
            </a:r>
            <a:endParaRPr lang="en-US" sz="3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marL="611187" lvl="2" indent="-282575">
              <a:spcBef>
                <a:spcPts val="600"/>
              </a:spcBef>
              <a:buSzPct val="80000"/>
              <a:buFont typeface="Wingdings 2" pitchFamily="-1" charset="2"/>
              <a:buChar char=""/>
              <a:defRPr/>
            </a:pP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Apoptosis</a:t>
            </a:r>
          </a:p>
          <a:p>
            <a:pPr marL="822325" lvl="3" indent="-282575">
              <a:spcBef>
                <a:spcPts val="600"/>
              </a:spcBef>
              <a:buSzPct val="80000"/>
              <a:buFont typeface="Wingdings 2" pitchFamily="-1" charset="2"/>
              <a:buChar char=""/>
              <a:defRPr/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Self-destructs AB completely  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62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AB Creation and Distribution </a:t>
            </a:r>
            <a:endParaRPr lang="en-US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164556"/>
            <a:ext cx="137795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3835400" y="2344738"/>
            <a:ext cx="13081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Active</a:t>
            </a:r>
          </a:p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Bundle (AB)</a:t>
            </a: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0" y="3574256"/>
            <a:ext cx="18002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/>
          </p:cNvSpPr>
          <p:nvPr/>
        </p:nvSpPr>
        <p:spPr bwMode="auto">
          <a:xfrm>
            <a:off x="5105400" y="3892550"/>
            <a:ext cx="17272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Security Services</a:t>
            </a:r>
          </a:p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Agent (SSA)</a:t>
            </a:r>
          </a:p>
        </p:txBody>
      </p:sp>
      <p:pic>
        <p:nvPicPr>
          <p:cNvPr id="9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6188" y="2540001"/>
            <a:ext cx="785812" cy="10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0863" y="1862138"/>
            <a:ext cx="35925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/>
          </p:cNvSpPr>
          <p:nvPr/>
        </p:nvSpPr>
        <p:spPr bwMode="auto">
          <a:xfrm>
            <a:off x="4237831" y="6194425"/>
            <a:ext cx="2741613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b="1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Active </a:t>
            </a:r>
            <a:r>
              <a:rPr lang="en-US" sz="1600" b="1" dirty="0" smtClean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Bundle </a:t>
            </a:r>
            <a:r>
              <a:rPr lang="en-US" sz="1600" b="1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Services</a:t>
            </a:r>
            <a:r>
              <a:rPr lang="en-US" sz="1100" b="1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2174081" y="1931988"/>
            <a:ext cx="3271837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b="1" dirty="0" smtClean="0">
                <a:ea typeface="Arial" charset="0"/>
                <a:sym typeface="Arial" charset="0"/>
              </a:rPr>
              <a:t>User</a:t>
            </a:r>
            <a:r>
              <a:rPr lang="en-US" sz="1600" b="1" dirty="0" smtClean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Application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1651000" y="5486400"/>
            <a:ext cx="25781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b="1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Active Bundle Coordinator</a:t>
            </a:r>
          </a:p>
        </p:txBody>
      </p:sp>
      <p:pic>
        <p:nvPicPr>
          <p:cNvPr id="19" name="Picture 1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3375" y="2164556"/>
            <a:ext cx="598487" cy="9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2000" y="2540001"/>
            <a:ext cx="736600" cy="10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2362200" y="3217862"/>
            <a:ext cx="10795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0238" y="2164556"/>
            <a:ext cx="1230312" cy="81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0"/>
          <p:cNvSpPr>
            <a:spLocks/>
          </p:cNvSpPr>
          <p:nvPr/>
        </p:nvSpPr>
        <p:spPr bwMode="auto">
          <a:xfrm>
            <a:off x="1928813" y="2343942"/>
            <a:ext cx="1201736" cy="399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r>
              <a:rPr lang="en-US" sz="1400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Active Bundle Creator</a:t>
            </a:r>
          </a:p>
        </p:txBody>
      </p:sp>
      <p:pic>
        <p:nvPicPr>
          <p:cNvPr id="24" name="Picture 2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17638" y="4191000"/>
            <a:ext cx="201136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2"/>
          <p:cNvSpPr>
            <a:spLocks/>
          </p:cNvSpPr>
          <p:nvPr/>
        </p:nvSpPr>
        <p:spPr bwMode="auto">
          <a:xfrm>
            <a:off x="1430338" y="4601369"/>
            <a:ext cx="1998662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Directory</a:t>
            </a:r>
          </a:p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Facilitator</a:t>
            </a:r>
          </a:p>
        </p:txBody>
      </p:sp>
      <p:pic>
        <p:nvPicPr>
          <p:cNvPr id="26" name="Picture 23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2959892"/>
            <a:ext cx="9144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4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9000" y="4445000"/>
            <a:ext cx="1651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6"/>
          <p:cNvSpPr>
            <a:spLocks/>
          </p:cNvSpPr>
          <p:nvPr/>
        </p:nvSpPr>
        <p:spPr bwMode="auto">
          <a:xfrm>
            <a:off x="6642100" y="1533525"/>
            <a:ext cx="27686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10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Active Bundle Destination</a:t>
            </a:r>
          </a:p>
        </p:txBody>
      </p:sp>
      <p:pic>
        <p:nvPicPr>
          <p:cNvPr id="30" name="Picture 27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05400" y="5056188"/>
            <a:ext cx="190658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8"/>
          <p:cNvSpPr>
            <a:spLocks/>
          </p:cNvSpPr>
          <p:nvPr/>
        </p:nvSpPr>
        <p:spPr bwMode="auto">
          <a:xfrm>
            <a:off x="5137944" y="5293520"/>
            <a:ext cx="18415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Trust Evaluation</a:t>
            </a:r>
          </a:p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Agent (TEA)</a:t>
            </a:r>
          </a:p>
        </p:txBody>
      </p:sp>
      <p:pic>
        <p:nvPicPr>
          <p:cNvPr id="32" name="Picture 29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88200" y="3574256"/>
            <a:ext cx="17145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0"/>
          <p:cNvSpPr>
            <a:spLocks/>
          </p:cNvSpPr>
          <p:nvPr/>
        </p:nvSpPr>
        <p:spPr bwMode="auto">
          <a:xfrm>
            <a:off x="7246937" y="3867944"/>
            <a:ext cx="1655763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Audit Services</a:t>
            </a:r>
          </a:p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Agent (ASA)</a:t>
            </a:r>
          </a:p>
        </p:txBody>
      </p:sp>
      <p:pic>
        <p:nvPicPr>
          <p:cNvPr id="34" name="Picture 31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00750" y="1428750"/>
            <a:ext cx="24574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2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80138" y="1524000"/>
            <a:ext cx="26257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3"/>
          <p:cNvSpPr>
            <a:spLocks/>
          </p:cNvSpPr>
          <p:nvPr/>
        </p:nvSpPr>
        <p:spPr bwMode="auto">
          <a:xfrm>
            <a:off x="6134100" y="1533525"/>
            <a:ext cx="27686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endParaRPr lang="en-US" sz="1600" b="1" dirty="0">
              <a:solidFill>
                <a:schemeClr val="tx1"/>
              </a:solidFill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37" name="Picture 34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243638" y="1925638"/>
            <a:ext cx="19065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5"/>
          <p:cNvSpPr>
            <a:spLocks/>
          </p:cNvSpPr>
          <p:nvPr/>
        </p:nvSpPr>
        <p:spPr bwMode="auto">
          <a:xfrm>
            <a:off x="6326188" y="2128838"/>
            <a:ext cx="17907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tx1"/>
                </a:solidFill>
                <a:ea typeface="Arial" charset="0"/>
                <a:cs typeface="Arial" charset="0"/>
                <a:sym typeface="Arial" charset="0"/>
              </a:rPr>
              <a:t>Active Bundle</a:t>
            </a:r>
          </a:p>
        </p:txBody>
      </p:sp>
      <p:pic>
        <p:nvPicPr>
          <p:cNvPr id="39" name="Picture 36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69000" y="4655343"/>
            <a:ext cx="45719" cy="4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7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V="1">
            <a:off x="3130550" y="2562860"/>
            <a:ext cx="70485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6243638" y="1143000"/>
            <a:ext cx="1906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 information disclosure</a:t>
            </a:r>
            <a:endParaRPr lang="en-US" sz="1200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Enabling 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66850"/>
            <a:ext cx="7924800" cy="5391150"/>
          </a:xfrm>
        </p:spPr>
        <p:txBody>
          <a:bodyPr/>
          <a:lstStyle/>
          <a:p>
            <a:pPr marL="8255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82550" lvl="0" indent="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82550" lv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A Trust-based Approach for Secure Data Dissemination in a Mobile Peer-to-Peer Network of AVs. B. </a:t>
            </a:r>
            <a:r>
              <a:rPr lang="en-US" sz="1400" dirty="0" err="1" smtClean="0">
                <a:solidFill>
                  <a:prstClr val="black"/>
                </a:solidFill>
              </a:rPr>
              <a:t>Bhargava</a:t>
            </a:r>
            <a:r>
              <a:rPr lang="en-US" sz="1400" dirty="0" smtClean="0">
                <a:solidFill>
                  <a:prstClr val="black"/>
                </a:solidFill>
              </a:rPr>
              <a:t>, P. </a:t>
            </a:r>
            <a:r>
              <a:rPr lang="en-US" sz="1400" dirty="0" err="1" smtClean="0">
                <a:solidFill>
                  <a:prstClr val="black"/>
                </a:solidFill>
              </a:rPr>
              <a:t>Angin</a:t>
            </a:r>
            <a:r>
              <a:rPr lang="en-US" sz="1400" dirty="0" smtClean="0">
                <a:solidFill>
                  <a:prstClr val="black"/>
                </a:solidFill>
              </a:rPr>
              <a:t>, R. </a:t>
            </a:r>
            <a:r>
              <a:rPr lang="en-US" sz="1400" dirty="0" err="1" smtClean="0">
                <a:solidFill>
                  <a:prstClr val="black"/>
                </a:solidFill>
              </a:rPr>
              <a:t>Ranchal</a:t>
            </a:r>
            <a:r>
              <a:rPr lang="en-US" sz="1400" dirty="0" smtClean="0">
                <a:solidFill>
                  <a:prstClr val="black"/>
                </a:solidFill>
              </a:rPr>
              <a:t>, R. </a:t>
            </a:r>
            <a:r>
              <a:rPr lang="en-US" sz="1400" dirty="0" err="1" smtClean="0">
                <a:solidFill>
                  <a:prstClr val="black"/>
                </a:solidFill>
              </a:rPr>
              <a:t>Sivakumar</a:t>
            </a:r>
            <a:r>
              <a:rPr lang="en-US" sz="1400" dirty="0" smtClean="0">
                <a:solidFill>
                  <a:prstClr val="black"/>
                </a:solidFill>
              </a:rPr>
              <a:t>, M. </a:t>
            </a:r>
            <a:r>
              <a:rPr lang="en-US" sz="1400" dirty="0" err="1" smtClean="0">
                <a:solidFill>
                  <a:prstClr val="black"/>
                </a:solidFill>
              </a:rPr>
              <a:t>Linderman</a:t>
            </a:r>
            <a:r>
              <a:rPr lang="en-US" sz="1400" dirty="0" smtClean="0">
                <a:solidFill>
                  <a:prstClr val="black"/>
                </a:solidFill>
              </a:rPr>
              <a:t>, A. Sinclair, In International Journal of Next Generation Computing 2012. </a:t>
            </a:r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94931"/>
            <a:ext cx="5105400" cy="477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current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Relies on TTP (TTP related issues) </a:t>
            </a:r>
          </a:p>
          <a:p>
            <a:r>
              <a:rPr lang="en-US" dirty="0" smtClean="0"/>
              <a:t>Unable to do selective dissemination </a:t>
            </a:r>
          </a:p>
          <a:p>
            <a:r>
              <a:rPr lang="en-US" dirty="0" smtClean="0"/>
              <a:t>VM is prone to attacks from the host executing the VM. </a:t>
            </a:r>
          </a:p>
          <a:p>
            <a:r>
              <a:rPr lang="en-US" dirty="0" smtClean="0"/>
              <a:t>Simulates policies but no work on inclusion of policies</a:t>
            </a:r>
          </a:p>
          <a:p>
            <a:r>
              <a:rPr lang="en-US" dirty="0" smtClean="0"/>
              <a:t>No performance evaluation</a:t>
            </a:r>
          </a:p>
          <a:p>
            <a:r>
              <a:rPr lang="en-US" dirty="0" smtClean="0"/>
              <a:t>Not tested in any application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Managed Information Object</a:t>
            </a:r>
          </a:p>
          <a:p>
            <a:r>
              <a:rPr lang="en-US" dirty="0" smtClean="0"/>
              <a:t>Active Bundle Scheme</a:t>
            </a:r>
          </a:p>
          <a:p>
            <a:r>
              <a:rPr lang="en-US" dirty="0" smtClean="0"/>
              <a:t>Extending Active Bundle Scheme</a:t>
            </a:r>
          </a:p>
          <a:p>
            <a:r>
              <a:rPr lang="en-US" dirty="0" smtClean="0"/>
              <a:t>Identity Management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AB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Improve the AB scheme by making it independent of TTP</a:t>
            </a:r>
          </a:p>
          <a:p>
            <a:r>
              <a:rPr lang="en-US" dirty="0" smtClean="0"/>
              <a:t>Provide a mechanism for policy based selective dissemination</a:t>
            </a:r>
          </a:p>
          <a:p>
            <a:r>
              <a:rPr lang="en-US" dirty="0" smtClean="0"/>
              <a:t>Include actual policies in the scheme</a:t>
            </a:r>
          </a:p>
          <a:p>
            <a:r>
              <a:rPr lang="en-US" dirty="0" smtClean="0"/>
              <a:t>Providing resilience against malicious hosts</a:t>
            </a:r>
          </a:p>
          <a:p>
            <a:r>
              <a:rPr lang="en-US" dirty="0" smtClean="0"/>
              <a:t>Application specific development and experimentation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AB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 dependence on TTP and provide selective dissemination</a:t>
            </a:r>
          </a:p>
          <a:p>
            <a:pPr lvl="1"/>
            <a:r>
              <a:rPr lang="en-US" dirty="0" smtClean="0"/>
              <a:t>Organize data in AB into separate items</a:t>
            </a:r>
          </a:p>
          <a:p>
            <a:pPr lvl="1"/>
            <a:r>
              <a:rPr lang="en-US" dirty="0" smtClean="0"/>
              <a:t>Encrypt each item with a different key</a:t>
            </a:r>
          </a:p>
          <a:p>
            <a:pPr lvl="1"/>
            <a:r>
              <a:rPr lang="en-US" dirty="0" smtClean="0"/>
              <a:t>Use Shamir’s threshold secret sharing technique [16] to split each of the decryption keys into N shares </a:t>
            </a:r>
          </a:p>
          <a:p>
            <a:pPr lvl="1"/>
            <a:r>
              <a:rPr lang="en-US" dirty="0" smtClean="0"/>
              <a:t>Set a threshold </a:t>
            </a:r>
            <a:r>
              <a:rPr lang="en-US" dirty="0" err="1" smtClean="0"/>
              <a:t>t</a:t>
            </a:r>
            <a:r>
              <a:rPr lang="en-US" dirty="0" smtClean="0"/>
              <a:t> such that </a:t>
            </a:r>
            <a:r>
              <a:rPr lang="en-US" dirty="0" err="1" smtClean="0"/>
              <a:t>t</a:t>
            </a:r>
            <a:r>
              <a:rPr lang="en-US" dirty="0" smtClean="0"/>
              <a:t> shares are required for key reconstruction</a:t>
            </a:r>
          </a:p>
          <a:p>
            <a:pPr lvl="1"/>
            <a:r>
              <a:rPr lang="en-US" dirty="0" smtClean="0"/>
              <a:t>Store the key shares in a distributed hash table (DHT) built on top of P2P system (</a:t>
            </a:r>
            <a:r>
              <a:rPr lang="en-US" dirty="0" err="1" smtClean="0"/>
              <a:t>Vuze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Each share is stored at a random node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 scheme for AB</a:t>
            </a:r>
            <a:endParaRPr lang="en-US" dirty="0"/>
          </a:p>
        </p:txBody>
      </p:sp>
      <p:pic>
        <p:nvPicPr>
          <p:cNvPr id="4" name="Picture 3" descr="Screen Shot 2012-12-04 at 12.34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990600"/>
            <a:ext cx="6210300" cy="2501900"/>
          </a:xfrm>
          <a:prstGeom prst="rect">
            <a:avLst/>
          </a:prstGeom>
        </p:spPr>
      </p:pic>
      <p:pic>
        <p:nvPicPr>
          <p:cNvPr id="5" name="Picture 4" descr="Screen Shot 2012-12-04 at 1.23.1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3860800"/>
            <a:ext cx="5981700" cy="254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5500" y="3043535"/>
            <a:ext cx="2797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 Key distribution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6017567"/>
            <a:ext cx="324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 Key reconstruction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using DHT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scale - millions of geographically distributed nodes</a:t>
            </a:r>
          </a:p>
          <a:p>
            <a:r>
              <a:rPr lang="en-US" dirty="0" smtClean="0"/>
              <a:t>Decentralized – individually owned nodes with no single point of trust</a:t>
            </a:r>
          </a:p>
          <a:p>
            <a:r>
              <a:rPr lang="en-US" dirty="0" smtClean="0"/>
              <a:t>Load reduction and Asynchronous communication – no synchronization issues</a:t>
            </a:r>
          </a:p>
          <a:p>
            <a:r>
              <a:rPr lang="en-US" dirty="0" smtClean="0"/>
              <a:t>Hard to deduce all the shares (</a:t>
            </a:r>
            <a:r>
              <a:rPr lang="en-US" dirty="0" err="1" smtClean="0"/>
              <a:t>atleast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Hard to compromise all the nodes that store the shares</a:t>
            </a:r>
          </a:p>
          <a:p>
            <a:r>
              <a:rPr lang="en-US" dirty="0" smtClean="0"/>
              <a:t>Use continuous splitting to protect against dynamic adversaries (Zhou et al [30])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in DHT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DHT loses key shares over time</a:t>
            </a:r>
          </a:p>
          <a:p>
            <a:pPr lvl="1"/>
            <a:r>
              <a:rPr lang="en-US" dirty="0" smtClean="0"/>
              <a:t>Nodes crash or leave 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-1" charset="2"/>
              <a:buChar char=""/>
            </a:pPr>
            <a:r>
              <a:rPr lang="en-US" sz="3000" dirty="0" smtClean="0">
                <a:cs typeface="ＭＳ Ｐゴシック" charset="-128"/>
              </a:rPr>
              <a:t>Republish the shares for availability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-1" charset="2"/>
              <a:buChar char=""/>
            </a:pPr>
            <a:r>
              <a:rPr lang="en-US" sz="3000" dirty="0" smtClean="0">
                <a:cs typeface="ＭＳ Ｐゴシック" charset="-128"/>
              </a:rPr>
              <a:t>Use a hybrid DHT (combination of reliable* DHT (</a:t>
            </a:r>
            <a:r>
              <a:rPr lang="en-US" sz="3000" dirty="0" err="1" smtClean="0">
                <a:cs typeface="ＭＳ Ｐゴシック" charset="-128"/>
              </a:rPr>
              <a:t>openDHT</a:t>
            </a:r>
            <a:r>
              <a:rPr lang="en-US" sz="3000" dirty="0" smtClean="0">
                <a:cs typeface="ＭＳ Ｐゴシック" charset="-128"/>
              </a:rPr>
              <a:t> in planet lab) and public DHT)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-1" charset="2"/>
              <a:buChar char=""/>
            </a:pPr>
            <a:r>
              <a:rPr lang="en-US" sz="3000" dirty="0" smtClean="0">
                <a:cs typeface="ＭＳ Ｐゴシック" charset="-128"/>
              </a:rPr>
              <a:t>Split K into K’ and K’’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-1" charset="2"/>
              <a:buChar char=""/>
            </a:pPr>
            <a:r>
              <a:rPr lang="en-US" sz="3000" dirty="0" smtClean="0">
                <a:cs typeface="ＭＳ Ｐゴシック" charset="-128"/>
              </a:rPr>
              <a:t>Split K’ into n shares and store in reliable DHT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-1" charset="2"/>
              <a:buChar char=""/>
            </a:pPr>
            <a:r>
              <a:rPr lang="en-US" sz="3000" dirty="0" smtClean="0">
                <a:cs typeface="ＭＳ Ｐゴシック" charset="-128"/>
              </a:rPr>
              <a:t>Split K’’ into </a:t>
            </a:r>
            <a:r>
              <a:rPr lang="en-US" sz="3000" dirty="0" err="1" smtClean="0">
                <a:cs typeface="ＭＳ Ｐゴシック" charset="-128"/>
              </a:rPr>
              <a:t>n</a:t>
            </a:r>
            <a:r>
              <a:rPr lang="en-US" sz="3000" dirty="0" smtClean="0">
                <a:cs typeface="ＭＳ Ｐゴシック" charset="-128"/>
              </a:rPr>
              <a:t> shares and store in public DHT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/>
              <a:t>Extend the AB approach with a formal language for specifying policies</a:t>
            </a:r>
          </a:p>
          <a:p>
            <a:r>
              <a:rPr lang="en-US" sz="3400" dirty="0" smtClean="0"/>
              <a:t>Developed simple XML based policies and their enforcement</a:t>
            </a:r>
          </a:p>
          <a:p>
            <a:r>
              <a:rPr lang="en-US" sz="3400" dirty="0" smtClean="0"/>
              <a:t>Need efficient policy negotiation mechanism</a:t>
            </a:r>
          </a:p>
          <a:p>
            <a:r>
              <a:rPr lang="en-US" sz="3400" dirty="0" smtClean="0"/>
              <a:t>OASIS </a:t>
            </a:r>
            <a:r>
              <a:rPr lang="en-US" sz="3400" dirty="0" err="1" smtClean="0"/>
              <a:t>eXtensible</a:t>
            </a:r>
            <a:r>
              <a:rPr lang="en-US" sz="3400" dirty="0" smtClean="0"/>
              <a:t> Access Control Markup Language (XACML) [17]</a:t>
            </a:r>
          </a:p>
          <a:p>
            <a:r>
              <a:rPr lang="en-US" sz="3400" dirty="0" smtClean="0"/>
              <a:t>Role Based Access Control (RBAC) [18]</a:t>
            </a:r>
          </a:p>
          <a:p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A sample XML based policy constructed for specifying sensitive data using custom defined DTD </a:t>
            </a:r>
          </a:p>
          <a:p>
            <a:pPr>
              <a:buNone/>
            </a:pPr>
            <a:r>
              <a:rPr lang="en-US" sz="1800" dirty="0" smtClean="0"/>
              <a:t>	&lt;data type="target"&gt;</a:t>
            </a:r>
            <a:br>
              <a:rPr lang="en-US" sz="1800" dirty="0" smtClean="0"/>
            </a:br>
            <a:r>
              <a:rPr lang="en-US" sz="1800" dirty="0" smtClean="0"/>
              <a:t>&lt;property name="color"&gt;blue&lt;/property&gt;                                          &lt;property name="coordinates"&gt;location&lt;/property&gt;                            &lt;property name="type"&gt;type&lt;/property&gt;</a:t>
            </a:r>
            <a:br>
              <a:rPr lang="en-US" sz="1800" dirty="0" smtClean="0"/>
            </a:br>
            <a:r>
              <a:rPr lang="en-US" sz="1800" dirty="0" smtClean="0"/>
              <a:t>&lt;/data&gt; </a:t>
            </a:r>
          </a:p>
          <a:p>
            <a:pPr>
              <a:buNone/>
            </a:pPr>
            <a:r>
              <a:rPr lang="en-US" sz="1800" dirty="0" smtClean="0"/>
              <a:t>	&lt;policy&gt;</a:t>
            </a:r>
            <a:br>
              <a:rPr lang="en-US" sz="1800" dirty="0" smtClean="0"/>
            </a:br>
            <a:r>
              <a:rPr lang="en-US" sz="1800" dirty="0" smtClean="0"/>
              <a:t>&lt;</a:t>
            </a:r>
            <a:r>
              <a:rPr lang="en-US" sz="1800" dirty="0" err="1" smtClean="0"/>
              <a:t>metaData</a:t>
            </a:r>
            <a:r>
              <a:rPr lang="en-US" sz="1800" dirty="0" smtClean="0"/>
              <a:t> type="Sensitivity"&gt;</a:t>
            </a:r>
            <a:br>
              <a:rPr lang="en-US" sz="1800" dirty="0" smtClean="0"/>
            </a:br>
            <a:r>
              <a:rPr lang="en-US" sz="1800" dirty="0" smtClean="0"/>
              <a:t>&lt;data type="target" property="color" value="1" /&gt;</a:t>
            </a:r>
            <a:br>
              <a:rPr lang="en-US" sz="1800" dirty="0" smtClean="0"/>
            </a:br>
            <a:r>
              <a:rPr lang="en-US" sz="1800" dirty="0" smtClean="0"/>
              <a:t>&lt;data type="target" property="coordinates" value="2" /&gt;                          &lt;data type="target" property="type" value="3" /&gt;                                           &lt;/</a:t>
            </a:r>
            <a:r>
              <a:rPr lang="en-US" sz="1800" dirty="0" err="1" smtClean="0"/>
              <a:t>metaData</a:t>
            </a:r>
            <a:r>
              <a:rPr lang="en-US" sz="1800" dirty="0" smtClean="0"/>
              <a:t>&gt;</a:t>
            </a:r>
            <a:br>
              <a:rPr lang="en-US" sz="1800" dirty="0" smtClean="0"/>
            </a:br>
            <a:r>
              <a:rPr lang="en-US" sz="1800" dirty="0" smtClean="0"/>
              <a:t>&lt;</a:t>
            </a:r>
            <a:r>
              <a:rPr lang="en-US" sz="1800" dirty="0" err="1" smtClean="0"/>
              <a:t>metaData</a:t>
            </a:r>
            <a:r>
              <a:rPr lang="en-US" sz="1800" dirty="0" smtClean="0"/>
              <a:t> type="</a:t>
            </a:r>
            <a:r>
              <a:rPr lang="en-US" sz="1800" dirty="0" err="1" smtClean="0"/>
              <a:t>AccessControl</a:t>
            </a:r>
            <a:r>
              <a:rPr lang="en-US" sz="1800" dirty="0" smtClean="0"/>
              <a:t>"&gt;</a:t>
            </a:r>
            <a:br>
              <a:rPr lang="en-US" sz="1800" dirty="0" smtClean="0"/>
            </a:br>
            <a:r>
              <a:rPr lang="en-US" sz="1800" dirty="0" smtClean="0"/>
              <a:t>&lt;/</a:t>
            </a:r>
            <a:r>
              <a:rPr lang="en-US" sz="1800" dirty="0" err="1" smtClean="0"/>
              <a:t>metaData</a:t>
            </a:r>
            <a:r>
              <a:rPr lang="en-US" sz="1800" dirty="0" smtClean="0"/>
              <a:t>&gt;                                                                                             &lt;</a:t>
            </a:r>
            <a:r>
              <a:rPr lang="en-US" sz="1800" dirty="0" err="1" smtClean="0"/>
              <a:t>metaData</a:t>
            </a:r>
            <a:r>
              <a:rPr lang="en-US" sz="1800" dirty="0" smtClean="0"/>
              <a:t> type="Dissemination”&gt;&lt;/</a:t>
            </a:r>
            <a:r>
              <a:rPr lang="en-US" sz="1800" dirty="0" err="1" smtClean="0"/>
              <a:t>metaData</a:t>
            </a:r>
            <a:r>
              <a:rPr lang="en-US" sz="1800" dirty="0" smtClean="0"/>
              <a:t>&gt;</a:t>
            </a:r>
            <a:br>
              <a:rPr lang="en-US" sz="1800" dirty="0" smtClean="0"/>
            </a:br>
            <a:r>
              <a:rPr lang="en-US" sz="1800" dirty="0" smtClean="0"/>
              <a:t>&lt;</a:t>
            </a:r>
            <a:r>
              <a:rPr lang="en-US" sz="1800" dirty="0" err="1" smtClean="0"/>
              <a:t>metaData</a:t>
            </a:r>
            <a:r>
              <a:rPr lang="en-US" sz="1800" dirty="0" smtClean="0"/>
              <a:t> type="Trust"&gt;0&lt;/</a:t>
            </a:r>
            <a:r>
              <a:rPr lang="en-US" sz="1800" dirty="0" err="1" smtClean="0"/>
              <a:t>metaData</a:t>
            </a:r>
            <a:r>
              <a:rPr lang="en-US" sz="1800" dirty="0" smtClean="0"/>
              <a:t>&gt;                                                    &lt;</a:t>
            </a:r>
            <a:r>
              <a:rPr lang="en-US" sz="1800" dirty="0" err="1" smtClean="0"/>
              <a:t>metaData</a:t>
            </a:r>
            <a:r>
              <a:rPr lang="en-US" sz="1800" dirty="0" smtClean="0"/>
              <a:t> type="Role"&gt;Role&lt;/</a:t>
            </a:r>
            <a:r>
              <a:rPr lang="en-US" sz="1800" dirty="0" err="1" smtClean="0"/>
              <a:t>metaData</a:t>
            </a:r>
            <a:r>
              <a:rPr lang="en-US" sz="1800" dirty="0" smtClean="0"/>
              <a:t>&gt;                                              &lt;/policy&gt; 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against Malicious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TPM [7] to ensure that host is not already compromised </a:t>
            </a:r>
          </a:p>
          <a:p>
            <a:r>
              <a:rPr lang="en-US" dirty="0" smtClean="0"/>
              <a:t>Intertwine code and data together – hide data within the code to make it incomprehensible </a:t>
            </a:r>
          </a:p>
          <a:p>
            <a:r>
              <a:rPr lang="en-US" dirty="0" smtClean="0"/>
              <a:t>Use polymorphic code [25] – code changes itself each time it runs but its semantics don't change </a:t>
            </a:r>
          </a:p>
          <a:p>
            <a:r>
              <a:rPr lang="en-US" dirty="0" smtClean="0"/>
              <a:t>Can store the control flow information in random DHT nodes</a:t>
            </a:r>
          </a:p>
          <a:p>
            <a:r>
              <a:rPr lang="en-US" dirty="0" smtClean="0"/>
              <a:t>Perform code obfuscation - hide data and real program code within a scrambled code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specific 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Extend the AB prototype with the proposed enhancements</a:t>
            </a:r>
          </a:p>
          <a:p>
            <a:pPr lvl="1"/>
            <a:r>
              <a:rPr lang="en-US" sz="2200" dirty="0" smtClean="0"/>
              <a:t>How variations in splitting affects the performance of the system (Average Refresh time for shares)</a:t>
            </a:r>
          </a:p>
          <a:p>
            <a:pPr lvl="1"/>
            <a:r>
              <a:rPr lang="en-US" sz="2200" dirty="0" smtClean="0"/>
              <a:t>Effect of using multiple DHTs on the performance</a:t>
            </a:r>
          </a:p>
          <a:p>
            <a:r>
              <a:rPr lang="en-US" sz="2600" dirty="0" smtClean="0"/>
              <a:t>Adapt the scheme for an application specific scenario like Smart Home</a:t>
            </a:r>
          </a:p>
          <a:p>
            <a:r>
              <a:rPr lang="en-US" sz="2600" dirty="0" smtClean="0"/>
              <a:t>Performance evaluation of the scheme under varying network conditions </a:t>
            </a:r>
          </a:p>
          <a:p>
            <a:pPr lvl="1"/>
            <a:r>
              <a:rPr lang="en-US" sz="2200" dirty="0" smtClean="0"/>
              <a:t>Compare the size of an active bundle with data size in other approaches </a:t>
            </a:r>
          </a:p>
          <a:p>
            <a:pPr lvl="1"/>
            <a:r>
              <a:rPr lang="en-US" sz="2200" dirty="0" smtClean="0"/>
              <a:t>Compare the time of the AB scheme with other approaches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Bundles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600" b="1" dirty="0" smtClean="0"/>
              <a:t>Capabilities</a:t>
            </a:r>
          </a:p>
          <a:p>
            <a:r>
              <a:rPr lang="en-US" sz="2600" dirty="0" smtClean="0"/>
              <a:t>Controlled and Selective Dissemination: Control the dissemination and selectively share the data based on the policies </a:t>
            </a:r>
          </a:p>
          <a:p>
            <a:pPr lvl="0"/>
            <a:r>
              <a:rPr lang="en-US" sz="2600" dirty="0" smtClean="0"/>
              <a:t>Quantifiable Data Dissemination: Track the amount of data disclosed to a particular host and decide to further disclose or deny data requests </a:t>
            </a:r>
          </a:p>
          <a:p>
            <a:pPr lvl="0"/>
            <a:r>
              <a:rPr lang="en-US" sz="2600" dirty="0" smtClean="0"/>
              <a:t>Contextual Dissemination: Context aware dissemination </a:t>
            </a:r>
          </a:p>
          <a:p>
            <a:pPr lvl="0"/>
            <a:r>
              <a:rPr lang="en-US" sz="2600" dirty="0" smtClean="0"/>
              <a:t>Dynamic Metadata Adjustment: Update the policies based on a context, host, history of interactions, trust level etc. 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7" name="Picture 6" descr="Screen Shot 2012-11-24 at 2.53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14400"/>
            <a:ext cx="6248400" cy="525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0799" y="6167735"/>
            <a:ext cx="233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 Home [2]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799" y="6179403"/>
            <a:ext cx="285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 – existing	</a:t>
            </a:r>
            <a:r>
              <a:rPr lang="en-US" sz="1600" dirty="0"/>
              <a:t>F – </a:t>
            </a:r>
            <a:r>
              <a:rPr lang="en-US" sz="1600" dirty="0" smtClean="0"/>
              <a:t>future</a:t>
            </a:r>
          </a:p>
          <a:p>
            <a:r>
              <a:rPr lang="en-US" sz="1600" dirty="0" smtClean="0"/>
              <a:t>O – ongoing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Bundles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require hosts to have a policy enforcement engine or a trusted component</a:t>
            </a:r>
          </a:p>
          <a:p>
            <a:r>
              <a:rPr lang="en-US" dirty="0" smtClean="0"/>
              <a:t>Doesn’t rely on a TTP </a:t>
            </a:r>
          </a:p>
          <a:p>
            <a:r>
              <a:rPr lang="en-US" dirty="0" smtClean="0"/>
              <a:t>No trusted destination host assumption – works on unknown hosts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0"/>
            <a:ext cx="7708392" cy="841248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41248"/>
            <a:ext cx="7924800" cy="5391150"/>
          </a:xfrm>
        </p:spPr>
        <p:txBody>
          <a:bodyPr/>
          <a:lstStyle/>
          <a:p>
            <a:pPr marL="539750" indent="-457200">
              <a:buFont typeface="+mj-lt"/>
              <a:buAutoNum type="arabicPeriod"/>
            </a:pPr>
            <a:r>
              <a:rPr lang="en-US" sz="1600" dirty="0" smtClean="0"/>
              <a:t>Y. Gall, A. Lee and A. </a:t>
            </a:r>
            <a:r>
              <a:rPr lang="en-US" sz="1600" dirty="0" err="1" smtClean="0"/>
              <a:t>Kapadia</a:t>
            </a:r>
            <a:r>
              <a:rPr lang="en-US" sz="1600" dirty="0" smtClean="0"/>
              <a:t>, “</a:t>
            </a:r>
            <a:r>
              <a:rPr lang="en-US" sz="1600" dirty="0" err="1" smtClean="0"/>
              <a:t>PlexC</a:t>
            </a:r>
            <a:r>
              <a:rPr lang="en-US" sz="1600" dirty="0" smtClean="0"/>
              <a:t>: A Policy language for exposure control,” in proceedings of SACMAT 2012. </a:t>
            </a:r>
          </a:p>
          <a:p>
            <a:pPr marL="539750" indent="-457200">
              <a:buFont typeface="+mj-lt"/>
              <a:buAutoNum type="arabicPeriod"/>
            </a:pPr>
            <a:r>
              <a:rPr lang="en-US" sz="1600" dirty="0" smtClean="0"/>
              <a:t>S. </a:t>
            </a:r>
            <a:r>
              <a:rPr lang="en-US" sz="1600" dirty="0" err="1" smtClean="0"/>
              <a:t>Helal</a:t>
            </a:r>
            <a:r>
              <a:rPr lang="en-US" sz="1600" dirty="0" smtClean="0"/>
              <a:t>, W. Mann, H. El-</a:t>
            </a:r>
            <a:r>
              <a:rPr lang="en-US" sz="1600" dirty="0" err="1" smtClean="0"/>
              <a:t>Zabadani</a:t>
            </a:r>
            <a:r>
              <a:rPr lang="en-US" sz="1600" dirty="0" smtClean="0"/>
              <a:t>, J. King, Y. </a:t>
            </a:r>
            <a:r>
              <a:rPr lang="en-US" sz="1600" dirty="0" err="1" smtClean="0"/>
              <a:t>Kaddoura</a:t>
            </a:r>
            <a:r>
              <a:rPr lang="en-US" sz="1600" dirty="0" smtClean="0"/>
              <a:t>, &amp; E. Jansen, “The gator tech smart house: A programmable pervasive space,” Computer, 38(3), 50- 60, 2005. </a:t>
            </a:r>
          </a:p>
          <a:p>
            <a:pPr marL="539750" indent="-457200">
              <a:buFont typeface="+mj-lt"/>
              <a:buAutoNum type="arabicPeriod"/>
            </a:pPr>
            <a:r>
              <a:rPr lang="en-US" sz="1600" dirty="0" smtClean="0"/>
              <a:t>K. L. Courtney, "Privacy and senior willingness to adopt smart home information technology in residential care facilities," Methods of information in medicine, 2008. </a:t>
            </a:r>
          </a:p>
          <a:p>
            <a:pPr marL="539750" indent="-457200">
              <a:buFont typeface="+mj-lt"/>
              <a:buAutoNum type="arabicPeriod"/>
            </a:pPr>
            <a:r>
              <a:rPr lang="en-US" sz="1600" dirty="0" smtClean="0"/>
              <a:t>J. Park, R. </a:t>
            </a:r>
            <a:r>
              <a:rPr lang="en-US" sz="1600" dirty="0" err="1" smtClean="0"/>
              <a:t>Sandhu</a:t>
            </a:r>
            <a:r>
              <a:rPr lang="en-US" sz="1600" dirty="0" smtClean="0"/>
              <a:t>, J. </a:t>
            </a:r>
            <a:r>
              <a:rPr lang="en-US" sz="1600" dirty="0" err="1" smtClean="0"/>
              <a:t>Schifalacqua</a:t>
            </a:r>
            <a:r>
              <a:rPr lang="en-US" sz="1600" dirty="0" smtClean="0"/>
              <a:t>, “Security Architectures for Controlled Digital Information Dissemination”, Proc. 16th Annual Computer Security Applications, Dec. 2000, pp.224-233. </a:t>
            </a:r>
          </a:p>
          <a:p>
            <a:pPr marL="539750" indent="-457200">
              <a:buFont typeface="+mj-lt"/>
              <a:buAutoNum type="arabicPeriod"/>
            </a:pPr>
            <a:r>
              <a:rPr lang="en-US" sz="1600" dirty="0" err="1" smtClean="0"/>
              <a:t>O.Sibert</a:t>
            </a:r>
            <a:r>
              <a:rPr lang="en-US" sz="1600" dirty="0" smtClean="0"/>
              <a:t>, </a:t>
            </a:r>
            <a:r>
              <a:rPr lang="en-US" sz="1600" dirty="0" err="1" smtClean="0"/>
              <a:t>D.Bernstein</a:t>
            </a:r>
            <a:r>
              <a:rPr lang="en-US" sz="1600" dirty="0" smtClean="0"/>
              <a:t>, and D. Van </a:t>
            </a:r>
            <a:r>
              <a:rPr lang="en-US" sz="1600" dirty="0" err="1" smtClean="0"/>
              <a:t>Wie</a:t>
            </a:r>
            <a:r>
              <a:rPr lang="en-US" sz="1600" dirty="0" smtClean="0"/>
              <a:t>, “</a:t>
            </a:r>
            <a:r>
              <a:rPr lang="en-US" sz="1600" dirty="0" err="1" smtClean="0"/>
              <a:t>DigiBox:Aself</a:t>
            </a:r>
            <a:r>
              <a:rPr lang="en-US" sz="1600" dirty="0" smtClean="0"/>
              <a:t>- Protecting Container for Information Commerce,” Proc. USENIX Workshop on Electronic Commerce, New York, Jul. 1995 pp. 15-15. </a:t>
            </a:r>
          </a:p>
          <a:p>
            <a:pPr marL="539750" indent="-457200">
              <a:buFont typeface="+mj-lt"/>
              <a:buAutoNum type="arabicPeriod"/>
            </a:pPr>
            <a:r>
              <a:rPr lang="en-US" sz="1600" dirty="0" smtClean="0"/>
              <a:t>S. Montero, P. </a:t>
            </a:r>
            <a:r>
              <a:rPr lang="en-US" sz="1600" dirty="0" err="1" smtClean="0"/>
              <a:t>Díaz</a:t>
            </a:r>
            <a:r>
              <a:rPr lang="en-US" sz="1600" dirty="0" smtClean="0"/>
              <a:t>, I. </a:t>
            </a:r>
            <a:r>
              <a:rPr lang="en-US" sz="1600" dirty="0" err="1" smtClean="0"/>
              <a:t>Aedo</a:t>
            </a:r>
            <a:r>
              <a:rPr lang="en-US" sz="1600" dirty="0" smtClean="0"/>
              <a:t>, J. M. </a:t>
            </a:r>
            <a:r>
              <a:rPr lang="en-US" sz="1600" dirty="0" err="1" smtClean="0"/>
              <a:t>Dodero</a:t>
            </a:r>
            <a:r>
              <a:rPr lang="en-US" sz="1600" dirty="0" smtClean="0"/>
              <a:t>, “Towards Accountable Management of Identity and Privacy: Sticky Policies and Enforceable Tracing Services,” Proc. of the 14th International Workshop on Database and Expert Systems Applications (DEXA), Prague, </a:t>
            </a:r>
            <a:r>
              <a:rPr lang="en-US" sz="1600" dirty="0" err="1" smtClean="0"/>
              <a:t>Czechia</a:t>
            </a:r>
            <a:r>
              <a:rPr lang="en-US" sz="1600" dirty="0" smtClean="0"/>
              <a:t>, Sep. 2003, pp. 377–382. </a:t>
            </a:r>
          </a:p>
          <a:p>
            <a:pPr marL="539750" indent="-457200">
              <a:buFont typeface="+mj-lt"/>
              <a:buAutoNum type="arabicPeriod"/>
            </a:pPr>
            <a:r>
              <a:rPr lang="en-US" sz="1600" dirty="0" smtClean="0"/>
              <a:t>Trusted Computing Group, “Cloud Computing and Security – A Natural Match,” April 2010. Online at: </a:t>
            </a:r>
            <a:r>
              <a:rPr lang="en-US" sz="1600" dirty="0" err="1" smtClean="0"/>
              <a:t>http://www.trustedcomputinggroup.org/resources/cloud_computing_and_security__a</a:t>
            </a:r>
            <a:r>
              <a:rPr lang="en-US" sz="1600" dirty="0" smtClean="0"/>
              <a:t>_ </a:t>
            </a:r>
            <a:r>
              <a:rPr lang="en-US" sz="1600" dirty="0" err="1" smtClean="0"/>
              <a:t>natural_match</a:t>
            </a:r>
            <a:r>
              <a:rPr lang="en-US" sz="16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841248"/>
            <a:ext cx="7924800" cy="5391150"/>
          </a:xfrm>
        </p:spPr>
        <p:txBody>
          <a:bodyPr/>
          <a:lstStyle/>
          <a:p>
            <a:pPr marL="539750" indent="-457200">
              <a:buFont typeface="+mj-lt"/>
              <a:buAutoNum type="arabicPeriod" startAt="8"/>
            </a:pPr>
            <a:r>
              <a:rPr lang="en-US" sz="1600" dirty="0" smtClean="0"/>
              <a:t>B. </a:t>
            </a:r>
            <a:r>
              <a:rPr lang="en-US" sz="1600" dirty="0" err="1" smtClean="0"/>
              <a:t>Parno</a:t>
            </a:r>
            <a:r>
              <a:rPr lang="en-US" sz="1600" dirty="0" smtClean="0"/>
              <a:t>, “Trust Extension as a Mechanism for Secure Code Execution on Commodity Computers,” Ph.D. Thesis, Carnegie Mellon University, Pittsburgh, PA, May 2010. </a:t>
            </a:r>
          </a:p>
          <a:p>
            <a:pPr marL="539750" indent="-457200">
              <a:buFont typeface="+mj-lt"/>
              <a:buAutoNum type="arabicPeriod" startAt="8"/>
            </a:pPr>
            <a:r>
              <a:rPr lang="en-US" sz="1600" dirty="0" smtClean="0"/>
              <a:t>M. </a:t>
            </a:r>
            <a:r>
              <a:rPr lang="en-US" sz="1600" dirty="0" err="1" smtClean="0"/>
              <a:t>Casassa</a:t>
            </a:r>
            <a:r>
              <a:rPr lang="en-US" sz="1600" dirty="0" smtClean="0"/>
              <a:t> Mont, K. Harrison, M. Sadler, “The HP Time Vault Service: Innovating the Way Confidential Information is Disclosed, at the Right Time,” Sep. 2002. Online at: http://www.hpl.hp.com/techreports/2002/HPL-2002-243.pdf </a:t>
            </a:r>
          </a:p>
          <a:p>
            <a:pPr marL="539750" indent="-457200">
              <a:buFont typeface="+mj-lt"/>
              <a:buAutoNum type="arabicPeriod" startAt="8"/>
            </a:pPr>
            <a:r>
              <a:rPr lang="en-US" sz="1600" dirty="0" smtClean="0"/>
              <a:t>J. P. </a:t>
            </a:r>
            <a:r>
              <a:rPr lang="en-US" sz="1600" dirty="0" err="1" smtClean="0"/>
              <a:t>Loyall</a:t>
            </a:r>
            <a:r>
              <a:rPr lang="en-US" sz="1600" dirty="0" smtClean="0"/>
              <a:t>, et al. "</a:t>
            </a:r>
            <a:r>
              <a:rPr lang="en-US" sz="1600" dirty="0" err="1" smtClean="0"/>
              <a:t>QoS</a:t>
            </a:r>
            <a:r>
              <a:rPr lang="en-US" sz="1600" dirty="0" smtClean="0"/>
              <a:t> enabled dissemination of managed information objects in a publish-subscribe-query information broker." SPIE Defense, Security, and Sensing. International Society for Optics and Photonics, 2009. </a:t>
            </a:r>
          </a:p>
          <a:p>
            <a:pPr marL="539750" indent="-457200">
              <a:buFont typeface="+mj-lt"/>
              <a:buAutoNum type="arabicPeriod" startAt="8"/>
            </a:pPr>
            <a:r>
              <a:rPr lang="en-US" sz="1600" dirty="0" smtClean="0"/>
              <a:t>Managed Object, Wikipedia. http://</a:t>
            </a:r>
            <a:r>
              <a:rPr lang="en-US" sz="1600" dirty="0" err="1" smtClean="0"/>
              <a:t>en.wikipedia.org/wiki/Managed_object</a:t>
            </a:r>
            <a:r>
              <a:rPr lang="en-US" sz="1600" dirty="0" smtClean="0"/>
              <a:t> </a:t>
            </a:r>
          </a:p>
          <a:p>
            <a:pPr marL="539750" indent="-457200">
              <a:buFont typeface="+mj-lt"/>
              <a:buAutoNum type="arabicPeriod" startAt="8"/>
            </a:pPr>
            <a:r>
              <a:rPr lang="en-US" sz="1600" dirty="0" smtClean="0"/>
              <a:t>L. </a:t>
            </a:r>
            <a:r>
              <a:rPr lang="en-US" sz="1600" dirty="0" err="1" smtClean="0"/>
              <a:t>ben</a:t>
            </a:r>
            <a:r>
              <a:rPr lang="en-US" sz="1600" dirty="0" smtClean="0"/>
              <a:t> </a:t>
            </a:r>
            <a:r>
              <a:rPr lang="en-US" sz="1600" dirty="0" err="1" smtClean="0"/>
              <a:t>Othmane</a:t>
            </a:r>
            <a:r>
              <a:rPr lang="en-US" sz="1600" dirty="0" smtClean="0"/>
              <a:t> and L. </a:t>
            </a:r>
            <a:r>
              <a:rPr lang="en-US" sz="1600" dirty="0" err="1" smtClean="0"/>
              <a:t>Lilien</a:t>
            </a:r>
            <a:r>
              <a:rPr lang="en-US" sz="1600" dirty="0" smtClean="0"/>
              <a:t>, Protecting privacy of sensitive data dissemination using active bundles," in World Congress on Privacy, Security, Trust and the Management of </a:t>
            </a:r>
            <a:r>
              <a:rPr lang="en-US" sz="1600" dirty="0" err="1" smtClean="0"/>
              <a:t>e</a:t>
            </a:r>
            <a:r>
              <a:rPr lang="en-US" sz="1600" dirty="0" smtClean="0"/>
              <a:t>-Business (CONGRESS '09), Aug. 2009, pp. 202-213. </a:t>
            </a:r>
          </a:p>
          <a:p>
            <a:pPr marL="539750" indent="-457200">
              <a:buFont typeface="+mj-lt"/>
              <a:buAutoNum type="arabicPeriod" startAt="8"/>
            </a:pPr>
            <a:r>
              <a:rPr lang="en-US" sz="1600" dirty="0" smtClean="0"/>
              <a:t>L. </a:t>
            </a:r>
            <a:r>
              <a:rPr lang="en-US" sz="1600" dirty="0" err="1" smtClean="0"/>
              <a:t>ben</a:t>
            </a:r>
            <a:r>
              <a:rPr lang="en-US" sz="1600" dirty="0" smtClean="0"/>
              <a:t> </a:t>
            </a:r>
            <a:r>
              <a:rPr lang="en-US" sz="1600" dirty="0" err="1" smtClean="0"/>
              <a:t>Othmane</a:t>
            </a:r>
            <a:r>
              <a:rPr lang="en-US" sz="1600" dirty="0" smtClean="0"/>
              <a:t>, Active bundles for protecting confidentiality of sensitive data throughout their lifecycle," Ph.D. dissertation, Western Michigan University, December 2010. </a:t>
            </a:r>
          </a:p>
          <a:p>
            <a:pPr marL="539750" indent="-457200">
              <a:buFont typeface="+mj-lt"/>
              <a:buAutoNum type="arabicPeriod" startAt="8"/>
            </a:pPr>
            <a:r>
              <a:rPr lang="en-US" sz="1600" dirty="0" smtClean="0"/>
              <a:t>D. B. Lange and M. </a:t>
            </a:r>
            <a:r>
              <a:rPr lang="en-US" sz="1600" dirty="0" err="1" smtClean="0"/>
              <a:t>Oshima</a:t>
            </a:r>
            <a:r>
              <a:rPr lang="en-US" sz="1600" dirty="0" smtClean="0"/>
              <a:t>, “Seven Good Reasons for Mobile Agent,” Communication of the ACM, vol. 42(3), Mar. 1999, pp.88- 89.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9200" y="841248"/>
            <a:ext cx="7924800" cy="5391150"/>
          </a:xfrm>
        </p:spPr>
        <p:txBody>
          <a:bodyPr/>
          <a:lstStyle/>
          <a:p>
            <a:pPr marL="539750" indent="-457200">
              <a:buFont typeface="+mj-lt"/>
              <a:buAutoNum type="arabicPeriod" startAt="15"/>
            </a:pPr>
            <a:r>
              <a:rPr lang="en-US" sz="1600" dirty="0" smtClean="0"/>
              <a:t>F. L. </a:t>
            </a:r>
            <a:r>
              <a:rPr lang="en-US" sz="1600" dirty="0" err="1" smtClean="0"/>
              <a:t>Bellifemine</a:t>
            </a:r>
            <a:r>
              <a:rPr lang="en-US" sz="1600" dirty="0" smtClean="0"/>
              <a:t>, G. </a:t>
            </a:r>
            <a:r>
              <a:rPr lang="en-US" sz="1600" dirty="0" err="1" smtClean="0"/>
              <a:t>Caire</a:t>
            </a:r>
            <a:r>
              <a:rPr lang="en-US" sz="1600" dirty="0" smtClean="0"/>
              <a:t>, D. Greenwood, Developing Multi-Agent Systems with JADE, John Wiley &amp; Sons Ltd, West Sussex, England, 2007. </a:t>
            </a:r>
          </a:p>
          <a:p>
            <a:pPr marL="539750" indent="-457200">
              <a:buFont typeface="+mj-lt"/>
              <a:buAutoNum type="arabicPeriod" startAt="15"/>
            </a:pPr>
            <a:r>
              <a:rPr lang="en-US" sz="1600" dirty="0" smtClean="0"/>
              <a:t>A. Shamir, “How to Share a Secret,” Communications of the ACM, vol. 22(11), 1979, pp. 612–613. </a:t>
            </a:r>
          </a:p>
          <a:p>
            <a:pPr marL="539750" indent="-457200">
              <a:buFont typeface="+mj-lt"/>
              <a:buAutoNum type="arabicPeriod" startAt="15"/>
            </a:pPr>
            <a:r>
              <a:rPr lang="en-US" sz="1600" dirty="0" err="1" smtClean="0"/>
              <a:t>eXtensible</a:t>
            </a:r>
            <a:r>
              <a:rPr lang="en-US" sz="1600" dirty="0" smtClean="0"/>
              <a:t> Access Control Markup Language (XACML), Version 2.0; OASIS Standard, Feb. 2005. Available at http://</a:t>
            </a:r>
            <a:r>
              <a:rPr lang="en-US" sz="1600" dirty="0" err="1" smtClean="0"/>
              <a:t>www.oasis</a:t>
            </a:r>
            <a:r>
              <a:rPr lang="en-US" sz="1600" dirty="0" smtClean="0"/>
              <a:t>- </a:t>
            </a:r>
            <a:r>
              <a:rPr lang="en-US" sz="1600" dirty="0" err="1" smtClean="0"/>
              <a:t>open.org/committees/tc_home.php?wg_abbrev</a:t>
            </a:r>
            <a:r>
              <a:rPr lang="en-US" sz="1600" dirty="0" smtClean="0"/>
              <a:t>=</a:t>
            </a:r>
            <a:r>
              <a:rPr lang="en-US" sz="1600" dirty="0" err="1" smtClean="0"/>
              <a:t>xacml</a:t>
            </a:r>
            <a:r>
              <a:rPr lang="en-US" sz="1600" dirty="0" smtClean="0"/>
              <a:t>. </a:t>
            </a:r>
          </a:p>
          <a:p>
            <a:pPr marL="539750" indent="-457200">
              <a:buFont typeface="+mj-lt"/>
              <a:buAutoNum type="arabicPeriod" startAt="15"/>
            </a:pPr>
            <a:r>
              <a:rPr lang="en-US" sz="1600" dirty="0" smtClean="0"/>
              <a:t>G. </a:t>
            </a:r>
            <a:r>
              <a:rPr lang="en-US" sz="1600" dirty="0" err="1" smtClean="0"/>
              <a:t>Karjoth</a:t>
            </a:r>
            <a:r>
              <a:rPr lang="en-US" sz="1600" dirty="0" smtClean="0"/>
              <a:t>, M. </a:t>
            </a:r>
            <a:r>
              <a:rPr lang="en-US" sz="1600" dirty="0" err="1" smtClean="0"/>
              <a:t>Schunter</a:t>
            </a:r>
            <a:r>
              <a:rPr lang="en-US" sz="1600" dirty="0" smtClean="0"/>
              <a:t>, and M. </a:t>
            </a:r>
            <a:r>
              <a:rPr lang="en-US" sz="1600" dirty="0" err="1" smtClean="0"/>
              <a:t>Waidner</a:t>
            </a:r>
            <a:r>
              <a:rPr lang="en-US" sz="1600" dirty="0" smtClean="0"/>
              <a:t>, “Platform for Enterprise Privacy Practices: Privacy-enabled Management of Customer Data.” Proc. of the 2nd international Conference on Privacy Enhancing Technologies, San Francisco, CA, Apr. 2002, pp. 69-84. </a:t>
            </a:r>
          </a:p>
          <a:p>
            <a:pPr marL="539750" indent="-457200">
              <a:buFont typeface="+mj-lt"/>
              <a:buAutoNum type="arabicPeriod" startAt="15"/>
            </a:pPr>
            <a:r>
              <a:rPr lang="en-US" sz="1600" dirty="0" smtClean="0"/>
              <a:t>T. Sander and C.F. </a:t>
            </a:r>
            <a:r>
              <a:rPr lang="en-US" sz="1600" dirty="0" err="1" smtClean="0"/>
              <a:t>Tschudin</a:t>
            </a:r>
            <a:r>
              <a:rPr lang="en-US" sz="1600" dirty="0" smtClean="0"/>
              <a:t>, "Protecting Mobile Agents Against Malicious Hosts," LCNS, Mobile Agent Security, pp. 44-60, 1998. </a:t>
            </a:r>
          </a:p>
          <a:p>
            <a:pPr marL="539750" indent="-457200">
              <a:buFont typeface="+mj-lt"/>
              <a:buAutoNum type="arabicPeriod" startAt="15"/>
            </a:pPr>
            <a:r>
              <a:rPr lang="en-US" sz="1600" dirty="0" smtClean="0"/>
              <a:t>M. Brenner, J. </a:t>
            </a:r>
            <a:r>
              <a:rPr lang="en-US" sz="1600" dirty="0" err="1" smtClean="0"/>
              <a:t>Wiebelitz</a:t>
            </a:r>
            <a:r>
              <a:rPr lang="en-US" sz="1600" dirty="0" smtClean="0"/>
              <a:t>, G. Voigt, and M. Smith, "Secret Program Execution in the Cloud Applying </a:t>
            </a:r>
            <a:r>
              <a:rPr lang="en-US" sz="1600" dirty="0" err="1" smtClean="0"/>
              <a:t>Homomorphic</a:t>
            </a:r>
            <a:r>
              <a:rPr lang="en-US" sz="1600" dirty="0" smtClean="0"/>
              <a:t> Encryption," in IEEE International Conference on Digital Ecosystems and Technologies, 2011. </a:t>
            </a:r>
          </a:p>
          <a:p>
            <a:pPr marL="539750" indent="-457200">
              <a:buFont typeface="+mj-lt"/>
              <a:buAutoNum type="arabicPeriod" startAt="15"/>
            </a:pPr>
            <a:r>
              <a:rPr lang="en-US" sz="1600" dirty="0" smtClean="0"/>
              <a:t>L. Carter, J. </a:t>
            </a:r>
            <a:r>
              <a:rPr lang="en-US" sz="1600" dirty="0" err="1" smtClean="0"/>
              <a:t>Ferrante</a:t>
            </a:r>
            <a:r>
              <a:rPr lang="en-US" sz="1600" dirty="0" smtClean="0"/>
              <a:t> and C. </a:t>
            </a:r>
            <a:r>
              <a:rPr lang="en-US" sz="1600" dirty="0" err="1" smtClean="0"/>
              <a:t>Thomborson</a:t>
            </a:r>
            <a:r>
              <a:rPr lang="en-US" sz="1600" dirty="0" smtClean="0"/>
              <a:t>, “Folklore Confirmed: Reducible Flow Graphs are Exponentially Larger,” Proc. of the 30th ACM Symposium on Principles of Programming Languages, New Orleans, LA, Jan. 2003, pp. 106-114.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9200" y="841248"/>
            <a:ext cx="7924800" cy="5391150"/>
          </a:xfrm>
        </p:spPr>
        <p:txBody>
          <a:bodyPr/>
          <a:lstStyle/>
          <a:p>
            <a:pPr marL="539750" indent="-457200">
              <a:buFont typeface="+mj-lt"/>
              <a:buAutoNum type="arabicPeriod" startAt="22"/>
            </a:pPr>
            <a:r>
              <a:rPr lang="en-US" sz="1600" dirty="0" smtClean="0"/>
              <a:t>S. </a:t>
            </a:r>
            <a:r>
              <a:rPr lang="en-US" sz="1600" dirty="0" err="1" smtClean="0"/>
              <a:t>Hohenberger</a:t>
            </a:r>
            <a:r>
              <a:rPr lang="en-US" sz="1600" dirty="0" smtClean="0"/>
              <a:t>, “Lecture 18: Program Obfuscation,” accessed in Feb. 2009. Online at: www.cs.jhu.edu/~susan/600.641/scribes/lecture18.pdf </a:t>
            </a:r>
          </a:p>
          <a:p>
            <a:pPr marL="539750" indent="-457200">
              <a:buFont typeface="+mj-lt"/>
              <a:buAutoNum type="arabicPeriod" startAt="22"/>
            </a:pPr>
            <a:r>
              <a:rPr lang="en-US" sz="1600" dirty="0" smtClean="0"/>
              <a:t>K Heffner and C </a:t>
            </a:r>
            <a:r>
              <a:rPr lang="en-US" sz="1600" dirty="0" err="1" smtClean="0"/>
              <a:t>Collberg</a:t>
            </a:r>
            <a:r>
              <a:rPr lang="en-US" sz="1600" dirty="0" smtClean="0"/>
              <a:t>, "The Obfuscation Executive," Information Security, vol. 3225, pp. 428-440, 2004. </a:t>
            </a:r>
          </a:p>
          <a:p>
            <a:pPr marL="539750" indent="-457200">
              <a:buFont typeface="+mj-lt"/>
              <a:buAutoNum type="arabicPeriod" startAt="22"/>
            </a:pPr>
            <a:r>
              <a:rPr lang="en-US" sz="1600" dirty="0" err="1" smtClean="0"/>
              <a:t>JObfuscator</a:t>
            </a:r>
            <a:r>
              <a:rPr lang="en-US" sz="1600" dirty="0" smtClean="0"/>
              <a:t>. [Online]. http://</a:t>
            </a:r>
            <a:r>
              <a:rPr lang="en-US" sz="1600" dirty="0" err="1" smtClean="0"/>
              <a:t>jobfuscator.sourceforge.net</a:t>
            </a:r>
            <a:r>
              <a:rPr lang="en-US" sz="1600" dirty="0" smtClean="0"/>
              <a:t>/ </a:t>
            </a:r>
          </a:p>
          <a:p>
            <a:pPr marL="539750" indent="-457200">
              <a:buFont typeface="+mj-lt"/>
              <a:buAutoNum type="arabicPeriod" startAt="22"/>
            </a:pPr>
            <a:r>
              <a:rPr lang="en-US" sz="1600" dirty="0" smtClean="0"/>
              <a:t>Polymorphic Code. Wikipedia. http://</a:t>
            </a:r>
            <a:r>
              <a:rPr lang="en-US" sz="1600" dirty="0" err="1" smtClean="0"/>
              <a:t>en.wikipedia.org/wiki/Polymorphic_code</a:t>
            </a:r>
            <a:r>
              <a:rPr lang="en-US" sz="1600" dirty="0" smtClean="0"/>
              <a:t> </a:t>
            </a:r>
          </a:p>
          <a:p>
            <a:pPr marL="539750" indent="-457200">
              <a:buFont typeface="+mj-lt"/>
              <a:buAutoNum type="arabicPeriod" startAt="22"/>
            </a:pPr>
            <a:r>
              <a:rPr lang="en-US" sz="1600" dirty="0" smtClean="0"/>
              <a:t>P. </a:t>
            </a:r>
            <a:r>
              <a:rPr lang="en-US" sz="1600" dirty="0" err="1" smtClean="0"/>
              <a:t>Angin</a:t>
            </a:r>
            <a:r>
              <a:rPr lang="en-US" sz="1600" dirty="0" smtClean="0"/>
              <a:t>, B. </a:t>
            </a:r>
            <a:r>
              <a:rPr lang="en-US" sz="1600" dirty="0" err="1" smtClean="0"/>
              <a:t>Bhargava</a:t>
            </a:r>
            <a:r>
              <a:rPr lang="en-US" sz="1600" dirty="0" smtClean="0"/>
              <a:t>, R. </a:t>
            </a:r>
            <a:r>
              <a:rPr lang="en-US" sz="1600" dirty="0" err="1" smtClean="0"/>
              <a:t>Ranchal</a:t>
            </a:r>
            <a:r>
              <a:rPr lang="en-US" sz="1600" dirty="0" smtClean="0"/>
              <a:t>, N. Singh, L. </a:t>
            </a:r>
            <a:r>
              <a:rPr lang="en-US" sz="1600" dirty="0" err="1" smtClean="0"/>
              <a:t>ben</a:t>
            </a:r>
            <a:r>
              <a:rPr lang="en-US" sz="1600" dirty="0" smtClean="0"/>
              <a:t> </a:t>
            </a:r>
            <a:r>
              <a:rPr lang="en-US" sz="1600" dirty="0" err="1" smtClean="0"/>
              <a:t>Othmane</a:t>
            </a:r>
            <a:r>
              <a:rPr lang="en-US" sz="1600" dirty="0" smtClean="0"/>
              <a:t>, L. </a:t>
            </a:r>
            <a:r>
              <a:rPr lang="en-US" sz="1600" dirty="0" err="1" smtClean="0"/>
              <a:t>Lilien</a:t>
            </a:r>
            <a:r>
              <a:rPr lang="en-US" sz="1600" dirty="0" smtClean="0"/>
              <a:t>, and M. </a:t>
            </a:r>
            <a:r>
              <a:rPr lang="en-US" sz="1600" dirty="0" err="1" smtClean="0"/>
              <a:t>Linderman</a:t>
            </a:r>
            <a:r>
              <a:rPr lang="en-US" sz="1600" dirty="0" smtClean="0"/>
              <a:t>, “An Entity-centric Approach for Privacy and Identity Management in Cloud Computing,” in 29th IEEE SRDS, 2010. </a:t>
            </a:r>
          </a:p>
          <a:p>
            <a:pPr marL="539750" indent="-457200">
              <a:buFont typeface="+mj-lt"/>
              <a:buAutoNum type="arabicPeriod" startAt="22"/>
            </a:pPr>
            <a:r>
              <a:rPr lang="en-US" sz="1600" dirty="0" smtClean="0"/>
              <a:t>R. </a:t>
            </a:r>
            <a:r>
              <a:rPr lang="en-US" sz="1600" dirty="0" err="1" smtClean="0"/>
              <a:t>Ranchal</a:t>
            </a:r>
            <a:r>
              <a:rPr lang="en-US" sz="1600" dirty="0" smtClean="0"/>
              <a:t>, B. </a:t>
            </a:r>
            <a:r>
              <a:rPr lang="en-US" sz="1600" dirty="0" err="1" smtClean="0"/>
              <a:t>Bhargava</a:t>
            </a:r>
            <a:r>
              <a:rPr lang="en-US" sz="1600" dirty="0" smtClean="0"/>
              <a:t>, L. </a:t>
            </a:r>
            <a:r>
              <a:rPr lang="en-US" sz="1600" dirty="0" err="1" smtClean="0"/>
              <a:t>Othmane</a:t>
            </a:r>
            <a:r>
              <a:rPr lang="en-US" sz="1600" dirty="0" smtClean="0"/>
              <a:t>, L. </a:t>
            </a:r>
            <a:r>
              <a:rPr lang="en-US" sz="1600" dirty="0" err="1" smtClean="0"/>
              <a:t>Lilien</a:t>
            </a:r>
            <a:r>
              <a:rPr lang="en-US" sz="1600" dirty="0" smtClean="0"/>
              <a:t>, A. Kim, M. Kang, and M. </a:t>
            </a:r>
            <a:r>
              <a:rPr lang="en-US" sz="1600" dirty="0" err="1" smtClean="0"/>
              <a:t>Linderman</a:t>
            </a:r>
            <a:r>
              <a:rPr lang="en-US" sz="1600" dirty="0" smtClean="0"/>
              <a:t>, “Protection of Identity Information in Cloud Computing without Trusted Third Party,” In: 29th IEEE SRDS, 2010. </a:t>
            </a:r>
          </a:p>
          <a:p>
            <a:pPr marL="539750" indent="-457200">
              <a:buFont typeface="+mj-lt"/>
              <a:buAutoNum type="arabicPeriod" startAt="22"/>
            </a:pPr>
            <a:r>
              <a:rPr lang="en-US" sz="1600" dirty="0" smtClean="0"/>
              <a:t>B. </a:t>
            </a:r>
            <a:r>
              <a:rPr lang="en-US" sz="1600" dirty="0" err="1" smtClean="0"/>
              <a:t>Bhargava</a:t>
            </a:r>
            <a:r>
              <a:rPr lang="en-US" sz="1600" dirty="0" smtClean="0"/>
              <a:t>, P. </a:t>
            </a:r>
            <a:r>
              <a:rPr lang="en-US" sz="1600" dirty="0" err="1" smtClean="0"/>
              <a:t>Angin</a:t>
            </a:r>
            <a:r>
              <a:rPr lang="en-US" sz="1600" dirty="0" smtClean="0"/>
              <a:t>, R. </a:t>
            </a:r>
            <a:r>
              <a:rPr lang="en-US" sz="1600" dirty="0" err="1" smtClean="0"/>
              <a:t>Ranchal</a:t>
            </a:r>
            <a:r>
              <a:rPr lang="en-US" sz="1600" dirty="0" smtClean="0"/>
              <a:t>, R. </a:t>
            </a:r>
            <a:r>
              <a:rPr lang="en-US" sz="1600" dirty="0" err="1" smtClean="0"/>
              <a:t>Sivajumar</a:t>
            </a:r>
            <a:r>
              <a:rPr lang="en-US" sz="1600" dirty="0" smtClean="0"/>
              <a:t>, M. </a:t>
            </a:r>
            <a:r>
              <a:rPr lang="en-US" sz="1600" dirty="0" err="1" smtClean="0"/>
              <a:t>Linderman</a:t>
            </a:r>
            <a:r>
              <a:rPr lang="en-US" sz="1600" dirty="0" smtClean="0"/>
              <a:t>, and A. Sinclair, “A Trust based approach for Secure Data Dissemination in a Mobile Peer-to-Peer Network of </a:t>
            </a:r>
            <a:r>
              <a:rPr lang="en-US" sz="1600" dirty="0" err="1" smtClean="0"/>
              <a:t>AVs</a:t>
            </a:r>
            <a:r>
              <a:rPr lang="en-US" sz="1600" dirty="0" smtClean="0"/>
              <a:t>,” IJNGC, 2012. </a:t>
            </a:r>
          </a:p>
          <a:p>
            <a:pPr marL="539750" indent="-457200">
              <a:buFont typeface="+mj-lt"/>
              <a:buAutoNum type="arabicPeriod" startAt="22"/>
            </a:pPr>
            <a:r>
              <a:rPr lang="en-US" sz="1600" dirty="0" smtClean="0"/>
              <a:t>“Microsoft's Digital Rights Management Scheme - Technical Details,” </a:t>
            </a:r>
            <a:r>
              <a:rPr lang="en-US" sz="1600" dirty="0" err="1" smtClean="0"/>
              <a:t>http://cryptome.org/ms-drm.htm</a:t>
            </a:r>
            <a:r>
              <a:rPr lang="en-US" sz="1600" dirty="0" smtClean="0"/>
              <a:t> </a:t>
            </a:r>
          </a:p>
          <a:p>
            <a:pPr marL="539750" indent="-457200">
              <a:buFont typeface="+mj-lt"/>
              <a:buAutoNum type="arabicPeriod" startAt="22"/>
            </a:pPr>
            <a:r>
              <a:rPr lang="en-US" sz="1600" dirty="0" err="1" smtClean="0"/>
              <a:t>Lidong</a:t>
            </a:r>
            <a:r>
              <a:rPr lang="en-US" sz="1600" dirty="0" smtClean="0"/>
              <a:t> Zhou, Fred B. Schneider, and </a:t>
            </a:r>
            <a:r>
              <a:rPr lang="en-US" sz="1600" dirty="0" err="1" smtClean="0"/>
              <a:t>Robbert</a:t>
            </a:r>
            <a:r>
              <a:rPr lang="en-US" sz="1600" dirty="0" smtClean="0"/>
              <a:t> Van </a:t>
            </a:r>
            <a:r>
              <a:rPr lang="en-US" sz="1600" dirty="0" err="1" smtClean="0"/>
              <a:t>Renesse</a:t>
            </a:r>
            <a:r>
              <a:rPr lang="en-US" sz="1600" dirty="0" smtClean="0"/>
              <a:t>. </a:t>
            </a:r>
            <a:r>
              <a:rPr lang="en-US" sz="1600" dirty="0" err="1" smtClean="0"/>
              <a:t>Apss</a:t>
            </a:r>
            <a:r>
              <a:rPr lang="en-US" sz="1600" dirty="0" smtClean="0"/>
              <a:t>: proactive secret sharing in asynchronous systems. ACM Trans. Inf. Syst. </a:t>
            </a:r>
            <a:r>
              <a:rPr lang="en-US" sz="1600" dirty="0" err="1" smtClean="0"/>
              <a:t>Secur</a:t>
            </a:r>
            <a:r>
              <a:rPr lang="en-US" sz="1600" dirty="0" smtClean="0"/>
              <a:t>., 8:259–286, August 2005. </a:t>
            </a:r>
          </a:p>
          <a:p>
            <a:pPr marL="539750" indent="-457200">
              <a:buFont typeface="+mj-lt"/>
              <a:buAutoNum type="arabicPeriod" startAt="22"/>
            </a:pPr>
            <a:endParaRPr lang="en-US" sz="1600" dirty="0" smtClean="0"/>
          </a:p>
          <a:p>
            <a:pPr marL="539750" indent="-457200">
              <a:buFont typeface="+mj-lt"/>
              <a:buAutoNum type="arabicPeriod" startAt="22"/>
            </a:pPr>
            <a:endParaRPr lang="en-US" sz="1600" dirty="0" smtClean="0"/>
          </a:p>
          <a:p>
            <a:pPr marL="539750" indent="-457200">
              <a:buFont typeface="+mj-lt"/>
              <a:buAutoNum type="arabicPeriod" startAt="22"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850" y="2286000"/>
            <a:ext cx="7499350" cy="11430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8" name="Picture 7" descr="Screen Shot 2012-11-24 at 6.23.1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70" y="990600"/>
            <a:ext cx="7162800" cy="450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5558135"/>
            <a:ext cx="430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 Home Data Flow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891A7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Problems with the current model</a:t>
            </a:r>
          </a:p>
          <a:p>
            <a:pPr lvl="1"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Loss of control</a:t>
            </a:r>
          </a:p>
          <a:p>
            <a:pPr lvl="1"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No access control </a:t>
            </a:r>
          </a:p>
          <a:p>
            <a:pPr lvl="1"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No sharing control </a:t>
            </a:r>
          </a:p>
          <a:p>
            <a:pPr lvl="1"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Information gathering/aggregation</a:t>
            </a:r>
          </a:p>
          <a:p>
            <a:pPr lvl="1"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Information selling to interested parties</a:t>
            </a:r>
          </a:p>
          <a:p>
            <a:pPr lvl="1"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Information disclosures for Subpoenas</a:t>
            </a:r>
          </a:p>
          <a:p>
            <a:pPr lvl="1"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Hacking attacks </a:t>
            </a:r>
          </a:p>
          <a:p>
            <a:pPr lvl="1"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Insider abuse</a:t>
            </a:r>
          </a:p>
          <a:p>
            <a:pPr lvl="1">
              <a:buClr>
                <a:srgbClr val="3891A7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Lack of trust</a:t>
            </a:r>
          </a:p>
          <a:p>
            <a:pPr lvl="0">
              <a:buClr>
                <a:srgbClr val="3891A7"/>
              </a:buClr>
              <a:buNone/>
            </a:pPr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 smtClean="0"/>
          </a:p>
          <a:p>
            <a:pPr lvl="0">
              <a:buClr>
                <a:srgbClr val="3891A7"/>
              </a:buClr>
            </a:pPr>
            <a:endParaRPr lang="en-US" sz="3200" dirty="0" smtClean="0">
              <a:solidFill>
                <a:prstClr val="black"/>
              </a:solidFill>
            </a:endParaRP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latin typeface="Segoe UI" pitchFamily="34" charset="0"/>
              </a:rPr>
              <a:t>Any non-trivial application requires protecting  confidentiality of disseminated data</a:t>
            </a:r>
          </a:p>
          <a:p>
            <a:r>
              <a:rPr lang="en-US" sz="2600" dirty="0" smtClean="0">
                <a:latin typeface="Segoe UI" pitchFamily="34" charset="0"/>
              </a:rPr>
              <a:t>Examples </a:t>
            </a:r>
          </a:p>
          <a:p>
            <a:pPr lvl="1"/>
            <a:r>
              <a:rPr lang="en-US" dirty="0" smtClean="0">
                <a:latin typeface="Segoe UI" pitchFamily="34" charset="0"/>
              </a:rPr>
              <a:t>Pervasive healthcare monitoring</a:t>
            </a:r>
          </a:p>
          <a:p>
            <a:pPr lvl="1"/>
            <a:r>
              <a:rPr lang="en-US" dirty="0" smtClean="0">
                <a:latin typeface="Segoe UI" pitchFamily="34" charset="0"/>
              </a:rPr>
              <a:t>Smart Grid</a:t>
            </a:r>
          </a:p>
          <a:p>
            <a:pPr lvl="1"/>
            <a:r>
              <a:rPr lang="en-US" dirty="0" smtClean="0">
                <a:latin typeface="Segoe UI" pitchFamily="34" charset="0"/>
              </a:rPr>
              <a:t>Service Oriented Architecture (SOA)</a:t>
            </a:r>
          </a:p>
          <a:p>
            <a:pPr lvl="1"/>
            <a:r>
              <a:rPr lang="en-US" dirty="0" smtClean="0">
                <a:latin typeface="Segoe UI" pitchFamily="34" charset="0"/>
              </a:rPr>
              <a:t>Digital Rights Management (DRM)</a:t>
            </a:r>
          </a:p>
          <a:p>
            <a:pPr lvl="1"/>
            <a:r>
              <a:rPr lang="en-US" dirty="0" smtClean="0">
                <a:latin typeface="Segoe UI" pitchFamily="34" charset="0"/>
              </a:rPr>
              <a:t>Cloud Computing</a:t>
            </a:r>
          </a:p>
          <a:p>
            <a:pPr lvl="1"/>
            <a:r>
              <a:rPr lang="en-US" dirty="0" smtClean="0">
                <a:latin typeface="Segoe UI" pitchFamily="34" charset="0"/>
              </a:rPr>
              <a:t>Digital Supply Chain Management</a:t>
            </a:r>
          </a:p>
          <a:p>
            <a:pPr lvl="1"/>
            <a:r>
              <a:rPr lang="en-US" dirty="0" smtClean="0">
                <a:latin typeface="Segoe UI" pitchFamily="34" charset="0"/>
              </a:rPr>
              <a:t>Data sharing in Military scenarios</a:t>
            </a:r>
          </a:p>
          <a:p>
            <a:pPr lvl="1"/>
            <a:r>
              <a:rPr lang="en-US" dirty="0" smtClean="0">
                <a:latin typeface="Segoe UI" pitchFamily="34" charset="0"/>
              </a:rPr>
              <a:t>Smart Homes</a:t>
            </a:r>
          </a:p>
          <a:p>
            <a:pPr lvl="1"/>
            <a:endParaRPr lang="en-US" dirty="0" smtClean="0">
              <a:latin typeface="Segoe UI" pitchFamily="34" charset="0"/>
            </a:endParaRP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Segoe UI" pitchFamily="34" charset="0"/>
              </a:rPr>
              <a:t>How to securely share sensitive data, control its dissemination, minimize unnecessary disclosure and protect them throughout their lifecycle?</a:t>
            </a:r>
            <a:endParaRPr lang="en-US" dirty="0" smtClean="0"/>
          </a:p>
          <a:p>
            <a:r>
              <a:rPr lang="en-US" dirty="0" smtClean="0"/>
              <a:t>Research Goal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Segoe UI" pitchFamily="34" charset="0"/>
              </a:rPr>
              <a:t>Propose a solution to control data disclosure and minimize the risk of unauthorized disclosure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pic>
        <p:nvPicPr>
          <p:cNvPr id="4" name="Picture 3" descr="Screen Shot 2012-11-26 at 8.56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1155700"/>
            <a:ext cx="3314700" cy="326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990600"/>
            <a:ext cx="8000999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Policy enforcement at owner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Traditional approach – uses                                        encryption for protection                                       (interactive protocols)                                                       e.g. Servers 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A lot of exchange of messages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Source can become bottleneck 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Not scalable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err="1" smtClean="0"/>
              <a:t>Digibox</a:t>
            </a:r>
            <a:r>
              <a:rPr lang="en-US" dirty="0" smtClean="0"/>
              <a:t> [5] – uses multiple keys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pic>
        <p:nvPicPr>
          <p:cNvPr id="4" name="Picture 3" descr="Screen Shot 2012-11-26 at 8.56.5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79500"/>
            <a:ext cx="3733800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990601"/>
            <a:ext cx="8001001" cy="670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Policy enforcement in the middle 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Trusted Third Party – e.g. pub/sub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Single point of failure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Information aggregation - caches and stores data 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Can sell data to interested parties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Data disclosure during Subpoenas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smtClean="0">
                <a:latin typeface="Segoe UI" pitchFamily="34" charset="0"/>
                <a:ea typeface="ＭＳ Ｐゴシック" charset="-128"/>
                <a:cs typeface="ＭＳ Ｐゴシック" charset="-128"/>
              </a:rPr>
              <a:t>Prone to hacking attacks and insider abuse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r>
              <a:rPr lang="en-US" dirty="0" err="1" smtClean="0"/>
              <a:t>Casassa</a:t>
            </a:r>
            <a:r>
              <a:rPr lang="en-US" dirty="0" smtClean="0"/>
              <a:t> Mont et al [9] – uses time vault service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1" charset="2"/>
              <a:buChar char=""/>
            </a:pPr>
            <a:endParaRPr lang="en-US" dirty="0" smtClean="0">
              <a:latin typeface="Segoe UI" pitchFamily="34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89A8-7C4E-CB4B-B31B-151C46857D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22831</TotalTime>
  <Words>2684</Words>
  <Application>Microsoft Macintosh PowerPoint</Application>
  <PresentationFormat>On-screen Show (4:3)</PresentationFormat>
  <Paragraphs>340</Paragraphs>
  <Slides>35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Solstice</vt:lpstr>
      <vt:lpstr>PhD Prelim Exam Dept. of Computer Science Purdue University </vt:lpstr>
      <vt:lpstr>Outline</vt:lpstr>
      <vt:lpstr>Motivation</vt:lpstr>
      <vt:lpstr>Motivation</vt:lpstr>
      <vt:lpstr>Motivation</vt:lpstr>
      <vt:lpstr>Motivation</vt:lpstr>
      <vt:lpstr>Problem Statement</vt:lpstr>
      <vt:lpstr>Related Work</vt:lpstr>
      <vt:lpstr>Related Work</vt:lpstr>
      <vt:lpstr>Related Work</vt:lpstr>
      <vt:lpstr>Related Work</vt:lpstr>
      <vt:lpstr>Slide 12</vt:lpstr>
      <vt:lpstr>Managed Information Object (MIO)</vt:lpstr>
      <vt:lpstr>Managed Information Object (MIO)</vt:lpstr>
      <vt:lpstr>Secure MIO</vt:lpstr>
      <vt:lpstr>Active Bundle</vt:lpstr>
      <vt:lpstr>AB Creation and Distribution </vt:lpstr>
      <vt:lpstr>Enabling AB</vt:lpstr>
      <vt:lpstr>Problems with current scheme</vt:lpstr>
      <vt:lpstr>Improving the AB scheme</vt:lpstr>
      <vt:lpstr>Improving AB Scheme</vt:lpstr>
      <vt:lpstr>DHT scheme for AB</vt:lpstr>
      <vt:lpstr>Advantages of using DHT</vt:lpstr>
      <vt:lpstr>Improvement in DHT </vt:lpstr>
      <vt:lpstr>AB Policies</vt:lpstr>
      <vt:lpstr>AB Policies</vt:lpstr>
      <vt:lpstr>Protection against Malicious Hosts</vt:lpstr>
      <vt:lpstr>Application specific Experimentation</vt:lpstr>
      <vt:lpstr>Active Bundles</vt:lpstr>
      <vt:lpstr>Active Bundles</vt:lpstr>
      <vt:lpstr>References</vt:lpstr>
      <vt:lpstr>References</vt:lpstr>
      <vt:lpstr>References</vt:lpstr>
      <vt:lpstr>References</vt:lpstr>
      <vt:lpstr>Thank you!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and Identity Management in Cloud</dc:title>
  <dc:creator>Rohit Ranchal</dc:creator>
  <cp:lastModifiedBy>Rohit</cp:lastModifiedBy>
  <cp:revision>1867</cp:revision>
  <dcterms:created xsi:type="dcterms:W3CDTF">2014-03-17T19:14:05Z</dcterms:created>
  <dcterms:modified xsi:type="dcterms:W3CDTF">2014-03-17T19:16:35Z</dcterms:modified>
</cp:coreProperties>
</file>