
<file path=[Content_Types].xml><?xml version="1.0" encoding="utf-8"?>
<Types xmlns="http://schemas.openxmlformats.org/package/2006/content-types">
  <Override PartName="/ppt/slides/slide18.xml" ContentType="application/vnd.openxmlformats-officedocument.presentationml.slide+xml"/>
  <Override PartName="/ppt/notesSlides/notesSlide4.xml" ContentType="application/vnd.openxmlformats-officedocument.presentationml.notesSlide+xml"/>
  <Override PartName="/ppt/slides/slide9.xml" ContentType="application/vnd.openxmlformats-officedocument.presentationml.slide+xml"/>
  <Default Extension="emf" ContentType="image/x-emf"/>
  <Override PartName="/ppt/slides/slide14.xml" ContentType="application/vnd.openxmlformats-officedocument.presentationml.slide+xml"/>
  <Override PartName="/ppt/slideLayouts/slideLayout9.xml" ContentType="application/vnd.openxmlformats-officedocument.presentationml.slideLayout+xml"/>
  <Override PartName="/ppt/slideLayouts/slideLayout11.xml" ContentType="application/vnd.openxmlformats-officedocument.presentationml.slideLayout+xml"/>
  <Override PartName="/ppt/slides/slide5.xml" ContentType="application/vnd.openxmlformats-officedocument.presentationml.slide+xml"/>
  <Override PartName="/ppt/notesSlides/notesSlide9.xml" ContentType="application/vnd.openxmlformats-officedocument.presentationml.notesSlide+xml"/>
  <Default Extension="rels" ContentType="application/vnd.openxmlformats-package.relationships+xml"/>
  <Default Extension="jpeg" ContentType="image/jpeg"/>
  <Override PartName="/ppt/slides/slide10.xml" ContentType="application/vnd.openxmlformats-officedocument.presentationml.slide+xml"/>
  <Override PartName="/ppt/notesMasters/notesMaster1.xml" ContentType="application/vnd.openxmlformats-officedocument.presentationml.notesMaster+xml"/>
  <Override PartName="/ppt/slides/slide1.xml" ContentType="application/vnd.openxmlformats-officedocument.presentationml.slide+xml"/>
  <Override PartName="/ppt/slides/slide26.xml" ContentType="application/vnd.openxmlformats-officedocument.presentationml.slide+xml"/>
  <Override PartName="/ppt/handoutMasters/handoutMaster1.xml" ContentType="application/vnd.openxmlformats-officedocument.presentationml.handoutMaster+xml"/>
  <Override PartName="/ppt/slides/slide34.xml" ContentType="application/vnd.openxmlformats-officedocument.presentationml.slide+xml"/>
  <Override PartName="/ppt/slideLayouts/slideLayout5.xml" ContentType="application/vnd.openxmlformats-officedocument.presentationml.slideLayout+xml"/>
  <Override PartName="/ppt/slideLayouts/slideLayout1.xml" ContentType="application/vnd.openxmlformats-officedocument.presentationml.slideLayout+xml"/>
  <Override PartName="/ppt/theme/theme2.xml" ContentType="application/vnd.openxmlformats-officedocument.theme+xml"/>
  <Override PartName="/ppt/slides/slide22.xml" ContentType="application/vnd.openxmlformats-officedocument.presentationml.slide+xml"/>
  <Override PartName="/ppt/slides/slide30.xml" ContentType="application/vnd.openxmlformats-officedocument.presentationml.slide+xml"/>
  <Override PartName="/docProps/app.xml" ContentType="application/vnd.openxmlformats-officedocument.extended-properties+xml"/>
  <Default Extension="xml" ContentType="application/xml"/>
  <Override PartName="/ppt/slides/slide19.xml" ContentType="application/vnd.openxmlformats-officedocument.presentationml.slide+xml"/>
  <Override PartName="/ppt/notesSlides/notesSlide5.xml" ContentType="application/vnd.openxmlformats-officedocument.presentationml.notesSlide+xml"/>
  <Override PartName="/ppt/tableStyles.xml" ContentType="application/vnd.openxmlformats-officedocument.presentationml.tableStyles+xml"/>
  <Override PartName="/ppt/slides/slide15.xml" ContentType="application/vnd.openxmlformats-officedocument.presentationml.slide+xml"/>
  <Override PartName="/ppt/notesSlides/notesSlide1.xml" ContentType="application/vnd.openxmlformats-officedocument.presentationml.notesSlide+xml"/>
  <Override PartName="/ppt/slides/slide6.xml" ContentType="application/vnd.openxmlformats-officedocument.presentationml.slide+xml"/>
  <Override PartName="/docProps/core.xml" ContentType="application/vnd.openxmlformats-package.core-properties+xml"/>
  <Override PartName="/ppt/slides/slide11.xml" ContentType="application/vnd.openxmlformats-officedocument.presentationml.slide+xml"/>
  <Override PartName="/ppt/slideLayouts/slideLayout6.xml" ContentType="application/vnd.openxmlformats-officedocument.presentationml.slideLayout+xml"/>
  <Override PartName="/ppt/slides/slide27.xml" ContentType="application/vnd.openxmlformats-officedocument.presentationml.slide+xml"/>
  <Override PartName="/ppt/slides/slide35.xml" ContentType="application/vnd.openxmlformats-officedocument.presentationml.slide+xml"/>
  <Override PartName="/ppt/slides/slide2.xml" ContentType="application/vnd.openxmlformats-officedocument.presentationml.slide+xml"/>
  <Default Extension="png" ContentType="image/png"/>
  <Override PartName="/ppt/slideLayouts/slideLayout2.xml" ContentType="application/vnd.openxmlformats-officedocument.presentationml.slideLayout+xml"/>
  <Override PartName="/ppt/theme/theme3.xml" ContentType="application/vnd.openxmlformats-officedocument.theme+xml"/>
  <Override PartName="/ppt/slides/slide23.xml" ContentType="application/vnd.openxmlformats-officedocument.presentationml.slide+xml"/>
  <Override PartName="/ppt/slides/slide31.xml" ContentType="application/vnd.openxmlformats-officedocument.presentationml.slide+xml"/>
  <Override PartName="/ppt/notesSlides/notesSlide6.xml" ContentType="application/vnd.openxmlformats-officedocument.presentationml.notesSlide+xml"/>
  <Override PartName="/ppt/slides/slide16.xml" ContentType="application/vnd.openxmlformats-officedocument.presentationml.slide+xml"/>
  <Override PartName="/ppt/notesSlides/notesSlide2.xml" ContentType="application/vnd.openxmlformats-officedocument.presentationml.notesSlide+xml"/>
  <Override PartName="/ppt/slides/slide7.xml" ContentType="application/vnd.openxmlformats-officedocument.presentationml.slide+xml"/>
  <Override PartName="/ppt/presentation.xml" ContentType="application/vnd.openxmlformats-officedocument.presentationml.presentation.main+xml"/>
  <Override PartName="/ppt/slides/slide12.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28.xml" ContentType="application/vnd.openxmlformats-officedocument.presentationml.slide+xml"/>
  <Override PartName="/ppt/slides/slide36.xml" ContentType="application/vnd.openxmlformats-officedocument.presentationml.slide+xml"/>
  <Override PartName="/ppt/slideLayouts/slideLayout3.xml" ContentType="application/vnd.openxmlformats-officedocument.presentationml.slideLayout+xml"/>
  <Override PartName="/ppt/slides/slide24.xml" ContentType="application/vnd.openxmlformats-officedocument.presentationml.slide+xml"/>
  <Override PartName="/ppt/slides/slide32.xml" ContentType="application/vnd.openxmlformats-officedocument.presentationml.slide+xml"/>
  <Override PartName="/ppt/slides/slide20.xml" ContentType="application/vnd.openxmlformats-officedocument.presentationml.slide+xml"/>
  <Override PartName="/ppt/notesSlides/notesSlide7.xml" ContentType="application/vnd.openxmlformats-officedocument.presentationml.notesSlide+xml"/>
  <Override PartName="/ppt/slides/slide17.xml" ContentType="application/vnd.openxmlformats-officedocument.presentationml.slide+xml"/>
  <Override PartName="/ppt/notesSlides/notesSlide3.xml" ContentType="application/vnd.openxmlformats-officedocument.presentationml.notesSlide+xml"/>
  <Override PartName="/ppt/notesSlides/notesSlide10.xml" ContentType="application/vnd.openxmlformats-officedocument.presentationml.notesSlide+xml"/>
  <Override PartName="/ppt/slides/slide8.xml" ContentType="application/vnd.openxmlformats-officedocument.presentationml.slide+xml"/>
  <Override PartName="/ppt/presProps.xml" ContentType="application/vnd.openxmlformats-officedocument.presentationml.presProps+xml"/>
  <Override PartName="/ppt/slides/slide13.xml" ContentType="application/vnd.openxmlformats-officedocument.presentationml.slide+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s/slide4.xml" ContentType="application/vnd.openxmlformats-officedocument.presentationml.slide+xml"/>
  <Override PartName="/ppt/slides/slide29.xml" ContentType="application/vnd.openxmlformats-officedocument.presentationml.slide+xml"/>
  <Override PartName="/ppt/notesSlides/notesSlide8.xml" ContentType="application/vnd.openxmlformats-officedocument.presentationml.notesSlide+xml"/>
  <Override PartName="/ppt/notesSlides/notesSlide11.xml" ContentType="application/vnd.openxmlformats-officedocument.presentationml.notesSlide+xml"/>
  <Override PartName="/ppt/slideLayouts/slideLayout4.xml" ContentType="application/vnd.openxmlformats-officedocument.presentationml.slideLayout+xml"/>
  <Override PartName="/ppt/slides/slide25.xml" ContentType="application/vnd.openxmlformats-officedocument.presentationml.slide+xml"/>
  <Override PartName="/ppt/slides/slide33.xml" ContentType="application/vnd.openxmlformats-officedocument.presentationml.slide+xml"/>
  <Override PartName="/ppt/slideMasters/slideMaster1.xml" ContentType="application/vnd.openxmlformats-officedocument.presentationml.slideMaster+xml"/>
  <Override PartName="/ppt/theme/theme1.xml" ContentType="application/vnd.openxmlformats-officedocument.theme+xml"/>
  <Override PartName="/ppt/slides/slide21.xml" ContentType="application/vnd.openxmlformats-officedocument.presentationml.slide+xml"/>
  <Default Extension="bin" ContentType="application/vnd.openxmlformats-officedocument.presentationml.printerSettings"/>
  <Override PartName="/ppt/viewProps.xml" ContentType="application/vnd.openxmlformats-officedocument.presentationml.viewProp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SpecialPlsOnTitleSld="0" saveSubsetFonts="1" autoCompressPictures="0">
  <p:sldMasterIdLst>
    <p:sldMasterId id="2147483660" r:id="rId1"/>
  </p:sldMasterIdLst>
  <p:notesMasterIdLst>
    <p:notesMasterId r:id="rId38"/>
  </p:notesMasterIdLst>
  <p:handoutMasterIdLst>
    <p:handoutMasterId r:id="rId39"/>
  </p:handoutMasterIdLst>
  <p:sldIdLst>
    <p:sldId id="355" r:id="rId2"/>
    <p:sldId id="422" r:id="rId3"/>
    <p:sldId id="537" r:id="rId4"/>
    <p:sldId id="524" r:id="rId5"/>
    <p:sldId id="538" r:id="rId6"/>
    <p:sldId id="539" r:id="rId7"/>
    <p:sldId id="550" r:id="rId8"/>
    <p:sldId id="551" r:id="rId9"/>
    <p:sldId id="552" r:id="rId10"/>
    <p:sldId id="553" r:id="rId11"/>
    <p:sldId id="554" r:id="rId12"/>
    <p:sldId id="541" r:id="rId13"/>
    <p:sldId id="563" r:id="rId14"/>
    <p:sldId id="565" r:id="rId15"/>
    <p:sldId id="566" r:id="rId16"/>
    <p:sldId id="584" r:id="rId17"/>
    <p:sldId id="577" r:id="rId18"/>
    <p:sldId id="580" r:id="rId19"/>
    <p:sldId id="581" r:id="rId20"/>
    <p:sldId id="567" r:id="rId21"/>
    <p:sldId id="568" r:id="rId22"/>
    <p:sldId id="569" r:id="rId23"/>
    <p:sldId id="570" r:id="rId24"/>
    <p:sldId id="571" r:id="rId25"/>
    <p:sldId id="572" r:id="rId26"/>
    <p:sldId id="573" r:id="rId27"/>
    <p:sldId id="574" r:id="rId28"/>
    <p:sldId id="575" r:id="rId29"/>
    <p:sldId id="542" r:id="rId30"/>
    <p:sldId id="543" r:id="rId31"/>
    <p:sldId id="544" r:id="rId32"/>
    <p:sldId id="545" r:id="rId33"/>
    <p:sldId id="546" r:id="rId34"/>
    <p:sldId id="547" r:id="rId35"/>
    <p:sldId id="548" r:id="rId36"/>
    <p:sldId id="549" r:id="rId37"/>
  </p:sldIdLst>
  <p:sldSz cx="9144000" cy="6858000" type="screen4x3"/>
  <p:notesSz cx="6858000" cy="9144000"/>
  <p:defaultTextStyle>
    <a:defPPr>
      <a:defRPr lang="en-US"/>
    </a:defPPr>
    <a:lvl1pPr algn="l" defTabSz="457200" rtl="0" fontAlgn="base">
      <a:spcBef>
        <a:spcPct val="0"/>
      </a:spcBef>
      <a:spcAft>
        <a:spcPct val="0"/>
      </a:spcAft>
      <a:defRPr sz="2400" kern="1200">
        <a:solidFill>
          <a:schemeClr val="tx1"/>
        </a:solidFill>
        <a:latin typeface="Arial" pitchFamily="-1" charset="0"/>
        <a:ea typeface="ＭＳ Ｐゴシック" pitchFamily="-1" charset="-128"/>
        <a:cs typeface="ＭＳ Ｐゴシック" pitchFamily="-1" charset="-128"/>
      </a:defRPr>
    </a:lvl1pPr>
    <a:lvl2pPr marL="457200" algn="l" defTabSz="457200" rtl="0" fontAlgn="base">
      <a:spcBef>
        <a:spcPct val="0"/>
      </a:spcBef>
      <a:spcAft>
        <a:spcPct val="0"/>
      </a:spcAft>
      <a:defRPr sz="2400" kern="1200">
        <a:solidFill>
          <a:schemeClr val="tx1"/>
        </a:solidFill>
        <a:latin typeface="Arial" pitchFamily="-1" charset="0"/>
        <a:ea typeface="ＭＳ Ｐゴシック" pitchFamily="-1" charset="-128"/>
        <a:cs typeface="ＭＳ Ｐゴシック" pitchFamily="-1" charset="-128"/>
      </a:defRPr>
    </a:lvl2pPr>
    <a:lvl3pPr marL="914400" algn="l" defTabSz="457200" rtl="0" fontAlgn="base">
      <a:spcBef>
        <a:spcPct val="0"/>
      </a:spcBef>
      <a:spcAft>
        <a:spcPct val="0"/>
      </a:spcAft>
      <a:defRPr sz="2400" kern="1200">
        <a:solidFill>
          <a:schemeClr val="tx1"/>
        </a:solidFill>
        <a:latin typeface="Arial" pitchFamily="-1" charset="0"/>
        <a:ea typeface="ＭＳ Ｐゴシック" pitchFamily="-1" charset="-128"/>
        <a:cs typeface="ＭＳ Ｐゴシック" pitchFamily="-1" charset="-128"/>
      </a:defRPr>
    </a:lvl3pPr>
    <a:lvl4pPr marL="1371600" algn="l" defTabSz="457200" rtl="0" fontAlgn="base">
      <a:spcBef>
        <a:spcPct val="0"/>
      </a:spcBef>
      <a:spcAft>
        <a:spcPct val="0"/>
      </a:spcAft>
      <a:defRPr sz="2400" kern="1200">
        <a:solidFill>
          <a:schemeClr val="tx1"/>
        </a:solidFill>
        <a:latin typeface="Arial" pitchFamily="-1" charset="0"/>
        <a:ea typeface="ＭＳ Ｐゴシック" pitchFamily="-1" charset="-128"/>
        <a:cs typeface="ＭＳ Ｐゴシック" pitchFamily="-1" charset="-128"/>
      </a:defRPr>
    </a:lvl4pPr>
    <a:lvl5pPr marL="1828800" algn="l" defTabSz="457200" rtl="0" fontAlgn="base">
      <a:spcBef>
        <a:spcPct val="0"/>
      </a:spcBef>
      <a:spcAft>
        <a:spcPct val="0"/>
      </a:spcAft>
      <a:defRPr sz="2400" kern="1200">
        <a:solidFill>
          <a:schemeClr val="tx1"/>
        </a:solidFill>
        <a:latin typeface="Arial" pitchFamily="-1" charset="0"/>
        <a:ea typeface="ＭＳ Ｐゴシック" pitchFamily="-1" charset="-128"/>
        <a:cs typeface="ＭＳ Ｐゴシック" pitchFamily="-1" charset="-128"/>
      </a:defRPr>
    </a:lvl5pPr>
    <a:lvl6pPr marL="2286000" algn="l" defTabSz="457200" rtl="0" eaLnBrk="1" latinLnBrk="0" hangingPunct="1">
      <a:defRPr sz="2400" kern="1200">
        <a:solidFill>
          <a:schemeClr val="tx1"/>
        </a:solidFill>
        <a:latin typeface="Arial" pitchFamily="-1" charset="0"/>
        <a:ea typeface="ＭＳ Ｐゴシック" pitchFamily="-1" charset="-128"/>
        <a:cs typeface="ＭＳ Ｐゴシック" pitchFamily="-1" charset="-128"/>
      </a:defRPr>
    </a:lvl6pPr>
    <a:lvl7pPr marL="2743200" algn="l" defTabSz="457200" rtl="0" eaLnBrk="1" latinLnBrk="0" hangingPunct="1">
      <a:defRPr sz="2400" kern="1200">
        <a:solidFill>
          <a:schemeClr val="tx1"/>
        </a:solidFill>
        <a:latin typeface="Arial" pitchFamily="-1" charset="0"/>
        <a:ea typeface="ＭＳ Ｐゴシック" pitchFamily="-1" charset="-128"/>
        <a:cs typeface="ＭＳ Ｐゴシック" pitchFamily="-1" charset="-128"/>
      </a:defRPr>
    </a:lvl7pPr>
    <a:lvl8pPr marL="3200400" algn="l" defTabSz="457200" rtl="0" eaLnBrk="1" latinLnBrk="0" hangingPunct="1">
      <a:defRPr sz="2400" kern="1200">
        <a:solidFill>
          <a:schemeClr val="tx1"/>
        </a:solidFill>
        <a:latin typeface="Arial" pitchFamily="-1" charset="0"/>
        <a:ea typeface="ＭＳ Ｐゴシック" pitchFamily="-1" charset="-128"/>
        <a:cs typeface="ＭＳ Ｐゴシック" pitchFamily="-1" charset="-128"/>
      </a:defRPr>
    </a:lvl8pPr>
    <a:lvl9pPr marL="3657600" algn="l" defTabSz="457200" rtl="0" eaLnBrk="1" latinLnBrk="0" hangingPunct="1">
      <a:defRPr sz="2400" kern="1200">
        <a:solidFill>
          <a:schemeClr val="tx1"/>
        </a:solidFill>
        <a:latin typeface="Arial" pitchFamily="-1" charset="0"/>
        <a:ea typeface="ＭＳ Ｐゴシック" pitchFamily="-1" charset="-128"/>
        <a:cs typeface="ＭＳ Ｐゴシック" pitchFamily="-1" charset="-128"/>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showPr showNarration="1" useTimings="0">
    <p:present/>
    <p:sldAll/>
    <p:penClr>
      <a:schemeClr val="tx1"/>
    </p:penClr>
    <p:extLst>
      <p:ext uri="{EC167BDD-8182-4AB7-AECC-EB403E3ABB37}">
        <p14:laserClr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a:srgbClr val="FF0000"/>
        </p14:laserClr>
      </p:ext>
      <p:ext uri="{2FDB2607-1784-4EEB-B798-7EB5836EED8A}">
        <p14:showMediaCtrls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
      </p:ext>
    </p:extLst>
  </p:showPr>
  <p:clrMru>
    <a:srgbClr val="FFFF00"/>
  </p:clrMru>
  <p:extLst>
    <p:ext uri="{E76CE94A-603C-4142-B9EB-6D1370010A27}">
      <p14:discardImageEditData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0"/>
    </p:ext>
    <p:ext uri="{D31A062A-798A-4329-ABDD-BBA856620510}">
      <p14:defaultImageDpi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lastView="sldThumbnailView">
  <p:normalViewPr>
    <p:restoredLeft sz="15620"/>
    <p:restoredTop sz="79062" autoAdjust="0"/>
  </p:normalViewPr>
  <p:slideViewPr>
    <p:cSldViewPr snapToObjects="1">
      <p:cViewPr varScale="1">
        <p:scale>
          <a:sx n="68" d="100"/>
          <a:sy n="68" d="100"/>
        </p:scale>
        <p:origin x="-1256" y="-120"/>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notesMaster" Target="notesMasters/notesMaster1.xml"/><Relationship Id="rId39" Type="http://schemas.openxmlformats.org/officeDocument/2006/relationships/handoutMaster" Target="handoutMasters/handoutMaster1.xml"/><Relationship Id="rId40" Type="http://schemas.openxmlformats.org/officeDocument/2006/relationships/printerSettings" Target="printerSettings/printerSettings1.bin"/><Relationship Id="rId41" Type="http://schemas.openxmlformats.org/officeDocument/2006/relationships/presProps" Target="presProps.xml"/><Relationship Id="rId42" Type="http://schemas.openxmlformats.org/officeDocument/2006/relationships/viewProps" Target="viewProps.xml"/><Relationship Id="rId43" Type="http://schemas.openxmlformats.org/officeDocument/2006/relationships/theme" Target="theme/theme1.xml"/><Relationship Id="rId4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7928C296-E8AF-C347-91D3-471A01CE8F3F}" type="datetimeFigureOut">
              <a:rPr lang="en-US" smtClean="0"/>
              <a:pPr/>
              <a:t>6/7/13</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A227A4D-046F-1048-B020-0E3F016AC927}" type="slidenum">
              <a:rPr lang="en-US" smtClean="0"/>
              <a:pPr/>
              <a:t>‹#›</a:t>
            </a:fld>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5500405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ea typeface="+mn-ea"/>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ea typeface="+mn-ea"/>
                <a:cs typeface="+mn-cs"/>
              </a:defRPr>
            </a:lvl1pPr>
          </a:lstStyle>
          <a:p>
            <a:pPr>
              <a:defRPr/>
            </a:pPr>
            <a:fld id="{0A2E091D-315B-284F-98E3-7FB47F6FA3A5}" type="datetime1">
              <a:rPr lang="en-US"/>
              <a:pPr>
                <a:defRPr/>
              </a:pPr>
              <a:t>6/7/13</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endParaRPr lang="en-US"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ea typeface="+mn-ea"/>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ea typeface="+mn-ea"/>
                <a:cs typeface="+mn-cs"/>
              </a:defRPr>
            </a:lvl1pPr>
          </a:lstStyle>
          <a:p>
            <a:pPr>
              <a:defRPr/>
            </a:pPr>
            <a:fld id="{F02A6EAB-0713-014B-85F6-31E0455E425F}" type="slidenum">
              <a:rPr lang="en-US"/>
              <a:pPr>
                <a:defRPr/>
              </a:pPr>
              <a:t>‹#›</a:t>
            </a:fld>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1114927471"/>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F02A6EAB-0713-014B-85F6-31E0455E425F}" type="slidenum">
              <a:rPr lang="en-US" smtClean="0"/>
              <a:pPr>
                <a:defRPr/>
              </a:pPr>
              <a:t>1</a:t>
            </a:fld>
            <a:endParaRPr lang="en-US"/>
          </a:p>
        </p:txBody>
      </p:sp>
    </p:spTree>
    <p:extLst>
      <p:ext uri="{BB962C8B-B14F-4D97-AF65-F5344CB8AC3E}">
        <p14:creationId xmlns:mc="http://schemas.openxmlformats.org/markup-compatibility/2006" xmlns:mv="urn:schemas-microsoft-com:mac:vml" xmlns:p14="http://schemas.microsoft.com/office/powerpoint/2010/main" xmlns:p="http://schemas.openxmlformats.org/presentationml/2006/main" xmlns:r="http://schemas.openxmlformats.org/officeDocument/2006/relationships" xmlns:a="http://schemas.openxmlformats.org/drawingml/2006/main" xmlns="" val="2877716848"/>
      </p:ext>
    </p:extLst>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10000"/>
          </a:bodyPr>
          <a:lstStyle/>
          <a:p>
            <a:pPr marL="0" marR="0" indent="0" algn="l" defTabSz="457200" rtl="0" eaLnBrk="0" fontAlgn="base" latinLnBrk="0" hangingPunct="0">
              <a:lnSpc>
                <a:spcPct val="100000"/>
              </a:lnSpc>
              <a:spcBef>
                <a:spcPct val="30000"/>
              </a:spcBef>
              <a:spcAft>
                <a:spcPct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pPr>
              <a:defRPr/>
            </a:pPr>
            <a:fld id="{F02A6EAB-0713-014B-85F6-31E0455E425F}" type="slidenum">
              <a:rPr lang="en-US" smtClean="0"/>
              <a:pPr>
                <a:defRPr/>
              </a:pPr>
              <a:t>26</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02A6EAB-0713-014B-85F6-31E0455E425F}" type="slidenum">
              <a:rPr lang="en-US" smtClean="0"/>
              <a:pPr>
                <a:defRPr/>
              </a:pPr>
              <a:t>34</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02A6EAB-0713-014B-85F6-31E0455E425F}" type="slidenum">
              <a:rPr lang="en-US" smtClean="0"/>
              <a:pPr>
                <a:defRPr/>
              </a:pPr>
              <a:t>9</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02A6EAB-0713-014B-85F6-31E0455E425F}" type="slidenum">
              <a:rPr lang="en-US" smtClean="0"/>
              <a:pPr>
                <a:defRPr/>
              </a:pPr>
              <a:t>10</a:t>
            </a:fld>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02A6EAB-0713-014B-85F6-31E0455E425F}" type="slidenum">
              <a:rPr lang="en-US" smtClean="0"/>
              <a:pPr>
                <a:defRPr/>
              </a:pPr>
              <a:t>11</a:t>
            </a:fld>
            <a:endParaRPr 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02A6EAB-0713-014B-85F6-31E0455E425F}" type="slidenum">
              <a:rPr lang="en-US" smtClean="0"/>
              <a:pPr>
                <a:defRPr/>
              </a:pPr>
              <a:t>13</a:t>
            </a:fld>
            <a:endParaRPr 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9A330111-0B82-4152-9D21-49B436E5A83E}" type="slidenum">
              <a:rPr lang="en-US" smtClean="0"/>
              <a:pPr>
                <a:defRPr/>
              </a:pPr>
              <a:t>14</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77500" lnSpcReduction="20000"/>
          </a:bodyPr>
          <a:lstStyle/>
          <a:p>
            <a:endParaRPr lang="en-US" dirty="0"/>
          </a:p>
        </p:txBody>
      </p:sp>
      <p:sp>
        <p:nvSpPr>
          <p:cNvPr id="4" name="Slide Number Placeholder 3"/>
          <p:cNvSpPr>
            <a:spLocks noGrp="1"/>
          </p:cNvSpPr>
          <p:nvPr>
            <p:ph type="sldNum" sz="quarter" idx="10"/>
          </p:nvPr>
        </p:nvSpPr>
        <p:spPr/>
        <p:txBody>
          <a:bodyPr/>
          <a:lstStyle/>
          <a:p>
            <a:pPr>
              <a:defRPr/>
            </a:pPr>
            <a:fld id="{F02A6EAB-0713-014B-85F6-31E0455E425F}" type="slidenum">
              <a:rPr lang="en-US" smtClean="0"/>
              <a:pPr>
                <a:defRPr/>
              </a:pPr>
              <a:t>15</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lnSpcReduction="20000"/>
          </a:bodyPr>
          <a:lstStyle/>
          <a:p>
            <a:endParaRPr lang="en-US" dirty="0"/>
          </a:p>
        </p:txBody>
      </p:sp>
      <p:sp>
        <p:nvSpPr>
          <p:cNvPr id="4" name="Slide Number Placeholder 3"/>
          <p:cNvSpPr>
            <a:spLocks noGrp="1"/>
          </p:cNvSpPr>
          <p:nvPr>
            <p:ph type="sldNum" sz="quarter" idx="10"/>
          </p:nvPr>
        </p:nvSpPr>
        <p:spPr/>
        <p:txBody>
          <a:bodyPr/>
          <a:lstStyle/>
          <a:p>
            <a:pPr>
              <a:defRPr/>
            </a:pPr>
            <a:fld id="{F02A6EAB-0713-014B-85F6-31E0455E425F}" type="slidenum">
              <a:rPr lang="en-US" smtClean="0"/>
              <a:pPr>
                <a:defRPr/>
              </a:pPr>
              <a:t>21</a:t>
            </a:fld>
            <a:endParaRPr 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pPr>
              <a:defRPr/>
            </a:pPr>
            <a:fld id="{F02A6EAB-0713-014B-85F6-31E0455E425F}" type="slidenum">
              <a:rPr lang="en-US" smtClean="0"/>
              <a:pPr>
                <a:defRPr/>
              </a:pPr>
              <a:t>25</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 preserve="1">
  <p:cSld name="Title Slide">
    <p:spTree>
      <p:nvGrpSpPr>
        <p:cNvPr id="1" name=""/>
        <p:cNvGrpSpPr/>
        <p:nvPr/>
      </p:nvGrpSpPr>
      <p:grpSpPr>
        <a:xfrm>
          <a:off x="0" y="0"/>
          <a:ext cx="0" cy="0"/>
          <a:chOff x="0" y="0"/>
          <a:chExt cx="0" cy="0"/>
        </a:xfrm>
      </p:grpSpPr>
      <p:sp>
        <p:nvSpPr>
          <p:cNvPr id="4" name="Oval 3"/>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sz="1800"/>
          </a:p>
        </p:txBody>
      </p:sp>
      <p:sp>
        <p:nvSpPr>
          <p:cNvPr id="5" name="Oval 4"/>
          <p:cNvSpPr/>
          <p:nvPr/>
        </p:nvSpPr>
        <p:spPr>
          <a:xfrm>
            <a:off x="1157288" y="1344613"/>
            <a:ext cx="63500" cy="65087"/>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sz="1800"/>
          </a:p>
        </p:txBody>
      </p:sp>
      <p:sp>
        <p:nvSpPr>
          <p:cNvPr id="14" name="Title 13"/>
          <p:cNvSpPr>
            <a:spLocks noGrp="1"/>
          </p:cNvSpPr>
          <p:nvPr>
            <p:ph type="ctrTitle"/>
          </p:nvPr>
        </p:nvSpPr>
        <p:spPr>
          <a:xfrm>
            <a:off x="1432560" y="359898"/>
            <a:ext cx="7406640" cy="1472184"/>
          </a:xfrm>
        </p:spPr>
        <p:txBody>
          <a:bodyPr anchor="b"/>
          <a:lstStyle>
            <a:lvl1pPr algn="l">
              <a:defRPr/>
            </a:lvl1pPr>
          </a:lstStyle>
          <a:p>
            <a:r>
              <a:rPr lang="en-US" smtClean="0"/>
              <a:t>Click to edit Master title style</a:t>
            </a:r>
            <a:endParaRPr lang="en-US"/>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6" name="Date Placeholder 6"/>
          <p:cNvSpPr>
            <a:spLocks noGrp="1"/>
          </p:cNvSpPr>
          <p:nvPr>
            <p:ph type="dt" sz="half" idx="10"/>
          </p:nvPr>
        </p:nvSpPr>
        <p:spPr/>
        <p:txBody>
          <a:bodyPr/>
          <a:lstStyle>
            <a:lvl1pPr>
              <a:defRPr/>
            </a:lvl1pPr>
          </a:lstStyle>
          <a:p>
            <a:pPr>
              <a:defRPr/>
            </a:pPr>
            <a:fld id="{8AEA1BD3-6828-5A4C-82FF-D671EDC446EB}" type="datetime1">
              <a:rPr lang="en-US" smtClean="0"/>
              <a:pPr>
                <a:defRPr/>
              </a:pPr>
              <a:t>6/7/13</a:t>
            </a:fld>
            <a:endParaRPr lang="en-US"/>
          </a:p>
        </p:txBody>
      </p:sp>
      <p:sp>
        <p:nvSpPr>
          <p:cNvPr id="7" name="Footer Placeholder 19"/>
          <p:cNvSpPr>
            <a:spLocks noGrp="1"/>
          </p:cNvSpPr>
          <p:nvPr>
            <p:ph type="ftr" sz="quarter" idx="11"/>
          </p:nvPr>
        </p:nvSpPr>
        <p:spPr/>
        <p:txBody>
          <a:bodyPr/>
          <a:lstStyle>
            <a:lvl1pPr>
              <a:defRPr/>
            </a:lvl1pPr>
          </a:lstStyle>
          <a:p>
            <a:pPr>
              <a:defRPr/>
            </a:pPr>
            <a:endParaRPr lang="en-US"/>
          </a:p>
        </p:txBody>
      </p:sp>
      <p:sp>
        <p:nvSpPr>
          <p:cNvPr id="8" name="Slide Number Placeholder 9"/>
          <p:cNvSpPr>
            <a:spLocks noGrp="1"/>
          </p:cNvSpPr>
          <p:nvPr>
            <p:ph type="sldNum" sz="quarter" idx="12"/>
          </p:nvPr>
        </p:nvSpPr>
        <p:spPr/>
        <p:txBody>
          <a:bodyPr/>
          <a:lstStyle>
            <a:lvl1pPr>
              <a:defRPr/>
            </a:lvl1pPr>
          </a:lstStyle>
          <a:p>
            <a:pPr>
              <a:defRPr/>
            </a:pPr>
            <a:fld id="{198686DB-A9BA-104E-9B60-B2BA7E152D82}"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B72E7ECF-4F0E-B24B-B765-CC250483DA36}" type="datetime1">
              <a:rPr lang="en-US" smtClean="0"/>
              <a:pPr>
                <a:defRPr/>
              </a:pPr>
              <a:t>6/7/13</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ACC78BF8-A54E-BA4D-86B5-5C391D2D56A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43000" y="274640"/>
            <a:ext cx="55626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F7DFB193-1F3F-8B48-8078-F283288E5DF6}" type="datetime1">
              <a:rPr lang="en-US" smtClean="0"/>
              <a:pPr>
                <a:defRPr/>
              </a:pPr>
              <a:t>6/7/13</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41FA77DE-3EC4-DA48-820B-0CC3985C640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23"/>
          <p:cNvSpPr>
            <a:spLocks noGrp="1"/>
          </p:cNvSpPr>
          <p:nvPr>
            <p:ph type="dt" sz="half" idx="10"/>
          </p:nvPr>
        </p:nvSpPr>
        <p:spPr/>
        <p:txBody>
          <a:bodyPr/>
          <a:lstStyle>
            <a:lvl1pPr>
              <a:defRPr/>
            </a:lvl1pPr>
          </a:lstStyle>
          <a:p>
            <a:pPr>
              <a:defRPr/>
            </a:pPr>
            <a:fld id="{C6D04CFF-0F7F-9F43-8239-3C151C7880B1}" type="datetime1">
              <a:rPr lang="en-US" smtClean="0"/>
              <a:pPr>
                <a:defRPr/>
              </a:pPr>
              <a:t>6/7/13</a:t>
            </a:fld>
            <a:endParaRPr lang="en-US"/>
          </a:p>
        </p:txBody>
      </p:sp>
      <p:sp>
        <p:nvSpPr>
          <p:cNvPr id="5" name="Footer Placeholder 9"/>
          <p:cNvSpPr>
            <a:spLocks noGrp="1"/>
          </p:cNvSpPr>
          <p:nvPr>
            <p:ph type="ftr" sz="quarter" idx="11"/>
          </p:nvPr>
        </p:nvSpPr>
        <p:spPr/>
        <p:txBody>
          <a:bodyPr/>
          <a:lstStyle>
            <a:lvl1pPr>
              <a:defRPr/>
            </a:lvl1pPr>
          </a:lstStyle>
          <a:p>
            <a:pPr>
              <a:defRPr/>
            </a:pPr>
            <a:endParaRPr lang="en-US"/>
          </a:p>
        </p:txBody>
      </p:sp>
      <p:sp>
        <p:nvSpPr>
          <p:cNvPr id="6" name="Slide Number Placeholder 21"/>
          <p:cNvSpPr>
            <a:spLocks noGrp="1"/>
          </p:cNvSpPr>
          <p:nvPr>
            <p:ph type="sldNum" sz="quarter" idx="12"/>
          </p:nvPr>
        </p:nvSpPr>
        <p:spPr/>
        <p:txBody>
          <a:bodyPr/>
          <a:lstStyle>
            <a:lvl1pPr>
              <a:defRPr/>
            </a:lvl1pPr>
          </a:lstStyle>
          <a:p>
            <a:pPr>
              <a:defRPr/>
            </a:pPr>
            <a:fld id="{962989A8-7C4E-CB4B-B31B-151C46857D81}"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secHead" preserve="1">
  <p:cSld name="Section Header">
    <p:spTree>
      <p:nvGrpSpPr>
        <p:cNvPr id="1" name=""/>
        <p:cNvGrpSpPr/>
        <p:nvPr/>
      </p:nvGrpSpPr>
      <p:grpSpPr>
        <a:xfrm>
          <a:off x="0" y="0"/>
          <a:ext cx="0" cy="0"/>
          <a:chOff x="0" y="0"/>
          <a:chExt cx="0" cy="0"/>
        </a:xfrm>
      </p:grpSpPr>
      <p:sp>
        <p:nvSpPr>
          <p:cNvPr id="4" name="Rectangle 3"/>
          <p:cNvSpPr/>
          <p:nvPr/>
        </p:nvSpPr>
        <p:spPr>
          <a:xfrm>
            <a:off x="2282825" y="0"/>
            <a:ext cx="6858000"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5" name="Rectangle 4"/>
          <p:cNvSpPr/>
          <p:nvPr/>
        </p:nvSpPr>
        <p:spPr bwMode="invGray">
          <a:xfrm>
            <a:off x="2286000" y="0"/>
            <a:ext cx="76200"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6" name="Oval 5"/>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sz="1800"/>
          </a:p>
        </p:txBody>
      </p:sp>
      <p:sp>
        <p:nvSpPr>
          <p:cNvPr id="7" name="Oval 6"/>
          <p:cNvSpPr/>
          <p:nvPr/>
        </p:nvSpPr>
        <p:spPr>
          <a:xfrm>
            <a:off x="2408238" y="2746375"/>
            <a:ext cx="63500" cy="63500"/>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a:defRPr/>
            </a:pPr>
            <a:endParaRPr lang="en-US" sz="1800"/>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8" name="Date Placeholder 3"/>
          <p:cNvSpPr>
            <a:spLocks noGrp="1"/>
          </p:cNvSpPr>
          <p:nvPr>
            <p:ph type="dt" sz="half" idx="10"/>
          </p:nvPr>
        </p:nvSpPr>
        <p:spPr/>
        <p:txBody>
          <a:bodyPr/>
          <a:lstStyle>
            <a:lvl1pPr>
              <a:defRPr/>
            </a:lvl1pPr>
          </a:lstStyle>
          <a:p>
            <a:pPr>
              <a:defRPr/>
            </a:pPr>
            <a:fld id="{AE146BFA-AAA5-104D-90AF-189A1D607912}" type="datetime1">
              <a:rPr lang="en-US" smtClean="0"/>
              <a:pPr>
                <a:defRPr/>
              </a:pPr>
              <a:t>6/7/13</a:t>
            </a:fld>
            <a:endParaRPr lang="en-US"/>
          </a:p>
        </p:txBody>
      </p:sp>
      <p:sp>
        <p:nvSpPr>
          <p:cNvPr id="9" name="Footer Placeholder 4"/>
          <p:cNvSpPr>
            <a:spLocks noGrp="1"/>
          </p:cNvSpPr>
          <p:nvPr>
            <p:ph type="ftr" sz="quarter" idx="11"/>
          </p:nvPr>
        </p:nvSpPr>
        <p:spPr/>
        <p:txBody>
          <a:bodyPr/>
          <a:lstStyle>
            <a:lvl1pPr>
              <a:defRPr/>
            </a:lvl1pPr>
          </a:lstStyle>
          <a:p>
            <a:pPr>
              <a:defRPr/>
            </a:pPr>
            <a:endParaRPr lang="en-US"/>
          </a:p>
        </p:txBody>
      </p:sp>
      <p:sp>
        <p:nvSpPr>
          <p:cNvPr id="10" name="Slide Number Placeholder 5"/>
          <p:cNvSpPr>
            <a:spLocks noGrp="1"/>
          </p:cNvSpPr>
          <p:nvPr>
            <p:ph type="sldNum" sz="quarter" idx="12"/>
          </p:nvPr>
        </p:nvSpPr>
        <p:spPr/>
        <p:txBody>
          <a:bodyPr/>
          <a:lstStyle>
            <a:lvl1pPr>
              <a:defRPr/>
            </a:lvl1pPr>
          </a:lstStyle>
          <a:p>
            <a:pPr>
              <a:defRPr/>
            </a:pPr>
            <a:fld id="{F3FE237C-A309-2E46-8514-B839719D566C}"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23"/>
          <p:cNvSpPr>
            <a:spLocks noGrp="1"/>
          </p:cNvSpPr>
          <p:nvPr>
            <p:ph type="dt" sz="half" idx="10"/>
          </p:nvPr>
        </p:nvSpPr>
        <p:spPr/>
        <p:txBody>
          <a:bodyPr/>
          <a:lstStyle>
            <a:lvl1pPr>
              <a:defRPr/>
            </a:lvl1pPr>
          </a:lstStyle>
          <a:p>
            <a:pPr>
              <a:defRPr/>
            </a:pPr>
            <a:fld id="{90FC5156-DDF6-D048-A2BA-580A4B31600B}" type="datetime1">
              <a:rPr lang="en-US" smtClean="0"/>
              <a:pPr>
                <a:defRPr/>
              </a:pPr>
              <a:t>6/7/13</a:t>
            </a:fld>
            <a:endParaRPr lang="en-US"/>
          </a:p>
        </p:txBody>
      </p:sp>
      <p:sp>
        <p:nvSpPr>
          <p:cNvPr id="6" name="Footer Placeholder 9"/>
          <p:cNvSpPr>
            <a:spLocks noGrp="1"/>
          </p:cNvSpPr>
          <p:nvPr>
            <p:ph type="ftr" sz="quarter" idx="11"/>
          </p:nvPr>
        </p:nvSpPr>
        <p:spPr/>
        <p:txBody>
          <a:bodyPr/>
          <a:lstStyle>
            <a:lvl1pPr>
              <a:defRPr/>
            </a:lvl1pPr>
          </a:lstStyle>
          <a:p>
            <a:pPr>
              <a:defRPr/>
            </a:pPr>
            <a:endParaRPr lang="en-US"/>
          </a:p>
        </p:txBody>
      </p:sp>
      <p:sp>
        <p:nvSpPr>
          <p:cNvPr id="7" name="Slide Number Placeholder 21"/>
          <p:cNvSpPr>
            <a:spLocks noGrp="1"/>
          </p:cNvSpPr>
          <p:nvPr>
            <p:ph type="sldNum" sz="quarter" idx="12"/>
          </p:nvPr>
        </p:nvSpPr>
        <p:spPr/>
        <p:txBody>
          <a:bodyPr/>
          <a:lstStyle>
            <a:lvl1pPr>
              <a:defRPr/>
            </a:lvl1pPr>
          </a:lstStyle>
          <a:p>
            <a:pPr>
              <a:defRPr/>
            </a:pPr>
            <a:fld id="{A1F30862-5A1B-7B4C-8688-E3A888D04454}"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lstStyle>
            <a:lvl1pPr algn="ctr">
              <a:defRPr sz="4500" b="1" cap="none" baseline="0"/>
            </a:lvl1pPr>
          </a:lstStyle>
          <a:p>
            <a:r>
              <a:rPr lang="en-US" smtClean="0"/>
              <a:t>Click to edit Master title style</a:t>
            </a:r>
            <a:endParaRPr lang="en-US"/>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pPr>
              <a:defRPr/>
            </a:pPr>
            <a:fld id="{1379034F-6F12-D144-AD39-3F3FEBCAD665}" type="datetime1">
              <a:rPr lang="en-US" smtClean="0"/>
              <a:pPr>
                <a:defRPr/>
              </a:pPr>
              <a:t>6/7/13</a:t>
            </a:fld>
            <a:endParaRPr lang="en-US"/>
          </a:p>
        </p:txBody>
      </p:sp>
      <p:sp>
        <p:nvSpPr>
          <p:cNvPr id="8" name="Footer Placeholder 7"/>
          <p:cNvSpPr>
            <a:spLocks noGrp="1"/>
          </p:cNvSpPr>
          <p:nvPr>
            <p:ph type="ftr" sz="quarter" idx="11"/>
          </p:nvPr>
        </p:nvSpPr>
        <p:spPr/>
        <p:txBody>
          <a:bodyPr/>
          <a:lstStyle>
            <a:lvl1pPr>
              <a:defRPr/>
            </a:lvl1pPr>
          </a:lstStyle>
          <a:p>
            <a:pPr>
              <a:defRPr/>
            </a:pPr>
            <a:endParaRPr lang="en-US"/>
          </a:p>
        </p:txBody>
      </p:sp>
      <p:sp>
        <p:nvSpPr>
          <p:cNvPr id="9" name="Slide Number Placeholder 8"/>
          <p:cNvSpPr>
            <a:spLocks noGrp="1"/>
          </p:cNvSpPr>
          <p:nvPr>
            <p:ph type="sldNum" sz="quarter" idx="12"/>
          </p:nvPr>
        </p:nvSpPr>
        <p:spPr/>
        <p:txBody>
          <a:bodyPr/>
          <a:lstStyle>
            <a:lvl1pPr>
              <a:defRPr/>
            </a:lvl1pPr>
          </a:lstStyle>
          <a:p>
            <a:pPr>
              <a:defRPr/>
            </a:pPr>
            <a:fld id="{421323A8-63C1-1C41-8B0A-2BA815A70CB6}"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lang="en-US" smtClean="0"/>
              <a:t>Click to edit Master title style</a:t>
            </a:r>
            <a:endParaRPr lang="en-US"/>
          </a:p>
        </p:txBody>
      </p:sp>
      <p:sp>
        <p:nvSpPr>
          <p:cNvPr id="3" name="Date Placeholder 23"/>
          <p:cNvSpPr>
            <a:spLocks noGrp="1"/>
          </p:cNvSpPr>
          <p:nvPr>
            <p:ph type="dt" sz="half" idx="10"/>
          </p:nvPr>
        </p:nvSpPr>
        <p:spPr/>
        <p:txBody>
          <a:bodyPr/>
          <a:lstStyle>
            <a:lvl1pPr>
              <a:defRPr/>
            </a:lvl1pPr>
          </a:lstStyle>
          <a:p>
            <a:pPr>
              <a:defRPr/>
            </a:pPr>
            <a:fld id="{7D47BEC9-285D-4343-BBA0-AAE4D9B142C7}" type="datetime1">
              <a:rPr lang="en-US" smtClean="0"/>
              <a:pPr>
                <a:defRPr/>
              </a:pPr>
              <a:t>6/7/13</a:t>
            </a:fld>
            <a:endParaRPr lang="en-US"/>
          </a:p>
        </p:txBody>
      </p:sp>
      <p:sp>
        <p:nvSpPr>
          <p:cNvPr id="4" name="Footer Placeholder 9"/>
          <p:cNvSpPr>
            <a:spLocks noGrp="1"/>
          </p:cNvSpPr>
          <p:nvPr>
            <p:ph type="ftr" sz="quarter" idx="11"/>
          </p:nvPr>
        </p:nvSpPr>
        <p:spPr/>
        <p:txBody>
          <a:bodyPr/>
          <a:lstStyle>
            <a:lvl1pPr>
              <a:defRPr/>
            </a:lvl1pPr>
          </a:lstStyle>
          <a:p>
            <a:pPr>
              <a:defRPr/>
            </a:pPr>
            <a:endParaRPr lang="en-US"/>
          </a:p>
        </p:txBody>
      </p:sp>
      <p:sp>
        <p:nvSpPr>
          <p:cNvPr id="5" name="Slide Number Placeholder 21"/>
          <p:cNvSpPr>
            <a:spLocks noGrp="1"/>
          </p:cNvSpPr>
          <p:nvPr>
            <p:ph type="sldNum" sz="quarter" idx="12"/>
          </p:nvPr>
        </p:nvSpPr>
        <p:spPr/>
        <p:txBody>
          <a:bodyPr/>
          <a:lstStyle>
            <a:lvl1pPr>
              <a:defRPr/>
            </a:lvl1pPr>
          </a:lstStyle>
          <a:p>
            <a:pPr>
              <a:defRPr/>
            </a:pPr>
            <a:fld id="{2182E3F0-A390-D44C-8D17-098682897456}"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blank" preserve="1">
  <p:cSld name="Blank">
    <p:spTree>
      <p:nvGrpSpPr>
        <p:cNvPr id="1" name=""/>
        <p:cNvGrpSpPr/>
        <p:nvPr/>
      </p:nvGrpSpPr>
      <p:grpSpPr>
        <a:xfrm>
          <a:off x="0" y="0"/>
          <a:ext cx="0" cy="0"/>
          <a:chOff x="0" y="0"/>
          <a:chExt cx="0" cy="0"/>
        </a:xfrm>
      </p:grpSpPr>
      <p:sp>
        <p:nvSpPr>
          <p:cNvPr id="2" name="Rectangle 1"/>
          <p:cNvSpPr/>
          <p:nvPr/>
        </p:nvSpPr>
        <p:spPr>
          <a:xfrm>
            <a:off x="1014413" y="0"/>
            <a:ext cx="8129587"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3" name="Rectangle 2"/>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4" name="Date Placeholder 1"/>
          <p:cNvSpPr>
            <a:spLocks noGrp="1"/>
          </p:cNvSpPr>
          <p:nvPr>
            <p:ph type="dt" sz="half" idx="10"/>
          </p:nvPr>
        </p:nvSpPr>
        <p:spPr/>
        <p:txBody>
          <a:bodyPr/>
          <a:lstStyle>
            <a:lvl1pPr>
              <a:defRPr/>
            </a:lvl1pPr>
          </a:lstStyle>
          <a:p>
            <a:pPr>
              <a:defRPr/>
            </a:pPr>
            <a:fld id="{F8517A4A-265C-564D-9475-7A522A494EAE}" type="datetime1">
              <a:rPr lang="en-US" smtClean="0"/>
              <a:pPr>
                <a:defRPr/>
              </a:pPr>
              <a:t>6/7/13</a:t>
            </a:fld>
            <a:endParaRPr lang="en-US"/>
          </a:p>
        </p:txBody>
      </p:sp>
      <p:sp>
        <p:nvSpPr>
          <p:cNvPr id="5" name="Footer Placeholder 2"/>
          <p:cNvSpPr>
            <a:spLocks noGrp="1"/>
          </p:cNvSpPr>
          <p:nvPr>
            <p:ph type="ftr" sz="quarter" idx="11"/>
          </p:nvPr>
        </p:nvSpPr>
        <p:spPr/>
        <p:txBody>
          <a:bodyPr/>
          <a:lstStyle>
            <a:lvl1pPr>
              <a:defRPr/>
            </a:lvl1pPr>
          </a:lstStyle>
          <a:p>
            <a:pPr>
              <a:defRPr/>
            </a:pPr>
            <a:endParaRPr lang="en-US"/>
          </a:p>
        </p:txBody>
      </p:sp>
      <p:sp>
        <p:nvSpPr>
          <p:cNvPr id="6" name="Slide Number Placeholder 3"/>
          <p:cNvSpPr>
            <a:spLocks noGrp="1"/>
          </p:cNvSpPr>
          <p:nvPr>
            <p:ph type="sldNum" sz="quarter" idx="12"/>
          </p:nvPr>
        </p:nvSpPr>
        <p:spPr/>
        <p:txBody>
          <a:bodyPr/>
          <a:lstStyle>
            <a:lvl1pPr>
              <a:defRPr/>
            </a:lvl1pPr>
          </a:lstStyle>
          <a:p>
            <a:pPr>
              <a:defRPr/>
            </a:pPr>
            <a:fld id="{89EDB9ED-2AF1-284A-B165-42C763BE33D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lstStyle>
          <a:p>
            <a:r>
              <a:rPr lang="en-US" smtClean="0"/>
              <a:t>Click to edit Master title style</a:t>
            </a:r>
            <a:endParaRPr lang="en-US"/>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lstStyle>
          <a:p>
            <a:pPr lvl="0"/>
            <a:r>
              <a:rPr lang="en-US" smtClean="0"/>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pPr>
              <a:defRPr/>
            </a:pPr>
            <a:fld id="{C2FA0FAA-6BA8-0F4A-8D9B-2FDFC50EE094}" type="datetime1">
              <a:rPr lang="en-US" smtClean="0"/>
              <a:pPr>
                <a:defRPr/>
              </a:pPr>
              <a:t>6/7/13</a:t>
            </a:fld>
            <a:endParaRPr lang="en-US"/>
          </a:p>
        </p:txBody>
      </p:sp>
      <p:sp>
        <p:nvSpPr>
          <p:cNvPr id="6" name="Footer Placeholder 5"/>
          <p:cNvSpPr>
            <a:spLocks noGrp="1"/>
          </p:cNvSpPr>
          <p:nvPr>
            <p:ph type="ftr" sz="quarter" idx="11"/>
          </p:nvPr>
        </p:nvSpPr>
        <p:spPr/>
        <p:txBody>
          <a:bodyPr/>
          <a:lstStyle>
            <a:lvl1pPr>
              <a:defRPr/>
            </a:lvl1pPr>
          </a:lstStyle>
          <a:p>
            <a:pPr>
              <a:defRPr/>
            </a:pPr>
            <a:endParaRPr lang="en-US"/>
          </a:p>
        </p:txBody>
      </p:sp>
      <p:sp>
        <p:nvSpPr>
          <p:cNvPr id="7" name="Slide Number Placeholder 6"/>
          <p:cNvSpPr>
            <a:spLocks noGrp="1"/>
          </p:cNvSpPr>
          <p:nvPr>
            <p:ph type="sldNum" sz="quarter" idx="12"/>
          </p:nvPr>
        </p:nvSpPr>
        <p:spPr/>
        <p:txBody>
          <a:bodyPr/>
          <a:lstStyle>
            <a:lvl1pPr>
              <a:defRPr/>
            </a:lvl1pPr>
          </a:lstStyle>
          <a:p>
            <a:pPr>
              <a:defRPr/>
            </a:pPr>
            <a:fld id="{83FFD40F-C70B-844D-96AD-860935AD2701}"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showMasterSp="0" type="picTx" preserve="1">
  <p:cSld name="Picture with Caption">
    <p:spTree>
      <p:nvGrpSpPr>
        <p:cNvPr id="1" name=""/>
        <p:cNvGrpSpPr/>
        <p:nvPr/>
      </p:nvGrpSpPr>
      <p:grpSpPr>
        <a:xfrm>
          <a:off x="0" y="0"/>
          <a:ext cx="0" cy="0"/>
          <a:chOff x="0" y="0"/>
          <a:chExt cx="0" cy="0"/>
        </a:xfrm>
      </p:grpSpPr>
      <p:sp>
        <p:nvSpPr>
          <p:cNvPr id="5" name="Rectangle 4"/>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tIns="274320">
            <a:normAutofit/>
          </a:bodyPr>
          <a:lstStyle/>
          <a:p>
            <a:pPr indent="-283464">
              <a:lnSpc>
                <a:spcPts val="3000"/>
              </a:lnSpc>
              <a:spcBef>
                <a:spcPts val="600"/>
              </a:spcBef>
              <a:buClr>
                <a:schemeClr val="accent1"/>
              </a:buClr>
              <a:buSzPct val="80000"/>
              <a:buFont typeface="Wingdings 2"/>
              <a:buNone/>
              <a:defRPr/>
            </a:pPr>
            <a:endParaRPr lang="en-US" sz="3200">
              <a:latin typeface="+mn-lt"/>
              <a:ea typeface="+mn-ea"/>
              <a:cs typeface="+mn-cs"/>
            </a:endParaRPr>
          </a:p>
        </p:txBody>
      </p:sp>
      <p:sp>
        <p:nvSpPr>
          <p:cNvPr id="6" name="Process 5"/>
          <p:cNvSpPr/>
          <p:nvPr/>
        </p:nvSpPr>
        <p:spPr>
          <a:xfrm rot="19468671">
            <a:off x="396875" y="954088"/>
            <a:ext cx="685800" cy="204787"/>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7" name="Process 6"/>
          <p:cNvSpPr/>
          <p:nvPr/>
        </p:nvSpPr>
        <p:spPr>
          <a:xfrm rot="2103354" flipH="1">
            <a:off x="5003800" y="936625"/>
            <a:ext cx="649288" cy="204788"/>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dirty="0"/>
          </a:p>
        </p:txBody>
      </p:sp>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lstStyle>
          <a:p>
            <a:r>
              <a:rPr lang="en-US" smtClean="0"/>
              <a:t>Click to edit Master title style</a:t>
            </a:r>
            <a:endParaRPr lang="en-US"/>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tIns="274320">
            <a:normAutofit/>
          </a:bodyPr>
          <a:lstStyle>
            <a:lvl1pPr indent="0">
              <a:buNone/>
              <a:defRPr sz="3200"/>
            </a:lvl1pPr>
          </a:lstStyle>
          <a:p>
            <a:pPr lvl="0"/>
            <a:r>
              <a:rPr lang="en-US" noProof="0" smtClean="0"/>
              <a:t>Click icon to add picture</a:t>
            </a:r>
            <a:endParaRPr lang="en-US" noProof="0"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lstStyle>
          <a:p>
            <a:pPr lvl="0"/>
            <a:r>
              <a:rPr lang="en-US" smtClean="0"/>
              <a:t>Click to edit Master text styles</a:t>
            </a:r>
          </a:p>
        </p:txBody>
      </p:sp>
      <p:sp>
        <p:nvSpPr>
          <p:cNvPr id="8" name="Date Placeholder 4"/>
          <p:cNvSpPr>
            <a:spLocks noGrp="1"/>
          </p:cNvSpPr>
          <p:nvPr>
            <p:ph type="dt" sz="half" idx="10"/>
          </p:nvPr>
        </p:nvSpPr>
        <p:spPr/>
        <p:txBody>
          <a:bodyPr/>
          <a:lstStyle>
            <a:lvl1pPr>
              <a:defRPr/>
            </a:lvl1pPr>
          </a:lstStyle>
          <a:p>
            <a:pPr>
              <a:defRPr/>
            </a:pPr>
            <a:fld id="{FEEEEDF3-014E-4346-92B1-ACC3DABDEA84}" type="datetime1">
              <a:rPr lang="en-US" smtClean="0"/>
              <a:pPr>
                <a:defRPr/>
              </a:pPr>
              <a:t>6/7/13</a:t>
            </a:fld>
            <a:endParaRPr lang="en-US"/>
          </a:p>
        </p:txBody>
      </p:sp>
      <p:sp>
        <p:nvSpPr>
          <p:cNvPr id="9" name="Footer Placeholder 5"/>
          <p:cNvSpPr>
            <a:spLocks noGrp="1"/>
          </p:cNvSpPr>
          <p:nvPr>
            <p:ph type="ftr" sz="quarter" idx="11"/>
          </p:nvPr>
        </p:nvSpPr>
        <p:spPr/>
        <p:txBody>
          <a:bodyPr/>
          <a:lstStyle>
            <a:lvl1pPr>
              <a:defRPr/>
            </a:lvl1pPr>
          </a:lstStyle>
          <a:p>
            <a:pPr>
              <a:defRPr/>
            </a:pPr>
            <a:endParaRPr lang="en-US"/>
          </a:p>
        </p:txBody>
      </p:sp>
      <p:sp>
        <p:nvSpPr>
          <p:cNvPr id="10" name="Slide Number Placeholder 6"/>
          <p:cNvSpPr>
            <a:spLocks noGrp="1"/>
          </p:cNvSpPr>
          <p:nvPr>
            <p:ph type="sldNum" sz="quarter" idx="12"/>
          </p:nvPr>
        </p:nvSpPr>
        <p:spPr/>
        <p:txBody>
          <a:bodyPr/>
          <a:lstStyle>
            <a:lvl1pPr>
              <a:defRPr/>
            </a:lvl1pPr>
          </a:lstStyle>
          <a:p>
            <a:pPr>
              <a:defRPr/>
            </a:pPr>
            <a:fld id="{DC46D14A-6152-1A45-8F1A-C6CB546A7800}"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3" Type="http://schemas.openxmlformats.org/officeDocument/2006/relationships/image" Target="../media/image2.png"/><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bg>
      <p:bgRef idx="1003">
        <a:schemeClr val="bg2"/>
      </p:bgRef>
    </p:bg>
    <p:spTree>
      <p:nvGrpSpPr>
        <p:cNvPr id="1" name=""/>
        <p:cNvGrpSpPr/>
        <p:nvPr/>
      </p:nvGrpSpPr>
      <p:grpSpPr>
        <a:xfrm>
          <a:off x="0" y="0"/>
          <a:ext cx="0" cy="0"/>
          <a:chOff x="0" y="0"/>
          <a:chExt cx="0" cy="0"/>
        </a:xfrm>
      </p:grpSpPr>
      <p:sp>
        <p:nvSpPr>
          <p:cNvPr id="7" name="Pie 6"/>
          <p:cNvSpPr/>
          <p:nvPr/>
        </p:nvSpPr>
        <p:spPr>
          <a:xfrm>
            <a:off x="-815975" y="-815975"/>
            <a:ext cx="1638300" cy="1638300"/>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8" name="Oval 7"/>
          <p:cNvSpPr/>
          <p:nvPr/>
        </p:nvSpPr>
        <p:spPr>
          <a:xfrm>
            <a:off x="168275" y="20638"/>
            <a:ext cx="1703388" cy="1703387"/>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12" name="Rectangle 11"/>
          <p:cNvSpPr/>
          <p:nvPr/>
        </p:nvSpPr>
        <p:spPr>
          <a:xfrm>
            <a:off x="1012825" y="0"/>
            <a:ext cx="8131175"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sp>
        <p:nvSpPr>
          <p:cNvPr id="5" name="Title Placeholder 4"/>
          <p:cNvSpPr>
            <a:spLocks noGrp="1"/>
          </p:cNvSpPr>
          <p:nvPr>
            <p:ph type="title"/>
          </p:nvPr>
        </p:nvSpPr>
        <p:spPr>
          <a:xfrm>
            <a:off x="1529570" y="0"/>
            <a:ext cx="7614430" cy="990600"/>
          </a:xfrm>
          <a:prstGeom prst="rect">
            <a:avLst/>
          </a:prstGeom>
        </p:spPr>
        <p:txBody>
          <a:bodyPr anchor="ctr">
            <a:normAutofit/>
          </a:bodyPr>
          <a:lstStyle/>
          <a:p>
            <a:r>
              <a:rPr lang="en-US" dirty="0" smtClean="0"/>
              <a:t>Click to edit Master title style</a:t>
            </a:r>
            <a:endParaRPr lang="en-US" dirty="0"/>
          </a:p>
        </p:txBody>
      </p:sp>
      <p:sp>
        <p:nvSpPr>
          <p:cNvPr id="1033" name="Text Placeholder 8"/>
          <p:cNvSpPr>
            <a:spLocks noGrp="1"/>
          </p:cNvSpPr>
          <p:nvPr>
            <p:ph type="body" idx="1"/>
          </p:nvPr>
        </p:nvSpPr>
        <p:spPr bwMode="auto">
          <a:xfrm>
            <a:off x="1219200" y="990600"/>
            <a:ext cx="7924800" cy="53911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4" name="Date Placeholder 23"/>
          <p:cNvSpPr>
            <a:spLocks noGrp="1"/>
          </p:cNvSpPr>
          <p:nvPr>
            <p:ph type="dt" sz="half" idx="2"/>
          </p:nvPr>
        </p:nvSpPr>
        <p:spPr>
          <a:xfrm>
            <a:off x="3581400" y="6381750"/>
            <a:ext cx="2133600" cy="476250"/>
          </a:xfrm>
          <a:prstGeom prst="rect">
            <a:avLst/>
          </a:prstGeom>
        </p:spPr>
        <p:txBody>
          <a:bodyPr vert="horz" wrap="square" lIns="91440" tIns="45720" rIns="91440" bIns="45720" numCol="1" anchor="b" anchorCtr="0" compatLnSpc="1">
            <a:prstTxWarp prst="textNoShape">
              <a:avLst/>
            </a:prstTxWarp>
          </a:bodyPr>
          <a:lstStyle>
            <a:lvl1pPr algn="r">
              <a:defRPr sz="1200">
                <a:solidFill>
                  <a:srgbClr val="B5A788"/>
                </a:solidFill>
                <a:latin typeface="Arial" charset="0"/>
                <a:ea typeface="Arial" charset="0"/>
                <a:cs typeface="Arial" charset="0"/>
              </a:defRPr>
            </a:lvl1pPr>
          </a:lstStyle>
          <a:p>
            <a:pPr>
              <a:defRPr/>
            </a:pPr>
            <a:fld id="{6A5A4C07-9712-AA46-95C5-CCDD3B38E2B5}" type="datetime1">
              <a:rPr lang="en-US" smtClean="0"/>
              <a:pPr>
                <a:defRPr/>
              </a:pPr>
              <a:t>6/7/13</a:t>
            </a:fld>
            <a:endParaRPr lang="en-US" dirty="0"/>
          </a:p>
        </p:txBody>
      </p:sp>
      <p:sp>
        <p:nvSpPr>
          <p:cNvPr id="10" name="Footer Placeholder 9"/>
          <p:cNvSpPr>
            <a:spLocks noGrp="1"/>
          </p:cNvSpPr>
          <p:nvPr>
            <p:ph type="ftr" sz="quarter" idx="3"/>
          </p:nvPr>
        </p:nvSpPr>
        <p:spPr>
          <a:xfrm>
            <a:off x="5715000" y="6381750"/>
            <a:ext cx="2895600" cy="476250"/>
          </a:xfrm>
          <a:prstGeom prst="rect">
            <a:avLst/>
          </a:prstGeom>
        </p:spPr>
        <p:txBody>
          <a:bodyPr anchor="b"/>
          <a:lstStyle>
            <a:lvl1pPr eaLnBrk="1" latinLnBrk="0" hangingPunct="1">
              <a:defRPr kumimoji="0" sz="1200">
                <a:solidFill>
                  <a:schemeClr val="bg2">
                    <a:shade val="50000"/>
                    <a:satMod val="200000"/>
                  </a:schemeClr>
                </a:solidFill>
                <a:effectLst/>
                <a:latin typeface="Arial" charset="0"/>
                <a:ea typeface="+mn-ea"/>
                <a:cs typeface="Arial" charset="0"/>
              </a:defRPr>
            </a:lvl1pPr>
          </a:lstStyle>
          <a:p>
            <a:pPr>
              <a:defRPr/>
            </a:pPr>
            <a:endParaRPr lang="en-US" dirty="0"/>
          </a:p>
        </p:txBody>
      </p:sp>
      <p:sp>
        <p:nvSpPr>
          <p:cNvPr id="22" name="Slide Number Placeholder 21"/>
          <p:cNvSpPr>
            <a:spLocks noGrp="1"/>
          </p:cNvSpPr>
          <p:nvPr>
            <p:ph type="sldNum" sz="quarter" idx="4"/>
          </p:nvPr>
        </p:nvSpPr>
        <p:spPr>
          <a:xfrm>
            <a:off x="8613775" y="6381750"/>
            <a:ext cx="457200" cy="476250"/>
          </a:xfrm>
          <a:prstGeom prst="rect">
            <a:avLst/>
          </a:prstGeom>
        </p:spPr>
        <p:txBody>
          <a:bodyPr vert="horz" wrap="square" lIns="91440" tIns="45720" rIns="91440" bIns="45720" numCol="1" anchor="b" anchorCtr="0" compatLnSpc="1">
            <a:prstTxWarp prst="textNoShape">
              <a:avLst/>
            </a:prstTxWarp>
          </a:bodyPr>
          <a:lstStyle>
            <a:lvl1pPr algn="ctr">
              <a:defRPr sz="1200">
                <a:solidFill>
                  <a:srgbClr val="B5A788"/>
                </a:solidFill>
                <a:latin typeface="Arial" charset="0"/>
                <a:ea typeface="Arial" charset="0"/>
                <a:cs typeface="Arial" charset="0"/>
              </a:defRPr>
            </a:lvl1pPr>
          </a:lstStyle>
          <a:p>
            <a:pPr>
              <a:defRPr/>
            </a:pPr>
            <a:fld id="{2A86B9C1-C1C2-5142-8E31-455845B9D825}" type="slidenum">
              <a:rPr lang="en-US"/>
              <a:pPr>
                <a:defRPr/>
              </a:pPr>
              <a:t>‹#›</a:t>
            </a:fld>
            <a:endParaRPr lang="en-US" dirty="0"/>
          </a:p>
        </p:txBody>
      </p:sp>
      <p:sp>
        <p:nvSpPr>
          <p:cNvPr id="15" name="Rectangle 14"/>
          <p:cNvSpPr/>
          <p:nvPr/>
        </p:nvSpPr>
        <p:spPr bwMode="invGray">
          <a:xfrm>
            <a:off x="1014413" y="0"/>
            <a:ext cx="73025" cy="6858000"/>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a:defRPr/>
            </a:pPr>
            <a:endParaRPr lang="en-US" sz="1800"/>
          </a:p>
        </p:txBody>
      </p:sp>
      <p:pic>
        <p:nvPicPr>
          <p:cNvPr id="1038" name="Picture 4" descr="new purdue logo.tif"/>
          <p:cNvPicPr>
            <a:picLocks noChangeAspect="1"/>
          </p:cNvPicPr>
          <p:nvPr userDrawn="1"/>
        </p:nvPicPr>
        <p:blipFill>
          <a:blip r:embed="rId13"/>
          <a:srcRect/>
          <a:stretch>
            <a:fillRect/>
          </a:stretch>
        </p:blipFill>
        <p:spPr bwMode="auto">
          <a:xfrm>
            <a:off x="0" y="0"/>
            <a:ext cx="1219200" cy="703263"/>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751" r:id="rId1"/>
    <p:sldLayoutId id="2147483746" r:id="rId2"/>
    <p:sldLayoutId id="2147483752" r:id="rId3"/>
    <p:sldLayoutId id="2147483747" r:id="rId4"/>
    <p:sldLayoutId id="2147483753" r:id="rId5"/>
    <p:sldLayoutId id="2147483748" r:id="rId6"/>
    <p:sldLayoutId id="2147483754" r:id="rId7"/>
    <p:sldLayoutId id="2147483755" r:id="rId8"/>
    <p:sldLayoutId id="2147483756" r:id="rId9"/>
    <p:sldLayoutId id="2147483749" r:id="rId10"/>
    <p:sldLayoutId id="2147483750" r:id="rId11"/>
  </p:sldLayoutIdLst>
  <p:hf hdr="0" ftr="0" dt="0"/>
  <p:txStyles>
    <p:titleStyle>
      <a:lvl1pPr algn="ctr" rtl="0" eaLnBrk="0" fontAlgn="base" hangingPunct="0">
        <a:spcBef>
          <a:spcPct val="0"/>
        </a:spcBef>
        <a:spcAft>
          <a:spcPct val="0"/>
        </a:spcAft>
        <a:defRPr sz="3600" b="0" kern="1200">
          <a:solidFill>
            <a:srgbClr val="572314"/>
          </a:solidFill>
          <a:effectLst>
            <a:outerShdw blurRad="50000" dist="30000" dir="5400000" algn="tl" rotWithShape="0">
              <a:srgbClr val="000000">
                <a:alpha val="30000"/>
              </a:srgbClr>
            </a:outerShdw>
          </a:effectLst>
          <a:latin typeface="+mj-lt"/>
          <a:ea typeface="ＭＳ Ｐゴシック" charset="-128"/>
          <a:cs typeface="ＭＳ Ｐゴシック" charset="-128"/>
        </a:defRPr>
      </a:lvl1pPr>
      <a:lvl2pPr algn="l" rtl="0" eaLnBrk="0" fontAlgn="base" hangingPunct="0">
        <a:spcBef>
          <a:spcPct val="0"/>
        </a:spcBef>
        <a:spcAft>
          <a:spcPct val="0"/>
        </a:spcAft>
        <a:defRPr sz="4300">
          <a:solidFill>
            <a:srgbClr val="572314"/>
          </a:solidFill>
          <a:latin typeface="Gill Sans MT" charset="0"/>
          <a:ea typeface="ＭＳ Ｐゴシック" charset="-128"/>
          <a:cs typeface="ＭＳ Ｐゴシック" charset="-128"/>
        </a:defRPr>
      </a:lvl2pPr>
      <a:lvl3pPr algn="l" rtl="0" eaLnBrk="0" fontAlgn="base" hangingPunct="0">
        <a:spcBef>
          <a:spcPct val="0"/>
        </a:spcBef>
        <a:spcAft>
          <a:spcPct val="0"/>
        </a:spcAft>
        <a:defRPr sz="4300">
          <a:solidFill>
            <a:srgbClr val="572314"/>
          </a:solidFill>
          <a:latin typeface="Gill Sans MT" charset="0"/>
          <a:ea typeface="ＭＳ Ｐゴシック" charset="-128"/>
          <a:cs typeface="ＭＳ Ｐゴシック" charset="-128"/>
        </a:defRPr>
      </a:lvl3pPr>
      <a:lvl4pPr algn="l" rtl="0" eaLnBrk="0" fontAlgn="base" hangingPunct="0">
        <a:spcBef>
          <a:spcPct val="0"/>
        </a:spcBef>
        <a:spcAft>
          <a:spcPct val="0"/>
        </a:spcAft>
        <a:defRPr sz="4300">
          <a:solidFill>
            <a:srgbClr val="572314"/>
          </a:solidFill>
          <a:latin typeface="Gill Sans MT" charset="0"/>
          <a:ea typeface="ＭＳ Ｐゴシック" charset="-128"/>
          <a:cs typeface="ＭＳ Ｐゴシック" charset="-128"/>
        </a:defRPr>
      </a:lvl4pPr>
      <a:lvl5pPr algn="l" rtl="0" eaLnBrk="0" fontAlgn="base" hangingPunct="0">
        <a:spcBef>
          <a:spcPct val="0"/>
        </a:spcBef>
        <a:spcAft>
          <a:spcPct val="0"/>
        </a:spcAft>
        <a:defRPr sz="4300">
          <a:solidFill>
            <a:srgbClr val="572314"/>
          </a:solidFill>
          <a:latin typeface="Gill Sans MT" charset="0"/>
          <a:ea typeface="ＭＳ Ｐゴシック" charset="-128"/>
          <a:cs typeface="ＭＳ Ｐゴシック" charset="-128"/>
        </a:defRPr>
      </a:lvl5pPr>
      <a:lvl6pPr marL="457200" algn="l" rtl="0" fontAlgn="base">
        <a:spcBef>
          <a:spcPct val="0"/>
        </a:spcBef>
        <a:spcAft>
          <a:spcPct val="0"/>
        </a:spcAft>
        <a:defRPr sz="4300">
          <a:solidFill>
            <a:srgbClr val="572314"/>
          </a:solidFill>
          <a:latin typeface="Gill Sans MT" charset="0"/>
          <a:ea typeface="ＭＳ Ｐゴシック" charset="-128"/>
          <a:cs typeface="ＭＳ Ｐゴシック" charset="-128"/>
        </a:defRPr>
      </a:lvl6pPr>
      <a:lvl7pPr marL="914400" algn="l" rtl="0" fontAlgn="base">
        <a:spcBef>
          <a:spcPct val="0"/>
        </a:spcBef>
        <a:spcAft>
          <a:spcPct val="0"/>
        </a:spcAft>
        <a:defRPr sz="4300">
          <a:solidFill>
            <a:srgbClr val="572314"/>
          </a:solidFill>
          <a:latin typeface="Gill Sans MT" charset="0"/>
          <a:ea typeface="ＭＳ Ｐゴシック" charset="-128"/>
          <a:cs typeface="ＭＳ Ｐゴシック" charset="-128"/>
        </a:defRPr>
      </a:lvl7pPr>
      <a:lvl8pPr marL="1371600" algn="l" rtl="0" fontAlgn="base">
        <a:spcBef>
          <a:spcPct val="0"/>
        </a:spcBef>
        <a:spcAft>
          <a:spcPct val="0"/>
        </a:spcAft>
        <a:defRPr sz="4300">
          <a:solidFill>
            <a:srgbClr val="572314"/>
          </a:solidFill>
          <a:latin typeface="Gill Sans MT" charset="0"/>
          <a:ea typeface="ＭＳ Ｐゴシック" charset="-128"/>
          <a:cs typeface="ＭＳ Ｐゴシック" charset="-128"/>
        </a:defRPr>
      </a:lvl8pPr>
      <a:lvl9pPr marL="1828800" algn="l" rtl="0" fontAlgn="base">
        <a:spcBef>
          <a:spcPct val="0"/>
        </a:spcBef>
        <a:spcAft>
          <a:spcPct val="0"/>
        </a:spcAft>
        <a:defRPr sz="4300">
          <a:solidFill>
            <a:srgbClr val="572314"/>
          </a:solidFill>
          <a:latin typeface="Gill Sans MT" charset="0"/>
          <a:ea typeface="ＭＳ Ｐゴシック" charset="-128"/>
          <a:cs typeface="ＭＳ Ｐゴシック" charset="-128"/>
        </a:defRPr>
      </a:lvl9pPr>
    </p:titleStyle>
    <p:bodyStyle>
      <a:lvl1pPr marL="365125" indent="-282575" algn="l" rtl="0" eaLnBrk="0" fontAlgn="base" hangingPunct="0">
        <a:spcBef>
          <a:spcPts val="600"/>
        </a:spcBef>
        <a:spcAft>
          <a:spcPct val="0"/>
        </a:spcAft>
        <a:buClr>
          <a:schemeClr val="accent1"/>
        </a:buClr>
        <a:buSzPct val="80000"/>
        <a:buFont typeface="Wingdings 2" pitchFamily="-1" charset="2"/>
        <a:buChar char=""/>
        <a:defRPr sz="3000" kern="1200">
          <a:solidFill>
            <a:schemeClr val="tx1"/>
          </a:solidFill>
          <a:latin typeface="+mn-lt"/>
          <a:ea typeface="ＭＳ Ｐゴシック" charset="-128"/>
          <a:cs typeface="ＭＳ Ｐゴシック" charset="-128"/>
        </a:defRPr>
      </a:lvl1pPr>
      <a:lvl2pPr marL="639763" indent="-236538" algn="l" rtl="0" eaLnBrk="0" fontAlgn="base" hangingPunct="0">
        <a:spcBef>
          <a:spcPts val="550"/>
        </a:spcBef>
        <a:spcAft>
          <a:spcPct val="0"/>
        </a:spcAft>
        <a:buClr>
          <a:schemeClr val="accent1"/>
        </a:buClr>
        <a:buFont typeface="Verdana" pitchFamily="-1" charset="0"/>
        <a:buChar char="◦"/>
        <a:defRPr sz="2600" kern="1200">
          <a:solidFill>
            <a:schemeClr val="tx1"/>
          </a:solidFill>
          <a:latin typeface="+mn-lt"/>
          <a:ea typeface="ＭＳ Ｐゴシック" charset="-128"/>
          <a:cs typeface="+mn-cs"/>
        </a:defRPr>
      </a:lvl2pPr>
      <a:lvl3pPr marL="885825" indent="-228600" algn="l" rtl="0" eaLnBrk="0" fontAlgn="base" hangingPunct="0">
        <a:spcBef>
          <a:spcPct val="20000"/>
        </a:spcBef>
        <a:spcAft>
          <a:spcPct val="0"/>
        </a:spcAft>
        <a:buClr>
          <a:schemeClr val="accent2"/>
        </a:buClr>
        <a:buFont typeface="Wingdings 2" pitchFamily="-1" charset="2"/>
        <a:buChar char=""/>
        <a:defRPr sz="2200" kern="1200">
          <a:solidFill>
            <a:schemeClr val="tx1"/>
          </a:solidFill>
          <a:latin typeface="+mn-lt"/>
          <a:ea typeface="ＭＳ Ｐゴシック" charset="-128"/>
          <a:cs typeface="+mn-cs"/>
        </a:defRPr>
      </a:lvl3pPr>
      <a:lvl4pPr marL="1096963" indent="-173038" algn="l" rtl="0" eaLnBrk="0" fontAlgn="base" hangingPunct="0">
        <a:spcBef>
          <a:spcPct val="20000"/>
        </a:spcBef>
        <a:spcAft>
          <a:spcPct val="0"/>
        </a:spcAft>
        <a:buClr>
          <a:srgbClr val="C32D2E"/>
        </a:buClr>
        <a:buFont typeface="Wingdings 2" pitchFamily="-1" charset="2"/>
        <a:buChar char=""/>
        <a:defRPr sz="2000" kern="1200">
          <a:solidFill>
            <a:schemeClr val="tx1"/>
          </a:solidFill>
          <a:latin typeface="+mn-lt"/>
          <a:ea typeface="ＭＳ Ｐゴシック" charset="-128"/>
          <a:cs typeface="+mn-cs"/>
        </a:defRPr>
      </a:lvl4pPr>
      <a:lvl5pPr marL="1296988" indent="-182563" algn="l" rtl="0" eaLnBrk="0" fontAlgn="base" hangingPunct="0">
        <a:spcBef>
          <a:spcPct val="20000"/>
        </a:spcBef>
        <a:spcAft>
          <a:spcPct val="0"/>
        </a:spcAft>
        <a:buClr>
          <a:srgbClr val="84AA33"/>
        </a:buClr>
        <a:buFont typeface="Wingdings 2" pitchFamily="-1" charset="2"/>
        <a:buChar char=""/>
        <a:defRPr sz="2000" kern="1200">
          <a:solidFill>
            <a:schemeClr val="tx1"/>
          </a:solidFill>
          <a:latin typeface="+mn-lt"/>
          <a:ea typeface="ＭＳ Ｐゴシック" charset="-128"/>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 Id="rId3" Type="http://schemas.openxmlformats.org/officeDocument/2006/relationships/image" Target="../media/image5.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image" Target="../media/image6.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 Id="rId3" Type="http://schemas.openxmlformats.org/officeDocument/2006/relationships/image" Target="../media/image7.png"/></Relationships>
</file>

<file path=ppt/slides/_rels/slide14.xml.rels><?xml version="1.0" encoding="UTF-8" standalone="yes"?>
<Relationships xmlns="http://schemas.openxmlformats.org/package/2006/relationships"><Relationship Id="rId11" Type="http://schemas.openxmlformats.org/officeDocument/2006/relationships/image" Target="../media/image16.png"/><Relationship Id="rId12" Type="http://schemas.openxmlformats.org/officeDocument/2006/relationships/image" Target="../media/image17.png"/><Relationship Id="rId13" Type="http://schemas.openxmlformats.org/officeDocument/2006/relationships/image" Target="../media/image18.png"/><Relationship Id="rId14" Type="http://schemas.openxmlformats.org/officeDocument/2006/relationships/image" Target="../media/image19.png"/><Relationship Id="rId15" Type="http://schemas.openxmlformats.org/officeDocument/2006/relationships/image" Target="../media/image20.png"/><Relationship Id="rId16" Type="http://schemas.openxmlformats.org/officeDocument/2006/relationships/image" Target="../media/image21.png"/><Relationship Id="rId17" Type="http://schemas.openxmlformats.org/officeDocument/2006/relationships/image" Target="../media/image22.png"/><Relationship Id="rId18" Type="http://schemas.openxmlformats.org/officeDocument/2006/relationships/image" Target="../media/image23.png"/><Relationship Id="rId19" Type="http://schemas.openxmlformats.org/officeDocument/2006/relationships/image" Target="../media/image24.png"/><Relationship Id="rId1" Type="http://schemas.openxmlformats.org/officeDocument/2006/relationships/slideLayout" Target="../slideLayouts/slideLayout2.xml"/><Relationship Id="rId2" Type="http://schemas.openxmlformats.org/officeDocument/2006/relationships/notesSlide" Target="../notesSlides/notesSlide6.xml"/><Relationship Id="rId3" Type="http://schemas.openxmlformats.org/officeDocument/2006/relationships/image" Target="../media/image8.png"/><Relationship Id="rId4" Type="http://schemas.openxmlformats.org/officeDocument/2006/relationships/image" Target="../media/image9.png"/><Relationship Id="rId5" Type="http://schemas.openxmlformats.org/officeDocument/2006/relationships/image" Target="../media/image10.png"/><Relationship Id="rId6" Type="http://schemas.openxmlformats.org/officeDocument/2006/relationships/image" Target="../media/image11.png"/><Relationship Id="rId7" Type="http://schemas.openxmlformats.org/officeDocument/2006/relationships/image" Target="../media/image12.png"/><Relationship Id="rId8" Type="http://schemas.openxmlformats.org/officeDocument/2006/relationships/image" Target="../media/image13.png"/><Relationship Id="rId9" Type="http://schemas.openxmlformats.org/officeDocument/2006/relationships/image" Target="../media/image14.png"/><Relationship Id="rId10" Type="http://schemas.openxmlformats.org/officeDocument/2006/relationships/image" Target="../media/image15.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5.emf"/></Relationships>
</file>

<file path=ppt/slides/_rels/slide16.xml.rels><?xml version="1.0" encoding="UTF-8" standalone="yes"?>
<Relationships xmlns="http://schemas.openxmlformats.org/package/2006/relationships"><Relationship Id="rId3" Type="http://schemas.openxmlformats.org/officeDocument/2006/relationships/image" Target="../media/image27.png"/><Relationship Id="rId4" Type="http://schemas.openxmlformats.org/officeDocument/2006/relationships/image" Target="../media/image28.png"/><Relationship Id="rId5" Type="http://schemas.openxmlformats.org/officeDocument/2006/relationships/image" Target="../media/image29.png"/><Relationship Id="rId6" Type="http://schemas.openxmlformats.org/officeDocument/2006/relationships/image" Target="../media/image30.png"/><Relationship Id="rId7" Type="http://schemas.openxmlformats.org/officeDocument/2006/relationships/image" Target="../media/image31.png"/><Relationship Id="rId8" Type="http://schemas.openxmlformats.org/officeDocument/2006/relationships/image" Target="../media/image32.png"/><Relationship Id="rId1" Type="http://schemas.openxmlformats.org/officeDocument/2006/relationships/slideLayout" Target="../slideLayouts/slideLayout6.xml"/><Relationship Id="rId2" Type="http://schemas.openxmlformats.org/officeDocument/2006/relationships/image" Target="../media/image26.png"/></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1" Type="http://schemas.openxmlformats.org/officeDocument/2006/relationships/image" Target="../media/image42.png"/><Relationship Id="rId12" Type="http://schemas.openxmlformats.org/officeDocument/2006/relationships/image" Target="../media/image43.png"/><Relationship Id="rId1" Type="http://schemas.openxmlformats.org/officeDocument/2006/relationships/slideLayout" Target="../slideLayouts/slideLayout6.xml"/><Relationship Id="rId2" Type="http://schemas.openxmlformats.org/officeDocument/2006/relationships/image" Target="../media/image33.png"/><Relationship Id="rId3" Type="http://schemas.openxmlformats.org/officeDocument/2006/relationships/image" Target="../media/image34.png"/><Relationship Id="rId4" Type="http://schemas.openxmlformats.org/officeDocument/2006/relationships/image" Target="../media/image35.png"/><Relationship Id="rId5" Type="http://schemas.openxmlformats.org/officeDocument/2006/relationships/image" Target="../media/image36.png"/><Relationship Id="rId6" Type="http://schemas.openxmlformats.org/officeDocument/2006/relationships/image" Target="../media/image37.png"/><Relationship Id="rId7" Type="http://schemas.openxmlformats.org/officeDocument/2006/relationships/image" Target="../media/image38.png"/><Relationship Id="rId8" Type="http://schemas.openxmlformats.org/officeDocument/2006/relationships/image" Target="../media/image39.png"/><Relationship Id="rId9" Type="http://schemas.openxmlformats.org/officeDocument/2006/relationships/image" Target="../media/image40.png"/><Relationship Id="rId10" Type="http://schemas.openxmlformats.org/officeDocument/2006/relationships/image" Target="../media/image41.png"/></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4.png"/><Relationship Id="rId3" Type="http://schemas.openxmlformats.org/officeDocument/2006/relationships/image" Target="../media/image45.pn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6.png"/></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1295400"/>
            <a:ext cx="7406640" cy="1752600"/>
          </a:xfrm>
        </p:spPr>
        <p:txBody>
          <a:bodyPr>
            <a:noAutofit/>
          </a:bodyPr>
          <a:lstStyle/>
          <a:p>
            <a:pPr algn="ctr"/>
            <a:r>
              <a:rPr lang="en-US" sz="4000" dirty="0" smtClean="0"/>
              <a:t>Protecting and Securing PLM and Supply Chain Data</a:t>
            </a:r>
            <a:br>
              <a:rPr lang="en-US" sz="4000" dirty="0" smtClean="0"/>
            </a:br>
            <a:r>
              <a:rPr lang="en-US" sz="2800" dirty="0" smtClean="0"/>
              <a:t>	</a:t>
            </a:r>
            <a:endParaRPr lang="en-US" sz="2800" dirty="0"/>
          </a:p>
        </p:txBody>
      </p:sp>
      <p:sp>
        <p:nvSpPr>
          <p:cNvPr id="3" name="Subtitle 2"/>
          <p:cNvSpPr>
            <a:spLocks noGrp="1"/>
          </p:cNvSpPr>
          <p:nvPr>
            <p:ph type="subTitle" idx="1"/>
          </p:nvPr>
        </p:nvSpPr>
        <p:spPr>
          <a:xfrm>
            <a:off x="1432560" y="3276600"/>
            <a:ext cx="6949440" cy="2743200"/>
          </a:xfrm>
        </p:spPr>
        <p:txBody>
          <a:bodyPr/>
          <a:lstStyle/>
          <a:p>
            <a:pPr algn="ctr"/>
            <a:r>
              <a:rPr lang="en-US" sz="2800" dirty="0" smtClean="0"/>
              <a:t>Rohit </a:t>
            </a:r>
            <a:r>
              <a:rPr lang="en-US" sz="2800" dirty="0" err="1" smtClean="0"/>
              <a:t>Ranchal</a:t>
            </a:r>
            <a:endParaRPr lang="en-US" sz="2800" dirty="0" smtClean="0"/>
          </a:p>
          <a:p>
            <a:pPr algn="ctr"/>
            <a:r>
              <a:rPr lang="en-US" sz="2800" dirty="0" smtClean="0"/>
              <a:t>PI: Bharat </a:t>
            </a:r>
            <a:r>
              <a:rPr lang="en-US" sz="2800" dirty="0" err="1" smtClean="0"/>
              <a:t>Bhargava</a:t>
            </a:r>
            <a:endParaRPr lang="en-US" sz="2800" dirty="0" smtClean="0"/>
          </a:p>
          <a:p>
            <a:pPr algn="ctr"/>
            <a:r>
              <a:rPr lang="en-US" sz="2400" dirty="0" smtClean="0"/>
              <a:t>CERIAS </a:t>
            </a:r>
          </a:p>
          <a:p>
            <a:pPr algn="ctr"/>
            <a:r>
              <a:rPr lang="en-US" sz="2400" dirty="0" smtClean="0"/>
              <a:t>Computer Sciences</a:t>
            </a:r>
          </a:p>
          <a:p>
            <a:pPr algn="ctr"/>
            <a:r>
              <a:rPr lang="en-US" sz="2400" dirty="0" smtClean="0"/>
              <a:t>PLM Center of Excellence</a:t>
            </a:r>
            <a:br>
              <a:rPr lang="en-US" sz="2400" dirty="0" smtClean="0"/>
            </a:br>
            <a:r>
              <a:rPr lang="en-US" sz="2400" dirty="0" smtClean="0"/>
              <a:t>Purdue University</a:t>
            </a:r>
            <a:endParaRPr lang="en-US" sz="2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Work</a:t>
            </a:r>
            <a:endParaRPr lang="en-US" dirty="0"/>
          </a:p>
        </p:txBody>
      </p:sp>
      <p:pic>
        <p:nvPicPr>
          <p:cNvPr id="4" name="Picture 3" descr="Screen Shot 2012-11-26 at 8.56.55 PM.png"/>
          <p:cNvPicPr>
            <a:picLocks noChangeAspect="1"/>
          </p:cNvPicPr>
          <p:nvPr/>
        </p:nvPicPr>
        <p:blipFill>
          <a:blip r:embed="rId3"/>
          <a:stretch>
            <a:fillRect/>
          </a:stretch>
        </p:blipFill>
        <p:spPr>
          <a:xfrm>
            <a:off x="5257800" y="990600"/>
            <a:ext cx="3733800" cy="3416300"/>
          </a:xfrm>
          <a:prstGeom prst="rect">
            <a:avLst/>
          </a:prstGeom>
        </p:spPr>
      </p:pic>
      <p:sp>
        <p:nvSpPr>
          <p:cNvPr id="5" name="TextBox 4"/>
          <p:cNvSpPr txBox="1"/>
          <p:nvPr/>
        </p:nvSpPr>
        <p:spPr>
          <a:xfrm>
            <a:off x="1143000" y="1205092"/>
            <a:ext cx="8001001" cy="6186308"/>
          </a:xfrm>
          <a:prstGeom prst="rect">
            <a:avLst/>
          </a:prstGeom>
          <a:noFill/>
        </p:spPr>
        <p:txBody>
          <a:bodyPr wrap="square" rtlCol="0">
            <a:spAutoFit/>
          </a:bodyPr>
          <a:lstStyle/>
          <a:p>
            <a:pPr marL="365125" indent="-282575" eaLnBrk="0" hangingPunct="0">
              <a:spcBef>
                <a:spcPts val="600"/>
              </a:spcBef>
              <a:buClr>
                <a:schemeClr val="accent1"/>
              </a:buClr>
              <a:buSzPct val="80000"/>
              <a:buFont typeface="Wingdings 2" pitchFamily="-1" charset="2"/>
              <a:buChar char=""/>
            </a:pPr>
            <a:r>
              <a:rPr lang="en-US" dirty="0" smtClean="0">
                <a:latin typeface="Segoe UI" pitchFamily="34" charset="0"/>
                <a:ea typeface="ＭＳ Ｐゴシック" charset="-128"/>
                <a:cs typeface="ＭＳ Ｐゴシック" charset="-128"/>
              </a:rPr>
              <a:t>Policy enforcement in the middle </a:t>
            </a:r>
          </a:p>
          <a:p>
            <a:pPr marL="365125" indent="-282575" eaLnBrk="0" hangingPunct="0">
              <a:spcBef>
                <a:spcPts val="600"/>
              </a:spcBef>
              <a:buClr>
                <a:schemeClr val="accent1"/>
              </a:buClr>
              <a:buSzPct val="80000"/>
              <a:buFont typeface="Wingdings 2" pitchFamily="-1" charset="2"/>
              <a:buChar char=""/>
            </a:pPr>
            <a:r>
              <a:rPr lang="en-US" dirty="0" smtClean="0">
                <a:latin typeface="Segoe UI" pitchFamily="34" charset="0"/>
                <a:ea typeface="ＭＳ Ｐゴシック" charset="-128"/>
                <a:cs typeface="ＭＳ Ｐゴシック" charset="-128"/>
              </a:rPr>
              <a:t>Trusted Third Party – e.g. pub/sub</a:t>
            </a:r>
          </a:p>
          <a:p>
            <a:pPr marL="365125" indent="-282575" eaLnBrk="0" hangingPunct="0">
              <a:spcBef>
                <a:spcPts val="600"/>
              </a:spcBef>
              <a:buClr>
                <a:schemeClr val="accent1"/>
              </a:buClr>
              <a:buSzPct val="80000"/>
              <a:buFont typeface="Wingdings 2" pitchFamily="-1" charset="2"/>
              <a:buChar char=""/>
            </a:pPr>
            <a:endParaRPr lang="en-US" dirty="0" smtClean="0">
              <a:latin typeface="Segoe UI" pitchFamily="34" charset="0"/>
              <a:ea typeface="ＭＳ Ｐゴシック" charset="-128"/>
              <a:cs typeface="ＭＳ Ｐゴシック" charset="-128"/>
            </a:endParaRPr>
          </a:p>
          <a:p>
            <a:pPr marL="365125" indent="-282575" eaLnBrk="0" hangingPunct="0">
              <a:spcBef>
                <a:spcPts val="600"/>
              </a:spcBef>
              <a:buClr>
                <a:schemeClr val="accent1"/>
              </a:buClr>
              <a:buSzPct val="80000"/>
              <a:buFont typeface="Wingdings 2" pitchFamily="-1" charset="2"/>
              <a:buChar char=""/>
            </a:pPr>
            <a:endParaRPr lang="en-US" dirty="0" smtClean="0">
              <a:latin typeface="Segoe UI" pitchFamily="34" charset="0"/>
              <a:ea typeface="ＭＳ Ｐゴシック" charset="-128"/>
              <a:cs typeface="ＭＳ Ｐゴシック" charset="-128"/>
            </a:endParaRPr>
          </a:p>
          <a:p>
            <a:pPr marL="365125" indent="-282575" eaLnBrk="0" hangingPunct="0">
              <a:spcBef>
                <a:spcPts val="600"/>
              </a:spcBef>
              <a:buClr>
                <a:schemeClr val="accent1"/>
              </a:buClr>
              <a:buSzPct val="80000"/>
              <a:buFont typeface="Wingdings 2" pitchFamily="-1" charset="2"/>
              <a:buChar char=""/>
            </a:pPr>
            <a:endParaRPr lang="en-US" dirty="0" smtClean="0">
              <a:latin typeface="Segoe UI" pitchFamily="34" charset="0"/>
              <a:ea typeface="ＭＳ Ｐゴシック" charset="-128"/>
              <a:cs typeface="ＭＳ Ｐゴシック" charset="-128"/>
            </a:endParaRPr>
          </a:p>
          <a:p>
            <a:pPr marL="365125" indent="-282575" eaLnBrk="0" hangingPunct="0">
              <a:spcBef>
                <a:spcPts val="600"/>
              </a:spcBef>
              <a:buClr>
                <a:schemeClr val="accent1"/>
              </a:buClr>
              <a:buSzPct val="80000"/>
              <a:buFont typeface="Wingdings 2" pitchFamily="-1" charset="2"/>
              <a:buChar char=""/>
            </a:pPr>
            <a:endParaRPr lang="en-US" dirty="0" smtClean="0">
              <a:latin typeface="Segoe UI" pitchFamily="34" charset="0"/>
              <a:ea typeface="ＭＳ Ｐゴシック" charset="-128"/>
              <a:cs typeface="ＭＳ Ｐゴシック" charset="-128"/>
            </a:endParaRPr>
          </a:p>
          <a:p>
            <a:pPr marL="365125" indent="-282575" eaLnBrk="0" hangingPunct="0">
              <a:spcBef>
                <a:spcPts val="600"/>
              </a:spcBef>
              <a:buClr>
                <a:schemeClr val="accent1"/>
              </a:buClr>
              <a:buSzPct val="80000"/>
              <a:buFont typeface="Wingdings 2" pitchFamily="-1" charset="2"/>
              <a:buChar char=""/>
            </a:pPr>
            <a:r>
              <a:rPr lang="en-US" dirty="0" smtClean="0">
                <a:latin typeface="Segoe UI" pitchFamily="34" charset="0"/>
                <a:ea typeface="ＭＳ Ｐゴシック" charset="-128"/>
                <a:cs typeface="ＭＳ Ｐゴシック" charset="-128"/>
              </a:rPr>
              <a:t>Single point of</a:t>
            </a:r>
            <a:r>
              <a:rPr lang="en-US" dirty="0" smtClean="0">
                <a:latin typeface="Segoe UI" pitchFamily="34" charset="0"/>
                <a:ea typeface="ＭＳ Ｐゴシック" charset="-128"/>
                <a:cs typeface="ＭＳ Ｐゴシック" charset="-128"/>
              </a:rPr>
              <a:t> trust </a:t>
            </a:r>
            <a:r>
              <a:rPr lang="en-US" dirty="0" smtClean="0">
                <a:latin typeface="Segoe UI" pitchFamily="34" charset="0"/>
                <a:ea typeface="ＭＳ Ｐゴシック" charset="-128"/>
                <a:cs typeface="ＭＳ Ｐゴシック" charset="-128"/>
              </a:rPr>
              <a:t>and failure</a:t>
            </a:r>
          </a:p>
          <a:p>
            <a:pPr marL="365125" indent="-282575" eaLnBrk="0" hangingPunct="0">
              <a:spcBef>
                <a:spcPts val="600"/>
              </a:spcBef>
              <a:buClr>
                <a:schemeClr val="accent1"/>
              </a:buClr>
              <a:buSzPct val="80000"/>
              <a:buFont typeface="Wingdings 2" pitchFamily="-1" charset="2"/>
              <a:buChar char=""/>
            </a:pPr>
            <a:r>
              <a:rPr lang="en-US" dirty="0" smtClean="0">
                <a:latin typeface="Segoe UI" pitchFamily="34" charset="0"/>
                <a:ea typeface="ＭＳ Ｐゴシック" charset="-128"/>
                <a:cs typeface="ＭＳ Ｐゴシック" charset="-128"/>
              </a:rPr>
              <a:t>Information aggregation - caches and stores data </a:t>
            </a:r>
          </a:p>
          <a:p>
            <a:pPr marL="365125" indent="-282575" eaLnBrk="0" hangingPunct="0">
              <a:spcBef>
                <a:spcPts val="600"/>
              </a:spcBef>
              <a:buClr>
                <a:schemeClr val="accent1"/>
              </a:buClr>
              <a:buSzPct val="80000"/>
              <a:buFont typeface="Wingdings 2" pitchFamily="-1" charset="2"/>
              <a:buChar char=""/>
            </a:pPr>
            <a:r>
              <a:rPr lang="en-US" dirty="0" smtClean="0">
                <a:latin typeface="Segoe UI" pitchFamily="34" charset="0"/>
                <a:ea typeface="ＭＳ Ｐゴシック" charset="-128"/>
                <a:cs typeface="ＭＳ Ｐゴシック" charset="-128"/>
              </a:rPr>
              <a:t>Can sell data to interested parties</a:t>
            </a:r>
          </a:p>
          <a:p>
            <a:pPr marL="365125" indent="-282575" eaLnBrk="0" hangingPunct="0">
              <a:spcBef>
                <a:spcPts val="600"/>
              </a:spcBef>
              <a:buClr>
                <a:schemeClr val="accent1"/>
              </a:buClr>
              <a:buSzPct val="80000"/>
              <a:buFont typeface="Wingdings 2" pitchFamily="-1" charset="2"/>
              <a:buChar char=""/>
            </a:pPr>
            <a:r>
              <a:rPr lang="en-US" dirty="0" smtClean="0">
                <a:latin typeface="Segoe UI" pitchFamily="34" charset="0"/>
                <a:ea typeface="ＭＳ Ｐゴシック" charset="-128"/>
                <a:cs typeface="ＭＳ Ｐゴシック" charset="-128"/>
              </a:rPr>
              <a:t>Data disclosure during Subpoenas</a:t>
            </a:r>
          </a:p>
          <a:p>
            <a:pPr marL="365125" indent="-282575" eaLnBrk="0" hangingPunct="0">
              <a:spcBef>
                <a:spcPts val="600"/>
              </a:spcBef>
              <a:buClr>
                <a:schemeClr val="accent1"/>
              </a:buClr>
              <a:buSzPct val="80000"/>
              <a:buFont typeface="Wingdings 2" pitchFamily="-1" charset="2"/>
              <a:buChar char=""/>
            </a:pPr>
            <a:r>
              <a:rPr lang="en-US" dirty="0" smtClean="0">
                <a:latin typeface="Segoe UI" pitchFamily="34" charset="0"/>
                <a:ea typeface="ＭＳ Ｐゴシック" charset="-128"/>
                <a:cs typeface="ＭＳ Ｐゴシック" charset="-128"/>
              </a:rPr>
              <a:t>Prone to hacking attacks and insider abuse</a:t>
            </a:r>
          </a:p>
          <a:p>
            <a:pPr marL="365125" indent="-282575" eaLnBrk="0" hangingPunct="0">
              <a:spcBef>
                <a:spcPts val="600"/>
              </a:spcBef>
              <a:buClr>
                <a:schemeClr val="accent1"/>
              </a:buClr>
              <a:buSzPct val="80000"/>
              <a:buFont typeface="Wingdings 2" pitchFamily="-1" charset="2"/>
              <a:buChar char=""/>
            </a:pPr>
            <a:r>
              <a:rPr lang="en-US" dirty="0" err="1" smtClean="0"/>
              <a:t>Casassa</a:t>
            </a:r>
            <a:r>
              <a:rPr lang="en-US" dirty="0" smtClean="0"/>
              <a:t> Mont et al [9] – uses time vault service</a:t>
            </a:r>
          </a:p>
          <a:p>
            <a:pPr marL="365125" indent="-282575" eaLnBrk="0" hangingPunct="0">
              <a:spcBef>
                <a:spcPts val="600"/>
              </a:spcBef>
              <a:buClr>
                <a:schemeClr val="accent1"/>
              </a:buClr>
              <a:buSzPct val="80000"/>
              <a:buFont typeface="Wingdings 2" pitchFamily="-1" charset="2"/>
              <a:buChar char=""/>
            </a:pPr>
            <a:endParaRPr lang="en-US" dirty="0" smtClean="0">
              <a:latin typeface="Segoe UI" pitchFamily="34" charset="0"/>
              <a:ea typeface="ＭＳ Ｐゴシック" charset="-128"/>
              <a:cs typeface="ＭＳ Ｐゴシック" charset="-128"/>
            </a:endParaRPr>
          </a:p>
          <a:p>
            <a:endParaRPr lang="en-US" dirty="0"/>
          </a:p>
        </p:txBody>
      </p:sp>
      <p:sp>
        <p:nvSpPr>
          <p:cNvPr id="6" name="Slide Number Placeholder 5"/>
          <p:cNvSpPr>
            <a:spLocks noGrp="1"/>
          </p:cNvSpPr>
          <p:nvPr>
            <p:ph type="sldNum" sz="quarter" idx="12"/>
          </p:nvPr>
        </p:nvSpPr>
        <p:spPr/>
        <p:txBody>
          <a:bodyPr/>
          <a:lstStyle/>
          <a:p>
            <a:pPr>
              <a:defRPr/>
            </a:pPr>
            <a:fld id="{962989A8-7C4E-CB4B-B31B-151C46857D81}" type="slidenum">
              <a:rPr lang="en-US" smtClean="0"/>
              <a:pPr>
                <a:defRPr/>
              </a:pPr>
              <a:t>10</a:t>
            </a:fld>
            <a:endParaRPr lang="en-U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6" name="Picture 5" descr="Screen Shot 2012-12-03 at 10.07.05 PM.png"/>
          <p:cNvPicPr>
            <a:picLocks noChangeAspect="1"/>
          </p:cNvPicPr>
          <p:nvPr/>
        </p:nvPicPr>
        <p:blipFill>
          <a:blip r:embed="rId3"/>
          <a:stretch>
            <a:fillRect/>
          </a:stretch>
        </p:blipFill>
        <p:spPr>
          <a:xfrm>
            <a:off x="4572000" y="838200"/>
            <a:ext cx="4419600" cy="4291496"/>
          </a:xfrm>
          <a:prstGeom prst="rect">
            <a:avLst/>
          </a:prstGeom>
        </p:spPr>
      </p:pic>
      <p:sp>
        <p:nvSpPr>
          <p:cNvPr id="2" name="Title 1"/>
          <p:cNvSpPr>
            <a:spLocks noGrp="1"/>
          </p:cNvSpPr>
          <p:nvPr>
            <p:ph type="title"/>
          </p:nvPr>
        </p:nvSpPr>
        <p:spPr/>
        <p:txBody>
          <a:bodyPr/>
          <a:lstStyle/>
          <a:p>
            <a:r>
              <a:rPr lang="en-US" dirty="0" smtClean="0"/>
              <a:t>Related Work</a:t>
            </a:r>
            <a:endParaRPr lang="en-US" dirty="0"/>
          </a:p>
        </p:txBody>
      </p:sp>
      <p:sp>
        <p:nvSpPr>
          <p:cNvPr id="5" name="TextBox 4"/>
          <p:cNvSpPr txBox="1"/>
          <p:nvPr/>
        </p:nvSpPr>
        <p:spPr>
          <a:xfrm>
            <a:off x="1143001" y="990600"/>
            <a:ext cx="8001000" cy="6478696"/>
          </a:xfrm>
          <a:prstGeom prst="rect">
            <a:avLst/>
          </a:prstGeom>
          <a:noFill/>
        </p:spPr>
        <p:txBody>
          <a:bodyPr wrap="square" rtlCol="0">
            <a:spAutoFit/>
          </a:bodyPr>
          <a:lstStyle/>
          <a:p>
            <a:pPr marL="365125" indent="-282575" eaLnBrk="0" hangingPunct="0">
              <a:spcBef>
                <a:spcPts val="600"/>
              </a:spcBef>
              <a:buClr>
                <a:schemeClr val="accent1"/>
              </a:buClr>
              <a:buSzPct val="80000"/>
              <a:buFont typeface="Wingdings 2" pitchFamily="-1" charset="2"/>
              <a:buChar char=""/>
            </a:pPr>
            <a:r>
              <a:rPr lang="en-US" dirty="0" smtClean="0">
                <a:latin typeface="Segoe UI" pitchFamily="34" charset="0"/>
                <a:ea typeface="ＭＳ Ｐゴシック" charset="-128"/>
                <a:cs typeface="ＭＳ Ｐゴシック" charset="-128"/>
              </a:rPr>
              <a:t>Policy enforcement at receiver </a:t>
            </a:r>
          </a:p>
          <a:p>
            <a:pPr marL="365125" indent="-282575" eaLnBrk="0" hangingPunct="0">
              <a:spcBef>
                <a:spcPts val="600"/>
              </a:spcBef>
              <a:buClr>
                <a:schemeClr val="accent1"/>
              </a:buClr>
              <a:buSzPct val="80000"/>
              <a:buFont typeface="Wingdings 2" pitchFamily="-1" charset="2"/>
              <a:buChar char=""/>
            </a:pPr>
            <a:r>
              <a:rPr lang="en-US" dirty="0" smtClean="0">
                <a:latin typeface="Segoe UI" pitchFamily="34" charset="0"/>
                <a:ea typeface="ＭＳ Ｐゴシック" charset="-128"/>
                <a:cs typeface="ＭＳ Ｐゴシック" charset="-128"/>
              </a:rPr>
              <a:t>Requires a Trusted component</a:t>
            </a:r>
          </a:p>
          <a:p>
            <a:pPr marL="365125" indent="-282575" eaLnBrk="0" hangingPunct="0">
              <a:spcBef>
                <a:spcPts val="600"/>
              </a:spcBef>
              <a:buClr>
                <a:schemeClr val="accent1"/>
              </a:buClr>
              <a:buSzPct val="80000"/>
              <a:buFont typeface="Wingdings 2" pitchFamily="-1" charset="2"/>
              <a:buChar char=""/>
            </a:pPr>
            <a:r>
              <a:rPr lang="en-US" dirty="0" err="1" smtClean="0">
                <a:latin typeface="Segoe UI" pitchFamily="34" charset="0"/>
                <a:ea typeface="ＭＳ Ｐゴシック" charset="-128"/>
                <a:cs typeface="ＭＳ Ｐゴシック" charset="-128"/>
              </a:rPr>
              <a:t>Eg</a:t>
            </a:r>
            <a:r>
              <a:rPr lang="en-US" dirty="0" smtClean="0">
                <a:latin typeface="Segoe UI" pitchFamily="34" charset="0"/>
                <a:ea typeface="ＭＳ Ｐゴシック" charset="-128"/>
                <a:cs typeface="ＭＳ Ｐゴシック" charset="-128"/>
              </a:rPr>
              <a:t> – Digital Rights Management                          solutions, Document-sharing                                       solutions - Adobe,                                                      Microsoft etc</a:t>
            </a:r>
          </a:p>
          <a:p>
            <a:pPr marL="365125" indent="-282575" eaLnBrk="0" hangingPunct="0">
              <a:spcBef>
                <a:spcPts val="600"/>
              </a:spcBef>
              <a:buClr>
                <a:schemeClr val="accent1"/>
              </a:buClr>
              <a:buSzPct val="80000"/>
              <a:buFont typeface="Wingdings 2" pitchFamily="-1" charset="2"/>
              <a:buChar char=""/>
            </a:pPr>
            <a:endParaRPr lang="en-US" dirty="0" smtClean="0">
              <a:latin typeface="Segoe UI" pitchFamily="34" charset="0"/>
              <a:ea typeface="ＭＳ Ｐゴシック" charset="-128"/>
              <a:cs typeface="ＭＳ Ｐゴシック" charset="-128"/>
            </a:endParaRPr>
          </a:p>
          <a:p>
            <a:pPr marL="365125" indent="-282575" eaLnBrk="0" hangingPunct="0">
              <a:spcBef>
                <a:spcPts val="600"/>
              </a:spcBef>
              <a:buClr>
                <a:schemeClr val="accent1"/>
              </a:buClr>
              <a:buSzPct val="80000"/>
              <a:buFont typeface="Wingdings 2" pitchFamily="-1" charset="2"/>
              <a:buChar char=""/>
            </a:pPr>
            <a:endParaRPr lang="en-US" dirty="0" smtClean="0">
              <a:latin typeface="Segoe UI" pitchFamily="34" charset="0"/>
              <a:ea typeface="ＭＳ Ｐゴシック" charset="-128"/>
              <a:cs typeface="ＭＳ Ｐゴシック" charset="-128"/>
            </a:endParaRPr>
          </a:p>
          <a:p>
            <a:pPr marL="365125" indent="-282575" eaLnBrk="0" hangingPunct="0">
              <a:spcBef>
                <a:spcPts val="600"/>
              </a:spcBef>
              <a:buClr>
                <a:schemeClr val="accent1"/>
              </a:buClr>
              <a:buSzPct val="80000"/>
              <a:buFont typeface="Wingdings 2" pitchFamily="-1" charset="2"/>
              <a:buChar char=""/>
            </a:pPr>
            <a:endParaRPr lang="en-US" dirty="0" smtClean="0">
              <a:latin typeface="Segoe UI" pitchFamily="34" charset="0"/>
              <a:ea typeface="ＭＳ Ｐゴシック" charset="-128"/>
              <a:cs typeface="ＭＳ Ｐゴシック" charset="-128"/>
            </a:endParaRPr>
          </a:p>
          <a:p>
            <a:pPr marL="365125" indent="-282575" eaLnBrk="0" hangingPunct="0">
              <a:spcBef>
                <a:spcPts val="600"/>
              </a:spcBef>
              <a:buClr>
                <a:schemeClr val="accent1"/>
              </a:buClr>
              <a:buSzPct val="80000"/>
              <a:buFont typeface="Wingdings 2" pitchFamily="-1" charset="2"/>
              <a:buChar char=""/>
            </a:pPr>
            <a:endParaRPr lang="en-US" dirty="0" smtClean="0">
              <a:latin typeface="Segoe UI" pitchFamily="34" charset="0"/>
              <a:ea typeface="ＭＳ Ｐゴシック" charset="-128"/>
              <a:cs typeface="ＭＳ Ｐゴシック" charset="-128"/>
            </a:endParaRPr>
          </a:p>
          <a:p>
            <a:pPr marL="365125" indent="-282575" eaLnBrk="0" hangingPunct="0">
              <a:spcBef>
                <a:spcPts val="600"/>
              </a:spcBef>
              <a:buClr>
                <a:schemeClr val="accent1"/>
              </a:buClr>
              <a:buSzPct val="80000"/>
              <a:buFont typeface="Wingdings 2" pitchFamily="-1" charset="2"/>
              <a:buChar char=""/>
            </a:pPr>
            <a:r>
              <a:rPr lang="en-US" dirty="0" smtClean="0">
                <a:latin typeface="Segoe UI" pitchFamily="34" charset="0"/>
                <a:ea typeface="ＭＳ Ｐゴシック" charset="-128"/>
                <a:cs typeface="ＭＳ Ｐゴシック" charset="-128"/>
              </a:rPr>
              <a:t>Distribution issues of Trusted component</a:t>
            </a:r>
          </a:p>
          <a:p>
            <a:pPr marL="365125" indent="-282575" eaLnBrk="0" hangingPunct="0">
              <a:spcBef>
                <a:spcPts val="600"/>
              </a:spcBef>
              <a:buClr>
                <a:schemeClr val="accent1"/>
              </a:buClr>
              <a:buSzPct val="80000"/>
              <a:buFont typeface="Wingdings 2" pitchFamily="-1" charset="2"/>
              <a:buChar char=""/>
            </a:pPr>
            <a:r>
              <a:rPr lang="en-US" dirty="0" smtClean="0">
                <a:latin typeface="Segoe UI" pitchFamily="34" charset="0"/>
                <a:ea typeface="ＭＳ Ｐゴシック" charset="-128"/>
                <a:cs typeface="ＭＳ Ｐゴシック" charset="-128"/>
              </a:rPr>
              <a:t>Restricted to known/trusted hosts</a:t>
            </a:r>
          </a:p>
          <a:p>
            <a:pPr marL="365125" indent="-282575" eaLnBrk="0" hangingPunct="0">
              <a:spcBef>
                <a:spcPts val="600"/>
              </a:spcBef>
              <a:buClr>
                <a:schemeClr val="accent1"/>
              </a:buClr>
              <a:buSzPct val="80000"/>
              <a:buFont typeface="Wingdings 2" pitchFamily="-1" charset="2"/>
              <a:buChar char=""/>
            </a:pPr>
            <a:r>
              <a:rPr lang="en-US" dirty="0" smtClean="0"/>
              <a:t>Montero et al [6] – uses sticky policies</a:t>
            </a:r>
          </a:p>
          <a:p>
            <a:pPr marL="365125" indent="-282575" eaLnBrk="0" hangingPunct="0">
              <a:spcBef>
                <a:spcPts val="600"/>
              </a:spcBef>
              <a:buClr>
                <a:schemeClr val="accent1"/>
              </a:buClr>
              <a:buSzPct val="80000"/>
              <a:buFont typeface="Wingdings 2" pitchFamily="-1" charset="2"/>
              <a:buChar char=""/>
            </a:pPr>
            <a:endParaRPr lang="en-US" dirty="0" smtClean="0">
              <a:latin typeface="Segoe UI" pitchFamily="34" charset="0"/>
              <a:ea typeface="ＭＳ Ｐゴシック" charset="-128"/>
              <a:cs typeface="ＭＳ Ｐゴシック" charset="-128"/>
            </a:endParaRPr>
          </a:p>
          <a:p>
            <a:endParaRPr lang="en-US" dirty="0"/>
          </a:p>
        </p:txBody>
      </p:sp>
      <p:sp>
        <p:nvSpPr>
          <p:cNvPr id="7" name="Slide Number Placeholder 6"/>
          <p:cNvSpPr>
            <a:spLocks noGrp="1"/>
          </p:cNvSpPr>
          <p:nvPr>
            <p:ph type="sldNum" sz="quarter" idx="12"/>
          </p:nvPr>
        </p:nvSpPr>
        <p:spPr/>
        <p:txBody>
          <a:bodyPr/>
          <a:lstStyle/>
          <a:p>
            <a:pPr>
              <a:defRPr/>
            </a:pPr>
            <a:fld id="{962989A8-7C4E-CB4B-B31B-151C46857D81}" type="slidenum">
              <a:rPr lang="en-US" smtClean="0"/>
              <a:pPr>
                <a:defRPr/>
              </a:pPr>
              <a:t>11</a:t>
            </a:fld>
            <a:endParaRPr lang="en-US"/>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Proposed Approach</a:t>
            </a:r>
            <a:endParaRPr lang="en-US" dirty="0"/>
          </a:p>
        </p:txBody>
      </p:sp>
      <p:sp>
        <p:nvSpPr>
          <p:cNvPr id="3" name="Content Placeholder 2"/>
          <p:cNvSpPr>
            <a:spLocks noGrp="1"/>
          </p:cNvSpPr>
          <p:nvPr>
            <p:ph idx="1"/>
          </p:nvPr>
        </p:nvSpPr>
        <p:spPr/>
        <p:txBody>
          <a:bodyPr/>
          <a:lstStyle/>
          <a:p>
            <a:r>
              <a:rPr lang="en-US" sz="2600" dirty="0" smtClean="0"/>
              <a:t>Existing approaches that rely on the use of standards, service level agreements, and legal contracts are insufficient</a:t>
            </a:r>
          </a:p>
          <a:p>
            <a:r>
              <a:rPr lang="en-US" sz="2600" dirty="0" smtClean="0"/>
              <a:t>Propose an end-to-end</a:t>
            </a:r>
            <a:r>
              <a:rPr lang="en-US" sz="2600" dirty="0" smtClean="0"/>
              <a:t> approach </a:t>
            </a:r>
            <a:r>
              <a:rPr lang="en-US" sz="2600" dirty="0" smtClean="0"/>
              <a:t>for protecting shared data in digital supply chains</a:t>
            </a:r>
            <a:endParaRPr lang="en-US" sz="2600" dirty="0" smtClean="0"/>
          </a:p>
          <a:p>
            <a:pPr lvl="1"/>
            <a:r>
              <a:rPr lang="en-US" sz="2200" dirty="0" smtClean="0"/>
              <a:t>Self-protecting data centric approach for policy based controlled data dissemination</a:t>
            </a:r>
          </a:p>
          <a:p>
            <a:pPr lvl="1"/>
            <a:r>
              <a:rPr lang="en-US" sz="2200" dirty="0" smtClean="0"/>
              <a:t>Security </a:t>
            </a:r>
            <a:r>
              <a:rPr lang="en-US" sz="2200" dirty="0" smtClean="0"/>
              <a:t>auditing of business processes that compose supply chains</a:t>
            </a:r>
          </a:p>
          <a:p>
            <a:pPr lvl="1"/>
            <a:r>
              <a:rPr lang="en-US" sz="2200" dirty="0" smtClean="0"/>
              <a:t>Enables tracking the information flows of shared data</a:t>
            </a:r>
          </a:p>
          <a:p>
            <a:pPr lvl="1"/>
            <a:r>
              <a:rPr lang="en-US" sz="2200" dirty="0" smtClean="0"/>
              <a:t>Detecting malicious interactions and compromised business processes of partners</a:t>
            </a:r>
          </a:p>
          <a:p>
            <a:pPr lvl="1"/>
            <a:r>
              <a:rPr lang="en-US" sz="2200" dirty="0" smtClean="0"/>
              <a:t>Tracks the data flow and actions upon them and enables auditing, detecting and reporting policy violations</a:t>
            </a:r>
          </a:p>
          <a:p>
            <a:endParaRPr lang="en-US" sz="2400" dirty="0"/>
          </a:p>
        </p:txBody>
      </p:sp>
      <p:sp>
        <p:nvSpPr>
          <p:cNvPr id="4" name="Slide Number Placeholder 3"/>
          <p:cNvSpPr>
            <a:spLocks noGrp="1"/>
          </p:cNvSpPr>
          <p:nvPr>
            <p:ph type="sldNum" sz="quarter" idx="12"/>
          </p:nvPr>
        </p:nvSpPr>
        <p:spPr/>
        <p:txBody>
          <a:bodyPr/>
          <a:lstStyle/>
          <a:p>
            <a:pPr>
              <a:defRPr/>
            </a:pPr>
            <a:fld id="{962989A8-7C4E-CB4B-B31B-151C46857D81}" type="slidenum">
              <a:rPr lang="en-US" smtClean="0"/>
              <a:pPr>
                <a:defRPr/>
              </a:pPr>
              <a:t>12</a:t>
            </a:fld>
            <a:endParaRPr lang="en-US"/>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pic>
        <p:nvPicPr>
          <p:cNvPr id="4" name="Content Placeholder 3" descr=":Screen Shot 2012-07-12 at 8.54.21 PM.png"/>
          <p:cNvPicPr>
            <a:picLocks noGrp="1"/>
          </p:cNvPicPr>
          <p:nvPr>
            <p:ph idx="1"/>
          </p:nvPr>
        </p:nvPicPr>
        <p:blipFill>
          <a:blip r:embed="rId3"/>
          <a:srcRect l="-23288" r="-23288"/>
          <a:stretch>
            <a:fillRect/>
          </a:stretch>
        </p:blipFill>
        <p:spPr bwMode="auto">
          <a:xfrm>
            <a:off x="4038600" y="990600"/>
            <a:ext cx="6019800" cy="3962400"/>
          </a:xfrm>
          <a:prstGeom prst="rect">
            <a:avLst/>
          </a:prstGeom>
          <a:noFill/>
          <a:ln w="9525">
            <a:noFill/>
            <a:miter lim="800000"/>
            <a:headEnd/>
            <a:tailEnd/>
          </a:ln>
        </p:spPr>
      </p:pic>
      <p:sp>
        <p:nvSpPr>
          <p:cNvPr id="2" name="Title 1"/>
          <p:cNvSpPr>
            <a:spLocks noGrp="1"/>
          </p:cNvSpPr>
          <p:nvPr>
            <p:ph type="title"/>
          </p:nvPr>
        </p:nvSpPr>
        <p:spPr/>
        <p:txBody>
          <a:bodyPr/>
          <a:lstStyle/>
          <a:p>
            <a:r>
              <a:rPr lang="en-US" dirty="0" smtClean="0"/>
              <a:t>Approach 1: Self-Protecting Data </a:t>
            </a:r>
            <a:endParaRPr lang="en-US" dirty="0"/>
          </a:p>
        </p:txBody>
      </p:sp>
      <p:sp>
        <p:nvSpPr>
          <p:cNvPr id="6" name="Content Placeholder 2"/>
          <p:cNvSpPr txBox="1">
            <a:spLocks/>
          </p:cNvSpPr>
          <p:nvPr/>
        </p:nvSpPr>
        <p:spPr bwMode="auto">
          <a:xfrm>
            <a:off x="1066800" y="838200"/>
            <a:ext cx="7924800" cy="539115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eaLnBrk="0" hangingPunct="0">
              <a:lnSpc>
                <a:spcPct val="90000"/>
              </a:lnSpc>
              <a:buClr>
                <a:schemeClr val="accent1"/>
              </a:buClr>
              <a:defRPr/>
            </a:pPr>
            <a:r>
              <a:rPr lang="en-US" dirty="0" smtClean="0">
                <a:latin typeface="+mn-lt"/>
                <a:ea typeface="ＭＳ Ｐゴシック" charset="-128"/>
                <a:cs typeface="ＭＳ Ｐゴシック" charset="-128"/>
              </a:rPr>
              <a:t>Active bundle (AB) [12, 13]</a:t>
            </a:r>
          </a:p>
          <a:p>
            <a:pPr marL="611187" lvl="2" indent="-282575" eaLnBrk="0" hangingPunct="0">
              <a:lnSpc>
                <a:spcPct val="90000"/>
              </a:lnSpc>
              <a:spcBef>
                <a:spcPts val="600"/>
              </a:spcBef>
              <a:buClr>
                <a:schemeClr val="accent1"/>
              </a:buClr>
              <a:buSzPct val="80000"/>
              <a:buFont typeface="Wingdings 2" pitchFamily="-1" charset="2"/>
              <a:buChar char=""/>
              <a:defRPr/>
            </a:pPr>
            <a:r>
              <a:rPr lang="en-US" dirty="0" smtClean="0">
                <a:latin typeface="+mn-lt"/>
                <a:ea typeface="ＭＳ Ｐゴシック" charset="-128"/>
                <a:cs typeface="ＭＳ Ｐゴシック" charset="-128"/>
              </a:rPr>
              <a:t>Encapsulation mechanism                                          for protecting data </a:t>
            </a:r>
          </a:p>
          <a:p>
            <a:pPr marL="611187" lvl="2" indent="-282575" eaLnBrk="0" hangingPunct="0">
              <a:lnSpc>
                <a:spcPct val="90000"/>
              </a:lnSpc>
              <a:spcBef>
                <a:spcPts val="600"/>
              </a:spcBef>
              <a:buClr>
                <a:schemeClr val="accent1"/>
              </a:buClr>
              <a:buSzPct val="80000"/>
              <a:buFont typeface="Wingdings 2" pitchFamily="-1" charset="2"/>
              <a:buChar char=""/>
              <a:defRPr/>
            </a:pPr>
            <a:r>
              <a:rPr lang="en-US" dirty="0" smtClean="0">
                <a:latin typeface="+mn-lt"/>
                <a:ea typeface="ＭＳ Ｐゴシック" charset="-128"/>
                <a:cs typeface="ＭＳ Ｐゴシック" charset="-128"/>
              </a:rPr>
              <a:t>Includes metadata for                                        controlled dissemination</a:t>
            </a:r>
          </a:p>
          <a:p>
            <a:pPr marL="611187" lvl="2" indent="-282575" eaLnBrk="0" hangingPunct="0">
              <a:lnSpc>
                <a:spcPct val="90000"/>
              </a:lnSpc>
              <a:spcBef>
                <a:spcPts val="600"/>
              </a:spcBef>
              <a:buClr>
                <a:schemeClr val="accent1"/>
              </a:buClr>
              <a:buSzPct val="80000"/>
              <a:buFont typeface="Wingdings 2" pitchFamily="-1" charset="2"/>
              <a:buChar char=""/>
              <a:defRPr/>
            </a:pPr>
            <a:r>
              <a:rPr lang="en-US" dirty="0" smtClean="0">
                <a:latin typeface="+mn-lt"/>
                <a:ea typeface="ＭＳ Ｐゴシック" charset="-128"/>
                <a:cs typeface="ＭＳ Ｐゴシック" charset="-128"/>
              </a:rPr>
              <a:t>Includes Virtual Machine</a:t>
            </a:r>
          </a:p>
          <a:p>
            <a:pPr marL="822325" lvl="3" indent="-282575" eaLnBrk="0" hangingPunct="0">
              <a:lnSpc>
                <a:spcPct val="90000"/>
              </a:lnSpc>
              <a:spcBef>
                <a:spcPts val="600"/>
              </a:spcBef>
              <a:buClr>
                <a:schemeClr val="accent1"/>
              </a:buClr>
              <a:buSzPct val="80000"/>
              <a:buFont typeface="Wingdings 2" pitchFamily="-1" charset="2"/>
              <a:buChar char=""/>
              <a:defRPr/>
            </a:pPr>
            <a:r>
              <a:rPr lang="en-US" dirty="0" smtClean="0">
                <a:latin typeface="+mn-lt"/>
                <a:ea typeface="ＭＳ Ｐゴシック" charset="-128"/>
                <a:cs typeface="ＭＳ Ｐゴシック" charset="-128"/>
              </a:rPr>
              <a:t>Policy enforcement                                     mechanism</a:t>
            </a:r>
          </a:p>
          <a:p>
            <a:pPr marL="822325" lvl="3" indent="-282575" eaLnBrk="0" hangingPunct="0">
              <a:lnSpc>
                <a:spcPct val="90000"/>
              </a:lnSpc>
              <a:spcBef>
                <a:spcPts val="600"/>
              </a:spcBef>
              <a:buClr>
                <a:schemeClr val="accent1"/>
              </a:buClr>
              <a:buSzPct val="80000"/>
              <a:buFont typeface="Wingdings 2" pitchFamily="-1" charset="2"/>
              <a:buChar char=""/>
              <a:defRPr/>
            </a:pPr>
            <a:r>
              <a:rPr lang="en-US" dirty="0" smtClean="0">
                <a:latin typeface="+mn-lt"/>
                <a:ea typeface="ＭＳ Ｐゴシック" charset="-128"/>
                <a:cs typeface="ＭＳ Ｐゴシック" charset="-128"/>
              </a:rPr>
              <a:t>Protection mechanism</a:t>
            </a:r>
          </a:p>
          <a:p>
            <a:pPr eaLnBrk="0" hangingPunct="0">
              <a:buClr>
                <a:schemeClr val="accent1"/>
              </a:buClr>
              <a:defRPr/>
            </a:pPr>
            <a:r>
              <a:rPr lang="en-US" dirty="0" smtClean="0">
                <a:latin typeface="+mn-lt"/>
                <a:ea typeface="ＭＳ Ｐゴシック" charset="-128"/>
                <a:cs typeface="ＭＳ Ｐゴシック" charset="-128"/>
              </a:rPr>
              <a:t>Active Bundle Operations</a:t>
            </a:r>
          </a:p>
          <a:p>
            <a:pPr marL="611187" lvl="2" indent="-282575" eaLnBrk="0" hangingPunct="0">
              <a:spcBef>
                <a:spcPts val="600"/>
              </a:spcBef>
              <a:buClr>
                <a:schemeClr val="accent1"/>
              </a:buClr>
              <a:buSzPct val="80000"/>
              <a:buFont typeface="Wingdings 2" pitchFamily="-1" charset="2"/>
              <a:buChar char=""/>
              <a:defRPr/>
            </a:pPr>
            <a:r>
              <a:rPr lang="en-US" dirty="0" smtClean="0">
                <a:latin typeface="+mn-lt"/>
                <a:ea typeface="ＭＳ Ｐゴシック" charset="-128"/>
                <a:cs typeface="ＭＳ Ｐゴシック" charset="-128"/>
              </a:rPr>
              <a:t>Self-Integrity check</a:t>
            </a:r>
          </a:p>
          <a:p>
            <a:pPr marL="611187" lvl="2" indent="-282575" eaLnBrk="0" hangingPunct="0">
              <a:spcBef>
                <a:spcPts val="600"/>
              </a:spcBef>
              <a:buClr>
                <a:schemeClr val="accent1"/>
              </a:buClr>
              <a:buSzPct val="80000"/>
              <a:buFont typeface="Wingdings 2" pitchFamily="-1" charset="2"/>
              <a:buChar char=""/>
              <a:defRPr/>
            </a:pPr>
            <a:r>
              <a:rPr lang="en-US" dirty="0" smtClean="0">
                <a:latin typeface="+mn-lt"/>
                <a:ea typeface="ＭＳ Ｐゴシック" charset="-128"/>
                <a:cs typeface="ＭＳ Ｐゴシック" charset="-128"/>
              </a:rPr>
              <a:t>Filtering</a:t>
            </a:r>
          </a:p>
          <a:p>
            <a:pPr marL="822325" lvl="3" indent="-282575" eaLnBrk="0" hangingPunct="0">
              <a:spcBef>
                <a:spcPts val="600"/>
              </a:spcBef>
              <a:buClr>
                <a:schemeClr val="accent1"/>
              </a:buClr>
              <a:buSzPct val="80000"/>
              <a:buFont typeface="Wingdings 2" pitchFamily="-1" charset="2"/>
              <a:buChar char=""/>
              <a:defRPr/>
            </a:pPr>
            <a:r>
              <a:rPr lang="en-US" dirty="0" smtClean="0">
                <a:latin typeface="+mn-lt"/>
                <a:ea typeface="ＭＳ Ｐゴシック" charset="-128"/>
                <a:cs typeface="ＭＳ Ｐゴシック" charset="-128"/>
              </a:rPr>
              <a:t>Selective dissemination based on policies</a:t>
            </a:r>
          </a:p>
          <a:p>
            <a:pPr marL="611187" lvl="2" indent="-282575" eaLnBrk="0" hangingPunct="0">
              <a:spcBef>
                <a:spcPts val="600"/>
              </a:spcBef>
              <a:buClr>
                <a:schemeClr val="accent1"/>
              </a:buClr>
              <a:buSzPct val="80000"/>
              <a:buFont typeface="Wingdings 2" pitchFamily="-1" charset="2"/>
              <a:buChar char=""/>
              <a:defRPr/>
            </a:pPr>
            <a:r>
              <a:rPr lang="en-US" dirty="0" smtClean="0">
                <a:latin typeface="+mn-lt"/>
                <a:ea typeface="ＭＳ Ｐゴシック" charset="-128"/>
                <a:cs typeface="ＭＳ Ｐゴシック" charset="-128"/>
              </a:rPr>
              <a:t>Apoptosis</a:t>
            </a:r>
          </a:p>
          <a:p>
            <a:pPr marL="822325" lvl="3" indent="-282575" eaLnBrk="0" hangingPunct="0">
              <a:spcBef>
                <a:spcPts val="600"/>
              </a:spcBef>
              <a:buClr>
                <a:schemeClr val="accent1"/>
              </a:buClr>
              <a:buSzPct val="80000"/>
              <a:buFont typeface="Wingdings 2" pitchFamily="-1" charset="2"/>
              <a:buChar char=""/>
              <a:defRPr/>
            </a:pPr>
            <a:r>
              <a:rPr lang="en-US" dirty="0" smtClean="0">
                <a:latin typeface="+mn-lt"/>
                <a:ea typeface="ＭＳ Ｐゴシック" charset="-128"/>
                <a:cs typeface="ＭＳ Ｐゴシック" charset="-128"/>
              </a:rPr>
              <a:t>Self-destructs AB completely  </a:t>
            </a:r>
          </a:p>
          <a:p>
            <a:endParaRPr lang="en-US" sz="2800" dirty="0" smtClean="0"/>
          </a:p>
          <a:p>
            <a:pPr marL="365125" indent="-282575" defTabSz="914400" eaLnBrk="0" hangingPunct="0">
              <a:spcBef>
                <a:spcPts val="600"/>
              </a:spcBef>
              <a:buClr>
                <a:schemeClr val="accent1"/>
              </a:buClr>
              <a:buSzPct val="80000"/>
            </a:pPr>
            <a:endParaRPr kumimoji="0" lang="en-US" sz="2800" b="0" i="0" u="none" strike="noStrike" kern="1200" cap="none" spc="0" normalizeH="0" baseline="0" noProof="0" dirty="0" smtClean="0">
              <a:ln>
                <a:noFill/>
              </a:ln>
              <a:solidFill>
                <a:schemeClr val="tx1"/>
              </a:solidFill>
              <a:effectLst/>
              <a:uLnTx/>
              <a:uFillTx/>
              <a:latin typeface="+mn-lt"/>
              <a:ea typeface="ＭＳ Ｐゴシック" charset="-128"/>
              <a:cs typeface="ＭＳ Ｐゴシック" charset="-128"/>
            </a:endParaRPr>
          </a:p>
          <a:p>
            <a:pPr marL="365125" marR="0" lvl="0" indent="-282575" algn="l" defTabSz="914400" rtl="0" eaLnBrk="0" fontAlgn="base" latinLnBrk="0" hangingPunct="0">
              <a:lnSpc>
                <a:spcPct val="100000"/>
              </a:lnSpc>
              <a:spcBef>
                <a:spcPts val="600"/>
              </a:spcBef>
              <a:spcAft>
                <a:spcPct val="0"/>
              </a:spcAft>
              <a:buClr>
                <a:schemeClr val="accent1"/>
              </a:buClr>
              <a:buSzPct val="80000"/>
              <a:buFont typeface="Wingdings 2" pitchFamily="-1" charset="2"/>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ＭＳ Ｐゴシック" charset="-128"/>
              <a:cs typeface="ＭＳ Ｐゴシック" charset="-128"/>
            </a:endParaRPr>
          </a:p>
          <a:p>
            <a:pPr marL="365125" marR="0" lvl="0" indent="-282575" algn="l" defTabSz="914400" rtl="0" eaLnBrk="0" fontAlgn="base" latinLnBrk="0" hangingPunct="0">
              <a:lnSpc>
                <a:spcPct val="100000"/>
              </a:lnSpc>
              <a:spcBef>
                <a:spcPts val="600"/>
              </a:spcBef>
              <a:spcAft>
                <a:spcPct val="0"/>
              </a:spcAft>
              <a:buClr>
                <a:schemeClr val="accent1"/>
              </a:buClr>
              <a:buSzPct val="80000"/>
              <a:buFont typeface="Wingdings 2" pitchFamily="-1" charset="2"/>
              <a:buChar char=""/>
              <a:tabLst/>
              <a:defRPr/>
            </a:pPr>
            <a:endParaRPr kumimoji="0" lang="en-US" sz="2800" b="0" i="0" u="none" strike="noStrike" kern="1200" cap="none" spc="0" normalizeH="0" baseline="0" noProof="0" dirty="0" smtClean="0">
              <a:ln>
                <a:noFill/>
              </a:ln>
              <a:solidFill>
                <a:schemeClr val="tx1"/>
              </a:solidFill>
              <a:effectLst/>
              <a:uLnTx/>
              <a:uFillTx/>
              <a:latin typeface="+mn-lt"/>
              <a:ea typeface="ＭＳ Ｐゴシック" charset="-128"/>
              <a:cs typeface="ＭＳ Ｐゴシック" charset="-128"/>
            </a:endParaRPr>
          </a:p>
          <a:p>
            <a:pPr marL="365125" marR="0" lvl="0" indent="-282575" algn="l" defTabSz="914400" rtl="0" eaLnBrk="0" fontAlgn="base" latinLnBrk="0" hangingPunct="0">
              <a:lnSpc>
                <a:spcPct val="100000"/>
              </a:lnSpc>
              <a:spcBef>
                <a:spcPts val="600"/>
              </a:spcBef>
              <a:spcAft>
                <a:spcPct val="0"/>
              </a:spcAft>
              <a:buClr>
                <a:schemeClr val="accent1"/>
              </a:buClr>
              <a:buSzPct val="80000"/>
              <a:buFont typeface="Wingdings 2" pitchFamily="-1" charset="2"/>
              <a:buChar char=""/>
              <a:tabLst/>
              <a:defRPr/>
            </a:pPr>
            <a:endParaRPr kumimoji="0" lang="en-US" sz="2800" b="0" i="0" u="none" strike="noStrike" kern="1200" cap="none" spc="0" normalizeH="0" baseline="0" noProof="0" dirty="0">
              <a:ln>
                <a:noFill/>
              </a:ln>
              <a:solidFill>
                <a:schemeClr val="tx1"/>
              </a:solidFill>
              <a:effectLst/>
              <a:uLnTx/>
              <a:uFillTx/>
              <a:latin typeface="+mn-lt"/>
              <a:ea typeface="ＭＳ Ｐゴシック" charset="-128"/>
              <a:cs typeface="ＭＳ Ｐゴシック" charset="-128"/>
            </a:endParaRPr>
          </a:p>
        </p:txBody>
      </p:sp>
      <p:sp>
        <p:nvSpPr>
          <p:cNvPr id="5" name="Slide Number Placeholder 4"/>
          <p:cNvSpPr>
            <a:spLocks noGrp="1"/>
          </p:cNvSpPr>
          <p:nvPr>
            <p:ph type="sldNum" sz="quarter" idx="12"/>
          </p:nvPr>
        </p:nvSpPr>
        <p:spPr/>
        <p:txBody>
          <a:bodyPr/>
          <a:lstStyle/>
          <a:p>
            <a:pPr>
              <a:defRPr/>
            </a:pPr>
            <a:fld id="{962989A8-7C4E-CB4B-B31B-151C46857D81}" type="slidenum">
              <a:rPr lang="en-US" smtClean="0"/>
              <a:pPr>
                <a:defRPr/>
              </a:pPr>
              <a:t>13</a:t>
            </a:fld>
            <a:endParaRPr lang="en-US"/>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404620" y="0"/>
            <a:ext cx="7498080" cy="1143000"/>
          </a:xfrm>
        </p:spPr>
        <p:txBody>
          <a:bodyPr>
            <a:normAutofit/>
          </a:bodyPr>
          <a:lstStyle/>
          <a:p>
            <a:pPr algn="ctr"/>
            <a:r>
              <a:rPr lang="en-US" dirty="0" smtClean="0"/>
              <a:t>AB based on TTP [13] </a:t>
            </a:r>
            <a:endParaRPr lang="en-US" dirty="0"/>
          </a:p>
        </p:txBody>
      </p:sp>
      <p:pic>
        <p:nvPicPr>
          <p:cNvPr id="5" name="Picture 2"/>
          <p:cNvPicPr>
            <a:picLocks noChangeArrowheads="1"/>
          </p:cNvPicPr>
          <p:nvPr/>
        </p:nvPicPr>
        <p:blipFill>
          <a:blip r:embed="rId3"/>
          <a:srcRect/>
          <a:stretch>
            <a:fillRect/>
          </a:stretch>
        </p:blipFill>
        <p:spPr bwMode="auto">
          <a:xfrm>
            <a:off x="3810000" y="2164556"/>
            <a:ext cx="1377950" cy="795337"/>
          </a:xfrm>
          <a:prstGeom prst="rect">
            <a:avLst/>
          </a:prstGeom>
          <a:noFill/>
          <a:ln w="9525">
            <a:noFill/>
            <a:miter lim="800000"/>
            <a:headEnd/>
            <a:tailEnd/>
          </a:ln>
        </p:spPr>
      </p:pic>
      <p:sp>
        <p:nvSpPr>
          <p:cNvPr id="6" name="Rectangle 3"/>
          <p:cNvSpPr>
            <a:spLocks/>
          </p:cNvSpPr>
          <p:nvPr/>
        </p:nvSpPr>
        <p:spPr bwMode="auto">
          <a:xfrm>
            <a:off x="3835400" y="2344738"/>
            <a:ext cx="1308100" cy="444500"/>
          </a:xfrm>
          <a:prstGeom prst="rect">
            <a:avLst/>
          </a:prstGeom>
          <a:noFill/>
          <a:ln w="12700">
            <a:noFill/>
            <a:miter lim="800000"/>
            <a:headEnd/>
            <a:tailEnd/>
          </a:ln>
        </p:spPr>
        <p:txBody>
          <a:bodyPr lIns="0" tIns="0" rIns="0" bIns="0" anchor="ctr">
            <a:prstTxWarp prst="textNoShape">
              <a:avLst/>
            </a:prstTxWarp>
          </a:bodyPr>
          <a:lstStyle/>
          <a:p>
            <a:pPr algn="ctr">
              <a:lnSpc>
                <a:spcPct val="95000"/>
              </a:lnSpc>
            </a:pPr>
            <a:r>
              <a:rPr lang="en-US" sz="1600" dirty="0">
                <a:solidFill>
                  <a:schemeClr val="tx1"/>
                </a:solidFill>
                <a:ea typeface="Arial" charset="0"/>
                <a:cs typeface="Arial" charset="0"/>
                <a:sym typeface="Arial" charset="0"/>
              </a:rPr>
              <a:t>Active</a:t>
            </a:r>
          </a:p>
          <a:p>
            <a:pPr algn="ctr">
              <a:lnSpc>
                <a:spcPct val="95000"/>
              </a:lnSpc>
            </a:pPr>
            <a:r>
              <a:rPr lang="en-US" sz="1600" dirty="0">
                <a:solidFill>
                  <a:schemeClr val="tx1"/>
                </a:solidFill>
                <a:ea typeface="Arial" charset="0"/>
                <a:cs typeface="Arial" charset="0"/>
                <a:sym typeface="Arial" charset="0"/>
              </a:rPr>
              <a:t>Bundle (AB)</a:t>
            </a:r>
          </a:p>
        </p:txBody>
      </p:sp>
      <p:pic>
        <p:nvPicPr>
          <p:cNvPr id="7" name="Picture 4"/>
          <p:cNvPicPr>
            <a:picLocks noChangeArrowheads="1"/>
          </p:cNvPicPr>
          <p:nvPr/>
        </p:nvPicPr>
        <p:blipFill>
          <a:blip r:embed="rId4"/>
          <a:srcRect/>
          <a:stretch>
            <a:fillRect/>
          </a:stretch>
        </p:blipFill>
        <p:spPr bwMode="auto">
          <a:xfrm>
            <a:off x="5080000" y="3574256"/>
            <a:ext cx="1800225" cy="1081087"/>
          </a:xfrm>
          <a:prstGeom prst="rect">
            <a:avLst/>
          </a:prstGeom>
          <a:noFill/>
          <a:ln w="9525">
            <a:noFill/>
            <a:miter lim="800000"/>
            <a:headEnd/>
            <a:tailEnd/>
          </a:ln>
        </p:spPr>
      </p:pic>
      <p:sp>
        <p:nvSpPr>
          <p:cNvPr id="8" name="Rectangle 5"/>
          <p:cNvSpPr>
            <a:spLocks/>
          </p:cNvSpPr>
          <p:nvPr/>
        </p:nvSpPr>
        <p:spPr bwMode="auto">
          <a:xfrm>
            <a:off x="5105400" y="3892550"/>
            <a:ext cx="1727200" cy="444500"/>
          </a:xfrm>
          <a:prstGeom prst="rect">
            <a:avLst/>
          </a:prstGeom>
          <a:noFill/>
          <a:ln w="12700">
            <a:noFill/>
            <a:miter lim="800000"/>
            <a:headEnd/>
            <a:tailEnd/>
          </a:ln>
        </p:spPr>
        <p:txBody>
          <a:bodyPr lIns="0" tIns="0" rIns="0" bIns="0" anchor="ctr">
            <a:prstTxWarp prst="textNoShape">
              <a:avLst/>
            </a:prstTxWarp>
          </a:bodyPr>
          <a:lstStyle/>
          <a:p>
            <a:pPr algn="ctr">
              <a:lnSpc>
                <a:spcPct val="95000"/>
              </a:lnSpc>
            </a:pPr>
            <a:r>
              <a:rPr lang="en-US" sz="1600" dirty="0">
                <a:solidFill>
                  <a:schemeClr val="tx1"/>
                </a:solidFill>
                <a:ea typeface="Arial" charset="0"/>
                <a:cs typeface="Arial" charset="0"/>
                <a:sym typeface="Arial" charset="0"/>
              </a:rPr>
              <a:t>Security Services</a:t>
            </a:r>
          </a:p>
          <a:p>
            <a:pPr algn="ctr">
              <a:lnSpc>
                <a:spcPct val="95000"/>
              </a:lnSpc>
            </a:pPr>
            <a:r>
              <a:rPr lang="en-US" sz="1600" dirty="0">
                <a:solidFill>
                  <a:schemeClr val="tx1"/>
                </a:solidFill>
                <a:ea typeface="Arial" charset="0"/>
                <a:cs typeface="Arial" charset="0"/>
                <a:sym typeface="Arial" charset="0"/>
              </a:rPr>
              <a:t>Agent (SSA)</a:t>
            </a:r>
          </a:p>
        </p:txBody>
      </p:sp>
      <p:pic>
        <p:nvPicPr>
          <p:cNvPr id="9" name="Picture 6"/>
          <p:cNvPicPr>
            <a:picLocks noChangeArrowheads="1"/>
          </p:cNvPicPr>
          <p:nvPr/>
        </p:nvPicPr>
        <p:blipFill>
          <a:blip r:embed="rId5"/>
          <a:srcRect/>
          <a:stretch>
            <a:fillRect/>
          </a:stretch>
        </p:blipFill>
        <p:spPr bwMode="auto">
          <a:xfrm>
            <a:off x="6326188" y="2540001"/>
            <a:ext cx="785812" cy="1034256"/>
          </a:xfrm>
          <a:prstGeom prst="rect">
            <a:avLst/>
          </a:prstGeom>
          <a:noFill/>
          <a:ln w="9525">
            <a:noFill/>
            <a:miter lim="800000"/>
            <a:headEnd/>
            <a:tailEnd/>
          </a:ln>
        </p:spPr>
      </p:pic>
      <p:pic>
        <p:nvPicPr>
          <p:cNvPr id="12" name="Picture 9"/>
          <p:cNvPicPr>
            <a:picLocks noChangeArrowheads="1"/>
          </p:cNvPicPr>
          <p:nvPr/>
        </p:nvPicPr>
        <p:blipFill>
          <a:blip r:embed="rId6"/>
          <a:srcRect/>
          <a:stretch>
            <a:fillRect/>
          </a:stretch>
        </p:blipFill>
        <p:spPr bwMode="auto">
          <a:xfrm>
            <a:off x="1820863" y="1862138"/>
            <a:ext cx="3592513" cy="1355725"/>
          </a:xfrm>
          <a:prstGeom prst="rect">
            <a:avLst/>
          </a:prstGeom>
          <a:noFill/>
          <a:ln w="9525">
            <a:noFill/>
            <a:miter lim="800000"/>
            <a:headEnd/>
            <a:tailEnd/>
          </a:ln>
        </p:spPr>
      </p:pic>
      <p:sp>
        <p:nvSpPr>
          <p:cNvPr id="11" name="Rectangle 8"/>
          <p:cNvSpPr>
            <a:spLocks/>
          </p:cNvSpPr>
          <p:nvPr/>
        </p:nvSpPr>
        <p:spPr bwMode="auto">
          <a:xfrm>
            <a:off x="4237831" y="6194425"/>
            <a:ext cx="2741613" cy="215900"/>
          </a:xfrm>
          <a:prstGeom prst="rect">
            <a:avLst/>
          </a:prstGeom>
          <a:noFill/>
          <a:ln w="12700">
            <a:noFill/>
            <a:miter lim="800000"/>
            <a:headEnd/>
            <a:tailEnd/>
          </a:ln>
        </p:spPr>
        <p:txBody>
          <a:bodyPr lIns="0" tIns="0" rIns="0" bIns="0">
            <a:prstTxWarp prst="textNoShape">
              <a:avLst/>
            </a:prstTxWarp>
          </a:bodyPr>
          <a:lstStyle/>
          <a:p>
            <a:pPr>
              <a:lnSpc>
                <a:spcPct val="95000"/>
              </a:lnSpc>
            </a:pPr>
            <a:r>
              <a:rPr lang="en-US" sz="1600" b="1" dirty="0">
                <a:solidFill>
                  <a:schemeClr val="tx1"/>
                </a:solidFill>
                <a:ea typeface="Arial" charset="0"/>
                <a:cs typeface="Arial" charset="0"/>
                <a:sym typeface="Arial" charset="0"/>
              </a:rPr>
              <a:t>Active </a:t>
            </a:r>
            <a:r>
              <a:rPr lang="en-US" sz="1600" b="1" dirty="0" smtClean="0">
                <a:solidFill>
                  <a:schemeClr val="tx1"/>
                </a:solidFill>
                <a:ea typeface="Arial" charset="0"/>
                <a:cs typeface="Arial" charset="0"/>
                <a:sym typeface="Arial" charset="0"/>
              </a:rPr>
              <a:t>Bundle </a:t>
            </a:r>
            <a:r>
              <a:rPr lang="en-US" sz="1600" b="1" dirty="0">
                <a:solidFill>
                  <a:schemeClr val="tx1"/>
                </a:solidFill>
                <a:ea typeface="Arial" charset="0"/>
                <a:cs typeface="Arial" charset="0"/>
                <a:sym typeface="Arial" charset="0"/>
              </a:rPr>
              <a:t>Services</a:t>
            </a:r>
            <a:r>
              <a:rPr lang="en-US" sz="1100" b="1" dirty="0">
                <a:solidFill>
                  <a:schemeClr val="tx1"/>
                </a:solidFill>
                <a:ea typeface="Arial" charset="0"/>
                <a:cs typeface="Arial" charset="0"/>
                <a:sym typeface="Arial" charset="0"/>
              </a:rPr>
              <a:t> </a:t>
            </a:r>
          </a:p>
        </p:txBody>
      </p:sp>
      <p:sp>
        <p:nvSpPr>
          <p:cNvPr id="16" name="Rectangle 13"/>
          <p:cNvSpPr>
            <a:spLocks/>
          </p:cNvSpPr>
          <p:nvPr/>
        </p:nvSpPr>
        <p:spPr bwMode="auto">
          <a:xfrm>
            <a:off x="2174081" y="1931988"/>
            <a:ext cx="3271837" cy="215900"/>
          </a:xfrm>
          <a:prstGeom prst="rect">
            <a:avLst/>
          </a:prstGeom>
          <a:noFill/>
          <a:ln w="12700">
            <a:noFill/>
            <a:miter lim="800000"/>
            <a:headEnd/>
            <a:tailEnd/>
          </a:ln>
        </p:spPr>
        <p:txBody>
          <a:bodyPr lIns="0" tIns="0" rIns="0" bIns="0">
            <a:prstTxWarp prst="textNoShape">
              <a:avLst/>
            </a:prstTxWarp>
          </a:bodyPr>
          <a:lstStyle/>
          <a:p>
            <a:pPr>
              <a:lnSpc>
                <a:spcPct val="95000"/>
              </a:lnSpc>
            </a:pPr>
            <a:r>
              <a:rPr lang="en-US" sz="1600" b="1" dirty="0" smtClean="0">
                <a:ea typeface="Arial" charset="0"/>
                <a:sym typeface="Arial" charset="0"/>
              </a:rPr>
              <a:t>User</a:t>
            </a:r>
            <a:r>
              <a:rPr lang="en-US" sz="1600" b="1" dirty="0" smtClean="0">
                <a:solidFill>
                  <a:schemeClr val="tx1"/>
                </a:solidFill>
                <a:ea typeface="Arial" charset="0"/>
                <a:cs typeface="Arial" charset="0"/>
                <a:sym typeface="Arial" charset="0"/>
              </a:rPr>
              <a:t> </a:t>
            </a:r>
            <a:r>
              <a:rPr lang="en-US" sz="1600" b="1" dirty="0">
                <a:solidFill>
                  <a:schemeClr val="tx1"/>
                </a:solidFill>
                <a:ea typeface="Arial" charset="0"/>
                <a:cs typeface="Arial" charset="0"/>
                <a:sym typeface="Arial" charset="0"/>
              </a:rPr>
              <a:t>Application</a:t>
            </a:r>
          </a:p>
        </p:txBody>
      </p:sp>
      <p:sp>
        <p:nvSpPr>
          <p:cNvPr id="18" name="Rectangle 15"/>
          <p:cNvSpPr>
            <a:spLocks/>
          </p:cNvSpPr>
          <p:nvPr/>
        </p:nvSpPr>
        <p:spPr bwMode="auto">
          <a:xfrm>
            <a:off x="1651000" y="5486400"/>
            <a:ext cx="2578100" cy="215900"/>
          </a:xfrm>
          <a:prstGeom prst="rect">
            <a:avLst/>
          </a:prstGeom>
          <a:noFill/>
          <a:ln w="12700">
            <a:noFill/>
            <a:miter lim="800000"/>
            <a:headEnd/>
            <a:tailEnd/>
          </a:ln>
        </p:spPr>
        <p:txBody>
          <a:bodyPr lIns="0" tIns="0" rIns="0" bIns="0">
            <a:prstTxWarp prst="textNoShape">
              <a:avLst/>
            </a:prstTxWarp>
          </a:bodyPr>
          <a:lstStyle/>
          <a:p>
            <a:pPr>
              <a:lnSpc>
                <a:spcPct val="95000"/>
              </a:lnSpc>
            </a:pPr>
            <a:r>
              <a:rPr lang="en-US" sz="1600" b="1" dirty="0">
                <a:solidFill>
                  <a:schemeClr val="tx1"/>
                </a:solidFill>
                <a:ea typeface="Arial" charset="0"/>
                <a:cs typeface="Arial" charset="0"/>
                <a:sym typeface="Arial" charset="0"/>
              </a:rPr>
              <a:t>Active Bundle Coordinator</a:t>
            </a:r>
          </a:p>
        </p:txBody>
      </p:sp>
      <p:pic>
        <p:nvPicPr>
          <p:cNvPr id="19" name="Picture 16"/>
          <p:cNvPicPr>
            <a:picLocks noChangeArrowheads="1"/>
          </p:cNvPicPr>
          <p:nvPr/>
        </p:nvPicPr>
        <p:blipFill>
          <a:blip r:embed="rId7"/>
          <a:srcRect/>
          <a:stretch>
            <a:fillRect/>
          </a:stretch>
        </p:blipFill>
        <p:spPr bwMode="auto">
          <a:xfrm>
            <a:off x="5413375" y="2164556"/>
            <a:ext cx="598487" cy="91282"/>
          </a:xfrm>
          <a:prstGeom prst="rect">
            <a:avLst/>
          </a:prstGeom>
          <a:noFill/>
          <a:ln w="9525">
            <a:noFill/>
            <a:miter lim="800000"/>
            <a:headEnd/>
            <a:tailEnd/>
          </a:ln>
        </p:spPr>
      </p:pic>
      <p:pic>
        <p:nvPicPr>
          <p:cNvPr id="20" name="Picture 17"/>
          <p:cNvPicPr>
            <a:picLocks noChangeArrowheads="1"/>
          </p:cNvPicPr>
          <p:nvPr/>
        </p:nvPicPr>
        <p:blipFill>
          <a:blip r:embed="rId8"/>
          <a:srcRect/>
          <a:stretch>
            <a:fillRect/>
          </a:stretch>
        </p:blipFill>
        <p:spPr bwMode="auto">
          <a:xfrm>
            <a:off x="7112000" y="2540001"/>
            <a:ext cx="736600" cy="1034256"/>
          </a:xfrm>
          <a:prstGeom prst="rect">
            <a:avLst/>
          </a:prstGeom>
          <a:noFill/>
          <a:ln w="9525">
            <a:noFill/>
            <a:miter lim="800000"/>
            <a:headEnd/>
            <a:tailEnd/>
          </a:ln>
        </p:spPr>
      </p:pic>
      <p:pic>
        <p:nvPicPr>
          <p:cNvPr id="21" name="Picture 18"/>
          <p:cNvPicPr>
            <a:picLocks noChangeArrowheads="1"/>
          </p:cNvPicPr>
          <p:nvPr/>
        </p:nvPicPr>
        <p:blipFill>
          <a:blip r:embed="rId9"/>
          <a:srcRect/>
          <a:stretch>
            <a:fillRect/>
          </a:stretch>
        </p:blipFill>
        <p:spPr bwMode="auto">
          <a:xfrm flipH="1">
            <a:off x="2362200" y="3217862"/>
            <a:ext cx="107950" cy="973137"/>
          </a:xfrm>
          <a:prstGeom prst="rect">
            <a:avLst/>
          </a:prstGeom>
          <a:noFill/>
          <a:ln w="9525">
            <a:noFill/>
            <a:miter lim="800000"/>
            <a:headEnd/>
            <a:tailEnd/>
          </a:ln>
        </p:spPr>
      </p:pic>
      <p:pic>
        <p:nvPicPr>
          <p:cNvPr id="22" name="Picture 19"/>
          <p:cNvPicPr>
            <a:picLocks noChangeArrowheads="1"/>
          </p:cNvPicPr>
          <p:nvPr/>
        </p:nvPicPr>
        <p:blipFill>
          <a:blip r:embed="rId10"/>
          <a:srcRect/>
          <a:stretch>
            <a:fillRect/>
          </a:stretch>
        </p:blipFill>
        <p:spPr bwMode="auto">
          <a:xfrm>
            <a:off x="1900238" y="2164556"/>
            <a:ext cx="1230312" cy="818354"/>
          </a:xfrm>
          <a:prstGeom prst="rect">
            <a:avLst/>
          </a:prstGeom>
          <a:noFill/>
          <a:ln w="9525">
            <a:noFill/>
            <a:miter lim="800000"/>
            <a:headEnd/>
            <a:tailEnd/>
          </a:ln>
        </p:spPr>
      </p:pic>
      <p:sp>
        <p:nvSpPr>
          <p:cNvPr id="23" name="Rectangle 20"/>
          <p:cNvSpPr>
            <a:spLocks/>
          </p:cNvSpPr>
          <p:nvPr/>
        </p:nvSpPr>
        <p:spPr bwMode="auto">
          <a:xfrm>
            <a:off x="1928813" y="2343942"/>
            <a:ext cx="1201736" cy="399198"/>
          </a:xfrm>
          <a:prstGeom prst="rect">
            <a:avLst/>
          </a:prstGeom>
          <a:noFill/>
          <a:ln w="12700">
            <a:noFill/>
            <a:miter lim="800000"/>
            <a:headEnd/>
            <a:tailEnd/>
          </a:ln>
        </p:spPr>
        <p:txBody>
          <a:bodyPr lIns="0" tIns="0" rIns="0" bIns="0" anchor="ctr">
            <a:prstTxWarp prst="textNoShape">
              <a:avLst/>
            </a:prstTxWarp>
          </a:bodyPr>
          <a:lstStyle/>
          <a:p>
            <a:pPr algn="ctr">
              <a:lnSpc>
                <a:spcPct val="95000"/>
              </a:lnSpc>
            </a:pPr>
            <a:r>
              <a:rPr lang="en-US" sz="1400" dirty="0">
                <a:solidFill>
                  <a:schemeClr val="tx1"/>
                </a:solidFill>
                <a:ea typeface="Arial" charset="0"/>
                <a:cs typeface="Arial" charset="0"/>
                <a:sym typeface="Arial" charset="0"/>
              </a:rPr>
              <a:t>Active Bundle Creator</a:t>
            </a:r>
          </a:p>
        </p:txBody>
      </p:sp>
      <p:pic>
        <p:nvPicPr>
          <p:cNvPr id="24" name="Picture 21"/>
          <p:cNvPicPr>
            <a:picLocks noChangeArrowheads="1"/>
          </p:cNvPicPr>
          <p:nvPr/>
        </p:nvPicPr>
        <p:blipFill>
          <a:blip r:embed="rId11"/>
          <a:srcRect/>
          <a:stretch>
            <a:fillRect/>
          </a:stretch>
        </p:blipFill>
        <p:spPr bwMode="auto">
          <a:xfrm>
            <a:off x="1417638" y="4191000"/>
            <a:ext cx="2011362" cy="1228725"/>
          </a:xfrm>
          <a:prstGeom prst="rect">
            <a:avLst/>
          </a:prstGeom>
          <a:noFill/>
          <a:ln w="9525">
            <a:noFill/>
            <a:miter lim="800000"/>
            <a:headEnd/>
            <a:tailEnd/>
          </a:ln>
        </p:spPr>
      </p:pic>
      <p:sp>
        <p:nvSpPr>
          <p:cNvPr id="25" name="Rectangle 22"/>
          <p:cNvSpPr>
            <a:spLocks/>
          </p:cNvSpPr>
          <p:nvPr/>
        </p:nvSpPr>
        <p:spPr bwMode="auto">
          <a:xfrm>
            <a:off x="1430338" y="4601369"/>
            <a:ext cx="1998662" cy="444500"/>
          </a:xfrm>
          <a:prstGeom prst="rect">
            <a:avLst/>
          </a:prstGeom>
          <a:noFill/>
          <a:ln w="12700">
            <a:noFill/>
            <a:miter lim="800000"/>
            <a:headEnd/>
            <a:tailEnd/>
          </a:ln>
        </p:spPr>
        <p:txBody>
          <a:bodyPr lIns="0" tIns="0" rIns="0" bIns="0" anchor="ctr">
            <a:prstTxWarp prst="textNoShape">
              <a:avLst/>
            </a:prstTxWarp>
          </a:bodyPr>
          <a:lstStyle/>
          <a:p>
            <a:pPr algn="ctr">
              <a:lnSpc>
                <a:spcPct val="95000"/>
              </a:lnSpc>
            </a:pPr>
            <a:r>
              <a:rPr lang="en-US" sz="1600" dirty="0">
                <a:solidFill>
                  <a:schemeClr val="tx1"/>
                </a:solidFill>
                <a:ea typeface="Arial" charset="0"/>
                <a:cs typeface="Arial" charset="0"/>
                <a:sym typeface="Arial" charset="0"/>
              </a:rPr>
              <a:t>Directory</a:t>
            </a:r>
          </a:p>
          <a:p>
            <a:pPr algn="ctr">
              <a:lnSpc>
                <a:spcPct val="95000"/>
              </a:lnSpc>
            </a:pPr>
            <a:r>
              <a:rPr lang="en-US" sz="1600" dirty="0">
                <a:solidFill>
                  <a:schemeClr val="tx1"/>
                </a:solidFill>
                <a:ea typeface="Arial" charset="0"/>
                <a:cs typeface="Arial" charset="0"/>
                <a:sym typeface="Arial" charset="0"/>
              </a:rPr>
              <a:t>Facilitator</a:t>
            </a:r>
          </a:p>
        </p:txBody>
      </p:sp>
      <p:pic>
        <p:nvPicPr>
          <p:cNvPr id="26" name="Picture 23"/>
          <p:cNvPicPr>
            <a:picLocks noChangeArrowheads="1"/>
          </p:cNvPicPr>
          <p:nvPr/>
        </p:nvPicPr>
        <p:blipFill>
          <a:blip r:embed="rId12"/>
          <a:srcRect/>
          <a:stretch>
            <a:fillRect/>
          </a:stretch>
        </p:blipFill>
        <p:spPr bwMode="auto">
          <a:xfrm>
            <a:off x="4648200" y="2959892"/>
            <a:ext cx="914400" cy="614363"/>
          </a:xfrm>
          <a:prstGeom prst="rect">
            <a:avLst/>
          </a:prstGeom>
          <a:noFill/>
          <a:ln w="9525">
            <a:noFill/>
            <a:miter lim="800000"/>
            <a:headEnd/>
            <a:tailEnd/>
          </a:ln>
        </p:spPr>
      </p:pic>
      <p:pic>
        <p:nvPicPr>
          <p:cNvPr id="27" name="Picture 24"/>
          <p:cNvPicPr>
            <a:picLocks noChangeArrowheads="1"/>
          </p:cNvPicPr>
          <p:nvPr/>
        </p:nvPicPr>
        <p:blipFill>
          <a:blip r:embed="rId13"/>
          <a:srcRect/>
          <a:stretch>
            <a:fillRect/>
          </a:stretch>
        </p:blipFill>
        <p:spPr bwMode="auto">
          <a:xfrm>
            <a:off x="3429000" y="4445000"/>
            <a:ext cx="1651000" cy="508000"/>
          </a:xfrm>
          <a:prstGeom prst="rect">
            <a:avLst/>
          </a:prstGeom>
          <a:noFill/>
          <a:ln w="9525">
            <a:noFill/>
            <a:miter lim="800000"/>
            <a:headEnd/>
            <a:tailEnd/>
          </a:ln>
        </p:spPr>
      </p:pic>
      <p:sp>
        <p:nvSpPr>
          <p:cNvPr id="29" name="Rectangle 26"/>
          <p:cNvSpPr>
            <a:spLocks/>
          </p:cNvSpPr>
          <p:nvPr/>
        </p:nvSpPr>
        <p:spPr bwMode="auto">
          <a:xfrm>
            <a:off x="6642100" y="1533525"/>
            <a:ext cx="2768600" cy="152400"/>
          </a:xfrm>
          <a:prstGeom prst="rect">
            <a:avLst/>
          </a:prstGeom>
          <a:noFill/>
          <a:ln w="12700">
            <a:noFill/>
            <a:miter lim="800000"/>
            <a:headEnd/>
            <a:tailEnd/>
          </a:ln>
        </p:spPr>
        <p:txBody>
          <a:bodyPr lIns="0" tIns="0" rIns="0" bIns="0">
            <a:prstTxWarp prst="textNoShape">
              <a:avLst/>
            </a:prstTxWarp>
          </a:bodyPr>
          <a:lstStyle/>
          <a:p>
            <a:pPr>
              <a:lnSpc>
                <a:spcPct val="95000"/>
              </a:lnSpc>
            </a:pPr>
            <a:r>
              <a:rPr lang="en-US" sz="1100">
                <a:solidFill>
                  <a:schemeClr val="tx1"/>
                </a:solidFill>
                <a:ea typeface="Arial" charset="0"/>
                <a:cs typeface="Arial" charset="0"/>
                <a:sym typeface="Arial" charset="0"/>
              </a:rPr>
              <a:t>Active Bundle Destination</a:t>
            </a:r>
          </a:p>
        </p:txBody>
      </p:sp>
      <p:pic>
        <p:nvPicPr>
          <p:cNvPr id="30" name="Picture 27"/>
          <p:cNvPicPr>
            <a:picLocks noChangeArrowheads="1"/>
          </p:cNvPicPr>
          <p:nvPr/>
        </p:nvPicPr>
        <p:blipFill>
          <a:blip r:embed="rId14"/>
          <a:srcRect/>
          <a:stretch>
            <a:fillRect/>
          </a:stretch>
        </p:blipFill>
        <p:spPr bwMode="auto">
          <a:xfrm>
            <a:off x="5105400" y="5056188"/>
            <a:ext cx="1906587" cy="1038225"/>
          </a:xfrm>
          <a:prstGeom prst="rect">
            <a:avLst/>
          </a:prstGeom>
          <a:noFill/>
          <a:ln w="9525">
            <a:noFill/>
            <a:miter lim="800000"/>
            <a:headEnd/>
            <a:tailEnd/>
          </a:ln>
        </p:spPr>
      </p:pic>
      <p:sp>
        <p:nvSpPr>
          <p:cNvPr id="31" name="Rectangle 28"/>
          <p:cNvSpPr>
            <a:spLocks/>
          </p:cNvSpPr>
          <p:nvPr/>
        </p:nvSpPr>
        <p:spPr bwMode="auto">
          <a:xfrm>
            <a:off x="5137944" y="5293520"/>
            <a:ext cx="1841500" cy="444500"/>
          </a:xfrm>
          <a:prstGeom prst="rect">
            <a:avLst/>
          </a:prstGeom>
          <a:noFill/>
          <a:ln w="12700">
            <a:noFill/>
            <a:miter lim="800000"/>
            <a:headEnd/>
            <a:tailEnd/>
          </a:ln>
        </p:spPr>
        <p:txBody>
          <a:bodyPr lIns="0" tIns="0" rIns="0" bIns="0" anchor="ctr">
            <a:prstTxWarp prst="textNoShape">
              <a:avLst/>
            </a:prstTxWarp>
          </a:bodyPr>
          <a:lstStyle/>
          <a:p>
            <a:pPr algn="ctr">
              <a:lnSpc>
                <a:spcPct val="95000"/>
              </a:lnSpc>
            </a:pPr>
            <a:r>
              <a:rPr lang="en-US" sz="1600" dirty="0">
                <a:solidFill>
                  <a:schemeClr val="tx1"/>
                </a:solidFill>
                <a:ea typeface="Arial" charset="0"/>
                <a:cs typeface="Arial" charset="0"/>
                <a:sym typeface="Arial" charset="0"/>
              </a:rPr>
              <a:t>Trust Evaluation</a:t>
            </a:r>
          </a:p>
          <a:p>
            <a:pPr algn="ctr">
              <a:lnSpc>
                <a:spcPct val="95000"/>
              </a:lnSpc>
            </a:pPr>
            <a:r>
              <a:rPr lang="en-US" sz="1600" dirty="0">
                <a:solidFill>
                  <a:schemeClr val="tx1"/>
                </a:solidFill>
                <a:ea typeface="Arial" charset="0"/>
                <a:cs typeface="Arial" charset="0"/>
                <a:sym typeface="Arial" charset="0"/>
              </a:rPr>
              <a:t>Agent (TEA)</a:t>
            </a:r>
          </a:p>
        </p:txBody>
      </p:sp>
      <p:pic>
        <p:nvPicPr>
          <p:cNvPr id="32" name="Picture 29"/>
          <p:cNvPicPr>
            <a:picLocks noChangeArrowheads="1"/>
          </p:cNvPicPr>
          <p:nvPr/>
        </p:nvPicPr>
        <p:blipFill>
          <a:blip r:embed="rId15"/>
          <a:srcRect/>
          <a:stretch>
            <a:fillRect/>
          </a:stretch>
        </p:blipFill>
        <p:spPr bwMode="auto">
          <a:xfrm>
            <a:off x="7188200" y="3574256"/>
            <a:ext cx="1714500" cy="1027113"/>
          </a:xfrm>
          <a:prstGeom prst="rect">
            <a:avLst/>
          </a:prstGeom>
          <a:noFill/>
          <a:ln w="9525">
            <a:noFill/>
            <a:miter lim="800000"/>
            <a:headEnd/>
            <a:tailEnd/>
          </a:ln>
        </p:spPr>
      </p:pic>
      <p:sp>
        <p:nvSpPr>
          <p:cNvPr id="33" name="Rectangle 30"/>
          <p:cNvSpPr>
            <a:spLocks/>
          </p:cNvSpPr>
          <p:nvPr/>
        </p:nvSpPr>
        <p:spPr bwMode="auto">
          <a:xfrm>
            <a:off x="7246937" y="3867944"/>
            <a:ext cx="1655763" cy="444500"/>
          </a:xfrm>
          <a:prstGeom prst="rect">
            <a:avLst/>
          </a:prstGeom>
          <a:noFill/>
          <a:ln w="12700">
            <a:noFill/>
            <a:miter lim="800000"/>
            <a:headEnd/>
            <a:tailEnd/>
          </a:ln>
        </p:spPr>
        <p:txBody>
          <a:bodyPr lIns="0" tIns="0" rIns="0" bIns="0" anchor="ctr">
            <a:prstTxWarp prst="textNoShape">
              <a:avLst/>
            </a:prstTxWarp>
          </a:bodyPr>
          <a:lstStyle/>
          <a:p>
            <a:pPr algn="ctr">
              <a:lnSpc>
                <a:spcPct val="95000"/>
              </a:lnSpc>
            </a:pPr>
            <a:r>
              <a:rPr lang="en-US" sz="1600" dirty="0">
                <a:solidFill>
                  <a:schemeClr val="tx1"/>
                </a:solidFill>
                <a:ea typeface="Arial" charset="0"/>
                <a:cs typeface="Arial" charset="0"/>
                <a:sym typeface="Arial" charset="0"/>
              </a:rPr>
              <a:t>Audit Services</a:t>
            </a:r>
          </a:p>
          <a:p>
            <a:pPr algn="ctr">
              <a:lnSpc>
                <a:spcPct val="95000"/>
              </a:lnSpc>
            </a:pPr>
            <a:r>
              <a:rPr lang="en-US" sz="1600" dirty="0">
                <a:solidFill>
                  <a:schemeClr val="tx1"/>
                </a:solidFill>
                <a:ea typeface="Arial" charset="0"/>
                <a:cs typeface="Arial" charset="0"/>
                <a:sym typeface="Arial" charset="0"/>
              </a:rPr>
              <a:t>Agent (ASA)</a:t>
            </a:r>
          </a:p>
        </p:txBody>
      </p:sp>
      <p:pic>
        <p:nvPicPr>
          <p:cNvPr id="34" name="Picture 31"/>
          <p:cNvPicPr>
            <a:picLocks noChangeArrowheads="1"/>
          </p:cNvPicPr>
          <p:nvPr/>
        </p:nvPicPr>
        <p:blipFill>
          <a:blip r:embed="rId16"/>
          <a:srcRect/>
          <a:stretch>
            <a:fillRect/>
          </a:stretch>
        </p:blipFill>
        <p:spPr bwMode="auto">
          <a:xfrm>
            <a:off x="6000750" y="1428750"/>
            <a:ext cx="2457450" cy="1355725"/>
          </a:xfrm>
          <a:prstGeom prst="rect">
            <a:avLst/>
          </a:prstGeom>
          <a:noFill/>
          <a:ln w="9525">
            <a:noFill/>
            <a:miter lim="800000"/>
            <a:headEnd/>
            <a:tailEnd/>
          </a:ln>
        </p:spPr>
      </p:pic>
      <p:sp>
        <p:nvSpPr>
          <p:cNvPr id="36" name="Rectangle 33"/>
          <p:cNvSpPr>
            <a:spLocks/>
          </p:cNvSpPr>
          <p:nvPr/>
        </p:nvSpPr>
        <p:spPr bwMode="auto">
          <a:xfrm>
            <a:off x="6134100" y="1533525"/>
            <a:ext cx="2768600" cy="215900"/>
          </a:xfrm>
          <a:prstGeom prst="rect">
            <a:avLst/>
          </a:prstGeom>
          <a:noFill/>
          <a:ln w="12700">
            <a:noFill/>
            <a:miter lim="800000"/>
            <a:headEnd/>
            <a:tailEnd/>
          </a:ln>
        </p:spPr>
        <p:txBody>
          <a:bodyPr lIns="0" tIns="0" rIns="0" bIns="0">
            <a:prstTxWarp prst="textNoShape">
              <a:avLst/>
            </a:prstTxWarp>
          </a:bodyPr>
          <a:lstStyle/>
          <a:p>
            <a:pPr>
              <a:lnSpc>
                <a:spcPct val="95000"/>
              </a:lnSpc>
            </a:pPr>
            <a:endParaRPr lang="en-US" sz="1600" b="1" dirty="0">
              <a:solidFill>
                <a:schemeClr val="tx1"/>
              </a:solidFill>
              <a:ea typeface="Arial" charset="0"/>
              <a:cs typeface="Arial" charset="0"/>
              <a:sym typeface="Arial" charset="0"/>
            </a:endParaRPr>
          </a:p>
        </p:txBody>
      </p:sp>
      <p:pic>
        <p:nvPicPr>
          <p:cNvPr id="37" name="Picture 34"/>
          <p:cNvPicPr>
            <a:picLocks noChangeArrowheads="1"/>
          </p:cNvPicPr>
          <p:nvPr/>
        </p:nvPicPr>
        <p:blipFill>
          <a:blip r:embed="rId17"/>
          <a:srcRect/>
          <a:stretch>
            <a:fillRect/>
          </a:stretch>
        </p:blipFill>
        <p:spPr bwMode="auto">
          <a:xfrm>
            <a:off x="6243638" y="1925638"/>
            <a:ext cx="1906587" cy="625475"/>
          </a:xfrm>
          <a:prstGeom prst="rect">
            <a:avLst/>
          </a:prstGeom>
          <a:noFill/>
          <a:ln w="9525">
            <a:noFill/>
            <a:miter lim="800000"/>
            <a:headEnd/>
            <a:tailEnd/>
          </a:ln>
        </p:spPr>
      </p:pic>
      <p:sp>
        <p:nvSpPr>
          <p:cNvPr id="38" name="Rectangle 35"/>
          <p:cNvSpPr>
            <a:spLocks/>
          </p:cNvSpPr>
          <p:nvPr/>
        </p:nvSpPr>
        <p:spPr bwMode="auto">
          <a:xfrm>
            <a:off x="6326188" y="2128838"/>
            <a:ext cx="1790700" cy="215900"/>
          </a:xfrm>
          <a:prstGeom prst="rect">
            <a:avLst/>
          </a:prstGeom>
          <a:noFill/>
          <a:ln w="12700">
            <a:noFill/>
            <a:miter lim="800000"/>
            <a:headEnd/>
            <a:tailEnd/>
          </a:ln>
        </p:spPr>
        <p:txBody>
          <a:bodyPr lIns="0" tIns="0" rIns="0" bIns="0" anchor="ctr">
            <a:prstTxWarp prst="textNoShape">
              <a:avLst/>
            </a:prstTxWarp>
          </a:bodyPr>
          <a:lstStyle/>
          <a:p>
            <a:pPr>
              <a:lnSpc>
                <a:spcPct val="95000"/>
              </a:lnSpc>
            </a:pPr>
            <a:r>
              <a:rPr lang="en-US" sz="1600" dirty="0">
                <a:solidFill>
                  <a:schemeClr val="tx1"/>
                </a:solidFill>
                <a:ea typeface="Arial" charset="0"/>
                <a:cs typeface="Arial" charset="0"/>
                <a:sym typeface="Arial" charset="0"/>
              </a:rPr>
              <a:t>Active Bundle</a:t>
            </a:r>
          </a:p>
        </p:txBody>
      </p:sp>
      <p:pic>
        <p:nvPicPr>
          <p:cNvPr id="39" name="Picture 36"/>
          <p:cNvPicPr>
            <a:picLocks noChangeArrowheads="1"/>
          </p:cNvPicPr>
          <p:nvPr/>
        </p:nvPicPr>
        <p:blipFill>
          <a:blip r:embed="rId18"/>
          <a:srcRect/>
          <a:stretch>
            <a:fillRect/>
          </a:stretch>
        </p:blipFill>
        <p:spPr bwMode="auto">
          <a:xfrm>
            <a:off x="5969000" y="4655343"/>
            <a:ext cx="45719" cy="400845"/>
          </a:xfrm>
          <a:prstGeom prst="rect">
            <a:avLst/>
          </a:prstGeom>
          <a:noFill/>
          <a:ln w="9525">
            <a:noFill/>
            <a:miter lim="800000"/>
            <a:headEnd/>
            <a:tailEnd/>
          </a:ln>
        </p:spPr>
      </p:pic>
      <p:pic>
        <p:nvPicPr>
          <p:cNvPr id="40" name="Picture 37"/>
          <p:cNvPicPr>
            <a:picLocks noChangeArrowheads="1"/>
          </p:cNvPicPr>
          <p:nvPr/>
        </p:nvPicPr>
        <p:blipFill>
          <a:blip r:embed="rId19"/>
          <a:srcRect/>
          <a:stretch>
            <a:fillRect/>
          </a:stretch>
        </p:blipFill>
        <p:spPr bwMode="auto">
          <a:xfrm flipV="1">
            <a:off x="3130550" y="2562860"/>
            <a:ext cx="704850" cy="45719"/>
          </a:xfrm>
          <a:prstGeom prst="rect">
            <a:avLst/>
          </a:prstGeom>
          <a:noFill/>
          <a:ln w="9525">
            <a:noFill/>
            <a:miter lim="800000"/>
            <a:headEnd/>
            <a:tailEnd/>
          </a:ln>
        </p:spPr>
      </p:pic>
      <p:sp>
        <p:nvSpPr>
          <p:cNvPr id="43" name="TextBox 42"/>
          <p:cNvSpPr txBox="1"/>
          <p:nvPr/>
        </p:nvSpPr>
        <p:spPr>
          <a:xfrm>
            <a:off x="6243638" y="1143000"/>
            <a:ext cx="1906587" cy="276999"/>
          </a:xfrm>
          <a:prstGeom prst="rect">
            <a:avLst/>
          </a:prstGeom>
          <a:noFill/>
        </p:spPr>
        <p:txBody>
          <a:bodyPr wrap="square" rtlCol="0">
            <a:spAutoFit/>
          </a:bodyPr>
          <a:lstStyle/>
          <a:p>
            <a:r>
              <a:rPr lang="en-US" sz="1200" dirty="0" smtClean="0"/>
              <a:t>AB information disclosure</a:t>
            </a:r>
            <a:endParaRPr lang="en-US" sz="1200" dirty="0"/>
          </a:p>
        </p:txBody>
      </p:sp>
      <p:sp>
        <p:nvSpPr>
          <p:cNvPr id="44" name="Slide Number Placeholder 43"/>
          <p:cNvSpPr>
            <a:spLocks noGrp="1"/>
          </p:cNvSpPr>
          <p:nvPr>
            <p:ph type="sldNum" sz="quarter" idx="12"/>
          </p:nvPr>
        </p:nvSpPr>
        <p:spPr/>
        <p:txBody>
          <a:bodyPr/>
          <a:lstStyle/>
          <a:p>
            <a:pPr>
              <a:defRPr/>
            </a:pPr>
            <a:fld id="{962989A8-7C4E-CB4B-B31B-151C46857D81}" type="slidenum">
              <a:rPr lang="en-US" smtClean="0"/>
              <a:pPr>
                <a:defRPr/>
              </a:pPr>
              <a:t>14</a:t>
            </a:fld>
            <a:endParaRPr 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7"/>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43"/>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8" grpId="0"/>
      <p:bldP spid="43" grpId="0"/>
    </p:bldLst>
  </p:timing>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Enabling AB</a:t>
            </a:r>
            <a:endParaRPr lang="en-US" dirty="0"/>
          </a:p>
        </p:txBody>
      </p:sp>
      <p:sp>
        <p:nvSpPr>
          <p:cNvPr id="3" name="Content Placeholder 2"/>
          <p:cNvSpPr>
            <a:spLocks noGrp="1"/>
          </p:cNvSpPr>
          <p:nvPr>
            <p:ph idx="1"/>
          </p:nvPr>
        </p:nvSpPr>
        <p:spPr>
          <a:xfrm>
            <a:off x="1219200" y="1466850"/>
            <a:ext cx="7924800" cy="5391150"/>
          </a:xfrm>
        </p:spPr>
        <p:txBody>
          <a:bodyPr/>
          <a:lstStyle/>
          <a:p>
            <a:pPr marL="82550" lvl="0" indent="0">
              <a:buNone/>
            </a:pPr>
            <a:endParaRPr lang="en-US" sz="1600" dirty="0" smtClean="0">
              <a:solidFill>
                <a:prstClr val="black"/>
              </a:solidFill>
            </a:endParaRPr>
          </a:p>
          <a:p>
            <a:pPr marL="82550" lvl="0" indent="0">
              <a:buNone/>
            </a:pPr>
            <a:endParaRPr lang="en-US" sz="1600" dirty="0" smtClean="0">
              <a:solidFill>
                <a:prstClr val="black"/>
              </a:solidFill>
            </a:endParaRPr>
          </a:p>
          <a:p>
            <a:pPr marL="82550" lvl="0" indent="0">
              <a:buNone/>
            </a:pPr>
            <a:endParaRPr lang="en-US" sz="1600" dirty="0" smtClean="0">
              <a:solidFill>
                <a:prstClr val="black"/>
              </a:solidFill>
            </a:endParaRPr>
          </a:p>
          <a:p>
            <a:pPr marL="82550" lvl="0" indent="0">
              <a:buNone/>
            </a:pPr>
            <a:endParaRPr lang="en-US" sz="1600" dirty="0" smtClean="0">
              <a:solidFill>
                <a:prstClr val="black"/>
              </a:solidFill>
            </a:endParaRPr>
          </a:p>
          <a:p>
            <a:pPr marL="82550" lvl="0" indent="0">
              <a:buNone/>
            </a:pPr>
            <a:endParaRPr lang="en-US" sz="1600" dirty="0" smtClean="0">
              <a:solidFill>
                <a:prstClr val="black"/>
              </a:solidFill>
            </a:endParaRPr>
          </a:p>
          <a:p>
            <a:pPr marL="82550" lvl="0" indent="0">
              <a:buNone/>
            </a:pPr>
            <a:endParaRPr lang="en-US" sz="1600" dirty="0">
              <a:solidFill>
                <a:prstClr val="black"/>
              </a:solidFill>
            </a:endParaRPr>
          </a:p>
          <a:p>
            <a:pPr marL="82550" lvl="0" indent="0">
              <a:buNone/>
            </a:pPr>
            <a:endParaRPr lang="en-US" sz="1600" dirty="0" smtClean="0">
              <a:solidFill>
                <a:prstClr val="black"/>
              </a:solidFill>
            </a:endParaRPr>
          </a:p>
          <a:p>
            <a:pPr marL="82550" lvl="0" indent="0">
              <a:buNone/>
            </a:pPr>
            <a:endParaRPr lang="en-US" sz="1600" dirty="0">
              <a:solidFill>
                <a:prstClr val="black"/>
              </a:solidFill>
            </a:endParaRPr>
          </a:p>
          <a:p>
            <a:pPr marL="82550" lvl="0" indent="0">
              <a:buNone/>
            </a:pPr>
            <a:endParaRPr lang="en-US" sz="1600" dirty="0" smtClean="0">
              <a:solidFill>
                <a:prstClr val="black"/>
              </a:solidFill>
            </a:endParaRPr>
          </a:p>
          <a:p>
            <a:pPr marL="82550" lvl="0" indent="0">
              <a:buNone/>
            </a:pPr>
            <a:endParaRPr lang="en-US" sz="1600" dirty="0">
              <a:solidFill>
                <a:prstClr val="black"/>
              </a:solidFill>
            </a:endParaRPr>
          </a:p>
          <a:p>
            <a:pPr marL="82550" lvl="0" indent="0">
              <a:buNone/>
            </a:pPr>
            <a:endParaRPr lang="en-US" sz="1600" dirty="0" smtClean="0">
              <a:solidFill>
                <a:prstClr val="black"/>
              </a:solidFill>
            </a:endParaRPr>
          </a:p>
          <a:p>
            <a:pPr marL="82550" lvl="0" indent="0">
              <a:buNone/>
            </a:pPr>
            <a:endParaRPr lang="en-US" sz="1600" dirty="0">
              <a:solidFill>
                <a:prstClr val="black"/>
              </a:solidFill>
            </a:endParaRPr>
          </a:p>
          <a:p>
            <a:pPr marL="82550" lvl="0" indent="0">
              <a:buNone/>
            </a:pPr>
            <a:endParaRPr lang="en-US" sz="1600" dirty="0" smtClean="0">
              <a:solidFill>
                <a:prstClr val="black"/>
              </a:solidFill>
            </a:endParaRPr>
          </a:p>
          <a:p>
            <a:pPr marL="82550" lvl="0" indent="0">
              <a:buNone/>
            </a:pPr>
            <a:endParaRPr lang="en-US" sz="1600" dirty="0" smtClean="0">
              <a:solidFill>
                <a:prstClr val="black"/>
              </a:solidFill>
            </a:endParaRPr>
          </a:p>
          <a:p>
            <a:endParaRPr lang="en-US" sz="1600" dirty="0"/>
          </a:p>
        </p:txBody>
      </p:sp>
      <p:pic>
        <p:nvPicPr>
          <p:cNvPr id="4" name="Picture 3"/>
          <p:cNvPicPr/>
          <p:nvPr/>
        </p:nvPicPr>
        <p:blipFill>
          <a:blip r:embed="rId3" cstate="print"/>
          <a:srcRect/>
          <a:stretch>
            <a:fillRect/>
          </a:stretch>
        </p:blipFill>
        <p:spPr bwMode="auto">
          <a:xfrm>
            <a:off x="2362200" y="1094931"/>
            <a:ext cx="5105400" cy="4772469"/>
          </a:xfrm>
          <a:prstGeom prst="rect">
            <a:avLst/>
          </a:prstGeom>
          <a:noFill/>
          <a:ln w="9525">
            <a:noFill/>
            <a:miter lim="800000"/>
            <a:headEnd/>
            <a:tailEnd/>
          </a:ln>
        </p:spPr>
      </p:pic>
      <p:sp>
        <p:nvSpPr>
          <p:cNvPr id="5" name="Slide Number Placeholder 4"/>
          <p:cNvSpPr>
            <a:spLocks noGrp="1"/>
          </p:cNvSpPr>
          <p:nvPr>
            <p:ph type="sldNum" sz="quarter" idx="12"/>
          </p:nvPr>
        </p:nvSpPr>
        <p:spPr/>
        <p:txBody>
          <a:bodyPr/>
          <a:lstStyle/>
          <a:p>
            <a:pPr>
              <a:defRPr/>
            </a:pPr>
            <a:fld id="{962989A8-7C4E-CB4B-B31B-151C46857D81}" type="slidenum">
              <a:rPr lang="en-US" smtClean="0"/>
              <a:pPr>
                <a:defRPr/>
              </a:pPr>
              <a:t>15</a:t>
            </a:fld>
            <a:endParaRPr 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914400"/>
          </a:xfrm>
        </p:spPr>
        <p:txBody>
          <a:bodyPr/>
          <a:lstStyle/>
          <a:p>
            <a:r>
              <a:rPr lang="en-US" dirty="0" smtClean="0"/>
              <a:t>AB Updates</a:t>
            </a:r>
            <a:endParaRPr lang="en-US" dirty="0"/>
          </a:p>
        </p:txBody>
      </p:sp>
      <p:sp>
        <p:nvSpPr>
          <p:cNvPr id="4" name="Slide Number Placeholder 3"/>
          <p:cNvSpPr>
            <a:spLocks noGrp="1"/>
          </p:cNvSpPr>
          <p:nvPr>
            <p:ph type="sldNum" sz="quarter" idx="12"/>
          </p:nvPr>
        </p:nvSpPr>
        <p:spPr>
          <a:xfrm>
            <a:off x="8613775" y="6305550"/>
            <a:ext cx="457200" cy="476250"/>
          </a:xfrm>
        </p:spPr>
        <p:txBody>
          <a:bodyPr/>
          <a:lstStyle/>
          <a:p>
            <a:fld id="{B6F15528-21DE-4FAA-801E-634DDDAF4B2B}" type="slidenum">
              <a:rPr lang="en-US" smtClean="0"/>
              <a:pPr/>
              <a:t>16</a:t>
            </a:fld>
            <a:endParaRPr lang="en-US"/>
          </a:p>
        </p:txBody>
      </p:sp>
      <p:sp>
        <p:nvSpPr>
          <p:cNvPr id="5" name="TextBox 4"/>
          <p:cNvSpPr txBox="1"/>
          <p:nvPr/>
        </p:nvSpPr>
        <p:spPr>
          <a:xfrm>
            <a:off x="1219201" y="914400"/>
            <a:ext cx="7851774" cy="1200328"/>
          </a:xfrm>
          <a:prstGeom prst="rect">
            <a:avLst/>
          </a:prstGeom>
          <a:noFill/>
        </p:spPr>
        <p:txBody>
          <a:bodyPr wrap="square" rtlCol="0">
            <a:spAutoFit/>
          </a:bodyPr>
          <a:lstStyle/>
          <a:p>
            <a:pPr marL="153987" lvl="1" indent="-282575" eaLnBrk="0" hangingPunct="0">
              <a:lnSpc>
                <a:spcPct val="90000"/>
              </a:lnSpc>
              <a:spcBef>
                <a:spcPts val="600"/>
              </a:spcBef>
              <a:buClr>
                <a:schemeClr val="accent1"/>
              </a:buClr>
              <a:buSzPct val="80000"/>
              <a:buFont typeface="Wingdings 2" pitchFamily="-1" charset="2"/>
              <a:buChar char=""/>
              <a:defRPr/>
            </a:pPr>
            <a:r>
              <a:rPr lang="en-US" dirty="0" smtClean="0">
                <a:latin typeface="+mn-lt"/>
                <a:ea typeface="ＭＳ Ｐゴシック" charset="-128"/>
                <a:cs typeface="ＭＳ Ｐゴシック" charset="-128"/>
              </a:rPr>
              <a:t>Supply Chain entities in the information flow </a:t>
            </a:r>
            <a:r>
              <a:rPr lang="en-US" dirty="0" smtClean="0">
                <a:latin typeface="+mn-lt"/>
                <a:ea typeface="ＭＳ Ｐゴシック" charset="-128"/>
                <a:cs typeface="ＭＳ Ｐゴシック" charset="-128"/>
              </a:rPr>
              <a:t>receive AB </a:t>
            </a:r>
            <a:r>
              <a:rPr lang="en-US" dirty="0" smtClean="0">
                <a:latin typeface="+mn-lt"/>
                <a:ea typeface="ＭＳ Ｐゴシック" charset="-128"/>
                <a:cs typeface="ＭＳ Ｐゴシック" charset="-128"/>
              </a:rPr>
              <a:t>and update its information</a:t>
            </a:r>
          </a:p>
          <a:p>
            <a:pPr marL="153987" lvl="1" indent="-282575" eaLnBrk="0" hangingPunct="0">
              <a:lnSpc>
                <a:spcPct val="90000"/>
              </a:lnSpc>
              <a:spcBef>
                <a:spcPts val="600"/>
              </a:spcBef>
              <a:buClr>
                <a:schemeClr val="accent1"/>
              </a:buClr>
              <a:buSzPct val="80000"/>
              <a:buFont typeface="Wingdings 2" pitchFamily="-1" charset="2"/>
              <a:buChar char=""/>
              <a:defRPr/>
            </a:pPr>
            <a:r>
              <a:rPr lang="en-US" dirty="0" smtClean="0">
                <a:latin typeface="+mn-lt"/>
                <a:ea typeface="ＭＳ Ｐゴシック" charset="-128"/>
                <a:cs typeface="ＭＳ Ｐゴシック" charset="-128"/>
              </a:rPr>
              <a:t>Scenario – 1: Send update request to owner</a:t>
            </a:r>
          </a:p>
        </p:txBody>
      </p:sp>
      <p:sp>
        <p:nvSpPr>
          <p:cNvPr id="12" name="TextBox 11"/>
          <p:cNvSpPr txBox="1"/>
          <p:nvPr/>
        </p:nvSpPr>
        <p:spPr>
          <a:xfrm>
            <a:off x="1600200" y="2133600"/>
            <a:ext cx="1587093" cy="461665"/>
          </a:xfrm>
          <a:prstGeom prst="rect">
            <a:avLst/>
          </a:prstGeom>
          <a:noFill/>
        </p:spPr>
        <p:txBody>
          <a:bodyPr wrap="none" rtlCol="0">
            <a:spAutoFit/>
          </a:bodyPr>
          <a:lstStyle/>
          <a:p>
            <a:r>
              <a:rPr lang="en-US" dirty="0" smtClean="0">
                <a:latin typeface="+mn-lt"/>
                <a:ea typeface="ＭＳ Ｐゴシック" charset="-128"/>
                <a:cs typeface="ＭＳ Ｐゴシック" charset="-128"/>
              </a:rPr>
              <a:t>Distributor</a:t>
            </a:r>
            <a:endParaRPr lang="en-US" dirty="0">
              <a:latin typeface="+mn-lt"/>
              <a:ea typeface="ＭＳ Ｐゴシック" charset="-128"/>
              <a:cs typeface="ＭＳ Ｐゴシック" charset="-128"/>
            </a:endParaRPr>
          </a:p>
        </p:txBody>
      </p:sp>
      <p:sp>
        <p:nvSpPr>
          <p:cNvPr id="29" name="TextBox 28"/>
          <p:cNvSpPr txBox="1"/>
          <p:nvPr/>
        </p:nvSpPr>
        <p:spPr>
          <a:xfrm>
            <a:off x="6077519" y="2133600"/>
            <a:ext cx="1249060" cy="461665"/>
          </a:xfrm>
          <a:prstGeom prst="rect">
            <a:avLst/>
          </a:prstGeom>
          <a:noFill/>
        </p:spPr>
        <p:txBody>
          <a:bodyPr wrap="none" rtlCol="0">
            <a:spAutoFit/>
          </a:bodyPr>
          <a:lstStyle/>
          <a:p>
            <a:r>
              <a:rPr lang="en-US" dirty="0" smtClean="0">
                <a:latin typeface="+mn-lt"/>
                <a:ea typeface="ＭＳ Ｐゴシック" charset="-128"/>
                <a:cs typeface="ＭＳ Ｐゴシック" charset="-128"/>
              </a:rPr>
              <a:t>Retailer</a:t>
            </a:r>
            <a:endParaRPr lang="en-US" dirty="0">
              <a:latin typeface="+mn-lt"/>
              <a:ea typeface="ＭＳ Ｐゴシック" charset="-128"/>
              <a:cs typeface="ＭＳ Ｐゴシック" charset="-128"/>
            </a:endParaRPr>
          </a:p>
        </p:txBody>
      </p:sp>
      <p:sp>
        <p:nvSpPr>
          <p:cNvPr id="45" name="Oval 44"/>
          <p:cNvSpPr/>
          <p:nvPr/>
        </p:nvSpPr>
        <p:spPr>
          <a:xfrm>
            <a:off x="1371600" y="2667000"/>
            <a:ext cx="1828800" cy="1447800"/>
          </a:xfrm>
          <a:prstGeom prst="ellipse">
            <a:avLst/>
          </a:prstGeom>
          <a:gradFill flip="none" rotWithShape="1">
            <a:gsLst>
              <a:gs pos="0">
                <a:schemeClr val="bg1"/>
              </a:gs>
              <a:gs pos="100000">
                <a:srgbClr val="9AB5E3"/>
              </a:gs>
            </a:gsLst>
            <a:path path="circle">
              <a:fillToRect l="50000" t="50000" r="50000" b="50000"/>
            </a:path>
            <a:tileRect/>
          </a:gradFill>
          <a:ln w="2540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Oval 45"/>
          <p:cNvSpPr/>
          <p:nvPr/>
        </p:nvSpPr>
        <p:spPr>
          <a:xfrm>
            <a:off x="1631706" y="2781300"/>
            <a:ext cx="1308588" cy="1042205"/>
          </a:xfrm>
          <a:prstGeom prst="ellipse">
            <a:avLst/>
          </a:prstGeom>
          <a:noFill/>
          <a:ln w="952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TextBox 46"/>
          <p:cNvSpPr txBox="1">
            <a:spLocks noRot="1" noChangeAspect="1" noMove="1" noResize="1" noEditPoints="1" noAdjustHandles="1" noChangeArrowheads="1" noChangeShapeType="1" noTextEdit="1"/>
          </p:cNvSpPr>
          <p:nvPr/>
        </p:nvSpPr>
        <p:spPr>
          <a:xfrm>
            <a:off x="2104875" y="3815090"/>
            <a:ext cx="428579" cy="261610"/>
          </a:xfrm>
          <a:prstGeom prst="rect">
            <a:avLst/>
          </a:prstGeom>
          <a:blipFill rotWithShape="1">
            <a:blip r:embed="rId2"/>
            <a:stretch>
              <a:fillRect/>
            </a:stretch>
          </a:blipFill>
        </p:spPr>
        <p:txBody>
          <a:bodyPr/>
          <a:lstStyle/>
          <a:p>
            <a:r>
              <a:rPr lang="en-US">
                <a:noFill/>
              </a:rPr>
              <a:t> </a:t>
            </a:r>
          </a:p>
        </p:txBody>
      </p:sp>
      <p:sp>
        <p:nvSpPr>
          <p:cNvPr id="48" name="TextBox 47"/>
          <p:cNvSpPr txBox="1">
            <a:spLocks noRot="1" noChangeAspect="1" noMove="1" noResize="1" noEditPoints="1" noAdjustHandles="1" noChangeArrowheads="1" noChangeShapeType="1" noTextEdit="1"/>
          </p:cNvSpPr>
          <p:nvPr/>
        </p:nvSpPr>
        <p:spPr>
          <a:xfrm>
            <a:off x="2094616" y="3543300"/>
            <a:ext cx="438838" cy="261610"/>
          </a:xfrm>
          <a:prstGeom prst="rect">
            <a:avLst/>
          </a:prstGeom>
          <a:blipFill rotWithShape="1">
            <a:blip r:embed="rId3"/>
            <a:stretch>
              <a:fillRect/>
            </a:stretch>
          </a:blipFill>
        </p:spPr>
        <p:txBody>
          <a:bodyPr/>
          <a:lstStyle/>
          <a:p>
            <a:r>
              <a:rPr lang="en-US">
                <a:noFill/>
              </a:rPr>
              <a:t> </a:t>
            </a:r>
          </a:p>
        </p:txBody>
      </p:sp>
      <p:sp>
        <p:nvSpPr>
          <p:cNvPr id="49" name="Oval 48"/>
          <p:cNvSpPr/>
          <p:nvPr/>
        </p:nvSpPr>
        <p:spPr>
          <a:xfrm>
            <a:off x="1799860" y="2857500"/>
            <a:ext cx="972281" cy="685800"/>
          </a:xfrm>
          <a:prstGeom prst="ellipse">
            <a:avLst/>
          </a:prstGeom>
          <a:noFill/>
          <a:ln w="952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TextBox 49"/>
          <p:cNvSpPr txBox="1"/>
          <p:nvPr/>
        </p:nvSpPr>
        <p:spPr>
          <a:xfrm>
            <a:off x="1799860" y="3167390"/>
            <a:ext cx="979755" cy="261610"/>
          </a:xfrm>
          <a:prstGeom prst="rect">
            <a:avLst/>
          </a:prstGeom>
          <a:noFill/>
        </p:spPr>
        <p:txBody>
          <a:bodyPr wrap="none" rtlCol="0">
            <a:spAutoFit/>
          </a:bodyPr>
          <a:lstStyle/>
          <a:p>
            <a:r>
              <a:rPr lang="en-US" sz="1100" dirty="0" smtClean="0"/>
              <a:t>Sensitive data</a:t>
            </a:r>
            <a:endParaRPr lang="en-US" sz="1100" dirty="0"/>
          </a:p>
        </p:txBody>
      </p:sp>
      <p:sp>
        <p:nvSpPr>
          <p:cNvPr id="53" name="TextBox 52"/>
          <p:cNvSpPr txBox="1">
            <a:spLocks noRot="1" noChangeAspect="1" noMove="1" noResize="1" noEditPoints="1" noAdjustHandles="1" noChangeArrowheads="1" noChangeShapeType="1" noTextEdit="1"/>
          </p:cNvSpPr>
          <p:nvPr/>
        </p:nvSpPr>
        <p:spPr>
          <a:xfrm>
            <a:off x="2085059" y="2971800"/>
            <a:ext cx="429541" cy="261610"/>
          </a:xfrm>
          <a:prstGeom prst="rect">
            <a:avLst/>
          </a:prstGeom>
          <a:blipFill rotWithShape="1">
            <a:blip r:embed="rId4"/>
            <a:stretch>
              <a:fillRect/>
            </a:stretch>
          </a:blipFill>
        </p:spPr>
        <p:txBody>
          <a:bodyPr/>
          <a:lstStyle/>
          <a:p>
            <a:r>
              <a:rPr lang="en-US">
                <a:noFill/>
              </a:rPr>
              <a:t> </a:t>
            </a:r>
          </a:p>
        </p:txBody>
      </p:sp>
      <p:sp>
        <p:nvSpPr>
          <p:cNvPr id="54" name="Right Arrow 53"/>
          <p:cNvSpPr/>
          <p:nvPr/>
        </p:nvSpPr>
        <p:spPr>
          <a:xfrm>
            <a:off x="3886200" y="3200400"/>
            <a:ext cx="1295400" cy="440695"/>
          </a:xfrm>
          <a:prstGeom prst="rightArrow">
            <a:avLst/>
          </a:prstGeom>
          <a:solidFill>
            <a:schemeClr val="accent6">
              <a:lumMod val="20000"/>
              <a:lumOff val="80000"/>
            </a:schemeClr>
          </a:solidFill>
          <a:ln w="952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TextBox 54"/>
          <p:cNvSpPr txBox="1">
            <a:spLocks noRot="1" noChangeAspect="1" noMove="1" noResize="1" noEditPoints="1" noAdjustHandles="1" noChangeArrowheads="1" noChangeShapeType="1" noTextEdit="1"/>
          </p:cNvSpPr>
          <p:nvPr/>
        </p:nvSpPr>
        <p:spPr>
          <a:xfrm>
            <a:off x="5791200" y="4953000"/>
            <a:ext cx="1905000" cy="523220"/>
          </a:xfrm>
          <a:prstGeom prst="rect">
            <a:avLst/>
          </a:prstGeom>
          <a:blipFill rotWithShape="1">
            <a:blip r:embed="rId5"/>
            <a:stretch>
              <a:fillRect l="-639" t="-1176" b="-10588"/>
            </a:stretch>
          </a:blipFill>
        </p:spPr>
        <p:txBody>
          <a:bodyPr/>
          <a:lstStyle/>
          <a:p>
            <a:r>
              <a:rPr lang="en-US" dirty="0" smtClean="0">
                <a:noFill/>
              </a:rPr>
              <a:t> </a:t>
            </a:r>
            <a:endParaRPr lang="en-US" dirty="0">
              <a:noFill/>
            </a:endParaRPr>
          </a:p>
        </p:txBody>
      </p:sp>
      <p:sp>
        <p:nvSpPr>
          <p:cNvPr id="56" name="Right Arrow 55"/>
          <p:cNvSpPr/>
          <p:nvPr/>
        </p:nvSpPr>
        <p:spPr>
          <a:xfrm flipH="1">
            <a:off x="3886200" y="4949481"/>
            <a:ext cx="1295400" cy="440695"/>
          </a:xfrm>
          <a:prstGeom prst="rightArrow">
            <a:avLst/>
          </a:prstGeom>
          <a:solidFill>
            <a:schemeClr val="accent6">
              <a:lumMod val="20000"/>
              <a:lumOff val="80000"/>
            </a:schemeClr>
          </a:solidFill>
          <a:ln w="952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Oval 56"/>
          <p:cNvSpPr/>
          <p:nvPr/>
        </p:nvSpPr>
        <p:spPr>
          <a:xfrm>
            <a:off x="1371600" y="4495800"/>
            <a:ext cx="1828800" cy="1447800"/>
          </a:xfrm>
          <a:prstGeom prst="ellipse">
            <a:avLst/>
          </a:prstGeom>
          <a:gradFill flip="none" rotWithShape="1">
            <a:gsLst>
              <a:gs pos="0">
                <a:schemeClr val="bg1"/>
              </a:gs>
              <a:gs pos="100000">
                <a:srgbClr val="9AB5E3"/>
              </a:gs>
            </a:gsLst>
            <a:path path="circle">
              <a:fillToRect l="50000" t="50000" r="50000" b="50000"/>
            </a:path>
            <a:tileRect/>
          </a:gradFill>
          <a:ln w="2540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8" name="Oval 57"/>
          <p:cNvSpPr/>
          <p:nvPr/>
        </p:nvSpPr>
        <p:spPr>
          <a:xfrm>
            <a:off x="1631706" y="4610100"/>
            <a:ext cx="1308588" cy="1042205"/>
          </a:xfrm>
          <a:prstGeom prst="ellipse">
            <a:avLst/>
          </a:prstGeom>
          <a:noFill/>
          <a:ln w="952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Oval 58"/>
          <p:cNvSpPr/>
          <p:nvPr/>
        </p:nvSpPr>
        <p:spPr>
          <a:xfrm>
            <a:off x="1799860" y="4686300"/>
            <a:ext cx="972281" cy="685800"/>
          </a:xfrm>
          <a:prstGeom prst="ellipse">
            <a:avLst/>
          </a:prstGeom>
          <a:noFill/>
          <a:ln w="952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Box 59"/>
          <p:cNvSpPr txBox="1"/>
          <p:nvPr/>
        </p:nvSpPr>
        <p:spPr>
          <a:xfrm>
            <a:off x="1799860" y="4996190"/>
            <a:ext cx="979755" cy="261610"/>
          </a:xfrm>
          <a:prstGeom prst="rect">
            <a:avLst/>
          </a:prstGeom>
          <a:noFill/>
        </p:spPr>
        <p:txBody>
          <a:bodyPr wrap="none" rtlCol="0">
            <a:spAutoFit/>
          </a:bodyPr>
          <a:lstStyle/>
          <a:p>
            <a:r>
              <a:rPr lang="en-US" sz="1100" dirty="0" smtClean="0"/>
              <a:t>Sensitive data</a:t>
            </a:r>
            <a:endParaRPr lang="en-US" sz="1100" dirty="0"/>
          </a:p>
        </p:txBody>
      </p:sp>
      <p:sp>
        <p:nvSpPr>
          <p:cNvPr id="61" name="TextBox 60"/>
          <p:cNvSpPr txBox="1">
            <a:spLocks noRot="1" noChangeAspect="1" noMove="1" noResize="1" noEditPoints="1" noAdjustHandles="1" noChangeArrowheads="1" noChangeShapeType="1" noTextEdit="1"/>
          </p:cNvSpPr>
          <p:nvPr/>
        </p:nvSpPr>
        <p:spPr>
          <a:xfrm>
            <a:off x="1972066" y="4800600"/>
            <a:ext cx="694934" cy="261610"/>
          </a:xfrm>
          <a:prstGeom prst="rect">
            <a:avLst/>
          </a:prstGeom>
          <a:blipFill rotWithShape="1">
            <a:blip r:embed="rId6"/>
            <a:stretch>
              <a:fillRect/>
            </a:stretch>
          </a:blipFill>
        </p:spPr>
        <p:txBody>
          <a:bodyPr/>
          <a:lstStyle/>
          <a:p>
            <a:r>
              <a:rPr lang="en-US">
                <a:noFill/>
              </a:rPr>
              <a:t> </a:t>
            </a:r>
          </a:p>
        </p:txBody>
      </p:sp>
      <p:sp>
        <p:nvSpPr>
          <p:cNvPr id="62" name="TextBox 61"/>
          <p:cNvSpPr txBox="1"/>
          <p:nvPr/>
        </p:nvSpPr>
        <p:spPr>
          <a:xfrm>
            <a:off x="5791200" y="3200400"/>
            <a:ext cx="1905000" cy="307777"/>
          </a:xfrm>
          <a:prstGeom prst="rect">
            <a:avLst/>
          </a:prstGeom>
          <a:noFill/>
        </p:spPr>
        <p:txBody>
          <a:bodyPr wrap="square" rtlCol="0">
            <a:spAutoFit/>
          </a:bodyPr>
          <a:lstStyle/>
          <a:p>
            <a:r>
              <a:rPr lang="en-US" sz="1400" dirty="0" smtClean="0"/>
              <a:t>Information </a:t>
            </a:r>
            <a:r>
              <a:rPr lang="en-US" sz="1400" dirty="0" smtClean="0"/>
              <a:t>addition</a:t>
            </a:r>
            <a:endParaRPr lang="en-US" sz="1400" dirty="0"/>
          </a:p>
        </p:txBody>
      </p:sp>
      <p:sp>
        <p:nvSpPr>
          <p:cNvPr id="63" name="Right Arrow 62"/>
          <p:cNvSpPr/>
          <p:nvPr/>
        </p:nvSpPr>
        <p:spPr>
          <a:xfrm rot="5400000">
            <a:off x="6231791" y="4027802"/>
            <a:ext cx="952501" cy="440695"/>
          </a:xfrm>
          <a:prstGeom prst="rightArrow">
            <a:avLst/>
          </a:prstGeom>
          <a:solidFill>
            <a:schemeClr val="accent6">
              <a:lumMod val="20000"/>
              <a:lumOff val="80000"/>
            </a:schemeClr>
          </a:solidFill>
          <a:ln w="952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Box 63"/>
          <p:cNvSpPr txBox="1">
            <a:spLocks noRot="1" noChangeAspect="1" noMove="1" noResize="1" noEditPoints="1" noAdjustHandles="1" noChangeArrowheads="1" noChangeShapeType="1" noTextEdit="1"/>
          </p:cNvSpPr>
          <p:nvPr/>
        </p:nvSpPr>
        <p:spPr>
          <a:xfrm>
            <a:off x="2115578" y="5652925"/>
            <a:ext cx="471283" cy="261610"/>
          </a:xfrm>
          <a:prstGeom prst="rect">
            <a:avLst/>
          </a:prstGeom>
          <a:blipFill rotWithShape="1">
            <a:blip r:embed="rId7"/>
            <a:stretch>
              <a:fillRect/>
            </a:stretch>
          </a:blipFill>
        </p:spPr>
        <p:txBody>
          <a:bodyPr/>
          <a:lstStyle/>
          <a:p>
            <a:r>
              <a:rPr lang="en-US">
                <a:noFill/>
              </a:rPr>
              <a:t> </a:t>
            </a:r>
          </a:p>
        </p:txBody>
      </p:sp>
      <p:sp>
        <p:nvSpPr>
          <p:cNvPr id="65" name="TextBox 64"/>
          <p:cNvSpPr txBox="1">
            <a:spLocks noRot="1" noChangeAspect="1" noMove="1" noResize="1" noEditPoints="1" noAdjustHandles="1" noChangeArrowheads="1" noChangeShapeType="1" noTextEdit="1"/>
          </p:cNvSpPr>
          <p:nvPr/>
        </p:nvSpPr>
        <p:spPr>
          <a:xfrm>
            <a:off x="2105319" y="5381135"/>
            <a:ext cx="481542" cy="261610"/>
          </a:xfrm>
          <a:prstGeom prst="rect">
            <a:avLst/>
          </a:prstGeom>
          <a:blipFill rotWithShape="1">
            <a:blip r:embed="rId8"/>
            <a:stretch>
              <a:fillRect/>
            </a:stretch>
          </a:blipFill>
        </p:spPr>
        <p:txBody>
          <a:bodyPr/>
          <a:lstStyle/>
          <a:p>
            <a:r>
              <a:rPr lang="en-US">
                <a:noFill/>
              </a:rPr>
              <a:t>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878058448"/>
      </p:ext>
    </p:extLst>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498080" cy="914400"/>
          </a:xfrm>
        </p:spPr>
        <p:txBody>
          <a:bodyPr>
            <a:normAutofit/>
          </a:bodyPr>
          <a:lstStyle/>
          <a:p>
            <a:r>
              <a:rPr lang="en-US" dirty="0" smtClean="0"/>
              <a:t>Problems with </a:t>
            </a:r>
            <a:r>
              <a:rPr lang="en-US" dirty="0" smtClean="0"/>
              <a:t>updating an AB</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17</a:t>
            </a:fld>
            <a:endParaRPr lang="en-US"/>
          </a:p>
        </p:txBody>
      </p:sp>
      <p:sp>
        <p:nvSpPr>
          <p:cNvPr id="6" name="TextBox 5"/>
          <p:cNvSpPr txBox="1"/>
          <p:nvPr/>
        </p:nvSpPr>
        <p:spPr>
          <a:xfrm>
            <a:off x="990600" y="962085"/>
            <a:ext cx="8080375" cy="4625881"/>
          </a:xfrm>
          <a:prstGeom prst="rect">
            <a:avLst/>
          </a:prstGeom>
          <a:noFill/>
        </p:spPr>
        <p:txBody>
          <a:bodyPr wrap="square" rtlCol="0">
            <a:spAutoFit/>
          </a:bodyPr>
          <a:lstStyle/>
          <a:p>
            <a:pPr marL="611187" lvl="2" indent="-282575" eaLnBrk="0" hangingPunct="0">
              <a:lnSpc>
                <a:spcPct val="90000"/>
              </a:lnSpc>
              <a:spcBef>
                <a:spcPts val="600"/>
              </a:spcBef>
              <a:buClr>
                <a:schemeClr val="accent1"/>
              </a:buClr>
              <a:buSzPct val="80000"/>
              <a:defRPr/>
            </a:pPr>
            <a:r>
              <a:rPr lang="en-US" dirty="0" smtClean="0">
                <a:latin typeface="+mn-lt"/>
                <a:ea typeface="ＭＳ Ｐゴシック" charset="-128"/>
                <a:cs typeface="ＭＳ Ｐゴシック" charset="-128"/>
              </a:rPr>
              <a:t>Advantage</a:t>
            </a:r>
          </a:p>
          <a:p>
            <a:pPr marL="1068387" lvl="3" indent="-282575" eaLnBrk="0" hangingPunct="0">
              <a:lnSpc>
                <a:spcPct val="90000"/>
              </a:lnSpc>
              <a:spcBef>
                <a:spcPts val="600"/>
              </a:spcBef>
              <a:buClr>
                <a:schemeClr val="accent1"/>
              </a:buClr>
              <a:buSzPct val="80000"/>
              <a:buFont typeface="Wingdings 2" pitchFamily="-1" charset="2"/>
              <a:buChar char=""/>
              <a:defRPr/>
            </a:pPr>
            <a:r>
              <a:rPr lang="en-US" dirty="0" smtClean="0">
                <a:latin typeface="+mn-lt"/>
                <a:ea typeface="ＭＳ Ｐゴシック" charset="-128"/>
                <a:cs typeface="ＭＳ Ｐゴシック" charset="-128"/>
              </a:rPr>
              <a:t>Simple</a:t>
            </a:r>
          </a:p>
          <a:p>
            <a:pPr marL="1068387" lvl="3" indent="-282575" eaLnBrk="0" hangingPunct="0">
              <a:lnSpc>
                <a:spcPct val="90000"/>
              </a:lnSpc>
              <a:spcBef>
                <a:spcPts val="600"/>
              </a:spcBef>
              <a:buClr>
                <a:schemeClr val="accent1"/>
              </a:buClr>
              <a:buSzPct val="80000"/>
              <a:buFont typeface="Wingdings 2" pitchFamily="-1" charset="2"/>
              <a:buChar char=""/>
              <a:defRPr/>
            </a:pPr>
            <a:r>
              <a:rPr lang="en-US" dirty="0" smtClean="0">
                <a:latin typeface="+mn-lt"/>
                <a:ea typeface="ＭＳ Ｐゴシック" charset="-128"/>
                <a:cs typeface="ＭＳ Ｐゴシック" charset="-128"/>
              </a:rPr>
              <a:t>The owner can control every </a:t>
            </a:r>
            <a:r>
              <a:rPr lang="en-US" dirty="0" smtClean="0">
                <a:latin typeface="+mn-lt"/>
                <a:ea typeface="ＭＳ Ｐゴシック" charset="-128"/>
                <a:cs typeface="ＭＳ Ｐゴシック" charset="-128"/>
              </a:rPr>
              <a:t>update</a:t>
            </a:r>
          </a:p>
          <a:p>
            <a:pPr marL="611187" lvl="2" indent="-282575" eaLnBrk="0" hangingPunct="0">
              <a:lnSpc>
                <a:spcPct val="90000"/>
              </a:lnSpc>
              <a:spcBef>
                <a:spcPts val="600"/>
              </a:spcBef>
              <a:buClr>
                <a:schemeClr val="accent1"/>
              </a:buClr>
              <a:buSzPct val="80000"/>
              <a:defRPr/>
            </a:pPr>
            <a:r>
              <a:rPr lang="en-US" dirty="0" smtClean="0">
                <a:latin typeface="+mn-lt"/>
                <a:ea typeface="ＭＳ Ｐゴシック" charset="-128"/>
                <a:cs typeface="ＭＳ Ｐゴシック" charset="-128"/>
              </a:rPr>
              <a:t>Disadvantage</a:t>
            </a:r>
          </a:p>
          <a:p>
            <a:pPr marL="1068387" lvl="3" indent="-282575" eaLnBrk="0" hangingPunct="0">
              <a:lnSpc>
                <a:spcPct val="90000"/>
              </a:lnSpc>
              <a:spcBef>
                <a:spcPts val="600"/>
              </a:spcBef>
              <a:buClr>
                <a:schemeClr val="accent1"/>
              </a:buClr>
              <a:buSzPct val="80000"/>
              <a:buFont typeface="Wingdings 2" pitchFamily="-1" charset="2"/>
              <a:buChar char=""/>
              <a:defRPr/>
            </a:pPr>
            <a:r>
              <a:rPr lang="en-US" dirty="0" smtClean="0">
                <a:latin typeface="+mn-lt"/>
                <a:ea typeface="ＭＳ Ｐゴシック" charset="-128"/>
                <a:cs typeface="ＭＳ Ｐゴシック" charset="-128"/>
              </a:rPr>
              <a:t>The update request may be rejected or partially rejected by the </a:t>
            </a:r>
            <a:r>
              <a:rPr lang="en-US" dirty="0" smtClean="0">
                <a:latin typeface="+mn-lt"/>
                <a:ea typeface="ＭＳ Ｐゴシック" charset="-128"/>
                <a:cs typeface="ＭＳ Ｐゴシック" charset="-128"/>
              </a:rPr>
              <a:t>owner</a:t>
            </a:r>
          </a:p>
          <a:p>
            <a:pPr marL="1068387" lvl="3" indent="-282575" eaLnBrk="0" hangingPunct="0">
              <a:lnSpc>
                <a:spcPct val="90000"/>
              </a:lnSpc>
              <a:spcBef>
                <a:spcPts val="600"/>
              </a:spcBef>
              <a:buClr>
                <a:schemeClr val="accent1"/>
              </a:buClr>
              <a:buSzPct val="80000"/>
              <a:buFont typeface="Wingdings 2" pitchFamily="-1" charset="2"/>
              <a:buChar char=""/>
              <a:defRPr/>
            </a:pPr>
            <a:r>
              <a:rPr lang="en-US" dirty="0" smtClean="0">
                <a:latin typeface="+mn-lt"/>
                <a:ea typeface="ＭＳ Ｐゴシック" charset="-128"/>
                <a:cs typeface="ＭＳ Ｐゴシック" charset="-128"/>
              </a:rPr>
              <a:t>The new privacy policy for the updated AB is created by the owner which may conflict with the updater’s </a:t>
            </a:r>
            <a:r>
              <a:rPr lang="en-US" dirty="0" smtClean="0">
                <a:latin typeface="+mn-lt"/>
                <a:ea typeface="ＭＳ Ｐゴシック" charset="-128"/>
                <a:cs typeface="ＭＳ Ｐゴシック" charset="-128"/>
              </a:rPr>
              <a:t>policy</a:t>
            </a:r>
          </a:p>
          <a:p>
            <a:pPr marL="1068387" lvl="3" indent="-282575" eaLnBrk="0" hangingPunct="0">
              <a:lnSpc>
                <a:spcPct val="90000"/>
              </a:lnSpc>
              <a:spcBef>
                <a:spcPts val="600"/>
              </a:spcBef>
              <a:buClr>
                <a:schemeClr val="accent1"/>
              </a:buClr>
              <a:buSzPct val="80000"/>
              <a:buFont typeface="Wingdings 2" pitchFamily="-1" charset="2"/>
              <a:buChar char=""/>
              <a:defRPr/>
            </a:pPr>
            <a:r>
              <a:rPr lang="en-US" dirty="0" smtClean="0">
                <a:latin typeface="+mn-lt"/>
                <a:ea typeface="ＭＳ Ｐゴシック" charset="-128"/>
                <a:cs typeface="ＭＳ Ｐゴシック" charset="-128"/>
              </a:rPr>
              <a:t>The updater may not want the original owner to know the appended </a:t>
            </a:r>
            <a:r>
              <a:rPr lang="en-US" dirty="0" smtClean="0">
                <a:latin typeface="+mn-lt"/>
                <a:ea typeface="ＭＳ Ｐゴシック" charset="-128"/>
                <a:cs typeface="ＭＳ Ｐゴシック" charset="-128"/>
              </a:rPr>
              <a:t>data</a:t>
            </a:r>
          </a:p>
          <a:p>
            <a:pPr marL="1068387" lvl="3" indent="-282575" eaLnBrk="0" hangingPunct="0">
              <a:lnSpc>
                <a:spcPct val="90000"/>
              </a:lnSpc>
              <a:spcBef>
                <a:spcPts val="600"/>
              </a:spcBef>
              <a:buClr>
                <a:schemeClr val="accent1"/>
              </a:buClr>
              <a:buSzPct val="80000"/>
              <a:buFont typeface="Wingdings 2" pitchFamily="-1" charset="2"/>
              <a:buChar char=""/>
              <a:defRPr/>
            </a:pPr>
            <a:r>
              <a:rPr lang="en-US" dirty="0" smtClean="0">
                <a:latin typeface="+mn-lt"/>
                <a:ea typeface="ＭＳ Ｐゴシック" charset="-128"/>
                <a:cs typeface="ＭＳ Ｐゴシック" charset="-128"/>
              </a:rPr>
              <a:t>The owner may get a lot of requests for </a:t>
            </a:r>
            <a:r>
              <a:rPr lang="en-US" dirty="0" smtClean="0">
                <a:latin typeface="+mn-lt"/>
                <a:ea typeface="ＭＳ Ｐゴシック" charset="-128"/>
                <a:cs typeface="ＭＳ Ｐゴシック" charset="-128"/>
              </a:rPr>
              <a:t>updates</a:t>
            </a:r>
            <a:endParaRPr lang="en-US" dirty="0" smtClean="0">
              <a:latin typeface="+mn-lt"/>
              <a:ea typeface="ＭＳ Ｐゴシック" charset="-128"/>
              <a:cs typeface="ＭＳ Ｐゴシック" charset="-128"/>
            </a:endParaRP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609670089"/>
      </p:ext>
    </p:extLst>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708392" cy="914400"/>
          </a:xfrm>
        </p:spPr>
        <p:txBody>
          <a:bodyPr>
            <a:normAutofit/>
          </a:bodyPr>
          <a:lstStyle/>
          <a:p>
            <a:r>
              <a:rPr lang="en-US" dirty="0" smtClean="0"/>
              <a:t>AB Update Solution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18</a:t>
            </a:fld>
            <a:endParaRPr lang="en-US"/>
          </a:p>
        </p:txBody>
      </p:sp>
      <p:sp>
        <p:nvSpPr>
          <p:cNvPr id="5" name="TextBox 4"/>
          <p:cNvSpPr txBox="1"/>
          <p:nvPr/>
        </p:nvSpPr>
        <p:spPr>
          <a:xfrm>
            <a:off x="1089147" y="914400"/>
            <a:ext cx="7981828" cy="1938992"/>
          </a:xfrm>
          <a:prstGeom prst="rect">
            <a:avLst/>
          </a:prstGeom>
          <a:noFill/>
        </p:spPr>
        <p:txBody>
          <a:bodyPr wrap="square" rtlCol="0">
            <a:spAutoFit/>
          </a:bodyPr>
          <a:lstStyle/>
          <a:p>
            <a:pPr marL="342900" indent="-342900"/>
            <a:r>
              <a:rPr lang="en-US" sz="2400" dirty="0" smtClean="0"/>
              <a:t>Nested </a:t>
            </a:r>
            <a:r>
              <a:rPr lang="en-US" sz="2400" dirty="0" smtClean="0"/>
              <a:t>Structure</a:t>
            </a:r>
            <a:br>
              <a:rPr lang="en-US" sz="2400" dirty="0" smtClean="0"/>
            </a:br>
            <a:r>
              <a:rPr lang="en-US" sz="2400" dirty="0" smtClean="0"/>
              <a:t>An active bundle autonomously grows</a:t>
            </a:r>
            <a:r>
              <a:rPr lang="en-US" sz="2400" dirty="0" smtClean="0"/>
              <a:t> </a:t>
            </a:r>
            <a:r>
              <a:rPr lang="en-US" dirty="0" smtClean="0"/>
              <a:t>in</a:t>
            </a:r>
            <a:r>
              <a:rPr lang="en-US" sz="2400" dirty="0" smtClean="0"/>
              <a:t>to </a:t>
            </a:r>
            <a:r>
              <a:rPr lang="en-US" sz="2400" dirty="0" smtClean="0"/>
              <a:t>a bigger active bundle including both the original active </a:t>
            </a:r>
            <a:r>
              <a:rPr lang="en-US" sz="2400" dirty="0" smtClean="0"/>
              <a:t>bundle</a:t>
            </a:r>
            <a:r>
              <a:rPr lang="en-US" dirty="0" smtClean="0"/>
              <a:t> </a:t>
            </a:r>
            <a:r>
              <a:rPr lang="en-US" sz="2400" dirty="0" smtClean="0"/>
              <a:t>and </a:t>
            </a:r>
            <a:r>
              <a:rPr lang="en-US" sz="2400" dirty="0" smtClean="0"/>
              <a:t>the appended information with new metadata and virtual </a:t>
            </a:r>
            <a:r>
              <a:rPr lang="en-US" sz="2400" dirty="0" smtClean="0"/>
              <a:t>machine</a:t>
            </a:r>
            <a:endParaRPr lang="en-US" sz="2400" dirty="0" smtClean="0"/>
          </a:p>
        </p:txBody>
      </p:sp>
      <p:grpSp>
        <p:nvGrpSpPr>
          <p:cNvPr id="28" name="Group 27"/>
          <p:cNvGrpSpPr/>
          <p:nvPr/>
        </p:nvGrpSpPr>
        <p:grpSpPr>
          <a:xfrm>
            <a:off x="4679706" y="2905898"/>
            <a:ext cx="4311894" cy="3418702"/>
            <a:chOff x="4350369" y="2542401"/>
            <a:chExt cx="4311894" cy="3418702"/>
          </a:xfrm>
        </p:grpSpPr>
        <p:sp>
          <p:nvSpPr>
            <p:cNvPr id="6" name="Oval 5"/>
            <p:cNvSpPr/>
            <p:nvPr/>
          </p:nvSpPr>
          <p:spPr>
            <a:xfrm>
              <a:off x="4350369" y="2542401"/>
              <a:ext cx="4311894" cy="3418702"/>
            </a:xfrm>
            <a:prstGeom prst="ellipse">
              <a:avLst/>
            </a:prstGeom>
            <a:gradFill flip="none" rotWithShape="1">
              <a:gsLst>
                <a:gs pos="0">
                  <a:schemeClr val="bg1"/>
                </a:gs>
                <a:gs pos="100000">
                  <a:srgbClr val="9AB5E3"/>
                </a:gs>
              </a:gsLst>
              <a:path path="circle">
                <a:fillToRect l="50000" t="50000" r="50000" b="50000"/>
              </a:path>
              <a:tileRect/>
            </a:gradFill>
            <a:ln w="2540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Oval 6"/>
            <p:cNvSpPr/>
            <p:nvPr/>
          </p:nvSpPr>
          <p:spPr>
            <a:xfrm>
              <a:off x="5080863" y="3141703"/>
              <a:ext cx="1828800" cy="1447800"/>
            </a:xfrm>
            <a:prstGeom prst="ellipse">
              <a:avLst/>
            </a:prstGeom>
            <a:gradFill flip="none" rotWithShape="1">
              <a:gsLst>
                <a:gs pos="0">
                  <a:schemeClr val="bg1"/>
                </a:gs>
                <a:gs pos="100000">
                  <a:srgbClr val="9AB5E3"/>
                </a:gs>
              </a:gsLst>
              <a:path path="circle">
                <a:fillToRect l="50000" t="50000" r="50000" b="50000"/>
              </a:path>
              <a:tileRect/>
            </a:gradFill>
            <a:ln w="2540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5340969" y="3256003"/>
              <a:ext cx="1308588" cy="1042205"/>
            </a:xfrm>
            <a:prstGeom prst="ellipse">
              <a:avLst/>
            </a:prstGeom>
            <a:noFill/>
            <a:ln w="952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5509123" y="3332203"/>
              <a:ext cx="972281" cy="685800"/>
            </a:xfrm>
            <a:prstGeom prst="ellipse">
              <a:avLst/>
            </a:prstGeom>
            <a:noFill/>
            <a:ln w="952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Box 9"/>
            <p:cNvSpPr txBox="1"/>
            <p:nvPr/>
          </p:nvSpPr>
          <p:spPr>
            <a:xfrm>
              <a:off x="5509123" y="3680193"/>
              <a:ext cx="979755" cy="261610"/>
            </a:xfrm>
            <a:prstGeom prst="rect">
              <a:avLst/>
            </a:prstGeom>
            <a:noFill/>
          </p:spPr>
          <p:txBody>
            <a:bodyPr wrap="none" rtlCol="0">
              <a:spAutoFit/>
            </a:bodyPr>
            <a:lstStyle/>
            <a:p>
              <a:r>
                <a:rPr lang="en-US" sz="1100" dirty="0" smtClean="0"/>
                <a:t>Sensitive data</a:t>
              </a:r>
              <a:endParaRPr lang="en-US" sz="1100" dirty="0"/>
            </a:p>
          </p:txBody>
        </p:sp>
        <p:sp>
          <p:nvSpPr>
            <p:cNvPr id="11" name="TextBox 10"/>
            <p:cNvSpPr txBox="1"/>
            <p:nvPr/>
          </p:nvSpPr>
          <p:spPr>
            <a:xfrm>
              <a:off x="6985863" y="3987814"/>
              <a:ext cx="914400" cy="430887"/>
            </a:xfrm>
            <a:prstGeom prst="rect">
              <a:avLst/>
            </a:prstGeom>
            <a:noFill/>
          </p:spPr>
          <p:txBody>
            <a:bodyPr wrap="square" rtlCol="0">
              <a:spAutoFit/>
            </a:bodyPr>
            <a:lstStyle/>
            <a:p>
              <a:pPr algn="ctr"/>
              <a:r>
                <a:rPr lang="en-US" sz="1100" dirty="0" smtClean="0"/>
                <a:t>Appended</a:t>
              </a:r>
            </a:p>
            <a:p>
              <a:pPr algn="ctr"/>
              <a:r>
                <a:rPr lang="en-US" sz="1100" dirty="0" smtClean="0"/>
                <a:t>information</a:t>
              </a:r>
              <a:endParaRPr lang="en-US" sz="1100" dirty="0"/>
            </a:p>
          </p:txBody>
        </p:sp>
        <p:sp>
          <p:nvSpPr>
            <p:cNvPr id="12" name="Oval 11"/>
            <p:cNvSpPr/>
            <p:nvPr/>
          </p:nvSpPr>
          <p:spPr>
            <a:xfrm>
              <a:off x="4854829" y="2836904"/>
              <a:ext cx="3197834" cy="2209800"/>
            </a:xfrm>
            <a:prstGeom prst="ellipse">
              <a:avLst/>
            </a:prstGeom>
            <a:noFill/>
            <a:ln w="952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Oval 12"/>
            <p:cNvSpPr/>
            <p:nvPr/>
          </p:nvSpPr>
          <p:spPr>
            <a:xfrm>
              <a:off x="4623663" y="2684503"/>
              <a:ext cx="3733800" cy="2819400"/>
            </a:xfrm>
            <a:prstGeom prst="ellipse">
              <a:avLst/>
            </a:prstGeom>
            <a:noFill/>
            <a:ln w="952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mc:Choice xmlns:mc="http://schemas.openxmlformats.org/markup-compatibility/2006" xmlns:a14="http://schemas.microsoft.com/office/drawing/2010/main" xmlns:p="http://schemas.openxmlformats.org/presentationml/2006/main" xmlns:r="http://schemas.openxmlformats.org/officeDocument/2006/relationships" xmlns:a="http://schemas.openxmlformats.org/drawingml/2006/main" xmlns="" Requires="a14">
            <p:sp>
              <p:nvSpPr>
                <p:cNvPr id="14" name="TextBox 13"/>
                <p:cNvSpPr txBox="1"/>
                <p:nvPr/>
              </p:nvSpPr>
              <p:spPr>
                <a:xfrm>
                  <a:off x="6264820" y="5623293"/>
                  <a:ext cx="498918" cy="2616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100" i="1" smtClean="0">
                                <a:latin typeface="Cambria Math"/>
                              </a:rPr>
                            </m:ctrlPr>
                          </m:sSubPr>
                          <m:e>
                            <m:r>
                              <a:rPr lang="en-US" sz="1100" i="1">
                                <a:latin typeface="Cambria Math"/>
                              </a:rPr>
                              <m:t>𝑉𝑀</m:t>
                            </m:r>
                          </m:e>
                          <m:sub>
                            <m:r>
                              <a:rPr lang="en-US" sz="1100" b="0" i="1" smtClean="0">
                                <a:latin typeface="Cambria Math"/>
                              </a:rPr>
                              <m:t>𝐷</m:t>
                            </m:r>
                          </m:sub>
                        </m:sSub>
                      </m:oMath>
                    </m:oMathPara>
                  </a14:m>
                  <a:endParaRPr lang="en-US" sz="1100" dirty="0"/>
                </a:p>
              </p:txBody>
            </p:sp>
          </mc:Choice>
          <mc:Fallback>
            <p:sp>
              <p:nvSpPr>
                <p:cNvPr id="14" name="TextBox 13"/>
                <p:cNvSpPr txBox="1">
                  <a:spLocks noRot="1" noChangeAspect="1" noMove="1" noResize="1" noEditPoints="1" noAdjustHandles="1" noChangeArrowheads="1" noChangeShapeType="1" noTextEdit="1"/>
                </p:cNvSpPr>
                <p:nvPr/>
              </p:nvSpPr>
              <p:spPr>
                <a:xfrm>
                  <a:off x="6264820" y="5623293"/>
                  <a:ext cx="498918" cy="261610"/>
                </a:xfrm>
                <a:prstGeom prst="rect">
                  <a:avLst/>
                </a:prstGeom>
                <a:blipFill rotWithShape="1">
                  <a:blip r:embed="rId2"/>
                  <a:stretch>
                    <a:fillRect/>
                  </a:stretch>
                </a:blipFill>
              </p:spPr>
              <p:txBody>
                <a:bodyPr/>
                <a:lstStyle/>
                <a:p>
                  <a:r>
                    <a:rPr lang="en-US">
                      <a:noFill/>
                    </a:rPr>
                    <a:t> </a:t>
                  </a:r>
                </a:p>
              </p:txBody>
            </p:sp>
          </mc:Fallback>
        </mc:AlternateContent>
        <mc:AlternateContent>
          <mc:Choice xmlns:mc="http://schemas.openxmlformats.org/markup-compatibility/2006" xmlns:a14="http://schemas.microsoft.com/office/drawing/2010/main" xmlns:p="http://schemas.openxmlformats.org/presentationml/2006/main" xmlns:r="http://schemas.openxmlformats.org/officeDocument/2006/relationships" xmlns:a="http://schemas.openxmlformats.org/drawingml/2006/main" xmlns="" Requires="a14">
            <p:sp>
              <p:nvSpPr>
                <p:cNvPr id="15" name="TextBox 14"/>
                <p:cNvSpPr txBox="1"/>
                <p:nvPr/>
              </p:nvSpPr>
              <p:spPr>
                <a:xfrm>
                  <a:off x="6248727" y="5166093"/>
                  <a:ext cx="508536" cy="2616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100" i="1" smtClean="0">
                                <a:latin typeface="Cambria Math"/>
                              </a:rPr>
                            </m:ctrlPr>
                          </m:sSubPr>
                          <m:e>
                            <m:r>
                              <a:rPr lang="en-US" sz="1100" i="1">
                                <a:latin typeface="Cambria Math"/>
                              </a:rPr>
                              <m:t>𝑀𝐷</m:t>
                            </m:r>
                          </m:e>
                          <m:sub>
                            <m:r>
                              <a:rPr lang="en-US" sz="1100" b="0" i="1" smtClean="0">
                                <a:latin typeface="Cambria Math"/>
                              </a:rPr>
                              <m:t>𝐷</m:t>
                            </m:r>
                          </m:sub>
                        </m:sSub>
                      </m:oMath>
                    </m:oMathPara>
                  </a14:m>
                  <a:endParaRPr lang="en-US" sz="1100" dirty="0"/>
                </a:p>
              </p:txBody>
            </p:sp>
          </mc:Choice>
          <mc:Fallback>
            <p:sp>
              <p:nvSpPr>
                <p:cNvPr id="15" name="TextBox 14"/>
                <p:cNvSpPr txBox="1">
                  <a:spLocks noRot="1" noChangeAspect="1" noMove="1" noResize="1" noEditPoints="1" noAdjustHandles="1" noChangeArrowheads="1" noChangeShapeType="1" noTextEdit="1"/>
                </p:cNvSpPr>
                <p:nvPr/>
              </p:nvSpPr>
              <p:spPr>
                <a:xfrm>
                  <a:off x="6248727" y="5166093"/>
                  <a:ext cx="508536" cy="261610"/>
                </a:xfrm>
                <a:prstGeom prst="rect">
                  <a:avLst/>
                </a:prstGeom>
                <a:blipFill rotWithShape="1">
                  <a:blip r:embed="rId3"/>
                  <a:stretch>
                    <a:fillRect/>
                  </a:stretch>
                </a:blipFill>
              </p:spPr>
              <p:txBody>
                <a:bodyPr/>
                <a:lstStyle/>
                <a:p>
                  <a:r>
                    <a:rPr lang="en-US">
                      <a:noFill/>
                    </a:rPr>
                    <a:t> </a:t>
                  </a:r>
                </a:p>
              </p:txBody>
            </p:sp>
          </mc:Fallback>
        </mc:AlternateContent>
        <mc:AlternateContent>
          <mc:Choice xmlns:mc="http://schemas.openxmlformats.org/markup-compatibility/2006" xmlns:a14="http://schemas.microsoft.com/office/drawing/2010/main" xmlns:p="http://schemas.openxmlformats.org/presentationml/2006/main" xmlns:r="http://schemas.openxmlformats.org/officeDocument/2006/relationships" xmlns:a="http://schemas.openxmlformats.org/drawingml/2006/main" xmlns="" Requires="a14">
            <p:sp>
              <p:nvSpPr>
                <p:cNvPr id="16" name="TextBox 15"/>
                <p:cNvSpPr txBox="1"/>
                <p:nvPr/>
              </p:nvSpPr>
              <p:spPr>
                <a:xfrm>
                  <a:off x="6329379" y="2921276"/>
                  <a:ext cx="493147" cy="276999"/>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200" i="1" smtClean="0">
                                <a:latin typeface="Cambria Math"/>
                              </a:rPr>
                            </m:ctrlPr>
                          </m:sSubPr>
                          <m:e>
                            <m:r>
                              <a:rPr lang="en-US" sz="1200" b="0" i="1" smtClean="0">
                                <a:latin typeface="Cambria Math"/>
                              </a:rPr>
                              <m:t>𝐴𝐵</m:t>
                            </m:r>
                          </m:e>
                          <m:sub>
                            <m:r>
                              <a:rPr lang="en-US" sz="1200" b="0" i="1" smtClean="0">
                                <a:latin typeface="Cambria Math"/>
                              </a:rPr>
                              <m:t>𝑃</m:t>
                            </m:r>
                          </m:sub>
                        </m:sSub>
                      </m:oMath>
                    </m:oMathPara>
                  </a14:m>
                  <a:endParaRPr lang="en-US" sz="1200" dirty="0"/>
                </a:p>
              </p:txBody>
            </p:sp>
          </mc:Choice>
          <mc:Fallback>
            <p:sp>
              <p:nvSpPr>
                <p:cNvPr id="16" name="TextBox 15"/>
                <p:cNvSpPr txBox="1">
                  <a:spLocks noRot="1" noChangeAspect="1" noMove="1" noResize="1" noEditPoints="1" noAdjustHandles="1" noChangeArrowheads="1" noChangeShapeType="1" noTextEdit="1"/>
                </p:cNvSpPr>
                <p:nvPr/>
              </p:nvSpPr>
              <p:spPr>
                <a:xfrm>
                  <a:off x="6329379" y="2921276"/>
                  <a:ext cx="493147" cy="276999"/>
                </a:xfrm>
                <a:prstGeom prst="rect">
                  <a:avLst/>
                </a:prstGeom>
                <a:blipFill rotWithShape="1">
                  <a:blip r:embed="rId4"/>
                  <a:stretch>
                    <a:fillRect/>
                  </a:stretch>
                </a:blipFill>
              </p:spPr>
              <p:txBody>
                <a:bodyPr/>
                <a:lstStyle/>
                <a:p>
                  <a:r>
                    <a:rPr lang="en-US">
                      <a:noFill/>
                    </a:rPr>
                    <a:t> </a:t>
                  </a:r>
                </a:p>
              </p:txBody>
            </p:sp>
          </mc:Fallback>
        </mc:AlternateContent>
        <p:cxnSp>
          <p:nvCxnSpPr>
            <p:cNvPr id="17" name="Straight Connector 16"/>
            <p:cNvCxnSpPr/>
            <p:nvPr/>
          </p:nvCxnSpPr>
          <p:spPr>
            <a:xfrm flipH="1">
              <a:off x="6453747" y="3141703"/>
              <a:ext cx="36816" cy="114300"/>
            </a:xfrm>
            <a:prstGeom prst="line">
              <a:avLst/>
            </a:prstGeom>
          </p:spPr>
          <p:style>
            <a:lnRef idx="1">
              <a:schemeClr val="accent1"/>
            </a:lnRef>
            <a:fillRef idx="0">
              <a:schemeClr val="accent1"/>
            </a:fillRef>
            <a:effectRef idx="0">
              <a:schemeClr val="accent1"/>
            </a:effectRef>
            <a:fontRef idx="minor">
              <a:schemeClr val="tx1"/>
            </a:fontRef>
          </p:style>
        </p:cxnSp>
        <mc:AlternateContent>
          <mc:Choice xmlns:mc="http://schemas.openxmlformats.org/markup-compatibility/2006" xmlns:a14="http://schemas.microsoft.com/office/drawing/2010/main" xmlns:p="http://schemas.openxmlformats.org/presentationml/2006/main" xmlns:r="http://schemas.openxmlformats.org/officeDocument/2006/relationships" xmlns:a="http://schemas.openxmlformats.org/drawingml/2006/main" xmlns="" Requires="a14">
            <p:sp>
              <p:nvSpPr>
                <p:cNvPr id="18" name="TextBox 17"/>
                <p:cNvSpPr txBox="1"/>
                <p:nvPr/>
              </p:nvSpPr>
              <p:spPr>
                <a:xfrm>
                  <a:off x="5791200" y="3433853"/>
                  <a:ext cx="429541" cy="2616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100" b="0" i="1" smtClean="0">
                            <a:latin typeface="Cambria Math"/>
                          </a:rPr>
                          <m:t>𝑎</m:t>
                        </m:r>
                        <m:r>
                          <a:rPr lang="en-US" sz="1100" b="0" i="1" smtClean="0">
                            <a:latin typeface="Cambria Math"/>
                          </a:rPr>
                          <m:t>, </m:t>
                        </m:r>
                        <m:r>
                          <a:rPr lang="en-US" sz="1100" b="0" i="1" smtClean="0">
                            <a:latin typeface="Cambria Math"/>
                          </a:rPr>
                          <m:t>𝑏</m:t>
                        </m:r>
                      </m:oMath>
                    </m:oMathPara>
                  </a14:m>
                  <a:endParaRPr lang="en-US" sz="1100" dirty="0"/>
                </a:p>
              </p:txBody>
            </p:sp>
          </mc:Choice>
          <mc:Fallback>
            <p:sp>
              <p:nvSpPr>
                <p:cNvPr id="18" name="TextBox 17"/>
                <p:cNvSpPr txBox="1">
                  <a:spLocks noRot="1" noChangeAspect="1" noMove="1" noResize="1" noEditPoints="1" noAdjustHandles="1" noChangeArrowheads="1" noChangeShapeType="1" noTextEdit="1"/>
                </p:cNvSpPr>
                <p:nvPr/>
              </p:nvSpPr>
              <p:spPr>
                <a:xfrm>
                  <a:off x="5791200" y="3433853"/>
                  <a:ext cx="429541" cy="261610"/>
                </a:xfrm>
                <a:prstGeom prst="rect">
                  <a:avLst/>
                </a:prstGeom>
                <a:blipFill rotWithShape="1">
                  <a:blip r:embed="rId5"/>
                  <a:stretch>
                    <a:fillRect/>
                  </a:stretch>
                </a:blipFill>
              </p:spPr>
              <p:txBody>
                <a:bodyPr/>
                <a:lstStyle/>
                <a:p>
                  <a:r>
                    <a:rPr lang="en-US">
                      <a:noFill/>
                    </a:rPr>
                    <a:t> </a:t>
                  </a:r>
                </a:p>
              </p:txBody>
            </p:sp>
          </mc:Fallback>
        </mc:AlternateContent>
        <mc:AlternateContent>
          <mc:Choice xmlns:mc="http://schemas.openxmlformats.org/markup-compatibility/2006" xmlns:a14="http://schemas.microsoft.com/office/drawing/2010/main" xmlns:p="http://schemas.openxmlformats.org/presentationml/2006/main" xmlns:r="http://schemas.openxmlformats.org/officeDocument/2006/relationships" xmlns:a="http://schemas.openxmlformats.org/drawingml/2006/main" xmlns="" Requires="a14">
            <p:sp>
              <p:nvSpPr>
                <p:cNvPr id="19" name="TextBox 18"/>
                <p:cNvSpPr txBox="1"/>
                <p:nvPr/>
              </p:nvSpPr>
              <p:spPr>
                <a:xfrm>
                  <a:off x="7270528" y="3646300"/>
                  <a:ext cx="429733" cy="2616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100" b="0" i="1" smtClean="0">
                            <a:latin typeface="Cambria Math"/>
                          </a:rPr>
                          <m:t>𝑥</m:t>
                        </m:r>
                        <m:r>
                          <a:rPr lang="en-US" sz="1100" b="0" i="1" smtClean="0">
                            <a:latin typeface="Cambria Math"/>
                          </a:rPr>
                          <m:t>, </m:t>
                        </m:r>
                        <m:r>
                          <a:rPr lang="en-US" sz="1100" b="0" i="1" smtClean="0">
                            <a:latin typeface="Cambria Math"/>
                          </a:rPr>
                          <m:t>𝑦</m:t>
                        </m:r>
                      </m:oMath>
                    </m:oMathPara>
                  </a14:m>
                  <a:endParaRPr lang="en-US" sz="1100" dirty="0"/>
                </a:p>
              </p:txBody>
            </p:sp>
          </mc:Choice>
          <mc:Fallback>
            <p:sp>
              <p:nvSpPr>
                <p:cNvPr id="19" name="TextBox 18"/>
                <p:cNvSpPr txBox="1">
                  <a:spLocks noRot="1" noChangeAspect="1" noMove="1" noResize="1" noEditPoints="1" noAdjustHandles="1" noChangeArrowheads="1" noChangeShapeType="1" noTextEdit="1"/>
                </p:cNvSpPr>
                <p:nvPr/>
              </p:nvSpPr>
              <p:spPr>
                <a:xfrm>
                  <a:off x="7270528" y="3646300"/>
                  <a:ext cx="429733" cy="261610"/>
                </a:xfrm>
                <a:prstGeom prst="rect">
                  <a:avLst/>
                </a:prstGeom>
                <a:blipFill rotWithShape="1">
                  <a:blip r:embed="rId6"/>
                  <a:stretch>
                    <a:fillRect/>
                  </a:stretch>
                </a:blipFill>
              </p:spPr>
              <p:txBody>
                <a:bodyPr/>
                <a:lstStyle/>
                <a:p>
                  <a:r>
                    <a:rPr lang="en-US">
                      <a:noFill/>
                    </a:rPr>
                    <a:t> </a:t>
                  </a:r>
                </a:p>
              </p:txBody>
            </p:sp>
          </mc:Fallback>
        </mc:AlternateContent>
        <mc:AlternateContent>
          <mc:Choice xmlns:mc="http://schemas.openxmlformats.org/markup-compatibility/2006" xmlns:a14="http://schemas.microsoft.com/office/drawing/2010/main" xmlns:p="http://schemas.openxmlformats.org/presentationml/2006/main" xmlns:r="http://schemas.openxmlformats.org/officeDocument/2006/relationships" xmlns:a="http://schemas.openxmlformats.org/drawingml/2006/main" xmlns="" Requires="a14">
            <p:sp>
              <p:nvSpPr>
                <p:cNvPr id="20" name="TextBox 19"/>
                <p:cNvSpPr txBox="1"/>
                <p:nvPr/>
              </p:nvSpPr>
              <p:spPr>
                <a:xfrm>
                  <a:off x="5764619" y="4303298"/>
                  <a:ext cx="492443" cy="2616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100" i="1">
                                <a:latin typeface="Cambria Math"/>
                              </a:rPr>
                            </m:ctrlPr>
                          </m:sSubPr>
                          <m:e>
                            <m:r>
                              <a:rPr lang="en-US" sz="1100" i="1">
                                <a:latin typeface="Cambria Math"/>
                              </a:rPr>
                              <m:t>𝑉𝑀</m:t>
                            </m:r>
                          </m:e>
                          <m:sub>
                            <m:r>
                              <a:rPr lang="en-US" sz="1100" i="1">
                                <a:latin typeface="Cambria Math"/>
                              </a:rPr>
                              <m:t>𝑃</m:t>
                            </m:r>
                          </m:sub>
                        </m:sSub>
                      </m:oMath>
                    </m:oMathPara>
                  </a14:m>
                  <a:endParaRPr lang="en-US" sz="1100" dirty="0"/>
                </a:p>
              </p:txBody>
            </p:sp>
          </mc:Choice>
          <mc:Fallback>
            <p:sp>
              <p:nvSpPr>
                <p:cNvPr id="20" name="TextBox 19"/>
                <p:cNvSpPr txBox="1">
                  <a:spLocks noRot="1" noChangeAspect="1" noMove="1" noResize="1" noEditPoints="1" noAdjustHandles="1" noChangeArrowheads="1" noChangeShapeType="1" noTextEdit="1"/>
                </p:cNvSpPr>
                <p:nvPr/>
              </p:nvSpPr>
              <p:spPr>
                <a:xfrm>
                  <a:off x="5764619" y="4303298"/>
                  <a:ext cx="492443" cy="261610"/>
                </a:xfrm>
                <a:prstGeom prst="rect">
                  <a:avLst/>
                </a:prstGeom>
                <a:blipFill rotWithShape="1">
                  <a:blip r:embed="rId7"/>
                  <a:stretch>
                    <a:fillRect/>
                  </a:stretch>
                </a:blipFill>
              </p:spPr>
              <p:txBody>
                <a:bodyPr/>
                <a:lstStyle/>
                <a:p>
                  <a:r>
                    <a:rPr lang="en-US">
                      <a:noFill/>
                    </a:rPr>
                    <a:t> </a:t>
                  </a:r>
                </a:p>
              </p:txBody>
            </p:sp>
          </mc:Fallback>
        </mc:AlternateContent>
        <mc:AlternateContent>
          <mc:Choice xmlns:mc="http://schemas.openxmlformats.org/markup-compatibility/2006" xmlns:a14="http://schemas.microsoft.com/office/drawing/2010/main" xmlns:p="http://schemas.openxmlformats.org/presentationml/2006/main" xmlns:r="http://schemas.openxmlformats.org/officeDocument/2006/relationships" xmlns:a="http://schemas.openxmlformats.org/drawingml/2006/main" xmlns="" Requires="a14">
            <p:sp>
              <p:nvSpPr>
                <p:cNvPr id="21" name="TextBox 20"/>
                <p:cNvSpPr txBox="1"/>
                <p:nvPr/>
              </p:nvSpPr>
              <p:spPr>
                <a:xfrm>
                  <a:off x="5755001" y="4031508"/>
                  <a:ext cx="502061" cy="2616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100" i="1">
                                <a:latin typeface="Cambria Math"/>
                              </a:rPr>
                            </m:ctrlPr>
                          </m:sSubPr>
                          <m:e>
                            <m:r>
                              <a:rPr lang="en-US" sz="1100" i="1">
                                <a:latin typeface="Cambria Math"/>
                              </a:rPr>
                              <m:t>𝑀𝐷</m:t>
                            </m:r>
                          </m:e>
                          <m:sub>
                            <m:r>
                              <a:rPr lang="en-US" sz="1100" i="1">
                                <a:latin typeface="Cambria Math"/>
                              </a:rPr>
                              <m:t>𝑃</m:t>
                            </m:r>
                          </m:sub>
                        </m:sSub>
                      </m:oMath>
                    </m:oMathPara>
                  </a14:m>
                  <a:endParaRPr lang="en-US" sz="1100" dirty="0"/>
                </a:p>
              </p:txBody>
            </p:sp>
          </mc:Choice>
          <mc:Fallback>
            <p:sp>
              <p:nvSpPr>
                <p:cNvPr id="21" name="TextBox 20"/>
                <p:cNvSpPr txBox="1">
                  <a:spLocks noRot="1" noChangeAspect="1" noMove="1" noResize="1" noEditPoints="1" noAdjustHandles="1" noChangeArrowheads="1" noChangeShapeType="1" noTextEdit="1"/>
                </p:cNvSpPr>
                <p:nvPr/>
              </p:nvSpPr>
              <p:spPr>
                <a:xfrm>
                  <a:off x="5755001" y="4031508"/>
                  <a:ext cx="502061" cy="261610"/>
                </a:xfrm>
                <a:prstGeom prst="rect">
                  <a:avLst/>
                </a:prstGeom>
                <a:blipFill rotWithShape="1">
                  <a:blip r:embed="rId8"/>
                  <a:stretch>
                    <a:fillRect/>
                  </a:stretch>
                </a:blipFill>
              </p:spPr>
              <p:txBody>
                <a:bodyPr/>
                <a:lstStyle/>
                <a:p>
                  <a:r>
                    <a:rPr lang="en-US">
                      <a:noFill/>
                    </a:rPr>
                    <a:t> </a:t>
                  </a:r>
                </a:p>
              </p:txBody>
            </p:sp>
          </mc:Fallback>
        </mc:AlternateContent>
      </p:grpSp>
      <p:grpSp>
        <p:nvGrpSpPr>
          <p:cNvPr id="33" name="Group 32"/>
          <p:cNvGrpSpPr/>
          <p:nvPr/>
        </p:nvGrpSpPr>
        <p:grpSpPr>
          <a:xfrm>
            <a:off x="1158377" y="3810000"/>
            <a:ext cx="1828800" cy="1447800"/>
            <a:chOff x="829040" y="3533001"/>
            <a:chExt cx="1828800" cy="1447800"/>
          </a:xfrm>
        </p:grpSpPr>
        <p:sp>
          <p:nvSpPr>
            <p:cNvPr id="22" name="Oval 21"/>
            <p:cNvSpPr/>
            <p:nvPr/>
          </p:nvSpPr>
          <p:spPr>
            <a:xfrm>
              <a:off x="829040" y="3533001"/>
              <a:ext cx="1828800" cy="1447800"/>
            </a:xfrm>
            <a:prstGeom prst="ellipse">
              <a:avLst/>
            </a:prstGeom>
            <a:gradFill flip="none" rotWithShape="1">
              <a:gsLst>
                <a:gs pos="0">
                  <a:schemeClr val="bg1"/>
                </a:gs>
                <a:gs pos="100000">
                  <a:srgbClr val="9AB5E3"/>
                </a:gs>
              </a:gsLst>
              <a:path path="circle">
                <a:fillToRect l="50000" t="50000" r="50000" b="50000"/>
              </a:path>
              <a:tileRect/>
            </a:gradFill>
            <a:ln w="25400"/>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Oval 22"/>
            <p:cNvSpPr/>
            <p:nvPr/>
          </p:nvSpPr>
          <p:spPr>
            <a:xfrm>
              <a:off x="1089146" y="3647301"/>
              <a:ext cx="1308588" cy="1042205"/>
            </a:xfrm>
            <a:prstGeom prst="ellipse">
              <a:avLst/>
            </a:prstGeom>
            <a:noFill/>
            <a:ln w="952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mc:AlternateContent>
          <mc:Choice xmlns:mc="http://schemas.openxmlformats.org/markup-compatibility/2006" xmlns:a14="http://schemas.microsoft.com/office/drawing/2010/main" xmlns:p="http://schemas.openxmlformats.org/presentationml/2006/main" xmlns:r="http://schemas.openxmlformats.org/officeDocument/2006/relationships" xmlns:a="http://schemas.openxmlformats.org/drawingml/2006/main" xmlns="" Requires="a14">
            <p:sp>
              <p:nvSpPr>
                <p:cNvPr id="24" name="TextBox 23"/>
                <p:cNvSpPr txBox="1"/>
                <p:nvPr/>
              </p:nvSpPr>
              <p:spPr>
                <a:xfrm>
                  <a:off x="1517698" y="4681091"/>
                  <a:ext cx="492443" cy="2616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100" i="1">
                                <a:latin typeface="Cambria Math"/>
                              </a:rPr>
                            </m:ctrlPr>
                          </m:sSubPr>
                          <m:e>
                            <m:r>
                              <a:rPr lang="en-US" sz="1100" i="1">
                                <a:latin typeface="Cambria Math"/>
                              </a:rPr>
                              <m:t>𝑉𝑀</m:t>
                            </m:r>
                          </m:e>
                          <m:sub>
                            <m:r>
                              <a:rPr lang="en-US" sz="1100" i="1">
                                <a:latin typeface="Cambria Math"/>
                              </a:rPr>
                              <m:t>𝑃</m:t>
                            </m:r>
                          </m:sub>
                        </m:sSub>
                      </m:oMath>
                    </m:oMathPara>
                  </a14:m>
                  <a:endParaRPr lang="en-US" sz="1100" dirty="0"/>
                </a:p>
              </p:txBody>
            </p:sp>
          </mc:Choice>
          <mc:Fallback>
            <p:sp>
              <p:nvSpPr>
                <p:cNvPr id="24" name="TextBox 23"/>
                <p:cNvSpPr txBox="1">
                  <a:spLocks noRot="1" noChangeAspect="1" noMove="1" noResize="1" noEditPoints="1" noAdjustHandles="1" noChangeArrowheads="1" noChangeShapeType="1" noTextEdit="1"/>
                </p:cNvSpPr>
                <p:nvPr/>
              </p:nvSpPr>
              <p:spPr>
                <a:xfrm>
                  <a:off x="1517698" y="4681091"/>
                  <a:ext cx="492443" cy="261610"/>
                </a:xfrm>
                <a:prstGeom prst="rect">
                  <a:avLst/>
                </a:prstGeom>
                <a:blipFill rotWithShape="1">
                  <a:blip r:embed="rId9"/>
                  <a:stretch>
                    <a:fillRect/>
                  </a:stretch>
                </a:blipFill>
              </p:spPr>
              <p:txBody>
                <a:bodyPr/>
                <a:lstStyle/>
                <a:p>
                  <a:r>
                    <a:rPr lang="en-US">
                      <a:noFill/>
                    </a:rPr>
                    <a:t> </a:t>
                  </a:r>
                </a:p>
              </p:txBody>
            </p:sp>
          </mc:Fallback>
        </mc:AlternateContent>
        <mc:AlternateContent>
          <mc:Choice xmlns:mc="http://schemas.openxmlformats.org/markup-compatibility/2006" xmlns:a14="http://schemas.microsoft.com/office/drawing/2010/main" xmlns:p="http://schemas.openxmlformats.org/presentationml/2006/main" xmlns:r="http://schemas.openxmlformats.org/officeDocument/2006/relationships" xmlns:a="http://schemas.openxmlformats.org/drawingml/2006/main" xmlns="" Requires="a14">
            <p:sp>
              <p:nvSpPr>
                <p:cNvPr id="25" name="TextBox 24"/>
                <p:cNvSpPr txBox="1"/>
                <p:nvPr/>
              </p:nvSpPr>
              <p:spPr>
                <a:xfrm>
                  <a:off x="1508080" y="4409301"/>
                  <a:ext cx="502061" cy="2616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sSub>
                          <m:sSubPr>
                            <m:ctrlPr>
                              <a:rPr lang="en-US" sz="1100" i="1">
                                <a:latin typeface="Cambria Math"/>
                              </a:rPr>
                            </m:ctrlPr>
                          </m:sSubPr>
                          <m:e>
                            <m:r>
                              <a:rPr lang="en-US" sz="1100" i="1">
                                <a:latin typeface="Cambria Math"/>
                              </a:rPr>
                              <m:t>𝑀𝐷</m:t>
                            </m:r>
                          </m:e>
                          <m:sub>
                            <m:r>
                              <a:rPr lang="en-US" sz="1100" i="1">
                                <a:latin typeface="Cambria Math"/>
                              </a:rPr>
                              <m:t>𝑃</m:t>
                            </m:r>
                          </m:sub>
                        </m:sSub>
                      </m:oMath>
                    </m:oMathPara>
                  </a14:m>
                  <a:endParaRPr lang="en-US" sz="1100" dirty="0"/>
                </a:p>
              </p:txBody>
            </p:sp>
          </mc:Choice>
          <mc:Fallback>
            <p:sp>
              <p:nvSpPr>
                <p:cNvPr id="25" name="TextBox 24"/>
                <p:cNvSpPr txBox="1">
                  <a:spLocks noRot="1" noChangeAspect="1" noMove="1" noResize="1" noEditPoints="1" noAdjustHandles="1" noChangeArrowheads="1" noChangeShapeType="1" noTextEdit="1"/>
                </p:cNvSpPr>
                <p:nvPr/>
              </p:nvSpPr>
              <p:spPr>
                <a:xfrm>
                  <a:off x="1508080" y="4409301"/>
                  <a:ext cx="502061" cy="261610"/>
                </a:xfrm>
                <a:prstGeom prst="rect">
                  <a:avLst/>
                </a:prstGeom>
                <a:blipFill rotWithShape="1">
                  <a:blip r:embed="rId10"/>
                  <a:stretch>
                    <a:fillRect/>
                  </a:stretch>
                </a:blipFill>
              </p:spPr>
              <p:txBody>
                <a:bodyPr/>
                <a:lstStyle/>
                <a:p>
                  <a:r>
                    <a:rPr lang="en-US">
                      <a:noFill/>
                    </a:rPr>
                    <a:t> </a:t>
                  </a:r>
                </a:p>
              </p:txBody>
            </p:sp>
          </mc:Fallback>
        </mc:AlternateContent>
        <p:sp>
          <p:nvSpPr>
            <p:cNvPr id="26" name="Oval 25"/>
            <p:cNvSpPr/>
            <p:nvPr/>
          </p:nvSpPr>
          <p:spPr>
            <a:xfrm>
              <a:off x="1257300" y="3723501"/>
              <a:ext cx="972281" cy="685800"/>
            </a:xfrm>
            <a:prstGeom prst="ellipse">
              <a:avLst/>
            </a:prstGeom>
            <a:noFill/>
            <a:ln w="9525">
              <a:prstDash val="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TextBox 26"/>
            <p:cNvSpPr txBox="1"/>
            <p:nvPr/>
          </p:nvSpPr>
          <p:spPr>
            <a:xfrm>
              <a:off x="1257300" y="4071491"/>
              <a:ext cx="979755" cy="261610"/>
            </a:xfrm>
            <a:prstGeom prst="rect">
              <a:avLst/>
            </a:prstGeom>
            <a:noFill/>
          </p:spPr>
          <p:txBody>
            <a:bodyPr wrap="none" rtlCol="0">
              <a:spAutoFit/>
            </a:bodyPr>
            <a:lstStyle/>
            <a:p>
              <a:r>
                <a:rPr lang="en-US" sz="1100" dirty="0" smtClean="0"/>
                <a:t>Sensitive data</a:t>
              </a:r>
              <a:endParaRPr lang="en-US" sz="1100" dirty="0"/>
            </a:p>
          </p:txBody>
        </p:sp>
        <mc:AlternateContent>
          <mc:Choice xmlns:mc="http://schemas.openxmlformats.org/markup-compatibility/2006" xmlns:a14="http://schemas.microsoft.com/office/drawing/2010/main" xmlns:p="http://schemas.openxmlformats.org/presentationml/2006/main" xmlns:r="http://schemas.openxmlformats.org/officeDocument/2006/relationships" xmlns:a="http://schemas.openxmlformats.org/drawingml/2006/main" xmlns="" Requires="a14">
            <p:sp>
              <p:nvSpPr>
                <p:cNvPr id="29" name="TextBox 28"/>
                <p:cNvSpPr txBox="1"/>
                <p:nvPr/>
              </p:nvSpPr>
              <p:spPr>
                <a:xfrm>
                  <a:off x="1551660" y="3809881"/>
                  <a:ext cx="429540" cy="261610"/>
                </a:xfrm>
                <a:prstGeom prst="rect">
                  <a:avLst/>
                </a:prstGeom>
                <a:noFill/>
              </p:spPr>
              <p:txBody>
                <a:bodyPr wrap="none" rtlCol="0">
                  <a:spAutoFit/>
                </a:bodyPr>
                <a:lstStyle/>
                <a:p>
                  <a:pPr/>
                  <a14:m>
                    <m:oMathPara xmlns:m="http://schemas.openxmlformats.org/officeDocument/2006/math">
                      <m:oMathParaPr>
                        <m:jc m:val="centerGroup"/>
                      </m:oMathParaPr>
                      <m:oMath xmlns:m="http://schemas.openxmlformats.org/officeDocument/2006/math">
                        <m:r>
                          <a:rPr lang="en-US" sz="1100" b="0" i="1" smtClean="0">
                            <a:latin typeface="Cambria Math"/>
                          </a:rPr>
                          <m:t>𝑎</m:t>
                        </m:r>
                        <m:r>
                          <a:rPr lang="en-US" sz="1100" b="0" i="1" smtClean="0">
                            <a:latin typeface="Cambria Math"/>
                          </a:rPr>
                          <m:t>, </m:t>
                        </m:r>
                        <m:r>
                          <a:rPr lang="en-US" sz="1100" b="0" i="1" smtClean="0">
                            <a:latin typeface="Cambria Math"/>
                          </a:rPr>
                          <m:t>𝑏</m:t>
                        </m:r>
                      </m:oMath>
                    </m:oMathPara>
                  </a14:m>
                  <a:endParaRPr lang="en-US" sz="1100" dirty="0"/>
                </a:p>
              </p:txBody>
            </p:sp>
          </mc:Choice>
          <mc:Fallback>
            <p:sp>
              <p:nvSpPr>
                <p:cNvPr id="29" name="TextBox 28"/>
                <p:cNvSpPr txBox="1">
                  <a:spLocks noRot="1" noChangeAspect="1" noMove="1" noResize="1" noEditPoints="1" noAdjustHandles="1" noChangeArrowheads="1" noChangeShapeType="1" noTextEdit="1"/>
                </p:cNvSpPr>
                <p:nvPr/>
              </p:nvSpPr>
              <p:spPr>
                <a:xfrm>
                  <a:off x="1551660" y="3809881"/>
                  <a:ext cx="429540" cy="261610"/>
                </a:xfrm>
                <a:prstGeom prst="rect">
                  <a:avLst/>
                </a:prstGeom>
                <a:blipFill rotWithShape="1">
                  <a:blip r:embed="rId5"/>
                  <a:stretch>
                    <a:fillRect/>
                  </a:stretch>
                </a:blipFill>
              </p:spPr>
              <p:txBody>
                <a:bodyPr/>
                <a:lstStyle/>
                <a:p>
                  <a:r>
                    <a:rPr lang="en-US">
                      <a:noFill/>
                    </a:rPr>
                    <a:t> </a:t>
                  </a:r>
                </a:p>
              </p:txBody>
            </p:sp>
          </mc:Fallback>
        </mc:AlternateContent>
      </p:grpSp>
      <p:sp>
        <p:nvSpPr>
          <p:cNvPr id="30" name="Right Arrow 29"/>
          <p:cNvSpPr/>
          <p:nvPr/>
        </p:nvSpPr>
        <p:spPr>
          <a:xfrm>
            <a:off x="3453537" y="4359905"/>
            <a:ext cx="762000" cy="440695"/>
          </a:xfrm>
          <a:prstGeom prst="rightArrow">
            <a:avLst/>
          </a:prstGeom>
          <a:solidFill>
            <a:schemeClr val="accent6">
              <a:lumMod val="20000"/>
              <a:lumOff val="80000"/>
            </a:schemeClr>
          </a:solidFill>
          <a:ln w="9525">
            <a:solidFill>
              <a:schemeClr val="accent6">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TextBox 30"/>
          <p:cNvSpPr txBox="1">
            <a:spLocks noRot="1" noChangeAspect="1" noMove="1" noResize="1" noEditPoints="1" noAdjustHandles="1" noChangeArrowheads="1" noChangeShapeType="1" noTextEdit="1"/>
          </p:cNvSpPr>
          <p:nvPr/>
        </p:nvSpPr>
        <p:spPr>
          <a:xfrm>
            <a:off x="1496866" y="5484368"/>
            <a:ext cx="493147" cy="276999"/>
          </a:xfrm>
          <a:prstGeom prst="rect">
            <a:avLst/>
          </a:prstGeom>
          <a:blipFill rotWithShape="1">
            <a:blip r:embed="rId11"/>
            <a:stretch>
              <a:fillRect/>
            </a:stretch>
          </a:blipFill>
        </p:spPr>
        <p:txBody>
          <a:bodyPr/>
          <a:lstStyle/>
          <a:p>
            <a:r>
              <a:rPr lang="en-US">
                <a:noFill/>
              </a:rPr>
              <a:t> </a:t>
            </a:r>
          </a:p>
        </p:txBody>
      </p:sp>
      <p:sp>
        <p:nvSpPr>
          <p:cNvPr id="32" name="TextBox 31"/>
          <p:cNvSpPr txBox="1">
            <a:spLocks noRot="1" noChangeAspect="1" noMove="1" noResize="1" noEditPoints="1" noAdjustHandles="1" noChangeArrowheads="1" noChangeShapeType="1" noTextEdit="1"/>
          </p:cNvSpPr>
          <p:nvPr/>
        </p:nvSpPr>
        <p:spPr>
          <a:xfrm>
            <a:off x="6324337" y="6352401"/>
            <a:ext cx="501291" cy="276999"/>
          </a:xfrm>
          <a:prstGeom prst="rect">
            <a:avLst/>
          </a:prstGeom>
          <a:blipFill rotWithShape="1">
            <a:blip r:embed="rId12"/>
            <a:stretch>
              <a:fillRect/>
            </a:stretch>
          </a:blipFill>
        </p:spPr>
        <p:txBody>
          <a:bodyPr/>
          <a:lstStyle/>
          <a:p>
            <a:r>
              <a:rPr lang="en-US">
                <a:noFill/>
              </a:rPr>
              <a:t> </a:t>
            </a:r>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1439006082"/>
      </p:ext>
    </p:extLst>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435608" y="0"/>
            <a:ext cx="7708392" cy="762000"/>
          </a:xfrm>
        </p:spPr>
        <p:txBody>
          <a:bodyPr/>
          <a:lstStyle/>
          <a:p>
            <a:r>
              <a:rPr lang="en-US" dirty="0" smtClean="0"/>
              <a:t>AB Update Solution</a:t>
            </a:r>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19</a:t>
            </a:fld>
            <a:endParaRPr lang="en-US"/>
          </a:p>
        </p:txBody>
      </p:sp>
      <p:sp>
        <p:nvSpPr>
          <p:cNvPr id="7" name="TextBox 6"/>
          <p:cNvSpPr txBox="1"/>
          <p:nvPr/>
        </p:nvSpPr>
        <p:spPr>
          <a:xfrm>
            <a:off x="1089147" y="685800"/>
            <a:ext cx="7981828" cy="6687983"/>
          </a:xfrm>
          <a:prstGeom prst="rect">
            <a:avLst/>
          </a:prstGeom>
          <a:noFill/>
        </p:spPr>
        <p:txBody>
          <a:bodyPr wrap="square" rtlCol="0">
            <a:spAutoFit/>
          </a:bodyPr>
          <a:lstStyle/>
          <a:p>
            <a:pPr marL="1066800" lvl="3" indent="-1066800" eaLnBrk="0" hangingPunct="0">
              <a:lnSpc>
                <a:spcPct val="90000"/>
              </a:lnSpc>
              <a:spcBef>
                <a:spcPts val="600"/>
              </a:spcBef>
              <a:buClr>
                <a:schemeClr val="accent1"/>
              </a:buClr>
              <a:buSzPct val="80000"/>
              <a:tabLst>
                <a:tab pos="914400" algn="l"/>
              </a:tabLst>
              <a:defRPr/>
            </a:pPr>
            <a:r>
              <a:rPr lang="en-US" dirty="0" smtClean="0">
                <a:latin typeface="+mn-lt"/>
                <a:ea typeface="ＭＳ Ｐゴシック" charset="-128"/>
                <a:cs typeface="ＭＳ Ｐゴシック" charset="-128"/>
              </a:rPr>
              <a:t>Advantage</a:t>
            </a:r>
          </a:p>
          <a:p>
            <a:pPr marL="611187" lvl="2" indent="-282575" eaLnBrk="0" hangingPunct="0">
              <a:lnSpc>
                <a:spcPct val="90000"/>
              </a:lnSpc>
              <a:spcBef>
                <a:spcPts val="600"/>
              </a:spcBef>
              <a:buClr>
                <a:schemeClr val="accent1"/>
              </a:buClr>
              <a:buSzPct val="80000"/>
              <a:buFont typeface="Wingdings 2" pitchFamily="-1" charset="2"/>
              <a:buChar char=""/>
              <a:defRPr/>
            </a:pPr>
            <a:r>
              <a:rPr lang="en-US" dirty="0" smtClean="0">
                <a:latin typeface="+mn-lt"/>
                <a:ea typeface="ＭＳ Ｐゴシック" charset="-128"/>
                <a:cs typeface="ＭＳ Ｐゴシック" charset="-128"/>
              </a:rPr>
              <a:t>Any entity with the permission to append information can append and specify the new privacy policy for the appended information</a:t>
            </a:r>
          </a:p>
          <a:p>
            <a:pPr marL="611187" lvl="2" indent="-282575" eaLnBrk="0" hangingPunct="0">
              <a:lnSpc>
                <a:spcPct val="90000"/>
              </a:lnSpc>
              <a:spcBef>
                <a:spcPts val="600"/>
              </a:spcBef>
              <a:buClr>
                <a:schemeClr val="accent1"/>
              </a:buClr>
              <a:buSzPct val="80000"/>
              <a:buFont typeface="Wingdings 2" pitchFamily="-1" charset="2"/>
              <a:buChar char=""/>
              <a:defRPr/>
            </a:pPr>
            <a:r>
              <a:rPr lang="en-US" dirty="0" smtClean="0">
                <a:latin typeface="+mn-lt"/>
                <a:ea typeface="ＭＳ Ｐゴシック" charset="-128"/>
                <a:cs typeface="ＭＳ Ｐゴシック" charset="-128"/>
              </a:rPr>
              <a:t>Existing policies are still effective on the existing data and new policies are only enforced on the appended data and the existing data</a:t>
            </a:r>
          </a:p>
          <a:p>
            <a:pPr marL="611187" lvl="2" indent="-282575" eaLnBrk="0" hangingPunct="0">
              <a:lnSpc>
                <a:spcPct val="90000"/>
              </a:lnSpc>
              <a:spcBef>
                <a:spcPts val="600"/>
              </a:spcBef>
              <a:buClr>
                <a:schemeClr val="accent1"/>
              </a:buClr>
              <a:buSzPct val="80000"/>
              <a:buFont typeface="Wingdings 2" pitchFamily="-1" charset="2"/>
              <a:buChar char=""/>
              <a:defRPr/>
            </a:pPr>
            <a:r>
              <a:rPr lang="en-US" dirty="0" smtClean="0">
                <a:latin typeface="+mn-lt"/>
                <a:ea typeface="ＭＳ Ｐゴシック" charset="-128"/>
                <a:cs typeface="ＭＳ Ｐゴシック" charset="-128"/>
              </a:rPr>
              <a:t>The nested structure of an active bundle naturally represents the history of </a:t>
            </a:r>
            <a:r>
              <a:rPr lang="en-US" dirty="0" smtClean="0">
                <a:latin typeface="+mn-lt"/>
                <a:ea typeface="ＭＳ Ｐゴシック" charset="-128"/>
                <a:cs typeface="ＭＳ Ｐゴシック" charset="-128"/>
              </a:rPr>
              <a:t>updates</a:t>
            </a:r>
          </a:p>
          <a:p>
            <a:pPr marL="1066800" lvl="3" indent="-1066800" eaLnBrk="0" hangingPunct="0">
              <a:lnSpc>
                <a:spcPct val="90000"/>
              </a:lnSpc>
              <a:spcBef>
                <a:spcPts val="600"/>
              </a:spcBef>
              <a:buClr>
                <a:schemeClr val="accent1"/>
              </a:buClr>
              <a:buSzPct val="80000"/>
              <a:defRPr/>
            </a:pPr>
            <a:r>
              <a:rPr lang="en-US" dirty="0" smtClean="0">
                <a:latin typeface="+mn-lt"/>
                <a:ea typeface="ＭＳ Ｐゴシック" charset="-128"/>
                <a:cs typeface="ＭＳ Ｐゴシック" charset="-128"/>
              </a:rPr>
              <a:t>Disadvantage</a:t>
            </a:r>
          </a:p>
          <a:p>
            <a:pPr marL="611187" lvl="2" indent="-282575" eaLnBrk="0" hangingPunct="0">
              <a:lnSpc>
                <a:spcPct val="90000"/>
              </a:lnSpc>
              <a:spcBef>
                <a:spcPts val="600"/>
              </a:spcBef>
              <a:buClr>
                <a:schemeClr val="accent1"/>
              </a:buClr>
              <a:buSzPct val="80000"/>
              <a:buFont typeface="Wingdings 2" pitchFamily="-1" charset="2"/>
              <a:buChar char=""/>
              <a:defRPr/>
            </a:pPr>
            <a:r>
              <a:rPr lang="en-US" dirty="0" smtClean="0">
                <a:latin typeface="+mn-lt"/>
                <a:ea typeface="ＭＳ Ｐゴシック" charset="-128"/>
                <a:cs typeface="ＭＳ Ｐゴシック" charset="-128"/>
              </a:rPr>
              <a:t>AB’s </a:t>
            </a:r>
            <a:r>
              <a:rPr lang="en-US" dirty="0" smtClean="0">
                <a:latin typeface="+mn-lt"/>
                <a:ea typeface="ＭＳ Ｐゴシック" charset="-128"/>
                <a:cs typeface="ＭＳ Ｐゴシック" charset="-128"/>
              </a:rPr>
              <a:t>size grows linearly with every update</a:t>
            </a:r>
          </a:p>
          <a:p>
            <a:pPr marL="611187" lvl="2" indent="-282575" eaLnBrk="0" hangingPunct="0">
              <a:lnSpc>
                <a:spcPct val="90000"/>
              </a:lnSpc>
              <a:spcBef>
                <a:spcPts val="600"/>
              </a:spcBef>
              <a:buClr>
                <a:schemeClr val="accent1"/>
              </a:buClr>
              <a:buSzPct val="80000"/>
              <a:buFont typeface="Wingdings 2" pitchFamily="-1" charset="2"/>
              <a:buChar char=""/>
              <a:defRPr/>
            </a:pPr>
            <a:r>
              <a:rPr lang="en-US" dirty="0" smtClean="0">
                <a:latin typeface="+mn-lt"/>
                <a:ea typeface="ＭＳ Ｐゴシック" charset="-128"/>
                <a:cs typeface="ＭＳ Ｐゴシック" charset="-128"/>
              </a:rPr>
              <a:t>The new policies may be more restrictive than the original policies which may restrict access to the original data </a:t>
            </a:r>
          </a:p>
          <a:p>
            <a:pPr marL="609600" lvl="2" indent="-609600" eaLnBrk="0" hangingPunct="0">
              <a:lnSpc>
                <a:spcPct val="90000"/>
              </a:lnSpc>
              <a:spcBef>
                <a:spcPts val="600"/>
              </a:spcBef>
              <a:buClr>
                <a:schemeClr val="accent1"/>
              </a:buClr>
              <a:buSzPct val="80000"/>
              <a:defRPr/>
            </a:pPr>
            <a:r>
              <a:rPr lang="en-US" dirty="0" smtClean="0">
                <a:latin typeface="+mn-lt"/>
                <a:ea typeface="ＭＳ Ｐゴシック" charset="-128"/>
                <a:cs typeface="ＭＳ Ｐゴシック" charset="-128"/>
              </a:rPr>
              <a:t>Possible Solution: </a:t>
            </a:r>
            <a:r>
              <a:rPr lang="en-US" dirty="0" err="1" smtClean="0">
                <a:latin typeface="+mn-lt"/>
                <a:ea typeface="ＭＳ Ｐゴシック" charset="-128"/>
                <a:cs typeface="ＭＳ Ｐゴシック" charset="-128"/>
              </a:rPr>
              <a:t>VMs</a:t>
            </a:r>
            <a:r>
              <a:rPr lang="en-US" dirty="0" smtClean="0">
                <a:latin typeface="+mn-lt"/>
                <a:ea typeface="ＭＳ Ｐゴシック" charset="-128"/>
                <a:cs typeface="ＭＳ Ｐゴシック" charset="-128"/>
              </a:rPr>
              <a:t> of Nested </a:t>
            </a:r>
            <a:r>
              <a:rPr lang="en-US" dirty="0" err="1" smtClean="0">
                <a:latin typeface="+mn-lt"/>
                <a:ea typeface="ＭＳ Ｐゴシック" charset="-128"/>
                <a:cs typeface="ＭＳ Ｐゴシック" charset="-128"/>
              </a:rPr>
              <a:t>ABs</a:t>
            </a:r>
            <a:r>
              <a:rPr lang="en-US" dirty="0" smtClean="0">
                <a:latin typeface="+mn-lt"/>
                <a:ea typeface="ＭＳ Ｐゴシック" charset="-128"/>
                <a:cs typeface="ＭＳ Ｐゴシック" charset="-128"/>
              </a:rPr>
              <a:t> are redundant. A single common VM can serve all Nested </a:t>
            </a:r>
            <a:r>
              <a:rPr lang="en-US" dirty="0" err="1" smtClean="0">
                <a:latin typeface="+mn-lt"/>
                <a:ea typeface="ＭＳ Ｐゴシック" charset="-128"/>
                <a:cs typeface="ＭＳ Ｐゴシック" charset="-128"/>
              </a:rPr>
              <a:t>ABs</a:t>
            </a:r>
            <a:endParaRPr lang="en-US" dirty="0" smtClean="0">
              <a:latin typeface="+mn-lt"/>
              <a:ea typeface="ＭＳ Ｐゴシック" charset="-128"/>
              <a:cs typeface="ＭＳ Ｐゴシック" charset="-128"/>
            </a:endParaRPr>
          </a:p>
          <a:p>
            <a:pPr marL="800100" lvl="1" indent="-342900"/>
            <a:endParaRPr lang="en-US" dirty="0" smtClean="0"/>
          </a:p>
          <a:p>
            <a:pPr marL="342900" indent="-342900"/>
            <a:endParaRPr lang="en-US" sz="2400" dirty="0" smtClean="0"/>
          </a:p>
        </p:txBody>
      </p:sp>
      <p:sp>
        <p:nvSpPr>
          <p:cNvPr id="8" name="TextBox 7"/>
          <p:cNvSpPr txBox="1"/>
          <p:nvPr/>
        </p:nvSpPr>
        <p:spPr>
          <a:xfrm>
            <a:off x="2271468" y="4221684"/>
            <a:ext cx="184666" cy="461665"/>
          </a:xfrm>
          <a:prstGeom prst="rect">
            <a:avLst/>
          </a:prstGeom>
          <a:noFill/>
        </p:spPr>
        <p:txBody>
          <a:bodyPr wrap="none" rtlCol="0">
            <a:spAutoFit/>
          </a:bodyPr>
          <a:lstStyle/>
          <a:p>
            <a:endParaRPr lang="en-US" dirty="0"/>
          </a:p>
        </p:txBody>
      </p:sp>
    </p:spTree>
    <p:extLst>
      <p:ext uri="{BB962C8B-B14F-4D97-AF65-F5344CB8AC3E}">
        <p14:creationId xmlns:p14="http://schemas.microsoft.com/office/powerpoint/2010/main" xmlns:p="http://schemas.openxmlformats.org/presentationml/2006/main" xmlns:r="http://schemas.openxmlformats.org/officeDocument/2006/relationships" xmlns:a="http://schemas.openxmlformats.org/drawingml/2006/main" xmlns="" val="2244524483"/>
      </p:ext>
    </p:extLst>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Outline</a:t>
            </a:r>
            <a:endParaRPr lang="en-US" dirty="0"/>
          </a:p>
        </p:txBody>
      </p:sp>
      <p:sp>
        <p:nvSpPr>
          <p:cNvPr id="3" name="Content Placeholder 2"/>
          <p:cNvSpPr>
            <a:spLocks noGrp="1"/>
          </p:cNvSpPr>
          <p:nvPr>
            <p:ph idx="1"/>
          </p:nvPr>
        </p:nvSpPr>
        <p:spPr/>
        <p:txBody>
          <a:bodyPr/>
          <a:lstStyle/>
          <a:p>
            <a:r>
              <a:rPr lang="en-US" dirty="0" smtClean="0"/>
              <a:t>Background</a:t>
            </a:r>
          </a:p>
          <a:p>
            <a:r>
              <a:rPr lang="en-US" dirty="0" smtClean="0"/>
              <a:t>Problem Statement</a:t>
            </a:r>
          </a:p>
          <a:p>
            <a:r>
              <a:rPr lang="en-US" dirty="0" smtClean="0"/>
              <a:t>Related Work</a:t>
            </a:r>
          </a:p>
          <a:p>
            <a:r>
              <a:rPr lang="en-US" dirty="0" smtClean="0"/>
              <a:t>Managed Information Object</a:t>
            </a:r>
          </a:p>
          <a:p>
            <a:r>
              <a:rPr lang="en-US" dirty="0" smtClean="0"/>
              <a:t>Active Bundle Scheme</a:t>
            </a:r>
          </a:p>
          <a:p>
            <a:r>
              <a:rPr lang="en-US" dirty="0" smtClean="0"/>
              <a:t>Extending Active Bundle Scheme</a:t>
            </a:r>
          </a:p>
          <a:p>
            <a:r>
              <a:rPr lang="en-US" dirty="0" smtClean="0"/>
              <a:t>Possible Projects</a:t>
            </a:r>
          </a:p>
        </p:txBody>
      </p:sp>
      <p:sp>
        <p:nvSpPr>
          <p:cNvPr id="4" name="Slide Number Placeholder 3"/>
          <p:cNvSpPr>
            <a:spLocks noGrp="1"/>
          </p:cNvSpPr>
          <p:nvPr>
            <p:ph type="sldNum" sz="quarter" idx="12"/>
          </p:nvPr>
        </p:nvSpPr>
        <p:spPr/>
        <p:txBody>
          <a:bodyPr/>
          <a:lstStyle/>
          <a:p>
            <a:pPr>
              <a:defRPr/>
            </a:pPr>
            <a:fld id="{962989A8-7C4E-CB4B-B31B-151C46857D81}" type="slidenum">
              <a:rPr lang="en-US" smtClean="0"/>
              <a:pPr>
                <a:defRPr/>
              </a:pPr>
              <a:t>2</a:t>
            </a:fld>
            <a:endParaRPr lang="en-US"/>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Improving the AB Implementation</a:t>
            </a:r>
            <a:endParaRPr lang="en-US" dirty="0"/>
          </a:p>
        </p:txBody>
      </p:sp>
      <p:sp>
        <p:nvSpPr>
          <p:cNvPr id="3" name="Content Placeholder 2"/>
          <p:cNvSpPr>
            <a:spLocks noGrp="1"/>
          </p:cNvSpPr>
          <p:nvPr>
            <p:ph idx="1"/>
          </p:nvPr>
        </p:nvSpPr>
        <p:spPr/>
        <p:txBody>
          <a:bodyPr/>
          <a:lstStyle/>
          <a:p>
            <a:endParaRPr lang="en-US" dirty="0" smtClean="0"/>
          </a:p>
          <a:p>
            <a:r>
              <a:rPr lang="en-US" dirty="0" smtClean="0"/>
              <a:t>Improve the AB implementation by making it less dependent on TTP</a:t>
            </a:r>
          </a:p>
          <a:p>
            <a:r>
              <a:rPr lang="en-US" dirty="0" smtClean="0"/>
              <a:t>Provide a mechanism for policy based selective dissemination</a:t>
            </a:r>
            <a:endParaRPr lang="en-US" dirty="0" smtClean="0"/>
          </a:p>
          <a:p>
            <a:r>
              <a:rPr lang="en-US" dirty="0" smtClean="0"/>
              <a:t>Use a </a:t>
            </a:r>
            <a:r>
              <a:rPr lang="en-US" dirty="0" smtClean="0"/>
              <a:t>policy language</a:t>
            </a:r>
            <a:r>
              <a:rPr lang="en-US" dirty="0" smtClean="0"/>
              <a:t> to define </a:t>
            </a:r>
            <a:r>
              <a:rPr lang="en-US" dirty="0" smtClean="0"/>
              <a:t>policies</a:t>
            </a:r>
          </a:p>
          <a:p>
            <a:r>
              <a:rPr lang="en-US" dirty="0" smtClean="0"/>
              <a:t>Providing resilience against malicious hosts</a:t>
            </a:r>
          </a:p>
          <a:p>
            <a:r>
              <a:rPr lang="en-US" dirty="0" smtClean="0"/>
              <a:t>Application specific development and experimentation</a:t>
            </a:r>
          </a:p>
          <a:p>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962989A8-7C4E-CB4B-B31B-151C46857D81}"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Improving AB Implementation</a:t>
            </a:r>
            <a:endParaRPr lang="en-US" dirty="0"/>
          </a:p>
        </p:txBody>
      </p:sp>
      <p:sp>
        <p:nvSpPr>
          <p:cNvPr id="3" name="Content Placeholder 2"/>
          <p:cNvSpPr>
            <a:spLocks noGrp="1"/>
          </p:cNvSpPr>
          <p:nvPr>
            <p:ph idx="1"/>
          </p:nvPr>
        </p:nvSpPr>
        <p:spPr/>
        <p:txBody>
          <a:bodyPr/>
          <a:lstStyle/>
          <a:p>
            <a:r>
              <a:rPr lang="en-US" dirty="0" smtClean="0"/>
              <a:t>Provide selective dissemination</a:t>
            </a:r>
          </a:p>
          <a:p>
            <a:pPr lvl="1"/>
            <a:r>
              <a:rPr lang="en-US" dirty="0" smtClean="0"/>
              <a:t>Organize data in AB into separate items</a:t>
            </a:r>
          </a:p>
          <a:p>
            <a:pPr lvl="1"/>
            <a:r>
              <a:rPr lang="en-US" dirty="0" smtClean="0"/>
              <a:t>Encrypt each item with a different key</a:t>
            </a:r>
          </a:p>
          <a:p>
            <a:r>
              <a:rPr lang="en-US" dirty="0" smtClean="0"/>
              <a:t>Decrease dependence on TTP</a:t>
            </a:r>
          </a:p>
          <a:p>
            <a:pPr lvl="1"/>
            <a:r>
              <a:rPr lang="en-US" dirty="0" smtClean="0"/>
              <a:t>Use Shamir’s threshold secret sharing technique [16] to split each of the decryption keys into N shares </a:t>
            </a:r>
          </a:p>
          <a:p>
            <a:pPr lvl="1"/>
            <a:r>
              <a:rPr lang="en-US" dirty="0" smtClean="0"/>
              <a:t>Set a threshold </a:t>
            </a:r>
            <a:r>
              <a:rPr lang="en-US" dirty="0" err="1" smtClean="0"/>
              <a:t>t</a:t>
            </a:r>
            <a:r>
              <a:rPr lang="en-US" dirty="0" smtClean="0"/>
              <a:t> such that </a:t>
            </a:r>
            <a:r>
              <a:rPr lang="en-US" dirty="0" err="1" smtClean="0"/>
              <a:t>t</a:t>
            </a:r>
            <a:r>
              <a:rPr lang="en-US" dirty="0" smtClean="0"/>
              <a:t> shares are required for key reconstruction</a:t>
            </a:r>
          </a:p>
          <a:p>
            <a:pPr lvl="1"/>
            <a:r>
              <a:rPr lang="en-US" dirty="0" smtClean="0"/>
              <a:t>Store the key shares in a distributed hash table (DHT) built on top of P2P system (</a:t>
            </a:r>
            <a:r>
              <a:rPr lang="en-US" dirty="0" err="1" smtClean="0"/>
              <a:t>Vuze</a:t>
            </a:r>
            <a:r>
              <a:rPr lang="en-US" dirty="0" smtClean="0"/>
              <a:t>) [26]</a:t>
            </a:r>
          </a:p>
          <a:p>
            <a:pPr lvl="1"/>
            <a:r>
              <a:rPr lang="en-US" dirty="0" smtClean="0"/>
              <a:t>Each share is stored at a random node</a:t>
            </a:r>
          </a:p>
          <a:p>
            <a:pPr lvl="1"/>
            <a:endParaRPr lang="en-US" dirty="0" smtClean="0"/>
          </a:p>
          <a:p>
            <a:pPr lvl="1"/>
            <a:endParaRPr lang="en-US" dirty="0" smtClean="0"/>
          </a:p>
          <a:p>
            <a:pPr lvl="1"/>
            <a:endParaRPr lang="en-US" dirty="0" smtClean="0"/>
          </a:p>
          <a:p>
            <a:pPr lvl="1"/>
            <a:endParaRPr lang="en-US" dirty="0"/>
          </a:p>
        </p:txBody>
      </p:sp>
      <p:sp>
        <p:nvSpPr>
          <p:cNvPr id="4" name="Slide Number Placeholder 3"/>
          <p:cNvSpPr>
            <a:spLocks noGrp="1"/>
          </p:cNvSpPr>
          <p:nvPr>
            <p:ph type="sldNum" sz="quarter" idx="12"/>
          </p:nvPr>
        </p:nvSpPr>
        <p:spPr/>
        <p:txBody>
          <a:bodyPr/>
          <a:lstStyle/>
          <a:p>
            <a:pPr>
              <a:defRPr/>
            </a:pPr>
            <a:fld id="{962989A8-7C4E-CB4B-B31B-151C46857D81}" type="slidenum">
              <a:rPr lang="en-US" smtClean="0"/>
              <a:pPr>
                <a:defRPr/>
              </a:pPr>
              <a:t>21</a:t>
            </a:fld>
            <a:endParaRPr 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DHT scheme for AB</a:t>
            </a:r>
            <a:endParaRPr lang="en-US" dirty="0"/>
          </a:p>
        </p:txBody>
      </p:sp>
      <p:pic>
        <p:nvPicPr>
          <p:cNvPr id="4" name="Picture 3" descr="Screen Shot 2012-12-04 at 12.34.29 AM.png"/>
          <p:cNvPicPr>
            <a:picLocks noChangeAspect="1"/>
          </p:cNvPicPr>
          <p:nvPr/>
        </p:nvPicPr>
        <p:blipFill>
          <a:blip r:embed="rId2"/>
          <a:stretch>
            <a:fillRect/>
          </a:stretch>
        </p:blipFill>
        <p:spPr>
          <a:xfrm>
            <a:off x="1943100" y="990600"/>
            <a:ext cx="6210300" cy="2501900"/>
          </a:xfrm>
          <a:prstGeom prst="rect">
            <a:avLst/>
          </a:prstGeom>
        </p:spPr>
      </p:pic>
      <p:pic>
        <p:nvPicPr>
          <p:cNvPr id="5" name="Picture 4" descr="Screen Shot 2012-12-04 at 1.23.13 AM.png"/>
          <p:cNvPicPr>
            <a:picLocks noChangeAspect="1"/>
          </p:cNvPicPr>
          <p:nvPr/>
        </p:nvPicPr>
        <p:blipFill>
          <a:blip r:embed="rId3"/>
          <a:stretch>
            <a:fillRect/>
          </a:stretch>
        </p:blipFill>
        <p:spPr>
          <a:xfrm>
            <a:off x="2095500" y="3860800"/>
            <a:ext cx="5981700" cy="2540000"/>
          </a:xfrm>
          <a:prstGeom prst="rect">
            <a:avLst/>
          </a:prstGeom>
        </p:spPr>
      </p:pic>
      <p:sp>
        <p:nvSpPr>
          <p:cNvPr id="6" name="Slide Number Placeholder 5"/>
          <p:cNvSpPr>
            <a:spLocks noGrp="1"/>
          </p:cNvSpPr>
          <p:nvPr>
            <p:ph type="sldNum" sz="quarter" idx="12"/>
          </p:nvPr>
        </p:nvSpPr>
        <p:spPr/>
        <p:txBody>
          <a:bodyPr/>
          <a:lstStyle/>
          <a:p>
            <a:pPr>
              <a:defRPr/>
            </a:pPr>
            <a:fld id="{962989A8-7C4E-CB4B-B31B-151C46857D81}" type="slidenum">
              <a:rPr lang="en-US" smtClean="0"/>
              <a:pPr>
                <a:defRPr/>
              </a:pPr>
              <a:t>22</a:t>
            </a:fld>
            <a:endParaRPr lang="en-US"/>
          </a:p>
        </p:txBody>
      </p:sp>
      <p:sp>
        <p:nvSpPr>
          <p:cNvPr id="7" name="TextBox 6"/>
          <p:cNvSpPr txBox="1"/>
          <p:nvPr/>
        </p:nvSpPr>
        <p:spPr>
          <a:xfrm>
            <a:off x="2095500" y="3043535"/>
            <a:ext cx="2797811" cy="461665"/>
          </a:xfrm>
          <a:prstGeom prst="rect">
            <a:avLst/>
          </a:prstGeom>
          <a:noFill/>
        </p:spPr>
        <p:txBody>
          <a:bodyPr wrap="none" rtlCol="0">
            <a:spAutoFit/>
          </a:bodyPr>
          <a:lstStyle/>
          <a:p>
            <a:r>
              <a:rPr lang="en-US" dirty="0" smtClean="0"/>
              <a:t>AB Key distribution</a:t>
            </a:r>
            <a:endParaRPr lang="en-US" dirty="0"/>
          </a:p>
        </p:txBody>
      </p:sp>
      <p:sp>
        <p:nvSpPr>
          <p:cNvPr id="8" name="TextBox 7"/>
          <p:cNvSpPr txBox="1"/>
          <p:nvPr/>
        </p:nvSpPr>
        <p:spPr>
          <a:xfrm>
            <a:off x="4876800" y="6017567"/>
            <a:ext cx="3242494" cy="461665"/>
          </a:xfrm>
          <a:prstGeom prst="rect">
            <a:avLst/>
          </a:prstGeom>
          <a:noFill/>
        </p:spPr>
        <p:txBody>
          <a:bodyPr wrap="none" rtlCol="0">
            <a:spAutoFit/>
          </a:bodyPr>
          <a:lstStyle/>
          <a:p>
            <a:r>
              <a:rPr lang="en-US" dirty="0" smtClean="0"/>
              <a:t>AB Key reconstruction</a:t>
            </a:r>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Advantages of using DHT</a:t>
            </a:r>
            <a:endParaRPr lang="en-US" dirty="0"/>
          </a:p>
        </p:txBody>
      </p:sp>
      <p:sp>
        <p:nvSpPr>
          <p:cNvPr id="3" name="Content Placeholder 2"/>
          <p:cNvSpPr>
            <a:spLocks noGrp="1"/>
          </p:cNvSpPr>
          <p:nvPr>
            <p:ph idx="1"/>
          </p:nvPr>
        </p:nvSpPr>
        <p:spPr/>
        <p:txBody>
          <a:bodyPr/>
          <a:lstStyle/>
          <a:p>
            <a:r>
              <a:rPr lang="en-US" dirty="0" smtClean="0"/>
              <a:t>Huge scale - millions of geographically distributed nodes</a:t>
            </a:r>
          </a:p>
          <a:p>
            <a:r>
              <a:rPr lang="en-US" dirty="0" smtClean="0"/>
              <a:t>Decentralized – individually owned nodes with no single point of trust</a:t>
            </a:r>
          </a:p>
          <a:p>
            <a:r>
              <a:rPr lang="en-US" dirty="0" smtClean="0"/>
              <a:t>Load reduction and Asynchronous communication – no synchronization issues</a:t>
            </a:r>
          </a:p>
          <a:p>
            <a:r>
              <a:rPr lang="en-US" dirty="0" smtClean="0"/>
              <a:t>Hard to deduce all the shares (</a:t>
            </a:r>
            <a:r>
              <a:rPr lang="en-US" dirty="0" err="1" smtClean="0"/>
              <a:t>atleast</a:t>
            </a:r>
            <a:r>
              <a:rPr lang="en-US" dirty="0" smtClean="0"/>
              <a:t> </a:t>
            </a:r>
            <a:r>
              <a:rPr lang="en-US" dirty="0" err="1" smtClean="0"/>
              <a:t>t</a:t>
            </a:r>
            <a:r>
              <a:rPr lang="en-US" dirty="0" smtClean="0"/>
              <a:t>)</a:t>
            </a:r>
          </a:p>
          <a:p>
            <a:r>
              <a:rPr lang="en-US" dirty="0" smtClean="0"/>
              <a:t>Hard to compromise all the nodes that store the shares</a:t>
            </a:r>
          </a:p>
          <a:p>
            <a:r>
              <a:rPr lang="en-US" dirty="0" smtClean="0"/>
              <a:t>Use</a:t>
            </a:r>
            <a:r>
              <a:rPr lang="en-US" dirty="0" smtClean="0"/>
              <a:t> periodic splitting </a:t>
            </a:r>
            <a:r>
              <a:rPr lang="en-US" dirty="0" smtClean="0"/>
              <a:t>to protect against dynamic </a:t>
            </a:r>
            <a:r>
              <a:rPr lang="en-US" dirty="0" smtClean="0"/>
              <a:t>adversaries</a:t>
            </a:r>
          </a:p>
          <a:p>
            <a:endParaRPr lang="en-US" dirty="0" smtClean="0"/>
          </a:p>
          <a:p>
            <a:pPr lvl="1"/>
            <a:endParaRPr lang="en-US" dirty="0"/>
          </a:p>
        </p:txBody>
      </p:sp>
      <p:sp>
        <p:nvSpPr>
          <p:cNvPr id="4" name="Slide Number Placeholder 3"/>
          <p:cNvSpPr>
            <a:spLocks noGrp="1"/>
          </p:cNvSpPr>
          <p:nvPr>
            <p:ph type="sldNum" sz="quarter" idx="12"/>
          </p:nvPr>
        </p:nvSpPr>
        <p:spPr/>
        <p:txBody>
          <a:bodyPr/>
          <a:lstStyle/>
          <a:p>
            <a:pPr>
              <a:defRPr/>
            </a:pPr>
            <a:fld id="{962989A8-7C4E-CB4B-B31B-151C46857D81}" type="slidenum">
              <a:rPr lang="en-US" smtClean="0"/>
              <a:pPr>
                <a:defRPr/>
              </a:pPr>
              <a:t>23</a:t>
            </a:fld>
            <a:endParaRPr lang="en-U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Improvement in DHT </a:t>
            </a:r>
            <a:endParaRPr lang="en-US" dirty="0"/>
          </a:p>
        </p:txBody>
      </p:sp>
      <p:sp>
        <p:nvSpPr>
          <p:cNvPr id="3" name="Content Placeholder 2"/>
          <p:cNvSpPr>
            <a:spLocks noGrp="1"/>
          </p:cNvSpPr>
          <p:nvPr>
            <p:ph idx="1"/>
          </p:nvPr>
        </p:nvSpPr>
        <p:spPr/>
        <p:txBody>
          <a:bodyPr/>
          <a:lstStyle/>
          <a:p>
            <a:r>
              <a:rPr lang="en-US" dirty="0" smtClean="0"/>
              <a:t>DHT loses key shares over time</a:t>
            </a:r>
          </a:p>
          <a:p>
            <a:pPr lvl="1"/>
            <a:r>
              <a:rPr lang="en-US" dirty="0" smtClean="0"/>
              <a:t>Nodes crash or leave </a:t>
            </a:r>
          </a:p>
          <a:p>
            <a:pPr marL="365125" lvl="1" indent="-282575">
              <a:spcBef>
                <a:spcPts val="600"/>
              </a:spcBef>
              <a:buSzPct val="80000"/>
              <a:buFont typeface="Wingdings 2" pitchFamily="-1" charset="2"/>
              <a:buChar char=""/>
            </a:pPr>
            <a:r>
              <a:rPr lang="en-US" sz="3000" dirty="0" smtClean="0">
                <a:cs typeface="ＭＳ Ｐゴシック" charset="-128"/>
              </a:rPr>
              <a:t>Need to republish the shares for availability</a:t>
            </a:r>
          </a:p>
          <a:p>
            <a:pPr marL="365125" lvl="1" indent="-282575">
              <a:spcBef>
                <a:spcPts val="600"/>
              </a:spcBef>
              <a:buSzPct val="80000"/>
              <a:buFont typeface="Wingdings 2" pitchFamily="-1" charset="2"/>
              <a:buChar char=""/>
            </a:pPr>
            <a:r>
              <a:rPr lang="en-US" sz="3000" dirty="0" smtClean="0">
                <a:cs typeface="ＭＳ Ｐゴシック" charset="-128"/>
              </a:rPr>
              <a:t>Use a hybrid DHT (combination of reliable* DHT and public DHT) [26]</a:t>
            </a:r>
          </a:p>
          <a:p>
            <a:pPr marL="365125" lvl="1" indent="-282575">
              <a:spcBef>
                <a:spcPts val="600"/>
              </a:spcBef>
              <a:buSzPct val="80000"/>
              <a:buFont typeface="Wingdings 2" pitchFamily="-1" charset="2"/>
              <a:buChar char=""/>
            </a:pPr>
            <a:r>
              <a:rPr lang="en-US" sz="3000" dirty="0" smtClean="0">
                <a:cs typeface="ＭＳ Ｐゴシック" charset="-128"/>
              </a:rPr>
              <a:t>Split K into K’ and K’’</a:t>
            </a:r>
          </a:p>
          <a:p>
            <a:pPr marL="365125" lvl="1" indent="-282575">
              <a:spcBef>
                <a:spcPts val="600"/>
              </a:spcBef>
              <a:buSzPct val="80000"/>
              <a:buFont typeface="Wingdings 2" pitchFamily="-1" charset="2"/>
              <a:buChar char=""/>
            </a:pPr>
            <a:r>
              <a:rPr lang="en-US" sz="3000" dirty="0" smtClean="0">
                <a:cs typeface="ＭＳ Ｐゴシック" charset="-128"/>
              </a:rPr>
              <a:t>Split K’ into n shares and store in reliable DHT</a:t>
            </a:r>
          </a:p>
          <a:p>
            <a:pPr marL="365125" lvl="1" indent="-282575">
              <a:spcBef>
                <a:spcPts val="600"/>
              </a:spcBef>
              <a:buSzPct val="80000"/>
              <a:buFont typeface="Wingdings 2" pitchFamily="-1" charset="2"/>
              <a:buChar char=""/>
            </a:pPr>
            <a:r>
              <a:rPr lang="en-US" sz="3000" dirty="0" smtClean="0">
                <a:cs typeface="ＭＳ Ｐゴシック" charset="-128"/>
              </a:rPr>
              <a:t>Split K’’ into </a:t>
            </a:r>
            <a:r>
              <a:rPr lang="en-US" sz="3000" dirty="0" err="1" smtClean="0">
                <a:cs typeface="ＭＳ Ｐゴシック" charset="-128"/>
              </a:rPr>
              <a:t>n</a:t>
            </a:r>
            <a:r>
              <a:rPr lang="en-US" sz="3000" dirty="0" smtClean="0">
                <a:cs typeface="ＭＳ Ｐゴシック" charset="-128"/>
              </a:rPr>
              <a:t> shares and store in public DHT</a:t>
            </a:r>
          </a:p>
          <a:p>
            <a:endParaRPr lang="en-US" dirty="0"/>
          </a:p>
        </p:txBody>
      </p:sp>
      <p:sp>
        <p:nvSpPr>
          <p:cNvPr id="4" name="Slide Number Placeholder 3"/>
          <p:cNvSpPr>
            <a:spLocks noGrp="1"/>
          </p:cNvSpPr>
          <p:nvPr>
            <p:ph type="sldNum" sz="quarter" idx="12"/>
          </p:nvPr>
        </p:nvSpPr>
        <p:spPr/>
        <p:txBody>
          <a:bodyPr/>
          <a:lstStyle/>
          <a:p>
            <a:pPr>
              <a:defRPr/>
            </a:pPr>
            <a:fld id="{962989A8-7C4E-CB4B-B31B-151C46857D81}" type="slidenum">
              <a:rPr lang="en-US" smtClean="0"/>
              <a:pPr>
                <a:defRPr/>
              </a:pPr>
              <a:t>24</a:t>
            </a:fld>
            <a:endParaRPr lang="en-U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 Policies</a:t>
            </a:r>
            <a:endParaRPr lang="en-US" dirty="0"/>
          </a:p>
        </p:txBody>
      </p:sp>
      <p:sp>
        <p:nvSpPr>
          <p:cNvPr id="3" name="Content Placeholder 2"/>
          <p:cNvSpPr>
            <a:spLocks noGrp="1"/>
          </p:cNvSpPr>
          <p:nvPr>
            <p:ph idx="1"/>
          </p:nvPr>
        </p:nvSpPr>
        <p:spPr/>
        <p:txBody>
          <a:bodyPr/>
          <a:lstStyle/>
          <a:p>
            <a:r>
              <a:rPr lang="en-US" sz="3400" dirty="0" smtClean="0"/>
              <a:t>Extend the AB approach with a formal language for specifying policies</a:t>
            </a:r>
          </a:p>
          <a:p>
            <a:r>
              <a:rPr lang="en-US" sz="3400" dirty="0" smtClean="0"/>
              <a:t>Need efficient policy negotiation mechanism</a:t>
            </a:r>
          </a:p>
          <a:p>
            <a:r>
              <a:rPr lang="en-US" sz="3400" dirty="0" smtClean="0"/>
              <a:t>OASIS </a:t>
            </a:r>
            <a:r>
              <a:rPr lang="en-US" sz="3400" dirty="0" err="1" smtClean="0"/>
              <a:t>eXtensible</a:t>
            </a:r>
            <a:r>
              <a:rPr lang="en-US" sz="3400" dirty="0" smtClean="0"/>
              <a:t> Access Control Markup Language (XACML) [17]</a:t>
            </a:r>
          </a:p>
          <a:p>
            <a:r>
              <a:rPr lang="en-US" sz="3400" dirty="0" smtClean="0"/>
              <a:t>Role Based Access Control (RBAC) [18]</a:t>
            </a:r>
          </a:p>
          <a:p>
            <a:endParaRPr lang="en-US" sz="3400" dirty="0"/>
          </a:p>
        </p:txBody>
      </p:sp>
      <p:sp>
        <p:nvSpPr>
          <p:cNvPr id="4" name="Slide Number Placeholder 3"/>
          <p:cNvSpPr>
            <a:spLocks noGrp="1"/>
          </p:cNvSpPr>
          <p:nvPr>
            <p:ph type="sldNum" sz="quarter" idx="12"/>
          </p:nvPr>
        </p:nvSpPr>
        <p:spPr/>
        <p:txBody>
          <a:bodyPr/>
          <a:lstStyle/>
          <a:p>
            <a:pPr>
              <a:defRPr/>
            </a:pPr>
            <a:fld id="{962989A8-7C4E-CB4B-B31B-151C46857D81}" type="slidenum">
              <a:rPr lang="en-US" smtClean="0"/>
              <a:pPr>
                <a:defRPr/>
              </a:pPr>
              <a:t>25</a:t>
            </a:fld>
            <a:endParaRPr lang="en-U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Protection against Malicious Hosts</a:t>
            </a:r>
            <a:endParaRPr lang="en-US" dirty="0"/>
          </a:p>
        </p:txBody>
      </p:sp>
      <p:sp>
        <p:nvSpPr>
          <p:cNvPr id="3" name="Content Placeholder 2"/>
          <p:cNvSpPr>
            <a:spLocks noGrp="1"/>
          </p:cNvSpPr>
          <p:nvPr>
            <p:ph idx="1"/>
          </p:nvPr>
        </p:nvSpPr>
        <p:spPr/>
        <p:txBody>
          <a:bodyPr/>
          <a:lstStyle/>
          <a:p>
            <a:r>
              <a:rPr lang="en-US" dirty="0" smtClean="0"/>
              <a:t>Use TPM [7] to ensure that host is not already compromised </a:t>
            </a:r>
          </a:p>
          <a:p>
            <a:r>
              <a:rPr lang="en-US" dirty="0" smtClean="0"/>
              <a:t>Perform code obfuscation – hide data and real program code within a scrambled code  </a:t>
            </a:r>
          </a:p>
          <a:p>
            <a:r>
              <a:rPr lang="en-US" dirty="0" smtClean="0"/>
              <a:t>Intertwine code and data together – hide data within the code to make it incomprehensible </a:t>
            </a:r>
          </a:p>
          <a:p>
            <a:r>
              <a:rPr lang="en-US" dirty="0" smtClean="0"/>
              <a:t>Use of polymorphic code [25] – code changes itself each time it runs but its semantics don't change </a:t>
            </a:r>
          </a:p>
          <a:p>
            <a:r>
              <a:rPr lang="en-US" dirty="0" smtClean="0"/>
              <a:t>Can store the control flow information in random DHT nodes</a:t>
            </a:r>
          </a:p>
          <a:p>
            <a:endParaRPr lang="en-US" dirty="0"/>
          </a:p>
        </p:txBody>
      </p:sp>
      <p:sp>
        <p:nvSpPr>
          <p:cNvPr id="4" name="Slide Number Placeholder 3"/>
          <p:cNvSpPr>
            <a:spLocks noGrp="1"/>
          </p:cNvSpPr>
          <p:nvPr>
            <p:ph type="sldNum" sz="quarter" idx="12"/>
          </p:nvPr>
        </p:nvSpPr>
        <p:spPr/>
        <p:txBody>
          <a:bodyPr/>
          <a:lstStyle/>
          <a:p>
            <a:pPr>
              <a:defRPr/>
            </a:pPr>
            <a:fld id="{962989A8-7C4E-CB4B-B31B-151C46857D81}" type="slidenum">
              <a:rPr lang="en-US" smtClean="0"/>
              <a:pPr>
                <a:defRPr/>
              </a:pPr>
              <a:t>26</a:t>
            </a:fld>
            <a:endParaRPr lang="en-U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Active Bundles Capabilities</a:t>
            </a:r>
            <a:endParaRPr lang="en-US" dirty="0"/>
          </a:p>
        </p:txBody>
      </p:sp>
      <p:sp>
        <p:nvSpPr>
          <p:cNvPr id="3" name="Content Placeholder 2"/>
          <p:cNvSpPr>
            <a:spLocks noGrp="1"/>
          </p:cNvSpPr>
          <p:nvPr>
            <p:ph idx="1"/>
          </p:nvPr>
        </p:nvSpPr>
        <p:spPr/>
        <p:txBody>
          <a:bodyPr/>
          <a:lstStyle/>
          <a:p>
            <a:pPr>
              <a:buNone/>
            </a:pPr>
            <a:r>
              <a:rPr lang="en-US" sz="2600" b="1" dirty="0" smtClean="0"/>
              <a:t>Capabilities</a:t>
            </a:r>
          </a:p>
          <a:p>
            <a:r>
              <a:rPr lang="en-US" sz="2600" dirty="0" smtClean="0"/>
              <a:t>Controlled and Selective Dissemination: Control the dissemination and selectively share the data based on the policies </a:t>
            </a:r>
          </a:p>
          <a:p>
            <a:pPr lvl="0"/>
            <a:r>
              <a:rPr lang="en-US" sz="2600" dirty="0" smtClean="0"/>
              <a:t>Quantifiable and Contextual Data Dissemination: Track the amount of data disclosed to a particular host and decide to further disclose or deny data requests </a:t>
            </a:r>
          </a:p>
          <a:p>
            <a:pPr lvl="0"/>
            <a:r>
              <a:rPr lang="en-US" sz="2600" dirty="0" smtClean="0"/>
              <a:t>Dynamic Metadata Adjustment: Update the policies based on a context, host, history of interactions, trust level etc. </a:t>
            </a:r>
          </a:p>
          <a:p>
            <a:endParaRPr lang="en-US" sz="2600" dirty="0"/>
          </a:p>
        </p:txBody>
      </p:sp>
      <p:sp>
        <p:nvSpPr>
          <p:cNvPr id="4" name="Slide Number Placeholder 3"/>
          <p:cNvSpPr>
            <a:spLocks noGrp="1"/>
          </p:cNvSpPr>
          <p:nvPr>
            <p:ph type="sldNum" sz="quarter" idx="12"/>
          </p:nvPr>
        </p:nvSpPr>
        <p:spPr/>
        <p:txBody>
          <a:bodyPr/>
          <a:lstStyle/>
          <a:p>
            <a:pPr>
              <a:defRPr/>
            </a:pPr>
            <a:fld id="{962989A8-7C4E-CB4B-B31B-151C46857D81}" type="slidenum">
              <a:rPr lang="en-US" smtClean="0"/>
              <a:pPr>
                <a:defRPr/>
              </a:pPr>
              <a:t>27</a:t>
            </a:fld>
            <a:endParaRPr 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Active Bundles Advantages</a:t>
            </a:r>
            <a:endParaRPr lang="en-US" dirty="0"/>
          </a:p>
        </p:txBody>
      </p:sp>
      <p:sp>
        <p:nvSpPr>
          <p:cNvPr id="3" name="Content Placeholder 2"/>
          <p:cNvSpPr>
            <a:spLocks noGrp="1"/>
          </p:cNvSpPr>
          <p:nvPr>
            <p:ph idx="1"/>
          </p:nvPr>
        </p:nvSpPr>
        <p:spPr/>
        <p:txBody>
          <a:bodyPr/>
          <a:lstStyle/>
          <a:p>
            <a:r>
              <a:rPr lang="en-US" dirty="0" smtClean="0"/>
              <a:t>Do not require hosts to have a policy enforcement engine or a trusted component</a:t>
            </a:r>
          </a:p>
          <a:p>
            <a:r>
              <a:rPr lang="en-US" dirty="0" smtClean="0"/>
              <a:t>Doesn’t rely on a dedicated TTP </a:t>
            </a:r>
          </a:p>
          <a:p>
            <a:r>
              <a:rPr lang="en-US" dirty="0" smtClean="0"/>
              <a:t>No trusted destination host assumption – works on unknown hosts</a:t>
            </a:r>
          </a:p>
          <a:p>
            <a:r>
              <a:rPr lang="en-US" dirty="0" smtClean="0"/>
              <a:t>Decentralized Distributed Asynchronous communication</a:t>
            </a:r>
          </a:p>
          <a:p>
            <a:pPr>
              <a:buNone/>
            </a:pPr>
            <a:endParaRPr lang="en-US" dirty="0" smtClean="0"/>
          </a:p>
          <a:p>
            <a:pPr>
              <a:buNone/>
            </a:pPr>
            <a:endParaRPr lang="en-US" dirty="0" smtClean="0"/>
          </a:p>
          <a:p>
            <a:endParaRPr lang="en-US" dirty="0" smtClean="0"/>
          </a:p>
          <a:p>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962989A8-7C4E-CB4B-B31B-151C46857D81}" type="slidenum">
              <a:rPr lang="en-US" smtClean="0"/>
              <a:pPr>
                <a:defRPr/>
              </a:pPr>
              <a:t>28</a:t>
            </a:fld>
            <a:endParaRPr 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Approach 2: End to End Auditing</a:t>
            </a:r>
            <a:endParaRPr lang="en-US" dirty="0"/>
          </a:p>
        </p:txBody>
      </p:sp>
      <p:sp>
        <p:nvSpPr>
          <p:cNvPr id="3" name="Content Placeholder 2"/>
          <p:cNvSpPr>
            <a:spLocks noGrp="1"/>
          </p:cNvSpPr>
          <p:nvPr>
            <p:ph idx="1"/>
          </p:nvPr>
        </p:nvSpPr>
        <p:spPr>
          <a:xfrm>
            <a:off x="1143000" y="990600"/>
            <a:ext cx="7924800" cy="5391150"/>
          </a:xfrm>
        </p:spPr>
        <p:txBody>
          <a:bodyPr/>
          <a:lstStyle/>
          <a:p>
            <a:pPr>
              <a:buNone/>
            </a:pPr>
            <a:r>
              <a:rPr lang="en-US" sz="2800" dirty="0" smtClean="0"/>
              <a:t>Trust Broker</a:t>
            </a:r>
          </a:p>
          <a:p>
            <a:pPr marL="617538" lvl="1" indent="-342900"/>
            <a:r>
              <a:rPr lang="en-US" sz="2400" dirty="0" smtClean="0"/>
              <a:t>Trusted third party responsible for maintaining end-to-end auditing in information flow chain</a:t>
            </a:r>
          </a:p>
          <a:p>
            <a:pPr marL="617538" lvl="1" indent="-342900"/>
            <a:r>
              <a:rPr lang="en-US" sz="2400" dirty="0" smtClean="0"/>
              <a:t>Maintains a list of certified business processes that use the Taint Analysis Module and ensure their compliance with the required security controls</a:t>
            </a:r>
          </a:p>
          <a:p>
            <a:pPr marL="617538" lvl="1" indent="-342900"/>
            <a:r>
              <a:rPr lang="en-US" sz="2400" dirty="0" smtClean="0"/>
              <a:t>Manages end-to-end client/process-invocation session</a:t>
            </a:r>
          </a:p>
          <a:p>
            <a:pPr>
              <a:buNone/>
            </a:pPr>
            <a:r>
              <a:rPr lang="en-US" sz="2800" dirty="0" smtClean="0"/>
              <a:t>Taint Analysis</a:t>
            </a:r>
          </a:p>
          <a:p>
            <a:pPr marL="617538" lvl="1" indent="-342900"/>
            <a:r>
              <a:rPr lang="en-US" sz="2400" dirty="0" smtClean="0"/>
              <a:t>Low level layer that monitors the interactions of business processes (at runtime) </a:t>
            </a:r>
          </a:p>
          <a:p>
            <a:pPr marL="617538" lvl="1" indent="-342900"/>
            <a:r>
              <a:rPr lang="en-US" sz="2400" dirty="0" smtClean="0"/>
              <a:t>Inspects the data exchanges (information flow) and reports policy violations</a:t>
            </a:r>
          </a:p>
          <a:p>
            <a:pPr>
              <a:buNone/>
            </a:pPr>
            <a:endParaRPr lang="en-US" sz="2800" dirty="0"/>
          </a:p>
        </p:txBody>
      </p:sp>
      <p:sp>
        <p:nvSpPr>
          <p:cNvPr id="4" name="Slide Number Placeholder 3"/>
          <p:cNvSpPr>
            <a:spLocks noGrp="1"/>
          </p:cNvSpPr>
          <p:nvPr>
            <p:ph type="sldNum" sz="quarter" idx="12"/>
          </p:nvPr>
        </p:nvSpPr>
        <p:spPr/>
        <p:txBody>
          <a:bodyPr/>
          <a:lstStyle/>
          <a:p>
            <a:pPr>
              <a:defRPr/>
            </a:pPr>
            <a:fld id="{962989A8-7C4E-CB4B-B31B-151C46857D81}" type="slidenum">
              <a:rPr lang="en-US" smtClean="0"/>
              <a:pPr>
                <a:defRPr/>
              </a:pPr>
              <a:t>29</a:t>
            </a:fld>
            <a:endParaRPr lang="en-US"/>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Background: Modern Enterprises</a:t>
            </a:r>
            <a:endParaRPr lang="en-US" dirty="0"/>
          </a:p>
        </p:txBody>
      </p:sp>
      <p:sp>
        <p:nvSpPr>
          <p:cNvPr id="3" name="Content Placeholder 2"/>
          <p:cNvSpPr>
            <a:spLocks noGrp="1"/>
          </p:cNvSpPr>
          <p:nvPr>
            <p:ph idx="1"/>
          </p:nvPr>
        </p:nvSpPr>
        <p:spPr>
          <a:xfrm>
            <a:off x="1219200" y="914400"/>
            <a:ext cx="7924800" cy="5867400"/>
          </a:xfrm>
        </p:spPr>
        <p:txBody>
          <a:bodyPr/>
          <a:lstStyle/>
          <a:p>
            <a:r>
              <a:rPr lang="en-US" sz="2400" dirty="0" smtClean="0"/>
              <a:t>Globally distributed </a:t>
            </a:r>
            <a:r>
              <a:rPr lang="en-US" sz="2400" dirty="0" smtClean="0"/>
              <a:t>operations e.g. Boeing, Cummins, Dow Agro Sciences</a:t>
            </a:r>
          </a:p>
          <a:p>
            <a:r>
              <a:rPr lang="en-US" sz="2400" dirty="0" smtClean="0"/>
              <a:t>Focus on core competencies and outsource auxiliary tasks to partner organizations</a:t>
            </a:r>
          </a:p>
          <a:p>
            <a:r>
              <a:rPr lang="en-US" sz="2400" dirty="0" smtClean="0"/>
              <a:t>Rely on Supply Chain to collaborate with partners in transforming raw materials into products</a:t>
            </a:r>
          </a:p>
          <a:p>
            <a:r>
              <a:rPr lang="en-US" sz="2400" dirty="0" smtClean="0"/>
              <a:t>Use PLM Information Systems to manage the information flow that facilitates the movement of physical product related entities in the supply chain</a:t>
            </a:r>
            <a:endParaRPr lang="en-US" sz="2400" dirty="0" smtClean="0"/>
          </a:p>
          <a:p>
            <a:r>
              <a:rPr lang="en-US" sz="2400" dirty="0" smtClean="0"/>
              <a:t>PLM systems continuously </a:t>
            </a:r>
            <a:r>
              <a:rPr lang="en-US" sz="2400" dirty="0" smtClean="0"/>
              <a:t>receive, process and share </a:t>
            </a:r>
            <a:r>
              <a:rPr lang="en-US" sz="2400" dirty="0" smtClean="0"/>
              <a:t>dynamic supply chain </a:t>
            </a:r>
            <a:r>
              <a:rPr lang="en-US" sz="2400" dirty="0" smtClean="0"/>
              <a:t>information (sensitive data)</a:t>
            </a:r>
          </a:p>
          <a:p>
            <a:pPr lvl="1"/>
            <a:r>
              <a:rPr lang="en-US" sz="2000" dirty="0" smtClean="0"/>
              <a:t>Commercial information shared with advisors and lawyers</a:t>
            </a:r>
          </a:p>
          <a:p>
            <a:pPr lvl="1"/>
            <a:r>
              <a:rPr lang="en-US" sz="2000" dirty="0" smtClean="0"/>
              <a:t>Personally identifiable information about customers and employees</a:t>
            </a:r>
          </a:p>
          <a:p>
            <a:pPr lvl="1"/>
            <a:r>
              <a:rPr lang="en-US" sz="2000" dirty="0" smtClean="0"/>
              <a:t>Intellectual property shared with partners</a:t>
            </a:r>
            <a:endParaRPr lang="en-US" sz="2000" dirty="0"/>
          </a:p>
        </p:txBody>
      </p:sp>
      <p:sp>
        <p:nvSpPr>
          <p:cNvPr id="4" name="Slide Number Placeholder 3"/>
          <p:cNvSpPr>
            <a:spLocks noGrp="1"/>
          </p:cNvSpPr>
          <p:nvPr>
            <p:ph type="sldNum" sz="quarter" idx="12"/>
          </p:nvPr>
        </p:nvSpPr>
        <p:spPr/>
        <p:txBody>
          <a:bodyPr/>
          <a:lstStyle/>
          <a:p>
            <a:pPr>
              <a:defRPr/>
            </a:pPr>
            <a:fld id="{962989A8-7C4E-CB4B-B31B-151C46857D81}" type="slidenum">
              <a:rPr lang="en-US" smtClean="0"/>
              <a:pPr>
                <a:defRPr/>
              </a:pPr>
              <a:t>3</a:t>
            </a:fld>
            <a:endParaRPr lang="en-US"/>
          </a:p>
        </p:txBody>
      </p:sp>
    </p:spTree>
  </p:cSld>
  <p:clrMapOvr>
    <a:masterClrMapping/>
  </p:clrMapOvr>
</p:sld>
</file>

<file path=ppt/slides/slide3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Trust Broker</a:t>
            </a:r>
            <a:endParaRPr lang="en-US" dirty="0"/>
          </a:p>
        </p:txBody>
      </p:sp>
      <p:sp>
        <p:nvSpPr>
          <p:cNvPr id="3" name="Content Placeholder 2"/>
          <p:cNvSpPr>
            <a:spLocks noGrp="1"/>
          </p:cNvSpPr>
          <p:nvPr>
            <p:ph idx="1"/>
          </p:nvPr>
        </p:nvSpPr>
        <p:spPr/>
        <p:txBody>
          <a:bodyPr/>
          <a:lstStyle/>
          <a:p>
            <a:pPr eaLnBrk="1" hangingPunct="1"/>
            <a:r>
              <a:rPr lang="en-US" sz="2800" dirty="0" smtClean="0"/>
              <a:t>Certifies business processes upon certification by an external trusted authority</a:t>
            </a:r>
          </a:p>
          <a:p>
            <a:pPr lvl="1" eaLnBrk="1" hangingPunct="1"/>
            <a:r>
              <a:rPr lang="en-US" sz="2400" dirty="0" smtClean="0"/>
              <a:t>Certification assures that the business process allows tracking of information flow and ensures secure messaging</a:t>
            </a:r>
          </a:p>
          <a:p>
            <a:pPr eaLnBrk="1" hangingPunct="1"/>
            <a:r>
              <a:rPr lang="en-US" sz="2800" dirty="0" smtClean="0"/>
              <a:t>Maintains an end-to-end session of business processes’ interactions </a:t>
            </a:r>
          </a:p>
          <a:p>
            <a:pPr lvl="1" eaLnBrk="1" hangingPunct="1"/>
            <a:r>
              <a:rPr lang="en-US" sz="2400" dirty="0" smtClean="0"/>
              <a:t>Collects and audits the activities of the business processes of the collaborating partners</a:t>
            </a:r>
          </a:p>
          <a:p>
            <a:pPr lvl="1" eaLnBrk="1" hangingPunct="1"/>
            <a:r>
              <a:rPr lang="en-US" sz="2400" dirty="0" smtClean="0"/>
              <a:t>Logs warnings of illegal interactions and informs the client process about the detected violation </a:t>
            </a:r>
          </a:p>
          <a:p>
            <a:pPr lvl="1" eaLnBrk="1" hangingPunct="1">
              <a:buNone/>
            </a:pPr>
            <a:endParaRPr lang="en-US" sz="2400" dirty="0" smtClean="0"/>
          </a:p>
          <a:p>
            <a:pPr lvl="2" eaLnBrk="1" hangingPunct="1"/>
            <a:endParaRPr lang="en-US" sz="2000" dirty="0" smtClean="0"/>
          </a:p>
          <a:p>
            <a:endParaRPr lang="en-US" sz="2800" dirty="0"/>
          </a:p>
        </p:txBody>
      </p:sp>
      <p:sp>
        <p:nvSpPr>
          <p:cNvPr id="4" name="Slide Number Placeholder 3"/>
          <p:cNvSpPr>
            <a:spLocks noGrp="1"/>
          </p:cNvSpPr>
          <p:nvPr>
            <p:ph type="sldNum" sz="quarter" idx="12"/>
          </p:nvPr>
        </p:nvSpPr>
        <p:spPr/>
        <p:txBody>
          <a:bodyPr/>
          <a:lstStyle/>
          <a:p>
            <a:pPr>
              <a:defRPr/>
            </a:pPr>
            <a:fld id="{962989A8-7C4E-CB4B-B31B-151C46857D81}" type="slidenum">
              <a:rPr lang="en-US" smtClean="0"/>
              <a:pPr>
                <a:defRPr/>
              </a:pPr>
              <a:t>30</a:t>
            </a:fld>
            <a:endParaRPr lang="en-US"/>
          </a:p>
        </p:txBody>
      </p:sp>
    </p:spTree>
  </p:cSld>
  <p:clrMapOvr>
    <a:masterClrMapping/>
  </p:clrMapOvr>
</p:sld>
</file>

<file path=ppt/slides/slide3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Taint Analysis</a:t>
            </a:r>
            <a:endParaRPr lang="en-US" dirty="0"/>
          </a:p>
        </p:txBody>
      </p:sp>
      <p:sp>
        <p:nvSpPr>
          <p:cNvPr id="3" name="Content Placeholder 2"/>
          <p:cNvSpPr>
            <a:spLocks noGrp="1"/>
          </p:cNvSpPr>
          <p:nvPr>
            <p:ph idx="1"/>
          </p:nvPr>
        </p:nvSpPr>
        <p:spPr>
          <a:xfrm>
            <a:off x="1219200" y="914400"/>
            <a:ext cx="7924800" cy="5391150"/>
          </a:xfrm>
        </p:spPr>
        <p:txBody>
          <a:bodyPr/>
          <a:lstStyle/>
          <a:p>
            <a:pPr eaLnBrk="1" hangingPunct="1"/>
            <a:r>
              <a:rPr lang="en-US" sz="2800" dirty="0" smtClean="0"/>
              <a:t>Independent of processes </a:t>
            </a:r>
          </a:p>
          <a:p>
            <a:pPr lvl="1" eaLnBrk="1" hangingPunct="1"/>
            <a:r>
              <a:rPr lang="en-US" sz="2400" dirty="0" smtClean="0"/>
              <a:t>No need to change the processes or access the source code of processes</a:t>
            </a:r>
          </a:p>
          <a:p>
            <a:pPr lvl="1" eaLnBrk="1" hangingPunct="1"/>
            <a:r>
              <a:rPr lang="en-US" sz="2400" dirty="0" smtClean="0"/>
              <a:t>Interception of process execution (Process remains transparent)</a:t>
            </a:r>
          </a:p>
          <a:p>
            <a:pPr lvl="1" eaLnBrk="1" hangingPunct="1"/>
            <a:r>
              <a:rPr lang="en-US" sz="2400" dirty="0" smtClean="0"/>
              <a:t>Uses program instrumentation to gain control upon the occurrence of certain events </a:t>
            </a:r>
          </a:p>
          <a:p>
            <a:pPr eaLnBrk="1" hangingPunct="1"/>
            <a:r>
              <a:rPr lang="en-US" sz="2800" dirty="0" smtClean="0"/>
              <a:t>Two possible deployment options</a:t>
            </a:r>
          </a:p>
          <a:p>
            <a:pPr lvl="1" eaLnBrk="1" hangingPunct="1"/>
            <a:r>
              <a:rPr lang="en-US" sz="2400" dirty="0" smtClean="0"/>
              <a:t>Only in Trusted Domains</a:t>
            </a:r>
          </a:p>
          <a:p>
            <a:pPr lvl="2" eaLnBrk="1" hangingPunct="1"/>
            <a:r>
              <a:rPr lang="en-US" sz="2000" dirty="0" smtClean="0"/>
              <a:t>Detection of insider attacks</a:t>
            </a:r>
          </a:p>
          <a:p>
            <a:pPr lvl="2" eaLnBrk="1" hangingPunct="1"/>
            <a:r>
              <a:rPr lang="en-US" sz="2000" dirty="0" smtClean="0"/>
              <a:t>Detection of compromised processes</a:t>
            </a:r>
          </a:p>
          <a:p>
            <a:pPr lvl="2" eaLnBrk="1" hangingPunct="1"/>
            <a:r>
              <a:rPr lang="en-US" sz="2000" dirty="0" smtClean="0"/>
              <a:t>Detection of outbound interactions</a:t>
            </a:r>
          </a:p>
          <a:p>
            <a:pPr lvl="1" eaLnBrk="1" hangingPunct="1"/>
            <a:r>
              <a:rPr lang="en-US" sz="2400" dirty="0" smtClean="0"/>
              <a:t>In Public Domains</a:t>
            </a:r>
          </a:p>
          <a:p>
            <a:pPr lvl="2" eaLnBrk="1" hangingPunct="1"/>
            <a:r>
              <a:rPr lang="en-US" sz="2000" dirty="0" smtClean="0"/>
              <a:t>Enforcing service composition policies</a:t>
            </a:r>
          </a:p>
          <a:p>
            <a:pPr eaLnBrk="1" hangingPunct="1"/>
            <a:endParaRPr lang="en-US" sz="2200" dirty="0" smtClean="0"/>
          </a:p>
          <a:p>
            <a:endParaRPr lang="en-US" sz="2200" dirty="0" smtClean="0"/>
          </a:p>
          <a:p>
            <a:pPr lvl="1" eaLnBrk="1" hangingPunct="1"/>
            <a:endParaRPr lang="en-US" sz="2200" dirty="0" smtClean="0"/>
          </a:p>
          <a:p>
            <a:pPr lvl="1" eaLnBrk="1" hangingPunct="1"/>
            <a:endParaRPr lang="en-US" sz="2200" dirty="0" smtClean="0"/>
          </a:p>
          <a:p>
            <a:pPr eaLnBrk="1" hangingPunct="1"/>
            <a:endParaRPr lang="en-US" sz="2200" dirty="0" smtClean="0"/>
          </a:p>
          <a:p>
            <a:endParaRPr lang="en-US" sz="2200" dirty="0"/>
          </a:p>
        </p:txBody>
      </p:sp>
      <p:sp>
        <p:nvSpPr>
          <p:cNvPr id="4" name="Slide Number Placeholder 3"/>
          <p:cNvSpPr>
            <a:spLocks noGrp="1"/>
          </p:cNvSpPr>
          <p:nvPr>
            <p:ph type="sldNum" sz="quarter" idx="12"/>
          </p:nvPr>
        </p:nvSpPr>
        <p:spPr/>
        <p:txBody>
          <a:bodyPr/>
          <a:lstStyle/>
          <a:p>
            <a:pPr>
              <a:defRPr/>
            </a:pPr>
            <a:fld id="{962989A8-7C4E-CB4B-B31B-151C46857D81}" type="slidenum">
              <a:rPr lang="en-US" smtClean="0"/>
              <a:pPr>
                <a:defRPr/>
              </a:pPr>
              <a:t>31</a:t>
            </a:fld>
            <a:endParaRPr lang="en-US"/>
          </a:p>
        </p:txBody>
      </p:sp>
    </p:spTree>
  </p:cSld>
  <p:clrMapOvr>
    <a:masterClrMapping/>
  </p:clrMapOvr>
</p:sld>
</file>

<file path=ppt/slides/slide3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Secure Supply Chain Interaction using the Approach</a:t>
            </a:r>
            <a:endParaRPr lang="en-US" dirty="0"/>
          </a:p>
        </p:txBody>
      </p:sp>
      <p:sp>
        <p:nvSpPr>
          <p:cNvPr id="4" name="Slide Number Placeholder 3"/>
          <p:cNvSpPr>
            <a:spLocks noGrp="1"/>
          </p:cNvSpPr>
          <p:nvPr>
            <p:ph type="sldNum" sz="quarter" idx="12"/>
          </p:nvPr>
        </p:nvSpPr>
        <p:spPr/>
        <p:txBody>
          <a:bodyPr/>
          <a:lstStyle/>
          <a:p>
            <a:pPr>
              <a:defRPr/>
            </a:pPr>
            <a:fld id="{962989A8-7C4E-CB4B-B31B-151C46857D81}" type="slidenum">
              <a:rPr lang="en-US" smtClean="0"/>
              <a:pPr>
                <a:defRPr/>
              </a:pPr>
              <a:t>32</a:t>
            </a:fld>
            <a:endParaRPr lang="en-US"/>
          </a:p>
        </p:txBody>
      </p:sp>
      <p:pic>
        <p:nvPicPr>
          <p:cNvPr id="7" name="Picture 6" descr="Screen Shot 2013-02-19 at 3.40.06 PM.png"/>
          <p:cNvPicPr>
            <a:picLocks noChangeAspect="1"/>
          </p:cNvPicPr>
          <p:nvPr/>
        </p:nvPicPr>
        <p:blipFill>
          <a:blip r:embed="rId2"/>
          <a:stretch>
            <a:fillRect/>
          </a:stretch>
        </p:blipFill>
        <p:spPr>
          <a:xfrm>
            <a:off x="1529569" y="1103943"/>
            <a:ext cx="7084205" cy="5271171"/>
          </a:xfrm>
          <a:prstGeom prst="rect">
            <a:avLst/>
          </a:prstGeom>
        </p:spPr>
      </p:pic>
    </p:spTree>
  </p:cSld>
  <p:clrMapOvr>
    <a:masterClrMapping/>
  </p:clrMapOvr>
</p:sld>
</file>

<file path=ppt/slides/slide3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Flow using the Approach</a:t>
            </a:r>
            <a:endParaRPr lang="en-US" dirty="0"/>
          </a:p>
        </p:txBody>
      </p:sp>
      <p:sp>
        <p:nvSpPr>
          <p:cNvPr id="3" name="Content Placeholder 2"/>
          <p:cNvSpPr>
            <a:spLocks noGrp="1"/>
          </p:cNvSpPr>
          <p:nvPr>
            <p:ph idx="1"/>
          </p:nvPr>
        </p:nvSpPr>
        <p:spPr/>
        <p:txBody>
          <a:bodyPr/>
          <a:lstStyle/>
          <a:p>
            <a:pPr marL="539750" indent="-457200">
              <a:buFont typeface="+mj-lt"/>
              <a:buAutoNum type="arabicPeriod"/>
            </a:pPr>
            <a:r>
              <a:rPr lang="en-US" sz="2200" dirty="0" smtClean="0"/>
              <a:t>Client Business Process decides sharing information with a Trusted Business Process A and requests a session in the Trust Broker (TB) to keep track of this interaction’s activities for end-to-end information flow</a:t>
            </a:r>
          </a:p>
          <a:p>
            <a:pPr marL="539750" indent="-457200">
              <a:buFont typeface="+mj-lt"/>
              <a:buAutoNum type="arabicPeriod"/>
            </a:pPr>
            <a:r>
              <a:rPr lang="en-US" sz="2200" dirty="0" smtClean="0"/>
              <a:t>Client Business Process shares information with Trusted Business Process A </a:t>
            </a:r>
          </a:p>
          <a:p>
            <a:pPr marL="539750" indent="-457200">
              <a:buFont typeface="+mj-lt"/>
              <a:buAutoNum type="arabicPeriod"/>
            </a:pPr>
            <a:r>
              <a:rPr lang="en-US" sz="2200" dirty="0" smtClean="0"/>
              <a:t>Trusted Business Process A uses this information and shares it with Trusted Business Process B. During this exchange, the Taint Analysis (TA) module intercepts the communications and reports any illegal external interaction to the TB </a:t>
            </a:r>
          </a:p>
          <a:p>
            <a:pPr marL="539750" indent="-457200">
              <a:buFont typeface="+mj-lt"/>
              <a:buAutoNum type="arabicPeriod"/>
            </a:pPr>
            <a:r>
              <a:rPr lang="en-US" sz="2200" dirty="0" smtClean="0"/>
              <a:t>Trusted Business Process B shares data with (possibly </a:t>
            </a:r>
            <a:r>
              <a:rPr lang="en-US" sz="2200" dirty="0" err="1" smtClean="0"/>
              <a:t>untrusted</a:t>
            </a:r>
            <a:r>
              <a:rPr lang="en-US" sz="2200" dirty="0" smtClean="0"/>
              <a:t>) Public Business Process C. TA detects the interaction and reports the activity to TB</a:t>
            </a:r>
          </a:p>
          <a:p>
            <a:pPr marL="539750" indent="-457200">
              <a:buFont typeface="+mj-lt"/>
              <a:buAutoNum type="arabicPeriod"/>
            </a:pPr>
            <a:r>
              <a:rPr lang="en-US" sz="2200" dirty="0" smtClean="0"/>
              <a:t>TB informs the Client Business Process about the activity of Trusted Business process B</a:t>
            </a:r>
          </a:p>
          <a:p>
            <a:pPr marL="539750" indent="-457200">
              <a:buFont typeface="+mj-lt"/>
              <a:buAutoNum type="arabicPeriod"/>
            </a:pPr>
            <a:endParaRPr lang="en-US" sz="2200" dirty="0"/>
          </a:p>
        </p:txBody>
      </p:sp>
      <p:sp>
        <p:nvSpPr>
          <p:cNvPr id="4" name="Slide Number Placeholder 3"/>
          <p:cNvSpPr>
            <a:spLocks noGrp="1"/>
          </p:cNvSpPr>
          <p:nvPr>
            <p:ph type="sldNum" sz="quarter" idx="12"/>
          </p:nvPr>
        </p:nvSpPr>
        <p:spPr/>
        <p:txBody>
          <a:bodyPr/>
          <a:lstStyle/>
          <a:p>
            <a:pPr>
              <a:defRPr/>
            </a:pPr>
            <a:fld id="{962989A8-7C4E-CB4B-B31B-151C46857D81}" type="slidenum">
              <a:rPr lang="en-US" smtClean="0"/>
              <a:pPr>
                <a:defRPr/>
              </a:pPr>
              <a:t>33</a:t>
            </a:fld>
            <a:endParaRPr lang="en-US"/>
          </a:p>
        </p:txBody>
      </p:sp>
    </p:spTree>
  </p:cSld>
  <p:clrMapOvr>
    <a:masterClrMapping/>
  </p:clrMapOvr>
</p:sld>
</file>

<file path=ppt/slides/slide3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Capabilities of the Approach</a:t>
            </a:r>
            <a:endParaRPr lang="en-US" dirty="0"/>
          </a:p>
        </p:txBody>
      </p:sp>
      <p:sp>
        <p:nvSpPr>
          <p:cNvPr id="3" name="Content Placeholder 2"/>
          <p:cNvSpPr>
            <a:spLocks noGrp="1"/>
          </p:cNvSpPr>
          <p:nvPr>
            <p:ph idx="1"/>
          </p:nvPr>
        </p:nvSpPr>
        <p:spPr/>
        <p:txBody>
          <a:bodyPr/>
          <a:lstStyle/>
          <a:p>
            <a:r>
              <a:rPr lang="en-US" sz="2800" dirty="0" smtClean="0"/>
              <a:t>Controlled information </a:t>
            </a:r>
            <a:r>
              <a:rPr lang="en-US" sz="2800" dirty="0" smtClean="0"/>
              <a:t>sharing</a:t>
            </a:r>
          </a:p>
          <a:p>
            <a:r>
              <a:rPr lang="en-US" sz="2800" dirty="0" smtClean="0"/>
              <a:t>Information flow </a:t>
            </a:r>
            <a:r>
              <a:rPr lang="en-US" sz="2800" dirty="0" smtClean="0"/>
              <a:t>tracking</a:t>
            </a:r>
          </a:p>
          <a:p>
            <a:r>
              <a:rPr lang="en-US" sz="2800" dirty="0" smtClean="0"/>
              <a:t>Monitoring information usage and detecting illegal </a:t>
            </a:r>
            <a:r>
              <a:rPr lang="en-US" sz="2800" dirty="0" smtClean="0"/>
              <a:t>sharing</a:t>
            </a:r>
          </a:p>
          <a:p>
            <a:r>
              <a:rPr lang="en-US" sz="2800" dirty="0" smtClean="0"/>
              <a:t>No interference between the security mechanisms and supply chain operations</a:t>
            </a:r>
          </a:p>
          <a:p>
            <a:r>
              <a:rPr lang="en-US" sz="2800" dirty="0" smtClean="0"/>
              <a:t>Scalable and reliable to be used for large supply chains</a:t>
            </a:r>
          </a:p>
          <a:p>
            <a:r>
              <a:rPr lang="en-US" sz="2800" dirty="0" smtClean="0"/>
              <a:t>Reporting unauthorized information usage and disclosure by entities while in transit between the partners</a:t>
            </a:r>
            <a:endParaRPr lang="en-US" sz="2800" dirty="0"/>
          </a:p>
        </p:txBody>
      </p:sp>
      <p:sp>
        <p:nvSpPr>
          <p:cNvPr id="4" name="Slide Number Placeholder 3"/>
          <p:cNvSpPr>
            <a:spLocks noGrp="1"/>
          </p:cNvSpPr>
          <p:nvPr>
            <p:ph type="sldNum" sz="quarter" idx="12"/>
          </p:nvPr>
        </p:nvSpPr>
        <p:spPr/>
        <p:txBody>
          <a:bodyPr/>
          <a:lstStyle/>
          <a:p>
            <a:pPr>
              <a:defRPr/>
            </a:pPr>
            <a:fld id="{962989A8-7C4E-CB4B-B31B-151C46857D81}" type="slidenum">
              <a:rPr lang="en-US" smtClean="0"/>
              <a:pPr>
                <a:defRPr/>
              </a:pPr>
              <a:t>34</a:t>
            </a:fld>
            <a:endParaRPr lang="en-US"/>
          </a:p>
        </p:txBody>
      </p:sp>
    </p:spTree>
  </p:cSld>
  <p:clrMapOvr>
    <a:masterClrMapping/>
  </p:clrMapOvr>
</p:sld>
</file>

<file path=ppt/slides/slide3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435100" y="0"/>
            <a:ext cx="7708392" cy="841248"/>
          </a:xfrm>
        </p:spPr>
        <p:txBody>
          <a:bodyPr/>
          <a:lstStyle/>
          <a:p>
            <a:pPr algn="ctr"/>
            <a:r>
              <a:rPr lang="en-US" dirty="0" smtClean="0"/>
              <a:t>References</a:t>
            </a:r>
            <a:endParaRPr lang="en-US" dirty="0"/>
          </a:p>
        </p:txBody>
      </p:sp>
      <p:sp>
        <p:nvSpPr>
          <p:cNvPr id="3" name="Content Placeholder 2"/>
          <p:cNvSpPr>
            <a:spLocks noGrp="1"/>
          </p:cNvSpPr>
          <p:nvPr>
            <p:ph idx="1"/>
          </p:nvPr>
        </p:nvSpPr>
        <p:spPr>
          <a:xfrm>
            <a:off x="1219200" y="841248"/>
            <a:ext cx="7924800" cy="5391150"/>
          </a:xfrm>
        </p:spPr>
        <p:txBody>
          <a:bodyPr/>
          <a:lstStyle/>
          <a:p>
            <a:pPr marL="425450" indent="-342900">
              <a:buFont typeface="+mj-lt"/>
              <a:buAutoNum type="arabicPeriod"/>
            </a:pPr>
            <a:r>
              <a:rPr lang="en-US" sz="1500" dirty="0" smtClean="0"/>
              <a:t>R. </a:t>
            </a:r>
            <a:r>
              <a:rPr lang="en-US" sz="1500" dirty="0" err="1" smtClean="0"/>
              <a:t>Shirey</a:t>
            </a:r>
            <a:r>
              <a:rPr lang="en-US" sz="1500" dirty="0" smtClean="0"/>
              <a:t>, “Internet Security Glossary, Version 2,” The Internet Engineering Task Force (IETF), RFC4949, August 2007. Online at http://tools.ietf.org/html/rfc4949 </a:t>
            </a:r>
          </a:p>
          <a:p>
            <a:pPr marL="425450" indent="-342900">
              <a:buFont typeface="+mj-lt"/>
              <a:buAutoNum type="arabicPeriod"/>
            </a:pPr>
            <a:r>
              <a:rPr lang="en-US" sz="1500" dirty="0" smtClean="0"/>
              <a:t>“</a:t>
            </a:r>
            <a:r>
              <a:rPr lang="en-US" sz="1500" dirty="0" err="1" smtClean="0"/>
              <a:t>iPad</a:t>
            </a:r>
            <a:r>
              <a:rPr lang="en-US" sz="1500" dirty="0" smtClean="0"/>
              <a:t> Mini Heist: $1.5 Million Stash Of Apple Devices Reportedly Stolen From JFK Airport,” Nov. 2012, online at: http://www.huffingtonpost.com/2012/11/15/ipad-mini-heist-million- stolen-jfk-airport_n_2137799.html </a:t>
            </a:r>
          </a:p>
          <a:p>
            <a:pPr marL="425450" indent="-342900">
              <a:buFont typeface="+mj-lt"/>
              <a:buAutoNum type="arabicPeriod"/>
            </a:pPr>
            <a:r>
              <a:rPr lang="en-US" sz="1500" dirty="0" smtClean="0"/>
              <a:t>“Hackers attack </a:t>
            </a:r>
            <a:r>
              <a:rPr lang="en-US" sz="1500" dirty="0" err="1" smtClean="0"/>
              <a:t>Foxconn</a:t>
            </a:r>
            <a:r>
              <a:rPr lang="en-US" sz="1500" dirty="0" smtClean="0"/>
              <a:t> for the laughs,” Feb. 2012, online at: http://www.macworld.com/article/1165298/foxconn_reportedly_hacked _</a:t>
            </a:r>
            <a:r>
              <a:rPr lang="en-US" sz="1500" dirty="0" err="1" smtClean="0"/>
              <a:t>by_group_critical_of_working_conditions.html</a:t>
            </a:r>
            <a:r>
              <a:rPr lang="en-US" sz="1500" dirty="0" smtClean="0"/>
              <a:t> </a:t>
            </a:r>
          </a:p>
          <a:p>
            <a:pPr marL="425450" indent="-342900">
              <a:buFont typeface="+mj-lt"/>
              <a:buAutoNum type="arabicPeriod"/>
            </a:pPr>
            <a:r>
              <a:rPr lang="en-US" sz="1500" dirty="0" smtClean="0"/>
              <a:t>H. Livingston, T. </a:t>
            </a:r>
            <a:r>
              <a:rPr lang="en-US" sz="1500" dirty="0" err="1" smtClean="0"/>
              <a:t>Telesco</a:t>
            </a:r>
            <a:r>
              <a:rPr lang="en-US" sz="1500" dirty="0" smtClean="0"/>
              <a:t>, L. Gardner, R. </a:t>
            </a:r>
            <a:r>
              <a:rPr lang="en-US" sz="1500" dirty="0" err="1" smtClean="0"/>
              <a:t>Loeslein</a:t>
            </a:r>
            <a:r>
              <a:rPr lang="en-US" sz="1500" dirty="0" smtClean="0"/>
              <a:t>, E. </a:t>
            </a:r>
            <a:r>
              <a:rPr lang="en-US" sz="1500" dirty="0" err="1" smtClean="0"/>
              <a:t>Zelinski</a:t>
            </a:r>
            <a:r>
              <a:rPr lang="en-US" sz="1500" dirty="0" smtClean="0"/>
              <a:t>, and W. </a:t>
            </a:r>
            <a:r>
              <a:rPr lang="en-US" sz="1500" dirty="0" err="1" smtClean="0"/>
              <a:t>Pumford</a:t>
            </a:r>
            <a:r>
              <a:rPr lang="en-US" sz="1500" dirty="0" smtClean="0"/>
              <a:t>, “Counterfeit Parts Safeguards and Reporting – U.S. Government and Industry Collaboration to Combat the Threat,” Defense Standardization Journal, pp.9-16, Jan/Mar 2010. </a:t>
            </a:r>
          </a:p>
          <a:p>
            <a:pPr marL="425450" indent="-342900">
              <a:buFont typeface="+mj-lt"/>
              <a:buAutoNum type="arabicPeriod"/>
            </a:pPr>
            <a:r>
              <a:rPr lang="en-US" sz="1500" dirty="0" smtClean="0"/>
              <a:t>“Verizon 2012 Data Breach Investigations Report,” http://</a:t>
            </a:r>
            <a:r>
              <a:rPr lang="en-US" sz="1500" dirty="0" err="1" smtClean="0"/>
              <a:t>www.verizonbusiness.com/resources/reports/rp_data</a:t>
            </a:r>
            <a:r>
              <a:rPr lang="en-US" sz="1500" dirty="0" smtClean="0"/>
              <a:t>-breach- investigations-report-2012_en_xg.pdf?CMP=DMC- SMB_Z_ZZ_ZZ_Z_TV_N_Z037 </a:t>
            </a:r>
          </a:p>
          <a:p>
            <a:pPr marL="425450" indent="-342900">
              <a:buFont typeface="+mj-lt"/>
              <a:buAutoNum type="arabicPeriod"/>
            </a:pPr>
            <a:r>
              <a:rPr lang="en-US" sz="1500" dirty="0" smtClean="0"/>
              <a:t>World Economic Forum, “New Models for Addressing Supply Chain and Transport Risk,” 2011. </a:t>
            </a:r>
          </a:p>
          <a:p>
            <a:pPr marL="425450" indent="-342900">
              <a:buFont typeface="+mj-lt"/>
              <a:buAutoNum type="arabicPeriod"/>
            </a:pPr>
            <a:r>
              <a:rPr lang="en-US" sz="1500" dirty="0" smtClean="0"/>
              <a:t>Insider Threat Center at Cert, “Examining Insider Threat Risk at the US Citizenship and Immigration Services,” Dec. 2010, online at: http://www.dhs.gov/xoig/assets/mgmtrpts/OIG_11-33_Jan11.pdf</a:t>
            </a:r>
          </a:p>
          <a:p>
            <a:pPr marL="425450" indent="-342900">
              <a:buFont typeface="+mj-lt"/>
              <a:buAutoNum type="arabicPeriod"/>
            </a:pPr>
            <a:r>
              <a:rPr lang="en-US" sz="1500" dirty="0" smtClean="0"/>
              <a:t>N. Browne, M. de </a:t>
            </a:r>
            <a:r>
              <a:rPr lang="en-US" sz="1500" dirty="0" err="1" smtClean="0"/>
              <a:t>Crespigny</a:t>
            </a:r>
            <a:r>
              <a:rPr lang="en-US" sz="1500" dirty="0" smtClean="0"/>
              <a:t>, J. </a:t>
            </a:r>
            <a:r>
              <a:rPr lang="en-US" sz="1500" dirty="0" err="1" smtClean="0"/>
              <a:t>Reavis</a:t>
            </a:r>
            <a:r>
              <a:rPr lang="en-US" sz="1500" dirty="0" smtClean="0"/>
              <a:t>, K. Roemer, and R. </a:t>
            </a:r>
            <a:r>
              <a:rPr lang="en-US" sz="1500" dirty="0" err="1" smtClean="0"/>
              <a:t>Samani</a:t>
            </a:r>
            <a:r>
              <a:rPr lang="en-US" sz="1500" dirty="0" smtClean="0"/>
              <a:t>, “Business Assurance for the 21st Century: Navigating the Information Assurance landscape,” white paper, Information Security Forum, 2011. </a:t>
            </a:r>
          </a:p>
          <a:p>
            <a:pPr marL="425450" indent="-342900">
              <a:buFont typeface="+mj-lt"/>
              <a:buAutoNum type="arabicPeriod"/>
            </a:pPr>
            <a:endParaRPr lang="en-US" sz="1500" dirty="0" smtClean="0"/>
          </a:p>
          <a:p>
            <a:pPr marL="539750" indent="-457200">
              <a:buFont typeface="+mj-lt"/>
              <a:buAutoNum type="arabicPeriod"/>
            </a:pPr>
            <a:endParaRPr lang="en-US" sz="1500" dirty="0" smtClean="0"/>
          </a:p>
        </p:txBody>
      </p:sp>
      <p:sp>
        <p:nvSpPr>
          <p:cNvPr id="4" name="Slide Number Placeholder 3"/>
          <p:cNvSpPr>
            <a:spLocks noGrp="1"/>
          </p:cNvSpPr>
          <p:nvPr>
            <p:ph type="sldNum" sz="quarter" idx="12"/>
          </p:nvPr>
        </p:nvSpPr>
        <p:spPr/>
        <p:txBody>
          <a:bodyPr/>
          <a:lstStyle/>
          <a:p>
            <a:pPr>
              <a:defRPr/>
            </a:pPr>
            <a:fld id="{962989A8-7C4E-CB4B-B31B-151C46857D81}" type="slidenum">
              <a:rPr lang="en-US" smtClean="0"/>
              <a:pPr>
                <a:defRPr/>
              </a:pPr>
              <a:t>35</a:t>
            </a:fld>
            <a:endParaRPr lang="en-U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lstStyle/>
          <a:p>
            <a:pPr marL="425450" indent="-342900">
              <a:buFont typeface="+mj-lt"/>
              <a:buAutoNum type="arabicPeriod" startAt="9"/>
            </a:pPr>
            <a:r>
              <a:rPr lang="en-US" sz="1500" dirty="0" smtClean="0"/>
              <a:t>B. Fabian, and O. </a:t>
            </a:r>
            <a:r>
              <a:rPr lang="en-US" sz="1500" dirty="0" err="1" smtClean="0"/>
              <a:t>Günther</a:t>
            </a:r>
            <a:r>
              <a:rPr lang="en-US" sz="1500" dirty="0" smtClean="0"/>
              <a:t>, “Security Challenges of the </a:t>
            </a:r>
            <a:r>
              <a:rPr lang="en-US" sz="1500" dirty="0" err="1" smtClean="0"/>
              <a:t>EPCglobal</a:t>
            </a:r>
            <a:r>
              <a:rPr lang="en-US" sz="1500" dirty="0" smtClean="0"/>
              <a:t> Network,” Communications of the ACM, v.52 n.7, July 2009. </a:t>
            </a:r>
          </a:p>
          <a:p>
            <a:pPr marL="425450" indent="-342900">
              <a:buFont typeface="+mj-lt"/>
              <a:buAutoNum type="arabicPeriod" startAt="9"/>
            </a:pPr>
            <a:r>
              <a:rPr lang="en-US" sz="1500" dirty="0" smtClean="0"/>
              <a:t>M. Swanson, N. </a:t>
            </a:r>
            <a:r>
              <a:rPr lang="en-US" sz="1500" dirty="0" err="1" smtClean="0"/>
              <a:t>Bartol</a:t>
            </a:r>
            <a:r>
              <a:rPr lang="en-US" sz="1500" dirty="0" smtClean="0"/>
              <a:t>, and R. </a:t>
            </a:r>
            <a:r>
              <a:rPr lang="en-US" sz="1500" dirty="0" err="1" smtClean="0"/>
              <a:t>Moorthy</a:t>
            </a:r>
            <a:r>
              <a:rPr lang="en-US" sz="1500" dirty="0" smtClean="0"/>
              <a:t>, “Piloting Supply Chain Risk Management Practices for Federal Information Systems,” Draft NISTIR 7622. NIST, 2010. </a:t>
            </a:r>
          </a:p>
          <a:p>
            <a:pPr marL="425450" indent="-342900">
              <a:buFont typeface="+mj-lt"/>
              <a:buAutoNum type="arabicPeriod" startAt="9"/>
            </a:pPr>
            <a:r>
              <a:rPr lang="en-US" sz="1500" dirty="0" smtClean="0"/>
              <a:t>M. </a:t>
            </a:r>
            <a:r>
              <a:rPr lang="en-US" sz="1500" dirty="0" err="1" smtClean="0"/>
              <a:t>Atallah</a:t>
            </a:r>
            <a:r>
              <a:rPr lang="en-US" sz="1500" dirty="0" smtClean="0"/>
              <a:t>, H. </a:t>
            </a:r>
            <a:r>
              <a:rPr lang="en-US" sz="1500" dirty="0" err="1" smtClean="0"/>
              <a:t>Elmongui</a:t>
            </a:r>
            <a:r>
              <a:rPr lang="en-US" sz="1500" dirty="0" smtClean="0"/>
              <a:t>, V. </a:t>
            </a:r>
            <a:r>
              <a:rPr lang="en-US" sz="1500" dirty="0" err="1" smtClean="0"/>
              <a:t>Deshpande</a:t>
            </a:r>
            <a:r>
              <a:rPr lang="en-US" sz="1500" dirty="0" smtClean="0"/>
              <a:t>, and L. Schwarz, "Secure supply-chain protocols," in IEEE International Conference on E- Commerce, pp. 293-302, 2003. </a:t>
            </a:r>
          </a:p>
          <a:p>
            <a:pPr marL="425450" indent="-342900">
              <a:buFont typeface="+mj-lt"/>
              <a:buAutoNum type="arabicPeriod" startAt="9"/>
            </a:pPr>
            <a:r>
              <a:rPr lang="en-US" sz="1500" dirty="0" smtClean="0"/>
              <a:t>R. </a:t>
            </a:r>
            <a:r>
              <a:rPr lang="en-US" sz="1500" dirty="0" err="1" smtClean="0"/>
              <a:t>Ranchal</a:t>
            </a:r>
            <a:r>
              <a:rPr lang="en-US" sz="1500" dirty="0" smtClean="0"/>
              <a:t>, and B. </a:t>
            </a:r>
            <a:r>
              <a:rPr lang="en-US" sz="1500" dirty="0" err="1" smtClean="0"/>
              <a:t>Bhargava</a:t>
            </a:r>
            <a:r>
              <a:rPr lang="en-US" sz="1500" dirty="0" smtClean="0"/>
              <a:t>, “Protecting PLM data throughout their lifecycle,” in 9th International Conference on Heterogeneous Networking for Quality, Reliability, Security and Robustness (</a:t>
            </a:r>
            <a:r>
              <a:rPr lang="en-US" sz="1500" dirty="0" err="1" smtClean="0"/>
              <a:t>Qshine</a:t>
            </a:r>
            <a:r>
              <a:rPr lang="en-US" sz="1500" dirty="0" smtClean="0"/>
              <a:t>), 2013. </a:t>
            </a:r>
          </a:p>
          <a:p>
            <a:pPr marL="425450" indent="-342900">
              <a:buFont typeface="+mj-lt"/>
              <a:buAutoNum type="arabicPeriod" startAt="9"/>
            </a:pPr>
            <a:r>
              <a:rPr lang="en-US" sz="1500" dirty="0" smtClean="0"/>
              <a:t>M. </a:t>
            </a:r>
            <a:r>
              <a:rPr lang="en-US" sz="1500" dirty="0" err="1" smtClean="0"/>
              <a:t>Azarmi</a:t>
            </a:r>
            <a:r>
              <a:rPr lang="en-US" sz="1500" dirty="0" smtClean="0"/>
              <a:t>, B. </a:t>
            </a:r>
            <a:r>
              <a:rPr lang="en-US" sz="1500" dirty="0" err="1" smtClean="0"/>
              <a:t>Bhargava</a:t>
            </a:r>
            <a:r>
              <a:rPr lang="en-US" sz="1500" dirty="0" smtClean="0"/>
              <a:t>, P. </a:t>
            </a:r>
            <a:r>
              <a:rPr lang="en-US" sz="1500" dirty="0" err="1" smtClean="0"/>
              <a:t>Angin</a:t>
            </a:r>
            <a:r>
              <a:rPr lang="en-US" sz="1500" dirty="0" smtClean="0"/>
              <a:t>, R. </a:t>
            </a:r>
            <a:r>
              <a:rPr lang="en-US" sz="1500" dirty="0" err="1" smtClean="0"/>
              <a:t>Ranchal</a:t>
            </a:r>
            <a:r>
              <a:rPr lang="en-US" sz="1500" dirty="0" smtClean="0"/>
              <a:t>, N. Ahmed, A. Sinclair, M. </a:t>
            </a:r>
            <a:r>
              <a:rPr lang="en-US" sz="1500" dirty="0" err="1" smtClean="0"/>
              <a:t>Linderman</a:t>
            </a:r>
            <a:r>
              <a:rPr lang="en-US" sz="1500" dirty="0" smtClean="0"/>
              <a:t>, and L. </a:t>
            </a:r>
            <a:r>
              <a:rPr lang="en-US" sz="1500" dirty="0" err="1" smtClean="0"/>
              <a:t>ben</a:t>
            </a:r>
            <a:r>
              <a:rPr lang="en-US" sz="1500" dirty="0" smtClean="0"/>
              <a:t> </a:t>
            </a:r>
            <a:r>
              <a:rPr lang="en-US" sz="1500" dirty="0" err="1" smtClean="0"/>
              <a:t>Othmane</a:t>
            </a:r>
            <a:r>
              <a:rPr lang="en-US" sz="1500" dirty="0" smtClean="0"/>
              <a:t>, “An End-to-End Security Auditing Approach for Service Oriented Architecture,” In 31st IEEE Symposium on Reliable Distributed Systems (SRDS), 2012.</a:t>
            </a:r>
          </a:p>
          <a:p>
            <a:pPr marL="425450" indent="-342900">
              <a:buFont typeface="+mj-lt"/>
              <a:buAutoNum type="arabicPeriod" startAt="9"/>
            </a:pPr>
            <a:r>
              <a:rPr lang="en-US" sz="1500" dirty="0" smtClean="0"/>
              <a:t>G. </a:t>
            </a:r>
            <a:r>
              <a:rPr lang="en-US" sz="1500" dirty="0" err="1" smtClean="0"/>
              <a:t>Kiczales</a:t>
            </a:r>
            <a:r>
              <a:rPr lang="en-US" sz="1500" dirty="0" smtClean="0"/>
              <a:t>, J. Lamping, A. </a:t>
            </a:r>
            <a:r>
              <a:rPr lang="en-US" sz="1500" dirty="0" err="1" smtClean="0"/>
              <a:t>Mendhekar</a:t>
            </a:r>
            <a:r>
              <a:rPr lang="en-US" sz="1500" dirty="0" smtClean="0"/>
              <a:t>, C. Maeda, C. Lopes, J. </a:t>
            </a:r>
            <a:r>
              <a:rPr lang="en-US" sz="1500" dirty="0" err="1" smtClean="0"/>
              <a:t>Loingtier</a:t>
            </a:r>
            <a:r>
              <a:rPr lang="en-US" sz="1500" dirty="0" smtClean="0"/>
              <a:t>, and J. Irwin, “Aspect-oriented programming,” European Conference on Object-Oriented Programming (ECOOP’97), pp. 220– 242, 1997. </a:t>
            </a:r>
          </a:p>
          <a:p>
            <a:pPr marL="425450" indent="-342900">
              <a:buFont typeface="+mj-lt"/>
              <a:buAutoNum type="arabicPeriod" startAt="9"/>
            </a:pPr>
            <a:r>
              <a:rPr lang="en-US" sz="1500" dirty="0" smtClean="0"/>
              <a:t>L. </a:t>
            </a:r>
            <a:r>
              <a:rPr lang="en-US" sz="1500" dirty="0" err="1" smtClean="0"/>
              <a:t>Othmane</a:t>
            </a:r>
            <a:r>
              <a:rPr lang="en-US" sz="1500" dirty="0" smtClean="0"/>
              <a:t>, and L. </a:t>
            </a:r>
            <a:r>
              <a:rPr lang="en-US" sz="1500" dirty="0" err="1" smtClean="0"/>
              <a:t>Lilien</a:t>
            </a:r>
            <a:r>
              <a:rPr lang="en-US" sz="1500" dirty="0" smtClean="0"/>
              <a:t>, “Protecting Privacy in Sensitive Data Dissemination with Active Bundles,” In The 7th Annual Conference on Privacy, Security and Trust, Saint John, NB, Canada, 2009. </a:t>
            </a:r>
          </a:p>
          <a:p>
            <a:pPr marL="425450" indent="-342900">
              <a:buFont typeface="+mj-lt"/>
              <a:buAutoNum type="arabicPeriod" startAt="9"/>
            </a:pPr>
            <a:r>
              <a:rPr lang="en-US" sz="1500" dirty="0" smtClean="0"/>
              <a:t>L. </a:t>
            </a:r>
            <a:r>
              <a:rPr lang="en-US" sz="1500" dirty="0" err="1" smtClean="0"/>
              <a:t>ben</a:t>
            </a:r>
            <a:r>
              <a:rPr lang="en-US" sz="1500" dirty="0" smtClean="0"/>
              <a:t> </a:t>
            </a:r>
            <a:r>
              <a:rPr lang="en-US" sz="1500" dirty="0" err="1" smtClean="0"/>
              <a:t>Othmane</a:t>
            </a:r>
            <a:r>
              <a:rPr lang="en-US" sz="1500" dirty="0" smtClean="0"/>
              <a:t>, “Active bundles for protecting confidentiality of sensitive data throughout their lifecycle,” Theses, Western Michigan University Kalamazoo, MI, USA, December 2010.</a:t>
            </a:r>
            <a:endParaRPr lang="en-US" sz="1500" dirty="0"/>
          </a:p>
        </p:txBody>
      </p:sp>
      <p:sp>
        <p:nvSpPr>
          <p:cNvPr id="4" name="Slide Number Placeholder 3"/>
          <p:cNvSpPr>
            <a:spLocks noGrp="1"/>
          </p:cNvSpPr>
          <p:nvPr>
            <p:ph type="sldNum" sz="quarter" idx="12"/>
          </p:nvPr>
        </p:nvSpPr>
        <p:spPr/>
        <p:txBody>
          <a:bodyPr/>
          <a:lstStyle/>
          <a:p>
            <a:pPr>
              <a:defRPr/>
            </a:pPr>
            <a:fld id="{962989A8-7C4E-CB4B-B31B-151C46857D81}" type="slidenum">
              <a:rPr lang="en-US" smtClean="0"/>
              <a:pPr>
                <a:defRPr/>
              </a:pPr>
              <a:t>36</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a:xfrm>
            <a:off x="1295400" y="0"/>
            <a:ext cx="7848600" cy="990600"/>
          </a:xfrm>
        </p:spPr>
        <p:txBody>
          <a:bodyPr>
            <a:noAutofit/>
          </a:bodyPr>
          <a:lstStyle/>
          <a:p>
            <a:r>
              <a:rPr lang="en-US" sz="3400" dirty="0" smtClean="0"/>
              <a:t>Background: Supply Chain Interaction</a:t>
            </a:r>
            <a:endParaRPr lang="en-US" sz="3400" dirty="0"/>
          </a:p>
        </p:txBody>
      </p:sp>
      <p:sp>
        <p:nvSpPr>
          <p:cNvPr id="4" name="Slide Number Placeholder 3"/>
          <p:cNvSpPr>
            <a:spLocks noGrp="1"/>
          </p:cNvSpPr>
          <p:nvPr>
            <p:ph type="sldNum" sz="quarter" idx="12"/>
          </p:nvPr>
        </p:nvSpPr>
        <p:spPr/>
        <p:txBody>
          <a:bodyPr/>
          <a:lstStyle/>
          <a:p>
            <a:pPr>
              <a:defRPr/>
            </a:pPr>
            <a:fld id="{962989A8-7C4E-CB4B-B31B-151C46857D81}" type="slidenum">
              <a:rPr lang="en-US" smtClean="0"/>
              <a:pPr>
                <a:defRPr/>
              </a:pPr>
              <a:t>4</a:t>
            </a:fld>
            <a:endParaRPr lang="en-US"/>
          </a:p>
        </p:txBody>
      </p:sp>
      <p:sp>
        <p:nvSpPr>
          <p:cNvPr id="7" name="TextBox 6"/>
          <p:cNvSpPr txBox="1"/>
          <p:nvPr/>
        </p:nvSpPr>
        <p:spPr>
          <a:xfrm>
            <a:off x="2700535" y="5862935"/>
            <a:ext cx="4700927" cy="461665"/>
          </a:xfrm>
          <a:prstGeom prst="rect">
            <a:avLst/>
          </a:prstGeom>
          <a:noFill/>
        </p:spPr>
        <p:txBody>
          <a:bodyPr wrap="none" rtlCol="0">
            <a:spAutoFit/>
          </a:bodyPr>
          <a:lstStyle/>
          <a:p>
            <a:r>
              <a:rPr lang="en-US" dirty="0" smtClean="0"/>
              <a:t>Information Flow in</a:t>
            </a:r>
            <a:r>
              <a:rPr lang="en-US" dirty="0" smtClean="0"/>
              <a:t> </a:t>
            </a:r>
            <a:r>
              <a:rPr lang="en-US" dirty="0" smtClean="0"/>
              <a:t>Supply Chain</a:t>
            </a:r>
            <a:endParaRPr lang="en-US" dirty="0"/>
          </a:p>
        </p:txBody>
      </p:sp>
      <p:pic>
        <p:nvPicPr>
          <p:cNvPr id="10" name="Picture 9" descr="Screen Shot 2013-04-14 at 6.49.27 PM.png"/>
          <p:cNvPicPr>
            <a:picLocks noChangeAspect="1"/>
          </p:cNvPicPr>
          <p:nvPr/>
        </p:nvPicPr>
        <p:blipFill>
          <a:blip r:embed="rId2"/>
          <a:stretch>
            <a:fillRect/>
          </a:stretch>
        </p:blipFill>
        <p:spPr>
          <a:xfrm>
            <a:off x="1981200" y="914400"/>
            <a:ext cx="6212621" cy="4872335"/>
          </a:xfrm>
          <a:prstGeom prst="rect">
            <a:avLst/>
          </a:prstGeom>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Information Flow in Supply Chain</a:t>
            </a:r>
            <a:endParaRPr lang="en-US" dirty="0"/>
          </a:p>
        </p:txBody>
      </p:sp>
      <p:sp>
        <p:nvSpPr>
          <p:cNvPr id="3" name="Content Placeholder 2"/>
          <p:cNvSpPr>
            <a:spLocks noGrp="1"/>
          </p:cNvSpPr>
          <p:nvPr>
            <p:ph idx="1"/>
          </p:nvPr>
        </p:nvSpPr>
        <p:spPr/>
        <p:txBody>
          <a:bodyPr/>
          <a:lstStyle/>
          <a:p>
            <a:r>
              <a:rPr lang="en-US" sz="2300" dirty="0" smtClean="0"/>
              <a:t>Globally distributed supply chain processes</a:t>
            </a:r>
          </a:p>
          <a:p>
            <a:r>
              <a:rPr lang="en-US" sz="2300" dirty="0" smtClean="0"/>
              <a:t>Information not confined to a single domain but distributed among and controlled by multiple partners</a:t>
            </a:r>
          </a:p>
          <a:p>
            <a:r>
              <a:rPr lang="en-US" sz="2300" dirty="0" smtClean="0"/>
              <a:t>Outsourcing of shared information by partner organizations</a:t>
            </a:r>
          </a:p>
          <a:p>
            <a:r>
              <a:rPr lang="en-US" sz="2300" dirty="0" smtClean="0"/>
              <a:t>No way to track the information access and usage in external domain (organization has no control over the processes in external domain)</a:t>
            </a:r>
          </a:p>
          <a:p>
            <a:r>
              <a:rPr lang="en-US" sz="2300" dirty="0" smtClean="0"/>
              <a:t>Intermediate steps of information flow might expose information to hostile threats</a:t>
            </a:r>
          </a:p>
          <a:p>
            <a:r>
              <a:rPr lang="en-US" sz="2300" dirty="0" smtClean="0"/>
              <a:t>Unauthorized disclosure and data leakage of information shared among partners across multiple domains</a:t>
            </a:r>
          </a:p>
          <a:p>
            <a:r>
              <a:rPr lang="en-US" sz="2300" dirty="0" smtClean="0"/>
              <a:t>Violations and malicious activities in a trusted domain remain undetected </a:t>
            </a:r>
          </a:p>
          <a:p>
            <a:endParaRPr lang="en-US" sz="2300" dirty="0" smtClean="0"/>
          </a:p>
        </p:txBody>
      </p:sp>
      <p:sp>
        <p:nvSpPr>
          <p:cNvPr id="4" name="Slide Number Placeholder 3"/>
          <p:cNvSpPr>
            <a:spLocks noGrp="1"/>
          </p:cNvSpPr>
          <p:nvPr>
            <p:ph type="sldNum" sz="quarter" idx="12"/>
          </p:nvPr>
        </p:nvSpPr>
        <p:spPr/>
        <p:txBody>
          <a:bodyPr/>
          <a:lstStyle/>
          <a:p>
            <a:pPr>
              <a:defRPr/>
            </a:pPr>
            <a:fld id="{962989A8-7C4E-CB4B-B31B-151C46857D81}" type="slidenum">
              <a:rPr lang="en-US" smtClean="0"/>
              <a:pPr>
                <a:defRPr/>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Impact of Security Threats</a:t>
            </a:r>
            <a:endParaRPr lang="en-US" dirty="0"/>
          </a:p>
        </p:txBody>
      </p:sp>
      <p:sp>
        <p:nvSpPr>
          <p:cNvPr id="3" name="Content Placeholder 2"/>
          <p:cNvSpPr>
            <a:spLocks noGrp="1"/>
          </p:cNvSpPr>
          <p:nvPr>
            <p:ph idx="1"/>
          </p:nvPr>
        </p:nvSpPr>
        <p:spPr/>
        <p:txBody>
          <a:bodyPr/>
          <a:lstStyle/>
          <a:p>
            <a:r>
              <a:rPr lang="en-US" sz="3200" dirty="0" smtClean="0"/>
              <a:t>Leakage of sensitive information - list of customers, product secrets etc to competitors, malicious entities, government institutions or attackers</a:t>
            </a:r>
          </a:p>
          <a:p>
            <a:pPr lvl="1"/>
            <a:r>
              <a:rPr lang="en-US" sz="2800" dirty="0" smtClean="0"/>
              <a:t>High financial losses</a:t>
            </a:r>
          </a:p>
          <a:p>
            <a:pPr lvl="1"/>
            <a:r>
              <a:rPr lang="en-US" sz="2800" dirty="0" smtClean="0"/>
              <a:t>Damage to the reputation of organization and its partners</a:t>
            </a:r>
          </a:p>
          <a:p>
            <a:pPr lvl="1"/>
            <a:r>
              <a:rPr lang="en-US" sz="2800" dirty="0" smtClean="0"/>
              <a:t>Criminal activities</a:t>
            </a:r>
          </a:p>
          <a:p>
            <a:pPr lvl="1"/>
            <a:r>
              <a:rPr lang="en-US" sz="2800" dirty="0" smtClean="0"/>
              <a:t>Affect on National Security</a:t>
            </a:r>
          </a:p>
          <a:p>
            <a:pPr lvl="1"/>
            <a:endParaRPr lang="en-US" sz="2800" dirty="0" smtClean="0"/>
          </a:p>
        </p:txBody>
      </p:sp>
      <p:sp>
        <p:nvSpPr>
          <p:cNvPr id="4" name="Slide Number Placeholder 3"/>
          <p:cNvSpPr>
            <a:spLocks noGrp="1"/>
          </p:cNvSpPr>
          <p:nvPr>
            <p:ph type="sldNum" sz="quarter" idx="12"/>
          </p:nvPr>
        </p:nvSpPr>
        <p:spPr/>
        <p:txBody>
          <a:bodyPr/>
          <a:lstStyle/>
          <a:p>
            <a:pPr>
              <a:defRPr/>
            </a:pPr>
            <a:fld id="{962989A8-7C4E-CB4B-B31B-151C46857D81}"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Challenges for Supply Chain Security</a:t>
            </a:r>
            <a:endParaRPr lang="en-US" dirty="0"/>
          </a:p>
        </p:txBody>
      </p:sp>
      <p:sp>
        <p:nvSpPr>
          <p:cNvPr id="3" name="Content Placeholder 2"/>
          <p:cNvSpPr>
            <a:spLocks noGrp="1"/>
          </p:cNvSpPr>
          <p:nvPr>
            <p:ph idx="1"/>
          </p:nvPr>
        </p:nvSpPr>
        <p:spPr/>
        <p:txBody>
          <a:bodyPr/>
          <a:lstStyle/>
          <a:p>
            <a:r>
              <a:rPr lang="en-US" sz="2800" dirty="0" smtClean="0"/>
              <a:t>Lack of mechanisms to communicate information owner’s policies to the protection frameworks of the partners</a:t>
            </a:r>
          </a:p>
          <a:p>
            <a:r>
              <a:rPr lang="en-US" sz="2800" dirty="0" smtClean="0"/>
              <a:t>Lack of information sharing standards for protecting data in distributed supply chains </a:t>
            </a:r>
          </a:p>
          <a:p>
            <a:pPr lvl="1"/>
            <a:r>
              <a:rPr lang="en-US" sz="2200" dirty="0" smtClean="0"/>
              <a:t>Custom security requirements and controls applied by partners</a:t>
            </a:r>
          </a:p>
          <a:p>
            <a:pPr lvl="1"/>
            <a:r>
              <a:rPr lang="en-US" sz="2200" dirty="0" smtClean="0"/>
              <a:t>Incompatibility and reduced ability to ensure policy enforcement leaves security gaps</a:t>
            </a:r>
          </a:p>
          <a:p>
            <a:r>
              <a:rPr lang="en-US" sz="2800" dirty="0" smtClean="0"/>
              <a:t>Disparate, evolving and changing Information security standards to satisfy changing business models, regulatory and geographical law requirements</a:t>
            </a:r>
          </a:p>
          <a:p>
            <a:endParaRPr lang="en-US" sz="2800" dirty="0" smtClean="0"/>
          </a:p>
          <a:p>
            <a:endParaRPr lang="en-US" sz="2800" dirty="0" smtClean="0"/>
          </a:p>
          <a:p>
            <a:endParaRPr lang="en-US" sz="2800" dirty="0" smtClean="0"/>
          </a:p>
          <a:p>
            <a:endParaRPr lang="en-US" sz="2800" dirty="0"/>
          </a:p>
        </p:txBody>
      </p:sp>
      <p:sp>
        <p:nvSpPr>
          <p:cNvPr id="4" name="Slide Number Placeholder 3"/>
          <p:cNvSpPr>
            <a:spLocks noGrp="1"/>
          </p:cNvSpPr>
          <p:nvPr>
            <p:ph type="sldNum" sz="quarter" idx="12"/>
          </p:nvPr>
        </p:nvSpPr>
        <p:spPr/>
        <p:txBody>
          <a:bodyPr/>
          <a:lstStyle/>
          <a:p>
            <a:pPr>
              <a:defRPr/>
            </a:pPr>
            <a:fld id="{962989A8-7C4E-CB4B-B31B-151C46857D81}" type="slidenum">
              <a:rPr lang="en-US" smtClean="0"/>
              <a:pPr>
                <a:defRPr/>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Work</a:t>
            </a:r>
            <a:endParaRPr lang="en-US" dirty="0"/>
          </a:p>
        </p:txBody>
      </p:sp>
      <p:sp>
        <p:nvSpPr>
          <p:cNvPr id="3" name="Content Placeholder 2"/>
          <p:cNvSpPr>
            <a:spLocks noGrp="1"/>
          </p:cNvSpPr>
          <p:nvPr>
            <p:ph idx="1"/>
          </p:nvPr>
        </p:nvSpPr>
        <p:spPr/>
        <p:txBody>
          <a:bodyPr/>
          <a:lstStyle/>
          <a:p>
            <a:r>
              <a:rPr lang="en-US" dirty="0" smtClean="0"/>
              <a:t>Generalized approach </a:t>
            </a:r>
            <a:r>
              <a:rPr lang="en-US" dirty="0" smtClean="0"/>
              <a:t>to protect shared data</a:t>
            </a:r>
            <a:endParaRPr lang="en-US" dirty="0" smtClean="0"/>
          </a:p>
          <a:p>
            <a:pPr lvl="1"/>
            <a:r>
              <a:rPr lang="en-US" dirty="0" smtClean="0"/>
              <a:t>Secure data e.g. using encryption</a:t>
            </a:r>
          </a:p>
          <a:p>
            <a:pPr lvl="1"/>
            <a:r>
              <a:rPr lang="en-US" dirty="0" smtClean="0"/>
              <a:t>Define Policies for data sharing and usage e.g. access control policies</a:t>
            </a:r>
          </a:p>
          <a:p>
            <a:pPr lvl="1"/>
            <a:r>
              <a:rPr lang="en-US" dirty="0" smtClean="0"/>
              <a:t>Setup Policy enforcement mechanism to enforce policies on data</a:t>
            </a:r>
          </a:p>
          <a:p>
            <a:endParaRPr lang="en-US" dirty="0" smtClean="0"/>
          </a:p>
          <a:p>
            <a:r>
              <a:rPr lang="en-US" dirty="0" smtClean="0"/>
              <a:t>Classification of available solutions</a:t>
            </a:r>
          </a:p>
          <a:p>
            <a:pPr lvl="1"/>
            <a:r>
              <a:rPr lang="en-US" dirty="0" smtClean="0"/>
              <a:t>Policy Enforcement at the Sender</a:t>
            </a:r>
          </a:p>
          <a:p>
            <a:pPr lvl="1"/>
            <a:r>
              <a:rPr lang="en-US" dirty="0" smtClean="0"/>
              <a:t>Policy Enforcement in the middle</a:t>
            </a:r>
          </a:p>
          <a:p>
            <a:pPr lvl="1"/>
            <a:r>
              <a:rPr lang="en-US" dirty="0" smtClean="0"/>
              <a:t>Policy Enforcement at the Receiver</a:t>
            </a:r>
          </a:p>
        </p:txBody>
      </p:sp>
      <p:sp>
        <p:nvSpPr>
          <p:cNvPr id="4" name="Slide Number Placeholder 3"/>
          <p:cNvSpPr>
            <a:spLocks noGrp="1"/>
          </p:cNvSpPr>
          <p:nvPr>
            <p:ph type="sldNum" sz="quarter" idx="12"/>
          </p:nvPr>
        </p:nvSpPr>
        <p:spPr/>
        <p:txBody>
          <a:bodyPr/>
          <a:lstStyle/>
          <a:p>
            <a:pPr>
              <a:defRPr/>
            </a:pPr>
            <a:fld id="{962989A8-7C4E-CB4B-B31B-151C46857D81}" type="slidenum">
              <a:rPr lang="en-US" smtClean="0"/>
              <a:pPr>
                <a:defRPr/>
              </a:pPr>
              <a:t>8</a:t>
            </a:fld>
            <a:endParaRPr lang="en-US"/>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mc:Ignorable="mv" mc:PreserveAttributes="mv:*">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Related Work</a:t>
            </a:r>
            <a:endParaRPr lang="en-US" dirty="0"/>
          </a:p>
        </p:txBody>
      </p:sp>
      <p:pic>
        <p:nvPicPr>
          <p:cNvPr id="4" name="Picture 3" descr="Screen Shot 2012-11-26 at 8.56.09 PM.png"/>
          <p:cNvPicPr>
            <a:picLocks noChangeAspect="1"/>
          </p:cNvPicPr>
          <p:nvPr/>
        </p:nvPicPr>
        <p:blipFill>
          <a:blip r:embed="rId3"/>
          <a:stretch>
            <a:fillRect/>
          </a:stretch>
        </p:blipFill>
        <p:spPr>
          <a:xfrm>
            <a:off x="5600700" y="1155700"/>
            <a:ext cx="3314700" cy="3263900"/>
          </a:xfrm>
          <a:prstGeom prst="rect">
            <a:avLst/>
          </a:prstGeom>
        </p:spPr>
      </p:pic>
      <p:sp>
        <p:nvSpPr>
          <p:cNvPr id="5" name="TextBox 4"/>
          <p:cNvSpPr txBox="1"/>
          <p:nvPr/>
        </p:nvSpPr>
        <p:spPr>
          <a:xfrm>
            <a:off x="1143000" y="990600"/>
            <a:ext cx="8000999" cy="5524589"/>
          </a:xfrm>
          <a:prstGeom prst="rect">
            <a:avLst/>
          </a:prstGeom>
          <a:noFill/>
        </p:spPr>
        <p:txBody>
          <a:bodyPr wrap="square" rtlCol="0">
            <a:spAutoFit/>
          </a:bodyPr>
          <a:lstStyle/>
          <a:p>
            <a:pPr marL="365125" indent="-282575" eaLnBrk="0" hangingPunct="0">
              <a:spcBef>
                <a:spcPts val="600"/>
              </a:spcBef>
              <a:buClr>
                <a:schemeClr val="accent1"/>
              </a:buClr>
              <a:buSzPct val="80000"/>
              <a:buFont typeface="Wingdings 2" pitchFamily="-1" charset="2"/>
              <a:buChar char=""/>
            </a:pPr>
            <a:r>
              <a:rPr lang="en-US" dirty="0" smtClean="0">
                <a:latin typeface="Segoe UI" pitchFamily="34" charset="0"/>
                <a:ea typeface="ＭＳ Ｐゴシック" charset="-128"/>
                <a:cs typeface="ＭＳ Ｐゴシック" charset="-128"/>
              </a:rPr>
              <a:t>Policy enforcement at owner</a:t>
            </a:r>
          </a:p>
          <a:p>
            <a:pPr marL="365125" indent="-282575" eaLnBrk="0" hangingPunct="0">
              <a:spcBef>
                <a:spcPts val="600"/>
              </a:spcBef>
              <a:buClr>
                <a:schemeClr val="accent1"/>
              </a:buClr>
              <a:buSzPct val="80000"/>
              <a:buFont typeface="Wingdings 2" pitchFamily="-1" charset="2"/>
              <a:buChar char=""/>
            </a:pPr>
            <a:r>
              <a:rPr lang="en-US" dirty="0" smtClean="0">
                <a:latin typeface="Segoe UI" pitchFamily="34" charset="0"/>
                <a:ea typeface="ＭＳ Ｐゴシック" charset="-128"/>
                <a:cs typeface="ＭＳ Ｐゴシック" charset="-128"/>
              </a:rPr>
              <a:t>Traditional approach – uses                                        encryption for protection                                       (interactive protocols)                                                       e.g. Servers </a:t>
            </a:r>
          </a:p>
          <a:p>
            <a:pPr marL="365125" indent="-282575" eaLnBrk="0" hangingPunct="0">
              <a:spcBef>
                <a:spcPts val="600"/>
              </a:spcBef>
              <a:buClr>
                <a:schemeClr val="accent1"/>
              </a:buClr>
              <a:buSzPct val="80000"/>
              <a:buFont typeface="Wingdings 2" pitchFamily="-1" charset="2"/>
              <a:buChar char=""/>
            </a:pPr>
            <a:endParaRPr lang="en-US" dirty="0" smtClean="0">
              <a:latin typeface="Segoe UI" pitchFamily="34" charset="0"/>
              <a:ea typeface="ＭＳ Ｐゴシック" charset="-128"/>
              <a:cs typeface="ＭＳ Ｐゴシック" charset="-128"/>
            </a:endParaRPr>
          </a:p>
          <a:p>
            <a:pPr marL="365125" indent="-282575" eaLnBrk="0" hangingPunct="0">
              <a:spcBef>
                <a:spcPts val="600"/>
              </a:spcBef>
              <a:buClr>
                <a:schemeClr val="accent1"/>
              </a:buClr>
              <a:buSzPct val="80000"/>
              <a:buFont typeface="Wingdings 2" pitchFamily="-1" charset="2"/>
              <a:buChar char=""/>
            </a:pPr>
            <a:endParaRPr lang="en-US" dirty="0" smtClean="0">
              <a:latin typeface="Segoe UI" pitchFamily="34" charset="0"/>
              <a:ea typeface="ＭＳ Ｐゴシック" charset="-128"/>
              <a:cs typeface="ＭＳ Ｐゴシック" charset="-128"/>
            </a:endParaRPr>
          </a:p>
          <a:p>
            <a:pPr marL="365125" indent="-282575" eaLnBrk="0" hangingPunct="0">
              <a:spcBef>
                <a:spcPts val="600"/>
              </a:spcBef>
              <a:buClr>
                <a:schemeClr val="accent1"/>
              </a:buClr>
              <a:buSzPct val="80000"/>
              <a:buFont typeface="Wingdings 2" pitchFamily="-1" charset="2"/>
              <a:buChar char=""/>
            </a:pPr>
            <a:r>
              <a:rPr lang="en-US" dirty="0" smtClean="0">
                <a:latin typeface="Segoe UI" pitchFamily="34" charset="0"/>
                <a:ea typeface="ＭＳ Ｐゴシック" charset="-128"/>
                <a:cs typeface="ＭＳ Ｐゴシック" charset="-128"/>
              </a:rPr>
              <a:t>A lot of exchange of messages</a:t>
            </a:r>
          </a:p>
          <a:p>
            <a:pPr marL="365125" indent="-282575" eaLnBrk="0" hangingPunct="0">
              <a:spcBef>
                <a:spcPts val="600"/>
              </a:spcBef>
              <a:buClr>
                <a:schemeClr val="accent1"/>
              </a:buClr>
              <a:buSzPct val="80000"/>
              <a:buFont typeface="Wingdings 2" pitchFamily="-1" charset="2"/>
              <a:buChar char=""/>
            </a:pPr>
            <a:r>
              <a:rPr lang="en-US" dirty="0" smtClean="0">
                <a:latin typeface="Segoe UI" pitchFamily="34" charset="0"/>
                <a:ea typeface="ＭＳ Ｐゴシック" charset="-128"/>
                <a:cs typeface="ＭＳ Ｐゴシック" charset="-128"/>
              </a:rPr>
              <a:t>Source can become bottleneck </a:t>
            </a:r>
          </a:p>
          <a:p>
            <a:pPr marL="365125" indent="-282575" eaLnBrk="0" hangingPunct="0">
              <a:spcBef>
                <a:spcPts val="600"/>
              </a:spcBef>
              <a:buClr>
                <a:schemeClr val="accent1"/>
              </a:buClr>
              <a:buSzPct val="80000"/>
              <a:buFont typeface="Wingdings 2" pitchFamily="-1" charset="2"/>
              <a:buChar char=""/>
            </a:pPr>
            <a:r>
              <a:rPr lang="en-US" dirty="0" smtClean="0">
                <a:latin typeface="Segoe UI" pitchFamily="34" charset="0"/>
                <a:ea typeface="ＭＳ Ｐゴシック" charset="-128"/>
                <a:cs typeface="ＭＳ Ｐゴシック" charset="-128"/>
              </a:rPr>
              <a:t>Problem if source becomes unavailable </a:t>
            </a:r>
          </a:p>
          <a:p>
            <a:pPr marL="365125" indent="-282575" eaLnBrk="0" hangingPunct="0">
              <a:spcBef>
                <a:spcPts val="600"/>
              </a:spcBef>
              <a:buClr>
                <a:schemeClr val="accent1"/>
              </a:buClr>
              <a:buSzPct val="80000"/>
              <a:buFont typeface="Wingdings 2" pitchFamily="-1" charset="2"/>
              <a:buChar char=""/>
            </a:pPr>
            <a:r>
              <a:rPr lang="en-US" dirty="0" err="1" smtClean="0"/>
              <a:t>Digibox</a:t>
            </a:r>
            <a:r>
              <a:rPr lang="en-US" dirty="0" smtClean="0"/>
              <a:t> [5] – uses multiple keys</a:t>
            </a:r>
          </a:p>
          <a:p>
            <a:pPr marL="365125" indent="-282575" eaLnBrk="0" hangingPunct="0">
              <a:spcBef>
                <a:spcPts val="600"/>
              </a:spcBef>
              <a:buClr>
                <a:schemeClr val="accent1"/>
              </a:buClr>
              <a:buSzPct val="80000"/>
              <a:buFont typeface="Wingdings 2" pitchFamily="-1" charset="2"/>
              <a:buChar char=""/>
            </a:pPr>
            <a:endParaRPr lang="en-US" dirty="0" smtClean="0">
              <a:latin typeface="Segoe UI" pitchFamily="34" charset="0"/>
              <a:ea typeface="ＭＳ Ｐゴシック" charset="-128"/>
              <a:cs typeface="ＭＳ Ｐゴシック" charset="-128"/>
            </a:endParaRPr>
          </a:p>
          <a:p>
            <a:endParaRPr lang="en-US" sz="2000" dirty="0"/>
          </a:p>
        </p:txBody>
      </p:sp>
      <p:sp>
        <p:nvSpPr>
          <p:cNvPr id="6" name="Slide Number Placeholder 5"/>
          <p:cNvSpPr>
            <a:spLocks noGrp="1"/>
          </p:cNvSpPr>
          <p:nvPr>
            <p:ph type="sldNum" sz="quarter" idx="12"/>
          </p:nvPr>
        </p:nvSpPr>
        <p:spPr/>
        <p:txBody>
          <a:bodyPr/>
          <a:lstStyle/>
          <a:p>
            <a:pPr>
              <a:defRPr/>
            </a:pPr>
            <a:fld id="{962989A8-7C4E-CB4B-B31B-151C46857D81}" type="slidenum">
              <a:rPr lang="en-US" smtClean="0"/>
              <a:pPr>
                <a:defRPr/>
              </a:pPr>
              <a:t>9</a:t>
            </a:fld>
            <a:endParaRPr lang="en-US"/>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ＭＳ ゴシック"/>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ＭＳ ゴシック"/>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Solstice.thmx</Template>
  <TotalTime>25236</TotalTime>
  <Words>2631</Words>
  <Application>Microsoft Macintosh PowerPoint</Application>
  <PresentationFormat>On-screen Show (4:3)</PresentationFormat>
  <Paragraphs>366</Paragraphs>
  <Slides>36</Slides>
  <Notes>11</Notes>
  <HiddenSlides>0</HiddenSlides>
  <MMClips>0</MMClips>
  <ScaleCrop>false</ScaleCrop>
  <HeadingPairs>
    <vt:vector size="4" baseType="variant">
      <vt:variant>
        <vt:lpstr>Design Template</vt:lpstr>
      </vt:variant>
      <vt:variant>
        <vt:i4>1</vt:i4>
      </vt:variant>
      <vt:variant>
        <vt:lpstr>Slide Titles</vt:lpstr>
      </vt:variant>
      <vt:variant>
        <vt:i4>36</vt:i4>
      </vt:variant>
    </vt:vector>
  </HeadingPairs>
  <TitlesOfParts>
    <vt:vector size="37" baseType="lpstr">
      <vt:lpstr>Solstice</vt:lpstr>
      <vt:lpstr>Protecting and Securing PLM and Supply Chain Data  </vt:lpstr>
      <vt:lpstr>Outline</vt:lpstr>
      <vt:lpstr>Background: Modern Enterprises</vt:lpstr>
      <vt:lpstr>Background: Supply Chain Interaction</vt:lpstr>
      <vt:lpstr>Information Flow in Supply Chain</vt:lpstr>
      <vt:lpstr>Impact of Security Threats</vt:lpstr>
      <vt:lpstr>Challenges for Supply Chain Security</vt:lpstr>
      <vt:lpstr>Related Work</vt:lpstr>
      <vt:lpstr>Related Work</vt:lpstr>
      <vt:lpstr>Related Work</vt:lpstr>
      <vt:lpstr>Related Work</vt:lpstr>
      <vt:lpstr>Proposed Approach</vt:lpstr>
      <vt:lpstr>Approach 1: Self-Protecting Data </vt:lpstr>
      <vt:lpstr>AB based on TTP [13] </vt:lpstr>
      <vt:lpstr>Enabling AB</vt:lpstr>
      <vt:lpstr>AB Updates</vt:lpstr>
      <vt:lpstr>Problems with updating an AB</vt:lpstr>
      <vt:lpstr>AB Update Solution</vt:lpstr>
      <vt:lpstr>AB Update Solution</vt:lpstr>
      <vt:lpstr>Improving the AB Implementation</vt:lpstr>
      <vt:lpstr>Improving AB Implementation</vt:lpstr>
      <vt:lpstr>DHT scheme for AB</vt:lpstr>
      <vt:lpstr>Advantages of using DHT</vt:lpstr>
      <vt:lpstr>Improvement in DHT </vt:lpstr>
      <vt:lpstr>AB Policies</vt:lpstr>
      <vt:lpstr>Protection against Malicious Hosts</vt:lpstr>
      <vt:lpstr>Active Bundles Capabilities</vt:lpstr>
      <vt:lpstr>Active Bundles Advantages</vt:lpstr>
      <vt:lpstr>Approach 2: End to End Auditing</vt:lpstr>
      <vt:lpstr>Trust Broker</vt:lpstr>
      <vt:lpstr>Taint Analysis</vt:lpstr>
      <vt:lpstr>Secure Supply Chain Interaction using the Approach</vt:lpstr>
      <vt:lpstr>Information Flow using the Approach</vt:lpstr>
      <vt:lpstr>Capabilities of the Approach</vt:lpstr>
      <vt:lpstr>References</vt:lpstr>
      <vt:lpstr>References</vt:lpstr>
    </vt:vector>
  </TitlesOfParts>
  <Company>Purdue University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Privacy and Identity Management in Cloud</dc:title>
  <dc:creator>Rohit Ranchal</dc:creator>
  <cp:lastModifiedBy>Rohit</cp:lastModifiedBy>
  <cp:revision>2013</cp:revision>
  <dcterms:created xsi:type="dcterms:W3CDTF">2013-06-07T16:51:36Z</dcterms:created>
  <dcterms:modified xsi:type="dcterms:W3CDTF">2013-06-07T20:08:47Z</dcterms:modified>
</cp:coreProperties>
</file>