
<file path=[Content_Types].xml><?xml version="1.0" encoding="utf-8"?>
<Types xmlns="http://schemas.openxmlformats.org/package/2006/content-types">
  <Default Extension="png" ContentType="image/png"/>
  <Default Extension="jpeg" ContentType="image/jpeg"/>
  <Default Extension="emf" ContentType="image/x-emf"/>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1F6F9-705F-4B78-A531-800065C01104}" type="datetimeFigureOut">
              <a:rPr lang="en-US" smtClean="0"/>
              <a:t>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FFF8A-D84B-46F0-96B7-FCE8DF92D2CD}" type="slidenum">
              <a:rPr lang="en-US" smtClean="0"/>
              <a:t>‹#›</a:t>
            </a:fld>
            <a:endParaRPr lang="en-US"/>
          </a:p>
        </p:txBody>
      </p:sp>
    </p:spTree>
    <p:extLst>
      <p:ext uri="{BB962C8B-B14F-4D97-AF65-F5344CB8AC3E}">
        <p14:creationId xmlns:p14="http://schemas.microsoft.com/office/powerpoint/2010/main" val="388411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75DFE6-83A7-40A9-9B8C-817524BE1981}" type="slidenum">
              <a:rPr lang="en-US" altLang="en-US" sz="1200">
                <a:latin typeface="Calibri" pitchFamily="34" charset="0"/>
              </a:rPr>
              <a:pPr eaLnBrk="1" hangingPunct="1"/>
              <a:t>4</a:t>
            </a:fld>
            <a:endParaRPr lang="en-US" altLang="en-US" sz="1200">
              <a:latin typeface="Calibri" pitchFamily="34" charset="0"/>
            </a:endParaRPr>
          </a:p>
        </p:txBody>
      </p:sp>
    </p:spTree>
    <p:extLst>
      <p:ext uri="{BB962C8B-B14F-4D97-AF65-F5344CB8AC3E}">
        <p14:creationId xmlns:p14="http://schemas.microsoft.com/office/powerpoint/2010/main" val="225971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1BD1C-E95A-4394-8DB4-7B7D2E8CE74B}" type="slidenum">
              <a:rPr lang="en-US" altLang="en-US" sz="1200">
                <a:latin typeface="Calibri" pitchFamily="34" charset="0"/>
              </a:rPr>
              <a:pPr eaLnBrk="1" hangingPunct="1"/>
              <a:t>13</a:t>
            </a:fld>
            <a:endParaRPr lang="en-US" altLang="en-US" sz="1200">
              <a:latin typeface="Calibri" pitchFamily="34" charset="0"/>
            </a:endParaRPr>
          </a:p>
        </p:txBody>
      </p:sp>
    </p:spTree>
    <p:extLst>
      <p:ext uri="{BB962C8B-B14F-4D97-AF65-F5344CB8AC3E}">
        <p14:creationId xmlns:p14="http://schemas.microsoft.com/office/powerpoint/2010/main" val="363074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94771F-6CEC-4795-872E-00870BE3949C}" type="slidenum">
              <a:rPr lang="en-US" altLang="en-US" sz="1200">
                <a:latin typeface="Calibri" pitchFamily="34" charset="0"/>
              </a:rPr>
              <a:pPr eaLnBrk="1" hangingPunct="1"/>
              <a:t>14</a:t>
            </a:fld>
            <a:endParaRPr lang="en-US" altLang="en-US" sz="1200">
              <a:latin typeface="Calibri" pitchFamily="34" charset="0"/>
            </a:endParaRPr>
          </a:p>
        </p:txBody>
      </p:sp>
    </p:spTree>
    <p:extLst>
      <p:ext uri="{BB962C8B-B14F-4D97-AF65-F5344CB8AC3E}">
        <p14:creationId xmlns:p14="http://schemas.microsoft.com/office/powerpoint/2010/main" val="68665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smtClean="0"/>
              <a:t>One</a:t>
            </a:r>
            <a:r>
              <a:rPr lang="en-US" baseline="0" dirty="0" smtClean="0"/>
              <a:t> problem we picked within this domain was helping blind people cross at street intersections. </a:t>
            </a:r>
            <a:r>
              <a:rPr lang="en-US" dirty="0" smtClean="0"/>
              <a:t>The Mobile-Cloud computing solution we propose for this problem has the simple system architecture we see on this slide. </a:t>
            </a:r>
            <a:r>
              <a:rPr lang="en-AU" dirty="0" smtClean="0"/>
              <a:t>The two main components are the Android device with integrated GPS receiver and compass, and the cloud server, which is responsible for processing the image frames received from the mobile device. </a:t>
            </a:r>
          </a:p>
          <a:p>
            <a:pPr eaLnBrk="1" hangingPunct="1">
              <a:defRPr/>
            </a:pPr>
            <a:endParaRPr lang="en-US" dirty="0" smtClean="0"/>
          </a:p>
          <a:p>
            <a:pPr eaLnBrk="1" hangingPunct="1">
              <a:defRPr/>
            </a:pPr>
            <a:r>
              <a:rPr lang="en-AU" dirty="0" smtClean="0"/>
              <a:t>The proposed crossing guidance system works as follows:</a:t>
            </a:r>
            <a:endParaRPr lang="en-US" dirty="0" smtClean="0"/>
          </a:p>
          <a:p>
            <a:pPr eaLnBrk="1" hangingPunct="1">
              <a:defRPr/>
            </a:pPr>
            <a:r>
              <a:rPr lang="en-AU" dirty="0" smtClean="0"/>
              <a:t>The Android Application captures the GPS signal and communicates with the Google Maps Server, to determine the current location of the blind user.</a:t>
            </a:r>
            <a:endParaRPr lang="en-US" dirty="0" smtClean="0"/>
          </a:p>
          <a:p>
            <a:pPr eaLnBrk="1" hangingPunct="1">
              <a:defRPr/>
            </a:pPr>
            <a:r>
              <a:rPr lang="en-AU" dirty="0" smtClean="0"/>
              <a:t>Once the application detects that the blind user is at an urban intersection, it triggers the phone camera to take a picture, and send the picture to the Server running on the Amazon EC2 Cloud.</a:t>
            </a:r>
            <a:endParaRPr lang="en-US" dirty="0" smtClean="0"/>
          </a:p>
          <a:p>
            <a:pPr eaLnBrk="1" hangingPunct="1">
              <a:defRPr/>
            </a:pPr>
            <a:r>
              <a:rPr lang="en-AU" dirty="0" smtClean="0"/>
              <a:t>The server then does the image processing, applying the Pedestrian Signal Detection algorithm, and returns the result about whether it is safe for the blind user to cross the intersection.</a:t>
            </a:r>
            <a:endParaRPr lang="en-US" dirty="0" smtClean="0"/>
          </a:p>
          <a:p>
            <a:pPr eaLnBrk="1" hangingPunct="1">
              <a:defRPr/>
            </a:pPr>
            <a:r>
              <a:rPr lang="en-AU" dirty="0" smtClean="0"/>
              <a:t>If the result is positive, the Android Application notifies the blind user to cross the intersection with speech feedback. </a:t>
            </a:r>
            <a:endParaRPr lang="en-US" dirty="0"/>
          </a:p>
        </p:txBody>
      </p:sp>
      <p:sp>
        <p:nvSpPr>
          <p:cNvPr id="4" name="Slide Number Placeholder 3"/>
          <p:cNvSpPr>
            <a:spLocks noGrp="1"/>
          </p:cNvSpPr>
          <p:nvPr>
            <p:ph type="sldNum" sz="quarter" idx="10"/>
          </p:nvPr>
        </p:nvSpPr>
        <p:spPr/>
        <p:txBody>
          <a:bodyPr/>
          <a:lstStyle/>
          <a:p>
            <a:fld id="{2615AD39-432B-4E8D-9765-488ACFF99755}" type="slidenum">
              <a:rPr lang="en-US" smtClean="0"/>
              <a:pPr/>
              <a:t>15</a:t>
            </a:fld>
            <a:endParaRPr lang="en-US"/>
          </a:p>
        </p:txBody>
      </p:sp>
    </p:spTree>
    <p:extLst>
      <p:ext uri="{BB962C8B-B14F-4D97-AF65-F5344CB8AC3E}">
        <p14:creationId xmlns:p14="http://schemas.microsoft.com/office/powerpoint/2010/main" val="115961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a:spcBef>
                <a:spcPct val="0"/>
              </a:spcBef>
            </a:pPr>
            <a:endParaRPr lang="en-US" sz="2400" smtClean="0">
              <a:latin typeface="Arial" pitchFamily="34" charset="0"/>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D3DC465A-6308-4A8C-BFD9-63882D91EB05}" type="slidenum">
              <a:rPr lang="zh-CN" altLang="en-US"/>
              <a:pPr/>
              <a:t>17</a:t>
            </a:fld>
            <a:endParaRPr lang="en-US" altLang="zh-CN"/>
          </a:p>
        </p:txBody>
      </p:sp>
    </p:spTree>
    <p:extLst>
      <p:ext uri="{BB962C8B-B14F-4D97-AF65-F5344CB8AC3E}">
        <p14:creationId xmlns:p14="http://schemas.microsoft.com/office/powerpoint/2010/main" val="60144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69CF9A-A3C0-4AFB-BBCC-99117DCF656E}" type="slidenum">
              <a:rPr lang="en-US" altLang="en-US" sz="1200">
                <a:latin typeface="Calibri" pitchFamily="34" charset="0"/>
              </a:rPr>
              <a:pPr eaLnBrk="1" hangingPunct="1"/>
              <a:t>5</a:t>
            </a:fld>
            <a:endParaRPr lang="en-US" altLang="en-US" sz="1200">
              <a:latin typeface="Calibri" pitchFamily="34" charset="0"/>
            </a:endParaRPr>
          </a:p>
        </p:txBody>
      </p:sp>
    </p:spTree>
    <p:extLst>
      <p:ext uri="{BB962C8B-B14F-4D97-AF65-F5344CB8AC3E}">
        <p14:creationId xmlns:p14="http://schemas.microsoft.com/office/powerpoint/2010/main" val="326941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91BB03-17EF-4026-AB0F-6CB9B3F4BAF5}" type="slidenum">
              <a:rPr lang="en-US" altLang="en-US" sz="1200">
                <a:latin typeface="Calibri" pitchFamily="34" charset="0"/>
              </a:rPr>
              <a:pPr eaLnBrk="1" hangingPunct="1"/>
              <a:t>6</a:t>
            </a:fld>
            <a:endParaRPr lang="en-US" altLang="en-US" sz="1200">
              <a:latin typeface="Calibri" pitchFamily="34" charset="0"/>
            </a:endParaRPr>
          </a:p>
        </p:txBody>
      </p:sp>
    </p:spTree>
    <p:extLst>
      <p:ext uri="{BB962C8B-B14F-4D97-AF65-F5344CB8AC3E}">
        <p14:creationId xmlns:p14="http://schemas.microsoft.com/office/powerpoint/2010/main" val="253601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BCCB2B-CA70-4267-9EEF-486C15A3087A}" type="slidenum">
              <a:rPr lang="en-US" altLang="en-US" sz="1200">
                <a:latin typeface="Calibri" pitchFamily="34" charset="0"/>
              </a:rPr>
              <a:pPr eaLnBrk="1" hangingPunct="1"/>
              <a:t>7</a:t>
            </a:fld>
            <a:endParaRPr lang="en-US" altLang="en-US" sz="1200">
              <a:latin typeface="Calibri" pitchFamily="34" charset="0"/>
            </a:endParaRPr>
          </a:p>
        </p:txBody>
      </p:sp>
    </p:spTree>
    <p:extLst>
      <p:ext uri="{BB962C8B-B14F-4D97-AF65-F5344CB8AC3E}">
        <p14:creationId xmlns:p14="http://schemas.microsoft.com/office/powerpoint/2010/main" val="375412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CCD371-82F5-402E-9B99-CDD591F8A52D}" type="slidenum">
              <a:rPr lang="en-US" altLang="en-US" sz="1200">
                <a:latin typeface="Calibri" pitchFamily="34" charset="0"/>
              </a:rPr>
              <a:pPr eaLnBrk="1" hangingPunct="1"/>
              <a:t>8</a:t>
            </a:fld>
            <a:endParaRPr lang="en-US" altLang="en-US" sz="1200">
              <a:latin typeface="Calibri" pitchFamily="34" charset="0"/>
            </a:endParaRPr>
          </a:p>
        </p:txBody>
      </p:sp>
    </p:spTree>
    <p:extLst>
      <p:ext uri="{BB962C8B-B14F-4D97-AF65-F5344CB8AC3E}">
        <p14:creationId xmlns:p14="http://schemas.microsoft.com/office/powerpoint/2010/main" val="287561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E6A3C0-BFE9-41C2-B5E9-0E5A2E0922FE}" type="slidenum">
              <a:rPr lang="en-US" altLang="en-US" sz="1200">
                <a:latin typeface="Calibri" pitchFamily="34" charset="0"/>
              </a:rPr>
              <a:pPr eaLnBrk="1" hangingPunct="1"/>
              <a:t>9</a:t>
            </a:fld>
            <a:endParaRPr lang="en-US" altLang="en-US" sz="1200">
              <a:latin typeface="Calibri" pitchFamily="34" charset="0"/>
            </a:endParaRPr>
          </a:p>
        </p:txBody>
      </p:sp>
    </p:spTree>
    <p:extLst>
      <p:ext uri="{BB962C8B-B14F-4D97-AF65-F5344CB8AC3E}">
        <p14:creationId xmlns:p14="http://schemas.microsoft.com/office/powerpoint/2010/main" val="134443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58B501-5AD4-4483-A95E-2647E4284BEC}" type="slidenum">
              <a:rPr lang="en-US" altLang="en-US" sz="1200">
                <a:latin typeface="Calibri" pitchFamily="34" charset="0"/>
              </a:rPr>
              <a:pPr eaLnBrk="1" hangingPunct="1"/>
              <a:t>10</a:t>
            </a:fld>
            <a:endParaRPr lang="en-US" altLang="en-US" sz="1200">
              <a:latin typeface="Calibri" pitchFamily="34" charset="0"/>
            </a:endParaRPr>
          </a:p>
        </p:txBody>
      </p:sp>
    </p:spTree>
    <p:extLst>
      <p:ext uri="{BB962C8B-B14F-4D97-AF65-F5344CB8AC3E}">
        <p14:creationId xmlns:p14="http://schemas.microsoft.com/office/powerpoint/2010/main" val="80575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B3BD5-7503-4FFA-A25B-23F1D1519DDA}" type="slidenum">
              <a:rPr lang="en-US" altLang="en-US" sz="1200">
                <a:latin typeface="Calibri" pitchFamily="34" charset="0"/>
              </a:rPr>
              <a:pPr eaLnBrk="1" hangingPunct="1"/>
              <a:t>11</a:t>
            </a:fld>
            <a:endParaRPr lang="en-US" altLang="en-US" sz="1200">
              <a:latin typeface="Calibri" pitchFamily="34" charset="0"/>
            </a:endParaRPr>
          </a:p>
        </p:txBody>
      </p:sp>
    </p:spTree>
    <p:extLst>
      <p:ext uri="{BB962C8B-B14F-4D97-AF65-F5344CB8AC3E}">
        <p14:creationId xmlns:p14="http://schemas.microsoft.com/office/powerpoint/2010/main" val="318135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655DAC-7167-4259-8095-6A326921C698}" type="slidenum">
              <a:rPr lang="en-US" altLang="en-US" sz="1200">
                <a:latin typeface="Calibri" pitchFamily="34" charset="0"/>
              </a:rPr>
              <a:pPr eaLnBrk="1" hangingPunct="1"/>
              <a:t>12</a:t>
            </a:fld>
            <a:endParaRPr lang="en-US" altLang="en-US" sz="1200">
              <a:latin typeface="Calibri" pitchFamily="34" charset="0"/>
            </a:endParaRPr>
          </a:p>
        </p:txBody>
      </p:sp>
    </p:spTree>
    <p:extLst>
      <p:ext uri="{BB962C8B-B14F-4D97-AF65-F5344CB8AC3E}">
        <p14:creationId xmlns:p14="http://schemas.microsoft.com/office/powerpoint/2010/main" val="421255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998657-EE2F-4479-9C9E-922CBD05525A}"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250224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98657-EE2F-4479-9C9E-922CBD05525A}"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277762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98657-EE2F-4479-9C9E-922CBD05525A}"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17881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98657-EE2F-4479-9C9E-922CBD05525A}"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418770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98657-EE2F-4479-9C9E-922CBD05525A}"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177903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998657-EE2F-4479-9C9E-922CBD05525A}"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126884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998657-EE2F-4479-9C9E-922CBD05525A}"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3297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998657-EE2F-4479-9C9E-922CBD05525A}"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38563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98657-EE2F-4479-9C9E-922CBD05525A}"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33936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98657-EE2F-4479-9C9E-922CBD05525A}"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21462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98657-EE2F-4479-9C9E-922CBD05525A}"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7BC3B-5B7B-4095-B72D-CA16DC8E74A4}" type="slidenum">
              <a:rPr lang="en-US" smtClean="0"/>
              <a:t>‹#›</a:t>
            </a:fld>
            <a:endParaRPr lang="en-US"/>
          </a:p>
        </p:txBody>
      </p:sp>
    </p:spTree>
    <p:extLst>
      <p:ext uri="{BB962C8B-B14F-4D97-AF65-F5344CB8AC3E}">
        <p14:creationId xmlns:p14="http://schemas.microsoft.com/office/powerpoint/2010/main" val="359994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98657-EE2F-4479-9C9E-922CBD05525A}" type="datetimeFigureOut">
              <a:rPr lang="en-US" smtClean="0"/>
              <a:t>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BC3B-5B7B-4095-B72D-CA16DC8E74A4}" type="slidenum">
              <a:rPr lang="en-US" smtClean="0"/>
              <a:t>‹#›</a:t>
            </a:fld>
            <a:endParaRPr lang="en-US"/>
          </a:p>
        </p:txBody>
      </p:sp>
    </p:spTree>
    <p:extLst>
      <p:ext uri="{BB962C8B-B14F-4D97-AF65-F5344CB8AC3E}">
        <p14:creationId xmlns:p14="http://schemas.microsoft.com/office/powerpoint/2010/main" val="268674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of Active Bundles</a:t>
            </a:r>
            <a:endParaRPr lang="en-US" dirty="0"/>
          </a:p>
        </p:txBody>
      </p:sp>
      <p:sp>
        <p:nvSpPr>
          <p:cNvPr id="3" name="Subtitle 2"/>
          <p:cNvSpPr>
            <a:spLocks noGrp="1"/>
          </p:cNvSpPr>
          <p:nvPr>
            <p:ph type="subTitle" idx="1"/>
          </p:nvPr>
        </p:nvSpPr>
        <p:spPr/>
        <p:txBody>
          <a:bodyPr/>
          <a:lstStyle/>
          <a:p>
            <a:r>
              <a:rPr lang="en-US" smtClean="0"/>
              <a:t>Bharat Bhargava</a:t>
            </a:r>
            <a:endParaRPr lang="en-US" dirty="0"/>
          </a:p>
        </p:txBody>
      </p:sp>
    </p:spTree>
    <p:extLst>
      <p:ext uri="{BB962C8B-B14F-4D97-AF65-F5344CB8AC3E}">
        <p14:creationId xmlns:p14="http://schemas.microsoft.com/office/powerpoint/2010/main" val="37442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801112" y="1828801"/>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4580" name="TextBox 20"/>
          <p:cNvSpPr txBox="1">
            <a:spLocks noChangeArrowheads="1"/>
          </p:cNvSpPr>
          <p:nvPr/>
        </p:nvSpPr>
        <p:spPr bwMode="auto">
          <a:xfrm>
            <a:off x="3762376" y="3394076"/>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4581" name="Straight Arrow Connector 24"/>
          <p:cNvCxnSpPr>
            <a:cxnSpLocks noChangeShapeType="1"/>
          </p:cNvCxnSpPr>
          <p:nvPr/>
        </p:nvCxnSpPr>
        <p:spPr bwMode="auto">
          <a:xfrm>
            <a:off x="4600576"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4582" name="TextBox 67"/>
          <p:cNvSpPr txBox="1">
            <a:spLocks noChangeArrowheads="1"/>
          </p:cNvSpPr>
          <p:nvPr/>
        </p:nvSpPr>
        <p:spPr bwMode="auto">
          <a:xfrm>
            <a:off x="5314950" y="2960689"/>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4583"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1"/>
          <p:cNvSpPr txBox="1">
            <a:spLocks noChangeArrowheads="1"/>
          </p:cNvSpPr>
          <p:nvPr/>
        </p:nvSpPr>
        <p:spPr bwMode="auto">
          <a:xfrm>
            <a:off x="7677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pic>
        <p:nvPicPr>
          <p:cNvPr id="24585"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1139"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4"/>
          <p:cNvSpPr txBox="1">
            <a:spLocks noChangeArrowheads="1"/>
          </p:cNvSpPr>
          <p:nvPr/>
        </p:nvSpPr>
        <p:spPr bwMode="auto">
          <a:xfrm>
            <a:off x="2590800" y="6135689"/>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seller shares the encrypted information based on the user policy </a:t>
            </a:r>
          </a:p>
        </p:txBody>
      </p:sp>
    </p:spTree>
    <p:extLst>
      <p:ext uri="{BB962C8B-B14F-4D97-AF65-F5344CB8AC3E}">
        <p14:creationId xmlns:p14="http://schemas.microsoft.com/office/powerpoint/2010/main" val="3849998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801112" y="1828801"/>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5604" name="TextBox 20"/>
          <p:cNvSpPr txBox="1">
            <a:spLocks noChangeArrowheads="1"/>
          </p:cNvSpPr>
          <p:nvPr/>
        </p:nvSpPr>
        <p:spPr bwMode="auto">
          <a:xfrm>
            <a:off x="3762376" y="3394076"/>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5605" name="Straight Arrow Connector 24"/>
          <p:cNvCxnSpPr>
            <a:cxnSpLocks noChangeShapeType="1"/>
          </p:cNvCxnSpPr>
          <p:nvPr/>
        </p:nvCxnSpPr>
        <p:spPr bwMode="auto">
          <a:xfrm>
            <a:off x="4600576"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5606" name="TextBox 67"/>
          <p:cNvSpPr txBox="1">
            <a:spLocks noChangeArrowheads="1"/>
          </p:cNvSpPr>
          <p:nvPr/>
        </p:nvSpPr>
        <p:spPr bwMode="auto">
          <a:xfrm>
            <a:off x="5314950" y="2960689"/>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5607"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1"/>
          <p:cNvSpPr txBox="1">
            <a:spLocks noChangeArrowheads="1"/>
          </p:cNvSpPr>
          <p:nvPr/>
        </p:nvSpPr>
        <p:spPr bwMode="auto">
          <a:xfrm>
            <a:off x="7677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5609"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1139"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9"/>
          <p:cNvSpPr txBox="1">
            <a:spLocks noChangeArrowheads="1"/>
          </p:cNvSpPr>
          <p:nvPr/>
        </p:nvSpPr>
        <p:spPr bwMode="auto">
          <a:xfrm>
            <a:off x="2590800" y="5857876"/>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1800"/>
              <a:t>Decryption handled by Multi-Party Computing as in the previous slides</a:t>
            </a:r>
          </a:p>
          <a:p>
            <a:pPr eaLnBrk="1" hangingPunct="1"/>
            <a:endParaRPr lang="en-US" altLang="en-US" sz="1800"/>
          </a:p>
        </p:txBody>
      </p:sp>
    </p:spTree>
    <p:extLst>
      <p:ext uri="{BB962C8B-B14F-4D97-AF65-F5344CB8AC3E}">
        <p14:creationId xmlns:p14="http://schemas.microsoft.com/office/powerpoint/2010/main" val="138425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801112" y="1828801"/>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6628" name="TextBox 20"/>
          <p:cNvSpPr txBox="1">
            <a:spLocks noChangeArrowheads="1"/>
          </p:cNvSpPr>
          <p:nvPr/>
        </p:nvSpPr>
        <p:spPr bwMode="auto">
          <a:xfrm>
            <a:off x="3762376" y="3394076"/>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6629" name="Straight Arrow Connector 24"/>
          <p:cNvCxnSpPr>
            <a:cxnSpLocks noChangeShapeType="1"/>
          </p:cNvCxnSpPr>
          <p:nvPr/>
        </p:nvCxnSpPr>
        <p:spPr bwMode="auto">
          <a:xfrm>
            <a:off x="4600576"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0" name="TextBox 67"/>
          <p:cNvSpPr txBox="1">
            <a:spLocks noChangeArrowheads="1"/>
          </p:cNvSpPr>
          <p:nvPr/>
        </p:nvSpPr>
        <p:spPr bwMode="auto">
          <a:xfrm>
            <a:off x="5314950" y="2960689"/>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6631"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1"/>
          <p:cNvSpPr txBox="1">
            <a:spLocks noChangeArrowheads="1"/>
          </p:cNvSpPr>
          <p:nvPr/>
        </p:nvSpPr>
        <p:spPr bwMode="auto">
          <a:xfrm>
            <a:off x="7677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6633"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1139"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descr="user-ic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1" y="4541838"/>
            <a:ext cx="619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ox.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5075" y="4572000"/>
            <a:ext cx="566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6" name="Straight Arrow Connector 16"/>
          <p:cNvCxnSpPr>
            <a:cxnSpLocks noChangeShapeType="1"/>
          </p:cNvCxnSpPr>
          <p:nvPr/>
        </p:nvCxnSpPr>
        <p:spPr bwMode="auto">
          <a:xfrm rot="10800000" flipV="1">
            <a:off x="6881814" y="3914776"/>
            <a:ext cx="1119187" cy="657225"/>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7" name="TextBox 19"/>
          <p:cNvSpPr txBox="1">
            <a:spLocks noChangeArrowheads="1"/>
          </p:cNvSpPr>
          <p:nvPr/>
        </p:nvSpPr>
        <p:spPr bwMode="auto">
          <a:xfrm>
            <a:off x="2590800" y="5857876"/>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1800"/>
              <a:t>Fed-Ex can now send the package to the user </a:t>
            </a:r>
          </a:p>
          <a:p>
            <a:pPr eaLnBrk="1" hangingPunct="1"/>
            <a:endParaRPr lang="en-US" altLang="en-US" sz="1800"/>
          </a:p>
        </p:txBody>
      </p:sp>
    </p:spTree>
    <p:extLst>
      <p:ext uri="{BB962C8B-B14F-4D97-AF65-F5344CB8AC3E}">
        <p14:creationId xmlns:p14="http://schemas.microsoft.com/office/powerpoint/2010/main" val="274715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Cloud 9"/>
          <p:cNvSpPr/>
          <p:nvPr/>
        </p:nvSpPr>
        <p:spPr>
          <a:xfrm>
            <a:off x="3239262" y="2909701"/>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dirty="0" smtClean="0">
                <a:effectLst>
                  <a:outerShdw blurRad="38100" dist="38100" dir="2700000" algn="tl">
                    <a:srgbClr val="C0C0C0"/>
                  </a:outerShdw>
                </a:effectLst>
                <a:ea typeface="ＭＳ Ｐゴシック" pitchFamily="34" charset="-128"/>
              </a:rPr>
              <a:t>Identity revealed to Vendors</a:t>
            </a:r>
          </a:p>
        </p:txBody>
      </p:sp>
      <p:pic>
        <p:nvPicPr>
          <p:cNvPr id="27653"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3162300"/>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950" y="2409825"/>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american-express-log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1" y="2874963"/>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descr="fedex.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6213" y="5529263"/>
            <a:ext cx="546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power-seller-logo.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4988" y="45227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0"/>
          <p:cNvSpPr txBox="1">
            <a:spLocks noChangeArrowheads="1"/>
          </p:cNvSpPr>
          <p:nvPr/>
        </p:nvSpPr>
        <p:spPr bwMode="auto">
          <a:xfrm>
            <a:off x="3471863" y="2447926"/>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on Amazon Cloud</a:t>
            </a:r>
          </a:p>
        </p:txBody>
      </p:sp>
      <p:sp>
        <p:nvSpPr>
          <p:cNvPr id="27659" name="TextBox 11"/>
          <p:cNvSpPr txBox="1">
            <a:spLocks noChangeArrowheads="1"/>
          </p:cNvSpPr>
          <p:nvPr/>
        </p:nvSpPr>
        <p:spPr bwMode="auto">
          <a:xfrm>
            <a:off x="3238500" y="390525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Shipping Address</a:t>
            </a:r>
          </a:p>
          <a:p>
            <a:pPr eaLnBrk="1" hangingPunct="1">
              <a:buFont typeface="Arial" pitchFamily="34" charset="0"/>
              <a:buChar char="•"/>
            </a:pPr>
            <a:r>
              <a:rPr lang="en-US" altLang="en-US" sz="1200"/>
              <a:t>Credit Card</a:t>
            </a:r>
          </a:p>
        </p:txBody>
      </p:sp>
      <p:sp>
        <p:nvSpPr>
          <p:cNvPr id="27660" name="TextBox 12"/>
          <p:cNvSpPr txBox="1">
            <a:spLocks noChangeArrowheads="1"/>
          </p:cNvSpPr>
          <p:nvPr/>
        </p:nvSpPr>
        <p:spPr bwMode="auto">
          <a:xfrm>
            <a:off x="6324600" y="5853114"/>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Shipping Address</a:t>
            </a:r>
          </a:p>
        </p:txBody>
      </p:sp>
      <p:sp>
        <p:nvSpPr>
          <p:cNvPr id="27661" name="TextBox 13"/>
          <p:cNvSpPr txBox="1">
            <a:spLocks noChangeArrowheads="1"/>
          </p:cNvSpPr>
          <p:nvPr/>
        </p:nvSpPr>
        <p:spPr bwMode="auto">
          <a:xfrm>
            <a:off x="8685213" y="3406776"/>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Credit Card</a:t>
            </a:r>
          </a:p>
        </p:txBody>
      </p:sp>
      <p:sp>
        <p:nvSpPr>
          <p:cNvPr id="27662" name="TextBox 14"/>
          <p:cNvSpPr txBox="1">
            <a:spLocks noChangeArrowheads="1"/>
          </p:cNvSpPr>
          <p:nvPr/>
        </p:nvSpPr>
        <p:spPr bwMode="auto">
          <a:xfrm>
            <a:off x="5691188" y="2809876"/>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p:txBody>
      </p:sp>
      <p:sp>
        <p:nvSpPr>
          <p:cNvPr id="27663" name="TextBox 15"/>
          <p:cNvSpPr txBox="1">
            <a:spLocks noChangeArrowheads="1"/>
          </p:cNvSpPr>
          <p:nvPr/>
        </p:nvSpPr>
        <p:spPr bwMode="auto">
          <a:xfrm>
            <a:off x="8145464" y="5022851"/>
            <a:ext cx="1228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p:txBody>
      </p:sp>
      <p:cxnSp>
        <p:nvCxnSpPr>
          <p:cNvPr id="27664" name="Straight Arrow Connector 21"/>
          <p:cNvCxnSpPr>
            <a:cxnSpLocks noChangeShapeType="1"/>
          </p:cNvCxnSpPr>
          <p:nvPr/>
        </p:nvCxnSpPr>
        <p:spPr bwMode="auto">
          <a:xfrm flipV="1">
            <a:off x="3886200" y="2667000"/>
            <a:ext cx="2063750" cy="4953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5" name="Straight Arrow Connector 22"/>
          <p:cNvCxnSpPr>
            <a:cxnSpLocks noChangeShapeType="1"/>
          </p:cNvCxnSpPr>
          <p:nvPr/>
        </p:nvCxnSpPr>
        <p:spPr bwMode="auto">
          <a:xfrm>
            <a:off x="6526214" y="2617788"/>
            <a:ext cx="2465387" cy="544512"/>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6" name="Straight Arrow Connector 24"/>
          <p:cNvCxnSpPr>
            <a:cxnSpLocks noChangeShapeType="1"/>
          </p:cNvCxnSpPr>
          <p:nvPr/>
        </p:nvCxnSpPr>
        <p:spPr bwMode="auto">
          <a:xfrm>
            <a:off x="6529388" y="2667000"/>
            <a:ext cx="2005012" cy="18557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7" name="Straight Arrow Connector 43"/>
          <p:cNvCxnSpPr>
            <a:cxnSpLocks noChangeShapeType="1"/>
          </p:cNvCxnSpPr>
          <p:nvPr/>
        </p:nvCxnSpPr>
        <p:spPr bwMode="auto">
          <a:xfrm rot="10800000" flipV="1">
            <a:off x="7072313" y="4724401"/>
            <a:ext cx="1073150" cy="8048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pic>
        <p:nvPicPr>
          <p:cNvPr id="27668" name="Picture 53" descr="box.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3526" y="3440114"/>
            <a:ext cx="568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69" name="Straight Arrow Connector 31"/>
          <p:cNvCxnSpPr>
            <a:cxnSpLocks noChangeShapeType="1"/>
          </p:cNvCxnSpPr>
          <p:nvPr/>
        </p:nvCxnSpPr>
        <p:spPr bwMode="auto">
          <a:xfrm rot="10800000">
            <a:off x="4495801" y="3657601"/>
            <a:ext cx="2030413" cy="18716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6003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793176"/>
          </a:xfrm>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z="3200" dirty="0">
                <a:effectLst>
                  <a:outerShdw blurRad="38100" dist="38100" dir="2700000" algn="tl">
                    <a:srgbClr val="C0C0C0"/>
                  </a:outerShdw>
                </a:effectLst>
                <a:ea typeface="ＭＳ Ｐゴシック" pitchFamily="34" charset="-128"/>
              </a:rPr>
              <a:t>Advantage of AB for IDM</a:t>
            </a:r>
          </a:p>
        </p:txBody>
      </p:sp>
      <p:sp>
        <p:nvSpPr>
          <p:cNvPr id="28675" name="Content Placeholder 2"/>
          <p:cNvSpPr>
            <a:spLocks noGrp="1"/>
          </p:cNvSpPr>
          <p:nvPr>
            <p:ph idx="1"/>
          </p:nvPr>
        </p:nvSpPr>
        <p:spPr>
          <a:xfrm>
            <a:off x="2959100" y="1447800"/>
            <a:ext cx="7499350" cy="5257800"/>
          </a:xfrm>
        </p:spPr>
        <p:txBody>
          <a:bodyPr>
            <a:normAutofit/>
          </a:bodyPr>
          <a:lstStyle/>
          <a:p>
            <a:pPr marL="457200" indent="-457200"/>
            <a:r>
              <a:rPr lang="en-US" altLang="en-US" sz="2600" dirty="0">
                <a:ea typeface="ＭＳ Ｐゴシック" pitchFamily="34" charset="-128"/>
              </a:rPr>
              <a:t>Ability to use Identity data on untrusted hosts</a:t>
            </a:r>
          </a:p>
          <a:p>
            <a:pPr marL="838200" lvl="1" indent="-381000"/>
            <a:r>
              <a:rPr lang="en-US" altLang="en-US" sz="2200" dirty="0">
                <a:ea typeface="ＭＳ Ｐゴシック" pitchFamily="34" charset="-128"/>
              </a:rPr>
              <a:t>Self Integrity Check  against Corruption of AB content                                                  </a:t>
            </a:r>
          </a:p>
          <a:p>
            <a:pPr marL="838200" lvl="1" indent="-381000"/>
            <a:r>
              <a:rPr lang="en-US" altLang="en-US" sz="2200" dirty="0">
                <a:ea typeface="ＭＳ Ｐゴシック" pitchFamily="34" charset="-128"/>
              </a:rPr>
              <a:t>Compromised  AB leads to apoptosis</a:t>
            </a:r>
          </a:p>
          <a:p>
            <a:pPr marL="457200" indent="-457200"/>
            <a:r>
              <a:rPr lang="en-US" altLang="en-US" sz="2600" dirty="0">
                <a:ea typeface="ＭＳ Ｐゴシック" pitchFamily="34" charset="-128"/>
              </a:rPr>
              <a:t>Establishes the trust of users in Requesters</a:t>
            </a:r>
          </a:p>
          <a:p>
            <a:pPr marL="838200" lvl="1" indent="-381000"/>
            <a:r>
              <a:rPr lang="en-US" altLang="en-US" sz="2200" dirty="0">
                <a:ea typeface="ＭＳ Ｐゴシック" pitchFamily="34" charset="-128"/>
              </a:rPr>
              <a:t>Through putting the user in control of who has her data and how it is disseminated</a:t>
            </a:r>
          </a:p>
          <a:p>
            <a:pPr marL="457200" indent="-457200"/>
            <a:r>
              <a:rPr lang="en-US" altLang="en-US" sz="2600" dirty="0">
                <a:ea typeface="ＭＳ Ｐゴシック" pitchFamily="34" charset="-128"/>
              </a:rPr>
              <a:t>Independent of Third Party </a:t>
            </a:r>
          </a:p>
          <a:p>
            <a:pPr marL="793750" lvl="1" indent="-457200"/>
            <a:r>
              <a:rPr lang="en-US" altLang="en-US" sz="2000" dirty="0">
                <a:ea typeface="ＭＳ Ｐゴシック" pitchFamily="34" charset="-128"/>
              </a:rPr>
              <a:t>Minimizes identity correlation attacks</a:t>
            </a:r>
            <a:endParaRPr lang="en-US" altLang="en-US" dirty="0" smtClean="0">
              <a:ea typeface="ＭＳ Ｐゴシック" pitchFamily="34" charset="-128"/>
            </a:endParaRPr>
          </a:p>
          <a:p>
            <a:pPr marL="457200" indent="-457200"/>
            <a:r>
              <a:rPr lang="en-US" altLang="en-US" sz="2600" dirty="0">
                <a:ea typeface="ＭＳ Ｐゴシック" pitchFamily="34" charset="-128"/>
              </a:rPr>
              <a:t>Minimal disclosure to the requester</a:t>
            </a:r>
            <a:r>
              <a:rPr lang="en-US" altLang="en-US" sz="2200" dirty="0">
                <a:ea typeface="ＭＳ Ｐゴシック" pitchFamily="34" charset="-128"/>
              </a:rPr>
              <a:t>. </a:t>
            </a:r>
            <a:endParaRPr lang="en-US" altLang="en-US" sz="2600" dirty="0">
              <a:ea typeface="ＭＳ Ｐゴシック" pitchFamily="34" charset="-128"/>
            </a:endParaRPr>
          </a:p>
        </p:txBody>
      </p:sp>
    </p:spTree>
    <p:extLst>
      <p:ext uri="{BB962C8B-B14F-4D97-AF65-F5344CB8AC3E}">
        <p14:creationId xmlns:p14="http://schemas.microsoft.com/office/powerpoint/2010/main" val="256752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524797"/>
            <a:ext cx="8712968" cy="939441"/>
          </a:xfrm>
        </p:spPr>
        <p:txBody>
          <a:bodyPr>
            <a:noAutofit/>
          </a:bodyPr>
          <a:lstStyle/>
          <a:p>
            <a:pPr algn="ctr"/>
            <a:r>
              <a:rPr lang="en-US" sz="3200" dirty="0">
                <a:effectLst>
                  <a:outerShdw blurRad="38100" dist="38100" dir="2700000" algn="tl">
                    <a:srgbClr val="000000">
                      <a:alpha val="43137"/>
                    </a:srgbClr>
                  </a:outerShdw>
                </a:effectLst>
                <a:latin typeface="+mn-lt"/>
                <a:ea typeface="Segoe UI" pitchFamily="34" charset="0"/>
                <a:cs typeface="Segoe UI" pitchFamily="34" charset="0"/>
              </a:rPr>
              <a:t>B. Mobile-Cloud Pedestrian Crossing Guide for the Blind</a:t>
            </a:r>
          </a:p>
        </p:txBody>
      </p:sp>
      <p:pic>
        <p:nvPicPr>
          <p:cNvPr id="5" name="Picture 4" descr="crossing-prop.jpg"/>
          <p:cNvPicPr/>
          <p:nvPr/>
        </p:nvPicPr>
        <p:blipFill>
          <a:blip r:embed="rId3" cstate="print"/>
          <a:stretch>
            <a:fillRect/>
          </a:stretch>
        </p:blipFill>
        <p:spPr>
          <a:xfrm>
            <a:off x="3192415" y="2240215"/>
            <a:ext cx="6192688" cy="3888432"/>
          </a:xfrm>
          <a:prstGeom prst="rect">
            <a:avLst/>
          </a:prstGeom>
        </p:spPr>
      </p:pic>
      <p:sp>
        <p:nvSpPr>
          <p:cNvPr id="7" name="Rectangle 6"/>
          <p:cNvSpPr/>
          <p:nvPr/>
        </p:nvSpPr>
        <p:spPr>
          <a:xfrm>
            <a:off x="1703512" y="2060848"/>
            <a:ext cx="2664296" cy="1754326"/>
          </a:xfrm>
          <a:prstGeom prst="rect">
            <a:avLst/>
          </a:prstGeom>
        </p:spPr>
        <p:txBody>
          <a:bodyPr wrap="square">
            <a:spAutoFit/>
          </a:bodyPr>
          <a:lstStyle/>
          <a:p>
            <a:r>
              <a:rPr lang="en-US" dirty="0">
                <a:ea typeface="Verdana" pitchFamily="34" charset="0"/>
                <a:cs typeface="Verdana" pitchFamily="34" charset="0"/>
              </a:rPr>
              <a:t>Bundle the image, position, and destination as well as the computation in an active bundle;  send the AB to the cloud service</a:t>
            </a:r>
          </a:p>
        </p:txBody>
      </p:sp>
      <p:sp>
        <p:nvSpPr>
          <p:cNvPr id="8" name="Rectangle 7"/>
          <p:cNvSpPr/>
          <p:nvPr/>
        </p:nvSpPr>
        <p:spPr>
          <a:xfrm>
            <a:off x="7824192" y="2001614"/>
            <a:ext cx="2664296" cy="923330"/>
          </a:xfrm>
          <a:prstGeom prst="rect">
            <a:avLst/>
          </a:prstGeom>
        </p:spPr>
        <p:txBody>
          <a:bodyPr wrap="square">
            <a:spAutoFit/>
          </a:bodyPr>
          <a:lstStyle/>
          <a:p>
            <a:r>
              <a:rPr lang="en-US" dirty="0">
                <a:ea typeface="Verdana" pitchFamily="34" charset="0"/>
                <a:cs typeface="Verdana" pitchFamily="34" charset="0"/>
              </a:rPr>
              <a:t>Process the code and return the AB to the mobile</a:t>
            </a:r>
          </a:p>
        </p:txBody>
      </p:sp>
      <p:sp>
        <p:nvSpPr>
          <p:cNvPr id="3" name="TextBox 2"/>
          <p:cNvSpPr txBox="1"/>
          <p:nvPr/>
        </p:nvSpPr>
        <p:spPr>
          <a:xfrm>
            <a:off x="3316938" y="6081393"/>
            <a:ext cx="6030210" cy="707886"/>
          </a:xfrm>
          <a:prstGeom prst="rect">
            <a:avLst/>
          </a:prstGeom>
          <a:noFill/>
        </p:spPr>
        <p:txBody>
          <a:bodyPr wrap="square" rtlCol="0">
            <a:spAutoFit/>
          </a:bodyPr>
          <a:lstStyle/>
          <a:p>
            <a:r>
              <a:rPr lang="en-US" sz="2000" dirty="0">
                <a:ea typeface="Verdana" pitchFamily="34" charset="0"/>
                <a:cs typeface="Verdana" pitchFamily="34" charset="0"/>
              </a:rPr>
              <a:t>Ensure data are protected; e.g., removed from the cloud when processing finishes</a:t>
            </a:r>
            <a:r>
              <a:rPr lang="en-US" dirty="0"/>
              <a:t>.</a:t>
            </a:r>
          </a:p>
        </p:txBody>
      </p:sp>
    </p:spTree>
    <p:extLst>
      <p:ext uri="{BB962C8B-B14F-4D97-AF65-F5344CB8AC3E}">
        <p14:creationId xmlns:p14="http://schemas.microsoft.com/office/powerpoint/2010/main" val="217486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227104"/>
            <a:ext cx="8042276" cy="1775012"/>
          </a:xfrm>
        </p:spPr>
        <p:txBody>
          <a:bodyPr>
            <a:normAutofit fontScale="90000"/>
          </a:bodyPr>
          <a:lstStyle/>
          <a:p>
            <a:pPr marL="457200" indent="-457200"/>
            <a:r>
              <a:rPr lang="en-US" sz="3200" dirty="0">
                <a:solidFill>
                  <a:srgbClr val="2C7C9F"/>
                </a:solidFill>
              </a:rPr>
              <a:t>C. A Trust-based Approach for Secure Data Dissemination in a Mobile Peer-to-Peer Network of UAVs</a:t>
            </a:r>
            <a:br>
              <a:rPr lang="en-US" sz="3200" dirty="0">
                <a:solidFill>
                  <a:srgbClr val="2C7C9F"/>
                </a:solidFill>
              </a:rPr>
            </a:br>
            <a:endParaRPr lang="en-US" sz="3200" dirty="0">
              <a:solidFill>
                <a:srgbClr val="2C7C9F"/>
              </a:solidFill>
            </a:endParaRPr>
          </a:p>
        </p:txBody>
      </p:sp>
      <p:sp>
        <p:nvSpPr>
          <p:cNvPr id="3" name="Content Placeholder 2"/>
          <p:cNvSpPr>
            <a:spLocks noGrp="1"/>
          </p:cNvSpPr>
          <p:nvPr>
            <p:ph idx="1"/>
          </p:nvPr>
        </p:nvSpPr>
        <p:spPr>
          <a:xfrm>
            <a:off x="2073275" y="1600201"/>
            <a:ext cx="8340353" cy="4749091"/>
          </a:xfrm>
        </p:spPr>
        <p:txBody>
          <a:bodyPr/>
          <a:lstStyle/>
          <a:p>
            <a:r>
              <a:rPr lang="en-US" dirty="0"/>
              <a:t>Mobile peer-to-peer networks of </a:t>
            </a:r>
            <a:r>
              <a:rPr lang="en-US" dirty="0" smtClean="0"/>
              <a:t>unmanned aerial </a:t>
            </a:r>
            <a:r>
              <a:rPr lang="en-US" dirty="0"/>
              <a:t>vehicles </a:t>
            </a:r>
            <a:r>
              <a:rPr lang="en-US" dirty="0" smtClean="0"/>
              <a:t>(UAVs</a:t>
            </a:r>
            <a:r>
              <a:rPr lang="en-US" dirty="0"/>
              <a:t>) have become significant in collaborative tasks including military missions and search and rescue operations </a:t>
            </a:r>
            <a:endParaRPr lang="en-US" dirty="0" smtClean="0"/>
          </a:p>
          <a:p>
            <a:r>
              <a:rPr lang="en-US" dirty="0" smtClean="0"/>
              <a:t>Data communication (over shared media) </a:t>
            </a:r>
            <a:r>
              <a:rPr lang="en-US" dirty="0"/>
              <a:t>between the nodes in </a:t>
            </a:r>
            <a:r>
              <a:rPr lang="en-US" dirty="0" smtClean="0"/>
              <a:t>a UAV network </a:t>
            </a:r>
            <a:r>
              <a:rPr lang="en-US" dirty="0"/>
              <a:t>makes the disseminated data prone to interception by malicious parties, which could cause serious harm for the designated mission of the network </a:t>
            </a:r>
            <a:endParaRPr lang="en-US" dirty="0" smtClean="0"/>
          </a:p>
          <a:p>
            <a:r>
              <a:rPr lang="en-US" dirty="0" smtClean="0"/>
              <a:t>A scheme for secure dissemination of data between UAV nodes is needed</a:t>
            </a:r>
            <a:endParaRPr lang="en-US" dirty="0"/>
          </a:p>
        </p:txBody>
      </p:sp>
    </p:spTree>
    <p:extLst>
      <p:ext uri="{BB962C8B-B14F-4D97-AF65-F5344CB8AC3E}">
        <p14:creationId xmlns:p14="http://schemas.microsoft.com/office/powerpoint/2010/main" val="166684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73275" y="107577"/>
            <a:ext cx="8042276" cy="963389"/>
          </a:xfrm>
        </p:spPr>
        <p:txBody>
          <a:bodyPr/>
          <a:lstStyle/>
          <a:p>
            <a:r>
              <a:rPr lang="en-US" sz="3200" dirty="0">
                <a:sym typeface="Wingdings" pitchFamily="2" charset="2"/>
              </a:rPr>
              <a:t>Proposed Data Protection Scheme</a:t>
            </a:r>
            <a:endParaRPr lang="en-US" sz="3200" dirty="0">
              <a:solidFill>
                <a:schemeClr val="accent2">
                  <a:lumMod val="60000"/>
                  <a:lumOff val="40000"/>
                </a:schemeClr>
              </a:solidFill>
              <a:effectLst>
                <a:outerShdw blurRad="38100" dist="38100" dir="2700000" algn="tl">
                  <a:srgbClr val="C0C0C0"/>
                </a:outerShdw>
              </a:effectLst>
              <a:cs typeface="Segoe UI" pitchFamily="34" charset="0"/>
              <a:sym typeface="Wingdings" pitchFamily="2" charset="2"/>
            </a:endParaRPr>
          </a:p>
        </p:txBody>
      </p:sp>
      <p:sp>
        <p:nvSpPr>
          <p:cNvPr id="7" name="Right Arrow 6"/>
          <p:cNvSpPr/>
          <p:nvPr/>
        </p:nvSpPr>
        <p:spPr>
          <a:xfrm>
            <a:off x="2438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8" name="Rounded Rectangle 7"/>
          <p:cNvSpPr/>
          <p:nvPr/>
        </p:nvSpPr>
        <p:spPr>
          <a:xfrm>
            <a:off x="2819400" y="19812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Application</a:t>
            </a:r>
          </a:p>
        </p:txBody>
      </p:sp>
      <p:sp>
        <p:nvSpPr>
          <p:cNvPr id="9" name="Up-Down Arrow 8"/>
          <p:cNvSpPr/>
          <p:nvPr/>
        </p:nvSpPr>
        <p:spPr>
          <a:xfrm>
            <a:off x="3352800" y="2743200"/>
            <a:ext cx="152400" cy="1752600"/>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10" name="Right Arrow 9"/>
          <p:cNvSpPr/>
          <p:nvPr/>
        </p:nvSpPr>
        <p:spPr>
          <a:xfrm>
            <a:off x="41148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2" name="Group 32"/>
          <p:cNvGrpSpPr>
            <a:grpSpLocks/>
          </p:cNvGrpSpPr>
          <p:nvPr/>
        </p:nvGrpSpPr>
        <p:grpSpPr bwMode="auto">
          <a:xfrm>
            <a:off x="4191001" y="1752600"/>
            <a:ext cx="1603375" cy="1958370"/>
            <a:chOff x="2666350" y="1752600"/>
            <a:chExt cx="1604257" cy="1957558"/>
          </a:xfrm>
        </p:grpSpPr>
        <p:grpSp>
          <p:nvGrpSpPr>
            <p:cNvPr id="11290" name="Group 14"/>
            <p:cNvGrpSpPr>
              <a:grpSpLocks/>
            </p:cNvGrpSpPr>
            <p:nvPr/>
          </p:nvGrpSpPr>
          <p:grpSpPr bwMode="auto">
            <a:xfrm>
              <a:off x="2971800" y="1752600"/>
              <a:ext cx="990600" cy="1143000"/>
              <a:chOff x="2895600" y="1752600"/>
              <a:chExt cx="990600" cy="1143000"/>
            </a:xfrm>
          </p:grpSpPr>
          <p:sp>
            <p:nvSpPr>
              <p:cNvPr id="11" name="Oval 10"/>
              <p:cNvSpPr/>
              <p:nvPr/>
            </p:nvSpPr>
            <p:spPr>
              <a:xfrm>
                <a:off x="2895118" y="1752600"/>
                <a:ext cx="991145" cy="114252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2" name="Oval 11"/>
              <p:cNvSpPr/>
              <p:nvPr/>
            </p:nvSpPr>
            <p:spPr>
              <a:xfrm>
                <a:off x="3047602" y="1904937"/>
                <a:ext cx="686178" cy="83785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3" name="Oval 12"/>
              <p:cNvSpPr/>
              <p:nvPr/>
            </p:nvSpPr>
            <p:spPr>
              <a:xfrm>
                <a:off x="3200086" y="2057274"/>
                <a:ext cx="381210" cy="533179"/>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pic>
            <p:nvPicPr>
              <p:cNvPr id="11295" name="Picture 13" descr="OfficeForms.png"/>
              <p:cNvPicPr>
                <a:picLocks noChangeAspect="1"/>
              </p:cNvPicPr>
              <p:nvPr/>
            </p:nvPicPr>
            <p:blipFill>
              <a:blip r:embed="rId3" cstate="print"/>
              <a:srcRect/>
              <a:stretch>
                <a:fillRect/>
              </a:stretch>
            </p:blipFill>
            <p:spPr bwMode="auto">
              <a:xfrm>
                <a:off x="3276600" y="2209800"/>
                <a:ext cx="218420" cy="291227"/>
              </a:xfrm>
              <a:prstGeom prst="rect">
                <a:avLst/>
              </a:prstGeom>
              <a:noFill/>
              <a:ln w="9525">
                <a:noFill/>
                <a:miter lim="800000"/>
                <a:headEnd/>
                <a:tailEnd/>
              </a:ln>
            </p:spPr>
          </p:pic>
        </p:grpSp>
        <p:sp>
          <p:nvSpPr>
            <p:cNvPr id="11291" name="TextBox 16"/>
            <p:cNvSpPr txBox="1">
              <a:spLocks noChangeArrowheads="1"/>
            </p:cNvSpPr>
            <p:nvPr/>
          </p:nvSpPr>
          <p:spPr bwMode="auto">
            <a:xfrm>
              <a:off x="2666350" y="2971800"/>
              <a:ext cx="1604257" cy="738358"/>
            </a:xfrm>
            <a:prstGeom prst="rect">
              <a:avLst/>
            </a:prstGeom>
            <a:noFill/>
            <a:ln w="9525">
              <a:noFill/>
              <a:miter lim="800000"/>
              <a:headEnd/>
              <a:tailEnd/>
            </a:ln>
          </p:spPr>
          <p:txBody>
            <a:bodyPr>
              <a:spAutoFit/>
            </a:bodyPr>
            <a:lstStyle/>
            <a:p>
              <a:pPr algn="ctr"/>
              <a:r>
                <a:rPr lang="en-US" sz="1400" b="1" dirty="0">
                  <a:latin typeface="Segoe UI" pitchFamily="34" charset="0"/>
                  <a:cs typeface="Segoe UI" pitchFamily="34" charset="0"/>
                </a:rPr>
                <a:t>Data Protection</a:t>
              </a:r>
            </a:p>
            <a:p>
              <a:pPr algn="ctr"/>
              <a:r>
                <a:rPr lang="en-US" sz="1400" b="1" dirty="0">
                  <a:latin typeface="Segoe UI" pitchFamily="34" charset="0"/>
                  <a:cs typeface="Segoe UI" pitchFamily="34" charset="0"/>
                </a:rPr>
                <a:t>Mechanism (Active Bundle)</a:t>
              </a:r>
            </a:p>
          </p:txBody>
        </p:sp>
      </p:grpSp>
      <p:sp>
        <p:nvSpPr>
          <p:cNvPr id="18" name="Can 17"/>
          <p:cNvSpPr/>
          <p:nvPr/>
        </p:nvSpPr>
        <p:spPr>
          <a:xfrm>
            <a:off x="2971800" y="4572000"/>
            <a:ext cx="914400" cy="106680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400" b="1">
                <a:solidFill>
                  <a:schemeClr val="tx1"/>
                </a:solidFill>
                <a:latin typeface="Segoe UI" pitchFamily="34" charset="0"/>
                <a:cs typeface="Segoe UI" pitchFamily="34" charset="0"/>
              </a:rPr>
              <a:t>Data Folder</a:t>
            </a:r>
          </a:p>
        </p:txBody>
      </p:sp>
      <p:sp>
        <p:nvSpPr>
          <p:cNvPr id="19" name="Right Arrow 18"/>
          <p:cNvSpPr/>
          <p:nvPr/>
        </p:nvSpPr>
        <p:spPr>
          <a:xfrm>
            <a:off x="55626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21" name="Right Arrow 20"/>
          <p:cNvSpPr/>
          <p:nvPr/>
        </p:nvSpPr>
        <p:spPr>
          <a:xfrm>
            <a:off x="8534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4" name="Group 34"/>
          <p:cNvGrpSpPr>
            <a:grpSpLocks/>
          </p:cNvGrpSpPr>
          <p:nvPr/>
        </p:nvGrpSpPr>
        <p:grpSpPr bwMode="auto">
          <a:xfrm>
            <a:off x="5715000" y="1447800"/>
            <a:ext cx="2743200" cy="3352800"/>
            <a:chOff x="4191000" y="1447800"/>
            <a:chExt cx="2743200" cy="3352800"/>
          </a:xfrm>
        </p:grpSpPr>
        <p:sp>
          <p:nvSpPr>
            <p:cNvPr id="20" name="Cloud 19"/>
            <p:cNvSpPr/>
            <p:nvPr/>
          </p:nvSpPr>
          <p:spPr>
            <a:xfrm>
              <a:off x="4191000" y="1447800"/>
              <a:ext cx="2743200" cy="3352800"/>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a:endParaRPr lang="en-US">
                <a:solidFill>
                  <a:srgbClr val="000000"/>
                </a:solidFill>
                <a:latin typeface="Arial" pitchFamily="34" charset="0"/>
              </a:endParaRPr>
            </a:p>
          </p:txBody>
        </p:sp>
        <p:sp>
          <p:nvSpPr>
            <p:cNvPr id="22" name="Rounded Rectangle 21"/>
            <p:cNvSpPr/>
            <p:nvPr/>
          </p:nvSpPr>
          <p:spPr>
            <a:xfrm>
              <a:off x="4953000" y="1600200"/>
              <a:ext cx="1524000" cy="685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Trust Evaluation Server</a:t>
              </a:r>
            </a:p>
          </p:txBody>
        </p:sp>
        <p:sp>
          <p:nvSpPr>
            <p:cNvPr id="23" name="Rounded Rectangle 22"/>
            <p:cNvSpPr/>
            <p:nvPr/>
          </p:nvSpPr>
          <p:spPr>
            <a:xfrm>
              <a:off x="4876800" y="2362200"/>
              <a:ext cx="15240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Security Server</a:t>
              </a:r>
            </a:p>
          </p:txBody>
        </p:sp>
        <p:sp>
          <p:nvSpPr>
            <p:cNvPr id="24" name="Rounded Rectangle 23"/>
            <p:cNvSpPr/>
            <p:nvPr/>
          </p:nvSpPr>
          <p:spPr>
            <a:xfrm>
              <a:off x="4648200" y="3048000"/>
              <a:ext cx="14478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Identity Management</a:t>
              </a:r>
            </a:p>
          </p:txBody>
        </p:sp>
        <p:sp>
          <p:nvSpPr>
            <p:cNvPr id="25" name="Rounded Rectangle 24"/>
            <p:cNvSpPr/>
            <p:nvPr/>
          </p:nvSpPr>
          <p:spPr>
            <a:xfrm>
              <a:off x="4800600" y="3733800"/>
              <a:ext cx="12954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Middleware</a:t>
              </a:r>
            </a:p>
          </p:txBody>
        </p:sp>
      </p:grpSp>
      <p:pic>
        <p:nvPicPr>
          <p:cNvPr id="26" name="Picture 25" descr="OfficeForms.png"/>
          <p:cNvPicPr>
            <a:picLocks noChangeAspect="1"/>
          </p:cNvPicPr>
          <p:nvPr/>
        </p:nvPicPr>
        <p:blipFill>
          <a:blip r:embed="rId4" cstate="print"/>
          <a:srcRect/>
          <a:stretch>
            <a:fillRect/>
          </a:stretch>
        </p:blipFill>
        <p:spPr bwMode="auto">
          <a:xfrm>
            <a:off x="8915400" y="2057400"/>
            <a:ext cx="514350" cy="685800"/>
          </a:xfrm>
          <a:prstGeom prst="rect">
            <a:avLst/>
          </a:prstGeom>
          <a:noFill/>
          <a:ln w="9525">
            <a:noFill/>
            <a:miter lim="800000"/>
            <a:headEnd/>
            <a:tailEnd/>
          </a:ln>
        </p:spPr>
      </p:pic>
      <p:sp>
        <p:nvSpPr>
          <p:cNvPr id="27" name="Right Arrow 26"/>
          <p:cNvSpPr/>
          <p:nvPr/>
        </p:nvSpPr>
        <p:spPr>
          <a:xfrm>
            <a:off x="95250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6" name="Group 30"/>
          <p:cNvGrpSpPr>
            <a:grpSpLocks/>
          </p:cNvGrpSpPr>
          <p:nvPr/>
        </p:nvGrpSpPr>
        <p:grpSpPr bwMode="auto">
          <a:xfrm>
            <a:off x="1676400" y="1752600"/>
            <a:ext cx="952500" cy="914400"/>
            <a:chOff x="152400" y="1752600"/>
            <a:chExt cx="951799" cy="914400"/>
          </a:xfrm>
        </p:grpSpPr>
        <p:pic>
          <p:nvPicPr>
            <p:cNvPr id="11283" name="Picture 5" descr="MESSENGER - MSN.png"/>
            <p:cNvPicPr>
              <a:picLocks noChangeAspect="1"/>
            </p:cNvPicPr>
            <p:nvPr/>
          </p:nvPicPr>
          <p:blipFill>
            <a:blip r:embed="rId5" cstate="print"/>
            <a:srcRect/>
            <a:stretch>
              <a:fillRect/>
            </a:stretch>
          </p:blipFill>
          <p:spPr bwMode="auto">
            <a:xfrm>
              <a:off x="228600" y="2057400"/>
              <a:ext cx="609600" cy="609600"/>
            </a:xfrm>
            <a:prstGeom prst="rect">
              <a:avLst/>
            </a:prstGeom>
            <a:noFill/>
            <a:ln w="9525">
              <a:noFill/>
              <a:miter lim="800000"/>
              <a:headEnd/>
              <a:tailEnd/>
            </a:ln>
          </p:spPr>
        </p:pic>
        <p:sp>
          <p:nvSpPr>
            <p:cNvPr id="11284" name="TextBox 28"/>
            <p:cNvSpPr txBox="1">
              <a:spLocks noChangeArrowheads="1"/>
            </p:cNvSpPr>
            <p:nvPr/>
          </p:nvSpPr>
          <p:spPr bwMode="auto">
            <a:xfrm>
              <a:off x="152400" y="1752600"/>
              <a:ext cx="951799"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Producer</a:t>
              </a:r>
            </a:p>
          </p:txBody>
        </p:sp>
      </p:grpSp>
      <p:grpSp>
        <p:nvGrpSpPr>
          <p:cNvPr id="14" name="Group 31"/>
          <p:cNvGrpSpPr>
            <a:grpSpLocks/>
          </p:cNvGrpSpPr>
          <p:nvPr/>
        </p:nvGrpSpPr>
        <p:grpSpPr bwMode="auto">
          <a:xfrm>
            <a:off x="9525001" y="1752600"/>
            <a:ext cx="1038225" cy="914400"/>
            <a:chOff x="8001000" y="1752600"/>
            <a:chExt cx="1037463" cy="914400"/>
          </a:xfrm>
        </p:grpSpPr>
        <p:pic>
          <p:nvPicPr>
            <p:cNvPr id="11281" name="Picture 27" descr="MESSENGER - MSN.png"/>
            <p:cNvPicPr>
              <a:picLocks noChangeAspect="1"/>
            </p:cNvPicPr>
            <p:nvPr/>
          </p:nvPicPr>
          <p:blipFill>
            <a:blip r:embed="rId5" cstate="print"/>
            <a:srcRect/>
            <a:stretch>
              <a:fillRect/>
            </a:stretch>
          </p:blipFill>
          <p:spPr bwMode="auto">
            <a:xfrm>
              <a:off x="8305800" y="2057400"/>
              <a:ext cx="609600" cy="609600"/>
            </a:xfrm>
            <a:prstGeom prst="rect">
              <a:avLst/>
            </a:prstGeom>
            <a:noFill/>
            <a:ln w="9525">
              <a:noFill/>
              <a:miter lim="800000"/>
              <a:headEnd/>
              <a:tailEnd/>
            </a:ln>
          </p:spPr>
        </p:pic>
        <p:sp>
          <p:nvSpPr>
            <p:cNvPr id="11282" name="TextBox 29"/>
            <p:cNvSpPr txBox="1">
              <a:spLocks noChangeArrowheads="1"/>
            </p:cNvSpPr>
            <p:nvPr/>
          </p:nvSpPr>
          <p:spPr bwMode="auto">
            <a:xfrm>
              <a:off x="8001000" y="1752600"/>
              <a:ext cx="1037463"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Consumer</a:t>
              </a:r>
            </a:p>
          </p:txBody>
        </p:sp>
      </p:grpSp>
      <p:sp>
        <p:nvSpPr>
          <p:cNvPr id="32" name="TextBox 31"/>
          <p:cNvSpPr txBox="1"/>
          <p:nvPr/>
        </p:nvSpPr>
        <p:spPr>
          <a:xfrm>
            <a:off x="4572000" y="4767590"/>
            <a:ext cx="2743200" cy="523220"/>
          </a:xfrm>
          <a:prstGeom prst="rect">
            <a:avLst/>
          </a:prstGeom>
          <a:noFill/>
        </p:spPr>
        <p:txBody>
          <a:bodyPr wrap="square" rtlCol="0">
            <a:spAutoFit/>
          </a:bodyPr>
          <a:lstStyle/>
          <a:p>
            <a:pPr algn="ctr"/>
            <a:r>
              <a:rPr lang="en-US" sz="1400" dirty="0"/>
              <a:t>Services provided by </a:t>
            </a:r>
          </a:p>
          <a:p>
            <a:pPr algn="ctr"/>
            <a:r>
              <a:rPr lang="en-US" sz="1400" dirty="0"/>
              <a:t>Trusted Third Parties</a:t>
            </a:r>
          </a:p>
        </p:txBody>
      </p:sp>
      <p:cxnSp>
        <p:nvCxnSpPr>
          <p:cNvPr id="34" name="Straight Arrow Connector 33"/>
          <p:cNvCxnSpPr/>
          <p:nvPr/>
        </p:nvCxnSpPr>
        <p:spPr>
          <a:xfrm flipH="1">
            <a:off x="5926036" y="4495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16"/>
          <p:cNvSpPr txBox="1">
            <a:spLocks noChangeArrowheads="1"/>
          </p:cNvSpPr>
          <p:nvPr/>
        </p:nvSpPr>
        <p:spPr bwMode="auto">
          <a:xfrm>
            <a:off x="8534401" y="2743201"/>
            <a:ext cx="1603375" cy="307777"/>
          </a:xfrm>
          <a:prstGeom prst="rect">
            <a:avLst/>
          </a:prstGeom>
          <a:noFill/>
          <a:ln w="9525">
            <a:noFill/>
            <a:miter lim="800000"/>
            <a:headEnd/>
            <a:tailEnd/>
          </a:ln>
        </p:spPr>
        <p:txBody>
          <a:bodyPr>
            <a:spAutoFit/>
          </a:bodyPr>
          <a:lstStyle/>
          <a:p>
            <a:pPr algn="ctr"/>
            <a:r>
              <a:rPr lang="en-US" sz="1400" b="1" dirty="0">
                <a:latin typeface="Segoe UI" pitchFamily="34" charset="0"/>
                <a:cs typeface="Segoe UI" pitchFamily="34" charset="0"/>
              </a:rPr>
              <a:t>Filtered Data</a:t>
            </a:r>
          </a:p>
        </p:txBody>
      </p:sp>
      <p:sp>
        <p:nvSpPr>
          <p:cNvPr id="36" name="TextBox 35"/>
          <p:cNvSpPr txBox="1"/>
          <p:nvPr/>
        </p:nvSpPr>
        <p:spPr>
          <a:xfrm>
            <a:off x="8305800" y="2971801"/>
            <a:ext cx="2362200" cy="800219"/>
          </a:xfrm>
          <a:prstGeom prst="rect">
            <a:avLst/>
          </a:prstGeom>
          <a:noFill/>
        </p:spPr>
        <p:txBody>
          <a:bodyPr wrap="square" rtlCol="0">
            <a:spAutoFit/>
          </a:bodyPr>
          <a:lstStyle/>
          <a:p>
            <a:pPr algn="ctr"/>
            <a:r>
              <a:rPr lang="en-US" dirty="0"/>
              <a:t> </a:t>
            </a:r>
            <a:r>
              <a:rPr lang="en-US" sz="1400" dirty="0"/>
              <a:t>1.Data producer UAV (publisher) invokes its data sharing application</a:t>
            </a:r>
            <a:endParaRPr lang="en-US" dirty="0"/>
          </a:p>
        </p:txBody>
      </p:sp>
      <p:sp>
        <p:nvSpPr>
          <p:cNvPr id="37" name="TextBox 36"/>
          <p:cNvSpPr txBox="1"/>
          <p:nvPr/>
        </p:nvSpPr>
        <p:spPr>
          <a:xfrm>
            <a:off x="7543800" y="3705761"/>
            <a:ext cx="3124200" cy="1231106"/>
          </a:xfrm>
          <a:prstGeom prst="rect">
            <a:avLst/>
          </a:prstGeom>
          <a:noFill/>
        </p:spPr>
        <p:txBody>
          <a:bodyPr wrap="square" rtlCol="0">
            <a:spAutoFit/>
          </a:bodyPr>
          <a:lstStyle/>
          <a:p>
            <a:pPr algn="ctr"/>
            <a:r>
              <a:rPr lang="en-US" dirty="0"/>
              <a:t> </a:t>
            </a:r>
            <a:r>
              <a:rPr lang="en-US" sz="1400" dirty="0"/>
              <a:t>2.The application gets the desired data from the data folder and bundles it  along with the policy for data protection in the protection structure proposed (active bundle)</a:t>
            </a:r>
            <a:endParaRPr lang="en-US" dirty="0"/>
          </a:p>
        </p:txBody>
      </p:sp>
      <p:sp>
        <p:nvSpPr>
          <p:cNvPr id="38" name="TextBox 37"/>
          <p:cNvSpPr txBox="1"/>
          <p:nvPr/>
        </p:nvSpPr>
        <p:spPr>
          <a:xfrm>
            <a:off x="6934200" y="4953001"/>
            <a:ext cx="3733800" cy="800219"/>
          </a:xfrm>
          <a:prstGeom prst="rect">
            <a:avLst/>
          </a:prstGeom>
          <a:noFill/>
        </p:spPr>
        <p:txBody>
          <a:bodyPr wrap="square" rtlCol="0">
            <a:spAutoFit/>
          </a:bodyPr>
          <a:lstStyle/>
          <a:p>
            <a:pPr algn="ctr"/>
            <a:r>
              <a:rPr lang="en-US" dirty="0"/>
              <a:t> </a:t>
            </a:r>
            <a:r>
              <a:rPr lang="en-US" sz="1400" dirty="0"/>
              <a:t>3.The active bundle consults trusted third party services to determine the trust level of the destination UAV(consumer)</a:t>
            </a:r>
            <a:endParaRPr lang="en-US" dirty="0"/>
          </a:p>
        </p:txBody>
      </p:sp>
      <p:sp>
        <p:nvSpPr>
          <p:cNvPr id="39" name="TextBox 38"/>
          <p:cNvSpPr txBox="1"/>
          <p:nvPr/>
        </p:nvSpPr>
        <p:spPr>
          <a:xfrm>
            <a:off x="5943600" y="5715001"/>
            <a:ext cx="4495800" cy="1015663"/>
          </a:xfrm>
          <a:prstGeom prst="rect">
            <a:avLst/>
          </a:prstGeom>
          <a:noFill/>
        </p:spPr>
        <p:txBody>
          <a:bodyPr wrap="square" rtlCol="0">
            <a:spAutoFit/>
          </a:bodyPr>
          <a:lstStyle/>
          <a:p>
            <a:pPr algn="ctr"/>
            <a:r>
              <a:rPr lang="en-US" dirty="0"/>
              <a:t> </a:t>
            </a:r>
            <a:r>
              <a:rPr lang="en-US" sz="1400" dirty="0"/>
              <a:t>4.The active bundle filters its data based on the trust level of the consumer and the matching of policies between the producer and consumer and presents the filtered data to the consumer.</a:t>
            </a:r>
            <a:endParaRPr lang="en-US" dirty="0"/>
          </a:p>
        </p:txBody>
      </p:sp>
    </p:spTree>
    <p:extLst>
      <p:ext uri="{BB962C8B-B14F-4D97-AF65-F5344CB8AC3E}">
        <p14:creationId xmlns:p14="http://schemas.microsoft.com/office/powerpoint/2010/main" val="23710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par>
                                <p:cTn id="53" presetID="3"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linds(horizontal)">
                                      <p:cBhvr>
                                        <p:cTn id="60" dur="500"/>
                                        <p:tgtEl>
                                          <p:spTgt spid="39"/>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P spid="19"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931406"/>
          </a:xfrm>
        </p:spPr>
        <p:txBody>
          <a:bodyPr/>
          <a:lstStyle/>
          <a:p>
            <a:r>
              <a:rPr lang="en-US" sz="3200" dirty="0"/>
              <a:t>Dynamic Trust Calculation</a:t>
            </a:r>
          </a:p>
        </p:txBody>
      </p:sp>
      <p:sp>
        <p:nvSpPr>
          <p:cNvPr id="3" name="Content Placeholder 2"/>
          <p:cNvSpPr>
            <a:spLocks noGrp="1"/>
          </p:cNvSpPr>
          <p:nvPr>
            <p:ph idx="1"/>
          </p:nvPr>
        </p:nvSpPr>
        <p:spPr>
          <a:xfrm>
            <a:off x="2073275" y="1327588"/>
            <a:ext cx="8268218" cy="5339211"/>
          </a:xfrm>
        </p:spPr>
        <p:txBody>
          <a:bodyPr>
            <a:normAutofit fontScale="92500" lnSpcReduction="10000"/>
          </a:bodyPr>
          <a:lstStyle/>
          <a:p>
            <a:r>
              <a:rPr lang="en-US" dirty="0" smtClean="0"/>
              <a:t>The trust calculation component works like a reputation system, where the trustworthiness of a node is evaluated based on various dynamic parameters</a:t>
            </a:r>
          </a:p>
          <a:p>
            <a:r>
              <a:rPr lang="en-US" dirty="0" smtClean="0"/>
              <a:t>Trust parameters vary with the scenario in which the UAVs communicate, and have different weights</a:t>
            </a:r>
          </a:p>
          <a:p>
            <a:r>
              <a:rPr lang="en-US" dirty="0" smtClean="0"/>
              <a:t>Computed trust value is used to determine whether it is safe to share the data and the degree of filtering to apply on the data before sharing</a:t>
            </a:r>
          </a:p>
          <a:p>
            <a:r>
              <a:rPr lang="en-US" dirty="0" smtClean="0"/>
              <a:t>Trust value </a:t>
            </a:r>
            <a:r>
              <a:rPr lang="en-US" i="1" dirty="0" smtClean="0"/>
              <a:t>T </a:t>
            </a:r>
            <a:r>
              <a:rPr lang="en-US" dirty="0" smtClean="0"/>
              <a:t>for a particular UAV </a:t>
            </a:r>
            <a:r>
              <a:rPr lang="en-US" i="1" dirty="0" smtClean="0"/>
              <a:t>u</a:t>
            </a:r>
            <a:r>
              <a:rPr lang="en-US" dirty="0" smtClean="0"/>
              <a:t> at time </a:t>
            </a:r>
            <a:r>
              <a:rPr lang="en-US" i="1" dirty="0" smtClean="0"/>
              <a:t>t</a:t>
            </a:r>
            <a:r>
              <a:rPr lang="en-US" dirty="0" smtClean="0"/>
              <a:t> also depends on previous interactions with that UAV and is calculated using the below formula, where </a:t>
            </a:r>
            <a:r>
              <a:rPr lang="en-US" i="1" dirty="0" smtClean="0"/>
              <a:t>α </a:t>
            </a:r>
            <a:r>
              <a:rPr lang="en-US" dirty="0" smtClean="0"/>
              <a:t>determines how important previous interactions are and </a:t>
            </a:r>
            <a:r>
              <a:rPr lang="en-US" i="1" dirty="0" smtClean="0"/>
              <a:t>P </a:t>
            </a:r>
            <a:r>
              <a:rPr lang="en-US" dirty="0" smtClean="0"/>
              <a:t>is the trust value determined by the dynamic parameters</a:t>
            </a:r>
            <a:endParaRPr lang="en-US" i="1" dirty="0" smtClean="0"/>
          </a:p>
          <a:p>
            <a:pPr marL="0" indent="0" algn="ctr">
              <a:buNone/>
            </a:pPr>
            <a:r>
              <a:rPr lang="en-US" i="1" dirty="0" err="1" smtClean="0"/>
              <a:t>T</a:t>
            </a:r>
            <a:r>
              <a:rPr lang="en-US" b="1" i="1" baseline="-25000" dirty="0" err="1" smtClean="0"/>
              <a:t>u</a:t>
            </a:r>
            <a:r>
              <a:rPr lang="en-US" i="1" dirty="0"/>
              <a:t>(</a:t>
            </a:r>
            <a:r>
              <a:rPr lang="en-US" b="1" i="1" dirty="0"/>
              <a:t>t</a:t>
            </a:r>
            <a:r>
              <a:rPr lang="en-US" i="1" dirty="0"/>
              <a:t>) = α ∙ </a:t>
            </a:r>
            <a:r>
              <a:rPr lang="en-US" i="1" dirty="0" err="1"/>
              <a:t>T</a:t>
            </a:r>
            <a:r>
              <a:rPr lang="en-US" b="1" i="1" baseline="-25000" dirty="0" err="1"/>
              <a:t>u</a:t>
            </a:r>
            <a:r>
              <a:rPr lang="en-US" i="1" dirty="0"/>
              <a:t>(</a:t>
            </a:r>
            <a:r>
              <a:rPr lang="en-US" b="1" i="1" dirty="0"/>
              <a:t>t</a:t>
            </a:r>
            <a:r>
              <a:rPr lang="en-US" i="1" dirty="0"/>
              <a:t>-1) + (1- α) ∙ P</a:t>
            </a:r>
            <a:endParaRPr lang="en-US" dirty="0"/>
          </a:p>
          <a:p>
            <a:endParaRPr lang="en-US" dirty="0"/>
          </a:p>
        </p:txBody>
      </p:sp>
    </p:spTree>
    <p:extLst>
      <p:ext uri="{BB962C8B-B14F-4D97-AF65-F5344CB8AC3E}">
        <p14:creationId xmlns:p14="http://schemas.microsoft.com/office/powerpoint/2010/main" val="1851204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787103"/>
          </a:xfrm>
        </p:spPr>
        <p:txBody>
          <a:bodyPr/>
          <a:lstStyle/>
          <a:p>
            <a:r>
              <a:rPr lang="en-US" sz="3200" dirty="0"/>
              <a:t>Trust Evaluation</a:t>
            </a:r>
          </a:p>
        </p:txBody>
      </p:sp>
      <p:sp>
        <p:nvSpPr>
          <p:cNvPr id="3" name="Content Placeholder 2"/>
          <p:cNvSpPr>
            <a:spLocks noGrp="1"/>
          </p:cNvSpPr>
          <p:nvPr>
            <p:ph idx="1"/>
          </p:nvPr>
        </p:nvSpPr>
        <p:spPr>
          <a:xfrm>
            <a:off x="1841487" y="1038982"/>
            <a:ext cx="8586593" cy="5685538"/>
          </a:xfrm>
        </p:spPr>
        <p:txBody>
          <a:bodyPr>
            <a:normAutofit/>
          </a:bodyPr>
          <a:lstStyle/>
          <a:p>
            <a:pPr marL="0" indent="0">
              <a:buNone/>
            </a:pPr>
            <a:r>
              <a:rPr lang="en-US" sz="2000" dirty="0"/>
              <a:t>Trust level for the destination UAV (data consumer) can be evaluated and verified by a Trusted Third Party and can be based on different parameters such as:</a:t>
            </a:r>
          </a:p>
          <a:p>
            <a:r>
              <a:rPr lang="en-US" sz="2000" b="1" dirty="0"/>
              <a:t>Location</a:t>
            </a:r>
            <a:r>
              <a:rPr lang="en-US" sz="2000" dirty="0"/>
              <a:t>: USA, Middle East, Iraq, </a:t>
            </a:r>
            <a:r>
              <a:rPr lang="en-US" sz="2000" dirty="0" err="1"/>
              <a:t>etc</a:t>
            </a:r>
            <a:endParaRPr lang="en-US" sz="2000" dirty="0"/>
          </a:p>
          <a:p>
            <a:r>
              <a:rPr lang="en-US" sz="2000" b="1" dirty="0"/>
              <a:t>Security Clearance Level</a:t>
            </a:r>
            <a:r>
              <a:rPr lang="en-US" sz="2000" dirty="0"/>
              <a:t>: Top-secret, Secret, Confidential, Unclassified</a:t>
            </a:r>
          </a:p>
          <a:p>
            <a:r>
              <a:rPr lang="en-US" sz="2000" b="1" dirty="0"/>
              <a:t>Bandwidth</a:t>
            </a:r>
            <a:r>
              <a:rPr lang="en-US" sz="2000" dirty="0"/>
              <a:t>: High Bandwidth, Low Bandwidth</a:t>
            </a:r>
          </a:p>
          <a:p>
            <a:r>
              <a:rPr lang="en-US" sz="2000" b="1" dirty="0"/>
              <a:t>History of Obligations</a:t>
            </a:r>
            <a:r>
              <a:rPr lang="en-US" sz="2000" dirty="0"/>
              <a:t>: Satisfactory, Unsatisfactory</a:t>
            </a:r>
          </a:p>
          <a:p>
            <a:r>
              <a:rPr lang="en-US" sz="2000" b="1" dirty="0"/>
              <a:t>Distance</a:t>
            </a:r>
            <a:r>
              <a:rPr lang="en-US" sz="2000" dirty="0"/>
              <a:t>: Not necessarily based on metric distance, i.e. more trusted entities are closer</a:t>
            </a:r>
          </a:p>
          <a:p>
            <a:r>
              <a:rPr lang="en-US" sz="2000" b="1" dirty="0"/>
              <a:t>Authentication Level</a:t>
            </a:r>
            <a:r>
              <a:rPr lang="en-US" sz="2000" dirty="0"/>
              <a:t>: Fully authenticated, Partially authenticated, Not authenticated</a:t>
            </a:r>
          </a:p>
          <a:p>
            <a:r>
              <a:rPr lang="en-US" sz="2000" b="1" dirty="0"/>
              <a:t>Context</a:t>
            </a:r>
            <a:r>
              <a:rPr lang="en-US" sz="2000" dirty="0"/>
              <a:t>: Emergency, Disaster, Normal etc.</a:t>
            </a:r>
          </a:p>
        </p:txBody>
      </p:sp>
    </p:spTree>
    <p:extLst>
      <p:ext uri="{BB962C8B-B14F-4D97-AF65-F5344CB8AC3E}">
        <p14:creationId xmlns:p14="http://schemas.microsoft.com/office/powerpoint/2010/main" val="46103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 Identity Management (IDM) Service-Oriented Architecture (SOA)</a:t>
            </a:r>
          </a:p>
        </p:txBody>
      </p:sp>
      <p:sp>
        <p:nvSpPr>
          <p:cNvPr id="4" name="Content Placeholder 2"/>
          <p:cNvSpPr>
            <a:spLocks noGrp="1"/>
          </p:cNvSpPr>
          <p:nvPr>
            <p:ph idx="1"/>
          </p:nvPr>
        </p:nvSpPr>
        <p:spPr>
          <a:xfrm>
            <a:off x="2233711" y="1447800"/>
            <a:ext cx="7924800" cy="4800600"/>
          </a:xfrm>
        </p:spPr>
        <p:txBody>
          <a:bodyPr>
            <a:normAutofit/>
          </a:bodyPr>
          <a:lstStyle/>
          <a:p>
            <a:pPr marL="609600" indent="-609600">
              <a:buNone/>
            </a:pPr>
            <a:endParaRPr lang="en-US" sz="2400" dirty="0">
              <a:ea typeface="ＭＳ Ｐゴシック" pitchFamily="34" charset="-128"/>
            </a:endParaRPr>
          </a:p>
          <a:p>
            <a:pPr marL="609600" indent="-609600"/>
            <a:r>
              <a:rPr lang="en-US" dirty="0">
                <a:ea typeface="ＭＳ Ｐゴシック" pitchFamily="34" charset="-128"/>
              </a:rPr>
              <a:t>IDM in traditional application-centric IDM model</a:t>
            </a:r>
          </a:p>
          <a:p>
            <a:pPr marL="990600" lvl="1" indent="-533400">
              <a:buFont typeface="Wingdings" pitchFamily="2" charset="2"/>
              <a:buChar char="Ø"/>
            </a:pPr>
            <a:r>
              <a:rPr lang="en-US" dirty="0">
                <a:ea typeface="ＭＳ Ｐゴシック" pitchFamily="34" charset="-128"/>
              </a:rPr>
              <a:t>Each application keeps trace of identities of the entities it uses.</a:t>
            </a:r>
          </a:p>
          <a:p>
            <a:pPr marL="609600" indent="-609600">
              <a:buNone/>
            </a:pPr>
            <a:r>
              <a:rPr lang="en-US" sz="2400" dirty="0">
                <a:ea typeface="ＭＳ Ｐゴシック" pitchFamily="34" charset="-128"/>
              </a:rPr>
              <a:t> </a:t>
            </a:r>
          </a:p>
          <a:p>
            <a:pPr marL="609600" indent="-609600"/>
            <a:r>
              <a:rPr lang="en-US" dirty="0">
                <a:ea typeface="ＭＳ Ｐゴシック" pitchFamily="34" charset="-128"/>
              </a:rPr>
              <a:t>IDM in SOA</a:t>
            </a:r>
          </a:p>
          <a:p>
            <a:pPr marL="990600" lvl="1" indent="-533400">
              <a:buFont typeface="Wingdings" pitchFamily="2" charset="2"/>
              <a:buChar char="Ø"/>
            </a:pPr>
            <a:r>
              <a:rPr lang="en-US" dirty="0">
                <a:ea typeface="ＭＳ Ｐゴシック" pitchFamily="34" charset="-128"/>
              </a:rPr>
              <a:t>Entities have multiple accounts associated with a single or multiple service providers (</a:t>
            </a:r>
            <a:r>
              <a:rPr lang="en-US" dirty="0" err="1">
                <a:ea typeface="ＭＳ Ｐゴシック" pitchFamily="34" charset="-128"/>
              </a:rPr>
              <a:t>SPs</a:t>
            </a:r>
            <a:r>
              <a:rPr lang="en-US" dirty="0">
                <a:ea typeface="ＭＳ Ｐゴシック" pitchFamily="34" charset="-128"/>
              </a:rPr>
              <a:t>).</a:t>
            </a:r>
          </a:p>
          <a:p>
            <a:pPr marL="990600" lvl="1" indent="-533400">
              <a:buFont typeface="Wingdings" pitchFamily="2" charset="2"/>
              <a:buChar char="Ø"/>
            </a:pPr>
            <a:r>
              <a:rPr lang="en-US" dirty="0">
                <a:ea typeface="ＭＳ Ｐゴシック" pitchFamily="34" charset="-128"/>
              </a:rPr>
              <a:t>Sharing sensitive identity information along with  associated attributes of the same entity across services can lead to </a:t>
            </a:r>
            <a:r>
              <a:rPr lang="en-US" b="1" i="1" dirty="0">
                <a:ea typeface="ＭＳ Ｐゴシック" pitchFamily="34" charset="-128"/>
              </a:rPr>
              <a:t>mapping of the identities to the entity.</a:t>
            </a:r>
            <a:endParaRPr lang="en-US" u="sng" dirty="0">
              <a:ea typeface="ＭＳ Ｐゴシック" pitchFamily="34" charset="-128"/>
            </a:endParaRPr>
          </a:p>
          <a:p>
            <a:endParaRPr lang="en-US" dirty="0"/>
          </a:p>
        </p:txBody>
      </p:sp>
    </p:spTree>
    <p:extLst>
      <p:ext uri="{BB962C8B-B14F-4D97-AF65-F5344CB8AC3E}">
        <p14:creationId xmlns:p14="http://schemas.microsoft.com/office/powerpoint/2010/main" val="2417387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0" y="-47813"/>
            <a:ext cx="7772400" cy="720165"/>
          </a:xfrm>
        </p:spPr>
        <p:txBody>
          <a:bodyPr/>
          <a:lstStyle/>
          <a:p>
            <a:r>
              <a:rPr lang="en-US" sz="3200" dirty="0">
                <a:effectLst>
                  <a:outerShdw blurRad="38100" dist="38100" dir="2700000" algn="tl">
                    <a:srgbClr val="C0C0C0"/>
                  </a:outerShdw>
                </a:effectLst>
                <a:cs typeface="Segoe UI" pitchFamily="34" charset="0"/>
                <a:sym typeface="Wingdings" pitchFamily="2" charset="2"/>
              </a:rPr>
              <a:t>Example of Data</a:t>
            </a:r>
            <a:r>
              <a:rPr lang="en-US" sz="3200" dirty="0"/>
              <a:t> </a:t>
            </a:r>
            <a:r>
              <a:rPr lang="en-US" sz="3200" dirty="0">
                <a:effectLst>
                  <a:outerShdw blurRad="38100" dist="38100" dir="2700000" algn="tl">
                    <a:srgbClr val="C0C0C0"/>
                  </a:outerShdw>
                </a:effectLst>
                <a:cs typeface="Segoe UI" pitchFamily="34" charset="0"/>
                <a:sym typeface="Wingdings" pitchFamily="2" charset="2"/>
              </a:rPr>
              <a:t>Filtering</a:t>
            </a:r>
          </a:p>
        </p:txBody>
      </p:sp>
      <p:sp>
        <p:nvSpPr>
          <p:cNvPr id="7" name="Content Placeholder 2"/>
          <p:cNvSpPr>
            <a:spLocks noGrp="1"/>
          </p:cNvSpPr>
          <p:nvPr>
            <p:ph idx="1"/>
          </p:nvPr>
        </p:nvSpPr>
        <p:spPr>
          <a:xfrm>
            <a:off x="1981200" y="2000626"/>
            <a:ext cx="8229600" cy="5257800"/>
          </a:xfrm>
        </p:spPr>
        <p:txBody>
          <a:bodyPr/>
          <a:lstStyle/>
          <a:p>
            <a:pPr>
              <a:lnSpc>
                <a:spcPct val="80000"/>
              </a:lnSpc>
              <a:buFont typeface="Arial" pitchFamily="34" charset="0"/>
              <a:buNone/>
            </a:pPr>
            <a:endParaRPr lang="en-US" sz="1600" dirty="0">
              <a:latin typeface="Arial" pitchFamily="34" charset="0"/>
            </a:endParaRPr>
          </a:p>
          <a:p>
            <a:pPr>
              <a:lnSpc>
                <a:spcPct val="80000"/>
              </a:lnSpc>
              <a:buFont typeface="Arial" pitchFamily="34" charset="0"/>
              <a:buNone/>
            </a:pPr>
            <a:endParaRPr lang="en-US" sz="1600" dirty="0">
              <a:latin typeface="Arial" pitchFamily="34" charset="0"/>
            </a:endParaRPr>
          </a:p>
          <a:p>
            <a:pPr>
              <a:lnSpc>
                <a:spcPct val="80000"/>
              </a:lnSpc>
              <a:buFont typeface="Arial" pitchFamily="34" charset="0"/>
              <a:buNone/>
            </a:pPr>
            <a:endParaRPr lang="en-US" sz="1600" dirty="0">
              <a:latin typeface="Arial" pitchFamily="34" charset="0"/>
            </a:endParaRPr>
          </a:p>
          <a:p>
            <a:pPr>
              <a:lnSpc>
                <a:spcPct val="80000"/>
              </a:lnSpc>
            </a:pPr>
            <a:endParaRPr lang="en-US" sz="1800" dirty="0">
              <a:latin typeface="Arial" pitchFamily="34" charset="0"/>
            </a:endParaRPr>
          </a:p>
        </p:txBody>
      </p:sp>
      <p:pic>
        <p:nvPicPr>
          <p:cNvPr id="8" name="Picture 3" descr="Screen shot 2010-09-14 at 2.04.49 PM.png"/>
          <p:cNvPicPr>
            <a:picLocks noChangeAspect="1"/>
          </p:cNvPicPr>
          <p:nvPr/>
        </p:nvPicPr>
        <p:blipFill>
          <a:blip r:embed="rId2" cstate="print"/>
          <a:srcRect/>
          <a:stretch>
            <a:fillRect/>
          </a:stretch>
        </p:blipFill>
        <p:spPr bwMode="auto">
          <a:xfrm>
            <a:off x="4165600" y="5099426"/>
            <a:ext cx="3606800" cy="1244600"/>
          </a:xfrm>
          <a:prstGeom prst="rect">
            <a:avLst/>
          </a:prstGeom>
          <a:noFill/>
          <a:ln w="9525">
            <a:noFill/>
            <a:miter lim="800000"/>
            <a:headEnd/>
            <a:tailEnd/>
          </a:ln>
        </p:spPr>
      </p:pic>
      <p:pic>
        <p:nvPicPr>
          <p:cNvPr id="9" name="Picture 4" descr="Screen shot 2010-09-14 at 2.05.58 PM.png"/>
          <p:cNvPicPr>
            <a:picLocks noChangeAspect="1"/>
          </p:cNvPicPr>
          <p:nvPr/>
        </p:nvPicPr>
        <p:blipFill>
          <a:blip r:embed="rId3" cstate="print"/>
          <a:srcRect/>
          <a:stretch>
            <a:fillRect/>
          </a:stretch>
        </p:blipFill>
        <p:spPr bwMode="auto">
          <a:xfrm>
            <a:off x="3454400" y="3524626"/>
            <a:ext cx="5308600" cy="1219200"/>
          </a:xfrm>
          <a:prstGeom prst="rect">
            <a:avLst/>
          </a:prstGeom>
          <a:noFill/>
          <a:ln w="9525">
            <a:noFill/>
            <a:miter lim="800000"/>
            <a:headEnd/>
            <a:tailEnd/>
          </a:ln>
        </p:spPr>
      </p:pic>
      <p:pic>
        <p:nvPicPr>
          <p:cNvPr id="10" name="Picture 5" descr="Screen shot 2010-09-14 at 2.02.07 PM.png"/>
          <p:cNvPicPr>
            <a:picLocks noChangeAspect="1"/>
          </p:cNvPicPr>
          <p:nvPr/>
        </p:nvPicPr>
        <p:blipFill>
          <a:blip r:embed="rId4" cstate="print"/>
          <a:srcRect/>
          <a:stretch>
            <a:fillRect/>
          </a:stretch>
        </p:blipFill>
        <p:spPr bwMode="auto">
          <a:xfrm>
            <a:off x="1981200" y="1899026"/>
            <a:ext cx="8153400" cy="1244600"/>
          </a:xfrm>
          <a:prstGeom prst="rect">
            <a:avLst/>
          </a:prstGeom>
          <a:noFill/>
          <a:ln w="9525">
            <a:noFill/>
            <a:miter lim="800000"/>
            <a:headEnd/>
            <a:tailEnd/>
          </a:ln>
        </p:spPr>
      </p:pic>
      <p:sp>
        <p:nvSpPr>
          <p:cNvPr id="11" name="TextBox 6"/>
          <p:cNvSpPr txBox="1">
            <a:spLocks noChangeArrowheads="1"/>
          </p:cNvSpPr>
          <p:nvPr/>
        </p:nvSpPr>
        <p:spPr bwMode="auto">
          <a:xfrm>
            <a:off x="1449294" y="3048316"/>
            <a:ext cx="9278471" cy="400110"/>
          </a:xfrm>
          <a:prstGeom prst="rect">
            <a:avLst/>
          </a:prstGeom>
          <a:noFill/>
          <a:ln w="9525">
            <a:noFill/>
            <a:miter lim="800000"/>
            <a:headEnd/>
            <a:tailEnd/>
          </a:ln>
        </p:spPr>
        <p:txBody>
          <a:bodyPr wrap="square">
            <a:spAutoFit/>
          </a:bodyPr>
          <a:lstStyle/>
          <a:p>
            <a:pPr algn="ctr"/>
            <a:r>
              <a:rPr lang="en-US" sz="2000" dirty="0"/>
              <a:t>a. Data consumer  verified as doctor at the hospital can get all patient data</a:t>
            </a:r>
          </a:p>
        </p:txBody>
      </p:sp>
      <p:sp>
        <p:nvSpPr>
          <p:cNvPr id="12" name="TextBox 7"/>
          <p:cNvSpPr txBox="1">
            <a:spLocks noChangeArrowheads="1"/>
          </p:cNvSpPr>
          <p:nvPr/>
        </p:nvSpPr>
        <p:spPr bwMode="auto">
          <a:xfrm>
            <a:off x="3541049" y="4648576"/>
            <a:ext cx="5707530" cy="400050"/>
          </a:xfrm>
          <a:prstGeom prst="rect">
            <a:avLst/>
          </a:prstGeom>
          <a:noFill/>
          <a:ln w="9525">
            <a:noFill/>
            <a:miter lim="800000"/>
            <a:headEnd/>
            <a:tailEnd/>
          </a:ln>
        </p:spPr>
        <p:txBody>
          <a:bodyPr wrap="square">
            <a:spAutoFit/>
          </a:bodyPr>
          <a:lstStyle/>
          <a:p>
            <a:r>
              <a:rPr lang="en-US" sz="2000" dirty="0">
                <a:solidFill>
                  <a:srgbClr val="000000"/>
                </a:solidFill>
              </a:rPr>
              <a:t>b. Hospital Receptionist gets filtered data</a:t>
            </a:r>
          </a:p>
        </p:txBody>
      </p:sp>
      <p:sp>
        <p:nvSpPr>
          <p:cNvPr id="13" name="TextBox 8"/>
          <p:cNvSpPr txBox="1">
            <a:spLocks noChangeArrowheads="1"/>
          </p:cNvSpPr>
          <p:nvPr/>
        </p:nvSpPr>
        <p:spPr bwMode="auto">
          <a:xfrm>
            <a:off x="2286000" y="6248716"/>
            <a:ext cx="7772400" cy="400110"/>
          </a:xfrm>
          <a:prstGeom prst="rect">
            <a:avLst/>
          </a:prstGeom>
          <a:noFill/>
          <a:ln w="9525">
            <a:noFill/>
            <a:miter lim="800000"/>
            <a:headEnd/>
            <a:tailEnd/>
          </a:ln>
        </p:spPr>
        <p:txBody>
          <a:bodyPr wrap="square">
            <a:spAutoFit/>
          </a:bodyPr>
          <a:lstStyle/>
          <a:p>
            <a:r>
              <a:rPr lang="en-US" sz="2000" dirty="0">
                <a:solidFill>
                  <a:srgbClr val="000000"/>
                </a:solidFill>
              </a:rPr>
              <a:t>c. Insurance company gets only the minimal required data</a:t>
            </a:r>
          </a:p>
        </p:txBody>
      </p:sp>
      <p:sp>
        <p:nvSpPr>
          <p:cNvPr id="14" name="Title 1"/>
          <p:cNvSpPr txBox="1">
            <a:spLocks/>
          </p:cNvSpPr>
          <p:nvPr/>
        </p:nvSpPr>
        <p:spPr bwMode="auto">
          <a:xfrm>
            <a:off x="1524000" y="78142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800" b="1" dirty="0">
                <a:solidFill>
                  <a:srgbClr val="FF9900"/>
                </a:solidFill>
                <a:effectLst>
                  <a:outerShdw blurRad="38100" dist="38100" dir="2700000" algn="tl">
                    <a:srgbClr val="C0C0C0"/>
                  </a:outerShdw>
                </a:effectLst>
                <a:ea typeface="+mj-ea"/>
                <a:cs typeface="Segoe UI" pitchFamily="34" charset="0"/>
                <a:sym typeface="Wingdings" pitchFamily="2" charset="2"/>
              </a:rPr>
              <a:t>EPHI (Electronic Private Health Information):</a:t>
            </a:r>
          </a:p>
          <a:p>
            <a:pPr algn="ctr" eaLnBrk="0" fontAlgn="base" hangingPunct="0">
              <a:spcBef>
                <a:spcPct val="0"/>
              </a:spcBef>
              <a:spcAft>
                <a:spcPct val="0"/>
              </a:spcAft>
              <a:defRPr/>
            </a:pPr>
            <a:r>
              <a:rPr lang="en-US" sz="2000" b="1" dirty="0">
                <a:effectLst>
                  <a:outerShdw blurRad="38100" dist="38100" dir="2700000" algn="tl">
                    <a:srgbClr val="C0C0C0"/>
                  </a:outerShdw>
                </a:effectLst>
                <a:ea typeface="+mj-ea"/>
                <a:cs typeface="Segoe UI" pitchFamily="34" charset="0"/>
                <a:sym typeface="Wingdings" pitchFamily="2" charset="2"/>
              </a:rPr>
              <a:t>Stored in a relational database, data filtering for different data consumers performed through SQL queries run in the Active Bundle VM</a:t>
            </a:r>
          </a:p>
        </p:txBody>
      </p:sp>
    </p:spTree>
    <p:extLst>
      <p:ext uri="{BB962C8B-B14F-4D97-AF65-F5344CB8AC3E}">
        <p14:creationId xmlns:p14="http://schemas.microsoft.com/office/powerpoint/2010/main" val="7321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699248"/>
          </a:xfrm>
        </p:spPr>
        <p:txBody>
          <a:bodyPr/>
          <a:lstStyle/>
          <a:p>
            <a:r>
              <a:rPr lang="en-US" sz="3200" dirty="0"/>
              <a:t>Image Data Filtering Techniques</a:t>
            </a:r>
          </a:p>
        </p:txBody>
      </p:sp>
      <p:sp>
        <p:nvSpPr>
          <p:cNvPr id="3" name="Content Placeholder 2"/>
          <p:cNvSpPr>
            <a:spLocks noGrp="1"/>
          </p:cNvSpPr>
          <p:nvPr>
            <p:ph idx="1"/>
          </p:nvPr>
        </p:nvSpPr>
        <p:spPr>
          <a:xfrm>
            <a:off x="2073275" y="971176"/>
            <a:ext cx="8042276" cy="5348942"/>
          </a:xfrm>
        </p:spPr>
        <p:txBody>
          <a:bodyPr/>
          <a:lstStyle/>
          <a:p>
            <a:r>
              <a:rPr lang="en-US" b="1" dirty="0" smtClean="0"/>
              <a:t>Low Dynamic Range Rendering</a:t>
            </a:r>
            <a:r>
              <a:rPr lang="en-US" dirty="0" smtClean="0"/>
              <a:t>: </a:t>
            </a:r>
            <a:r>
              <a:rPr lang="en-US" dirty="0"/>
              <a:t>This method applies the reverse of high dynamic range rendering </a:t>
            </a:r>
            <a:r>
              <a:rPr lang="en-US" dirty="0" smtClean="0"/>
              <a:t>on </a:t>
            </a:r>
            <a:r>
              <a:rPr lang="en-US" dirty="0"/>
              <a:t>an image to degrade image quality and hide </a:t>
            </a:r>
            <a:r>
              <a:rPr lang="en-US" dirty="0" smtClean="0"/>
              <a:t>details.</a:t>
            </a:r>
          </a:p>
          <a:p>
            <a:r>
              <a:rPr lang="en-US" b="1" dirty="0" smtClean="0"/>
              <a:t>Pattern Recognition and Blurring</a:t>
            </a:r>
            <a:r>
              <a:rPr lang="en-US" dirty="0" smtClean="0"/>
              <a:t>: This method involves recognition </a:t>
            </a:r>
            <a:r>
              <a:rPr lang="en-US" dirty="0"/>
              <a:t>of specific patterns in the image to </a:t>
            </a:r>
            <a:r>
              <a:rPr lang="en-US" dirty="0" smtClean="0"/>
              <a:t>black </a:t>
            </a:r>
            <a:r>
              <a:rPr lang="en-US" dirty="0"/>
              <a:t>out those high sensitivity </a:t>
            </a:r>
            <a:r>
              <a:rPr lang="en-US" dirty="0" smtClean="0"/>
              <a:t>areas. </a:t>
            </a:r>
          </a:p>
          <a:p>
            <a:r>
              <a:rPr lang="en-US" b="1" dirty="0" smtClean="0"/>
              <a:t>Data Equivalence Techniques</a:t>
            </a:r>
            <a:r>
              <a:rPr lang="en-US" dirty="0" smtClean="0"/>
              <a:t>: Image can be transformed such </a:t>
            </a:r>
            <a:r>
              <a:rPr lang="en-US" dirty="0"/>
              <a:t>that the information content of the image remains the same while the fine grain details </a:t>
            </a:r>
            <a:r>
              <a:rPr lang="en-US" dirty="0" smtClean="0"/>
              <a:t>change (such as replacing the model number of an aircraft with another model’s). </a:t>
            </a:r>
            <a:endParaRPr lang="en-US" dirty="0"/>
          </a:p>
        </p:txBody>
      </p:sp>
    </p:spTree>
    <p:extLst>
      <p:ext uri="{BB962C8B-B14F-4D97-AF65-F5344CB8AC3E}">
        <p14:creationId xmlns:p14="http://schemas.microsoft.com/office/powerpoint/2010/main" val="366257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684306"/>
          </a:xfrm>
        </p:spPr>
        <p:txBody>
          <a:bodyPr/>
          <a:lstStyle/>
          <a:p>
            <a:r>
              <a:rPr lang="en-US" sz="3200" dirty="0"/>
              <a:t>Data Dissemination Models</a:t>
            </a:r>
          </a:p>
        </p:txBody>
      </p:sp>
      <p:sp>
        <p:nvSpPr>
          <p:cNvPr id="3" name="Content Placeholder 2"/>
          <p:cNvSpPr>
            <a:spLocks noGrp="1"/>
          </p:cNvSpPr>
          <p:nvPr>
            <p:ph idx="1"/>
          </p:nvPr>
        </p:nvSpPr>
        <p:spPr>
          <a:xfrm>
            <a:off x="2073275" y="791884"/>
            <a:ext cx="8042276" cy="5773902"/>
          </a:xfrm>
        </p:spPr>
        <p:txBody>
          <a:bodyPr/>
          <a:lstStyle/>
          <a:p>
            <a:r>
              <a:rPr lang="en-US" b="1" dirty="0" smtClean="0"/>
              <a:t>Direct Link</a:t>
            </a:r>
            <a:r>
              <a:rPr lang="en-US" dirty="0" smtClean="0"/>
              <a:t>: UAVs discover each other through broadcast of ALIVE messages and initiate data transfer without involvement of third-party nodes.</a:t>
            </a:r>
          </a:p>
          <a:p>
            <a:r>
              <a:rPr lang="en-US" b="1" dirty="0" smtClean="0"/>
              <a:t>Publish-Subscribe</a:t>
            </a:r>
            <a:r>
              <a:rPr lang="en-US" dirty="0" smtClean="0"/>
              <a:t>: This model requires a third-party (ground controller) called the </a:t>
            </a:r>
            <a:r>
              <a:rPr lang="en-US" i="1" dirty="0" smtClean="0"/>
              <a:t>information broker (IB)</a:t>
            </a:r>
            <a:r>
              <a:rPr lang="en-US" dirty="0" smtClean="0"/>
              <a:t> to mediate data dissemination between UAVs. The publisher node registers an active bundle with the IB and subscriber receives data from IB after evaluation of its trustworthiness by the IB. </a:t>
            </a:r>
            <a:endParaRPr lang="en-US" i="1" dirty="0"/>
          </a:p>
        </p:txBody>
      </p:sp>
      <p:pic>
        <p:nvPicPr>
          <p:cNvPr id="4" name="Picture 3"/>
          <p:cNvPicPr>
            <a:picLocks noChangeAspect="1"/>
          </p:cNvPicPr>
          <p:nvPr/>
        </p:nvPicPr>
        <p:blipFill>
          <a:blip r:embed="rId2"/>
          <a:stretch>
            <a:fillRect/>
          </a:stretch>
        </p:blipFill>
        <p:spPr>
          <a:xfrm>
            <a:off x="4417304" y="4645253"/>
            <a:ext cx="3648702" cy="2048394"/>
          </a:xfrm>
          <a:prstGeom prst="rect">
            <a:avLst/>
          </a:prstGeom>
        </p:spPr>
      </p:pic>
    </p:spTree>
    <p:extLst>
      <p:ext uri="{BB962C8B-B14F-4D97-AF65-F5344CB8AC3E}">
        <p14:creationId xmlns:p14="http://schemas.microsoft.com/office/powerpoint/2010/main" val="131487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691" y="-56775"/>
            <a:ext cx="8042276" cy="669365"/>
          </a:xfrm>
        </p:spPr>
        <p:txBody>
          <a:bodyPr/>
          <a:lstStyle/>
          <a:p>
            <a:r>
              <a:rPr lang="en-US" sz="3200" dirty="0"/>
              <a:t>Simulation</a:t>
            </a:r>
          </a:p>
        </p:txBody>
      </p:sp>
      <p:pic>
        <p:nvPicPr>
          <p:cNvPr id="4" name="Picture 3"/>
          <p:cNvPicPr>
            <a:picLocks noChangeAspect="1"/>
          </p:cNvPicPr>
          <p:nvPr/>
        </p:nvPicPr>
        <p:blipFill>
          <a:blip r:embed="rId2"/>
          <a:stretch>
            <a:fillRect/>
          </a:stretch>
        </p:blipFill>
        <p:spPr>
          <a:xfrm>
            <a:off x="1609540" y="896470"/>
            <a:ext cx="2792138" cy="2233710"/>
          </a:xfrm>
          <a:prstGeom prst="rect">
            <a:avLst/>
          </a:prstGeom>
        </p:spPr>
      </p:pic>
      <p:pic>
        <p:nvPicPr>
          <p:cNvPr id="5" name="Picture 4"/>
          <p:cNvPicPr>
            <a:picLocks noChangeAspect="1"/>
          </p:cNvPicPr>
          <p:nvPr/>
        </p:nvPicPr>
        <p:blipFill>
          <a:blip r:embed="rId3"/>
          <a:stretch>
            <a:fillRect/>
          </a:stretch>
        </p:blipFill>
        <p:spPr>
          <a:xfrm>
            <a:off x="1595164" y="4323370"/>
            <a:ext cx="2877855" cy="2361826"/>
          </a:xfrm>
          <a:prstGeom prst="rect">
            <a:avLst/>
          </a:prstGeom>
        </p:spPr>
      </p:pic>
      <p:sp>
        <p:nvSpPr>
          <p:cNvPr id="8" name="Rectangle 7"/>
          <p:cNvSpPr/>
          <p:nvPr/>
        </p:nvSpPr>
        <p:spPr>
          <a:xfrm>
            <a:off x="4547723" y="1175313"/>
            <a:ext cx="5896160" cy="1107996"/>
          </a:xfrm>
          <a:prstGeom prst="rect">
            <a:avLst/>
          </a:prstGeom>
        </p:spPr>
        <p:txBody>
          <a:bodyPr wrap="square">
            <a:spAutoFit/>
          </a:bodyPr>
          <a:lstStyle/>
          <a:p>
            <a:r>
              <a:rPr lang="en-US" sz="2200" dirty="0" err="1"/>
              <a:t>Fig.a</a:t>
            </a:r>
            <a:r>
              <a:rPr lang="en-US" sz="2200" dirty="0"/>
              <a:t>. UAV Network. Data transfer is initiated from UAV</a:t>
            </a:r>
            <a:r>
              <a:rPr lang="en-US" sz="2200" baseline="-25000" dirty="0"/>
              <a:t>3</a:t>
            </a:r>
            <a:r>
              <a:rPr lang="en-US" sz="2200" dirty="0"/>
              <a:t> to UAV</a:t>
            </a:r>
            <a:r>
              <a:rPr lang="en-US" sz="2200" baseline="-25000" dirty="0"/>
              <a:t>1. </a:t>
            </a:r>
            <a:r>
              <a:rPr lang="en-US" sz="2200" dirty="0"/>
              <a:t>Available bandwidths are displayed on the lines connecting pairs of AVs. </a:t>
            </a:r>
          </a:p>
        </p:txBody>
      </p:sp>
      <p:sp>
        <p:nvSpPr>
          <p:cNvPr id="9" name="Rectangle 8"/>
          <p:cNvSpPr/>
          <p:nvPr/>
        </p:nvSpPr>
        <p:spPr>
          <a:xfrm>
            <a:off x="4473018" y="3446370"/>
            <a:ext cx="6239806" cy="2800767"/>
          </a:xfrm>
          <a:prstGeom prst="rect">
            <a:avLst/>
          </a:prstGeom>
        </p:spPr>
        <p:txBody>
          <a:bodyPr wrap="square">
            <a:spAutoFit/>
          </a:bodyPr>
          <a:lstStyle/>
          <a:p>
            <a:r>
              <a:rPr lang="en-US" sz="2200" dirty="0" err="1"/>
              <a:t>Fig.b</a:t>
            </a:r>
            <a:r>
              <a:rPr lang="en-US" sz="2200" dirty="0"/>
              <a:t>. Policy of data sharing is at the top, original data in the middle and the virtual machine status at the bottom. Policy is based on the trust level of the AV: If above 2.5, original data is shared; if below 2.5 but above 2.3, minimal filtering is applied; if between 2.3 and 2.0 greater filtering is applied and if below the threshold of 2.0, no data is shared, in which case the active bundle destroys itself. </a:t>
            </a:r>
          </a:p>
        </p:txBody>
      </p:sp>
    </p:spTree>
    <p:extLst>
      <p:ext uri="{BB962C8B-B14F-4D97-AF65-F5344CB8AC3E}">
        <p14:creationId xmlns:p14="http://schemas.microsoft.com/office/powerpoint/2010/main" val="1800260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863600"/>
          </a:xfrm>
        </p:spPr>
        <p:txBody>
          <a:bodyPr/>
          <a:lstStyle/>
          <a:p>
            <a:r>
              <a:rPr lang="en-US" sz="3200" dirty="0"/>
              <a:t>Simulation (cont.)</a:t>
            </a:r>
          </a:p>
        </p:txBody>
      </p:sp>
      <p:pic>
        <p:nvPicPr>
          <p:cNvPr id="4" name="Picture 3"/>
          <p:cNvPicPr>
            <a:picLocks noChangeAspect="1"/>
          </p:cNvPicPr>
          <p:nvPr/>
        </p:nvPicPr>
        <p:blipFill>
          <a:blip r:embed="rId2"/>
          <a:stretch>
            <a:fillRect/>
          </a:stretch>
        </p:blipFill>
        <p:spPr>
          <a:xfrm>
            <a:off x="1588401" y="1270655"/>
            <a:ext cx="2755464" cy="2361826"/>
          </a:xfrm>
          <a:prstGeom prst="rect">
            <a:avLst/>
          </a:prstGeom>
        </p:spPr>
      </p:pic>
      <p:sp>
        <p:nvSpPr>
          <p:cNvPr id="5" name="Rectangle 4"/>
          <p:cNvSpPr/>
          <p:nvPr/>
        </p:nvSpPr>
        <p:spPr>
          <a:xfrm>
            <a:off x="4567985" y="1494770"/>
            <a:ext cx="5592016" cy="1569660"/>
          </a:xfrm>
          <a:prstGeom prst="rect">
            <a:avLst/>
          </a:prstGeom>
        </p:spPr>
        <p:txBody>
          <a:bodyPr wrap="square">
            <a:spAutoFit/>
          </a:bodyPr>
          <a:lstStyle/>
          <a:p>
            <a:r>
              <a:rPr lang="en-US" sz="2400" dirty="0" err="1"/>
              <a:t>Fig.c</a:t>
            </a:r>
            <a:r>
              <a:rPr lang="en-US" sz="2400" dirty="0"/>
              <a:t>. The trust level of the receiver AV is calculated as 2.09, which is higher than the threshold trust level, but not high enough to share the original data.</a:t>
            </a:r>
          </a:p>
        </p:txBody>
      </p:sp>
      <p:pic>
        <p:nvPicPr>
          <p:cNvPr id="6" name="Picture 5"/>
          <p:cNvPicPr>
            <a:picLocks noChangeAspect="1"/>
          </p:cNvPicPr>
          <p:nvPr/>
        </p:nvPicPr>
        <p:blipFill>
          <a:blip r:embed="rId3"/>
          <a:stretch>
            <a:fillRect/>
          </a:stretch>
        </p:blipFill>
        <p:spPr>
          <a:xfrm>
            <a:off x="1588402" y="4274976"/>
            <a:ext cx="2770093" cy="2358907"/>
          </a:xfrm>
          <a:prstGeom prst="rect">
            <a:avLst/>
          </a:prstGeom>
        </p:spPr>
      </p:pic>
      <p:sp>
        <p:nvSpPr>
          <p:cNvPr id="7" name="Rectangle 6"/>
          <p:cNvSpPr/>
          <p:nvPr/>
        </p:nvSpPr>
        <p:spPr>
          <a:xfrm>
            <a:off x="4452472" y="4339850"/>
            <a:ext cx="6155765" cy="1938992"/>
          </a:xfrm>
          <a:prstGeom prst="rect">
            <a:avLst/>
          </a:prstGeom>
        </p:spPr>
        <p:txBody>
          <a:bodyPr wrap="square">
            <a:spAutoFit/>
          </a:bodyPr>
          <a:lstStyle/>
          <a:p>
            <a:r>
              <a:rPr lang="en-US" sz="2400" dirty="0" err="1"/>
              <a:t>Fig.d</a:t>
            </a:r>
            <a:r>
              <a:rPr lang="en-US" sz="2400" dirty="0"/>
              <a:t>. Data transformed by the virtual machine according to the policy and the transformed data shared with the receiver node. The data shared provides a narrower view of the environment than the original image. </a:t>
            </a:r>
          </a:p>
        </p:txBody>
      </p:sp>
    </p:spTree>
    <p:extLst>
      <p:ext uri="{BB962C8B-B14F-4D97-AF65-F5344CB8AC3E}">
        <p14:creationId xmlns:p14="http://schemas.microsoft.com/office/powerpoint/2010/main" val="1672479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684306"/>
          </a:xfrm>
        </p:spPr>
        <p:txBody>
          <a:bodyPr/>
          <a:lstStyle/>
          <a:p>
            <a:r>
              <a:rPr lang="en-US" sz="3200" dirty="0"/>
              <a:t>Simulation</a:t>
            </a:r>
          </a:p>
        </p:txBody>
      </p:sp>
      <p:pic>
        <p:nvPicPr>
          <p:cNvPr id="6" name="uav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37645" y="1001060"/>
            <a:ext cx="7766075" cy="4942541"/>
          </a:xfrm>
        </p:spPr>
      </p:pic>
    </p:spTree>
    <p:extLst>
      <p:ext uri="{BB962C8B-B14F-4D97-AF65-F5344CB8AC3E}">
        <p14:creationId xmlns:p14="http://schemas.microsoft.com/office/powerpoint/2010/main" val="3470451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908424"/>
          </a:xfrm>
        </p:spPr>
        <p:txBody>
          <a:bodyPr/>
          <a:lstStyle/>
          <a:p>
            <a:pPr algn="ctr"/>
            <a:r>
              <a:rPr lang="en-US" sz="3200" dirty="0"/>
              <a:t>Goals of IDM</a:t>
            </a:r>
          </a:p>
        </p:txBody>
      </p:sp>
      <p:sp>
        <p:nvSpPr>
          <p:cNvPr id="3" name="Content Placeholder 2"/>
          <p:cNvSpPr>
            <a:spLocks noGrp="1"/>
          </p:cNvSpPr>
          <p:nvPr>
            <p:ph idx="1"/>
          </p:nvPr>
        </p:nvSpPr>
        <p:spPr>
          <a:xfrm>
            <a:off x="2675729" y="1524000"/>
            <a:ext cx="7498080" cy="4800600"/>
          </a:xfrm>
        </p:spPr>
        <p:txBody>
          <a:bodyPr/>
          <a:lstStyle/>
          <a:p>
            <a:pPr>
              <a:lnSpc>
                <a:spcPct val="80000"/>
              </a:lnSpc>
              <a:buFont typeface="Constantia" pitchFamily="18" charset="0"/>
              <a:buAutoNum type="arabicPeriod"/>
            </a:pPr>
            <a:r>
              <a:rPr lang="en-US" dirty="0" smtClean="0">
                <a:ea typeface="ＭＳ Ｐゴシック" pitchFamily="34" charset="-128"/>
              </a:rPr>
              <a:t>Authenticate without disclosing data (Unencrypted data)</a:t>
            </a:r>
          </a:p>
          <a:p>
            <a:pPr>
              <a:lnSpc>
                <a:spcPct val="80000"/>
              </a:lnSpc>
              <a:buFont typeface="Constantia" pitchFamily="18" charset="0"/>
              <a:buAutoNum type="arabicPeriod"/>
            </a:pPr>
            <a:r>
              <a:rPr lang="en-US" dirty="0" smtClean="0">
                <a:ea typeface="ＭＳ Ｐゴシック" pitchFamily="34" charset="-128"/>
              </a:rPr>
              <a:t>Use service on untrusted hosts (hosts not owned by user)</a:t>
            </a:r>
          </a:p>
          <a:p>
            <a:pPr>
              <a:lnSpc>
                <a:spcPct val="80000"/>
              </a:lnSpc>
              <a:buFont typeface="Constantia" pitchFamily="18" charset="0"/>
              <a:buAutoNum type="arabicPeriod"/>
            </a:pPr>
            <a:r>
              <a:rPr lang="en-US" dirty="0" smtClean="0">
                <a:ea typeface="ＭＳ Ｐゴシック" pitchFamily="34" charset="-128"/>
              </a:rPr>
              <a:t>Minimal disclosure and minimize risk of disclosure during communication between user and service provider (Man in the Middle, Side Channel and Correlation Attacks) 	</a:t>
            </a:r>
          </a:p>
          <a:p>
            <a:pPr>
              <a:lnSpc>
                <a:spcPct val="80000"/>
              </a:lnSpc>
              <a:buFont typeface="Calibri" pitchFamily="34" charset="0"/>
              <a:buAutoNum type="arabicPeriod"/>
            </a:pPr>
            <a:r>
              <a:rPr lang="en-US" dirty="0" smtClean="0">
                <a:ea typeface="ＭＳ Ｐゴシック" pitchFamily="34" charset="-128"/>
              </a:rPr>
              <a:t>Independence of Trusted Third Party </a:t>
            </a:r>
          </a:p>
        </p:txBody>
      </p:sp>
    </p:spTree>
    <p:extLst>
      <p:ext uri="{BB962C8B-B14F-4D97-AF65-F5344CB8AC3E}">
        <p14:creationId xmlns:p14="http://schemas.microsoft.com/office/powerpoint/2010/main" val="2656951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2789614"/>
            <a:ext cx="8077200" cy="33825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Cloud 9"/>
          <p:cNvSpPr/>
          <p:nvPr/>
        </p:nvSpPr>
        <p:spPr>
          <a:xfrm>
            <a:off x="3753231" y="36576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Anonymous Identification</a:t>
            </a:r>
          </a:p>
        </p:txBody>
      </p:sp>
      <p:pic>
        <p:nvPicPr>
          <p:cNvPr id="18437"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650" y="3871913"/>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2150" y="3835400"/>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0"/>
          <p:cNvSpPr txBox="1">
            <a:spLocks noChangeArrowheads="1"/>
          </p:cNvSpPr>
          <p:nvPr/>
        </p:nvSpPr>
        <p:spPr bwMode="auto">
          <a:xfrm>
            <a:off x="3875088" y="3195638"/>
            <a:ext cx="134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a:t>User VM on Amazon Cloud</a:t>
            </a:r>
          </a:p>
        </p:txBody>
      </p:sp>
      <p:sp>
        <p:nvSpPr>
          <p:cNvPr id="18440" name="TextBox 11"/>
          <p:cNvSpPr txBox="1">
            <a:spLocks noChangeArrowheads="1"/>
          </p:cNvSpPr>
          <p:nvPr/>
        </p:nvSpPr>
        <p:spPr bwMode="auto">
          <a:xfrm>
            <a:off x="3752850" y="46529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sp>
        <p:nvSpPr>
          <p:cNvPr id="18441" name="TextBox 14"/>
          <p:cNvSpPr txBox="1">
            <a:spLocks noChangeArrowheads="1"/>
          </p:cNvSpPr>
          <p:nvPr/>
        </p:nvSpPr>
        <p:spPr bwMode="auto">
          <a:xfrm>
            <a:off x="8312150" y="4191001"/>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cxnSp>
        <p:nvCxnSpPr>
          <p:cNvPr id="22" name="Straight Arrow Connector 21"/>
          <p:cNvCxnSpPr>
            <a:cxnSpLocks noChangeShapeType="1"/>
          </p:cNvCxnSpPr>
          <p:nvPr/>
        </p:nvCxnSpPr>
        <p:spPr bwMode="auto">
          <a:xfrm>
            <a:off x="4781550" y="4052889"/>
            <a:ext cx="3530600" cy="1587"/>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5791200" y="3775076"/>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Request for service</a:t>
            </a:r>
          </a:p>
        </p:txBody>
      </p:sp>
      <p:cxnSp>
        <p:nvCxnSpPr>
          <p:cNvPr id="29" name="Straight Arrow Connector 28"/>
          <p:cNvCxnSpPr>
            <a:cxnSpLocks noChangeShapeType="1"/>
          </p:cNvCxnSpPr>
          <p:nvPr/>
        </p:nvCxnSpPr>
        <p:spPr bwMode="auto">
          <a:xfrm>
            <a:off x="4781550" y="4367214"/>
            <a:ext cx="3524250" cy="1587"/>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5810250" y="4090988"/>
            <a:ext cx="198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Function f and number k </a:t>
            </a:r>
          </a:p>
        </p:txBody>
      </p:sp>
      <p:cxnSp>
        <p:nvCxnSpPr>
          <p:cNvPr id="31" name="Straight Arrow Connector 30"/>
          <p:cNvCxnSpPr>
            <a:cxnSpLocks noChangeShapeType="1"/>
          </p:cNvCxnSpPr>
          <p:nvPr/>
        </p:nvCxnSpPr>
        <p:spPr bwMode="auto">
          <a:xfrm>
            <a:off x="4781550" y="4651375"/>
            <a:ext cx="352425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4" name="TextBox 33"/>
          <p:cNvSpPr txBox="1">
            <a:spLocks noChangeArrowheads="1"/>
          </p:cNvSpPr>
          <p:nvPr/>
        </p:nvSpPr>
        <p:spPr bwMode="auto">
          <a:xfrm>
            <a:off x="5791200" y="4375151"/>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a:t>
            </a:r>
            <a:r>
              <a:rPr lang="en-US" altLang="en-US" sz="1200" baseline="-25000"/>
              <a:t>k</a:t>
            </a:r>
            <a:r>
              <a:rPr lang="en-US" altLang="en-US" sz="1200"/>
              <a:t>(E-mail, Password) = R </a:t>
            </a:r>
          </a:p>
        </p:txBody>
      </p:sp>
      <p:sp>
        <p:nvSpPr>
          <p:cNvPr id="18448" name="TextBox 34"/>
          <p:cNvSpPr txBox="1">
            <a:spLocks noChangeArrowheads="1"/>
          </p:cNvSpPr>
          <p:nvPr/>
        </p:nvSpPr>
        <p:spPr bwMode="auto">
          <a:xfrm>
            <a:off x="5429250" y="3349626"/>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a:t>ZKP Interactive Protocol</a:t>
            </a:r>
          </a:p>
        </p:txBody>
      </p:sp>
      <p:sp>
        <p:nvSpPr>
          <p:cNvPr id="36" name="TextBox 35"/>
          <p:cNvSpPr txBox="1">
            <a:spLocks noChangeArrowheads="1"/>
          </p:cNvSpPr>
          <p:nvPr/>
        </p:nvSpPr>
        <p:spPr bwMode="auto">
          <a:xfrm>
            <a:off x="5017828" y="4652964"/>
            <a:ext cx="3057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dirty="0"/>
              <a:t>Authenticated      R is correct</a:t>
            </a:r>
          </a:p>
        </p:txBody>
      </p:sp>
      <p:sp>
        <p:nvSpPr>
          <p:cNvPr id="18450" name="TextBox 36"/>
          <p:cNvSpPr txBox="1">
            <a:spLocks noChangeArrowheads="1"/>
          </p:cNvSpPr>
          <p:nvPr/>
        </p:nvSpPr>
        <p:spPr bwMode="auto">
          <a:xfrm>
            <a:off x="2800350" y="1417639"/>
            <a:ext cx="7658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2800">
                <a:solidFill>
                  <a:srgbClr val="000000"/>
                </a:solidFill>
                <a:latin typeface="Gill Sans MT" pitchFamily="34" charset="0"/>
              </a:rPr>
              <a:t>Use of Zero-knowledge proofing for user authentication without disclosing its identifier.</a:t>
            </a:r>
            <a:endParaRPr lang="en-US" altLang="en-US" sz="2800">
              <a:cs typeface="Arial" pitchFamily="34" charset="0"/>
            </a:endParaRPr>
          </a:p>
        </p:txBody>
      </p:sp>
      <p:cxnSp>
        <p:nvCxnSpPr>
          <p:cNvPr id="43" name="Straight Arrow Connector 42"/>
          <p:cNvCxnSpPr>
            <a:cxnSpLocks noChangeShapeType="1"/>
          </p:cNvCxnSpPr>
          <p:nvPr/>
        </p:nvCxnSpPr>
        <p:spPr bwMode="auto">
          <a:xfrm>
            <a:off x="4787900" y="4959350"/>
            <a:ext cx="3524250" cy="1588"/>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3314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2655889" y="1010444"/>
            <a:ext cx="8012111" cy="5847556"/>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383810" y="0"/>
            <a:ext cx="8042891" cy="791570"/>
          </a:xfrm>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z="3600" dirty="0">
                <a:effectLst>
                  <a:outerShdw blurRad="38100" dist="38100" dir="2700000" algn="tl">
                    <a:srgbClr val="C0C0C0"/>
                  </a:outerShdw>
                </a:effectLst>
                <a:ea typeface="ＭＳ Ｐゴシック" pitchFamily="34" charset="-128"/>
              </a:rPr>
              <a:t>Interaction using Active Bundle </a:t>
            </a:r>
          </a:p>
        </p:txBody>
      </p:sp>
      <p:pic>
        <p:nvPicPr>
          <p:cNvPr id="1946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63764"/>
            <a:ext cx="13779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p:cNvSpPr>
          <p:nvPr/>
        </p:nvSpPr>
        <p:spPr bwMode="auto">
          <a:xfrm>
            <a:off x="5359400" y="2344738"/>
            <a:ext cx="1308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Active</a:t>
            </a:r>
          </a:p>
          <a:p>
            <a:pPr algn="ctr" eaLnBrk="1" hangingPunct="1">
              <a:lnSpc>
                <a:spcPct val="95000"/>
              </a:lnSpc>
            </a:pPr>
            <a:r>
              <a:rPr lang="en-US" altLang="en-US" sz="1600">
                <a:cs typeface="Arial" pitchFamily="34" charset="0"/>
                <a:sym typeface="Arial" pitchFamily="34" charset="0"/>
              </a:rPr>
              <a:t>Bundle (AB)</a:t>
            </a:r>
          </a:p>
        </p:txBody>
      </p:sp>
      <p:pic>
        <p:nvPicPr>
          <p:cNvPr id="1946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289" y="3587112"/>
            <a:ext cx="18002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5"/>
          <p:cNvSpPr>
            <a:spLocks/>
          </p:cNvSpPr>
          <p:nvPr/>
        </p:nvSpPr>
        <p:spPr bwMode="auto">
          <a:xfrm>
            <a:off x="5687688" y="3718080"/>
            <a:ext cx="1727200"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dirty="0">
                <a:cs typeface="Arial" pitchFamily="34" charset="0"/>
                <a:sym typeface="Arial" pitchFamily="34" charset="0"/>
              </a:rPr>
              <a:t>Key Management</a:t>
            </a:r>
          </a:p>
          <a:p>
            <a:pPr algn="ctr" eaLnBrk="1" hangingPunct="1">
              <a:lnSpc>
                <a:spcPct val="95000"/>
              </a:lnSpc>
            </a:pPr>
            <a:r>
              <a:rPr lang="en-US" altLang="en-US" sz="1600" dirty="0">
                <a:cs typeface="Arial" pitchFamily="34" charset="0"/>
                <a:sym typeface="Arial" pitchFamily="34" charset="0"/>
              </a:rPr>
              <a:t>Security Services</a:t>
            </a:r>
          </a:p>
          <a:p>
            <a:pPr algn="ctr" eaLnBrk="1" hangingPunct="1">
              <a:lnSpc>
                <a:spcPct val="95000"/>
              </a:lnSpc>
            </a:pPr>
            <a:r>
              <a:rPr lang="en-US" altLang="en-US" sz="1600" dirty="0">
                <a:cs typeface="Arial" pitchFamily="34" charset="0"/>
                <a:sym typeface="Arial" pitchFamily="34" charset="0"/>
              </a:rPr>
              <a:t>Agent (SSA)</a:t>
            </a:r>
          </a:p>
        </p:txBody>
      </p:sp>
      <p:pic>
        <p:nvPicPr>
          <p:cNvPr id="9"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288" y="2540000"/>
            <a:ext cx="2084712" cy="10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863" y="1862139"/>
            <a:ext cx="3592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8"/>
          <p:cNvSpPr>
            <a:spLocks/>
          </p:cNvSpPr>
          <p:nvPr/>
        </p:nvSpPr>
        <p:spPr bwMode="auto">
          <a:xfrm>
            <a:off x="5447134" y="6194425"/>
            <a:ext cx="274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dirty="0">
                <a:cs typeface="Arial" pitchFamily="34" charset="0"/>
                <a:sym typeface="Arial" pitchFamily="34" charset="0"/>
              </a:rPr>
              <a:t>Active Bundle Services</a:t>
            </a:r>
            <a:r>
              <a:rPr lang="en-US" altLang="en-US" sz="1100" b="1" dirty="0">
                <a:cs typeface="Arial" pitchFamily="34" charset="0"/>
                <a:sym typeface="Arial" pitchFamily="34" charset="0"/>
              </a:rPr>
              <a:t> </a:t>
            </a:r>
          </a:p>
        </p:txBody>
      </p:sp>
      <p:sp>
        <p:nvSpPr>
          <p:cNvPr id="19467" name="Rectangle 13"/>
          <p:cNvSpPr>
            <a:spLocks/>
          </p:cNvSpPr>
          <p:nvPr/>
        </p:nvSpPr>
        <p:spPr bwMode="auto">
          <a:xfrm>
            <a:off x="3697289" y="1931988"/>
            <a:ext cx="327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a:cs typeface="Arial" pitchFamily="34" charset="0"/>
                <a:sym typeface="Arial" pitchFamily="34" charset="0"/>
              </a:rPr>
              <a:t>User Application</a:t>
            </a:r>
          </a:p>
        </p:txBody>
      </p:sp>
      <p:pic>
        <p:nvPicPr>
          <p:cNvPr id="19"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375" y="2163764"/>
            <a:ext cx="5984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238" y="2163763"/>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20"/>
          <p:cNvSpPr>
            <a:spLocks/>
          </p:cNvSpPr>
          <p:nvPr/>
        </p:nvSpPr>
        <p:spPr bwMode="auto">
          <a:xfrm>
            <a:off x="3452814" y="2343150"/>
            <a:ext cx="1201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400">
                <a:cs typeface="Arial" pitchFamily="34" charset="0"/>
                <a:sym typeface="Arial" pitchFamily="34" charset="0"/>
              </a:rPr>
              <a:t>Active Bundle Creator</a:t>
            </a:r>
          </a:p>
        </p:txBody>
      </p:sp>
      <p:pic>
        <p:nvPicPr>
          <p:cNvPr id="19476" name="Picture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9394" y="2982913"/>
            <a:ext cx="2511894" cy="6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26"/>
          <p:cNvSpPr>
            <a:spLocks/>
          </p:cNvSpPr>
          <p:nvPr/>
        </p:nvSpPr>
        <p:spPr bwMode="auto">
          <a:xfrm>
            <a:off x="8166100" y="1533525"/>
            <a:ext cx="276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100">
                <a:cs typeface="Arial" pitchFamily="34" charset="0"/>
                <a:sym typeface="Arial" pitchFamily="34" charset="0"/>
              </a:rPr>
              <a:t>Active Bundle Destination</a:t>
            </a:r>
          </a:p>
        </p:txBody>
      </p:sp>
      <p:pic>
        <p:nvPicPr>
          <p:cNvPr id="19479" name="Picture 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7688" y="5069837"/>
            <a:ext cx="19065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Rectangle 28"/>
          <p:cNvSpPr>
            <a:spLocks/>
          </p:cNvSpPr>
          <p:nvPr/>
        </p:nvSpPr>
        <p:spPr bwMode="auto">
          <a:xfrm>
            <a:off x="5721026" y="5307961"/>
            <a:ext cx="184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Trust Evaluation</a:t>
            </a:r>
          </a:p>
          <a:p>
            <a:pPr algn="ctr" eaLnBrk="1" hangingPunct="1">
              <a:lnSpc>
                <a:spcPct val="95000"/>
              </a:lnSpc>
            </a:pPr>
            <a:r>
              <a:rPr lang="en-US" altLang="en-US" sz="1600">
                <a:cs typeface="Arial" pitchFamily="34" charset="0"/>
                <a:sym typeface="Arial" pitchFamily="34" charset="0"/>
              </a:rPr>
              <a:t>Agent (TEA)</a:t>
            </a:r>
          </a:p>
        </p:txBody>
      </p:sp>
      <p:pic>
        <p:nvPicPr>
          <p:cNvPr id="19483" name="Picture 3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750" y="1428751"/>
            <a:ext cx="2457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4139" y="1524001"/>
            <a:ext cx="2625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Rectangle 33"/>
          <p:cNvSpPr>
            <a:spLocks/>
          </p:cNvSpPr>
          <p:nvPr/>
        </p:nvSpPr>
        <p:spPr bwMode="auto">
          <a:xfrm>
            <a:off x="7658100" y="1533525"/>
            <a:ext cx="276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endParaRPr lang="en-US" altLang="en-US" sz="1600" b="1">
              <a:cs typeface="Arial" pitchFamily="34" charset="0"/>
              <a:sym typeface="Arial" pitchFamily="34" charset="0"/>
            </a:endParaRPr>
          </a:p>
        </p:txBody>
      </p:sp>
      <p:pic>
        <p:nvPicPr>
          <p:cNvPr id="37" name="Picture 3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67639" y="1925639"/>
            <a:ext cx="19065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5"/>
          <p:cNvSpPr>
            <a:spLocks/>
          </p:cNvSpPr>
          <p:nvPr/>
        </p:nvSpPr>
        <p:spPr bwMode="auto">
          <a:xfrm>
            <a:off x="7850188" y="2128838"/>
            <a:ext cx="1790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a:cs typeface="Arial" pitchFamily="34" charset="0"/>
                <a:sym typeface="Arial" pitchFamily="34" charset="0"/>
              </a:rPr>
              <a:t>Active Bundle</a:t>
            </a:r>
          </a:p>
        </p:txBody>
      </p:sp>
      <p:pic>
        <p:nvPicPr>
          <p:cNvPr id="1948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1288" y="4668198"/>
            <a:ext cx="460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4550" y="2562225"/>
            <a:ext cx="7048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40" descr="ebay-logo.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94714" y="1492250"/>
            <a:ext cx="579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a:spLocks noChangeArrowheads="1"/>
          </p:cNvSpPr>
          <p:nvPr/>
        </p:nvSpPr>
        <p:spPr bwMode="auto">
          <a:xfrm>
            <a:off x="7767639" y="1143001"/>
            <a:ext cx="190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AB information disclosure</a:t>
            </a:r>
          </a:p>
        </p:txBody>
      </p:sp>
    </p:spTree>
    <p:extLst>
      <p:ext uri="{BB962C8B-B14F-4D97-AF65-F5344CB8AC3E}">
        <p14:creationId xmlns:p14="http://schemas.microsoft.com/office/powerpoint/2010/main" val="447235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2039549"/>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Predicate over Encrypted Data</a:t>
            </a:r>
          </a:p>
        </p:txBody>
      </p:sp>
      <p:pic>
        <p:nvPicPr>
          <p:cNvPr id="20484"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170239"/>
            <a:ext cx="579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9"/>
          <p:cNvSpPr txBox="1">
            <a:spLocks noChangeArrowheads="1"/>
          </p:cNvSpPr>
          <p:nvPr/>
        </p:nvSpPr>
        <p:spPr bwMode="auto">
          <a:xfrm>
            <a:off x="2590800" y="1417639"/>
            <a:ext cx="7867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2200"/>
              <a:t>Verification without disclosing unencrypted identity data.</a:t>
            </a:r>
          </a:p>
          <a:p>
            <a:pPr eaLnBrk="1" hangingPunct="1"/>
            <a:endParaRPr lang="en-US" altLang="en-US" sz="2200"/>
          </a:p>
        </p:txBody>
      </p:sp>
      <p:sp>
        <p:nvSpPr>
          <p:cNvPr id="20486" name="TextBox 20"/>
          <p:cNvSpPr txBox="1">
            <a:spLocks noChangeArrowheads="1"/>
          </p:cNvSpPr>
          <p:nvPr/>
        </p:nvSpPr>
        <p:spPr bwMode="auto">
          <a:xfrm>
            <a:off x="3551238" y="3605213"/>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pic>
        <p:nvPicPr>
          <p:cNvPr id="20487" name="Picture 22" descr="american-express-log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588" y="317023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23"/>
          <p:cNvSpPr txBox="1">
            <a:spLocks noChangeArrowheads="1"/>
          </p:cNvSpPr>
          <p:nvPr/>
        </p:nvSpPr>
        <p:spPr bwMode="auto">
          <a:xfrm>
            <a:off x="7315200" y="3702050"/>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0489" name="Straight Arrow Connector 24"/>
          <p:cNvCxnSpPr>
            <a:cxnSpLocks noChangeShapeType="1"/>
          </p:cNvCxnSpPr>
          <p:nvPr/>
        </p:nvCxnSpPr>
        <p:spPr bwMode="auto">
          <a:xfrm>
            <a:off x="4389438" y="3411538"/>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0490" name="TextBox 67"/>
          <p:cNvSpPr txBox="1">
            <a:spLocks noChangeArrowheads="1"/>
          </p:cNvSpPr>
          <p:nvPr/>
        </p:nvSpPr>
        <p:spPr bwMode="auto">
          <a:xfrm>
            <a:off x="5105400" y="3170238"/>
            <a:ext cx="1790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0491" name="TextBox 12"/>
          <p:cNvSpPr txBox="1">
            <a:spLocks noChangeArrowheads="1"/>
          </p:cNvSpPr>
          <p:nvPr/>
        </p:nvSpPr>
        <p:spPr bwMode="auto">
          <a:xfrm>
            <a:off x="2590800" y="5734050"/>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pPr>
            <a:r>
              <a:rPr lang="en-US" altLang="en-US" sz="2200" dirty="0">
                <a:latin typeface="Gill Sans MT" pitchFamily="34" charset="0"/>
              </a:rPr>
              <a:t>*Credit Card Verification Request</a:t>
            </a:r>
          </a:p>
          <a:p>
            <a:pPr eaLnBrk="1" hangingPunct="1"/>
            <a:endParaRPr lang="en-US" altLang="en-US" sz="1800" dirty="0"/>
          </a:p>
        </p:txBody>
      </p:sp>
    </p:spTree>
    <p:extLst>
      <p:ext uri="{BB962C8B-B14F-4D97-AF65-F5344CB8AC3E}">
        <p14:creationId xmlns:p14="http://schemas.microsoft.com/office/powerpoint/2010/main" val="3844217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2499707"/>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73275" y="-1608"/>
            <a:ext cx="8042276" cy="1336956"/>
          </a:xfrm>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Computation</a:t>
            </a:r>
          </a:p>
        </p:txBody>
      </p:sp>
      <p:sp>
        <p:nvSpPr>
          <p:cNvPr id="21508" name="TextBox 19"/>
          <p:cNvSpPr txBox="1">
            <a:spLocks noChangeArrowheads="1"/>
          </p:cNvSpPr>
          <p:nvPr/>
        </p:nvSpPr>
        <p:spPr bwMode="auto">
          <a:xfrm>
            <a:off x="2590800" y="1198563"/>
            <a:ext cx="78676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2600"/>
              <a:t>To become independent of a trusted third party</a:t>
            </a:r>
          </a:p>
          <a:p>
            <a:pPr lvl="2" eaLnBrk="1" hangingPunct="1">
              <a:spcBef>
                <a:spcPts val="550"/>
              </a:spcBef>
              <a:buClr>
                <a:srgbClr val="3891A7"/>
              </a:buClr>
              <a:buFont typeface="Arial" pitchFamily="34" charset="0"/>
              <a:buChar char="•"/>
            </a:pPr>
            <a:r>
              <a:rPr lang="en-US" altLang="en-US" sz="2200"/>
              <a:t>Multiple Services hold shares of the secret key</a:t>
            </a:r>
          </a:p>
          <a:p>
            <a:pPr lvl="2" eaLnBrk="1" hangingPunct="1">
              <a:spcBef>
                <a:spcPts val="550"/>
              </a:spcBef>
              <a:buClr>
                <a:srgbClr val="3891A7"/>
              </a:buClr>
              <a:buFont typeface="Arial" pitchFamily="34" charset="0"/>
              <a:buChar char="•"/>
            </a:pPr>
            <a:r>
              <a:rPr lang="en-US" altLang="en-US" sz="2200"/>
              <a:t>Minimize the risk</a:t>
            </a:r>
          </a:p>
          <a:p>
            <a:pPr lvl="2" eaLnBrk="1" hangingPunct="1">
              <a:spcBef>
                <a:spcPts val="550"/>
              </a:spcBef>
              <a:buClr>
                <a:srgbClr val="3891A7"/>
              </a:buClr>
              <a:buFont typeface="Arial" pitchFamily="34" charset="0"/>
              <a:buChar char="•"/>
            </a:pPr>
            <a:endParaRPr lang="en-US" altLang="en-US" sz="2200"/>
          </a:p>
          <a:p>
            <a:pPr lvl="1" eaLnBrk="1" hangingPunct="1">
              <a:spcBef>
                <a:spcPts val="550"/>
              </a:spcBef>
              <a:buClr>
                <a:srgbClr val="3891A7"/>
              </a:buClr>
              <a:buFont typeface="Arial" pitchFamily="34" charset="0"/>
              <a:buChar char="•"/>
            </a:pPr>
            <a:endParaRPr lang="en-US" altLang="en-US"/>
          </a:p>
          <a:p>
            <a:pPr eaLnBrk="1" hangingPunct="1"/>
            <a:endParaRPr lang="en-US" altLang="en-US" sz="2200"/>
          </a:p>
        </p:txBody>
      </p:sp>
      <p:pic>
        <p:nvPicPr>
          <p:cNvPr id="21509"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363" y="3127376"/>
            <a:ext cx="5318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3"/>
          <p:cNvSpPr txBox="1">
            <a:spLocks noChangeArrowheads="1"/>
          </p:cNvSpPr>
          <p:nvPr/>
        </p:nvSpPr>
        <p:spPr bwMode="auto">
          <a:xfrm>
            <a:off x="5895975" y="3659188"/>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sp>
        <p:nvSpPr>
          <p:cNvPr id="27" name="Oval 26"/>
          <p:cNvSpPr/>
          <p:nvPr/>
        </p:nvSpPr>
        <p:spPr>
          <a:xfrm>
            <a:off x="4296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65059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75727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5439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515" name="Straight Arrow Connector 39"/>
          <p:cNvCxnSpPr>
            <a:cxnSpLocks noChangeShapeType="1"/>
          </p:cNvCxnSpPr>
          <p:nvPr/>
        </p:nvCxnSpPr>
        <p:spPr bwMode="auto">
          <a:xfrm rot="10800000" flipV="1">
            <a:off x="4867275" y="4052888"/>
            <a:ext cx="1028700" cy="709612"/>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6" name="Straight Arrow Connector 40"/>
          <p:cNvCxnSpPr>
            <a:cxnSpLocks noChangeShapeType="1"/>
          </p:cNvCxnSpPr>
          <p:nvPr/>
        </p:nvCxnSpPr>
        <p:spPr bwMode="auto">
          <a:xfrm rot="5400000">
            <a:off x="5857875" y="4343400"/>
            <a:ext cx="457200" cy="3810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7" name="Straight Arrow Connector 51"/>
          <p:cNvCxnSpPr>
            <a:cxnSpLocks noChangeShapeType="1"/>
            <a:endCxn id="32" idx="0"/>
          </p:cNvCxnSpPr>
          <p:nvPr/>
        </p:nvCxnSpPr>
        <p:spPr bwMode="auto">
          <a:xfrm rot="16200000" flipH="1">
            <a:off x="6562725" y="4400550"/>
            <a:ext cx="457200" cy="2667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18" name="TextBox 62"/>
          <p:cNvSpPr txBox="1">
            <a:spLocks noChangeArrowheads="1"/>
          </p:cNvSpPr>
          <p:nvPr/>
        </p:nvSpPr>
        <p:spPr bwMode="auto">
          <a:xfrm>
            <a:off x="5133975" y="5346701"/>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1519" name="TextBox 63"/>
          <p:cNvSpPr txBox="1">
            <a:spLocks noChangeArrowheads="1"/>
          </p:cNvSpPr>
          <p:nvPr/>
        </p:nvSpPr>
        <p:spPr bwMode="auto">
          <a:xfrm>
            <a:off x="44862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1520" name="TextBox 64"/>
          <p:cNvSpPr txBox="1">
            <a:spLocks noChangeArrowheads="1"/>
          </p:cNvSpPr>
          <p:nvPr/>
        </p:nvSpPr>
        <p:spPr bwMode="auto">
          <a:xfrm>
            <a:off x="57054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1521" name="TextBox 65"/>
          <p:cNvSpPr txBox="1">
            <a:spLocks noChangeArrowheads="1"/>
          </p:cNvSpPr>
          <p:nvPr/>
        </p:nvSpPr>
        <p:spPr bwMode="auto">
          <a:xfrm>
            <a:off x="66579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1522" name="TextBox 66"/>
          <p:cNvSpPr txBox="1">
            <a:spLocks noChangeArrowheads="1"/>
          </p:cNvSpPr>
          <p:nvPr/>
        </p:nvSpPr>
        <p:spPr bwMode="auto">
          <a:xfrm>
            <a:off x="7837488"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1523"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850" y="3236914"/>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24" name="Straight Arrow Connector 21"/>
          <p:cNvCxnSpPr>
            <a:cxnSpLocks noChangeShapeType="1"/>
          </p:cNvCxnSpPr>
          <p:nvPr/>
        </p:nvCxnSpPr>
        <p:spPr bwMode="auto">
          <a:xfrm rot="10800000" flipV="1">
            <a:off x="4586289" y="3444875"/>
            <a:ext cx="1616075" cy="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25" name="TextBox 28"/>
          <p:cNvSpPr txBox="1">
            <a:spLocks noChangeArrowheads="1"/>
          </p:cNvSpPr>
          <p:nvPr/>
        </p:nvSpPr>
        <p:spPr bwMode="auto">
          <a:xfrm>
            <a:off x="4702175" y="3176589"/>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1526" name="TextBox 29"/>
          <p:cNvSpPr txBox="1">
            <a:spLocks noChangeArrowheads="1"/>
          </p:cNvSpPr>
          <p:nvPr/>
        </p:nvSpPr>
        <p:spPr bwMode="auto">
          <a:xfrm>
            <a:off x="2522539" y="6338888"/>
            <a:ext cx="7361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pPr>
            <a:r>
              <a:rPr lang="en-US" altLang="en-US" sz="1800">
                <a:latin typeface="Gill Sans MT" pitchFamily="34" charset="0"/>
              </a:rPr>
              <a:t>* Decryption of information is handled by the Key Management services</a:t>
            </a:r>
          </a:p>
        </p:txBody>
      </p:sp>
    </p:spTree>
    <p:extLst>
      <p:ext uri="{BB962C8B-B14F-4D97-AF65-F5344CB8AC3E}">
        <p14:creationId xmlns:p14="http://schemas.microsoft.com/office/powerpoint/2010/main" val="24167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2789614"/>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Computation</a:t>
            </a:r>
          </a:p>
        </p:txBody>
      </p:sp>
      <p:sp>
        <p:nvSpPr>
          <p:cNvPr id="22532" name="TextBox 19"/>
          <p:cNvSpPr txBox="1">
            <a:spLocks noChangeArrowheads="1"/>
          </p:cNvSpPr>
          <p:nvPr/>
        </p:nvSpPr>
        <p:spPr bwMode="auto">
          <a:xfrm>
            <a:off x="2590800" y="1717895"/>
            <a:ext cx="78676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pPr>
            <a:r>
              <a:rPr lang="en-US" altLang="en-US" sz="2800" dirty="0">
                <a:latin typeface="Gill Sans MT" pitchFamily="34" charset="0"/>
              </a:rPr>
              <a:t>Credit Card Verified</a:t>
            </a:r>
          </a:p>
          <a:p>
            <a:pPr lvl="2" eaLnBrk="1" hangingPunct="1">
              <a:spcBef>
                <a:spcPts val="550"/>
              </a:spcBef>
              <a:buClr>
                <a:srgbClr val="3891A7"/>
              </a:buClr>
              <a:buFont typeface="Arial" pitchFamily="34" charset="0"/>
              <a:buChar char="•"/>
            </a:pPr>
            <a:endParaRPr lang="en-US" altLang="en-US" sz="2200" dirty="0"/>
          </a:p>
          <a:p>
            <a:pPr lvl="1" eaLnBrk="1" hangingPunct="1">
              <a:spcBef>
                <a:spcPts val="550"/>
              </a:spcBef>
              <a:buClr>
                <a:srgbClr val="3891A7"/>
              </a:buClr>
              <a:buFont typeface="Arial" pitchFamily="34" charset="0"/>
              <a:buChar char="•"/>
            </a:pPr>
            <a:endParaRPr lang="en-US" altLang="en-US" dirty="0"/>
          </a:p>
          <a:p>
            <a:pPr eaLnBrk="1" hangingPunct="1"/>
            <a:endParaRPr lang="en-US" altLang="en-US" sz="2200" dirty="0"/>
          </a:p>
        </p:txBody>
      </p:sp>
      <p:pic>
        <p:nvPicPr>
          <p:cNvPr id="22533"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363" y="34178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3"/>
          <p:cNvSpPr txBox="1">
            <a:spLocks noChangeArrowheads="1"/>
          </p:cNvSpPr>
          <p:nvPr/>
        </p:nvSpPr>
        <p:spPr bwMode="auto">
          <a:xfrm>
            <a:off x="5895975" y="3949701"/>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Billing Address</a:t>
            </a:r>
          </a:p>
          <a:p>
            <a:pPr eaLnBrk="1" hangingPunct="1">
              <a:buFont typeface="Arial" pitchFamily="34" charset="0"/>
              <a:buChar char="•"/>
            </a:pPr>
            <a:r>
              <a:rPr lang="en-US" altLang="en-US" sz="1200">
                <a:solidFill>
                  <a:srgbClr val="000000"/>
                </a:solidFill>
              </a:rPr>
              <a:t>Credit Card</a:t>
            </a:r>
          </a:p>
        </p:txBody>
      </p:sp>
      <p:sp>
        <p:nvSpPr>
          <p:cNvPr id="27" name="Oval 26"/>
          <p:cNvSpPr/>
          <p:nvPr/>
        </p:nvSpPr>
        <p:spPr>
          <a:xfrm>
            <a:off x="4296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65059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75727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5439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539" name="Straight Arrow Connector 39"/>
          <p:cNvCxnSpPr>
            <a:cxnSpLocks noChangeShapeType="1"/>
          </p:cNvCxnSpPr>
          <p:nvPr/>
        </p:nvCxnSpPr>
        <p:spPr bwMode="auto">
          <a:xfrm rot="10800000" flipV="1">
            <a:off x="4867275" y="4343401"/>
            <a:ext cx="1028700" cy="708025"/>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0" name="Straight Arrow Connector 40"/>
          <p:cNvCxnSpPr>
            <a:cxnSpLocks noChangeShapeType="1"/>
          </p:cNvCxnSpPr>
          <p:nvPr/>
        </p:nvCxnSpPr>
        <p:spPr bwMode="auto">
          <a:xfrm rot="5400000">
            <a:off x="5858669" y="4633119"/>
            <a:ext cx="455612" cy="381000"/>
          </a:xfrm>
          <a:prstGeom prst="straightConnector1">
            <a:avLst/>
          </a:prstGeom>
          <a:noFill/>
          <a:ln w="25400">
            <a:solidFill>
              <a:schemeClr val="accent1"/>
            </a:solidFill>
            <a:round/>
            <a:headEnd type="arrow" w="med" len="med"/>
            <a:tailEnd type="none" w="sm" len="sm"/>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1" name="Straight Arrow Connector 51"/>
          <p:cNvCxnSpPr>
            <a:cxnSpLocks noChangeShapeType="1"/>
            <a:endCxn id="32" idx="0"/>
          </p:cNvCxnSpPr>
          <p:nvPr/>
        </p:nvCxnSpPr>
        <p:spPr bwMode="auto">
          <a:xfrm rot="16200000" flipH="1">
            <a:off x="6563519" y="4690269"/>
            <a:ext cx="455612" cy="26670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2542" name="TextBox 62"/>
          <p:cNvSpPr txBox="1">
            <a:spLocks noChangeArrowheads="1"/>
          </p:cNvSpPr>
          <p:nvPr/>
        </p:nvSpPr>
        <p:spPr bwMode="auto">
          <a:xfrm>
            <a:off x="5133975" y="5637214"/>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2543" name="TextBox 63"/>
          <p:cNvSpPr txBox="1">
            <a:spLocks noChangeArrowheads="1"/>
          </p:cNvSpPr>
          <p:nvPr/>
        </p:nvSpPr>
        <p:spPr bwMode="auto">
          <a:xfrm>
            <a:off x="4486275" y="5191126"/>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2544" name="TextBox 64"/>
          <p:cNvSpPr txBox="1">
            <a:spLocks noChangeArrowheads="1"/>
          </p:cNvSpPr>
          <p:nvPr/>
        </p:nvSpPr>
        <p:spPr bwMode="auto">
          <a:xfrm>
            <a:off x="5705475" y="5191126"/>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2545" name="TextBox 65"/>
          <p:cNvSpPr txBox="1">
            <a:spLocks noChangeArrowheads="1"/>
          </p:cNvSpPr>
          <p:nvPr/>
        </p:nvSpPr>
        <p:spPr bwMode="auto">
          <a:xfrm>
            <a:off x="6657975" y="5191126"/>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2546" name="TextBox 66"/>
          <p:cNvSpPr txBox="1">
            <a:spLocks noChangeArrowheads="1"/>
          </p:cNvSpPr>
          <p:nvPr/>
        </p:nvSpPr>
        <p:spPr bwMode="auto">
          <a:xfrm>
            <a:off x="7837488" y="5191126"/>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2547"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850" y="3605214"/>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cxnSpLocks noChangeShapeType="1"/>
          </p:cNvCxnSpPr>
          <p:nvPr/>
        </p:nvCxnSpPr>
        <p:spPr bwMode="auto">
          <a:xfrm rot="10800000" flipV="1">
            <a:off x="4586289" y="3735388"/>
            <a:ext cx="1616075" cy="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9" name="TextBox 28"/>
          <p:cNvSpPr txBox="1">
            <a:spLocks noChangeArrowheads="1"/>
          </p:cNvSpPr>
          <p:nvPr/>
        </p:nvSpPr>
        <p:spPr bwMode="auto">
          <a:xfrm>
            <a:off x="4702175" y="3467101"/>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Reply*</a:t>
            </a:r>
          </a:p>
        </p:txBody>
      </p:sp>
    </p:spTree>
    <p:extLst>
      <p:ext uri="{BB962C8B-B14F-4D97-AF65-F5344CB8AC3E}">
        <p14:creationId xmlns:p14="http://schemas.microsoft.com/office/powerpoint/2010/main" val="3270446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590800" y="2264025"/>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pic>
        <p:nvPicPr>
          <p:cNvPr id="23556"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395664"/>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20"/>
          <p:cNvSpPr txBox="1">
            <a:spLocks noChangeArrowheads="1"/>
          </p:cNvSpPr>
          <p:nvPr/>
        </p:nvSpPr>
        <p:spPr bwMode="auto">
          <a:xfrm>
            <a:off x="3551238" y="3829050"/>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3558" name="Straight Arrow Connector 24"/>
          <p:cNvCxnSpPr>
            <a:cxnSpLocks noChangeShapeType="1"/>
          </p:cNvCxnSpPr>
          <p:nvPr/>
        </p:nvCxnSpPr>
        <p:spPr bwMode="auto">
          <a:xfrm>
            <a:off x="4389438" y="3635375"/>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3559" name="TextBox 67"/>
          <p:cNvSpPr txBox="1">
            <a:spLocks noChangeArrowheads="1"/>
          </p:cNvSpPr>
          <p:nvPr/>
        </p:nvSpPr>
        <p:spPr bwMode="auto">
          <a:xfrm>
            <a:off x="5105400" y="3395664"/>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3560" name="Picture 10" descr="power-seller-log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588" y="343535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7620000" y="3887788"/>
            <a:ext cx="182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sp>
        <p:nvSpPr>
          <p:cNvPr id="23562" name="TextBox 13"/>
          <p:cNvSpPr txBox="1">
            <a:spLocks noChangeArrowheads="1"/>
          </p:cNvSpPr>
          <p:nvPr/>
        </p:nvSpPr>
        <p:spPr bwMode="auto">
          <a:xfrm>
            <a:off x="2590800" y="1417639"/>
            <a:ext cx="7867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ts val="550"/>
              </a:spcBef>
              <a:buClr>
                <a:srgbClr val="3891A7"/>
              </a:buClr>
              <a:buFont typeface="Arial" pitchFamily="34" charset="0"/>
              <a:buChar char="•"/>
            </a:pPr>
            <a:r>
              <a:rPr lang="en-US" altLang="en-US" sz="2200"/>
              <a:t>User Policies in the Active Bundle dictate dissemination </a:t>
            </a:r>
          </a:p>
          <a:p>
            <a:pPr eaLnBrk="1" hangingPunct="1"/>
            <a:endParaRPr lang="en-US" altLang="en-US" sz="2200"/>
          </a:p>
        </p:txBody>
      </p:sp>
      <p:sp>
        <p:nvSpPr>
          <p:cNvPr id="23563" name="TextBox 14"/>
          <p:cNvSpPr txBox="1">
            <a:spLocks noChangeArrowheads="1"/>
          </p:cNvSpPr>
          <p:nvPr/>
        </p:nvSpPr>
        <p:spPr bwMode="auto">
          <a:xfrm>
            <a:off x="2590800" y="6135689"/>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shares the encrypted information based on the user policy </a:t>
            </a:r>
          </a:p>
        </p:txBody>
      </p:sp>
    </p:spTree>
    <p:extLst>
      <p:ext uri="{BB962C8B-B14F-4D97-AF65-F5344CB8AC3E}">
        <p14:creationId xmlns:p14="http://schemas.microsoft.com/office/powerpoint/2010/main" val="249747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Widescreen</PresentationFormat>
  <Paragraphs>226</Paragraphs>
  <Slides>25</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宋体</vt:lpstr>
      <vt:lpstr>Arial</vt:lpstr>
      <vt:lpstr>Calibri</vt:lpstr>
      <vt:lpstr>Calibri Light</vt:lpstr>
      <vt:lpstr>Constantia</vt:lpstr>
      <vt:lpstr>Gill Sans MT</vt:lpstr>
      <vt:lpstr>Segoe UI</vt:lpstr>
      <vt:lpstr>Verdana</vt:lpstr>
      <vt:lpstr>Wingdings</vt:lpstr>
      <vt:lpstr>Office Theme</vt:lpstr>
      <vt:lpstr>Application of Active Bundles</vt:lpstr>
      <vt:lpstr>A. Identity Management (IDM) Service-Oriented Architecture (SOA)</vt:lpstr>
      <vt:lpstr>Goals of IDM</vt:lpstr>
      <vt:lpstr>Anonymous Identification</vt:lpstr>
      <vt:lpstr>Interaction using Active Bundle </vt:lpstr>
      <vt:lpstr>Predicate over Encrypted Data</vt:lpstr>
      <vt:lpstr>Multi-Party Computation</vt:lpstr>
      <vt:lpstr>Multi-Party Computation</vt:lpstr>
      <vt:lpstr>Selective Disclosure</vt:lpstr>
      <vt:lpstr>Selective Disclosure</vt:lpstr>
      <vt:lpstr>Selective Disclosure</vt:lpstr>
      <vt:lpstr>Selective Disclosure</vt:lpstr>
      <vt:lpstr>Identity revealed to Vendors</vt:lpstr>
      <vt:lpstr>Advantage of AB for IDM</vt:lpstr>
      <vt:lpstr>B. Mobile-Cloud Pedestrian Crossing Guide for the Blind</vt:lpstr>
      <vt:lpstr>C. A Trust-based Approach for Secure Data Dissemination in a Mobile Peer-to-Peer Network of UAVs </vt:lpstr>
      <vt:lpstr>Proposed Data Protection Scheme</vt:lpstr>
      <vt:lpstr>Dynamic Trust Calculation</vt:lpstr>
      <vt:lpstr>Trust Evaluation</vt:lpstr>
      <vt:lpstr>Example of Data Filtering</vt:lpstr>
      <vt:lpstr>Image Data Filtering Techniques</vt:lpstr>
      <vt:lpstr>Data Dissemination Models</vt:lpstr>
      <vt:lpstr>Simulation</vt:lpstr>
      <vt:lpstr>Simulation (cont.)</vt:lpstr>
      <vt:lpstr>Simulation</vt:lpstr>
    </vt:vector>
  </TitlesOfParts>
  <Company>Department of Computer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Active Bundles</dc:title>
  <dc:creator>BB-User</dc:creator>
  <cp:lastModifiedBy>BB-User</cp:lastModifiedBy>
  <cp:revision>1</cp:revision>
  <dcterms:created xsi:type="dcterms:W3CDTF">2016-03-01T23:23:05Z</dcterms:created>
  <dcterms:modified xsi:type="dcterms:W3CDTF">2016-03-01T23:37:40Z</dcterms:modified>
</cp:coreProperties>
</file>