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286" r:id="rId3"/>
    <p:sldId id="268" r:id="rId4"/>
    <p:sldId id="287" r:id="rId5"/>
    <p:sldId id="296" r:id="rId6"/>
    <p:sldId id="263" r:id="rId7"/>
    <p:sldId id="264" r:id="rId8"/>
    <p:sldId id="283" r:id="rId9"/>
    <p:sldId id="295" r:id="rId10"/>
    <p:sldId id="285" r:id="rId11"/>
    <p:sldId id="29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1" d="100"/>
          <a:sy n="151" d="100"/>
        </p:scale>
        <p:origin x="-104" y="-144"/>
      </p:cViewPr>
      <p:guideLst>
        <p:guide orient="horz" pos="1259"/>
        <p:guide orient="horz" pos="2182"/>
        <p:guide orient="horz" pos="605"/>
        <p:guide orient="horz" pos="655"/>
        <p:guide orient="horz" pos="4239"/>
        <p:guide orient="horz" pos="4055"/>
        <p:guide pos="2880"/>
        <p:guide pos="5617"/>
        <p:guide pos="3238"/>
        <p:guide pos="149"/>
        <p:guide pos="470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-322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>
                <a:latin typeface="Arial" pitchFamily="34" charset="0"/>
              </a:rPr>
              <a:t>Raytheon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104DB-5A84-4417-9505-9949D8449EC3}" type="datetimeFigureOut">
              <a:rPr lang="en-US" smtClean="0">
                <a:latin typeface="Arial" pitchFamily="34" charset="0"/>
              </a:rPr>
              <a:pPr/>
              <a:t>3/31/14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DAC55-62D0-4EAE-A230-0CCA3BD4BC39}" type="slidenum">
              <a:rPr lang="en-US" smtClean="0">
                <a:latin typeface="Arial" pitchFamily="34" charset="0"/>
              </a:rPr>
              <a:pPr/>
              <a:t>‹#›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340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r>
              <a:rPr lang="en-US" dirty="0" smtClean="0"/>
              <a:t>Raytheon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FC1312E8-DAE4-4DB4-9959-6EFE043C5908}" type="datetimeFigureOut">
              <a:rPr lang="en-US" smtClean="0"/>
              <a:pPr/>
              <a:t>3/31/14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B0D02AC4-1C81-4AB4-8D73-92191CCF5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2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D340D42-0427-4375-9014-7059BA1C6266}" type="datetime4">
              <a:rPr lang="en-US"/>
              <a:pPr/>
              <a:t>March 31,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Speaker Name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5F405-7CD9-4D36-93B9-DA15760A32AF}" type="slidenum">
              <a:rPr lang="en-US"/>
              <a:pPr/>
              <a:t>6</a:t>
            </a:fld>
            <a:endParaRPr lang="en-US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292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1494C7-91B5-4525-9C12-7A7FB733ABBF}" type="datetime4">
              <a:rPr lang="en-US"/>
              <a:pPr/>
              <a:t>March 31,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Speaker Name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EA22C-A557-48CC-8FEF-FEDA30FC43E5}" type="slidenum">
              <a:rPr lang="en-US"/>
              <a:pPr/>
              <a:t>7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292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1494C7-91B5-4525-9C12-7A7FB733ABBF}" type="datetime4">
              <a:rPr lang="en-US"/>
              <a:pPr/>
              <a:t>March 31,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Speaker Name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EA22C-A557-48CC-8FEF-FEDA30FC43E5}" type="slidenum">
              <a:rPr lang="en-US"/>
              <a:pPr/>
              <a:t>8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292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1494C7-91B5-4525-9C12-7A7FB733ABBF}" type="datetime4">
              <a:rPr lang="en-US"/>
              <a:pPr/>
              <a:t>March 31,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Speaker Name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EA22C-A557-48CC-8FEF-FEDA30FC43E5}" type="slidenum">
              <a:rPr lang="en-US"/>
              <a:pPr/>
              <a:t>9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292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1494C7-91B5-4525-9C12-7A7FB733ABBF}" type="datetime4">
              <a:rPr lang="en-US"/>
              <a:pPr/>
              <a:t>March 31,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Speaker Name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EA22C-A557-48CC-8FEF-FEDA30FC43E5}" type="slidenum">
              <a:rPr lang="en-US"/>
              <a:pPr/>
              <a:t>10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292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1494C7-91B5-4525-9C12-7A7FB733ABBF}" type="datetime4">
              <a:rPr lang="en-US"/>
              <a:pPr/>
              <a:t>March 31, 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Speaker Name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EA22C-A557-48CC-8FEF-FEDA30FC43E5}" type="slidenum">
              <a:rPr lang="en-US"/>
              <a:pPr/>
              <a:t>11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292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Alternate 1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5140324" y="1998663"/>
            <a:ext cx="3763963" cy="1465262"/>
          </a:xfrm>
        </p:spPr>
        <p:txBody>
          <a:bodyPr vert="horz" lIns="0" tIns="0" rIns="0" bIns="0" rtlCol="0"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5140325" y="4128117"/>
            <a:ext cx="3763963" cy="1278384"/>
          </a:xfrm>
        </p:spPr>
        <p:txBody>
          <a:bodyPr vert="horz" lIns="0" tIns="0" rIns="0" bIns="0" rtlCol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2011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Alternate 2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5140324" y="1998663"/>
            <a:ext cx="3763963" cy="1465262"/>
          </a:xfrm>
        </p:spPr>
        <p:txBody>
          <a:bodyPr vert="horz" lIns="0" tIns="0" rIns="0" bIns="0" rtlCol="0"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5140325" y="4128117"/>
            <a:ext cx="3763963" cy="1278384"/>
          </a:xfrm>
        </p:spPr>
        <p:txBody>
          <a:bodyPr vert="horz" lIns="0" tIns="0" rIns="0" bIns="0" rtlCol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2011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Alternate 3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5140324" y="1998663"/>
            <a:ext cx="3763963" cy="1465262"/>
          </a:xfrm>
        </p:spPr>
        <p:txBody>
          <a:bodyPr vert="horz" lIns="0" tIns="0" rIns="0" bIns="0" rtlCol="0"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6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5140325" y="4128117"/>
            <a:ext cx="3763963" cy="1278384"/>
          </a:xfrm>
        </p:spPr>
        <p:txBody>
          <a:bodyPr vert="horz" lIns="0" tIns="0" rIns="0" bIns="0" rtlCol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2011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1069974" y="3937000"/>
            <a:ext cx="7832726" cy="2057400"/>
          </a:xfrm>
          <a:noFill/>
          <a:ln w="9525"/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Subtitle</a:t>
            </a:r>
          </a:p>
        </p:txBody>
      </p:sp>
      <p:sp>
        <p:nvSpPr>
          <p:cNvPr id="29" name="Title 1"/>
          <p:cNvSpPr>
            <a:spLocks noGrp="1"/>
          </p:cNvSpPr>
          <p:nvPr>
            <p:ph type="ctrTitle"/>
          </p:nvPr>
        </p:nvSpPr>
        <p:spPr>
          <a:xfrm>
            <a:off x="1065213" y="2119313"/>
            <a:ext cx="7837487" cy="1327150"/>
          </a:xfrm>
          <a:noFill/>
          <a:ln w="12700">
            <a:noFill/>
            <a:miter lim="800000"/>
            <a:headEnd/>
            <a:tailEnd/>
          </a:ln>
        </p:spPr>
        <p:txBody>
          <a:bodyPr vert="horz" wrap="square" lIns="0" tIns="44450" rIns="90487" bIns="4445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2012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3/31/14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39813"/>
            <a:ext cx="42592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039813"/>
            <a:ext cx="43322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22A-2CDA-45E0-AD6E-1642B6DA8D34}" type="datetime1">
              <a:rPr lang="en-US" smtClean="0"/>
              <a:pPr/>
              <a:t>3/31/14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389F-DE1D-44C7-B37E-89BCC2F680BE}" type="datetime1">
              <a:rPr lang="en-US" smtClean="0"/>
              <a:pPr/>
              <a:t>3/31/14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0" y="957263"/>
            <a:ext cx="9137650" cy="0"/>
          </a:xfrm>
          <a:prstGeom prst="line">
            <a:avLst/>
          </a:prstGeom>
          <a:noFill/>
          <a:ln w="12700">
            <a:solidFill>
              <a:srgbClr val="CE112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6538" y="274638"/>
            <a:ext cx="7227887" cy="685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538" y="1039813"/>
            <a:ext cx="86677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75400" y="6356350"/>
            <a:ext cx="21336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7E42FB2E-ABA8-41CA-9C7C-28F5EB525474}" type="datetime1">
              <a:rPr lang="en-US" smtClean="0"/>
              <a:pPr/>
              <a:t>3/31/14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1400" y="6356350"/>
            <a:ext cx="420688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8D57DBB9-07C6-49AB-BFD5-E737C7E241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49" r:id="rId3"/>
    <p:sldLayoutId id="2147483661" r:id="rId4"/>
    <p:sldLayoutId id="2147483650" r:id="rId5"/>
    <p:sldLayoutId id="2147483652" r:id="rId6"/>
    <p:sldLayoutId id="2147483654" r:id="rId7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230188" indent="-230188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461963" indent="-231775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684213" indent="-22225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914400" indent="-230188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b="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1144588" indent="-230188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artfiles.art.com/images/-/Uncle-Sam-I-Want-You-Tin-Sign-C11751093.jpeg&amp;imgrefurl=http://www.art.com/asp/sp-asp/_/pd--11751093/Uncle_Sam_I_Want_You.htm&amp;h=127&amp;w=98&amp;sz=49&amp;tbnid=WCRot4RQ39UJ:&amp;tbnh=127&amp;tbnw=98&amp;prev=/images?q=%22i+want+you%22+uncle+sam+image&amp;hl=en&amp;sa=X&amp;oi=image_result&amp;resnum=1&amp;ct=image&amp;cd=2" TargetMode="External"/><Relationship Id="rId4" Type="http://schemas.openxmlformats.org/officeDocument/2006/relationships/image" Target="../media/image30.jpe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7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1.png"/><Relationship Id="rId12" Type="http://schemas.openxmlformats.org/officeDocument/2006/relationships/image" Target="../media/image22.png"/><Relationship Id="rId13" Type="http://schemas.openxmlformats.org/officeDocument/2006/relationships/image" Target="../media/image23.png"/><Relationship Id="rId14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4" Type="http://schemas.openxmlformats.org/officeDocument/2006/relationships/image" Target="../media/image27.jpeg"/><Relationship Id="rId5" Type="http://schemas.openxmlformats.org/officeDocument/2006/relationships/image" Target="../media/image28.jpeg"/><Relationship Id="rId6" Type="http://schemas.openxmlformats.org/officeDocument/2006/relationships/image" Target="../media/image29.jpe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75400" y="6356350"/>
            <a:ext cx="2133600" cy="365125"/>
          </a:xfrm>
        </p:spPr>
        <p:txBody>
          <a:bodyPr/>
          <a:lstStyle/>
          <a:p>
            <a:fld id="{02CD87F6-1F4D-464D-9E46-B33FF9D304B4}" type="datetime1">
              <a:rPr lang="en-US" smtClean="0"/>
              <a:pPr/>
              <a:t>3/31/14</a:t>
            </a:fld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61400" y="6356350"/>
            <a:ext cx="420688" cy="365125"/>
          </a:xfrm>
        </p:spPr>
        <p:txBody>
          <a:bodyPr/>
          <a:lstStyle/>
          <a:p>
            <a:fld id="{8D57DBB9-07C6-49AB-BFD5-E737C7E241F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922369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National Science Foundation (NSF)</a:t>
            </a:r>
            <a:br>
              <a:rPr lang="en-US" sz="2400" dirty="0" smtClean="0"/>
            </a:br>
            <a:r>
              <a:rPr lang="en-US" sz="2400" dirty="0" smtClean="0"/>
              <a:t>Industry/University Cooperative Research Center on Net-Centric and Cloud Software and Systems </a:t>
            </a:r>
          </a:p>
          <a:p>
            <a:r>
              <a:rPr lang="en-US" sz="2400" dirty="0" smtClean="0"/>
              <a:t>(NCSS I/UCRC)</a:t>
            </a:r>
            <a:endParaRPr lang="en-US" sz="24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998070" y="3886200"/>
            <a:ext cx="6400800" cy="870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91440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b="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144588" indent="-230188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>
                <a:solidFill>
                  <a:srgbClr val="000000"/>
                </a:solidFill>
              </a:rPr>
              <a:t>Krishna Kavi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0000"/>
                </a:solidFill>
              </a:rPr>
              <a:t>Director</a:t>
            </a:r>
            <a:endParaRPr lang="en-US" sz="2000" b="1" dirty="0">
              <a:solidFill>
                <a:srgbClr val="000000"/>
              </a:solidFill>
            </a:endParaRPr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3778" y="225632"/>
            <a:ext cx="2179026" cy="72072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7" name="Picture 16" descr="http://www.google.com/url?source=imglanding&amp;ct=img&amp;q=http://www.efc.dcccd.edu/rcd/NSF/images/nsf_logo_combined.jpg&amp;sa=X&amp;ei=wI17TtOXK4aEtgeh6dAN&amp;ved=0CAcQ8wc&amp;usg=AFQjCNGFbNSQ8yXgRHYQ0YTkDNKRXG_fp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3714" y="4277696"/>
            <a:ext cx="1581150" cy="1552576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87F6-1F4D-464D-9E46-B33FF9D304B4}" type="datetime1">
              <a:rPr lang="en-US"/>
              <a:pPr/>
              <a:t>3/31/14</a:t>
            </a:fld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61400" y="6356350"/>
            <a:ext cx="420688" cy="365125"/>
          </a:xfrm>
        </p:spPr>
        <p:txBody>
          <a:bodyPr/>
          <a:lstStyle/>
          <a:p>
            <a:fld id="{8D57DBB9-07C6-49AB-BFD5-E737C7E241F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Times" charset="0"/>
                <a:ea typeface="Osaka" charset="0"/>
                <a:cs typeface="Times" charset="0"/>
              </a:rPr>
              <a:t>How it Works</a:t>
            </a:r>
            <a:endParaRPr lang="en-US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611188" y="1496070"/>
            <a:ext cx="7958137" cy="44594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30188" indent="-230188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91440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b="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144588" indent="-230188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0000"/>
              </a:lnSpc>
              <a:buFont typeface="Wingdings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The Center research is supported mostly by Industrial Memberships</a:t>
            </a:r>
          </a:p>
          <a:p>
            <a:pPr>
              <a:lnSpc>
                <a:spcPct val="140000"/>
              </a:lnSpc>
              <a:buFont typeface="Wingdings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NSF funding offsets administrative project costs </a:t>
            </a:r>
            <a:r>
              <a:rPr lang="en-US" sz="1800" i="1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so every membership dollar</a:t>
            </a: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 goes into research</a:t>
            </a:r>
          </a:p>
          <a:p>
            <a:pPr>
              <a:lnSpc>
                <a:spcPct val="140000"/>
              </a:lnSpc>
              <a:buFont typeface="Wingdings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Projects are proposed by both industrial members and university faculty</a:t>
            </a:r>
          </a:p>
          <a:p>
            <a:pPr>
              <a:lnSpc>
                <a:spcPct val="140000"/>
              </a:lnSpc>
              <a:buFont typeface="Wingdings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The Industrial Advisory Board is composed of a representative from each of the industrial member companies and meets semi-annually</a:t>
            </a:r>
          </a:p>
          <a:p>
            <a:pPr>
              <a:lnSpc>
                <a:spcPct val="140000"/>
              </a:lnSpc>
              <a:buFont typeface="Wingdings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The IAB selects projects performed by the Center</a:t>
            </a:r>
          </a:p>
          <a:p>
            <a:pPr>
              <a:lnSpc>
                <a:spcPct val="140000"/>
              </a:lnSpc>
              <a:buFont typeface="Wingdings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Projects may leverage additional funds from other sources</a:t>
            </a:r>
          </a:p>
          <a:p>
            <a:pPr>
              <a:lnSpc>
                <a:spcPct val="140000"/>
              </a:lnSpc>
              <a:buFont typeface="Wingdings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$35K annual industrial membership fee</a:t>
            </a:r>
          </a:p>
          <a:p>
            <a:pPr lvl="1">
              <a:lnSpc>
                <a:spcPct val="140000"/>
              </a:lnSpc>
              <a:buFont typeface="Wingdings" charset="2"/>
              <a:buChar char="§"/>
            </a:pPr>
            <a:r>
              <a:rPr lang="en-US" dirty="0" smtClean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Different membership level for Small Businesses available</a:t>
            </a:r>
            <a:endParaRPr lang="en-US" dirty="0">
              <a:solidFill>
                <a:schemeClr val="tx2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39369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87F6-1F4D-464D-9E46-B33FF9D304B4}" type="datetime1">
              <a:rPr lang="en-US"/>
              <a:pPr/>
              <a:t>3/31/14</a:t>
            </a:fld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61400" y="6356350"/>
            <a:ext cx="420688" cy="365125"/>
          </a:xfrm>
        </p:spPr>
        <p:txBody>
          <a:bodyPr/>
          <a:lstStyle/>
          <a:p>
            <a:fld id="{8D57DBB9-07C6-49AB-BFD5-E737C7E241F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731838" y="1268413"/>
            <a:ext cx="7726362" cy="507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91440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b="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144588" indent="-230188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40000"/>
              </a:lnSpc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Next Industrial Advisory Board Meeting In Dallas</a:t>
            </a:r>
          </a:p>
          <a:p>
            <a:pPr marL="228600" indent="-228600">
              <a:lnSpc>
                <a:spcPct val="140000"/>
              </a:lnSpc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+mn-lt"/>
                <a:ea typeface="Osaka" charset="0"/>
                <a:cs typeface="Times" charset="0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+mn-lt"/>
                <a:ea typeface="Osaka" charset="0"/>
                <a:cs typeface="Times" charset="0"/>
              </a:rPr>
              <a:t>October 2014</a:t>
            </a:r>
          </a:p>
          <a:p>
            <a:pPr marL="228600" indent="-228600">
              <a:lnSpc>
                <a:spcPct val="140000"/>
              </a:lnSpc>
              <a:buFontTx/>
              <a:buNone/>
            </a:pPr>
            <a:r>
              <a:rPr lang="en-US" sz="1800" b="1" dirty="0">
                <a:solidFill>
                  <a:srgbClr val="FF0000"/>
                </a:solidFill>
                <a:latin typeface="+mn-lt"/>
                <a:ea typeface="Osaka" charset="0"/>
                <a:cs typeface="Times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+mn-lt"/>
                <a:ea typeface="Osaka" charset="0"/>
                <a:cs typeface="Times" charset="0"/>
              </a:rPr>
              <a:t>       </a:t>
            </a:r>
            <a:r>
              <a:rPr lang="en-US" b="1" u="sng" dirty="0" smtClean="0">
                <a:solidFill>
                  <a:srgbClr val="008000"/>
                </a:solidFill>
                <a:latin typeface="+mn-lt"/>
                <a:ea typeface="Osaka" charset="0"/>
                <a:cs typeface="Times" charset="0"/>
              </a:rPr>
              <a:t>Join us as an Industrial Member today!</a:t>
            </a:r>
          </a:p>
          <a:p>
            <a:pPr marL="228600" indent="-228600">
              <a:lnSpc>
                <a:spcPct val="140000"/>
              </a:lnSpc>
              <a:spcAft>
                <a:spcPts val="600"/>
              </a:spcAft>
              <a:buFont typeface="Wingdings" charset="0"/>
              <a:buNone/>
            </a:pPr>
            <a:endParaRPr lang="en-US" sz="1800" b="1" u="sng" dirty="0">
              <a:solidFill>
                <a:srgbClr val="008000"/>
              </a:solidFill>
              <a:latin typeface="+mn-lt"/>
              <a:ea typeface="Osaka" charset="0"/>
              <a:cs typeface="Times" charset="0"/>
            </a:endParaRPr>
          </a:p>
          <a:p>
            <a:pPr marL="228600" indent="-228600">
              <a:lnSpc>
                <a:spcPct val="140000"/>
              </a:lnSpc>
              <a:spcAft>
                <a:spcPts val="600"/>
              </a:spcAft>
              <a:buFont typeface="Wingdings" charset="0"/>
              <a:buNone/>
            </a:pPr>
            <a:r>
              <a:rPr lang="en-US" sz="1800" b="1" dirty="0" smtClean="0">
                <a:solidFill>
                  <a:srgbClr val="800000"/>
                </a:solidFill>
                <a:latin typeface="+mn-lt"/>
                <a:ea typeface="Osaka" charset="0"/>
                <a:cs typeface="Times" charset="0"/>
              </a:rPr>
              <a:t>For more information:  </a:t>
            </a:r>
            <a:r>
              <a:rPr lang="en-US" sz="1800" b="1" i="1" dirty="0" err="1" smtClean="0">
                <a:solidFill>
                  <a:srgbClr val="0000FF"/>
                </a:solidFill>
                <a:latin typeface="+mn-lt"/>
                <a:ea typeface="Osaka" charset="0"/>
                <a:cs typeface="Times" charset="0"/>
              </a:rPr>
              <a:t>netcentric.cse.unt.edu</a:t>
            </a:r>
            <a:endParaRPr lang="en-US" sz="1800" b="1" i="1" dirty="0" smtClean="0">
              <a:solidFill>
                <a:srgbClr val="0000FF"/>
              </a:solidFill>
              <a:latin typeface="+mn-lt"/>
              <a:ea typeface="Osaka" charset="0"/>
              <a:cs typeface="Times" charset="0"/>
            </a:endParaRPr>
          </a:p>
          <a:p>
            <a:pPr marL="228600" indent="-228600">
              <a:lnSpc>
                <a:spcPct val="140000"/>
              </a:lnSpc>
              <a:spcAft>
                <a:spcPts val="600"/>
              </a:spcAft>
              <a:buFont typeface="Wingdings" charset="0"/>
              <a:buNone/>
            </a:pPr>
            <a:r>
              <a:rPr lang="en-US" sz="1800" b="1" dirty="0">
                <a:solidFill>
                  <a:srgbClr val="0000FF"/>
                </a:solidFill>
                <a:latin typeface="+mn-lt"/>
                <a:ea typeface="Osaka" charset="0"/>
                <a:cs typeface="Times" charset="0"/>
              </a:rPr>
              <a:t>	</a:t>
            </a:r>
            <a:r>
              <a:rPr lang="en-US" sz="1800" b="1" dirty="0" smtClean="0">
                <a:solidFill>
                  <a:srgbClr val="0000FF"/>
                </a:solidFill>
                <a:latin typeface="+mn-lt"/>
                <a:ea typeface="Osaka" charset="0"/>
                <a:cs typeface="Times" charset="0"/>
              </a:rPr>
              <a:t>		         </a:t>
            </a:r>
            <a:r>
              <a:rPr lang="en-US" sz="1800" b="1" dirty="0" err="1" smtClean="0">
                <a:solidFill>
                  <a:srgbClr val="0000FF"/>
                </a:solidFill>
                <a:latin typeface="+mn-lt"/>
                <a:ea typeface="Osaka" charset="0"/>
                <a:cs typeface="Times" charset="0"/>
              </a:rPr>
              <a:t>kavi@cse.unt.edu</a:t>
            </a:r>
            <a:endParaRPr lang="en-US" sz="1800" b="1" dirty="0">
              <a:solidFill>
                <a:srgbClr val="0000FF"/>
              </a:solidFill>
              <a:latin typeface="+mn-lt"/>
              <a:ea typeface="Osaka" charset="0"/>
              <a:cs typeface="Times" charset="0"/>
            </a:endParaRPr>
          </a:p>
        </p:txBody>
      </p:sp>
      <p:pic>
        <p:nvPicPr>
          <p:cNvPr id="13" name="Picture 5" descr="http://www.art.com/asp/sp-asp/_/pd--11751093/Uncle_Sam_I_Want_You.ht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965" y="1301221"/>
            <a:ext cx="1146599" cy="148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0972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www.google.com/url?source=imglanding&amp;ct=img&amp;q=http://www.collegesurfing.com/articleimages/tinyupload/2.0-article/utexasdalls.png&amp;sa=X&amp;ei=Rah7TtTZNKyhsQLul_jeAw&amp;ved=0CAcQ8wc&amp;usg=AFQjCNHUeShF2DP2B9P7j2S2uycysu8z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150" y="3870664"/>
            <a:ext cx="766455" cy="766455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0346"/>
            <a:ext cx="8229600" cy="792162"/>
          </a:xfrm>
        </p:spPr>
        <p:txBody>
          <a:bodyPr/>
          <a:lstStyle/>
          <a:p>
            <a:r>
              <a:rPr lang="en-US" sz="2400" dirty="0" smtClean="0"/>
              <a:t>Center Overview</a:t>
            </a:r>
            <a:endParaRPr lang="en-US" sz="2400" b="1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1214" y="1066505"/>
            <a:ext cx="8509000" cy="552760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1400" b="1" dirty="0" smtClean="0"/>
              <a:t>Mission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A primary source for fundamental research for the modeling, analysis, design, implementation, verification and validation, testing, deployment, and evolution of</a:t>
            </a:r>
            <a:r>
              <a:rPr lang="en-US" sz="1400" i="1" dirty="0" smtClean="0">
                <a:solidFill>
                  <a:srgbClr val="008000"/>
                </a:solidFill>
              </a:rPr>
              <a:t> </a:t>
            </a:r>
            <a:r>
              <a:rPr lang="en-US" sz="1400" b="1" i="1" dirty="0" smtClean="0">
                <a:solidFill>
                  <a:srgbClr val="000090"/>
                </a:solidFill>
              </a:rPr>
              <a:t>Cloud-based and  net-centric</a:t>
            </a:r>
            <a:r>
              <a:rPr lang="en-US" sz="1400" dirty="0" smtClean="0"/>
              <a:t> software and systems.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r>
              <a:rPr lang="en-US" sz="1400" b="1" dirty="0" smtClean="0"/>
              <a:t>History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Concept for Center originally suggested by Dr. Ray Paul, OSD, as a means of addressing </a:t>
            </a:r>
            <a:r>
              <a:rPr lang="en-US" sz="1400" dirty="0" err="1" smtClean="0"/>
              <a:t>DoD</a:t>
            </a:r>
            <a:r>
              <a:rPr lang="en-US" sz="1400" dirty="0" smtClean="0"/>
              <a:t> demand for net-centric capabilities across the agency and has been expanded to include Cloud systems</a:t>
            </a:r>
          </a:p>
          <a:p>
            <a:pPr lvl="1">
              <a:lnSpc>
                <a:spcPct val="80000"/>
              </a:lnSpc>
            </a:pPr>
            <a:endParaRPr lang="en-US" sz="1400" b="1" dirty="0" smtClean="0"/>
          </a:p>
          <a:p>
            <a:pPr>
              <a:lnSpc>
                <a:spcPct val="80000"/>
              </a:lnSpc>
            </a:pPr>
            <a:r>
              <a:rPr lang="en-US" sz="1400" b="1" dirty="0" smtClean="0"/>
              <a:t>Creation</a:t>
            </a:r>
            <a:endParaRPr lang="en-US" sz="1400" b="1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NCSS I/UCRC formally established in early 2009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Current Academic Partners</a:t>
            </a:r>
            <a:endParaRPr lang="en-US" sz="1400" dirty="0"/>
          </a:p>
          <a:p>
            <a:pPr lvl="2">
              <a:lnSpc>
                <a:spcPct val="80000"/>
              </a:lnSpc>
            </a:pPr>
            <a:r>
              <a:rPr lang="en-US" sz="1200" dirty="0" smtClean="0"/>
              <a:t>University of North Texas (UNT)</a:t>
            </a:r>
          </a:p>
          <a:p>
            <a:pPr lvl="2">
              <a:lnSpc>
                <a:spcPct val="80000"/>
              </a:lnSpc>
            </a:pPr>
            <a:r>
              <a:rPr lang="en-US" sz="1200" i="1" dirty="0" smtClean="0"/>
              <a:t>Southern Methodist University (SMU)</a:t>
            </a:r>
          </a:p>
          <a:p>
            <a:pPr lvl="2">
              <a:lnSpc>
                <a:spcPct val="80000"/>
              </a:lnSpc>
            </a:pPr>
            <a:r>
              <a:rPr lang="en-US" sz="1200" dirty="0" smtClean="0"/>
              <a:t>University of Texas at Dallas (UTD)</a:t>
            </a:r>
          </a:p>
          <a:p>
            <a:pPr lvl="2">
              <a:lnSpc>
                <a:spcPct val="80000"/>
              </a:lnSpc>
            </a:pPr>
            <a:r>
              <a:rPr lang="en-US" sz="1200" i="1" dirty="0" smtClean="0"/>
              <a:t>Arizona State University (ASU)</a:t>
            </a:r>
          </a:p>
          <a:p>
            <a:pPr lvl="2">
              <a:lnSpc>
                <a:spcPct val="80000"/>
              </a:lnSpc>
            </a:pPr>
            <a:r>
              <a:rPr lang="en-US" sz="1200" dirty="0" smtClean="0"/>
              <a:t>Missouri University of Science and Technology (MUST) </a:t>
            </a:r>
          </a:p>
          <a:p>
            <a:pPr marL="461963" lvl="2" indent="0">
              <a:lnSpc>
                <a:spcPct val="80000"/>
              </a:lnSpc>
              <a:buNone/>
            </a:pPr>
            <a:endParaRPr lang="en-US" sz="1200" i="1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Industrial Partners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Each partner contributes $35K annual membership (a different membership for small businesses)</a:t>
            </a:r>
          </a:p>
          <a:p>
            <a:pPr lvl="3">
              <a:lnSpc>
                <a:spcPct val="80000"/>
              </a:lnSpc>
            </a:pPr>
            <a:r>
              <a:rPr lang="en-US" sz="1400" dirty="0" smtClean="0"/>
              <a:t>Multiple memberships permitted</a:t>
            </a:r>
          </a:p>
          <a:p>
            <a:pPr lvl="3">
              <a:lnSpc>
                <a:spcPct val="80000"/>
              </a:lnSpc>
            </a:pPr>
            <a:r>
              <a:rPr lang="en-US" sz="1400" dirty="0" smtClean="0"/>
              <a:t>At </a:t>
            </a:r>
            <a:r>
              <a:rPr lang="en-US" sz="1400" dirty="0" smtClean="0"/>
              <a:t>least 3 </a:t>
            </a:r>
            <a:r>
              <a:rPr lang="en-US" sz="1400" dirty="0" smtClean="0"/>
              <a:t>memberships required for each </a:t>
            </a:r>
            <a:r>
              <a:rPr lang="en-US" sz="1400" dirty="0" smtClean="0"/>
              <a:t>university (and a minimum of $175K per year)</a:t>
            </a:r>
            <a:endParaRPr lang="en-US" sz="1400" dirty="0" smtClean="0"/>
          </a:p>
          <a:p>
            <a:pPr lvl="3">
              <a:lnSpc>
                <a:spcPct val="80000"/>
              </a:lnSpc>
            </a:pPr>
            <a:r>
              <a:rPr lang="en-US" sz="1400" dirty="0" smtClean="0"/>
              <a:t>At least 2 universities required to form an I/UCRC</a:t>
            </a:r>
            <a:endParaRPr lang="en-US" sz="1400" dirty="0"/>
          </a:p>
          <a:p>
            <a:pPr lvl="2">
              <a:lnSpc>
                <a:spcPct val="80000"/>
              </a:lnSpc>
            </a:pPr>
            <a:r>
              <a:rPr lang="en-US" sz="1400" dirty="0" smtClean="0"/>
              <a:t>Current  and past partners include: Air Force, Army, AMD, Boeing, EDS</a:t>
            </a:r>
            <a:r>
              <a:rPr lang="en-US" sz="1400" dirty="0"/>
              <a:t>/</a:t>
            </a:r>
            <a:r>
              <a:rPr lang="en-US" sz="1400" dirty="0" smtClean="0"/>
              <a:t>HP, Intel, NTT Data, Raytheon</a:t>
            </a:r>
            <a:r>
              <a:rPr lang="en-US" sz="1400" dirty="0"/>
              <a:t>, Samsung, Sprint Tektronix</a:t>
            </a:r>
            <a:r>
              <a:rPr lang="en-US" sz="1400" dirty="0" smtClean="0"/>
              <a:t>, Texas Instruments, Intel, LG, and several small businesses</a:t>
            </a:r>
            <a:endParaRPr lang="en-US" sz="14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5172" y="319596"/>
            <a:ext cx="1083101" cy="55376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75400" y="6356350"/>
            <a:ext cx="2133600" cy="365125"/>
          </a:xfrm>
        </p:spPr>
        <p:txBody>
          <a:bodyPr/>
          <a:lstStyle/>
          <a:p>
            <a:fld id="{02CD87F6-1F4D-464D-9E46-B33FF9D304B4}" type="datetime1">
              <a:rPr lang="en-US" smtClean="0"/>
              <a:pPr/>
              <a:t>3/31/14</a:t>
            </a:fld>
            <a:endParaRPr lang="en-US" dirty="0"/>
          </a:p>
        </p:txBody>
      </p:sp>
      <p:pic>
        <p:nvPicPr>
          <p:cNvPr id="3074" name="Picture 2" descr="http://www.google.com/url?source=imglanding&amp;ct=img&amp;q=http://upload.wikimedia.org/wikipedia/en/thumb/0/0f/Missouri_S%26T_logo.svg/130px-Missouri_S%26T_logo.svg.png&amp;sa=X&amp;ei=4ad7TuWONKOCsAKn_ayoAw&amp;ved=0CAcQ8wc&amp;usg=AFQjCNFkWACOxxoEop90rvH5WX7Xp2KMu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44825" y="3382393"/>
            <a:ext cx="526135" cy="582796"/>
          </a:xfrm>
          <a:prstGeom prst="rect">
            <a:avLst/>
          </a:prstGeom>
          <a:noFill/>
        </p:spPr>
      </p:pic>
      <p:pic>
        <p:nvPicPr>
          <p:cNvPr id="3076" name="Picture 4" descr="http://www.google.com/url?source=imglanding&amp;ct=img&amp;q=http://commguide.asu.edu/downloads/asulogo/jpg/lwm1_mg.jpg&amp;sa=X&amp;ei=DKh7TtvyPIqEsAK93_GeAw&amp;ved=0CAYQ8wc&amp;usg=AFQjCNHQvoLI0aSIFOz6VjkqrjvIVfMLF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7342" y="3511560"/>
            <a:ext cx="741071" cy="493320"/>
          </a:xfrm>
          <a:prstGeom prst="rect">
            <a:avLst/>
          </a:prstGeom>
          <a:noFill/>
        </p:spPr>
      </p:pic>
      <p:pic>
        <p:nvPicPr>
          <p:cNvPr id="3080" name="Picture 8" descr="http://www.google.com/url?source=imglanding&amp;ct=img&amp;q=http://doctorbase.com/static/images/southermethodistuniversity.jpg&amp;sa=X&amp;ei=bKh7Trb5MdSDsgLRrIXZAw&amp;ved=0CAcQ8wc&amp;usg=AFQjCNGjxHqT32LIQ4w8BJAQTIrEh5dDPQ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22539" y="4038495"/>
            <a:ext cx="1056936" cy="367564"/>
          </a:xfrm>
          <a:prstGeom prst="rect">
            <a:avLst/>
          </a:prstGeom>
          <a:noFill/>
        </p:spPr>
      </p:pic>
      <p:pic>
        <p:nvPicPr>
          <p:cNvPr id="3082" name="Picture 10" descr="http://www.google.com/url?source=imglanding&amp;ct=img&amp;q=http://www.unt.edu/identityguide/images/marks/outlinestackedUNT.jpg&amp;sa=X&amp;ei=pah7TuqGMouCsgL61IW2Aw&amp;ved=0CAcQ8wc&amp;usg=AFQjCNEyBVGpVmVIZUZT5VhU09VVTHZnm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38976" y="3601828"/>
            <a:ext cx="732191" cy="390502"/>
          </a:xfrm>
          <a:prstGeom prst="rect">
            <a:avLst/>
          </a:prstGeom>
          <a:noFill/>
        </p:spPr>
      </p:pic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61400" y="6356350"/>
            <a:ext cx="420688" cy="365125"/>
          </a:xfrm>
        </p:spPr>
        <p:txBody>
          <a:bodyPr/>
          <a:lstStyle/>
          <a:p>
            <a:fld id="{8D57DBB9-07C6-49AB-BFD5-E737C7E241F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6599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4903154" y="1362558"/>
            <a:ext cx="3893927" cy="4844652"/>
          </a:xfrm>
          <a:prstGeom prst="rect">
            <a:avLst/>
          </a:prstGeom>
          <a:gradFill flip="none" rotWithShape="1">
            <a:gsLst>
              <a:gs pos="16000">
                <a:schemeClr val="accent1"/>
              </a:gs>
              <a:gs pos="100000">
                <a:prstClr val="white"/>
              </a:gs>
            </a:gsLst>
            <a:lin ang="0" scaled="1"/>
            <a:tileRect/>
          </a:gradFill>
          <a:ln w="12700" algn="ctr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en-US" dirty="0" err="1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538" y="239126"/>
            <a:ext cx="7227887" cy="685800"/>
          </a:xfrm>
        </p:spPr>
        <p:txBody>
          <a:bodyPr/>
          <a:lstStyle/>
          <a:p>
            <a:r>
              <a:rPr lang="en-US" dirty="0" smtClean="0"/>
              <a:t>NCSS I/UCRC Development Timeline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3/31/14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06073" y="5684372"/>
            <a:ext cx="7852342" cy="541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83470" y="2066393"/>
            <a:ext cx="0" cy="3662145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9592" y="1497329"/>
            <a:ext cx="22907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Times"/>
                <a:cs typeface="Times"/>
              </a:rPr>
              <a:t>Ray Paul encourages DFW universities to form a research consortium</a:t>
            </a:r>
          </a:p>
          <a:p>
            <a:r>
              <a:rPr lang="en-US" sz="900" dirty="0" smtClean="0">
                <a:latin typeface="Times"/>
                <a:cs typeface="Times"/>
              </a:rPr>
              <a:t>Summer 2005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82170" y="2706441"/>
            <a:ext cx="0" cy="3013339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1538" y="1965501"/>
            <a:ext cx="2054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0000FF"/>
                </a:solidFill>
                <a:latin typeface="Times"/>
                <a:cs typeface="Times"/>
              </a:rPr>
              <a:t>Working group formed with UNT, UTD, UTA , SMU, Raytheon, Lockheed Martin Aero, TI, and several others</a:t>
            </a:r>
          </a:p>
          <a:p>
            <a:r>
              <a:rPr lang="en-US" sz="900" dirty="0" smtClean="0">
                <a:solidFill>
                  <a:srgbClr val="0000FF"/>
                </a:solidFill>
                <a:latin typeface="Times"/>
                <a:cs typeface="Times"/>
              </a:rPr>
              <a:t>2005-2006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002022" y="3128838"/>
            <a:ext cx="7206" cy="25979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399065" y="3583024"/>
            <a:ext cx="13850" cy="2152513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49471" y="2610418"/>
            <a:ext cx="18788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"/>
                <a:cs typeface="Times"/>
              </a:rPr>
              <a:t>IUCRC formation with UNT (as lead), UTD and  SMU</a:t>
            </a:r>
          </a:p>
          <a:p>
            <a:r>
              <a:rPr lang="en-US" sz="9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"/>
                <a:cs typeface="Times"/>
              </a:rPr>
              <a:t>September 2007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4922956" y="4070853"/>
            <a:ext cx="13837" cy="1616324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1715683" y="4550272"/>
            <a:ext cx="8231" cy="1155487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6902" y="3120345"/>
            <a:ext cx="15635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3366FF"/>
                </a:solidFill>
                <a:latin typeface="Times"/>
                <a:cs typeface="Times"/>
              </a:rPr>
              <a:t>Full proposal for IUCRC creation submitted to NSF</a:t>
            </a:r>
          </a:p>
          <a:p>
            <a:r>
              <a:rPr lang="en-US" sz="900" dirty="0" smtClean="0">
                <a:solidFill>
                  <a:srgbClr val="3366FF"/>
                </a:solidFill>
                <a:latin typeface="Times"/>
                <a:cs typeface="Times"/>
              </a:rPr>
              <a:t>September 2008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2798922" y="2066393"/>
            <a:ext cx="0" cy="363060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44657" y="3817645"/>
            <a:ext cx="146527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800000"/>
                </a:solidFill>
                <a:latin typeface="Times"/>
                <a:cs typeface="Times"/>
              </a:rPr>
              <a:t>NSF Net-Centric IUCRC approved with UNT as lead, UTD as a site and SMU as an affiliated site</a:t>
            </a:r>
          </a:p>
          <a:p>
            <a:r>
              <a:rPr lang="en-US" sz="900" b="1" dirty="0" smtClean="0">
                <a:solidFill>
                  <a:srgbClr val="800000"/>
                </a:solidFill>
                <a:latin typeface="Times"/>
                <a:cs typeface="Times"/>
              </a:rPr>
              <a:t>February 2009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3305724" y="2488748"/>
            <a:ext cx="0" cy="3220510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485380" y="1718924"/>
            <a:ext cx="1531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F26070"/>
                </a:solidFill>
                <a:latin typeface="Times"/>
                <a:cs typeface="Times"/>
              </a:rPr>
              <a:t>Kickoff meeting in Dallas</a:t>
            </a:r>
          </a:p>
          <a:p>
            <a:r>
              <a:rPr lang="en-US" sz="900" b="1" dirty="0" smtClean="0">
                <a:solidFill>
                  <a:srgbClr val="F26070"/>
                </a:solidFill>
                <a:latin typeface="Times"/>
                <a:cs typeface="Times"/>
              </a:rPr>
              <a:t>April 2009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3813753" y="2868101"/>
            <a:ext cx="4482" cy="2827135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221925" y="3498915"/>
            <a:ext cx="5876" cy="2187563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901179" y="2150272"/>
            <a:ext cx="1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800000"/>
                </a:solidFill>
                <a:latin typeface="Times"/>
                <a:cs typeface="Times"/>
              </a:rPr>
              <a:t>ASU becomes a site</a:t>
            </a:r>
          </a:p>
          <a:p>
            <a:r>
              <a:rPr lang="en-US" sz="900" b="1" dirty="0" smtClean="0">
                <a:solidFill>
                  <a:srgbClr val="800000"/>
                </a:solidFill>
                <a:latin typeface="Times"/>
                <a:cs typeface="Times"/>
              </a:rPr>
              <a:t>August 2010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48056" y="3092450"/>
            <a:ext cx="1214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008000"/>
                </a:solidFill>
                <a:latin typeface="Times"/>
                <a:cs typeface="Times"/>
              </a:rPr>
              <a:t>MST becomes a site</a:t>
            </a:r>
          </a:p>
          <a:p>
            <a:r>
              <a:rPr lang="en-US" sz="900" b="1" dirty="0" smtClean="0">
                <a:solidFill>
                  <a:srgbClr val="008000"/>
                </a:solidFill>
                <a:latin typeface="Times"/>
                <a:cs typeface="Times"/>
              </a:rPr>
              <a:t>August 2012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5823" y="584202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2006</a:t>
            </a:r>
            <a:endParaRPr lang="en-US" sz="1100" dirty="0">
              <a:latin typeface="Times"/>
              <a:cs typeface="Time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81041" y="58315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2008</a:t>
            </a:r>
            <a:endParaRPr lang="en-US" sz="1100" dirty="0">
              <a:latin typeface="Times"/>
              <a:cs typeface="Time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85707" y="582623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2009</a:t>
            </a:r>
            <a:endParaRPr lang="en-US" sz="1100" dirty="0">
              <a:latin typeface="Times"/>
              <a:cs typeface="Time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97807" y="5820976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2010</a:t>
            </a:r>
            <a:endParaRPr lang="en-US" sz="1100" dirty="0">
              <a:latin typeface="Times"/>
              <a:cs typeface="Time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18113" y="5815714"/>
            <a:ext cx="4616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2011</a:t>
            </a:r>
            <a:endParaRPr lang="en-US" sz="1100" dirty="0">
              <a:latin typeface="Times"/>
              <a:cs typeface="Time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166885" y="581501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2012</a:t>
            </a:r>
            <a:endParaRPr lang="en-US" sz="1100" dirty="0">
              <a:latin typeface="Times"/>
              <a:cs typeface="Times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5834888" y="2125838"/>
            <a:ext cx="27914" cy="3585870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590311" y="3627314"/>
            <a:ext cx="111298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3366FF"/>
                </a:solidFill>
                <a:latin typeface="Times"/>
                <a:cs typeface="Times"/>
              </a:rPr>
              <a:t>April 2013 IAB held in St. Louis, MO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23450" y="579073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2013</a:t>
            </a:r>
            <a:endParaRPr lang="en-US" sz="1100" dirty="0">
              <a:latin typeface="Times"/>
              <a:cs typeface="Time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72550" y="2560016"/>
            <a:ext cx="110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  <a:latin typeface="Times"/>
                <a:cs typeface="Times"/>
              </a:rPr>
              <a:t>October 2011 IAB held in Tempe, AZ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37272" y="1556088"/>
            <a:ext cx="20749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800000"/>
                </a:solidFill>
                <a:latin typeface="Times"/>
                <a:cs typeface="Times"/>
              </a:rPr>
              <a:t>Request for Center Renewal (Phase II) submitted by UNT, UTD and SMU</a:t>
            </a:r>
          </a:p>
          <a:p>
            <a:r>
              <a:rPr lang="en-US" sz="900" b="1" dirty="0" smtClean="0">
                <a:solidFill>
                  <a:srgbClr val="800000"/>
                </a:solidFill>
                <a:latin typeface="Times"/>
                <a:cs typeface="Times"/>
              </a:rPr>
              <a:t>in September 2013</a:t>
            </a:r>
          </a:p>
        </p:txBody>
      </p:sp>
      <p:cxnSp>
        <p:nvCxnSpPr>
          <p:cNvPr id="54" name="Straight Connector 53"/>
          <p:cNvCxnSpPr/>
          <p:nvPr/>
        </p:nvCxnSpPr>
        <p:spPr>
          <a:xfrm flipH="1" flipV="1">
            <a:off x="6504333" y="2557782"/>
            <a:ext cx="351" cy="3165382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093114" y="2038174"/>
            <a:ext cx="1206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F26070"/>
                </a:solidFill>
                <a:latin typeface="Times"/>
                <a:cs typeface="Times"/>
              </a:rPr>
              <a:t>October 2013 IAB meeting in Dallas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646515" y="4027957"/>
            <a:ext cx="11097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000000"/>
                </a:solidFill>
                <a:latin typeface="Times"/>
                <a:cs typeface="Times"/>
              </a:rPr>
              <a:t>April 2014 IAB meeting in Tempe, AZ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965183" y="579037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2014</a:t>
            </a:r>
            <a:endParaRPr lang="en-US" sz="1100" dirty="0">
              <a:latin typeface="Times"/>
              <a:cs typeface="Times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6977285" y="2960621"/>
            <a:ext cx="3189" cy="2723916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593400" y="2634216"/>
            <a:ext cx="1429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000090"/>
                </a:solidFill>
                <a:latin typeface="Times"/>
                <a:cs typeface="Times"/>
              </a:rPr>
              <a:t>Innovative Managing Director Grant, Oct 2013</a:t>
            </a:r>
          </a:p>
        </p:txBody>
      </p:sp>
      <p:cxnSp>
        <p:nvCxnSpPr>
          <p:cNvPr id="63" name="Straight Connector 62"/>
          <p:cNvCxnSpPr/>
          <p:nvPr/>
        </p:nvCxnSpPr>
        <p:spPr>
          <a:xfrm flipH="1" flipV="1">
            <a:off x="7451445" y="3843760"/>
            <a:ext cx="12406" cy="1810776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964460" y="3299687"/>
            <a:ext cx="123549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008000"/>
                </a:solidFill>
                <a:latin typeface="Times"/>
                <a:cs typeface="Times"/>
              </a:rPr>
              <a:t>Approval of Phase II Center (UNT, UTD, SMU) March 2014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H="1" flipV="1">
            <a:off x="8023340" y="4398877"/>
            <a:ext cx="13424" cy="1307130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538" y="239126"/>
            <a:ext cx="7227887" cy="685800"/>
          </a:xfrm>
        </p:spPr>
        <p:txBody>
          <a:bodyPr/>
          <a:lstStyle/>
          <a:p>
            <a:r>
              <a:rPr lang="en-US" dirty="0" smtClean="0"/>
              <a:t>Accomplishments </a:t>
            </a:r>
            <a:r>
              <a:rPr lang="en-US" dirty="0"/>
              <a:t>B</a:t>
            </a:r>
            <a:r>
              <a:rPr lang="en-US" dirty="0" smtClean="0"/>
              <a:t>y Numbers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3/31/14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174" y="1480554"/>
            <a:ext cx="766785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ombined </a:t>
            </a:r>
            <a:r>
              <a:rPr lang="en-US" sz="2000" dirty="0"/>
              <a:t>totals for all sites since </a:t>
            </a:r>
            <a:r>
              <a:rPr lang="en-US" sz="2000" i="1" dirty="0" smtClean="0"/>
              <a:t>2009 through 2013</a:t>
            </a:r>
            <a:endParaRPr lang="en-US" sz="2000" i="1" dirty="0" smtClean="0"/>
          </a:p>
          <a:p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Total Industrial Memberships </a:t>
            </a:r>
            <a:r>
              <a:rPr lang="en-US" sz="2000" dirty="0" smtClean="0"/>
              <a:t>raised </a:t>
            </a:r>
            <a:r>
              <a:rPr lang="en-US" sz="2000" dirty="0"/>
              <a:t>		</a:t>
            </a:r>
            <a:r>
              <a:rPr lang="en-US" sz="2000" dirty="0" smtClean="0"/>
              <a:t>    $2,602,000</a:t>
            </a:r>
            <a:endParaRPr lang="en-US" sz="2000" dirty="0"/>
          </a:p>
          <a:p>
            <a:r>
              <a:rPr lang="en-US" sz="2000" dirty="0"/>
              <a:t>Other funds </a:t>
            </a:r>
            <a:r>
              <a:rPr lang="en-US" sz="2000" dirty="0" smtClean="0"/>
              <a:t>leveraged (including NSF) </a:t>
            </a:r>
            <a:r>
              <a:rPr lang="en-US" sz="2000" dirty="0"/>
              <a:t>		</a:t>
            </a:r>
            <a:r>
              <a:rPr lang="en-US" sz="2000" dirty="0" smtClean="0"/>
              <a:t>    $3,198,000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Total publications				</a:t>
            </a:r>
            <a:r>
              <a:rPr lang="en-US" sz="2000" dirty="0" smtClean="0"/>
              <a:t>	103</a:t>
            </a:r>
          </a:p>
          <a:p>
            <a:r>
              <a:rPr lang="en-US" sz="2000" dirty="0" smtClean="0"/>
              <a:t>Publications with industrial partners			</a:t>
            </a:r>
            <a:r>
              <a:rPr lang="en-US" sz="2000" dirty="0"/>
              <a:t> </a:t>
            </a:r>
            <a:r>
              <a:rPr lang="en-US" sz="2000" dirty="0" smtClean="0"/>
              <a:t> 43</a:t>
            </a:r>
          </a:p>
          <a:p>
            <a:r>
              <a:rPr lang="en-US" sz="2000" dirty="0"/>
              <a:t>Patents filed or received				</a:t>
            </a:r>
            <a:r>
              <a:rPr lang="en-US" sz="2000" dirty="0" smtClean="0"/>
              <a:t>	    4</a:t>
            </a:r>
          </a:p>
          <a:p>
            <a:r>
              <a:rPr lang="en-US" sz="2000" dirty="0"/>
              <a:t>Total number of students that participated	</a:t>
            </a:r>
            <a:r>
              <a:rPr lang="en-US" sz="2000" dirty="0" smtClean="0"/>
              <a:t>           &gt;100</a:t>
            </a:r>
          </a:p>
          <a:p>
            <a:r>
              <a:rPr lang="en-US" sz="2000" dirty="0" smtClean="0"/>
              <a:t>Number of women/minority students involved 	</a:t>
            </a:r>
            <a:r>
              <a:rPr lang="en-US" sz="2000" dirty="0"/>
              <a:t> </a:t>
            </a:r>
            <a:r>
              <a:rPr lang="en-US" sz="2000" dirty="0" smtClean="0"/>
              <a:t>          &gt;  30</a:t>
            </a:r>
          </a:p>
          <a:p>
            <a:r>
              <a:rPr lang="en-US" sz="2000" dirty="0"/>
              <a:t>Total number of graduates			</a:t>
            </a:r>
            <a:r>
              <a:rPr lang="en-US" sz="2000" dirty="0" smtClean="0"/>
              <a:t>	   52</a:t>
            </a:r>
          </a:p>
          <a:p>
            <a:r>
              <a:rPr lang="en-US" sz="2000" dirty="0"/>
              <a:t>Graduates employed by member companies	</a:t>
            </a:r>
            <a:r>
              <a:rPr lang="en-US" sz="2000" dirty="0" smtClean="0"/>
              <a:t>	   22</a:t>
            </a:r>
          </a:p>
          <a:p>
            <a:r>
              <a:rPr lang="en-US" sz="2000" dirty="0" smtClean="0"/>
              <a:t>Total number of faculty involved				   25</a:t>
            </a:r>
          </a:p>
          <a:p>
            <a:r>
              <a:rPr lang="en-US" sz="2000" dirty="0" smtClean="0"/>
              <a:t>Number of women faculty involved			     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480907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538" y="239126"/>
            <a:ext cx="7227887" cy="685800"/>
          </a:xfrm>
        </p:spPr>
        <p:txBody>
          <a:bodyPr/>
          <a:lstStyle/>
          <a:p>
            <a:r>
              <a:rPr lang="en-US" dirty="0" smtClean="0"/>
              <a:t>Industrial members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3/31/14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4243" y="1606322"/>
            <a:ext cx="7122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505" y="1179426"/>
            <a:ext cx="1689100" cy="50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7818" y="1141232"/>
            <a:ext cx="2286000" cy="50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0115" y="1188972"/>
            <a:ext cx="1104900" cy="50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067" y="1847799"/>
            <a:ext cx="2565400" cy="508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09333" y="1885992"/>
            <a:ext cx="2654300" cy="50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6883" y="1914636"/>
            <a:ext cx="2476500" cy="508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7981" y="2516173"/>
            <a:ext cx="1511300" cy="508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90028" y="2411144"/>
            <a:ext cx="1193800" cy="508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80788" y="2468433"/>
            <a:ext cx="1066800" cy="508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69680" y="2535270"/>
            <a:ext cx="2235200" cy="508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6057" y="3241837"/>
            <a:ext cx="1371600" cy="508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34441" y="3260934"/>
            <a:ext cx="1714500" cy="5080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15108" y="1131684"/>
            <a:ext cx="787400" cy="5080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92534" y="4105728"/>
            <a:ext cx="74479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Air Force </a:t>
            </a:r>
            <a:r>
              <a:rPr lang="en-US" dirty="0">
                <a:latin typeface="Arial" pitchFamily="34" charset="0"/>
                <a:cs typeface="Arial" pitchFamily="34" charset="0"/>
              </a:rPr>
              <a:t>Research Laboratory	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US Army 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Ashum</a:t>
            </a:r>
            <a:r>
              <a:rPr lang="en-US" dirty="0">
                <a:latin typeface="Arial" pitchFamily="34" charset="0"/>
                <a:cs typeface="Arial" pitchFamily="34" charset="0"/>
              </a:rPr>
              <a:t>	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Interactive Flow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Compumatrice</a:t>
            </a:r>
            <a:r>
              <a:rPr lang="en-US" dirty="0">
                <a:latin typeface="Arial" pitchFamily="34" charset="0"/>
                <a:cs typeface="Arial" pitchFamily="34" charset="0"/>
              </a:rPr>
              <a:t>				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Jianghuan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Petroleum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Briggs Freeman</a:t>
            </a:r>
            <a:r>
              <a:rPr lang="en-US" dirty="0">
                <a:latin typeface="Arial" pitchFamily="34" charset="0"/>
                <a:cs typeface="Arial" pitchFamily="34" charset="0"/>
              </a:rPr>
              <a:t>			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Streber</a:t>
            </a:r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Tech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Endometric</a:t>
            </a: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White Mountain 	</a:t>
            </a:r>
          </a:p>
        </p:txBody>
      </p:sp>
    </p:spTree>
    <p:extLst>
      <p:ext uri="{BB962C8B-B14F-4D97-AF65-F5344CB8AC3E}">
        <p14:creationId xmlns:p14="http://schemas.microsoft.com/office/powerpoint/2010/main" val="14982118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49-E877-4293-9A04-0827D8B8EACA}" type="datetime1">
              <a:rPr lang="en-US"/>
              <a:pPr/>
              <a:t>3/31/14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28" y="1148730"/>
            <a:ext cx="6194394" cy="519219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066FF"/>
                </a:solidFill>
              </a:rPr>
              <a:t>Influence I/UCRC Research </a:t>
            </a:r>
            <a:r>
              <a:rPr lang="en-US" sz="1600" dirty="0" smtClean="0">
                <a:solidFill>
                  <a:srgbClr val="0066FF"/>
                </a:solidFill>
              </a:rPr>
              <a:t>Directions</a:t>
            </a:r>
            <a:endParaRPr lang="en-US" sz="1600" dirty="0">
              <a:solidFill>
                <a:srgbClr val="0066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400" dirty="0"/>
              <a:t>Opportunities for constructive collaboration and directed efforts with team of customers, partners, suppliers, and competitors on basic and applied research of key mutual benefit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Opportunities for focused incubation of </a:t>
            </a:r>
            <a:r>
              <a:rPr lang="en-US" sz="1400" dirty="0" smtClean="0"/>
              <a:t>technologies</a:t>
            </a:r>
            <a:r>
              <a:rPr lang="en-US" sz="1400" dirty="0"/>
              <a:t>, directed by a business partner or partners and targeted to specific product line enhancements</a:t>
            </a:r>
          </a:p>
          <a:p>
            <a:pPr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066FF"/>
                </a:solidFill>
              </a:rPr>
              <a:t>Joint Research with Universities, Industries, and Customers (e.g., </a:t>
            </a:r>
            <a:r>
              <a:rPr lang="en-US" sz="1600" dirty="0" err="1">
                <a:solidFill>
                  <a:srgbClr val="0066FF"/>
                </a:solidFill>
              </a:rPr>
              <a:t>DoD</a:t>
            </a:r>
            <a:r>
              <a:rPr lang="en-US" sz="1600" dirty="0">
                <a:solidFill>
                  <a:srgbClr val="0066FF"/>
                </a:solidFill>
              </a:rPr>
              <a:t>, NSF, DARPA, DoE, others</a:t>
            </a:r>
            <a:r>
              <a:rPr lang="en-US" sz="1600" dirty="0" smtClean="0">
                <a:solidFill>
                  <a:srgbClr val="0066FF"/>
                </a:solidFill>
              </a:rPr>
              <a:t>)</a:t>
            </a:r>
            <a:endParaRPr lang="en-US" sz="1600" dirty="0">
              <a:solidFill>
                <a:srgbClr val="0066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400" dirty="0"/>
              <a:t>Consortium resources can augment potential CRAD and/or IRAD proposals and projects by providing evidence of and access to collective consortium capabilities, skilled personnel, and past research project performance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066FF"/>
                </a:solidFill>
              </a:rPr>
              <a:t>Technology </a:t>
            </a:r>
            <a:r>
              <a:rPr lang="en-US" sz="1600" dirty="0" smtClean="0">
                <a:solidFill>
                  <a:srgbClr val="0066FF"/>
                </a:solidFill>
              </a:rPr>
              <a:t>Transfer</a:t>
            </a:r>
            <a:endParaRPr lang="en-US" sz="1600" dirty="0">
              <a:solidFill>
                <a:srgbClr val="0066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400" dirty="0"/>
              <a:t>Novel concepts emerging from collaborative industry, customer, and academic research provide opportunities to move ideas from theory to practical application</a:t>
            </a:r>
          </a:p>
          <a:p>
            <a:pPr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066FF"/>
                </a:solidFill>
              </a:rPr>
              <a:t>Partnering with Industry on Key Research </a:t>
            </a:r>
            <a:r>
              <a:rPr lang="en-US" sz="1600" dirty="0" smtClean="0">
                <a:solidFill>
                  <a:srgbClr val="0066FF"/>
                </a:solidFill>
              </a:rPr>
              <a:t>Interests</a:t>
            </a:r>
            <a:endParaRPr lang="en-US" sz="1600" dirty="0">
              <a:solidFill>
                <a:srgbClr val="0066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400" dirty="0"/>
              <a:t>Opportunities for collaboration, consulting, and independent peer review with academic, customer, and industry </a:t>
            </a:r>
            <a:r>
              <a:rPr lang="en-US" sz="1400" dirty="0" smtClean="0"/>
              <a:t>practitioners</a:t>
            </a:r>
            <a:endParaRPr lang="en-US" sz="1400" dirty="0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What </a:t>
            </a:r>
            <a:r>
              <a:rPr lang="en-US" sz="2400" dirty="0" smtClean="0"/>
              <a:t>Do Companies Gain from Membership?</a:t>
            </a:r>
            <a:endParaRPr lang="en-US" sz="2400" dirty="0"/>
          </a:p>
        </p:txBody>
      </p:sp>
      <p:pic>
        <p:nvPicPr>
          <p:cNvPr id="7170" name="Picture 2" descr="http://t0.gstatic.com/images?q=tbn:ANd9GcRxZngHmgCK1553Pc6Uw-NgIl0bxL3i8AYNhCBEWpnGtMKfscsNs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5190" y="1163436"/>
            <a:ext cx="2516049" cy="2549897"/>
          </a:xfrm>
          <a:prstGeom prst="rect">
            <a:avLst/>
          </a:prstGeom>
          <a:noFill/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61400" y="6356350"/>
            <a:ext cx="420688" cy="365125"/>
          </a:xfrm>
        </p:spPr>
        <p:txBody>
          <a:bodyPr/>
          <a:lstStyle/>
          <a:p>
            <a:fld id="{8D57DBB9-07C6-49AB-BFD5-E737C7E241F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87F6-1F4D-464D-9E46-B33FF9D304B4}" type="datetime1">
              <a:rPr lang="en-US"/>
              <a:pPr/>
              <a:t>3/31/14</a:t>
            </a:fld>
            <a:endParaRPr lang="en-US" dirty="0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4464" y="969142"/>
            <a:ext cx="5851128" cy="5791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rgbClr val="0066FF"/>
                </a:solidFill>
              </a:rPr>
              <a:t>Access to University Research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 “force multiplier” for generating new business opportunities, growing existing competencies, and filling technical gaps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rgbClr val="0066FF"/>
                </a:solidFill>
              </a:rPr>
              <a:t>Training and Education of Employees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Academic curricula of member institutions targets key net-centric enabling technologies providing potential future employees with focused skill sets and minimal learning curves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rgbClr val="0066FF"/>
                </a:solidFill>
              </a:rPr>
              <a:t>Access to Students as Interns and Potential Employees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A </a:t>
            </a:r>
            <a:r>
              <a:rPr lang="en-US" sz="1400" dirty="0"/>
              <a:t>relevant, desirable, and domain-specific resource pool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 lower risk, affordable alternative to recruiting from institutions without net-centric training elements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rgbClr val="0066FF"/>
                </a:solidFill>
              </a:rPr>
              <a:t>Diverse Faculty and Student Population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Culturally aware, multi-lingual pool of potential consultants for businesses turning their attention to international pursuits, customers, and </a:t>
            </a:r>
            <a:r>
              <a:rPr lang="en-US" sz="1400" dirty="0" smtClean="0"/>
              <a:t>competitors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r>
              <a:rPr lang="en-US" sz="1400" dirty="0" smtClean="0">
                <a:solidFill>
                  <a:srgbClr val="0066FF"/>
                </a:solidFill>
              </a:rPr>
              <a:t>IRAD/CRAD Partnerships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Consortium resources can augment potential CRAD and/or IRAD proposals and projects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Provides evidence of capabilities, access to skilled personnel, and past research project performance</a:t>
            </a:r>
          </a:p>
          <a:p>
            <a:pPr>
              <a:lnSpc>
                <a:spcPct val="80000"/>
              </a:lnSpc>
            </a:pPr>
            <a:endParaRPr lang="en-US" sz="1400" dirty="0"/>
          </a:p>
          <a:p>
            <a:pPr lvl="1">
              <a:lnSpc>
                <a:spcPct val="80000"/>
              </a:lnSpc>
            </a:pPr>
            <a:endParaRPr lang="en-US" sz="1400" dirty="0"/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Benefits?</a:t>
            </a:r>
            <a:endParaRPr lang="en-US" dirty="0"/>
          </a:p>
        </p:txBody>
      </p:sp>
      <p:pic>
        <p:nvPicPr>
          <p:cNvPr id="442372" name="Picture 4" descr="MPj034171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447800"/>
            <a:ext cx="2286000" cy="1631950"/>
          </a:xfrm>
          <a:prstGeom prst="rect">
            <a:avLst/>
          </a:prstGeom>
          <a:noFill/>
        </p:spPr>
      </p:pic>
      <p:pic>
        <p:nvPicPr>
          <p:cNvPr id="442373" name="Picture 5" descr="MPj0148484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2849563"/>
            <a:ext cx="2286000" cy="1493837"/>
          </a:xfrm>
          <a:prstGeom prst="rect">
            <a:avLst/>
          </a:prstGeom>
          <a:noFill/>
        </p:spPr>
      </p:pic>
      <p:pic>
        <p:nvPicPr>
          <p:cNvPr id="442374" name="Picture 6" descr="MPPH01996J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8725" y="3962400"/>
            <a:ext cx="1463675" cy="2209800"/>
          </a:xfrm>
          <a:prstGeom prst="rect">
            <a:avLst/>
          </a:prstGeom>
          <a:noFill/>
        </p:spPr>
      </p:pic>
      <p:pic>
        <p:nvPicPr>
          <p:cNvPr id="442375" name="Picture 7" descr="MAP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9963" y="5110163"/>
            <a:ext cx="1492250" cy="89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61400" y="6356350"/>
            <a:ext cx="420688" cy="365125"/>
          </a:xfrm>
        </p:spPr>
        <p:txBody>
          <a:bodyPr/>
          <a:lstStyle/>
          <a:p>
            <a:fld id="{8D57DBB9-07C6-49AB-BFD5-E737C7E241F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87F6-1F4D-464D-9E46-B33FF9D304B4}" type="datetime1">
              <a:rPr lang="en-US"/>
              <a:pPr/>
              <a:t>3/31/14</a:t>
            </a:fld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61400" y="6356350"/>
            <a:ext cx="420688" cy="365125"/>
          </a:xfrm>
        </p:spPr>
        <p:txBody>
          <a:bodyPr/>
          <a:lstStyle/>
          <a:p>
            <a:fld id="{8D57DBB9-07C6-49AB-BFD5-E737C7E241F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99641" y="1131046"/>
            <a:ext cx="8525667" cy="526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914400" indent="-457200"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371600" indent="-457200"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800" b="1" baseline="0" dirty="0" smtClean="0">
                <a:solidFill>
                  <a:srgbClr val="800000"/>
                </a:solidFill>
                <a:latin typeface="+mn-lt"/>
                <a:ea typeface="Osaka" charset="0"/>
                <a:cs typeface="Osaka" charset="0"/>
              </a:rPr>
              <a:t>Faculty at the four universities have broad capabilities in Computer Science and Engineering related disciplines needed for Net-Centric  and Cloud Computing Systems</a:t>
            </a:r>
            <a:endParaRPr lang="en-US" sz="1600" baseline="0" dirty="0" smtClean="0">
              <a:solidFill>
                <a:srgbClr val="0000FF"/>
              </a:solidFill>
              <a:latin typeface="+mn-lt"/>
              <a:ea typeface="Osaka" charset="0"/>
              <a:cs typeface="Osaka" charset="0"/>
            </a:endParaRPr>
          </a:p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  <a:buFont typeface="Wingdings" charset="0"/>
              <a:buChar char="§"/>
            </a:pPr>
            <a:r>
              <a:rPr lang="en-US" sz="1600" baseline="0" dirty="0" smtClean="0">
                <a:solidFill>
                  <a:srgbClr val="0000FF"/>
                </a:solidFill>
                <a:latin typeface="+mn-lt"/>
                <a:ea typeface="Osaka" charset="0"/>
                <a:cs typeface="Osaka" charset="0"/>
              </a:rPr>
              <a:t>Computer Systems, High-Performance Computing, Cloud Computing</a:t>
            </a:r>
          </a:p>
          <a:p>
            <a:pPr lvl="2" eaLnBrk="1" fontAlgn="base" hangingPunct="1">
              <a:spcBef>
                <a:spcPct val="50000"/>
              </a:spcBef>
              <a:spcAft>
                <a:spcPct val="0"/>
              </a:spcAft>
              <a:buFont typeface="Wingdings" charset="0"/>
              <a:buChar char="§"/>
            </a:pP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Resource allocation, scheduling and load balancing, fault tolerance</a:t>
            </a:r>
          </a:p>
          <a:p>
            <a:pPr lvl="2" eaLnBrk="1" fontAlgn="base" hangingPunct="1">
              <a:spcBef>
                <a:spcPct val="50000"/>
              </a:spcBef>
              <a:spcAft>
                <a:spcPct val="0"/>
              </a:spcAft>
              <a:buFont typeface="Wingdings" charset="0"/>
              <a:buChar char="§"/>
            </a:pP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Emerging technologies such as multicore, 3-D RAM, PCM and compiler optimizations</a:t>
            </a:r>
          </a:p>
          <a:p>
            <a:pPr lvl="2" eaLnBrk="1" fontAlgn="base" hangingPunct="1">
              <a:spcBef>
                <a:spcPct val="50000"/>
              </a:spcBef>
              <a:spcAft>
                <a:spcPct val="0"/>
              </a:spcAft>
              <a:buFont typeface="Wingdings" charset="0"/>
              <a:buChar char="§"/>
            </a:pP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Cloud computing security</a:t>
            </a:r>
          </a:p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  <a:buFont typeface="Wingdings" charset="0"/>
              <a:buChar char="§"/>
            </a:pPr>
            <a:r>
              <a:rPr lang="en-US" sz="1600" baseline="0" dirty="0" smtClean="0">
                <a:solidFill>
                  <a:srgbClr val="0000FF"/>
                </a:solidFill>
                <a:latin typeface="+mn-lt"/>
                <a:ea typeface="Osaka" charset="0"/>
                <a:cs typeface="Osaka" charset="0"/>
              </a:rPr>
              <a:t>Software Engineering and </a:t>
            </a:r>
            <a:r>
              <a:rPr lang="en-US" sz="1600" baseline="0" dirty="0" err="1" smtClean="0">
                <a:solidFill>
                  <a:srgbClr val="0000FF"/>
                </a:solidFill>
                <a:latin typeface="+mn-lt"/>
                <a:ea typeface="Osaka" charset="0"/>
                <a:cs typeface="Osaka" charset="0"/>
              </a:rPr>
              <a:t>SoA</a:t>
            </a:r>
            <a:endParaRPr lang="en-US" sz="1600" baseline="0" dirty="0" smtClean="0">
              <a:solidFill>
                <a:srgbClr val="0000FF"/>
              </a:solidFill>
              <a:latin typeface="+mn-lt"/>
              <a:ea typeface="Osaka" charset="0"/>
              <a:cs typeface="Osaka" charset="0"/>
            </a:endParaRPr>
          </a:p>
          <a:p>
            <a:pPr lvl="2" eaLnBrk="1" fontAlgn="base" hangingPunct="1">
              <a:spcBef>
                <a:spcPct val="50000"/>
              </a:spcBef>
              <a:spcAft>
                <a:spcPct val="0"/>
              </a:spcAft>
              <a:buFont typeface="Wingdings" charset="0"/>
              <a:buChar char="§"/>
            </a:pP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Software Architecture, Software Testing, Software Safety</a:t>
            </a:r>
          </a:p>
          <a:p>
            <a:pPr lvl="2" eaLnBrk="1" fontAlgn="base" hangingPunct="1">
              <a:spcBef>
                <a:spcPct val="50000"/>
              </a:spcBef>
              <a:spcAft>
                <a:spcPct val="0"/>
              </a:spcAft>
              <a:buFont typeface="Wingdings" charset="0"/>
              <a:buChar char="§"/>
            </a:pP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Service Discovery and Composition</a:t>
            </a:r>
          </a:p>
          <a:p>
            <a:pPr lvl="2" eaLnBrk="1" fontAlgn="base" hangingPunct="1">
              <a:spcBef>
                <a:spcPct val="50000"/>
              </a:spcBef>
              <a:spcAft>
                <a:spcPct val="0"/>
              </a:spcAft>
              <a:buFont typeface="Wingdings" charset="0"/>
              <a:buChar char="§"/>
            </a:pPr>
            <a:r>
              <a:rPr lang="en-US" sz="1400" baseline="0" dirty="0" err="1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QoS</a:t>
            </a: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 and Service Level Agreements</a:t>
            </a:r>
          </a:p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  <a:buFont typeface="Wingdings" charset="0"/>
              <a:buChar char="§"/>
            </a:pPr>
            <a:r>
              <a:rPr lang="en-US" sz="1600" baseline="0" dirty="0" smtClean="0">
                <a:solidFill>
                  <a:srgbClr val="0000FF"/>
                </a:solidFill>
                <a:latin typeface="+mn-lt"/>
                <a:ea typeface="Osaka" charset="0"/>
                <a:cs typeface="Osaka" charset="0"/>
              </a:rPr>
              <a:t>Computer Networking, Security, Sensor Networks</a:t>
            </a:r>
          </a:p>
          <a:p>
            <a:pPr lvl="2" eaLnBrk="1" fontAlgn="base" hangingPunct="1">
              <a:spcBef>
                <a:spcPct val="50000"/>
              </a:spcBef>
              <a:buFont typeface="Wingdings" charset="0"/>
              <a:buChar char="§"/>
            </a:pP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Wired and Wireless</a:t>
            </a:r>
          </a:p>
          <a:p>
            <a:pPr lvl="2" eaLnBrk="1" fontAlgn="base" hangingPunct="1">
              <a:spcBef>
                <a:spcPct val="50000"/>
              </a:spcBef>
              <a:buFont typeface="Wingdings" charset="0"/>
              <a:buChar char="§"/>
            </a:pP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Security and authenticity of data</a:t>
            </a:r>
          </a:p>
          <a:p>
            <a:pPr lvl="2" eaLnBrk="1" fontAlgn="base" hangingPunct="1">
              <a:spcBef>
                <a:spcPct val="50000"/>
              </a:spcBef>
              <a:buFont typeface="Wingdings" charset="0"/>
              <a:buChar char="§"/>
            </a:pP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Signal Processing</a:t>
            </a:r>
          </a:p>
          <a:p>
            <a:pPr lvl="2" eaLnBrk="1" fontAlgn="base" hangingPunct="1">
              <a:spcBef>
                <a:spcPct val="50000"/>
              </a:spcBef>
              <a:buFont typeface="Wingdings" charset="0"/>
              <a:buChar char="§"/>
            </a:pPr>
            <a:r>
              <a:rPr lang="en-US" sz="1400" baseline="0" dirty="0" smtClean="0">
                <a:solidFill>
                  <a:srgbClr val="000000"/>
                </a:solidFill>
                <a:latin typeface="+mn-lt"/>
                <a:ea typeface="Osaka" charset="0"/>
                <a:cs typeface="Osaka" charset="0"/>
              </a:rPr>
              <a:t>Sensor Networks, Cyber Physical Systems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" charset="0"/>
                <a:ea typeface="Osaka" charset="0"/>
                <a:cs typeface="Times" charset="0"/>
              </a:rPr>
              <a:t>Overall </a:t>
            </a:r>
            <a:r>
              <a:rPr lang="en-US" dirty="0" smtClean="0">
                <a:solidFill>
                  <a:srgbClr val="008000"/>
                </a:solidFill>
                <a:latin typeface="Times" charset="0"/>
                <a:ea typeface="Osaka" charset="0"/>
                <a:cs typeface="Times" charset="0"/>
              </a:rPr>
              <a:t>Competencies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374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87F6-1F4D-464D-9E46-B33FF9D304B4}" type="datetime1">
              <a:rPr lang="en-US"/>
              <a:pPr/>
              <a:t>3/31/14</a:t>
            </a:fld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61400" y="6356350"/>
            <a:ext cx="420688" cy="365125"/>
          </a:xfrm>
        </p:spPr>
        <p:txBody>
          <a:bodyPr/>
          <a:lstStyle/>
          <a:p>
            <a:fld id="{8D57DBB9-07C6-49AB-BFD5-E737C7E241F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1122165"/>
            <a:ext cx="79248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914400" indent="-457200"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371600" indent="-457200"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5888" indent="-115888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</a:pPr>
            <a:r>
              <a:rPr lang="en-US" sz="1800" baseline="0" dirty="0" smtClean="0"/>
              <a:t>Dynamic Service Composition with </a:t>
            </a:r>
            <a:r>
              <a:rPr lang="en-US" sz="1800" baseline="0" dirty="0" err="1" smtClean="0"/>
              <a:t>QoS</a:t>
            </a:r>
            <a:r>
              <a:rPr lang="en-US" sz="1800" baseline="0" dirty="0" smtClean="0"/>
              <a:t> Assurance in Net-centric and cloud computing environments</a:t>
            </a:r>
          </a:p>
          <a:p>
            <a:pPr marL="115888" indent="-115888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</a:pPr>
            <a:r>
              <a:rPr lang="en-US" sz="1800" baseline="0" dirty="0" smtClean="0">
                <a:solidFill>
                  <a:srgbClr val="0000FF"/>
                </a:solidFill>
              </a:rPr>
              <a:t>Optimizing performance and energy requirements of net-centric and embedded systems</a:t>
            </a:r>
          </a:p>
          <a:p>
            <a:pPr marL="115888" indent="-115888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</a:pPr>
            <a:r>
              <a:rPr lang="en-US" sz="1800" baseline="0" dirty="0" smtClean="0"/>
              <a:t>Cloud computing-based visualization tool to access global climate data sets</a:t>
            </a:r>
          </a:p>
          <a:p>
            <a:pPr marL="115888" indent="-115888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</a:pPr>
            <a:r>
              <a:rPr lang="en-US" sz="1800" baseline="0" dirty="0" smtClean="0">
                <a:solidFill>
                  <a:srgbClr val="0000FF"/>
                </a:solidFill>
              </a:rPr>
              <a:t>Software benchmark and simulator forecaster</a:t>
            </a:r>
          </a:p>
          <a:p>
            <a:pPr marL="115888" indent="-115888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</a:pPr>
            <a:r>
              <a:rPr lang="en-US" sz="1800" baseline="0" dirty="0" smtClean="0"/>
              <a:t>Next generation memory systems for data centers</a:t>
            </a:r>
          </a:p>
          <a:p>
            <a:pPr marL="115888" indent="-115888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</a:pPr>
            <a:r>
              <a:rPr lang="en-US" sz="1800" baseline="0" dirty="0" smtClean="0">
                <a:solidFill>
                  <a:srgbClr val="0000FF"/>
                </a:solidFill>
              </a:rPr>
              <a:t>A framework for assessing security vulnerabilities in Cloud computing systems</a:t>
            </a:r>
          </a:p>
          <a:p>
            <a:pPr marL="115888" indent="-115888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</a:pPr>
            <a:r>
              <a:rPr lang="en-US" sz="1800" baseline="0" dirty="0" smtClean="0"/>
              <a:t>A framework for Health Care app development</a:t>
            </a:r>
          </a:p>
          <a:p>
            <a:pPr marL="115888" indent="-115888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</a:pPr>
            <a:r>
              <a:rPr lang="en-US" sz="1800" baseline="0" dirty="0" smtClean="0">
                <a:solidFill>
                  <a:srgbClr val="0000FF"/>
                </a:solidFill>
              </a:rPr>
              <a:t>Control and Management in Cyber-Physical Systems Distributed and Cloud computing framework for Internet of Things</a:t>
            </a:r>
          </a:p>
          <a:p>
            <a:pPr marL="115888" indent="-115888" eaLnBrk="1" fontAlgn="base" hangingPunct="1">
              <a:spcBef>
                <a:spcPct val="50000"/>
              </a:spcBef>
              <a:spcAft>
                <a:spcPct val="0"/>
              </a:spcAft>
              <a:buFont typeface="Arial"/>
              <a:buChar char="•"/>
            </a:pPr>
            <a:r>
              <a:rPr lang="en-US" sz="1800" baseline="0" dirty="0" smtClean="0"/>
              <a:t>Real-time Adaptive and Intelligent DSP Systems</a:t>
            </a:r>
            <a:endParaRPr lang="en-US" sz="1800" baseline="0" dirty="0" smtClean="0">
              <a:solidFill>
                <a:srgbClr val="000000"/>
              </a:solidFill>
              <a:latin typeface="+mn-lt"/>
              <a:ea typeface="Osaka" charset="0"/>
              <a:cs typeface="Osaka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Times" charset="0"/>
                <a:ea typeface="Osaka" charset="0"/>
                <a:cs typeface="Times" charset="0"/>
              </a:rPr>
              <a:t>Examples of Current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374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Raytheon Corporate">
      <a:dk1>
        <a:srgbClr val="000000"/>
      </a:dk1>
      <a:lt1>
        <a:srgbClr val="FFFFFF"/>
      </a:lt1>
      <a:dk2>
        <a:srgbClr val="000000"/>
      </a:dk2>
      <a:lt2>
        <a:srgbClr val="B5B5B5"/>
      </a:lt2>
      <a:accent1>
        <a:srgbClr val="95A289"/>
      </a:accent1>
      <a:accent2>
        <a:srgbClr val="DAD9AD"/>
      </a:accent2>
      <a:accent3>
        <a:srgbClr val="7C96A1"/>
      </a:accent3>
      <a:accent4>
        <a:srgbClr val="CE1126"/>
      </a:accent4>
      <a:accent5>
        <a:srgbClr val="AC9F89"/>
      </a:accent5>
      <a:accent6>
        <a:srgbClr val="666465"/>
      </a:accent6>
      <a:hlink>
        <a:srgbClr val="7C96A1"/>
      </a:hlink>
      <a:folHlink>
        <a:srgbClr val="666465"/>
      </a:folHlink>
    </a:clrScheme>
    <a:fontScheme name="Raytheo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B5B5B5"/>
        </a:solidFill>
        <a:ln w="12700" algn="ctr">
          <a:noFill/>
          <a:miter lim="800000"/>
          <a:headEnd/>
          <a:tailEnd/>
        </a:ln>
      </a:spPr>
      <a:bodyPr wrap="none" anchor="ctr"/>
      <a:lstStyle>
        <a:defPPr>
          <a:defRPr dirty="0" err="1" smtClean="0"/>
        </a:defPPr>
      </a:lstStyle>
    </a:spDef>
    <a:lnDef>
      <a:spPr>
        <a:ln w="12700">
          <a:solidFill>
            <a:srgbClr val="B5B5B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782</TotalTime>
  <Words>1102</Words>
  <Application>Microsoft Macintosh PowerPoint</Application>
  <PresentationFormat>On-screen Show (4:3)</PresentationFormat>
  <Paragraphs>198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</vt:lpstr>
      <vt:lpstr>PowerPoint Presentation</vt:lpstr>
      <vt:lpstr>Center Overview</vt:lpstr>
      <vt:lpstr>NCSS I/UCRC Development Timeline</vt:lpstr>
      <vt:lpstr>Accomplishments By Numbers</vt:lpstr>
      <vt:lpstr>Industrial members</vt:lpstr>
      <vt:lpstr>What Do Companies Gain from Membership?</vt:lpstr>
      <vt:lpstr>Other Benefits?</vt:lpstr>
      <vt:lpstr>Overall Competencies</vt:lpstr>
      <vt:lpstr>Examples of Current Projects</vt:lpstr>
      <vt:lpstr>How it Works</vt:lpstr>
      <vt:lpstr>PowerPoint Presentation</vt:lpstr>
    </vt:vector>
  </TitlesOfParts>
  <Company>Raytheon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NSF Net-Centric Software and Systems I/UCRC</dc:title>
  <dc:subject>Event Name</dc:subject>
  <dc:creator>References:</dc:creator>
  <cp:keywords>Raytheon</cp:keywords>
  <dc:description>Template: Mark Johnson, Silver Fox Productions
Formatting:
Event Date:
Event Location:
Audience Type: Internal</dc:description>
  <cp:lastModifiedBy>Krishna Kavi</cp:lastModifiedBy>
  <cp:revision>78</cp:revision>
  <dcterms:created xsi:type="dcterms:W3CDTF">2013-03-23T18:07:31Z</dcterms:created>
  <dcterms:modified xsi:type="dcterms:W3CDTF">2014-03-31T14:08:58Z</dcterms:modified>
</cp:coreProperties>
</file>