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6" r:id="rId5"/>
    <p:sldId id="267" r:id="rId6"/>
    <p:sldId id="259" r:id="rId7"/>
    <p:sldId id="260" r:id="rId8"/>
    <p:sldId id="261" r:id="rId9"/>
    <p:sldId id="262"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FF00"/>
    <a:srgbClr val="FFFF4F"/>
    <a:srgbClr val="F1F9B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7" autoAdjust="0"/>
    <p:restoredTop sz="94660"/>
  </p:normalViewPr>
  <p:slideViewPr>
    <p:cSldViewPr snapToGrid="0">
      <p:cViewPr varScale="1">
        <p:scale>
          <a:sx n="85" d="100"/>
          <a:sy n="85" d="100"/>
        </p:scale>
        <p:origin x="-73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B3AF20-68AA-4BC2-9A92-C1A33285C3DB}" type="datetimeFigureOut">
              <a:rPr lang="en-US" smtClean="0"/>
              <a:t>4/1/2013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568B28-78C7-4538-9491-DB9DC515B6E7}" type="slidenum">
              <a:rPr lang="en-US" smtClean="0"/>
              <a:t>‹#›</a:t>
            </a:fld>
            <a:endParaRPr lang="en-US"/>
          </a:p>
        </p:txBody>
      </p:sp>
    </p:spTree>
    <p:extLst>
      <p:ext uri="{BB962C8B-B14F-4D97-AF65-F5344CB8AC3E}">
        <p14:creationId xmlns:p14="http://schemas.microsoft.com/office/powerpoint/2010/main" val="3461927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4.xml"/><Relationship Id="rId5" Type="http://schemas.openxmlformats.org/officeDocument/2006/relationships/image" Target="../media/image19.wmf"/><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sf.gov/eng/iip/iucrc/sample_agreement_form.jsp" TargetMode="External"/><Relationship Id="rId2" Type="http://schemas.openxmlformats.org/officeDocument/2006/relationships/hyperlink" Target="http://www.nsf.gov/eng/iip/iucr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nsf.gov/eng/iip/iucrc/program.js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fnal.gov/pub/today/universities/images/purdue-university-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38011" y="5091727"/>
            <a:ext cx="1474839" cy="13716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62054" y="714221"/>
            <a:ext cx="8982307" cy="3601301"/>
          </a:xfrm>
        </p:spPr>
        <p:txBody>
          <a:bodyPr>
            <a:normAutofit fontScale="90000"/>
          </a:bodyPr>
          <a:lstStyle/>
          <a:p>
            <a:r>
              <a:rPr lang="en-US" sz="3200" b="1" dirty="0" smtClean="0">
                <a:latin typeface="Arial" pitchFamily="34" charset="0"/>
                <a:cs typeface="Arial" pitchFamily="34" charset="0"/>
              </a:rPr>
              <a:t>IUCRC New Site Planning Grant</a:t>
            </a: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4000" b="1" dirty="0" smtClean="0">
                <a:latin typeface="Arial" pitchFamily="34" charset="0"/>
                <a:cs typeface="Arial" pitchFamily="34" charset="0"/>
              </a:rPr>
              <a:t>Purdue University</a:t>
            </a:r>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r>
              <a:rPr lang="en-US" sz="3600" b="1" dirty="0" smtClean="0">
                <a:latin typeface="Arial" pitchFamily="34" charset="0"/>
                <a:cs typeface="Arial" pitchFamily="34" charset="0"/>
              </a:rPr>
              <a:t>Net-Centric Software and </a:t>
            </a:r>
            <a:br>
              <a:rPr lang="en-US" sz="3600" b="1" dirty="0" smtClean="0">
                <a:latin typeface="Arial" pitchFamily="34" charset="0"/>
                <a:cs typeface="Arial" pitchFamily="34" charset="0"/>
              </a:rPr>
            </a:br>
            <a:r>
              <a:rPr lang="en-US" sz="3600" b="1" dirty="0" smtClean="0">
                <a:latin typeface="Arial" pitchFamily="34" charset="0"/>
                <a:cs typeface="Arial" pitchFamily="34" charset="0"/>
              </a:rPr>
              <a:t>Systems Research Center</a:t>
            </a:r>
            <a:br>
              <a:rPr lang="en-US" sz="3600" b="1" dirty="0" smtClean="0">
                <a:latin typeface="Arial" pitchFamily="34" charset="0"/>
                <a:cs typeface="Arial" pitchFamily="34" charset="0"/>
              </a:rPr>
            </a:br>
            <a:r>
              <a:rPr lang="en-US" sz="3600" b="1" dirty="0" smtClean="0">
                <a:latin typeface="Arial" pitchFamily="34" charset="0"/>
                <a:cs typeface="Arial" pitchFamily="34" charset="0"/>
              </a:rPr>
              <a:t>Joining Existing </a:t>
            </a:r>
            <a:r>
              <a:rPr lang="en-US" sz="3600" b="1" dirty="0" err="1" smtClean="0">
                <a:latin typeface="Arial" pitchFamily="34" charset="0"/>
                <a:cs typeface="Arial" pitchFamily="34" charset="0"/>
              </a:rPr>
              <a:t>NSFcenters</a:t>
            </a:r>
            <a:r>
              <a:rPr lang="en-US" sz="3600" b="1" dirty="0" smtClean="0">
                <a:latin typeface="Arial" pitchFamily="34" charset="0"/>
                <a:cs typeface="Arial" pitchFamily="34" charset="0"/>
              </a:rPr>
              <a:t> at Univ. of North Texas, Arizona State, and Missouri Institute of Science and Technology</a:t>
            </a:r>
            <a:endParaRPr lang="en-US" sz="3600" b="1" dirty="0">
              <a:latin typeface="Arial" pitchFamily="34" charset="0"/>
              <a:cs typeface="Arial" pitchFamily="34" charset="0"/>
            </a:endParaRPr>
          </a:p>
        </p:txBody>
      </p:sp>
      <p:pic>
        <p:nvPicPr>
          <p:cNvPr id="1028" name="Picture 4" descr="https://engineering.purdue.edu/ECE/Academics/Graduates/FallOpenHouse/ECE_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9157" y="5076968"/>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cs.purdue.edu/homes/spa/cs-logo.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98773" y="5117909"/>
            <a:ext cx="3039556"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642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s://encrypted-tbn1.gstatic.com/images?q=tbn:ANd9GcQIlQjZSGmIPwj_Dl94V7_Fvn5hzblY6p_yPnI310dE_rqe3VYzA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632" y="3572556"/>
            <a:ext cx="1700520" cy="130860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2800" b="1" dirty="0" smtClean="0"/>
              <a:t>4. Mobile Intelligence using Cloud Computing</a:t>
            </a:r>
            <a:endParaRPr lang="en-US" sz="2800" b="1" dirty="0"/>
          </a:p>
        </p:txBody>
      </p:sp>
      <p:sp>
        <p:nvSpPr>
          <p:cNvPr id="3" name="Content Placeholder 2"/>
          <p:cNvSpPr>
            <a:spLocks noGrp="1"/>
          </p:cNvSpPr>
          <p:nvPr>
            <p:ph idx="1"/>
          </p:nvPr>
        </p:nvSpPr>
        <p:spPr/>
        <p:txBody>
          <a:bodyPr/>
          <a:lstStyle/>
          <a:p>
            <a:endParaRPr lang="en-US" dirty="0"/>
          </a:p>
        </p:txBody>
      </p:sp>
      <p:pic>
        <p:nvPicPr>
          <p:cNvPr id="4" name="Picture 22" descr="https://encrypted-tbn2.google.com/images?q=tbn:ANd9GcR0Ypk94FSlQ7mf7ojRLYBvi-d-S8cBqgrSqbG0kIF-BrIgX3trp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5423" y="3577675"/>
            <a:ext cx="1328642" cy="1491273"/>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p:cNvCxnSpPr/>
          <p:nvPr/>
        </p:nvCxnSpPr>
        <p:spPr>
          <a:xfrm flipV="1">
            <a:off x="2146889" y="4408227"/>
            <a:ext cx="2220395" cy="1415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30394" y="2302009"/>
            <a:ext cx="3145413" cy="830997"/>
          </a:xfrm>
          <a:prstGeom prst="rect">
            <a:avLst/>
          </a:prstGeom>
          <a:noFill/>
        </p:spPr>
        <p:txBody>
          <a:bodyPr wrap="none" rtlCol="0">
            <a:spAutoFit/>
          </a:bodyPr>
          <a:lstStyle/>
          <a:p>
            <a:r>
              <a:rPr lang="en-US" sz="2400" dirty="0" smtClean="0">
                <a:latin typeface="Arial" pitchFamily="34" charset="0"/>
                <a:cs typeface="Arial" pitchFamily="34" charset="0"/>
              </a:rPr>
              <a:t>1. mobile systems</a:t>
            </a:r>
          </a:p>
          <a:p>
            <a:r>
              <a:rPr lang="en-US" sz="2400" dirty="0" smtClean="0">
                <a:latin typeface="Arial" pitchFamily="34" charset="0"/>
                <a:cs typeface="Arial" pitchFamily="34" charset="0"/>
              </a:rPr>
              <a:t>    acquire information</a:t>
            </a:r>
            <a:endParaRPr lang="en-US" sz="2400" dirty="0">
              <a:latin typeface="Arial" pitchFamily="34" charset="0"/>
              <a:cs typeface="Arial" pitchFamily="34" charset="0"/>
            </a:endParaRPr>
          </a:p>
        </p:txBody>
      </p:sp>
      <p:sp>
        <p:nvSpPr>
          <p:cNvPr id="7" name="TextBox 6"/>
          <p:cNvSpPr txBox="1"/>
          <p:nvPr/>
        </p:nvSpPr>
        <p:spPr>
          <a:xfrm>
            <a:off x="2179828" y="3901073"/>
            <a:ext cx="2476960" cy="461665"/>
          </a:xfrm>
          <a:prstGeom prst="rect">
            <a:avLst/>
          </a:prstGeom>
          <a:noFill/>
        </p:spPr>
        <p:txBody>
          <a:bodyPr wrap="none" rtlCol="0">
            <a:spAutoFit/>
          </a:bodyPr>
          <a:lstStyle/>
          <a:p>
            <a:r>
              <a:rPr lang="en-US" sz="2400" dirty="0">
                <a:latin typeface="Arial" pitchFamily="34" charset="0"/>
                <a:cs typeface="Arial" pitchFamily="34" charset="0"/>
              </a:rPr>
              <a:t>2</a:t>
            </a:r>
            <a:r>
              <a:rPr lang="en-US" sz="2400" dirty="0" smtClean="0">
                <a:latin typeface="Arial" pitchFamily="34" charset="0"/>
                <a:cs typeface="Arial" pitchFamily="34" charset="0"/>
              </a:rPr>
              <a:t>. send to server</a:t>
            </a:r>
            <a:endParaRPr lang="en-US" sz="2400" dirty="0">
              <a:latin typeface="Arial" pitchFamily="34" charset="0"/>
              <a:cs typeface="Arial" pitchFamily="34" charset="0"/>
            </a:endParaRPr>
          </a:p>
        </p:txBody>
      </p:sp>
      <p:sp>
        <p:nvSpPr>
          <p:cNvPr id="8" name="Freeform 7"/>
          <p:cNvSpPr/>
          <p:nvPr/>
        </p:nvSpPr>
        <p:spPr>
          <a:xfrm>
            <a:off x="4707158" y="2879678"/>
            <a:ext cx="903083" cy="600497"/>
          </a:xfrm>
          <a:custGeom>
            <a:avLst/>
            <a:gdLst>
              <a:gd name="connsiteX0" fmla="*/ 1313 w 903083"/>
              <a:gd name="connsiteY0" fmla="*/ 672810 h 686458"/>
              <a:gd name="connsiteX1" fmla="*/ 83199 w 903083"/>
              <a:gd name="connsiteY1" fmla="*/ 167843 h 686458"/>
              <a:gd name="connsiteX2" fmla="*/ 533575 w 903083"/>
              <a:gd name="connsiteY2" fmla="*/ 4069 h 686458"/>
              <a:gd name="connsiteX3" fmla="*/ 861121 w 903083"/>
              <a:gd name="connsiteY3" fmla="*/ 304320 h 686458"/>
              <a:gd name="connsiteX4" fmla="*/ 888417 w 903083"/>
              <a:gd name="connsiteY4" fmla="*/ 686458 h 6864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3083" h="686458">
                <a:moveTo>
                  <a:pt x="1313" y="672810"/>
                </a:moveTo>
                <a:cubicBezTo>
                  <a:pt x="-2099" y="476055"/>
                  <a:pt x="-5511" y="279300"/>
                  <a:pt x="83199" y="167843"/>
                </a:cubicBezTo>
                <a:cubicBezTo>
                  <a:pt x="171909" y="56386"/>
                  <a:pt x="403921" y="-18677"/>
                  <a:pt x="533575" y="4069"/>
                </a:cubicBezTo>
                <a:cubicBezTo>
                  <a:pt x="663229" y="26815"/>
                  <a:pt x="801981" y="190589"/>
                  <a:pt x="861121" y="304320"/>
                </a:cubicBezTo>
                <a:cubicBezTo>
                  <a:pt x="920261" y="418051"/>
                  <a:pt x="904339" y="552254"/>
                  <a:pt x="888417" y="686458"/>
                </a:cubicBezTo>
              </a:path>
            </a:pathLst>
          </a:custGeom>
          <a:noFill/>
          <a:ln>
            <a:solidFill>
              <a:schemeClr val="tx1"/>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653780" y="2031317"/>
            <a:ext cx="4036682" cy="830997"/>
          </a:xfrm>
          <a:prstGeom prst="rect">
            <a:avLst/>
          </a:prstGeom>
          <a:noFill/>
        </p:spPr>
        <p:txBody>
          <a:bodyPr wrap="none" rtlCol="0">
            <a:spAutoFit/>
          </a:bodyPr>
          <a:lstStyle/>
          <a:p>
            <a:r>
              <a:rPr lang="en-US" sz="2400" dirty="0">
                <a:latin typeface="Arial" pitchFamily="34" charset="0"/>
                <a:cs typeface="Arial" pitchFamily="34" charset="0"/>
              </a:rPr>
              <a:t>3</a:t>
            </a:r>
            <a:r>
              <a:rPr lang="en-US" sz="2400" dirty="0" smtClean="0">
                <a:latin typeface="Arial" pitchFamily="34" charset="0"/>
                <a:cs typeface="Arial" pitchFamily="34" charset="0"/>
              </a:rPr>
              <a:t>. analyze data</a:t>
            </a:r>
          </a:p>
          <a:p>
            <a:r>
              <a:rPr lang="en-US" sz="2400" dirty="0">
                <a:latin typeface="Arial" pitchFamily="34" charset="0"/>
                <a:cs typeface="Arial" pitchFamily="34" charset="0"/>
              </a:rPr>
              <a:t> </a:t>
            </a:r>
            <a:r>
              <a:rPr lang="en-US" sz="2400" dirty="0" smtClean="0">
                <a:latin typeface="Arial" pitchFamily="34" charset="0"/>
                <a:cs typeface="Arial" pitchFamily="34" charset="0"/>
              </a:rPr>
              <a:t>   make intelligent decisions</a:t>
            </a:r>
            <a:endParaRPr lang="en-US" sz="2400" dirty="0">
              <a:latin typeface="Arial" pitchFamily="34" charset="0"/>
              <a:cs typeface="Arial" pitchFamily="34" charset="0"/>
            </a:endParaRPr>
          </a:p>
        </p:txBody>
      </p:sp>
      <p:sp>
        <p:nvSpPr>
          <p:cNvPr id="10" name="TextBox 9"/>
          <p:cNvSpPr txBox="1"/>
          <p:nvPr/>
        </p:nvSpPr>
        <p:spPr>
          <a:xfrm>
            <a:off x="2072927" y="4940579"/>
            <a:ext cx="2186817" cy="461665"/>
          </a:xfrm>
          <a:prstGeom prst="rect">
            <a:avLst/>
          </a:prstGeom>
          <a:noFill/>
        </p:spPr>
        <p:txBody>
          <a:bodyPr wrap="none" rtlCol="0">
            <a:spAutoFit/>
          </a:bodyPr>
          <a:lstStyle/>
          <a:p>
            <a:r>
              <a:rPr lang="en-US" sz="2400" dirty="0">
                <a:latin typeface="Arial" pitchFamily="34" charset="0"/>
                <a:cs typeface="Arial" pitchFamily="34" charset="0"/>
              </a:rPr>
              <a:t>5</a:t>
            </a:r>
            <a:r>
              <a:rPr lang="en-US" sz="2400" dirty="0" smtClean="0">
                <a:latin typeface="Arial" pitchFamily="34" charset="0"/>
                <a:cs typeface="Arial" pitchFamily="34" charset="0"/>
              </a:rPr>
              <a:t>. send results</a:t>
            </a:r>
            <a:endParaRPr lang="en-US" sz="2400" dirty="0">
              <a:latin typeface="Arial" pitchFamily="34" charset="0"/>
              <a:cs typeface="Arial" pitchFamily="34" charset="0"/>
            </a:endParaRPr>
          </a:p>
        </p:txBody>
      </p:sp>
      <p:sp>
        <p:nvSpPr>
          <p:cNvPr id="11" name="Freeform 10"/>
          <p:cNvSpPr/>
          <p:nvPr/>
        </p:nvSpPr>
        <p:spPr>
          <a:xfrm rot="18590373">
            <a:off x="419795" y="4863266"/>
            <a:ext cx="706720" cy="495417"/>
          </a:xfrm>
          <a:custGeom>
            <a:avLst/>
            <a:gdLst>
              <a:gd name="connsiteX0" fmla="*/ 441244 w 918916"/>
              <a:gd name="connsiteY0" fmla="*/ 0 h 988647"/>
              <a:gd name="connsiteX1" fmla="*/ 45459 w 918916"/>
              <a:gd name="connsiteY1" fmla="*/ 341194 h 988647"/>
              <a:gd name="connsiteX2" fmla="*/ 72755 w 918916"/>
              <a:gd name="connsiteY2" fmla="*/ 846162 h 988647"/>
              <a:gd name="connsiteX3" fmla="*/ 618665 w 918916"/>
              <a:gd name="connsiteY3" fmla="*/ 982639 h 988647"/>
              <a:gd name="connsiteX4" fmla="*/ 918916 w 918916"/>
              <a:gd name="connsiteY4" fmla="*/ 696036 h 988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16" h="988647">
                <a:moveTo>
                  <a:pt x="441244" y="0"/>
                </a:moveTo>
                <a:cubicBezTo>
                  <a:pt x="274059" y="100083"/>
                  <a:pt x="106874" y="200167"/>
                  <a:pt x="45459" y="341194"/>
                </a:cubicBezTo>
                <a:cubicBezTo>
                  <a:pt x="-15956" y="482221"/>
                  <a:pt x="-22779" y="739255"/>
                  <a:pt x="72755" y="846162"/>
                </a:cubicBezTo>
                <a:cubicBezTo>
                  <a:pt x="168289" y="953069"/>
                  <a:pt x="477638" y="1007660"/>
                  <a:pt x="618665" y="982639"/>
                </a:cubicBezTo>
                <a:cubicBezTo>
                  <a:pt x="759692" y="957618"/>
                  <a:pt x="918916" y="696036"/>
                  <a:pt x="918916" y="696036"/>
                </a:cubicBezTo>
              </a:path>
            </a:pathLst>
          </a:custGeom>
          <a:noFill/>
          <a:ln>
            <a:solidFill>
              <a:schemeClr val="tx1"/>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14554" y="5566099"/>
            <a:ext cx="3882794" cy="1200329"/>
          </a:xfrm>
          <a:prstGeom prst="rect">
            <a:avLst/>
          </a:prstGeom>
          <a:noFill/>
        </p:spPr>
        <p:txBody>
          <a:bodyPr wrap="none" rtlCol="0">
            <a:spAutoFit/>
          </a:bodyPr>
          <a:lstStyle/>
          <a:p>
            <a:r>
              <a:rPr lang="en-US" sz="2400" dirty="0">
                <a:latin typeface="Arial" pitchFamily="34" charset="0"/>
                <a:cs typeface="Arial" pitchFamily="34" charset="0"/>
              </a:rPr>
              <a:t>6</a:t>
            </a:r>
            <a:r>
              <a:rPr lang="en-US" sz="2400" dirty="0" smtClean="0">
                <a:latin typeface="Arial" pitchFamily="34" charset="0"/>
                <a:cs typeface="Arial" pitchFamily="34" charset="0"/>
              </a:rPr>
              <a:t>. user feedback</a:t>
            </a:r>
          </a:p>
          <a:p>
            <a:r>
              <a:rPr lang="en-US" sz="2400" dirty="0" smtClean="0">
                <a:latin typeface="Arial" pitchFamily="34" charset="0"/>
                <a:cs typeface="Arial" pitchFamily="34" charset="0"/>
              </a:rPr>
              <a:t>to continuous improvement</a:t>
            </a:r>
          </a:p>
          <a:p>
            <a:r>
              <a:rPr lang="en-US" sz="2400" dirty="0" smtClean="0">
                <a:latin typeface="Arial" pitchFamily="34" charset="0"/>
                <a:cs typeface="Arial" pitchFamily="34" charset="0"/>
              </a:rPr>
              <a:t>of computation results</a:t>
            </a:r>
            <a:endParaRPr lang="en-US" sz="2400" dirty="0">
              <a:latin typeface="Arial" pitchFamily="34" charset="0"/>
              <a:cs typeface="Arial" pitchFamily="34" charset="0"/>
            </a:endParaRPr>
          </a:p>
        </p:txBody>
      </p:sp>
      <p:sp>
        <p:nvSpPr>
          <p:cNvPr id="14" name="Freeform 13"/>
          <p:cNvSpPr/>
          <p:nvPr/>
        </p:nvSpPr>
        <p:spPr>
          <a:xfrm rot="20446299">
            <a:off x="1527429" y="3279302"/>
            <a:ext cx="632178" cy="658650"/>
          </a:xfrm>
          <a:custGeom>
            <a:avLst/>
            <a:gdLst>
              <a:gd name="connsiteX0" fmla="*/ 0 w 782582"/>
              <a:gd name="connsiteY0" fmla="*/ 314461 h 792133"/>
              <a:gd name="connsiteX1" fmla="*/ 450377 w 782582"/>
              <a:gd name="connsiteY1" fmla="*/ 563 h 792133"/>
              <a:gd name="connsiteX2" fmla="*/ 777923 w 782582"/>
              <a:gd name="connsiteY2" fmla="*/ 382700 h 792133"/>
              <a:gd name="connsiteX3" fmla="*/ 204717 w 782582"/>
              <a:gd name="connsiteY3" fmla="*/ 792133 h 792133"/>
            </a:gdLst>
            <a:ahLst/>
            <a:cxnLst>
              <a:cxn ang="0">
                <a:pos x="connsiteX0" y="connsiteY0"/>
              </a:cxn>
              <a:cxn ang="0">
                <a:pos x="connsiteX1" y="connsiteY1"/>
              </a:cxn>
              <a:cxn ang="0">
                <a:pos x="connsiteX2" y="connsiteY2"/>
              </a:cxn>
              <a:cxn ang="0">
                <a:pos x="connsiteX3" y="connsiteY3"/>
              </a:cxn>
            </a:cxnLst>
            <a:rect l="l" t="t" r="r" b="b"/>
            <a:pathLst>
              <a:path w="782582" h="792133">
                <a:moveTo>
                  <a:pt x="0" y="314461"/>
                </a:moveTo>
                <a:cubicBezTo>
                  <a:pt x="160361" y="151825"/>
                  <a:pt x="320723" y="-10810"/>
                  <a:pt x="450377" y="563"/>
                </a:cubicBezTo>
                <a:cubicBezTo>
                  <a:pt x="580031" y="11936"/>
                  <a:pt x="818866" y="250772"/>
                  <a:pt x="777923" y="382700"/>
                </a:cubicBezTo>
                <a:cubicBezTo>
                  <a:pt x="736980" y="514628"/>
                  <a:pt x="470848" y="653380"/>
                  <a:pt x="204717" y="792133"/>
                </a:cubicBezTo>
              </a:path>
            </a:pathLst>
          </a:custGeom>
          <a:noFill/>
          <a:ln>
            <a:solidFill>
              <a:schemeClr val="tx1"/>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H="1">
            <a:off x="2053630" y="4858603"/>
            <a:ext cx="2450131" cy="1592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6" name="Picture 4" descr="https://encrypted-tbn0.gstatic.com/images?q=tbn:ANd9GcQH7GGT8NspFFquuOvhVcu8lQpZO9xfT2nQR4-ok47BJ8WOH67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1250" y="5157645"/>
            <a:ext cx="2952750" cy="1552576"/>
          </a:xfrm>
          <a:prstGeom prst="rect">
            <a:avLst/>
          </a:prstGeom>
          <a:noFill/>
          <a:extLst>
            <a:ext uri="{909E8E84-426E-40DD-AFC4-6F175D3DCCD1}">
              <a14:hiddenFill xmlns:a14="http://schemas.microsoft.com/office/drawing/2010/main">
                <a:solidFill>
                  <a:srgbClr val="FFFFFF"/>
                </a:solidFill>
              </a14:hiddenFill>
            </a:ext>
          </a:extLst>
        </p:spPr>
      </p:pic>
      <p:sp>
        <p:nvSpPr>
          <p:cNvPr id="17" name="Freeform 16"/>
          <p:cNvSpPr/>
          <p:nvPr/>
        </p:nvSpPr>
        <p:spPr>
          <a:xfrm>
            <a:off x="5895833" y="4585647"/>
            <a:ext cx="1705970" cy="504967"/>
          </a:xfrm>
          <a:custGeom>
            <a:avLst/>
            <a:gdLst>
              <a:gd name="connsiteX0" fmla="*/ 0 w 1705970"/>
              <a:gd name="connsiteY0" fmla="*/ 80108 h 912622"/>
              <a:gd name="connsiteX1" fmla="*/ 968991 w 1705970"/>
              <a:gd name="connsiteY1" fmla="*/ 80108 h 912622"/>
              <a:gd name="connsiteX2" fmla="*/ 1705970 w 1705970"/>
              <a:gd name="connsiteY2" fmla="*/ 912622 h 912622"/>
            </a:gdLst>
            <a:ahLst/>
            <a:cxnLst>
              <a:cxn ang="0">
                <a:pos x="connsiteX0" y="connsiteY0"/>
              </a:cxn>
              <a:cxn ang="0">
                <a:pos x="connsiteX1" y="connsiteY1"/>
              </a:cxn>
              <a:cxn ang="0">
                <a:pos x="connsiteX2" y="connsiteY2"/>
              </a:cxn>
            </a:cxnLst>
            <a:rect l="l" t="t" r="r" b="b"/>
            <a:pathLst>
              <a:path w="1705970" h="912622">
                <a:moveTo>
                  <a:pt x="0" y="80108"/>
                </a:moveTo>
                <a:cubicBezTo>
                  <a:pt x="342331" y="10732"/>
                  <a:pt x="684663" y="-58644"/>
                  <a:pt x="968991" y="80108"/>
                </a:cubicBezTo>
                <a:cubicBezTo>
                  <a:pt x="1253319" y="218860"/>
                  <a:pt x="1479644" y="565741"/>
                  <a:pt x="1705970" y="912622"/>
                </a:cubicBezTo>
              </a:path>
            </a:pathLst>
          </a:custGeom>
          <a:noFill/>
          <a:ln>
            <a:solidFill>
              <a:schemeClr val="tx1"/>
            </a:solidFill>
            <a:headEnd type="triangle" w="lg" len="lg"/>
            <a:tailEnd type="non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114396" y="3016231"/>
            <a:ext cx="3119765" cy="1569660"/>
          </a:xfrm>
          <a:prstGeom prst="rect">
            <a:avLst/>
          </a:prstGeom>
          <a:noFill/>
        </p:spPr>
        <p:txBody>
          <a:bodyPr wrap="none" rtlCol="0">
            <a:spAutoFit/>
          </a:bodyPr>
          <a:lstStyle/>
          <a:p>
            <a:pPr algn="ctr"/>
            <a:r>
              <a:rPr lang="en-US" sz="2400" dirty="0">
                <a:latin typeface="Arial" pitchFamily="34" charset="0"/>
                <a:cs typeface="Arial" pitchFamily="34" charset="0"/>
              </a:rPr>
              <a:t>4</a:t>
            </a:r>
            <a:r>
              <a:rPr lang="en-US" sz="2400" dirty="0" smtClean="0">
                <a:latin typeface="Arial" pitchFamily="34" charset="0"/>
                <a:cs typeface="Arial" pitchFamily="34" charset="0"/>
              </a:rPr>
              <a:t>. retrieve additional</a:t>
            </a:r>
          </a:p>
          <a:p>
            <a:pPr algn="ctr"/>
            <a:r>
              <a:rPr lang="en-US" sz="2400" dirty="0" smtClean="0">
                <a:latin typeface="Arial" pitchFamily="34" charset="0"/>
                <a:cs typeface="Arial" pitchFamily="34" charset="0"/>
              </a:rPr>
              <a:t>information + perform</a:t>
            </a:r>
          </a:p>
          <a:p>
            <a:pPr algn="ctr"/>
            <a:r>
              <a:rPr lang="en-US" sz="2400" dirty="0" smtClean="0">
                <a:latin typeface="Arial" pitchFamily="34" charset="0"/>
                <a:cs typeface="Arial" pitchFamily="34" charset="0"/>
              </a:rPr>
              <a:t>massive computation</a:t>
            </a:r>
          </a:p>
          <a:p>
            <a:pPr algn="ctr"/>
            <a:r>
              <a:rPr lang="en-US" sz="2400" dirty="0" smtClean="0">
                <a:latin typeface="Arial" pitchFamily="34" charset="0"/>
                <a:cs typeface="Arial" pitchFamily="34" charset="0"/>
              </a:rPr>
              <a:t>using cloud servers</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681400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Software Architecture</a:t>
            </a:r>
            <a:br>
              <a:rPr lang="en-US" sz="2800" b="1" dirty="0" smtClean="0"/>
            </a:br>
            <a:r>
              <a:rPr lang="en-US" sz="2800" b="1" dirty="0" smtClean="0"/>
              <a:t>(A General Approach for Mobile Intelligence)</a:t>
            </a:r>
            <a:endParaRPr lang="en-US" sz="2800" b="1" dirty="0"/>
          </a:p>
        </p:txBody>
      </p:sp>
      <p:sp>
        <p:nvSpPr>
          <p:cNvPr id="3" name="Content Placeholder 2"/>
          <p:cNvSpPr>
            <a:spLocks noGrp="1"/>
          </p:cNvSpPr>
          <p:nvPr>
            <p:ph idx="1"/>
          </p:nvPr>
        </p:nvSpPr>
        <p:spPr/>
        <p:txBody>
          <a:bodyPr>
            <a:normAutofit/>
          </a:bodyPr>
          <a:lstStyle/>
          <a:p>
            <a:pPr marL="0" indent="0" algn="ctr">
              <a:buNone/>
            </a:pPr>
            <a:r>
              <a:rPr lang="en-US" sz="2800" dirty="0" smtClean="0"/>
              <a:t>Why is this approach different?</a:t>
            </a:r>
          </a:p>
          <a:p>
            <a:pPr marL="0" indent="0" algn="ctr">
              <a:buNone/>
            </a:pPr>
            <a:r>
              <a:rPr lang="en-US" sz="2800" dirty="0" smtClean="0"/>
              <a:t>It is general to any type of mobile intelligence </a:t>
            </a:r>
          </a:p>
          <a:p>
            <a:pPr marL="0" indent="0" algn="ctr">
              <a:buNone/>
            </a:pPr>
            <a:r>
              <a:rPr lang="en-US" sz="2800" dirty="0" smtClean="0"/>
              <a:t>that requires heavy computation</a:t>
            </a:r>
          </a:p>
          <a:p>
            <a:pPr algn="ct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2395600785"/>
              </p:ext>
            </p:extLst>
          </p:nvPr>
        </p:nvGraphicFramePr>
        <p:xfrm>
          <a:off x="295703" y="3471480"/>
          <a:ext cx="4249004" cy="2743200"/>
        </p:xfrm>
        <a:graphic>
          <a:graphicData uri="http://schemas.openxmlformats.org/drawingml/2006/table">
            <a:tbl>
              <a:tblPr firstRow="1" bandRow="1">
                <a:tableStyleId>{5C22544A-7EE6-4342-B048-85BDC9FD1C3A}</a:tableStyleId>
              </a:tblPr>
              <a:tblGrid>
                <a:gridCol w="1062251"/>
                <a:gridCol w="1062251"/>
                <a:gridCol w="1062251"/>
                <a:gridCol w="1062251"/>
              </a:tblGrid>
              <a:tr h="370840">
                <a:tc gridSpan="4">
                  <a:txBody>
                    <a:bodyPr/>
                    <a:lstStyle/>
                    <a:p>
                      <a:pPr algn="ctr"/>
                      <a:r>
                        <a:rPr lang="en-US" sz="2800" b="1" dirty="0" smtClean="0">
                          <a:solidFill>
                            <a:schemeClr val="tx1"/>
                          </a:solidFill>
                        </a:rPr>
                        <a:t>Mobile System</a:t>
                      </a:r>
                      <a:endParaRPr lang="en-US" sz="2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gridSpan="4">
                  <a:txBody>
                    <a:bodyPr/>
                    <a:lstStyle/>
                    <a:p>
                      <a:pPr algn="ctr"/>
                      <a:r>
                        <a:rPr lang="en-US" b="1" dirty="0" smtClean="0">
                          <a:solidFill>
                            <a:schemeClr val="tx1"/>
                          </a:solidFill>
                        </a:rPr>
                        <a:t>User Interface</a:t>
                      </a:r>
                      <a:r>
                        <a:rPr lang="en-US" b="1" baseline="0" dirty="0" smtClean="0">
                          <a:solidFill>
                            <a:schemeClr val="tx1"/>
                          </a:solidFill>
                        </a:rPr>
                        <a:t> and Feedback</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Information</a:t>
                      </a:r>
                      <a:r>
                        <a:rPr lang="en-US" b="1" baseline="0" dirty="0" smtClean="0">
                          <a:solidFill>
                            <a:schemeClr val="tx1"/>
                          </a:solidFill>
                        </a:rPr>
                        <a:t> </a:t>
                      </a:r>
                      <a:r>
                        <a:rPr lang="en-US" b="1" dirty="0" smtClean="0">
                          <a:solidFill>
                            <a:schemeClr val="tx1"/>
                          </a:solidFill>
                        </a:rPr>
                        <a:t>Clusters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solidFill>
                            <a:schemeClr val="tx1"/>
                          </a:solidFill>
                        </a:rPr>
                        <a:t>Offloader</a:t>
                      </a:r>
                      <a:endParaRPr lang="en-US"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4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gridSpan="4">
                  <a:txBody>
                    <a:bodyPr/>
                    <a:lstStyle/>
                    <a:p>
                      <a:pPr algn="ctr"/>
                      <a:r>
                        <a:rPr lang="en-US" b="1" dirty="0" smtClean="0">
                          <a:solidFill>
                            <a:schemeClr val="tx1"/>
                          </a:solidFill>
                        </a:rPr>
                        <a:t>Profiler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pPr algn="ctr"/>
                      <a:endParaRPr lang="en-US" b="0"/>
                    </a:p>
                  </a:txBody>
                  <a:tcPr>
                    <a:lnT w="12700" cap="flat" cmpd="sng" algn="ctr">
                      <a:solidFill>
                        <a:schemeClr val="tx1"/>
                      </a:solidFill>
                      <a:prstDash val="solid"/>
                      <a:round/>
                      <a:headEnd type="none" w="med" len="med"/>
                      <a:tailEnd type="none" w="med" len="med"/>
                    </a:lnT>
                  </a:tcPr>
                </a:tc>
                <a:tc hMerge="1">
                  <a:txBody>
                    <a:bodyPr/>
                    <a:lstStyle/>
                    <a:p>
                      <a:pPr algn="ctr"/>
                      <a:endParaRPr lang="en-US" b="0"/>
                    </a:p>
                  </a:txBody>
                  <a:tcPr>
                    <a:lnT w="12700" cap="flat" cmpd="sng" algn="ctr">
                      <a:solidFill>
                        <a:schemeClr val="tx1"/>
                      </a:solidFill>
                      <a:prstDash val="solid"/>
                      <a:round/>
                      <a:headEnd type="none" w="med" len="med"/>
                      <a:tailEnd type="none" w="med" len="med"/>
                    </a:lnT>
                  </a:tcPr>
                </a:tc>
                <a:tc hMerge="1">
                  <a:txBody>
                    <a:bodyPr/>
                    <a:lstStyle/>
                    <a:p>
                      <a:pPr algn="ctr"/>
                      <a:endParaRPr lang="en-US" b="0" dirty="0"/>
                    </a:p>
                  </a:txBody>
                  <a:tcPr>
                    <a:lnT w="12700" cap="flat" cmpd="sng" algn="ctr">
                      <a:solidFill>
                        <a:schemeClr val="tx1"/>
                      </a:solidFill>
                      <a:prstDash val="solid"/>
                      <a:round/>
                      <a:headEnd type="none" w="med" len="med"/>
                      <a:tailEnd type="none" w="med" len="med"/>
                    </a:lnT>
                  </a:tcPr>
                </a:tc>
              </a:tr>
              <a:tr h="370840">
                <a:tc>
                  <a:txBody>
                    <a:bodyPr/>
                    <a:lstStyle/>
                    <a:p>
                      <a:pPr algn="ctr"/>
                      <a:r>
                        <a:rPr lang="en-US" b="1" dirty="0" smtClean="0">
                          <a:solidFill>
                            <a:schemeClr val="tx1"/>
                          </a:solidFill>
                        </a:rPr>
                        <a:t>Program</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b="1" dirty="0" smtClean="0">
                          <a:solidFill>
                            <a:schemeClr val="tx1"/>
                          </a:solidFill>
                        </a:rPr>
                        <a:t>Network</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b="1" dirty="0" smtClean="0">
                          <a:solidFill>
                            <a:schemeClr val="tx1"/>
                          </a:solidFill>
                        </a:rPr>
                        <a:t>Data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US" b="1" dirty="0" smtClean="0">
                          <a:solidFill>
                            <a:schemeClr val="tx1"/>
                          </a:solidFill>
                        </a:rPr>
                        <a:t>...</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r h="370840">
                <a:tc gridSpan="4">
                  <a:txBody>
                    <a:bodyPr/>
                    <a:lstStyle/>
                    <a:p>
                      <a:pPr algn="ctr"/>
                      <a:r>
                        <a:rPr lang="en-US" b="1" dirty="0" smtClean="0">
                          <a:solidFill>
                            <a:schemeClr val="tx1"/>
                          </a:solidFill>
                        </a:rPr>
                        <a:t>Run-Time</a:t>
                      </a:r>
                      <a:r>
                        <a:rPr lang="en-US" b="1" baseline="0" dirty="0" smtClean="0">
                          <a:solidFill>
                            <a:schemeClr val="tx1"/>
                          </a:solidFill>
                        </a:rPr>
                        <a:t> System</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US"/>
                    </a:p>
                  </a:txBody>
                  <a:tcPr/>
                </a:tc>
                <a:tc hMerge="1">
                  <a:txBody>
                    <a:bodyPr/>
                    <a:lstStyle/>
                    <a:p>
                      <a:pPr algn="ctr"/>
                      <a:endParaRPr lang="en-US"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90965587"/>
              </p:ext>
            </p:extLst>
          </p:nvPr>
        </p:nvGraphicFramePr>
        <p:xfrm>
          <a:off x="5022375" y="3471471"/>
          <a:ext cx="3821376" cy="2372360"/>
        </p:xfrm>
        <a:graphic>
          <a:graphicData uri="http://schemas.openxmlformats.org/drawingml/2006/table">
            <a:tbl>
              <a:tblPr firstRow="1" bandRow="1">
                <a:tableStyleId>{5C22544A-7EE6-4342-B048-85BDC9FD1C3A}</a:tableStyleId>
              </a:tblPr>
              <a:tblGrid>
                <a:gridCol w="1910688"/>
                <a:gridCol w="1910688"/>
              </a:tblGrid>
              <a:tr h="37084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tx1"/>
                          </a:solidFill>
                        </a:rPr>
                        <a:t>Server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37084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Information Clusters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hMerge="1">
                  <a:txBody>
                    <a:bodyPr/>
                    <a:lstStyle/>
                    <a:p>
                      <a:pPr algn="ctr"/>
                      <a:endParaRPr lang="en-US" b="1" dirty="0"/>
                    </a:p>
                  </a:txBody>
                  <a:tcPr/>
                </a:tc>
              </a:tr>
              <a:tr h="37084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Analysis</a:t>
                      </a:r>
                      <a:r>
                        <a:rPr lang="en-US" b="1" baseline="0" dirty="0" smtClean="0">
                          <a:solidFill>
                            <a:schemeClr val="tx1"/>
                          </a:solidFill>
                        </a:rPr>
                        <a:t> Algorithms</a:t>
                      </a:r>
                      <a:endParaRPr lang="en-US"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en-US"/>
                    </a:p>
                  </a:txBody>
                  <a:tcPr/>
                </a:tc>
              </a:tr>
              <a:tr h="370840">
                <a:tc>
                  <a:txBody>
                    <a:bodyPr/>
                    <a:lstStyle/>
                    <a:p>
                      <a:pPr algn="ctr"/>
                      <a:r>
                        <a:rPr lang="en-US" b="1" dirty="0" smtClean="0">
                          <a:solidFill>
                            <a:schemeClr val="tx1"/>
                          </a:solidFill>
                        </a:rPr>
                        <a:t>Mobile Interface</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4F"/>
                    </a:solidFill>
                  </a:tcPr>
                </a:tc>
                <a:tc>
                  <a:txBody>
                    <a:bodyPr/>
                    <a:lstStyle/>
                    <a:p>
                      <a:pPr algn="ctr"/>
                      <a:r>
                        <a:rPr lang="en-US" b="1" dirty="0" smtClean="0">
                          <a:solidFill>
                            <a:schemeClr val="tx1"/>
                          </a:solidFill>
                        </a:rPr>
                        <a:t>Cloud Interface</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4F"/>
                    </a:solidFill>
                  </a:tcPr>
                </a:tc>
              </a:tr>
              <a:tr h="370840">
                <a:tc gridSpan="2">
                  <a:txBody>
                    <a:bodyPr/>
                    <a:lstStyle/>
                    <a:p>
                      <a:pPr algn="ctr"/>
                      <a:r>
                        <a:rPr lang="en-US" b="1" dirty="0" smtClean="0">
                          <a:solidFill>
                            <a:schemeClr val="tx1"/>
                          </a:solidFill>
                        </a:rPr>
                        <a:t>Graphics Processor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US"/>
                    </a:p>
                  </a:txBody>
                  <a:tcPr/>
                </a:tc>
              </a:tr>
              <a:tr h="370840">
                <a:tc gridSpan="2">
                  <a:txBody>
                    <a:bodyPr/>
                    <a:lstStyle/>
                    <a:p>
                      <a:pPr algn="ctr"/>
                      <a:r>
                        <a:rPr lang="en-US" b="1" dirty="0" smtClean="0">
                          <a:solidFill>
                            <a:schemeClr val="tx1"/>
                          </a:solidFill>
                        </a:rPr>
                        <a:t>Multicore Processor</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algn="ctr"/>
                      <a:endParaRPr lang="en-US" b="1" dirty="0">
                        <a:solidFill>
                          <a:schemeClr val="tx1"/>
                        </a:solidFill>
                      </a:endParaRPr>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2622828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5. Secure and Adaptable Mobile-Cloud</a:t>
            </a:r>
            <a:endParaRPr lang="en-US" sz="3200" b="1" dirty="0"/>
          </a:p>
        </p:txBody>
      </p:sp>
      <p:sp>
        <p:nvSpPr>
          <p:cNvPr id="3" name="Content Placeholder 2"/>
          <p:cNvSpPr>
            <a:spLocks noGrp="1"/>
          </p:cNvSpPr>
          <p:nvPr>
            <p:ph sz="half" idx="1"/>
          </p:nvPr>
        </p:nvSpPr>
        <p:spPr/>
        <p:txBody>
          <a:bodyPr>
            <a:normAutofit lnSpcReduction="10000"/>
          </a:bodyPr>
          <a:lstStyle/>
          <a:p>
            <a:pPr marL="0" indent="0">
              <a:buNone/>
            </a:pPr>
            <a:r>
              <a:rPr lang="en-US" dirty="0" smtClean="0"/>
              <a:t> </a:t>
            </a:r>
            <a:endParaRPr lang="en-US" dirty="0"/>
          </a:p>
        </p:txBody>
      </p:sp>
      <p:sp>
        <p:nvSpPr>
          <p:cNvPr id="7" name="Content Placeholder 6"/>
          <p:cNvSpPr>
            <a:spLocks noGrp="1"/>
          </p:cNvSpPr>
          <p:nvPr>
            <p:ph sz="half" idx="2"/>
          </p:nvPr>
        </p:nvSpPr>
        <p:spPr>
          <a:xfrm>
            <a:off x="349080" y="1600200"/>
            <a:ext cx="4038600" cy="4525963"/>
          </a:xfrm>
        </p:spPr>
        <p:txBody>
          <a:bodyPr>
            <a:normAutofit lnSpcReduction="10000"/>
          </a:bodyPr>
          <a:lstStyle/>
          <a:p>
            <a:r>
              <a:rPr lang="en-US" dirty="0" smtClean="0"/>
              <a:t>Cloud computing outsources services.</a:t>
            </a:r>
          </a:p>
          <a:p>
            <a:r>
              <a:rPr lang="en-US" dirty="0" smtClean="0"/>
              <a:t>What cloud services can be trusted?</a:t>
            </a:r>
          </a:p>
          <a:p>
            <a:r>
              <a:rPr lang="en-US" dirty="0" smtClean="0"/>
              <a:t>What information would be exchanged?</a:t>
            </a:r>
          </a:p>
          <a:p>
            <a:r>
              <a:rPr lang="en-US" dirty="0" smtClean="0"/>
              <a:t>How to detect malicious servers?</a:t>
            </a:r>
          </a:p>
          <a:p>
            <a:r>
              <a:rPr lang="en-US" dirty="0" smtClean="0"/>
              <a:t>What is the cost of protection?</a:t>
            </a:r>
            <a:endParaRPr lang="en-US" dirty="0"/>
          </a:p>
        </p:txBody>
      </p:sp>
      <p:pic>
        <p:nvPicPr>
          <p:cNvPr id="5122" name="Picture 2" descr="C:\Users\yunglu\AppData\Local\Microsoft\Windows\Temporary Internet Files\Content.IE5\ICTFVR1C\MC90043699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0244" y="4926842"/>
            <a:ext cx="1072993" cy="1380248"/>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yunglu\AppData\Local\Microsoft\Windows\Temporary Internet Files\Content.IE5\TZR7CZXH\MC9004399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30944" y="4954138"/>
            <a:ext cx="1000865" cy="130089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681182" y="6305265"/>
            <a:ext cx="1851854" cy="369332"/>
          </a:xfrm>
          <a:prstGeom prst="rect">
            <a:avLst/>
          </a:prstGeom>
          <a:noFill/>
        </p:spPr>
        <p:txBody>
          <a:bodyPr wrap="none" rtlCol="0">
            <a:spAutoFit/>
          </a:bodyPr>
          <a:lstStyle/>
          <a:p>
            <a:r>
              <a:rPr lang="en-US" b="1" dirty="0" smtClean="0">
                <a:latin typeface="Arial" pitchFamily="34" charset="0"/>
                <a:cs typeface="Arial" pitchFamily="34" charset="0"/>
              </a:rPr>
              <a:t>Trusted Parties</a:t>
            </a:r>
            <a:endParaRPr lang="en-US" b="1" dirty="0">
              <a:latin typeface="Arial" pitchFamily="34" charset="0"/>
              <a:cs typeface="Arial" pitchFamily="34" charset="0"/>
            </a:endParaRPr>
          </a:p>
        </p:txBody>
      </p:sp>
      <p:sp>
        <p:nvSpPr>
          <p:cNvPr id="5" name="Explosion 2 4"/>
          <p:cNvSpPr/>
          <p:nvPr/>
        </p:nvSpPr>
        <p:spPr>
          <a:xfrm>
            <a:off x="4285396" y="2975212"/>
            <a:ext cx="5090615" cy="1856096"/>
          </a:xfrm>
          <a:prstGeom prst="irregularSeal2">
            <a:avLst/>
          </a:prstGeom>
          <a:solidFill>
            <a:srgbClr val="66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pitchFamily="34" charset="0"/>
                <a:cs typeface="Arial" pitchFamily="34" charset="0"/>
              </a:rPr>
              <a:t>Internet</a:t>
            </a:r>
          </a:p>
          <a:p>
            <a:pPr algn="ctr"/>
            <a:r>
              <a:rPr lang="en-US" sz="2000" b="1" dirty="0" smtClean="0">
                <a:solidFill>
                  <a:schemeClr val="tx1"/>
                </a:solidFill>
                <a:latin typeface="Arial" pitchFamily="34" charset="0"/>
                <a:cs typeface="Arial" pitchFamily="34" charset="0"/>
              </a:rPr>
              <a:t>(untrusted communication)</a:t>
            </a:r>
            <a:endParaRPr lang="en-US" sz="2000" b="1" dirty="0">
              <a:solidFill>
                <a:schemeClr val="tx1"/>
              </a:solidFill>
              <a:latin typeface="Arial" pitchFamily="34" charset="0"/>
              <a:cs typeface="Arial" pitchFamily="34" charset="0"/>
            </a:endParaRPr>
          </a:p>
        </p:txBody>
      </p:sp>
      <p:pic>
        <p:nvPicPr>
          <p:cNvPr id="5124" name="Picture 4" descr="C:\Users\yunglu\AppData\Local\Microsoft\Windows\Temporary Internet Files\Content.IE5\ZLQJ6ALT\MC90043484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7264" y="1766532"/>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4603846" y="1382971"/>
            <a:ext cx="1774909" cy="369332"/>
          </a:xfrm>
          <a:prstGeom prst="rect">
            <a:avLst/>
          </a:prstGeom>
          <a:noFill/>
        </p:spPr>
        <p:txBody>
          <a:bodyPr wrap="none" rtlCol="0">
            <a:spAutoFit/>
          </a:bodyPr>
          <a:lstStyle/>
          <a:p>
            <a:r>
              <a:rPr lang="en-US" b="1" dirty="0">
                <a:latin typeface="Arial" pitchFamily="34" charset="0"/>
                <a:cs typeface="Arial" pitchFamily="34" charset="0"/>
              </a:rPr>
              <a:t>T</a:t>
            </a:r>
            <a:r>
              <a:rPr lang="en-US" b="1" dirty="0" smtClean="0">
                <a:latin typeface="Arial" pitchFamily="34" charset="0"/>
                <a:cs typeface="Arial" pitchFamily="34" charset="0"/>
              </a:rPr>
              <a:t>rusted server</a:t>
            </a:r>
            <a:endParaRPr lang="en-US" b="1" dirty="0">
              <a:latin typeface="Arial" pitchFamily="34" charset="0"/>
              <a:cs typeface="Arial" pitchFamily="34" charset="0"/>
            </a:endParaRPr>
          </a:p>
        </p:txBody>
      </p:sp>
      <p:sp>
        <p:nvSpPr>
          <p:cNvPr id="13" name="TextBox 12"/>
          <p:cNvSpPr txBox="1"/>
          <p:nvPr/>
        </p:nvSpPr>
        <p:spPr>
          <a:xfrm>
            <a:off x="6744268" y="6293891"/>
            <a:ext cx="2108269" cy="369332"/>
          </a:xfrm>
          <a:prstGeom prst="rect">
            <a:avLst/>
          </a:prstGeom>
          <a:noFill/>
        </p:spPr>
        <p:txBody>
          <a:bodyPr wrap="none" rtlCol="0">
            <a:spAutoFit/>
          </a:bodyPr>
          <a:lstStyle/>
          <a:p>
            <a:r>
              <a:rPr lang="en-US" b="1" dirty="0" smtClean="0">
                <a:latin typeface="Arial" pitchFamily="34" charset="0"/>
                <a:cs typeface="Arial" pitchFamily="34" charset="0"/>
              </a:rPr>
              <a:t>Untrusted Parties</a:t>
            </a:r>
            <a:endParaRPr lang="en-US" b="1" dirty="0">
              <a:latin typeface="Arial" pitchFamily="34" charset="0"/>
              <a:cs typeface="Arial" pitchFamily="34" charset="0"/>
            </a:endParaRPr>
          </a:p>
        </p:txBody>
      </p:sp>
      <p:pic>
        <p:nvPicPr>
          <p:cNvPr id="5125" name="Picture 5" descr="C:\Users\yunglu\AppData\Local\Microsoft\Windows\Temporary Internet Files\Content.IE5\J33DMFT9\MC90043994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38741" y="4941969"/>
            <a:ext cx="1009223" cy="132258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C:\Users\yunglu\AppData\Local\Microsoft\Windows\Temporary Internet Files\Content.IE5\ZLQJ6ALT\MC90043484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9908" y="1768806"/>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7062717" y="1398892"/>
            <a:ext cx="2031325" cy="369332"/>
          </a:xfrm>
          <a:prstGeom prst="rect">
            <a:avLst/>
          </a:prstGeom>
          <a:noFill/>
        </p:spPr>
        <p:txBody>
          <a:bodyPr wrap="none" rtlCol="0">
            <a:spAutoFit/>
          </a:bodyPr>
          <a:lstStyle/>
          <a:p>
            <a:r>
              <a:rPr lang="en-US" b="1" dirty="0" smtClean="0">
                <a:latin typeface="Arial" pitchFamily="34" charset="0"/>
                <a:cs typeface="Arial" pitchFamily="34" charset="0"/>
              </a:rPr>
              <a:t>Untrusted server</a:t>
            </a:r>
            <a:endParaRPr lang="en-US" b="1" dirty="0">
              <a:latin typeface="Arial" pitchFamily="34" charset="0"/>
              <a:cs typeface="Arial" pitchFamily="34" charset="0"/>
            </a:endParaRPr>
          </a:p>
        </p:txBody>
      </p:sp>
    </p:spTree>
    <p:extLst>
      <p:ext uri="{BB962C8B-B14F-4D97-AF65-F5344CB8AC3E}">
        <p14:creationId xmlns:p14="http://schemas.microsoft.com/office/powerpoint/2010/main" val="9615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Industry and Purdue and NSF</a:t>
            </a:r>
            <a:endParaRPr lang="en-US" dirty="0"/>
          </a:p>
        </p:txBody>
      </p:sp>
      <p:pic>
        <p:nvPicPr>
          <p:cNvPr id="2050" name="Picture 2" descr="http://www.aafie.org/uploads/111010/1-1110101F4022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70700" y="5215296"/>
            <a:ext cx="1053902" cy="13716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cs.purdue.edu/pdsl/pictures/gra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7469" y="5198026"/>
            <a:ext cx="1161573" cy="13716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cs.purdue.edu/people/images/faculty/suresh.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36019" y="5211721"/>
            <a:ext cx="960120" cy="13716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2377165827"/>
              </p:ext>
            </p:extLst>
          </p:nvPr>
        </p:nvGraphicFramePr>
        <p:xfrm>
          <a:off x="286599" y="1510797"/>
          <a:ext cx="8707275" cy="3505200"/>
        </p:xfrm>
        <a:graphic>
          <a:graphicData uri="http://schemas.openxmlformats.org/drawingml/2006/table">
            <a:tbl>
              <a:tblPr firstRow="1" bandRow="1">
                <a:tableStyleId>{5C22544A-7EE6-4342-B048-85BDC9FD1C3A}</a:tableStyleId>
              </a:tblPr>
              <a:tblGrid>
                <a:gridCol w="2797792"/>
                <a:gridCol w="2715907"/>
                <a:gridCol w="3193576"/>
              </a:tblGrid>
              <a:tr h="640080">
                <a:tc>
                  <a:txBody>
                    <a:bodyPr/>
                    <a:lstStyle/>
                    <a:p>
                      <a:r>
                        <a:rPr lang="en-US" sz="2000" b="1" dirty="0" err="1" smtClean="0">
                          <a:solidFill>
                            <a:schemeClr val="tx1"/>
                          </a:solidFill>
                          <a:latin typeface="Arial" pitchFamily="34" charset="0"/>
                          <a:cs typeface="Arial" pitchFamily="34" charset="0"/>
                        </a:rPr>
                        <a:t>BharatBhargava</a:t>
                      </a:r>
                      <a:r>
                        <a:rPr lang="en-US" sz="2000" b="1" baseline="0" dirty="0" smtClean="0">
                          <a:solidFill>
                            <a:schemeClr val="tx1"/>
                          </a:solidFill>
                          <a:latin typeface="Arial" pitchFamily="34" charset="0"/>
                          <a:cs typeface="Arial" pitchFamily="34" charset="0"/>
                        </a:rPr>
                        <a:t>  (PI)</a:t>
                      </a:r>
                      <a:endParaRPr lang="en-US" sz="2000" b="1"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itchFamily="34" charset="0"/>
                          <a:cs typeface="Arial" pitchFamily="34" charset="0"/>
                        </a:rPr>
                        <a:t>Security</a:t>
                      </a:r>
                    </a:p>
                    <a:p>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smtClean="0">
                          <a:solidFill>
                            <a:schemeClr val="tx1"/>
                          </a:solidFill>
                          <a:latin typeface="Arial" pitchFamily="34" charset="0"/>
                          <a:cs typeface="Arial" pitchFamily="34" charset="0"/>
                        </a:rPr>
                        <a:t>bb@cs.purdue.edu</a:t>
                      </a:r>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latin typeface="Arial" pitchFamily="34" charset="0"/>
                          <a:cs typeface="Arial" pitchFamily="34" charset="0"/>
                        </a:rPr>
                        <a:t>Ananth</a:t>
                      </a:r>
                      <a:r>
                        <a:rPr lang="en-US" sz="2000" b="1" dirty="0" smtClean="0">
                          <a:solidFill>
                            <a:schemeClr val="tx1"/>
                          </a:solidFill>
                          <a:latin typeface="Arial" pitchFamily="34" charset="0"/>
                          <a:cs typeface="Arial" pitchFamily="34" charset="0"/>
                        </a:rPr>
                        <a:t> </a:t>
                      </a:r>
                      <a:r>
                        <a:rPr lang="en-US" sz="2000" b="1" dirty="0" err="1" smtClean="0">
                          <a:solidFill>
                            <a:schemeClr val="tx1"/>
                          </a:solidFill>
                          <a:latin typeface="Arial" pitchFamily="34" charset="0"/>
                          <a:cs typeface="Arial" pitchFamily="34" charset="0"/>
                        </a:rPr>
                        <a:t>Grama</a:t>
                      </a:r>
                      <a:endParaRPr lang="en-US" sz="2000" b="1"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itchFamily="34" charset="0"/>
                          <a:cs typeface="Arial" pitchFamily="34" charset="0"/>
                        </a:rPr>
                        <a:t>Distributed Systems</a:t>
                      </a:r>
                    </a:p>
                    <a:p>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smtClean="0">
                          <a:solidFill>
                            <a:schemeClr val="tx1"/>
                          </a:solidFill>
                          <a:latin typeface="Arial" pitchFamily="34" charset="0"/>
                          <a:cs typeface="Arial" pitchFamily="34" charset="0"/>
                        </a:rPr>
                        <a:t>ayg@cs.purdue.edu</a:t>
                      </a:r>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itchFamily="34" charset="0"/>
                          <a:cs typeface="Arial" pitchFamily="34" charset="0"/>
                        </a:rPr>
                        <a:t>Suresh </a:t>
                      </a:r>
                      <a:r>
                        <a:rPr lang="en-US" sz="2000" b="1" dirty="0" err="1" smtClean="0">
                          <a:solidFill>
                            <a:schemeClr val="tx1"/>
                          </a:solidFill>
                          <a:latin typeface="Arial" pitchFamily="34" charset="0"/>
                          <a:cs typeface="Arial" pitchFamily="34" charset="0"/>
                        </a:rPr>
                        <a:t>Jagannathan</a:t>
                      </a:r>
                      <a:endParaRPr lang="en-US" sz="2000" b="1"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itchFamily="34" charset="0"/>
                          <a:cs typeface="Arial" pitchFamily="34" charset="0"/>
                        </a:rPr>
                        <a:t>Distributed Systems</a:t>
                      </a:r>
                    </a:p>
                    <a:p>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smtClean="0">
                          <a:solidFill>
                            <a:schemeClr val="tx1"/>
                          </a:solidFill>
                          <a:latin typeface="Arial" pitchFamily="34" charset="0"/>
                          <a:cs typeface="Arial" pitchFamily="34" charset="0"/>
                        </a:rPr>
                        <a:t>suresh@cs.purdue.edu</a:t>
                      </a:r>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itchFamily="34" charset="0"/>
                          <a:cs typeface="Arial" pitchFamily="34" charset="0"/>
                        </a:rPr>
                        <a:t>Yung-Hsiang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itchFamily="34" charset="0"/>
                          <a:cs typeface="Arial" pitchFamily="34" charset="0"/>
                        </a:rPr>
                        <a:t>Embedded</a:t>
                      </a:r>
                      <a:r>
                        <a:rPr lang="en-US" sz="2000" b="1" baseline="0" dirty="0" smtClean="0">
                          <a:solidFill>
                            <a:schemeClr val="tx1"/>
                          </a:solidFill>
                          <a:latin typeface="Arial" pitchFamily="34" charset="0"/>
                          <a:cs typeface="Arial" pitchFamily="34" charset="0"/>
                        </a:rPr>
                        <a:t>  and </a:t>
                      </a:r>
                      <a:r>
                        <a:rPr lang="en-US" sz="2000" b="1" dirty="0" smtClean="0">
                          <a:solidFill>
                            <a:schemeClr val="tx1"/>
                          </a:solidFill>
                          <a:latin typeface="Arial" pitchFamily="34" charset="0"/>
                          <a:cs typeface="Arial" pitchFamily="34" charset="0"/>
                        </a:rPr>
                        <a:t>Mobile </a:t>
                      </a:r>
                      <a:r>
                        <a:rPr lang="en-US" sz="2000" b="1" baseline="0" dirty="0" smtClean="0">
                          <a:solidFill>
                            <a:schemeClr val="tx1"/>
                          </a:solidFill>
                          <a:latin typeface="Arial" pitchFamily="34" charset="0"/>
                          <a:cs typeface="Arial" pitchFamily="34" charset="0"/>
                        </a:rPr>
                        <a:t>Systems</a:t>
                      </a:r>
                      <a:endParaRPr lang="en-US" sz="2000" b="1"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smtClean="0">
                          <a:solidFill>
                            <a:schemeClr val="tx1"/>
                          </a:solidFill>
                          <a:latin typeface="Arial" pitchFamily="34" charset="0"/>
                          <a:cs typeface="Arial" pitchFamily="34" charset="0"/>
                        </a:rPr>
                        <a:t>yunglu@purdue.edu</a:t>
                      </a:r>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latin typeface="Arial" pitchFamily="34" charset="0"/>
                          <a:cs typeface="Arial" pitchFamily="34" charset="0"/>
                        </a:rPr>
                        <a:t>Xiangyu</a:t>
                      </a:r>
                      <a:r>
                        <a:rPr lang="en-US" sz="2000" b="1" dirty="0" smtClean="0">
                          <a:solidFill>
                            <a:schemeClr val="tx1"/>
                          </a:solidFill>
                          <a:latin typeface="Arial" pitchFamily="34" charset="0"/>
                          <a:cs typeface="Arial" pitchFamily="34" charset="0"/>
                        </a:rPr>
                        <a:t> Zhang</a:t>
                      </a:r>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Arial" pitchFamily="34" charset="0"/>
                          <a:cs typeface="Arial" pitchFamily="34" charset="0"/>
                        </a:rPr>
                        <a:t>Security</a:t>
                      </a:r>
                    </a:p>
                    <a:p>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smtClean="0">
                          <a:solidFill>
                            <a:schemeClr val="tx1"/>
                          </a:solidFill>
                          <a:latin typeface="Arial" pitchFamily="34" charset="0"/>
                          <a:cs typeface="Arial" pitchFamily="34" charset="0"/>
                        </a:rPr>
                        <a:t>xyzhang@cs.purdue.edu</a:t>
                      </a:r>
                      <a:endParaRPr lang="en-US" sz="20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2056" name="Picture 8" descr="http://www.cs.purdue.edu/homes/xyzhang/figures/xiangyu.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79218" y="5247569"/>
            <a:ext cx="10287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s://engineering.purdue.edu/HELPS/Faculty/images/yunghsianglu.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21335" y="5240746"/>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963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Projects</a:t>
            </a:r>
            <a:endParaRPr lang="en-US" b="1" dirty="0"/>
          </a:p>
        </p:txBody>
      </p:sp>
      <p:sp>
        <p:nvSpPr>
          <p:cNvPr id="3" name="Content Placeholder 2"/>
          <p:cNvSpPr>
            <a:spLocks noGrp="1"/>
          </p:cNvSpPr>
          <p:nvPr>
            <p:ph idx="1"/>
          </p:nvPr>
        </p:nvSpPr>
        <p:spPr/>
        <p:txBody>
          <a:bodyPr>
            <a:normAutofit/>
          </a:bodyPr>
          <a:lstStyle/>
          <a:p>
            <a:r>
              <a:rPr lang="en-US" sz="2400" dirty="0" smtClean="0"/>
              <a:t>Attribution in Cyberspace through calling context encoding (Zhang)</a:t>
            </a:r>
          </a:p>
          <a:p>
            <a:r>
              <a:rPr lang="en-US" sz="2400" dirty="0"/>
              <a:t>Data-centric programming beyond data parallelism (</a:t>
            </a:r>
            <a:r>
              <a:rPr lang="en-US" sz="2400" dirty="0" err="1"/>
              <a:t>Grama</a:t>
            </a:r>
            <a:r>
              <a:rPr lang="en-US" sz="2400" dirty="0"/>
              <a:t> and </a:t>
            </a:r>
            <a:r>
              <a:rPr lang="en-US" sz="2400" dirty="0" err="1"/>
              <a:t>Jagannathan</a:t>
            </a:r>
            <a:r>
              <a:rPr lang="en-US" sz="2400" dirty="0"/>
              <a:t>)</a:t>
            </a:r>
          </a:p>
          <a:p>
            <a:r>
              <a:rPr lang="en-US" sz="2400" dirty="0" smtClean="0"/>
              <a:t>Data </a:t>
            </a:r>
            <a:r>
              <a:rPr lang="en-US" sz="2400" dirty="0"/>
              <a:t>sharing and dissemination security (</a:t>
            </a:r>
            <a:r>
              <a:rPr lang="en-US" sz="2400" dirty="0" err="1"/>
              <a:t>Bhargava</a:t>
            </a:r>
            <a:r>
              <a:rPr lang="en-US" sz="2400" dirty="0"/>
              <a:t>)</a:t>
            </a:r>
          </a:p>
          <a:p>
            <a:r>
              <a:rPr lang="en-US" sz="2400" dirty="0" smtClean="0"/>
              <a:t>Energy management for mobile systems (Lu)</a:t>
            </a:r>
          </a:p>
          <a:p>
            <a:r>
              <a:rPr lang="en-US" sz="2400" dirty="0"/>
              <a:t>Reliable distributed storage (</a:t>
            </a:r>
            <a:r>
              <a:rPr lang="en-US" sz="2400" dirty="0" err="1"/>
              <a:t>Grama</a:t>
            </a:r>
            <a:r>
              <a:rPr lang="en-US" sz="2400" dirty="0"/>
              <a:t> and </a:t>
            </a:r>
            <a:r>
              <a:rPr lang="en-US" sz="2400" dirty="0" err="1"/>
              <a:t>Jagannathan</a:t>
            </a:r>
            <a:r>
              <a:rPr lang="en-US" sz="2400" dirty="0"/>
              <a:t>)</a:t>
            </a:r>
          </a:p>
          <a:p>
            <a:r>
              <a:rPr lang="en-US" sz="2400" dirty="0" smtClean="0"/>
              <a:t>Secure mobile and cloud computing (</a:t>
            </a:r>
            <a:r>
              <a:rPr lang="en-US" sz="2400" dirty="0" err="1" smtClean="0"/>
              <a:t>Bhargava</a:t>
            </a:r>
            <a:r>
              <a:rPr lang="en-US" sz="2400" dirty="0" smtClean="0"/>
              <a:t> and Lu)</a:t>
            </a:r>
          </a:p>
          <a:p>
            <a:r>
              <a:rPr lang="en-US" sz="2400" dirty="0" smtClean="0"/>
              <a:t>Security auditing in service oriented architecture (</a:t>
            </a:r>
            <a:r>
              <a:rPr lang="en-US" sz="2400" dirty="0" err="1" smtClean="0"/>
              <a:t>Bhargava</a:t>
            </a:r>
            <a:r>
              <a:rPr lang="en-US" sz="2400" dirty="0" smtClean="0"/>
              <a:t> and Zhang) </a:t>
            </a:r>
          </a:p>
          <a:p>
            <a:endParaRPr lang="en-US" sz="2400" dirty="0"/>
          </a:p>
        </p:txBody>
      </p:sp>
    </p:spTree>
    <p:extLst>
      <p:ext uri="{BB962C8B-B14F-4D97-AF65-F5344CB8AC3E}">
        <p14:creationId xmlns:p14="http://schemas.microsoft.com/office/powerpoint/2010/main" val="928126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Industry support</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dirty="0" smtClean="0"/>
              <a:t>Planning grant funded by NSF ( $14,000) Allows us to visit and organize a workshop with industry.</a:t>
            </a:r>
          </a:p>
          <a:p>
            <a:r>
              <a:rPr lang="en-US" dirty="0" smtClean="0"/>
              <a:t>We seek your support </a:t>
            </a:r>
            <a:r>
              <a:rPr lang="en-US" dirty="0" smtClean="0"/>
              <a:t>to </a:t>
            </a:r>
            <a:r>
              <a:rPr lang="en-US" dirty="0" smtClean="0"/>
              <a:t>obtain total of $150K </a:t>
            </a:r>
            <a:r>
              <a:rPr lang="en-US" dirty="0" smtClean="0"/>
              <a:t>from </a:t>
            </a:r>
            <a:r>
              <a:rPr lang="en-US" smtClean="0"/>
              <a:t>industry combined to </a:t>
            </a:r>
            <a:r>
              <a:rPr lang="en-US" dirty="0" smtClean="0"/>
              <a:t>allow us to submit full proposal to NSF.</a:t>
            </a:r>
            <a:endParaRPr lang="en-US" dirty="0" smtClean="0"/>
          </a:p>
          <a:p>
            <a:r>
              <a:rPr lang="en-US" dirty="0" smtClean="0"/>
              <a:t>NSF will match $</a:t>
            </a:r>
            <a:r>
              <a:rPr lang="en-US" dirty="0" smtClean="0"/>
              <a:t>60K </a:t>
            </a:r>
            <a:r>
              <a:rPr lang="en-US" dirty="0" smtClean="0"/>
              <a:t>per </a:t>
            </a:r>
            <a:r>
              <a:rPr lang="en-US" dirty="0" smtClean="0"/>
              <a:t>year</a:t>
            </a:r>
          </a:p>
          <a:p>
            <a:pPr marL="0" indent="0">
              <a:buNone/>
            </a:pPr>
            <a:r>
              <a:rPr lang="en-US" dirty="0" smtClean="0"/>
              <a:t>    </a:t>
            </a:r>
            <a:r>
              <a:rPr lang="en-US" dirty="0" smtClean="0">
                <a:hlinkClick r:id="rId2"/>
              </a:rPr>
              <a:t>http</a:t>
            </a:r>
            <a:r>
              <a:rPr lang="en-US" dirty="0">
                <a:hlinkClick r:id="rId2"/>
              </a:rPr>
              <a:t>://www.nsf.gov/eng/iip/iucrc</a:t>
            </a:r>
            <a:r>
              <a:rPr lang="en-US" dirty="0" smtClean="0">
                <a:hlinkClick r:id="rId2"/>
              </a:rPr>
              <a:t>/</a:t>
            </a:r>
            <a:endParaRPr lang="en-US" dirty="0" smtClean="0"/>
          </a:p>
          <a:p>
            <a:pPr marL="0" indent="0">
              <a:buNone/>
            </a:pPr>
            <a:r>
              <a:rPr lang="en-US" dirty="0" smtClean="0">
                <a:hlinkClick r:id="rId3"/>
              </a:rPr>
              <a:t>http</a:t>
            </a:r>
            <a:r>
              <a:rPr lang="en-US" dirty="0">
                <a:hlinkClick r:id="rId3"/>
              </a:rPr>
              <a:t>://</a:t>
            </a:r>
            <a:r>
              <a:rPr lang="en-US" dirty="0" smtClean="0">
                <a:hlinkClick r:id="rId3"/>
              </a:rPr>
              <a:t>www.nsf.gov/eng/iip/iucrc/sample_agreement_form.jsp</a:t>
            </a:r>
            <a:endParaRPr lang="en-US" dirty="0" smtClean="0"/>
          </a:p>
          <a:p>
            <a:pPr marL="0" indent="0">
              <a:buNone/>
            </a:pPr>
            <a:endParaRPr lang="en-US" dirty="0" smtClean="0"/>
          </a:p>
          <a:p>
            <a:pPr marL="0" indent="0">
              <a:buNone/>
            </a:pPr>
            <a:r>
              <a:rPr lang="en-US" dirty="0" smtClean="0"/>
              <a:t>Research </a:t>
            </a:r>
            <a:r>
              <a:rPr lang="en-US" dirty="0" smtClean="0"/>
              <a:t>Projects will be selected by </a:t>
            </a:r>
            <a:r>
              <a:rPr lang="en-US" dirty="0" smtClean="0"/>
              <a:t>You</a:t>
            </a:r>
          </a:p>
          <a:p>
            <a:pPr marL="0" indent="0">
              <a:buNone/>
            </a:pPr>
            <a:r>
              <a:rPr lang="en-US" dirty="0" smtClean="0"/>
              <a:t>Will Organize a workshop one day before corporate partner’s meeting in Fall 2013 to present projects in detail ( NSF and directors of affiliated centers and you will be invited to attend). </a:t>
            </a:r>
            <a:endParaRPr lang="en-US" dirty="0" smtClean="0"/>
          </a:p>
          <a:p>
            <a:endParaRPr lang="en-US" dirty="0"/>
          </a:p>
        </p:txBody>
      </p:sp>
    </p:spTree>
    <p:extLst>
      <p:ext uri="{BB962C8B-B14F-4D97-AF65-F5344CB8AC3E}">
        <p14:creationId xmlns:p14="http://schemas.microsoft.com/office/powerpoint/2010/main" val="3479432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About the </a:t>
            </a:r>
            <a:r>
              <a:rPr lang="en-US" sz="2000" dirty="0" smtClean="0"/>
              <a:t>Industry/University </a:t>
            </a:r>
            <a:r>
              <a:rPr lang="en-US" sz="2000" dirty="0"/>
              <a:t>Cooperative Research (I/UCRC) </a:t>
            </a:r>
            <a:r>
              <a:rPr lang="en-US" sz="2000" dirty="0" smtClean="0"/>
              <a:t>Program From NSF web site</a:t>
            </a:r>
            <a:endParaRPr lang="en-US" sz="2000" dirty="0"/>
          </a:p>
        </p:txBody>
      </p:sp>
      <p:sp>
        <p:nvSpPr>
          <p:cNvPr id="3" name="Content Placeholder 2"/>
          <p:cNvSpPr>
            <a:spLocks noGrp="1"/>
          </p:cNvSpPr>
          <p:nvPr>
            <p:ph idx="1"/>
          </p:nvPr>
        </p:nvSpPr>
        <p:spPr/>
        <p:txBody>
          <a:bodyPr>
            <a:normAutofit fontScale="55000" lnSpcReduction="20000"/>
          </a:bodyPr>
          <a:lstStyle/>
          <a:p>
            <a:r>
              <a:rPr lang="en-US" dirty="0" smtClean="0"/>
              <a:t> </a:t>
            </a:r>
            <a:r>
              <a:rPr lang="en-US" dirty="0" smtClean="0">
                <a:hlinkClick r:id="rId2"/>
              </a:rPr>
              <a:t>About </a:t>
            </a:r>
            <a:r>
              <a:rPr lang="en-US" dirty="0">
                <a:hlinkClick r:id="rId2"/>
              </a:rPr>
              <a:t>the I/UCRC Program</a:t>
            </a:r>
            <a:r>
              <a:rPr lang="en-US" dirty="0"/>
              <a:t> - partnerships,  structure, how the program works. Each center is established to conduct research that is of interest to both the industry and the university with which it is involved, with the provision that the industry must provide major support to the center at all times. The centers rely primarily on the involvement of graduate students in their research projects, thus developing students who are knowledgeable in industrially relevant research</a:t>
            </a:r>
            <a:r>
              <a:rPr lang="en-US" dirty="0" smtClean="0"/>
              <a:t>.</a:t>
            </a:r>
          </a:p>
          <a:p>
            <a:pPr marL="0" indent="0">
              <a:buNone/>
            </a:pPr>
            <a:r>
              <a:rPr lang="en-US" dirty="0"/>
              <a:t> </a:t>
            </a:r>
          </a:p>
          <a:p>
            <a:pPr marL="0" indent="0">
              <a:buNone/>
            </a:pPr>
            <a:r>
              <a:rPr lang="en-US" dirty="0" smtClean="0"/>
              <a:t>      Position </a:t>
            </a:r>
            <a:r>
              <a:rPr lang="en-US" dirty="0"/>
              <a:t>Statement </a:t>
            </a:r>
          </a:p>
          <a:p>
            <a:r>
              <a:rPr lang="en-US" b="1" dirty="0"/>
              <a:t>To industry, government, and other organizations</a:t>
            </a:r>
            <a:r>
              <a:rPr lang="en-US" dirty="0"/>
              <a:t> with research needs; the NSF I/UCRC program provides the means to leverage research and development (R&amp;D) investments with multi-university centers renown for their innovative research capabilities.</a:t>
            </a:r>
          </a:p>
          <a:p>
            <a:r>
              <a:rPr lang="en-US" b="1" dirty="0"/>
              <a:t>To colleges and universities</a:t>
            </a:r>
            <a:r>
              <a:rPr lang="en-US" dirty="0"/>
              <a:t> with research capabilities; the NSF I/UCRC program provides opportunities to partner with other leading institutions to conduct industrially relevant research, receive seed funding and recognition as a National Science Foundation (NSF) research center with access to professional resources and guidance aimed towards enhancing global competitiveness. </a:t>
            </a:r>
          </a:p>
          <a:p>
            <a:endParaRPr lang="en-US" dirty="0"/>
          </a:p>
        </p:txBody>
      </p:sp>
    </p:spTree>
    <p:extLst>
      <p:ext uri="{BB962C8B-B14F-4D97-AF65-F5344CB8AC3E}">
        <p14:creationId xmlns:p14="http://schemas.microsoft.com/office/powerpoint/2010/main" val="1333109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 1. Secure </a:t>
            </a:r>
            <a:r>
              <a:rPr lang="en-US" sz="3200" b="1" dirty="0"/>
              <a:t>Information Sharing and Access Control in </a:t>
            </a:r>
            <a:r>
              <a:rPr lang="en-US" sz="3200" b="1" dirty="0" smtClean="0"/>
              <a:t>Supply-Chain</a:t>
            </a:r>
            <a:endParaRPr lang="en-US" sz="32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222" y="2033516"/>
            <a:ext cx="4254635" cy="39343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7267" y="1959657"/>
            <a:ext cx="4462961" cy="4029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2988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2. An </a:t>
            </a:r>
            <a:r>
              <a:rPr lang="en-US" sz="2800" b="1" dirty="0"/>
              <a:t>End-to-End Security Auditing Approach </a:t>
            </a:r>
            <a:r>
              <a:rPr lang="en-US" sz="2800" b="1" dirty="0" smtClean="0"/>
              <a:t>for Service </a:t>
            </a:r>
            <a:r>
              <a:rPr lang="en-US" sz="2800" b="1" dirty="0"/>
              <a:t>Oriented Architectures</a:t>
            </a:r>
            <a:endParaRPr lang="en-US" sz="2800" dirty="0"/>
          </a:p>
        </p:txBody>
      </p:sp>
      <p:sp>
        <p:nvSpPr>
          <p:cNvPr id="3" name="Content Placeholder 2"/>
          <p:cNvSpPr>
            <a:spLocks noGrp="1"/>
          </p:cNvSpPr>
          <p:nvPr>
            <p:ph idx="1"/>
          </p:nvPr>
        </p:nvSpPr>
        <p:spPr/>
        <p:txBody>
          <a:bodyPr/>
          <a:lstStyle/>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214" y="1378428"/>
            <a:ext cx="6222550"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6558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 End to End Security</a:t>
            </a:r>
            <a:endParaRPr lang="en-US" dirty="0"/>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91933"/>
            <a:ext cx="8838522" cy="4858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9995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3. Active Bundle for Protecting Sensitive Data</a:t>
            </a:r>
            <a:endParaRPr lang="en-US" sz="2800" b="1" dirty="0"/>
          </a:p>
        </p:txBody>
      </p:sp>
      <p:sp>
        <p:nvSpPr>
          <p:cNvPr id="3" name="Content Placeholder 2"/>
          <p:cNvSpPr>
            <a:spLocks noGrp="1"/>
          </p:cNvSpPr>
          <p:nvPr>
            <p:ph idx="1"/>
          </p:nvPr>
        </p:nvSpPr>
        <p:spPr/>
        <p:txBody>
          <a:bodyPr>
            <a:noAutofit/>
          </a:bodyPr>
          <a:lstStyle/>
          <a:p>
            <a:r>
              <a:rPr lang="en-US" sz="2400" b="1" dirty="0"/>
              <a:t>Controlled and Selective Dissemination: </a:t>
            </a:r>
            <a:r>
              <a:rPr lang="en-US" sz="2400" dirty="0"/>
              <a:t>Control the dissemination and selectively share the </a:t>
            </a:r>
            <a:endParaRPr lang="en-US" sz="2400" dirty="0" smtClean="0"/>
          </a:p>
          <a:p>
            <a:r>
              <a:rPr lang="en-US" sz="2400" b="1" dirty="0" smtClean="0"/>
              <a:t>Quantifiable </a:t>
            </a:r>
            <a:r>
              <a:rPr lang="en-US" sz="2400" b="1" dirty="0"/>
              <a:t>and Contextual Data Dissemination: </a:t>
            </a:r>
            <a:r>
              <a:rPr lang="en-US" sz="2400" dirty="0"/>
              <a:t>Track the amount of data disclosed to a particular host and decide to further disclose or deny data requests </a:t>
            </a:r>
          </a:p>
          <a:p>
            <a:pPr lvl="0"/>
            <a:r>
              <a:rPr lang="en-US" sz="2400" b="1" dirty="0"/>
              <a:t>Dynamic Metadata Adjustment: </a:t>
            </a:r>
            <a:r>
              <a:rPr lang="en-US" sz="2400" dirty="0"/>
              <a:t>Update the policies based on a context, host, history of interactions, trust </a:t>
            </a:r>
            <a:r>
              <a:rPr lang="en-US" sz="2400" dirty="0" smtClean="0"/>
              <a:t>...</a:t>
            </a:r>
          </a:p>
          <a:p>
            <a:pPr lvl="0"/>
            <a:r>
              <a:rPr lang="en-US" sz="2400" dirty="0" smtClean="0"/>
              <a:t>Do </a:t>
            </a:r>
            <a:r>
              <a:rPr lang="en-US" sz="2400" dirty="0"/>
              <a:t>not require hosts to have a policy enforcement engine or a trusted component</a:t>
            </a:r>
          </a:p>
          <a:p>
            <a:r>
              <a:rPr lang="en-US" sz="2400" dirty="0"/>
              <a:t>No trusted destination host assumption – works on unknown hosts</a:t>
            </a:r>
          </a:p>
          <a:p>
            <a:r>
              <a:rPr lang="en-US" sz="2400" dirty="0"/>
              <a:t>Decentralized Distributed Asynchronous communication</a:t>
            </a:r>
          </a:p>
        </p:txBody>
      </p:sp>
    </p:spTree>
    <p:extLst>
      <p:ext uri="{BB962C8B-B14F-4D97-AF65-F5344CB8AC3E}">
        <p14:creationId xmlns:p14="http://schemas.microsoft.com/office/powerpoint/2010/main" val="2367897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456</TotalTime>
  <Words>499</Words>
  <Application>Microsoft Office PowerPoint</Application>
  <PresentationFormat>On-screen Show (4:3)</PresentationFormat>
  <Paragraphs>99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IUCRC New Site Planning Grant Purdue University  Net-Centric Software and  Systems Research Center Joining Existing NSFcenters at Univ. of North Texas, Arizona State, and Missouri Institute of Science and Technology</vt:lpstr>
      <vt:lpstr>Industry and Purdue and NSF</vt:lpstr>
      <vt:lpstr>Projects</vt:lpstr>
      <vt:lpstr>Need Industry support</vt:lpstr>
      <vt:lpstr>About the Industry/University Cooperative Research (I/UCRC) Program From NSF web site</vt:lpstr>
      <vt:lpstr> 1. Secure Information Sharing and Access Control in Supply-Chain</vt:lpstr>
      <vt:lpstr>2. An End-to-End Security Auditing Approach for Service Oriented Architectures</vt:lpstr>
      <vt:lpstr>SOA End to End Security</vt:lpstr>
      <vt:lpstr>3. Active Bundle for Protecting Sensitive Data</vt:lpstr>
      <vt:lpstr>4. Mobile Intelligence using Cloud Computing</vt:lpstr>
      <vt:lpstr>Software Architecture (A General Approach for Mobile Intelligence)</vt:lpstr>
      <vt:lpstr>5. Secure and Adaptable Mobile-Cloud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Media (Image/Video) Search</dc:title>
  <dc:creator>yunglu</dc:creator>
  <cp:lastModifiedBy>BB-User</cp:lastModifiedBy>
  <cp:revision>124</cp:revision>
  <dcterms:created xsi:type="dcterms:W3CDTF">2006-08-16T00:00:00Z</dcterms:created>
  <dcterms:modified xsi:type="dcterms:W3CDTF">2013-04-01T17:27:50Z</dcterms:modified>
</cp:coreProperties>
</file>