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462" r:id="rId2"/>
    <p:sldId id="446" r:id="rId3"/>
    <p:sldId id="448" r:id="rId4"/>
    <p:sldId id="449" r:id="rId5"/>
    <p:sldId id="450" r:id="rId6"/>
    <p:sldId id="451" r:id="rId7"/>
    <p:sldId id="452" r:id="rId8"/>
    <p:sldId id="453" r:id="rId9"/>
    <p:sldId id="454" r:id="rId10"/>
    <p:sldId id="455" r:id="rId11"/>
    <p:sldId id="456" r:id="rId12"/>
    <p:sldId id="457" r:id="rId13"/>
    <p:sldId id="458" r:id="rId14"/>
    <p:sldId id="459" r:id="rId15"/>
    <p:sldId id="460" r:id="rId16"/>
    <p:sldId id="461" r:id="rId17"/>
    <p:sldId id="445" r:id="rId18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44" autoAdjust="0"/>
    <p:restoredTop sz="78241" autoAdjust="0"/>
  </p:normalViewPr>
  <p:slideViewPr>
    <p:cSldViewPr snapToGrid="0" snapToObjects="1">
      <p:cViewPr>
        <p:scale>
          <a:sx n="66" d="100"/>
          <a:sy n="66" d="100"/>
        </p:scale>
        <p:origin x="-2322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178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917" cy="511731"/>
          </a:xfrm>
          <a:prstGeom prst="rect">
            <a:avLst/>
          </a:prstGeom>
        </p:spPr>
        <p:txBody>
          <a:bodyPr vert="horz" lIns="94906" tIns="47453" rIns="94906" bIns="4745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0725" y="0"/>
            <a:ext cx="3076917" cy="511731"/>
          </a:xfrm>
          <a:prstGeom prst="rect">
            <a:avLst/>
          </a:prstGeom>
        </p:spPr>
        <p:txBody>
          <a:bodyPr vert="horz" lIns="94906" tIns="47453" rIns="94906" bIns="47453" rtlCol="0"/>
          <a:lstStyle>
            <a:lvl1pPr algn="r">
              <a:defRPr sz="1200"/>
            </a:lvl1pPr>
          </a:lstStyle>
          <a:p>
            <a:fld id="{8D3EF142-A04A-475E-9109-3E2A4F6FCD6A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243"/>
            <a:ext cx="3076917" cy="511731"/>
          </a:xfrm>
          <a:prstGeom prst="rect">
            <a:avLst/>
          </a:prstGeom>
        </p:spPr>
        <p:txBody>
          <a:bodyPr vert="horz" lIns="94906" tIns="47453" rIns="94906" bIns="4745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0725" y="9721243"/>
            <a:ext cx="3076917" cy="511731"/>
          </a:xfrm>
          <a:prstGeom prst="rect">
            <a:avLst/>
          </a:prstGeom>
        </p:spPr>
        <p:txBody>
          <a:bodyPr vert="horz" lIns="94906" tIns="47453" rIns="94906" bIns="47453" rtlCol="0" anchor="b"/>
          <a:lstStyle>
            <a:lvl1pPr algn="r">
              <a:defRPr sz="1200"/>
            </a:lvl1pPr>
          </a:lstStyle>
          <a:p>
            <a:fld id="{225FB1E9-012F-4CBE-8134-A1A5E0D93C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074690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4906" tIns="47453" rIns="94906" bIns="4745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4906" tIns="47453" rIns="94906" bIns="47453" rtlCol="0"/>
          <a:lstStyle>
            <a:lvl1pPr algn="r">
              <a:defRPr sz="1200"/>
            </a:lvl1pPr>
          </a:lstStyle>
          <a:p>
            <a:fld id="{6FDC3B0F-7BAD-FD46-81B1-E14C887F43B3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906" tIns="47453" rIns="94906" bIns="4745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4906" tIns="47453" rIns="94906" bIns="4745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906" tIns="47453" rIns="94906" bIns="4745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906" tIns="47453" rIns="94906" bIns="47453" rtlCol="0" anchor="b"/>
          <a:lstStyle>
            <a:lvl1pPr algn="r">
              <a:defRPr sz="1200"/>
            </a:lvl1pPr>
          </a:lstStyle>
          <a:p>
            <a:fld id="{9BA2B516-8152-4C43-A49B-26A382FC1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9946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A2B516-8152-4C43-A49B-26A382FC132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61963B-5732-4E62-B39E-A6F44EC7DC3C}" type="slidenum">
              <a:rPr lang="en-US" altLang="zh-CN"/>
              <a:pPr/>
              <a:t>10</a:t>
            </a:fld>
            <a:endParaRPr lang="en-US" altLang="zh-CN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zh-CN" altLang="zh-CN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403D44-8C6A-4D1C-8D85-A1E3A2DF6092}" type="slidenum">
              <a:rPr lang="en-US" altLang="zh-CN"/>
              <a:pPr/>
              <a:t>11</a:t>
            </a:fld>
            <a:endParaRPr lang="en-US" altLang="zh-CN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zh-CN" altLang="zh-CN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BD4DDF-757A-49AB-BA89-54A3937502B3}" type="slidenum">
              <a:rPr lang="en-US" altLang="zh-CN"/>
              <a:pPr/>
              <a:t>12</a:t>
            </a:fld>
            <a:endParaRPr lang="en-US" altLang="zh-CN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zh-CN" altLang="zh-CN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0C2E9B-5AB2-43B0-80E1-0C9CD6BD83F3}" type="slidenum">
              <a:rPr lang="en-US" altLang="zh-CN"/>
              <a:pPr/>
              <a:t>13</a:t>
            </a:fld>
            <a:endParaRPr lang="en-US" altLang="zh-CN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zh-CN" altLang="zh-C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A2B516-8152-4C43-A49B-26A382FC132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89C4AA-A5F1-423E-A200-DDE0F8315AD5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zh-CN" altLang="zh-CN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22A258-5787-4807-91F2-02A9376A0BA5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zh-CN" altLang="zh-CN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AEE7E6-8518-4ACB-A8A1-53914C561A66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zh-CN" altLang="zh-CN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2C03AA-B4AC-4024-AAF5-3BB0B6A53565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zh-CN" altLang="zh-CN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92A5BA-66E7-4ADF-869E-A7D11917769F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zh-CN" altLang="zh-CN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43CBB6-CF15-446E-9B3F-64D1D6B9D920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zh-CN" altLang="zh-CN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7D4902-7D1D-4081-A8C0-656D1823DA71}" type="slidenum">
              <a:rPr lang="en-US" altLang="zh-CN"/>
              <a:pPr/>
              <a:t>9</a:t>
            </a:fld>
            <a:endParaRPr lang="en-US" altLang="zh-CN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zh-CN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B5827F7-214A-4E2B-BE3B-12BD62E8032E}" type="datetime1">
              <a:rPr lang="en-US" smtClean="0"/>
              <a:pPr/>
              <a:t>10/27/2015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A42DB4-4120-6243-9A28-F8A062A028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922D1-1A52-4759-AD22-1B1125DEC872}" type="datetime1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2DB4-4120-6243-9A28-F8A062A028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FE80134-F558-448A-A55C-07B9AA964129}" type="datetime1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CA42DB4-4120-6243-9A28-F8A062A028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8182B-1FA4-43D0-A24A-34E27E5B6D7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B331B-8332-4D19-AB37-43D117693B1E}" type="datetime1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CA42DB4-4120-6243-9A28-F8A062A028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6E6A-69ED-4D1F-8771-268035F551D6}" type="datetime1">
              <a:rPr lang="en-US" smtClean="0"/>
              <a:pPr/>
              <a:t>10/27/2015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CA42DB4-4120-6243-9A28-F8A062A028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009EA14-1D5F-4DD7-8724-D642EE634138}" type="datetime1">
              <a:rPr lang="en-US" smtClean="0"/>
              <a:pPr/>
              <a:t>10/27/2015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CA42DB4-4120-6243-9A28-F8A062A028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459A99-677B-4536-B9E1-97C64FFBB3E3}" type="datetime1">
              <a:rPr lang="en-US" smtClean="0"/>
              <a:pPr/>
              <a:t>10/27/2015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CA42DB4-4120-6243-9A28-F8A062A028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F24AE-4F60-4DB1-B497-813E015F760E}" type="datetime1">
              <a:rPr lang="en-US" smtClean="0"/>
              <a:pPr/>
              <a:t>10/27/2015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CA42DB4-4120-6243-9A28-F8A062A028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FB96A-B1CD-4443-8C96-E6BCD1BCB485}" type="datetime1">
              <a:rPr lang="en-US" smtClean="0"/>
              <a:pPr/>
              <a:t>10/27/2015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A42DB4-4120-6243-9A28-F8A062A028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5549-D828-4E3E-B826-9EF20C8370F0}" type="datetime1">
              <a:rPr lang="en-US" smtClean="0"/>
              <a:pPr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CA42DB4-4120-6243-9A28-F8A062A028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E07A2DA-A7F7-4C2C-A668-66AB133660B8}" type="datetime1">
              <a:rPr lang="en-US" smtClean="0"/>
              <a:pPr/>
              <a:t>10/27/2015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CA42DB4-4120-6243-9A28-F8A062A028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D0B8A91-5FF1-43BE-AC3B-DFF6EFD804F2}" type="datetime1">
              <a:rPr lang="en-US" smtClean="0"/>
              <a:pPr/>
              <a:t>10/27/2015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CA42DB4-4120-6243-9A28-F8A062A028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CA42DB4-4120-6243-9A28-F8A062A028E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1483506" y="2362200"/>
            <a:ext cx="6107465" cy="232591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sz="5400" dirty="0" smtClean="0">
                <a:solidFill>
                  <a:schemeClr val="accent2">
                    <a:lumMod val="75000"/>
                  </a:schemeClr>
                </a:solidFill>
              </a:rPr>
              <a:t>SQL Additional Notes </a:t>
            </a:r>
            <a:endParaRPr lang="zh-CN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ea typeface="宋体" charset="-122"/>
              </a:rPr>
              <a:t>Join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14488"/>
            <a:ext cx="86868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dirty="0" smtClean="0">
                <a:ea typeface="宋体" charset="-122"/>
              </a:rPr>
              <a:t>Explicit joins in SQL = “inner joins”: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400" dirty="0" smtClean="0">
                <a:solidFill>
                  <a:schemeClr val="accent2"/>
                </a:solidFill>
                <a:ea typeface="宋体" charset="-122"/>
              </a:rPr>
              <a:t>	 Product(name, category)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400" dirty="0" smtClean="0">
                <a:solidFill>
                  <a:schemeClr val="accent2"/>
                </a:solidFill>
                <a:ea typeface="宋体" charset="-122"/>
              </a:rPr>
              <a:t>      Purchase(</a:t>
            </a:r>
            <a:r>
              <a:rPr lang="en-US" altLang="zh-CN" sz="2400" dirty="0" err="1" smtClean="0">
                <a:solidFill>
                  <a:schemeClr val="accent2"/>
                </a:solidFill>
                <a:ea typeface="宋体" charset="-122"/>
              </a:rPr>
              <a:t>prodName</a:t>
            </a:r>
            <a:r>
              <a:rPr lang="en-US" altLang="zh-CN" sz="2400" dirty="0" smtClean="0">
                <a:solidFill>
                  <a:schemeClr val="accent2"/>
                </a:solidFill>
                <a:ea typeface="宋体" charset="-122"/>
              </a:rPr>
              <a:t>, store)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zh-CN" sz="2000" dirty="0" smtClean="0">
              <a:ea typeface="宋体" charset="-122"/>
            </a:endParaRPr>
          </a:p>
        </p:txBody>
      </p:sp>
      <p:sp>
        <p:nvSpPr>
          <p:cNvPr id="339972" name="Rectangle 4"/>
          <p:cNvSpPr>
            <a:spLocks noChangeArrowheads="1"/>
          </p:cNvSpPr>
          <p:nvPr/>
        </p:nvSpPr>
        <p:spPr bwMode="auto">
          <a:xfrm>
            <a:off x="914400" y="2819400"/>
            <a:ext cx="6951663" cy="12334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zh-CN">
                <a:solidFill>
                  <a:schemeClr val="accent2"/>
                </a:solidFill>
                <a:ea typeface="宋体" charset="-122"/>
              </a:rPr>
              <a:t>SELECT</a:t>
            </a:r>
            <a:r>
              <a:rPr lang="en-US" altLang="zh-CN">
                <a:ea typeface="宋体" charset="-122"/>
              </a:rPr>
              <a:t> Product.name, Purchase.store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zh-CN">
                <a:solidFill>
                  <a:schemeClr val="accent2"/>
                </a:solidFill>
                <a:ea typeface="宋体" charset="-122"/>
              </a:rPr>
              <a:t>FROM</a:t>
            </a:r>
            <a:r>
              <a:rPr lang="en-US" altLang="zh-CN">
                <a:ea typeface="宋体" charset="-122"/>
              </a:rPr>
              <a:t>     Product </a:t>
            </a:r>
            <a:r>
              <a:rPr lang="en-US" altLang="zh-CN">
                <a:solidFill>
                  <a:schemeClr val="accent2"/>
                </a:solidFill>
                <a:ea typeface="宋体" charset="-122"/>
              </a:rPr>
              <a:t>JOIN</a:t>
            </a:r>
            <a:r>
              <a:rPr lang="en-US" altLang="zh-CN">
                <a:ea typeface="宋体" charset="-122"/>
              </a:rPr>
              <a:t> Purchase </a:t>
            </a:r>
            <a:r>
              <a:rPr lang="en-US" altLang="zh-CN">
                <a:solidFill>
                  <a:schemeClr val="accent2"/>
                </a:solidFill>
                <a:ea typeface="宋体" charset="-122"/>
              </a:rPr>
              <a:t>ON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zh-CN">
                <a:ea typeface="宋体" charset="-122"/>
              </a:rPr>
              <a:t>                              Product.name = Purchase.prodName</a:t>
            </a:r>
          </a:p>
        </p:txBody>
      </p:sp>
      <p:sp>
        <p:nvSpPr>
          <p:cNvPr id="339973" name="Rectangle 5"/>
          <p:cNvSpPr>
            <a:spLocks noChangeArrowheads="1"/>
          </p:cNvSpPr>
          <p:nvPr/>
        </p:nvSpPr>
        <p:spPr bwMode="auto">
          <a:xfrm>
            <a:off x="1676400" y="4495800"/>
            <a:ext cx="5976938" cy="12334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zh-CN">
                <a:solidFill>
                  <a:schemeClr val="accent2"/>
                </a:solidFill>
                <a:ea typeface="宋体" charset="-122"/>
              </a:rPr>
              <a:t>SELECT</a:t>
            </a:r>
            <a:r>
              <a:rPr lang="en-US" altLang="zh-CN">
                <a:ea typeface="宋体" charset="-122"/>
              </a:rPr>
              <a:t> Product.name, Purchase.store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zh-CN">
                <a:solidFill>
                  <a:schemeClr val="accent2"/>
                </a:solidFill>
                <a:ea typeface="宋体" charset="-122"/>
              </a:rPr>
              <a:t>FROM</a:t>
            </a:r>
            <a:r>
              <a:rPr lang="en-US" altLang="zh-CN">
                <a:ea typeface="宋体" charset="-122"/>
              </a:rPr>
              <a:t>     Product, Purchase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zh-CN">
                <a:solidFill>
                  <a:schemeClr val="accent2"/>
                </a:solidFill>
                <a:ea typeface="宋体" charset="-122"/>
              </a:rPr>
              <a:t>WHERE</a:t>
            </a:r>
            <a:r>
              <a:rPr lang="en-US" altLang="zh-CN">
                <a:ea typeface="宋体" charset="-122"/>
              </a:rPr>
              <a:t>   Product.name = Purchase.prodName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381000" y="4419600"/>
            <a:ext cx="1003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>
                <a:ea typeface="宋体" charset="-122"/>
              </a:rPr>
              <a:t>Same as:</a:t>
            </a: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1524000" y="5943600"/>
            <a:ext cx="5246688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zh-CN">
                <a:ea typeface="宋体" charset="-122"/>
              </a:rPr>
              <a:t>But Products that never sold will be lost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Outerjoins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6868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sz="2400" smtClean="0">
                <a:ea typeface="宋体" charset="-122"/>
              </a:rPr>
              <a:t>Left outer joins in SQL: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2400" smtClean="0">
                <a:solidFill>
                  <a:schemeClr val="accent2"/>
                </a:solidFill>
                <a:ea typeface="宋体" charset="-122"/>
              </a:rPr>
              <a:t>	Product(name, category)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2400" smtClean="0">
                <a:solidFill>
                  <a:schemeClr val="accent2"/>
                </a:solidFill>
                <a:ea typeface="宋体" charset="-122"/>
              </a:rPr>
              <a:t>    Purchase(prodName, store)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2400" smtClean="0">
                <a:solidFill>
                  <a:schemeClr val="accent2"/>
                </a:solidFill>
                <a:ea typeface="宋体" charset="-122"/>
              </a:rPr>
              <a:t>	</a:t>
            </a:r>
            <a:endParaRPr lang="en-US" altLang="zh-CN" sz="2400" smtClean="0">
              <a:ea typeface="宋体" charset="-122"/>
            </a:endParaRPr>
          </a:p>
          <a:p>
            <a:pPr eaLnBrk="1" hangingPunct="1">
              <a:buFontTx/>
              <a:buNone/>
            </a:pPr>
            <a:endParaRPr lang="en-US" altLang="zh-CN" sz="2400" smtClean="0">
              <a:ea typeface="宋体" charset="-122"/>
            </a:endParaRPr>
          </a:p>
        </p:txBody>
      </p:sp>
      <p:sp>
        <p:nvSpPr>
          <p:cNvPr id="342020" name="Rectangle 4"/>
          <p:cNvSpPr>
            <a:spLocks noChangeArrowheads="1"/>
          </p:cNvSpPr>
          <p:nvPr/>
        </p:nvSpPr>
        <p:spPr bwMode="auto">
          <a:xfrm>
            <a:off x="685800" y="3810000"/>
            <a:ext cx="678815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>
                <a:ea typeface="宋体" charset="-122"/>
              </a:rPr>
              <a:t> </a:t>
            </a:r>
            <a:r>
              <a:rPr lang="en-US" altLang="zh-CN">
                <a:solidFill>
                  <a:schemeClr val="accent2"/>
                </a:solidFill>
                <a:ea typeface="宋体" charset="-122"/>
              </a:rPr>
              <a:t>SELECT</a:t>
            </a:r>
            <a:r>
              <a:rPr lang="en-US" altLang="zh-CN">
                <a:ea typeface="宋体" charset="-122"/>
              </a:rPr>
              <a:t> Product.name, Purchase.store</a:t>
            </a:r>
          </a:p>
          <a:p>
            <a:pPr>
              <a:defRPr/>
            </a:pPr>
            <a:r>
              <a:rPr lang="en-US" altLang="zh-CN">
                <a:ea typeface="宋体" charset="-122"/>
              </a:rPr>
              <a:t> </a:t>
            </a:r>
            <a:r>
              <a:rPr lang="en-US" altLang="zh-CN">
                <a:solidFill>
                  <a:schemeClr val="accent2"/>
                </a:solidFill>
                <a:ea typeface="宋体" charset="-122"/>
              </a:rPr>
              <a:t>FROM</a:t>
            </a:r>
            <a:r>
              <a:rPr lang="en-US" altLang="zh-CN">
                <a:ea typeface="宋体" charset="-122"/>
              </a:rPr>
              <a:t>     Product </a:t>
            </a:r>
            <a:r>
              <a:rPr lang="en-US" altLang="zh-CN">
                <a:solidFill>
                  <a:schemeClr val="accent2"/>
                </a:solidFill>
                <a:ea typeface="宋体" charset="-122"/>
              </a:rPr>
              <a:t>LEFT OUTER JOIN</a:t>
            </a:r>
            <a:r>
              <a:rPr lang="en-US" altLang="zh-CN">
                <a:ea typeface="宋体" charset="-122"/>
              </a:rPr>
              <a:t> Purchase </a:t>
            </a:r>
            <a:r>
              <a:rPr lang="en-US" altLang="zh-CN">
                <a:solidFill>
                  <a:schemeClr val="accent2"/>
                </a:solidFill>
                <a:ea typeface="宋体" charset="-122"/>
              </a:rPr>
              <a:t>ON</a:t>
            </a:r>
          </a:p>
          <a:p>
            <a:pPr>
              <a:defRPr/>
            </a:pPr>
            <a:r>
              <a:rPr lang="en-US" altLang="zh-CN">
                <a:ea typeface="宋体" charset="-122"/>
              </a:rPr>
              <a:t>                          Product.name = Purchase.prodName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4066" name="Group 2"/>
          <p:cNvGraphicFramePr>
            <a:graphicFrameLocks noGrp="1"/>
          </p:cNvGraphicFramePr>
          <p:nvPr/>
        </p:nvGraphicFramePr>
        <p:xfrm>
          <a:off x="457200" y="2061024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44083" name="Group 19"/>
          <p:cNvGraphicFramePr>
            <a:graphicFrameLocks noGrp="1"/>
          </p:cNvGraphicFramePr>
          <p:nvPr/>
        </p:nvGraphicFramePr>
        <p:xfrm>
          <a:off x="5029200" y="2061024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ProdName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Ritz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44100" name="Group 36"/>
          <p:cNvGraphicFramePr>
            <a:graphicFrameLocks noGrp="1"/>
          </p:cNvGraphicFramePr>
          <p:nvPr/>
        </p:nvGraphicFramePr>
        <p:xfrm>
          <a:off x="2971800" y="4270824"/>
          <a:ext cx="3048000" cy="2540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Ritz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NULL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992" name="Rectangle 56"/>
          <p:cNvSpPr>
            <a:spLocks noChangeArrowheads="1"/>
          </p:cNvSpPr>
          <p:nvPr/>
        </p:nvSpPr>
        <p:spPr bwMode="auto">
          <a:xfrm>
            <a:off x="457200" y="1527624"/>
            <a:ext cx="113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chemeClr val="accent2"/>
                </a:solidFill>
                <a:ea typeface="宋体" charset="-122"/>
              </a:rPr>
              <a:t>Product</a:t>
            </a:r>
          </a:p>
        </p:txBody>
      </p:sp>
      <p:sp>
        <p:nvSpPr>
          <p:cNvPr id="39993" name="Rectangle 57"/>
          <p:cNvSpPr>
            <a:spLocks noChangeArrowheads="1"/>
          </p:cNvSpPr>
          <p:nvPr/>
        </p:nvSpPr>
        <p:spPr bwMode="auto">
          <a:xfrm>
            <a:off x="5029200" y="1527624"/>
            <a:ext cx="1284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chemeClr val="accent2"/>
                </a:solidFill>
                <a:ea typeface="宋体" charset="-122"/>
              </a:rPr>
              <a:t>Purchase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Outer Joins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zh-CN" sz="2800" smtClean="0">
              <a:ea typeface="宋体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CN" sz="2800" smtClean="0">
                <a:ea typeface="宋体" charset="-122"/>
              </a:rPr>
              <a:t>Left outer join: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smtClean="0">
                <a:ea typeface="宋体" charset="-122"/>
              </a:rPr>
              <a:t>Include the left tuple even if there’s no match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smtClean="0">
                <a:ea typeface="宋体" charset="-122"/>
              </a:rPr>
              <a:t>Right outer join: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smtClean="0">
                <a:ea typeface="宋体" charset="-122"/>
              </a:rPr>
              <a:t>Include the right tuple even if there’s no match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smtClean="0">
                <a:ea typeface="宋体" charset="-122"/>
              </a:rPr>
              <a:t>Full outer join: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smtClean="0">
                <a:ea typeface="宋体" charset="-122"/>
              </a:rPr>
              <a:t>Include the both left and right tuples even if there’s no match</a:t>
            </a:r>
          </a:p>
          <a:p>
            <a:pPr eaLnBrk="1" hangingPunct="1">
              <a:lnSpc>
                <a:spcPct val="90000"/>
              </a:lnSpc>
            </a:pPr>
            <a:endParaRPr lang="en-US" altLang="zh-CN" sz="2800" smtClean="0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Find the maximum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81200"/>
            <a:ext cx="7772400" cy="4114800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Find student with highest grade</a:t>
            </a:r>
          </a:p>
          <a:p>
            <a:pPr lvl="1"/>
            <a:r>
              <a:rPr lang="en-US" altLang="zh-CN" sz="2000" b="1" i="1" dirty="0" smtClean="0"/>
              <a:t>Method 1</a:t>
            </a:r>
          </a:p>
          <a:p>
            <a:pPr>
              <a:buNone/>
            </a:pPr>
            <a:r>
              <a:rPr lang="en-US" altLang="zh-CN" sz="2000" dirty="0" smtClean="0"/>
              <a:t>select student, grade</a:t>
            </a:r>
          </a:p>
          <a:p>
            <a:pPr>
              <a:buNone/>
            </a:pPr>
            <a:r>
              <a:rPr lang="en-US" altLang="zh-CN" sz="2000" dirty="0" smtClean="0"/>
              <a:t>from </a:t>
            </a:r>
            <a:r>
              <a:rPr lang="en-US" altLang="zh-CN" sz="2000" dirty="0" err="1" smtClean="0"/>
              <a:t>tableA</a:t>
            </a:r>
            <a:endParaRPr lang="en-US" altLang="zh-CN" sz="2000" dirty="0" smtClean="0"/>
          </a:p>
          <a:p>
            <a:pPr>
              <a:buNone/>
            </a:pPr>
            <a:r>
              <a:rPr lang="en-US" altLang="zh-CN" sz="2000" dirty="0" smtClean="0">
                <a:solidFill>
                  <a:srgbClr val="FF0000"/>
                </a:solidFill>
              </a:rPr>
              <a:t>where grade = (select max(grade) from </a:t>
            </a:r>
            <a:r>
              <a:rPr lang="en-US" altLang="zh-CN" sz="2000" dirty="0" err="1" smtClean="0">
                <a:solidFill>
                  <a:srgbClr val="FF0000"/>
                </a:solidFill>
              </a:rPr>
              <a:t>tableA</a:t>
            </a:r>
            <a:r>
              <a:rPr lang="en-US" altLang="zh-CN" sz="2000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US" altLang="zh-CN" sz="2000" b="1" i="1" dirty="0" smtClean="0"/>
              <a:t>Method 2</a:t>
            </a:r>
          </a:p>
          <a:p>
            <a:pPr>
              <a:buNone/>
            </a:pPr>
            <a:endParaRPr lang="en-US" altLang="zh-CN" sz="2400" dirty="0" smtClean="0"/>
          </a:p>
          <a:p>
            <a:pPr>
              <a:buNone/>
            </a:pPr>
            <a:endParaRPr lang="en-US" altLang="zh-CN" sz="2400" dirty="0" smtClean="0"/>
          </a:p>
          <a:p>
            <a:pPr>
              <a:buNone/>
            </a:pPr>
            <a:endParaRPr lang="en-US" altLang="zh-CN" sz="2400" dirty="0" smtClean="0"/>
          </a:p>
        </p:txBody>
      </p:sp>
      <p:graphicFrame>
        <p:nvGraphicFramePr>
          <p:cNvPr id="4" name="Group 2"/>
          <p:cNvGraphicFramePr>
            <a:graphicFrameLocks noGrp="1"/>
          </p:cNvGraphicFramePr>
          <p:nvPr/>
        </p:nvGraphicFramePr>
        <p:xfrm>
          <a:off x="5715000" y="19812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Student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Grade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90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B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100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C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80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26146" y="2930216"/>
            <a:ext cx="5043714" cy="92333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zh-CN" dirty="0">
                <a:ea typeface="宋体" charset="-122"/>
              </a:rPr>
              <a:t> </a:t>
            </a:r>
            <a:r>
              <a:rPr lang="en-US" altLang="zh-CN" dirty="0" smtClean="0"/>
              <a:t>select student, grade</a:t>
            </a:r>
          </a:p>
          <a:p>
            <a:pPr>
              <a:buNone/>
            </a:pPr>
            <a:r>
              <a:rPr lang="en-US" altLang="zh-CN" dirty="0" smtClean="0"/>
              <a:t>from </a:t>
            </a:r>
            <a:r>
              <a:rPr lang="en-US" altLang="zh-CN" dirty="0" err="1" smtClean="0"/>
              <a:t>tableA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where grade = (select max(grade) from </a:t>
            </a:r>
            <a:r>
              <a:rPr lang="en-US" altLang="zh-CN" dirty="0" err="1" smtClean="0">
                <a:solidFill>
                  <a:srgbClr val="FF0000"/>
                </a:solidFill>
              </a:rPr>
              <a:t>tableA</a:t>
            </a:r>
            <a:r>
              <a:rPr lang="en-US" altLang="zh-CN" dirty="0" smtClean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71286" y="4618672"/>
            <a:ext cx="5043714" cy="1477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zh-CN" dirty="0">
                <a:ea typeface="宋体" charset="-122"/>
              </a:rPr>
              <a:t> </a:t>
            </a:r>
            <a:r>
              <a:rPr lang="en-US" altLang="zh-CN" dirty="0" smtClean="0"/>
              <a:t>select * from(</a:t>
            </a:r>
          </a:p>
          <a:p>
            <a:pPr>
              <a:buNone/>
            </a:pPr>
            <a:r>
              <a:rPr lang="en-US" altLang="zh-CN" dirty="0" smtClean="0"/>
              <a:t>	select student, grade</a:t>
            </a:r>
          </a:p>
          <a:p>
            <a:pPr>
              <a:buNone/>
            </a:pPr>
            <a:r>
              <a:rPr lang="en-US" altLang="zh-CN" dirty="0" smtClean="0"/>
              <a:t>	from </a:t>
            </a:r>
            <a:r>
              <a:rPr lang="en-US" altLang="zh-CN" dirty="0" err="1" smtClean="0"/>
              <a:t>tableA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order by Grade DESC</a:t>
            </a:r>
          </a:p>
          <a:p>
            <a:pPr>
              <a:buNone/>
            </a:pPr>
            <a:r>
              <a:rPr lang="en-US" altLang="zh-CN" dirty="0" smtClean="0"/>
              <a:t>) </a:t>
            </a:r>
            <a:r>
              <a:rPr lang="en-US" altLang="zh-CN" dirty="0" smtClean="0">
                <a:solidFill>
                  <a:srgbClr val="FF0000"/>
                </a:solidFill>
              </a:rPr>
              <a:t>where ROWNUM &lt;=1</a:t>
            </a:r>
          </a:p>
        </p:txBody>
      </p:sp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6741886" y="4161472"/>
            <a:ext cx="8066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dirty="0" err="1" smtClean="0">
                <a:solidFill>
                  <a:schemeClr val="accent2"/>
                </a:solidFill>
                <a:ea typeface="宋体" charset="-122"/>
              </a:rPr>
              <a:t>tableA</a:t>
            </a:r>
            <a:endParaRPr lang="en-US" altLang="zh-CN" dirty="0">
              <a:solidFill>
                <a:schemeClr val="accent2"/>
              </a:solidFill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Find the maximum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981200"/>
            <a:ext cx="7772400" cy="4535714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What if they have a tie</a:t>
            </a:r>
          </a:p>
          <a:p>
            <a:pPr lvl="1">
              <a:buNone/>
            </a:pPr>
            <a:r>
              <a:rPr lang="en-US" altLang="zh-CN" sz="2000" dirty="0" smtClean="0"/>
              <a:t>Method 2 will only give the first</a:t>
            </a:r>
          </a:p>
          <a:p>
            <a:pPr lvl="1">
              <a:buNone/>
            </a:pPr>
            <a:r>
              <a:rPr lang="en-US" altLang="zh-CN" sz="2000" dirty="0" smtClean="0"/>
              <a:t>row which is (A,100)</a:t>
            </a:r>
          </a:p>
          <a:p>
            <a:pPr lvl="1"/>
            <a:r>
              <a:rPr lang="en-US" altLang="zh-CN" b="1" i="1" dirty="0" smtClean="0"/>
              <a:t>Method 3</a:t>
            </a:r>
          </a:p>
          <a:p>
            <a:pPr lvl="1"/>
            <a:endParaRPr lang="en-US" altLang="zh-CN" b="1" i="1" dirty="0" smtClean="0"/>
          </a:p>
          <a:p>
            <a:pPr>
              <a:buNone/>
            </a:pPr>
            <a:endParaRPr lang="en-US" altLang="zh-CN" sz="2000" dirty="0" smtClean="0"/>
          </a:p>
          <a:p>
            <a:pPr>
              <a:buNone/>
            </a:pPr>
            <a:endParaRPr lang="en-US" altLang="zh-CN" sz="2000" dirty="0" smtClean="0"/>
          </a:p>
          <a:p>
            <a:pPr>
              <a:buNone/>
            </a:pPr>
            <a:endParaRPr lang="en-US" altLang="zh-CN" sz="2000" dirty="0" smtClean="0"/>
          </a:p>
          <a:p>
            <a:pPr>
              <a:buNone/>
            </a:pPr>
            <a:endParaRPr lang="en-US" altLang="zh-CN" sz="2000" dirty="0" smtClean="0"/>
          </a:p>
          <a:p>
            <a:pPr>
              <a:buNone/>
            </a:pPr>
            <a:endParaRPr lang="en-US" altLang="zh-CN" sz="2000" dirty="0" smtClean="0"/>
          </a:p>
          <a:p>
            <a:pPr>
              <a:buNone/>
            </a:pPr>
            <a:endParaRPr lang="en-US" altLang="zh-CN" sz="2000" dirty="0" smtClean="0"/>
          </a:p>
          <a:p>
            <a:pPr>
              <a:buNone/>
            </a:pPr>
            <a:endParaRPr lang="en-US" altLang="zh-CN" sz="2000" dirty="0" smtClean="0"/>
          </a:p>
          <a:p>
            <a:pPr>
              <a:buNone/>
            </a:pPr>
            <a:r>
              <a:rPr lang="en-US" altLang="zh-CN" sz="2000" dirty="0" smtClean="0"/>
              <a:t>*We will not have ties in grading of Project 2</a:t>
            </a:r>
          </a:p>
          <a:p>
            <a:endParaRPr lang="zh-CN" altLang="en-US" dirty="0"/>
          </a:p>
        </p:txBody>
      </p:sp>
      <p:graphicFrame>
        <p:nvGraphicFramePr>
          <p:cNvPr id="4" name="Group 2"/>
          <p:cNvGraphicFramePr>
            <a:graphicFrameLocks noGrp="1"/>
          </p:cNvGraphicFramePr>
          <p:nvPr/>
        </p:nvGraphicFramePr>
        <p:xfrm>
          <a:off x="5918781" y="1741714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Student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Grade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100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B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100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C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80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81000" y="3512457"/>
            <a:ext cx="5537781" cy="230832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zh-CN" sz="2400" dirty="0" smtClean="0"/>
              <a:t>select * from(</a:t>
            </a:r>
          </a:p>
          <a:p>
            <a:pPr>
              <a:buNone/>
            </a:pPr>
            <a:r>
              <a:rPr lang="en-US" altLang="zh-CN" sz="2400" dirty="0" smtClean="0"/>
              <a:t>	select student, </a:t>
            </a:r>
          </a:p>
          <a:p>
            <a:pPr>
              <a:buNone/>
            </a:pPr>
            <a:r>
              <a:rPr lang="en-US" altLang="zh-CN" sz="2400" dirty="0" smtClean="0"/>
              <a:t>      </a:t>
            </a:r>
            <a:r>
              <a:rPr lang="en-US" altLang="zh-CN" sz="2400" dirty="0" smtClean="0">
                <a:solidFill>
                  <a:srgbClr val="FF0000"/>
                </a:solidFill>
              </a:rPr>
              <a:t>rank() over (order by grade </a:t>
            </a:r>
            <a:r>
              <a:rPr lang="en-US" altLang="zh-CN" sz="2400" dirty="0" err="1" smtClean="0">
                <a:solidFill>
                  <a:srgbClr val="FF0000"/>
                </a:solidFill>
              </a:rPr>
              <a:t>desc</a:t>
            </a:r>
            <a:r>
              <a:rPr lang="en-US" altLang="zh-CN" sz="2400" dirty="0" smtClean="0">
                <a:solidFill>
                  <a:srgbClr val="FF0000"/>
                </a:solidFill>
              </a:rPr>
              <a:t>)    as RNK</a:t>
            </a:r>
          </a:p>
          <a:p>
            <a:pPr>
              <a:buNone/>
            </a:pPr>
            <a:r>
              <a:rPr lang="en-US" altLang="zh-CN" sz="2400" dirty="0" smtClean="0"/>
              <a:t>	from </a:t>
            </a:r>
            <a:r>
              <a:rPr lang="en-US" altLang="zh-CN" sz="2400" dirty="0" err="1" smtClean="0"/>
              <a:t>tableA</a:t>
            </a:r>
            <a:endParaRPr lang="en-US" altLang="zh-CN" sz="2400" dirty="0" smtClean="0"/>
          </a:p>
          <a:p>
            <a:pPr>
              <a:buNone/>
            </a:pPr>
            <a:r>
              <a:rPr lang="en-US" altLang="zh-CN" sz="2400" dirty="0" smtClean="0"/>
              <a:t>	) where </a:t>
            </a:r>
            <a:r>
              <a:rPr lang="en-US" altLang="zh-CN" sz="2400" dirty="0" smtClean="0">
                <a:solidFill>
                  <a:srgbClr val="FF0000"/>
                </a:solidFill>
              </a:rPr>
              <a:t>RNK</a:t>
            </a:r>
            <a:r>
              <a:rPr lang="en-US" altLang="zh-CN" sz="2400" dirty="0" smtClean="0"/>
              <a:t>  &lt;=1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Format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You will not lose points because of format</a:t>
            </a:r>
          </a:p>
          <a:p>
            <a:pPr lvl="1"/>
            <a:r>
              <a:rPr lang="en-US" altLang="zh-CN" dirty="0" smtClean="0"/>
              <a:t>the tabs, spaces, center or left alignment.</a:t>
            </a:r>
          </a:p>
          <a:p>
            <a:r>
              <a:rPr lang="en-US" altLang="zh-CN" dirty="0" smtClean="0"/>
              <a:t>But a good format is preferred.</a:t>
            </a:r>
          </a:p>
          <a:p>
            <a:pPr lvl="1"/>
            <a:r>
              <a:rPr lang="en-US" altLang="zh-CN" dirty="0" smtClean="0"/>
              <a:t>Easier to grade and good for further development</a:t>
            </a:r>
          </a:p>
          <a:p>
            <a:r>
              <a:rPr lang="en-US" altLang="zh-CN" dirty="0" smtClean="0"/>
              <a:t>To avoid line warp</a:t>
            </a:r>
          </a:p>
          <a:p>
            <a:pPr lvl="1"/>
            <a:r>
              <a:rPr lang="en-US" altLang="zh-CN" dirty="0" smtClean="0"/>
              <a:t>When creating table, use appropriate column size.</a:t>
            </a:r>
          </a:p>
          <a:p>
            <a:pPr lvl="1">
              <a:buNone/>
            </a:pPr>
            <a:r>
              <a:rPr lang="en-US" altLang="zh-CN" dirty="0" smtClean="0"/>
              <a:t>    For instance, </a:t>
            </a:r>
            <a:r>
              <a:rPr lang="en-US" altLang="zh-CN" dirty="0" err="1" smtClean="0"/>
              <a:t>sname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varchar</a:t>
            </a:r>
            <a:r>
              <a:rPr lang="en-US" altLang="zh-CN" dirty="0" smtClean="0"/>
              <a:t>(50) instead of </a:t>
            </a:r>
            <a:r>
              <a:rPr lang="en-US" altLang="zh-CN" dirty="0" err="1" smtClean="0"/>
              <a:t>varchar</a:t>
            </a:r>
            <a:r>
              <a:rPr lang="en-US" altLang="zh-CN" dirty="0" smtClean="0"/>
              <a:t>(255)</a:t>
            </a:r>
          </a:p>
          <a:p>
            <a:pPr lvl="1"/>
            <a:r>
              <a:rPr lang="en-US" altLang="zh-CN" dirty="0" smtClean="0">
                <a:solidFill>
                  <a:schemeClr val="tx1"/>
                </a:solidFill>
                <a:latin typeface="+mn-lt"/>
              </a:rPr>
              <a:t>SET LINESIZE 300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1454150" y="2057400"/>
            <a:ext cx="6394450" cy="38227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/>
              <a:t>Questions?</a:t>
            </a:r>
            <a:br>
              <a:rPr lang="en-US" sz="4800" b="1" dirty="0" smtClean="0"/>
            </a:b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4800" b="1" dirty="0" smtClean="0"/>
              <a:t>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3600" b="1" dirty="0" smtClean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3959E91-D417-455D-AE6C-60189D3C934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CA42DB4-4120-6243-9A28-F8A062A028E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0" hangingPunct="0"/>
            <a:r>
              <a:rPr lang="en-US" altLang="zh-CN" dirty="0" smtClean="0">
                <a:ea typeface="宋体" charset="-122"/>
              </a:rPr>
              <a:t>1 Group and Aggregation*</a:t>
            </a:r>
          </a:p>
          <a:p>
            <a:pPr eaLnBrk="0" hangingPunct="0"/>
            <a:endParaRPr lang="en-US" altLang="zh-CN" dirty="0" smtClean="0">
              <a:ea typeface="宋体" charset="-122"/>
            </a:endParaRPr>
          </a:p>
          <a:p>
            <a:pPr eaLnBrk="0" hangingPunct="0"/>
            <a:r>
              <a:rPr lang="en-US" altLang="zh-CN" dirty="0" smtClean="0">
                <a:ea typeface="宋体" charset="-122"/>
              </a:rPr>
              <a:t>2 Execution Order*</a:t>
            </a:r>
          </a:p>
          <a:p>
            <a:pPr eaLnBrk="0" hangingPunct="0"/>
            <a:endParaRPr lang="en-US" altLang="zh-CN" dirty="0" smtClean="0">
              <a:ea typeface="宋体" charset="-122"/>
            </a:endParaRPr>
          </a:p>
          <a:p>
            <a:pPr eaLnBrk="0" hangingPunct="0"/>
            <a:r>
              <a:rPr lang="en-US" altLang="zh-CN" dirty="0" smtClean="0">
                <a:ea typeface="宋体" charset="-122"/>
              </a:rPr>
              <a:t>3 Join*</a:t>
            </a:r>
          </a:p>
          <a:p>
            <a:pPr eaLnBrk="0" hangingPunct="0"/>
            <a:endParaRPr lang="en-US" altLang="zh-CN" dirty="0" smtClean="0">
              <a:ea typeface="宋体" charset="-122"/>
            </a:endParaRPr>
          </a:p>
          <a:p>
            <a:pPr eaLnBrk="0" hangingPunct="0"/>
            <a:r>
              <a:rPr lang="en-US" altLang="zh-CN" dirty="0" smtClean="0">
                <a:ea typeface="宋体" charset="-122"/>
              </a:rPr>
              <a:t>4 Find the maximum</a:t>
            </a:r>
          </a:p>
          <a:p>
            <a:pPr eaLnBrk="0" hangingPunct="0"/>
            <a:endParaRPr lang="en-US" altLang="zh-CN" dirty="0" smtClean="0">
              <a:ea typeface="宋体" charset="-122"/>
            </a:endParaRPr>
          </a:p>
          <a:p>
            <a:pPr eaLnBrk="0" hangingPunct="0"/>
            <a:r>
              <a:rPr lang="en-US" altLang="zh-CN" dirty="0" smtClean="0">
                <a:ea typeface="宋体" charset="-122"/>
              </a:rPr>
              <a:t>5 Line Format</a:t>
            </a:r>
          </a:p>
          <a:p>
            <a:endParaRPr lang="zh-CN" altLang="en-US" dirty="0"/>
          </a:p>
        </p:txBody>
      </p:sp>
      <p:sp>
        <p:nvSpPr>
          <p:cNvPr id="5" name="标题 4"/>
          <p:cNvSpPr txBox="1">
            <a:spLocks noGrp="1"/>
          </p:cNvSpPr>
          <p:nvPr>
            <p:ph type="title"/>
          </p:nvPr>
        </p:nvSpPr>
        <p:spPr>
          <a:xfrm>
            <a:off x="612648" y="369957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 smtClean="0">
                <a:solidFill>
                  <a:schemeClr val="accent2">
                    <a:lumMod val="75000"/>
                  </a:schemeClr>
                </a:solidFill>
              </a:rPr>
              <a:t>SQL Additional Notes </a:t>
            </a:r>
            <a:endParaRPr lang="zh-CN" alt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6211670"/>
            <a:ext cx="59938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*partially </a:t>
            </a:r>
            <a:r>
              <a:rPr lang="en-US" altLang="zh-CN" dirty="0" smtClean="0"/>
              <a:t>from University of Washington CSE 554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ea typeface="宋体" charset="-122"/>
              </a:rPr>
              <a:t>Grouping and Aggregation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288925" y="1641475"/>
            <a:ext cx="818333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4000" dirty="0">
                <a:solidFill>
                  <a:schemeClr val="accent2"/>
                </a:solidFill>
                <a:ea typeface="宋体" charset="-122"/>
              </a:rPr>
              <a:t>Purchase(product, date, price, quantity)</a:t>
            </a:r>
            <a:endParaRPr lang="en-US" altLang="zh-CN" sz="4000" dirty="0">
              <a:ea typeface="宋体" charset="-122"/>
            </a:endParaRPr>
          </a:p>
        </p:txBody>
      </p:sp>
      <p:sp>
        <p:nvSpPr>
          <p:cNvPr id="282628" name="Rectangle 4"/>
          <p:cNvSpPr>
            <a:spLocks noChangeArrowheads="1"/>
          </p:cNvSpPr>
          <p:nvPr/>
        </p:nvSpPr>
        <p:spPr bwMode="auto">
          <a:xfrm>
            <a:off x="533400" y="3733800"/>
            <a:ext cx="5816016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zh-CN" sz="2000" dirty="0">
                <a:solidFill>
                  <a:schemeClr val="accent2"/>
                </a:solidFill>
                <a:ea typeface="宋体" charset="-122"/>
              </a:rPr>
              <a:t>SELECT </a:t>
            </a:r>
            <a:r>
              <a:rPr lang="en-US" altLang="zh-CN" sz="2000" dirty="0">
                <a:ea typeface="宋体" charset="-122"/>
              </a:rPr>
              <a:t>       product, Sum(price*quantity) AS </a:t>
            </a:r>
            <a:r>
              <a:rPr lang="en-US" altLang="zh-CN" sz="2000" dirty="0" err="1">
                <a:ea typeface="宋体" charset="-122"/>
              </a:rPr>
              <a:t>TotalSales</a:t>
            </a:r>
            <a:endParaRPr lang="en-US" altLang="zh-CN" sz="2000" dirty="0">
              <a:ea typeface="宋体" charset="-122"/>
            </a:endParaRPr>
          </a:p>
          <a:p>
            <a:pPr eaLnBrk="0" hangingPunct="0">
              <a:defRPr/>
            </a:pPr>
            <a:r>
              <a:rPr lang="en-US" altLang="zh-CN" sz="2000" dirty="0">
                <a:solidFill>
                  <a:schemeClr val="accent2"/>
                </a:solidFill>
                <a:ea typeface="宋体" charset="-122"/>
              </a:rPr>
              <a:t>FROM</a:t>
            </a:r>
            <a:r>
              <a:rPr lang="en-US" altLang="zh-CN" sz="2000" dirty="0">
                <a:ea typeface="宋体" charset="-122"/>
              </a:rPr>
              <a:t>           Purchase</a:t>
            </a:r>
          </a:p>
          <a:p>
            <a:pPr eaLnBrk="0" hangingPunct="0">
              <a:defRPr/>
            </a:pPr>
            <a:r>
              <a:rPr lang="en-US" altLang="zh-CN" sz="2000" dirty="0">
                <a:solidFill>
                  <a:schemeClr val="accent2"/>
                </a:solidFill>
                <a:ea typeface="宋体" charset="-122"/>
              </a:rPr>
              <a:t>WHERE</a:t>
            </a:r>
            <a:r>
              <a:rPr lang="en-US" altLang="zh-CN" sz="2000" dirty="0">
                <a:ea typeface="宋体" charset="-122"/>
              </a:rPr>
              <a:t>        date &gt; ‘10/1/2005’</a:t>
            </a:r>
          </a:p>
          <a:p>
            <a:pPr eaLnBrk="0" hangingPunct="0">
              <a:defRPr/>
            </a:pPr>
            <a:r>
              <a:rPr lang="en-US" altLang="zh-CN" sz="2000" dirty="0">
                <a:solidFill>
                  <a:srgbClr val="FF0066"/>
                </a:solidFill>
                <a:ea typeface="宋体" charset="-122"/>
              </a:rPr>
              <a:t>GROUP BY</a:t>
            </a:r>
            <a:r>
              <a:rPr lang="en-US" altLang="zh-CN" sz="2000" dirty="0">
                <a:ea typeface="宋体" charset="-122"/>
              </a:rPr>
              <a:t>  product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050925" y="5984875"/>
            <a:ext cx="3621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ea typeface="宋体" charset="-122"/>
              </a:rPr>
              <a:t>Let’s see what this means…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457200" y="2590800"/>
            <a:ext cx="5526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dirty="0">
                <a:ea typeface="宋体" charset="-122"/>
              </a:rPr>
              <a:t>Find total sales after </a:t>
            </a:r>
            <a:r>
              <a:rPr lang="en-US" altLang="zh-CN" dirty="0" smtClean="0">
                <a:ea typeface="宋体" charset="-122"/>
              </a:rPr>
              <a:t>10/1/2005 </a:t>
            </a:r>
            <a:r>
              <a:rPr lang="en-US" altLang="zh-CN" dirty="0">
                <a:ea typeface="宋体" charset="-122"/>
              </a:rPr>
              <a:t>per product.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1811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dirty="0" smtClean="0">
                <a:ea typeface="宋体" charset="-122"/>
              </a:rPr>
              <a:t>1&amp;2. FROM-WHERE-GROUPBY</a:t>
            </a:r>
            <a:endParaRPr lang="en-US" altLang="zh-CN" sz="3200" dirty="0" smtClean="0">
              <a:solidFill>
                <a:schemeClr val="tx1"/>
              </a:solidFill>
              <a:ea typeface="宋体" charset="-122"/>
            </a:endParaRPr>
          </a:p>
        </p:txBody>
      </p:sp>
      <p:graphicFrame>
        <p:nvGraphicFramePr>
          <p:cNvPr id="286723" name="Group 3"/>
          <p:cNvGraphicFramePr>
            <a:graphicFrameLocks noGrp="1"/>
          </p:cNvGraphicFramePr>
          <p:nvPr/>
        </p:nvGraphicFramePr>
        <p:xfrm>
          <a:off x="1066800" y="2438400"/>
          <a:ext cx="6477000" cy="2894014"/>
        </p:xfrm>
        <a:graphic>
          <a:graphicData uri="http://schemas.openxmlformats.org/drawingml/2006/table">
            <a:tbl>
              <a:tblPr/>
              <a:tblGrid>
                <a:gridCol w="1619250"/>
                <a:gridCol w="1619250"/>
                <a:gridCol w="1619250"/>
                <a:gridCol w="1619250"/>
              </a:tblGrid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Product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Quantity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10/21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10/25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1.50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10/3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0.5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10/10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411506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zh-CN" dirty="0" smtClean="0">
                <a:ea typeface="宋体" charset="-122"/>
              </a:rPr>
              <a:t>3. SELECT</a:t>
            </a:r>
          </a:p>
        </p:txBody>
      </p:sp>
      <p:sp>
        <p:nvSpPr>
          <p:cNvPr id="288771" name="Rectangle 3"/>
          <p:cNvSpPr>
            <a:spLocks noChangeArrowheads="1"/>
          </p:cNvSpPr>
          <p:nvPr/>
        </p:nvSpPr>
        <p:spPr bwMode="auto">
          <a:xfrm>
            <a:off x="533400" y="4648200"/>
            <a:ext cx="7354888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zh-CN">
                <a:solidFill>
                  <a:schemeClr val="accent2"/>
                </a:solidFill>
                <a:ea typeface="宋体" charset="-122"/>
              </a:rPr>
              <a:t>SELECT </a:t>
            </a:r>
            <a:r>
              <a:rPr lang="en-US" altLang="zh-CN">
                <a:ea typeface="宋体" charset="-122"/>
              </a:rPr>
              <a:t>       product, Sum(price*quantity) AS TotalSales</a:t>
            </a:r>
          </a:p>
          <a:p>
            <a:pPr eaLnBrk="0" hangingPunct="0">
              <a:defRPr/>
            </a:pPr>
            <a:r>
              <a:rPr lang="en-US" altLang="zh-CN">
                <a:solidFill>
                  <a:schemeClr val="accent2"/>
                </a:solidFill>
                <a:ea typeface="宋体" charset="-122"/>
              </a:rPr>
              <a:t>FROM</a:t>
            </a:r>
            <a:r>
              <a:rPr lang="en-US" altLang="zh-CN">
                <a:ea typeface="宋体" charset="-122"/>
              </a:rPr>
              <a:t>           Purchase</a:t>
            </a:r>
          </a:p>
          <a:p>
            <a:pPr eaLnBrk="0" hangingPunct="0">
              <a:defRPr/>
            </a:pPr>
            <a:r>
              <a:rPr lang="en-US" altLang="zh-CN">
                <a:solidFill>
                  <a:schemeClr val="accent2"/>
                </a:solidFill>
                <a:ea typeface="宋体" charset="-122"/>
              </a:rPr>
              <a:t>WHERE</a:t>
            </a:r>
            <a:r>
              <a:rPr lang="en-US" altLang="zh-CN">
                <a:ea typeface="宋体" charset="-122"/>
              </a:rPr>
              <a:t>        date &gt; ‘10/1/2005’</a:t>
            </a:r>
          </a:p>
          <a:p>
            <a:pPr eaLnBrk="0" hangingPunct="0">
              <a:defRPr/>
            </a:pPr>
            <a:r>
              <a:rPr lang="en-US" altLang="zh-CN">
                <a:solidFill>
                  <a:srgbClr val="FF0066"/>
                </a:solidFill>
                <a:ea typeface="宋体" charset="-122"/>
              </a:rPr>
              <a:t>GROUP BY</a:t>
            </a:r>
            <a:r>
              <a:rPr lang="en-US" altLang="zh-CN">
                <a:ea typeface="宋体" charset="-122"/>
              </a:rPr>
              <a:t>  product</a:t>
            </a:r>
          </a:p>
        </p:txBody>
      </p:sp>
      <p:graphicFrame>
        <p:nvGraphicFramePr>
          <p:cNvPr id="288772" name="Group 4"/>
          <p:cNvGraphicFramePr>
            <a:graphicFrameLocks noGrp="1"/>
          </p:cNvGraphicFramePr>
          <p:nvPr/>
        </p:nvGraphicFramePr>
        <p:xfrm>
          <a:off x="228600" y="2402106"/>
          <a:ext cx="4038600" cy="1828800"/>
        </p:xfrm>
        <a:graphic>
          <a:graphicData uri="http://schemas.openxmlformats.org/drawingml/2006/table">
            <a:tbl>
              <a:tblPr/>
              <a:tblGrid>
                <a:gridCol w="1009650"/>
                <a:gridCol w="1009650"/>
                <a:gridCol w="890588"/>
                <a:gridCol w="1128712"/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Product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Quantity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10/21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10/25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1.50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10/3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0.5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10/10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88806" name="Group 38"/>
          <p:cNvGraphicFramePr>
            <a:graphicFrameLocks noGrp="1"/>
          </p:cNvGraphicFramePr>
          <p:nvPr/>
        </p:nvGraphicFramePr>
        <p:xfrm>
          <a:off x="5562600" y="2325906"/>
          <a:ext cx="3429000" cy="1803401"/>
        </p:xfrm>
        <a:graphic>
          <a:graphicData uri="http://schemas.openxmlformats.org/drawingml/2006/table">
            <a:tbl>
              <a:tblPr/>
              <a:tblGrid>
                <a:gridCol w="1524000"/>
                <a:gridCol w="1905000"/>
              </a:tblGrid>
              <a:tr h="601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Product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TotalSales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  <a:ea typeface="宋体" charset="-122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74" name="AutoShape 52"/>
          <p:cNvSpPr>
            <a:spLocks noChangeArrowheads="1"/>
          </p:cNvSpPr>
          <p:nvPr/>
        </p:nvSpPr>
        <p:spPr bwMode="auto">
          <a:xfrm>
            <a:off x="4419600" y="3087906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GROUP BY v.s. Nested Quereis</a:t>
            </a:r>
          </a:p>
        </p:txBody>
      </p:sp>
      <p:sp>
        <p:nvSpPr>
          <p:cNvPr id="290819" name="Text Box 3"/>
          <p:cNvSpPr txBox="1">
            <a:spLocks noChangeArrowheads="1"/>
          </p:cNvSpPr>
          <p:nvPr/>
        </p:nvSpPr>
        <p:spPr bwMode="auto">
          <a:xfrm>
            <a:off x="609600" y="1524000"/>
            <a:ext cx="7278688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zh-CN">
                <a:solidFill>
                  <a:schemeClr val="accent2"/>
                </a:solidFill>
                <a:ea typeface="宋体" charset="-122"/>
              </a:rPr>
              <a:t>SELECT </a:t>
            </a:r>
            <a:r>
              <a:rPr lang="en-US" altLang="zh-CN">
                <a:ea typeface="宋体" charset="-122"/>
              </a:rPr>
              <a:t>      product, Sum(price*quantity) </a:t>
            </a:r>
            <a:r>
              <a:rPr lang="en-US" altLang="zh-CN">
                <a:solidFill>
                  <a:schemeClr val="accent2"/>
                </a:solidFill>
                <a:ea typeface="宋体" charset="-122"/>
              </a:rPr>
              <a:t>AS</a:t>
            </a:r>
            <a:r>
              <a:rPr lang="en-US" altLang="zh-CN">
                <a:ea typeface="宋体" charset="-122"/>
              </a:rPr>
              <a:t> TotalSales</a:t>
            </a:r>
          </a:p>
          <a:p>
            <a:pPr eaLnBrk="0" hangingPunct="0">
              <a:defRPr/>
            </a:pPr>
            <a:r>
              <a:rPr lang="en-US" altLang="zh-CN">
                <a:solidFill>
                  <a:schemeClr val="accent2"/>
                </a:solidFill>
                <a:ea typeface="宋体" charset="-122"/>
              </a:rPr>
              <a:t>FROM</a:t>
            </a:r>
            <a:r>
              <a:rPr lang="en-US" altLang="zh-CN">
                <a:ea typeface="宋体" charset="-122"/>
              </a:rPr>
              <a:t>          Purchase</a:t>
            </a:r>
          </a:p>
          <a:p>
            <a:pPr eaLnBrk="0" hangingPunct="0">
              <a:defRPr/>
            </a:pPr>
            <a:r>
              <a:rPr lang="en-US" altLang="zh-CN">
                <a:solidFill>
                  <a:schemeClr val="accent2"/>
                </a:solidFill>
                <a:ea typeface="宋体" charset="-122"/>
              </a:rPr>
              <a:t>WHERE</a:t>
            </a:r>
            <a:r>
              <a:rPr lang="en-US" altLang="zh-CN">
                <a:ea typeface="宋体" charset="-122"/>
              </a:rPr>
              <a:t>       date &gt; ‘10/1/2005’</a:t>
            </a:r>
          </a:p>
          <a:p>
            <a:pPr eaLnBrk="0" hangingPunct="0">
              <a:defRPr/>
            </a:pPr>
            <a:r>
              <a:rPr lang="en-US" altLang="zh-CN">
                <a:solidFill>
                  <a:srgbClr val="FF5050"/>
                </a:solidFill>
                <a:ea typeface="宋体" charset="-122"/>
              </a:rPr>
              <a:t>GROUP BY</a:t>
            </a:r>
            <a:r>
              <a:rPr lang="en-US" altLang="zh-CN">
                <a:ea typeface="宋体" charset="-122"/>
              </a:rPr>
              <a:t>  product</a:t>
            </a:r>
          </a:p>
        </p:txBody>
      </p:sp>
      <p:sp>
        <p:nvSpPr>
          <p:cNvPr id="290820" name="Text Box 4"/>
          <p:cNvSpPr txBox="1">
            <a:spLocks noChangeArrowheads="1"/>
          </p:cNvSpPr>
          <p:nvPr/>
        </p:nvSpPr>
        <p:spPr bwMode="auto">
          <a:xfrm>
            <a:off x="152400" y="3505200"/>
            <a:ext cx="8637588" cy="302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zh-CN" dirty="0">
                <a:solidFill>
                  <a:schemeClr val="accent2"/>
                </a:solidFill>
                <a:ea typeface="宋体" charset="-122"/>
              </a:rPr>
              <a:t>SELECT DISTINCT</a:t>
            </a:r>
            <a:r>
              <a:rPr lang="en-US" altLang="zh-CN" dirty="0">
                <a:ea typeface="宋体" charset="-122"/>
              </a:rPr>
              <a:t>  </a:t>
            </a:r>
            <a:r>
              <a:rPr lang="en-US" altLang="zh-CN" dirty="0" err="1">
                <a:ea typeface="宋体" charset="-122"/>
              </a:rPr>
              <a:t>x.product</a:t>
            </a:r>
            <a:r>
              <a:rPr lang="en-US" altLang="zh-CN" dirty="0">
                <a:ea typeface="宋体" charset="-122"/>
              </a:rPr>
              <a:t>, (</a:t>
            </a:r>
            <a:r>
              <a:rPr lang="en-US" altLang="zh-CN" dirty="0">
                <a:solidFill>
                  <a:schemeClr val="accent2"/>
                </a:solidFill>
                <a:ea typeface="宋体" charset="-122"/>
              </a:rPr>
              <a:t>SELECT</a:t>
            </a:r>
            <a:r>
              <a:rPr lang="en-US" altLang="zh-CN" dirty="0">
                <a:ea typeface="宋体" charset="-122"/>
              </a:rPr>
              <a:t> Sum(</a:t>
            </a:r>
            <a:r>
              <a:rPr lang="en-US" altLang="zh-CN" dirty="0" err="1">
                <a:ea typeface="宋体" charset="-122"/>
              </a:rPr>
              <a:t>y.price</a:t>
            </a:r>
            <a:r>
              <a:rPr lang="en-US" altLang="zh-CN" dirty="0">
                <a:ea typeface="宋体" charset="-122"/>
              </a:rPr>
              <a:t>*</a:t>
            </a:r>
            <a:r>
              <a:rPr lang="en-US" altLang="zh-CN" dirty="0" err="1">
                <a:ea typeface="宋体" charset="-122"/>
              </a:rPr>
              <a:t>y.quantity</a:t>
            </a:r>
            <a:r>
              <a:rPr lang="en-US" altLang="zh-CN" dirty="0">
                <a:ea typeface="宋体" charset="-122"/>
              </a:rPr>
              <a:t>)</a:t>
            </a:r>
            <a:br>
              <a:rPr lang="en-US" altLang="zh-CN" dirty="0">
                <a:ea typeface="宋体" charset="-122"/>
              </a:rPr>
            </a:br>
            <a:r>
              <a:rPr lang="en-US" altLang="zh-CN" dirty="0">
                <a:ea typeface="宋体" charset="-122"/>
              </a:rPr>
              <a:t>                                                      </a:t>
            </a:r>
            <a:r>
              <a:rPr lang="en-US" altLang="zh-CN" dirty="0">
                <a:solidFill>
                  <a:schemeClr val="accent2"/>
                </a:solidFill>
                <a:ea typeface="宋体" charset="-122"/>
              </a:rPr>
              <a:t>FROM</a:t>
            </a:r>
            <a:r>
              <a:rPr lang="en-US" altLang="zh-CN" dirty="0">
                <a:ea typeface="宋体" charset="-122"/>
              </a:rPr>
              <a:t>     Purchase y</a:t>
            </a:r>
            <a:br>
              <a:rPr lang="en-US" altLang="zh-CN" dirty="0">
                <a:ea typeface="宋体" charset="-122"/>
              </a:rPr>
            </a:br>
            <a:r>
              <a:rPr lang="en-US" altLang="zh-CN" dirty="0">
                <a:ea typeface="宋体" charset="-122"/>
              </a:rPr>
              <a:t>                                                      </a:t>
            </a:r>
            <a:r>
              <a:rPr lang="en-US" altLang="zh-CN" dirty="0">
                <a:solidFill>
                  <a:schemeClr val="accent2"/>
                </a:solidFill>
                <a:ea typeface="宋体" charset="-122"/>
              </a:rPr>
              <a:t>WHERE</a:t>
            </a:r>
            <a:r>
              <a:rPr lang="en-US" altLang="zh-CN" dirty="0">
                <a:ea typeface="宋体" charset="-122"/>
              </a:rPr>
              <a:t> </a:t>
            </a:r>
            <a:r>
              <a:rPr lang="en-US" altLang="zh-CN" dirty="0" err="1">
                <a:ea typeface="宋体" charset="-122"/>
              </a:rPr>
              <a:t>x.product</a:t>
            </a:r>
            <a:r>
              <a:rPr lang="en-US" altLang="zh-CN" dirty="0">
                <a:ea typeface="宋体" charset="-122"/>
              </a:rPr>
              <a:t> = </a:t>
            </a:r>
            <a:r>
              <a:rPr lang="en-US" altLang="zh-CN" dirty="0" err="1">
                <a:ea typeface="宋体" charset="-122"/>
              </a:rPr>
              <a:t>y.product</a:t>
            </a:r>
            <a:r>
              <a:rPr lang="en-US" altLang="zh-CN" dirty="0">
                <a:ea typeface="宋体" charset="-122"/>
              </a:rPr>
              <a:t> </a:t>
            </a:r>
            <a:br>
              <a:rPr lang="en-US" altLang="zh-CN" dirty="0">
                <a:ea typeface="宋体" charset="-122"/>
              </a:rPr>
            </a:br>
            <a:r>
              <a:rPr lang="en-US" altLang="zh-CN" dirty="0">
                <a:ea typeface="宋体" charset="-122"/>
              </a:rPr>
              <a:t>                                                                   AND </a:t>
            </a:r>
            <a:r>
              <a:rPr lang="en-US" altLang="zh-CN" dirty="0" err="1">
                <a:ea typeface="宋体" charset="-122"/>
              </a:rPr>
              <a:t>y.date</a:t>
            </a:r>
            <a:r>
              <a:rPr lang="en-US" altLang="zh-CN" dirty="0">
                <a:ea typeface="宋体" charset="-122"/>
              </a:rPr>
              <a:t> &gt; ‘10/1/2005’)</a:t>
            </a:r>
            <a:br>
              <a:rPr lang="en-US" altLang="zh-CN" dirty="0">
                <a:ea typeface="宋体" charset="-122"/>
              </a:rPr>
            </a:br>
            <a:r>
              <a:rPr lang="en-US" altLang="zh-CN" dirty="0">
                <a:ea typeface="宋体" charset="-122"/>
              </a:rPr>
              <a:t>                                                    </a:t>
            </a:r>
            <a:r>
              <a:rPr lang="en-US" altLang="zh-CN" dirty="0">
                <a:solidFill>
                  <a:schemeClr val="accent2"/>
                </a:solidFill>
                <a:ea typeface="宋体" charset="-122"/>
              </a:rPr>
              <a:t>AS</a:t>
            </a:r>
            <a:r>
              <a:rPr lang="en-US" altLang="zh-CN" dirty="0">
                <a:ea typeface="宋体" charset="-122"/>
              </a:rPr>
              <a:t> </a:t>
            </a:r>
            <a:r>
              <a:rPr lang="en-US" altLang="zh-CN" dirty="0" err="1">
                <a:ea typeface="宋体" charset="-122"/>
              </a:rPr>
              <a:t>TotalSales</a:t>
            </a:r>
            <a:endParaRPr lang="en-US" altLang="zh-CN" dirty="0">
              <a:ea typeface="宋体" charset="-122"/>
            </a:endParaRPr>
          </a:p>
          <a:p>
            <a:pPr eaLnBrk="0" hangingPunct="0">
              <a:defRPr/>
            </a:pPr>
            <a:r>
              <a:rPr lang="en-US" altLang="zh-CN" dirty="0">
                <a:solidFill>
                  <a:schemeClr val="accent2"/>
                </a:solidFill>
                <a:ea typeface="宋体" charset="-122"/>
              </a:rPr>
              <a:t>FROM</a:t>
            </a:r>
            <a:r>
              <a:rPr lang="en-US" altLang="zh-CN" dirty="0">
                <a:ea typeface="宋体" charset="-122"/>
              </a:rPr>
              <a:t>          Purchase x</a:t>
            </a:r>
          </a:p>
          <a:p>
            <a:pPr eaLnBrk="0" hangingPunct="0">
              <a:defRPr/>
            </a:pPr>
            <a:r>
              <a:rPr lang="en-US" altLang="zh-CN" dirty="0">
                <a:solidFill>
                  <a:schemeClr val="accent2"/>
                </a:solidFill>
                <a:ea typeface="宋体" charset="-122"/>
              </a:rPr>
              <a:t>WHERE</a:t>
            </a:r>
            <a:r>
              <a:rPr lang="en-US" altLang="zh-CN" dirty="0">
                <a:ea typeface="宋体" charset="-122"/>
              </a:rPr>
              <a:t>       </a:t>
            </a:r>
            <a:r>
              <a:rPr lang="en-US" altLang="zh-CN" dirty="0" err="1">
                <a:ea typeface="宋体" charset="-122"/>
              </a:rPr>
              <a:t>x.date</a:t>
            </a:r>
            <a:r>
              <a:rPr lang="en-US" altLang="zh-CN" dirty="0">
                <a:ea typeface="宋体" charset="-122"/>
              </a:rPr>
              <a:t> &gt; ‘10/1/2005’</a:t>
            </a:r>
          </a:p>
          <a:p>
            <a:pPr eaLnBrk="0" hangingPunct="0">
              <a:defRPr/>
            </a:pPr>
            <a:endParaRPr lang="en-US" altLang="zh-CN" dirty="0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HAVING Clause</a:t>
            </a:r>
          </a:p>
        </p:txBody>
      </p:sp>
      <p:sp>
        <p:nvSpPr>
          <p:cNvPr id="294915" name="Rectangle 3"/>
          <p:cNvSpPr>
            <a:spLocks noChangeArrowheads="1"/>
          </p:cNvSpPr>
          <p:nvPr/>
        </p:nvSpPr>
        <p:spPr bwMode="auto">
          <a:xfrm>
            <a:off x="914400" y="3352800"/>
            <a:ext cx="4437112" cy="163121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000" dirty="0">
                <a:solidFill>
                  <a:schemeClr val="accent2"/>
                </a:solidFill>
                <a:ea typeface="宋体" charset="-122"/>
              </a:rPr>
              <a:t>SELECT</a:t>
            </a:r>
            <a:r>
              <a:rPr lang="en-US" altLang="zh-CN" sz="2000" dirty="0">
                <a:ea typeface="宋体" charset="-122"/>
              </a:rPr>
              <a:t>       product, Sum(price * quantity)</a:t>
            </a:r>
          </a:p>
          <a:p>
            <a:pPr>
              <a:defRPr/>
            </a:pPr>
            <a:r>
              <a:rPr lang="en-US" altLang="zh-CN" sz="2000" dirty="0">
                <a:solidFill>
                  <a:schemeClr val="accent2"/>
                </a:solidFill>
                <a:ea typeface="宋体" charset="-122"/>
              </a:rPr>
              <a:t>FROM</a:t>
            </a:r>
            <a:r>
              <a:rPr lang="en-US" altLang="zh-CN" sz="2000" dirty="0">
                <a:ea typeface="宋体" charset="-122"/>
              </a:rPr>
              <a:t>          Purchase</a:t>
            </a:r>
          </a:p>
          <a:p>
            <a:pPr>
              <a:defRPr/>
            </a:pPr>
            <a:r>
              <a:rPr lang="en-US" altLang="zh-CN" sz="2000" dirty="0">
                <a:solidFill>
                  <a:schemeClr val="accent2"/>
                </a:solidFill>
                <a:ea typeface="宋体" charset="-122"/>
              </a:rPr>
              <a:t>WHERE</a:t>
            </a:r>
            <a:r>
              <a:rPr lang="en-US" altLang="zh-CN" sz="2000" dirty="0">
                <a:ea typeface="宋体" charset="-122"/>
              </a:rPr>
              <a:t>       date &gt; ‘10/1/2005’</a:t>
            </a:r>
          </a:p>
          <a:p>
            <a:pPr>
              <a:defRPr/>
            </a:pPr>
            <a:r>
              <a:rPr lang="en-US" altLang="zh-CN" sz="2000" dirty="0">
                <a:solidFill>
                  <a:schemeClr val="accent2"/>
                </a:solidFill>
                <a:ea typeface="宋体" charset="-122"/>
              </a:rPr>
              <a:t>GROUP</a:t>
            </a:r>
            <a:r>
              <a:rPr lang="en-US" altLang="zh-CN" sz="2000" dirty="0">
                <a:ea typeface="宋体" charset="-122"/>
              </a:rPr>
              <a:t> </a:t>
            </a:r>
            <a:r>
              <a:rPr lang="en-US" altLang="zh-CN" sz="2000" dirty="0">
                <a:solidFill>
                  <a:schemeClr val="accent2"/>
                </a:solidFill>
                <a:ea typeface="宋体" charset="-122"/>
              </a:rPr>
              <a:t>BY</a:t>
            </a:r>
            <a:r>
              <a:rPr lang="en-US" altLang="zh-CN" sz="2000" dirty="0">
                <a:ea typeface="宋体" charset="-122"/>
              </a:rPr>
              <a:t> product</a:t>
            </a:r>
          </a:p>
          <a:p>
            <a:pPr>
              <a:defRPr/>
            </a:pPr>
            <a:r>
              <a:rPr lang="en-US" altLang="zh-CN" sz="2000" dirty="0">
                <a:solidFill>
                  <a:srgbClr val="FF0066"/>
                </a:solidFill>
                <a:ea typeface="宋体" charset="-122"/>
              </a:rPr>
              <a:t>HAVING</a:t>
            </a:r>
            <a:r>
              <a:rPr lang="en-US" altLang="zh-CN" sz="2000" dirty="0">
                <a:ea typeface="宋体" charset="-122"/>
              </a:rPr>
              <a:t>      Sum(quantity) &gt; 30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97404" y="1600200"/>
            <a:ext cx="875791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altLang="zh-CN" dirty="0">
              <a:ea typeface="宋体" charset="-122"/>
            </a:endParaRPr>
          </a:p>
          <a:p>
            <a:pPr eaLnBrk="0" hangingPunct="0"/>
            <a:r>
              <a:rPr lang="en-US" altLang="zh-CN" sz="2800" dirty="0">
                <a:ea typeface="宋体" charset="-122"/>
              </a:rPr>
              <a:t>Same query, except that we consider only products that had</a:t>
            </a:r>
          </a:p>
          <a:p>
            <a:pPr eaLnBrk="0" hangingPunct="0"/>
            <a:r>
              <a:rPr lang="en-US" altLang="zh-CN" sz="2800" dirty="0">
                <a:ea typeface="宋体" charset="-122"/>
              </a:rPr>
              <a:t>at least </a:t>
            </a:r>
            <a:r>
              <a:rPr lang="en-US" altLang="zh-CN" sz="2800" dirty="0" smtClean="0">
                <a:ea typeface="宋体" charset="-122"/>
              </a:rPr>
              <a:t>30 quantity sale</a:t>
            </a:r>
            <a:endParaRPr lang="en-US" altLang="zh-CN" sz="2800" dirty="0">
              <a:ea typeface="宋体" charset="-122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41325" y="5603875"/>
            <a:ext cx="6499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>
                <a:solidFill>
                  <a:schemeClr val="accent2"/>
                </a:solidFill>
                <a:ea typeface="宋体" charset="-122"/>
              </a:rPr>
              <a:t>HAVING clause contains conditions on aggregates.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228600"/>
            <a:ext cx="9376229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CN" dirty="0" smtClean="0">
                <a:ea typeface="宋体" charset="-122"/>
              </a:rPr>
              <a:t>General form of Grouping and Aggregation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800" smtClean="0">
                <a:solidFill>
                  <a:schemeClr val="accent2"/>
                </a:solidFill>
                <a:ea typeface="宋体" charset="-122"/>
              </a:rPr>
              <a:t>SELECT</a:t>
            </a:r>
            <a:r>
              <a:rPr lang="en-US" altLang="zh-CN" sz="2800" smtClean="0">
                <a:ea typeface="宋体" charset="-122"/>
              </a:rPr>
              <a:t>    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800" smtClean="0">
                <a:solidFill>
                  <a:schemeClr val="accent2"/>
                </a:solidFill>
                <a:ea typeface="宋体" charset="-122"/>
              </a:rPr>
              <a:t>FROM</a:t>
            </a:r>
            <a:r>
              <a:rPr lang="en-US" altLang="zh-CN" sz="2800" smtClean="0">
                <a:ea typeface="宋体" charset="-122"/>
              </a:rPr>
              <a:t>       R</a:t>
            </a:r>
            <a:r>
              <a:rPr lang="en-US" altLang="zh-CN" sz="2800" baseline="-25000" smtClean="0">
                <a:ea typeface="宋体" charset="-122"/>
              </a:rPr>
              <a:t>1</a:t>
            </a:r>
            <a:r>
              <a:rPr lang="en-US" altLang="zh-CN" sz="2800" smtClean="0">
                <a:ea typeface="宋体" charset="-122"/>
              </a:rPr>
              <a:t>,…,R</a:t>
            </a:r>
            <a:r>
              <a:rPr lang="en-US" altLang="zh-CN" sz="2800" baseline="-25000" smtClean="0">
                <a:ea typeface="宋体" charset="-122"/>
              </a:rPr>
              <a:t>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800" smtClean="0">
                <a:solidFill>
                  <a:schemeClr val="accent2"/>
                </a:solidFill>
                <a:ea typeface="宋体" charset="-122"/>
              </a:rPr>
              <a:t>WHERE</a:t>
            </a:r>
            <a:r>
              <a:rPr lang="en-US" altLang="zh-CN" sz="2800" smtClean="0">
                <a:ea typeface="宋体" charset="-122"/>
              </a:rPr>
              <a:t>    C1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800" smtClean="0">
                <a:solidFill>
                  <a:schemeClr val="accent2"/>
                </a:solidFill>
                <a:ea typeface="宋体" charset="-122"/>
              </a:rPr>
              <a:t>GROUP BY</a:t>
            </a:r>
            <a:r>
              <a:rPr lang="en-US" altLang="zh-CN" sz="2800" smtClean="0">
                <a:ea typeface="宋体" charset="-122"/>
              </a:rPr>
              <a:t> a</a:t>
            </a:r>
            <a:r>
              <a:rPr lang="en-US" altLang="zh-CN" sz="2800" baseline="-25000" smtClean="0">
                <a:ea typeface="宋体" charset="-122"/>
              </a:rPr>
              <a:t>1</a:t>
            </a:r>
            <a:r>
              <a:rPr lang="en-US" altLang="zh-CN" sz="2800" smtClean="0">
                <a:ea typeface="宋体" charset="-122"/>
              </a:rPr>
              <a:t>,…,a</a:t>
            </a:r>
            <a:r>
              <a:rPr lang="en-US" altLang="zh-CN" sz="2800" baseline="-25000" smtClean="0">
                <a:ea typeface="宋体" charset="-122"/>
              </a:rPr>
              <a:t>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800" smtClean="0">
                <a:solidFill>
                  <a:schemeClr val="accent2"/>
                </a:solidFill>
                <a:ea typeface="宋体" charset="-122"/>
              </a:rPr>
              <a:t>HAVING</a:t>
            </a:r>
            <a:r>
              <a:rPr lang="en-US" altLang="zh-CN" sz="2800" smtClean="0">
                <a:ea typeface="宋体" charset="-122"/>
              </a:rPr>
              <a:t>     C2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zh-CN" sz="2800" smtClean="0">
              <a:ea typeface="宋体" charset="-12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000" smtClean="0">
                <a:ea typeface="宋体" charset="-122"/>
              </a:rPr>
              <a:t>S = may contain attributes </a:t>
            </a:r>
            <a:r>
              <a:rPr lang="en-US" altLang="zh-CN" sz="2000" smtClean="0">
                <a:solidFill>
                  <a:srgbClr val="FF0000"/>
                </a:solidFill>
                <a:ea typeface="宋体" charset="-122"/>
              </a:rPr>
              <a:t>a</a:t>
            </a:r>
            <a:r>
              <a:rPr lang="en-US" altLang="zh-CN" sz="2000" baseline="-25000" smtClean="0">
                <a:solidFill>
                  <a:srgbClr val="FF0000"/>
                </a:solidFill>
                <a:ea typeface="宋体" charset="-122"/>
              </a:rPr>
              <a:t>1</a:t>
            </a:r>
            <a:r>
              <a:rPr lang="en-US" altLang="zh-CN" sz="2000" smtClean="0">
                <a:solidFill>
                  <a:srgbClr val="FF0000"/>
                </a:solidFill>
                <a:ea typeface="宋体" charset="-122"/>
              </a:rPr>
              <a:t>,…,a</a:t>
            </a:r>
            <a:r>
              <a:rPr lang="en-US" altLang="zh-CN" sz="2000" baseline="-25000" smtClean="0">
                <a:solidFill>
                  <a:srgbClr val="FF0000"/>
                </a:solidFill>
                <a:ea typeface="宋体" charset="-122"/>
              </a:rPr>
              <a:t>k</a:t>
            </a:r>
            <a:r>
              <a:rPr lang="en-US" altLang="zh-CN" sz="2000" smtClean="0">
                <a:ea typeface="宋体" charset="-122"/>
              </a:rPr>
              <a:t> and/or </a:t>
            </a:r>
            <a:r>
              <a:rPr lang="en-US" altLang="zh-CN" sz="2000" smtClean="0">
                <a:solidFill>
                  <a:srgbClr val="FF0000"/>
                </a:solidFill>
                <a:ea typeface="宋体" charset="-122"/>
              </a:rPr>
              <a:t>any aggregates</a:t>
            </a:r>
            <a:r>
              <a:rPr lang="en-US" altLang="zh-CN" sz="2000" smtClean="0">
                <a:ea typeface="宋体" charset="-122"/>
              </a:rPr>
              <a:t> but </a:t>
            </a:r>
            <a:r>
              <a:rPr lang="en-US" altLang="zh-CN" sz="2000" smtClean="0">
                <a:solidFill>
                  <a:srgbClr val="FF0000"/>
                </a:solidFill>
                <a:ea typeface="宋体" charset="-122"/>
              </a:rPr>
              <a:t>NO OTHER ATTRIBUTES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000" smtClean="0">
                <a:ea typeface="宋体" charset="-122"/>
              </a:rPr>
              <a:t>C1 = is any condition on the attributes in R</a:t>
            </a:r>
            <a:r>
              <a:rPr lang="en-US" altLang="zh-CN" sz="2000" baseline="-25000" smtClean="0">
                <a:ea typeface="宋体" charset="-122"/>
              </a:rPr>
              <a:t>1</a:t>
            </a:r>
            <a:r>
              <a:rPr lang="en-US" altLang="zh-CN" sz="2000" smtClean="0">
                <a:ea typeface="宋体" charset="-122"/>
              </a:rPr>
              <a:t>,…,R</a:t>
            </a:r>
            <a:r>
              <a:rPr lang="en-US" altLang="zh-CN" sz="2000" baseline="-25000" smtClean="0">
                <a:ea typeface="宋体" charset="-122"/>
              </a:rPr>
              <a:t>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000" smtClean="0">
                <a:ea typeface="宋体" charset="-122"/>
              </a:rPr>
              <a:t>C2 = is any condition on aggregate expressions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20914" y="228600"/>
            <a:ext cx="9550400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dirty="0" smtClean="0">
                <a:ea typeface="宋体" charset="-122"/>
              </a:rPr>
              <a:t>Execution Order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4114800"/>
            <a:ext cx="7785100" cy="2209800"/>
          </a:xfrm>
          <a:noFill/>
        </p:spPr>
        <p:txBody>
          <a:bodyPr wrap="none">
            <a:spAutoFit/>
          </a:bodyPr>
          <a:lstStyle/>
          <a:p>
            <a:pPr marL="609600" indent="-609600" eaLnBrk="1" hangingPunct="1">
              <a:buFontTx/>
              <a:buNone/>
            </a:pPr>
            <a:r>
              <a:rPr lang="en-US" altLang="zh-CN" sz="2400" smtClean="0">
                <a:ea typeface="宋体" charset="-122"/>
              </a:rPr>
              <a:t>Evaluation steps: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zh-CN" sz="2400" smtClean="0">
                <a:ea typeface="宋体" charset="-122"/>
              </a:rPr>
              <a:t>Evaluate FROM-WHERE, apply condition C1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zh-CN" sz="2400" smtClean="0">
                <a:ea typeface="宋体" charset="-122"/>
              </a:rPr>
              <a:t>Group by the attributes a</a:t>
            </a:r>
            <a:r>
              <a:rPr lang="en-US" altLang="zh-CN" sz="2400" baseline="-25000" smtClean="0">
                <a:ea typeface="宋体" charset="-122"/>
              </a:rPr>
              <a:t>1</a:t>
            </a:r>
            <a:r>
              <a:rPr lang="en-US" altLang="zh-CN" sz="2400" smtClean="0">
                <a:ea typeface="宋体" charset="-122"/>
              </a:rPr>
              <a:t>,…,a</a:t>
            </a:r>
            <a:r>
              <a:rPr lang="en-US" altLang="zh-CN" sz="2400" baseline="-25000" smtClean="0">
                <a:ea typeface="宋体" charset="-122"/>
              </a:rPr>
              <a:t>k</a:t>
            </a:r>
            <a:r>
              <a:rPr lang="en-US" altLang="zh-CN" baseline="-25000" smtClean="0">
                <a:ea typeface="宋体" charset="-122"/>
              </a:rPr>
              <a:t> </a:t>
            </a:r>
            <a:endParaRPr lang="en-US" altLang="zh-CN" sz="2400" smtClean="0">
              <a:ea typeface="宋体" charset="-122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US" altLang="zh-CN" sz="2400" smtClean="0">
                <a:ea typeface="宋体" charset="-122"/>
              </a:rPr>
              <a:t>Apply condition C2 to each group (may have aggregates)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zh-CN" sz="2400" smtClean="0">
                <a:ea typeface="宋体" charset="-122"/>
              </a:rPr>
              <a:t>Compute aggregates in S and return the result</a:t>
            </a:r>
          </a:p>
        </p:txBody>
      </p:sp>
      <p:sp>
        <p:nvSpPr>
          <p:cNvPr id="299012" name="Rectangle 4"/>
          <p:cNvSpPr>
            <a:spLocks noChangeArrowheads="1"/>
          </p:cNvSpPr>
          <p:nvPr/>
        </p:nvSpPr>
        <p:spPr bwMode="auto">
          <a:xfrm>
            <a:off x="1066800" y="1981200"/>
            <a:ext cx="2222083" cy="172354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zh-CN" sz="2000" dirty="0">
                <a:solidFill>
                  <a:schemeClr val="accent2"/>
                </a:solidFill>
                <a:ea typeface="宋体" charset="-122"/>
              </a:rPr>
              <a:t>SELECT</a:t>
            </a:r>
            <a:r>
              <a:rPr lang="en-US" altLang="zh-CN" sz="2000" dirty="0">
                <a:ea typeface="宋体" charset="-122"/>
              </a:rPr>
              <a:t>    S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zh-CN" sz="2000" dirty="0">
                <a:solidFill>
                  <a:schemeClr val="accent2"/>
                </a:solidFill>
                <a:ea typeface="宋体" charset="-122"/>
              </a:rPr>
              <a:t>FROM</a:t>
            </a:r>
            <a:r>
              <a:rPr lang="en-US" altLang="zh-CN" sz="2000" dirty="0">
                <a:ea typeface="宋体" charset="-122"/>
              </a:rPr>
              <a:t>       R</a:t>
            </a:r>
            <a:r>
              <a:rPr lang="en-US" altLang="zh-CN" sz="2000" baseline="-25000" dirty="0">
                <a:ea typeface="宋体" charset="-122"/>
              </a:rPr>
              <a:t>1</a:t>
            </a:r>
            <a:r>
              <a:rPr lang="en-US" altLang="zh-CN" sz="2000" dirty="0">
                <a:ea typeface="宋体" charset="-122"/>
              </a:rPr>
              <a:t>,…,</a:t>
            </a:r>
            <a:r>
              <a:rPr lang="en-US" altLang="zh-CN" sz="2000" dirty="0" err="1">
                <a:ea typeface="宋体" charset="-122"/>
              </a:rPr>
              <a:t>R</a:t>
            </a:r>
            <a:r>
              <a:rPr lang="en-US" altLang="zh-CN" sz="2000" baseline="-25000" dirty="0" err="1">
                <a:ea typeface="宋体" charset="-122"/>
              </a:rPr>
              <a:t>n</a:t>
            </a:r>
            <a:endParaRPr lang="en-US" altLang="zh-CN" sz="2000" baseline="-25000" dirty="0">
              <a:ea typeface="宋体" charset="-122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zh-CN" sz="2000" dirty="0">
                <a:solidFill>
                  <a:schemeClr val="accent2"/>
                </a:solidFill>
                <a:ea typeface="宋体" charset="-122"/>
              </a:rPr>
              <a:t>WHERE</a:t>
            </a:r>
            <a:r>
              <a:rPr lang="en-US" altLang="zh-CN" sz="2000" dirty="0">
                <a:ea typeface="宋体" charset="-122"/>
              </a:rPr>
              <a:t>    C1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zh-CN" sz="2000" dirty="0">
                <a:solidFill>
                  <a:schemeClr val="accent2"/>
                </a:solidFill>
                <a:ea typeface="宋体" charset="-122"/>
              </a:rPr>
              <a:t>GROUP BY</a:t>
            </a:r>
            <a:r>
              <a:rPr lang="en-US" altLang="zh-CN" sz="2000" dirty="0">
                <a:ea typeface="宋体" charset="-122"/>
              </a:rPr>
              <a:t> a</a:t>
            </a:r>
            <a:r>
              <a:rPr lang="en-US" altLang="zh-CN" sz="2000" baseline="-25000" dirty="0">
                <a:ea typeface="宋体" charset="-122"/>
              </a:rPr>
              <a:t>1</a:t>
            </a:r>
            <a:r>
              <a:rPr lang="en-US" altLang="zh-CN" sz="2000" dirty="0">
                <a:ea typeface="宋体" charset="-122"/>
              </a:rPr>
              <a:t>,…,</a:t>
            </a:r>
            <a:r>
              <a:rPr lang="en-US" altLang="zh-CN" sz="2000" dirty="0" err="1">
                <a:ea typeface="宋体" charset="-122"/>
              </a:rPr>
              <a:t>a</a:t>
            </a:r>
            <a:r>
              <a:rPr lang="en-US" altLang="zh-CN" sz="2000" baseline="-25000" dirty="0" err="1">
                <a:ea typeface="宋体" charset="-122"/>
              </a:rPr>
              <a:t>k</a:t>
            </a:r>
            <a:endParaRPr lang="en-US" altLang="zh-CN" sz="2000" baseline="-25000" dirty="0">
              <a:ea typeface="宋体" charset="-122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zh-CN" sz="2000" dirty="0">
                <a:solidFill>
                  <a:schemeClr val="accent2"/>
                </a:solidFill>
                <a:ea typeface="宋体" charset="-122"/>
              </a:rPr>
              <a:t>HAVING</a:t>
            </a:r>
            <a:r>
              <a:rPr lang="en-US" altLang="zh-CN" sz="2000" dirty="0">
                <a:ea typeface="宋体" charset="-122"/>
              </a:rPr>
              <a:t>     C2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27621</TotalTime>
  <Words>613</Words>
  <Application>Microsoft Office PowerPoint</Application>
  <PresentationFormat>全屏显示(4:3)</PresentationFormat>
  <Paragraphs>245</Paragraphs>
  <Slides>17</Slides>
  <Notes>13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Median</vt:lpstr>
      <vt:lpstr>幻灯片 1</vt:lpstr>
      <vt:lpstr>SQL Additional Notes </vt:lpstr>
      <vt:lpstr>Grouping and Aggregation</vt:lpstr>
      <vt:lpstr>1&amp;2. FROM-WHERE-GROUPBY</vt:lpstr>
      <vt:lpstr>3. SELECT</vt:lpstr>
      <vt:lpstr>GROUP BY v.s. Nested Quereis</vt:lpstr>
      <vt:lpstr>HAVING Clause</vt:lpstr>
      <vt:lpstr>General form of Grouping and Aggregation</vt:lpstr>
      <vt:lpstr>Execution Order</vt:lpstr>
      <vt:lpstr>Join</vt:lpstr>
      <vt:lpstr>Outerjoins</vt:lpstr>
      <vt:lpstr>幻灯片 12</vt:lpstr>
      <vt:lpstr>Outer Joins</vt:lpstr>
      <vt:lpstr>Find the maximum</vt:lpstr>
      <vt:lpstr>Find the maximum</vt:lpstr>
      <vt:lpstr>Format</vt:lpstr>
      <vt:lpstr>Questions?      </vt:lpstr>
    </vt:vector>
  </TitlesOfParts>
  <Company>HKU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Incentive-Based Tagging</dc:title>
  <dc:creator>Xuan Yang</dc:creator>
  <cp:lastModifiedBy>cpmeng</cp:lastModifiedBy>
  <cp:revision>3140</cp:revision>
  <dcterms:created xsi:type="dcterms:W3CDTF">2013-04-01T14:46:59Z</dcterms:created>
  <dcterms:modified xsi:type="dcterms:W3CDTF">2015-10-27T16:43:35Z</dcterms:modified>
</cp:coreProperties>
</file>