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9" r:id="rId4"/>
    <p:sldId id="272" r:id="rId5"/>
    <p:sldId id="273" r:id="rId6"/>
    <p:sldId id="263" r:id="rId7"/>
    <p:sldId id="274" r:id="rId8"/>
    <p:sldId id="275" r:id="rId9"/>
    <p:sldId id="276" r:id="rId10"/>
    <p:sldId id="277" r:id="rId11"/>
    <p:sldId id="278" r:id="rId12"/>
    <p:sldId id="269" r:id="rId13"/>
    <p:sldId id="289" r:id="rId14"/>
    <p:sldId id="264" r:id="rId15"/>
    <p:sldId id="279" r:id="rId16"/>
    <p:sldId id="280" r:id="rId17"/>
    <p:sldId id="266" r:id="rId18"/>
    <p:sldId id="267" r:id="rId19"/>
    <p:sldId id="281" r:id="rId20"/>
    <p:sldId id="282" r:id="rId21"/>
    <p:sldId id="287" r:id="rId22"/>
    <p:sldId id="288" r:id="rId23"/>
    <p:sldId id="260" r:id="rId24"/>
    <p:sldId id="285" r:id="rId25"/>
    <p:sldId id="286" r:id="rId26"/>
    <p:sldId id="283" r:id="rId27"/>
    <p:sldId id="284" r:id="rId28"/>
    <p:sldId id="261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2C474-A11E-5341-953D-2F04F953DF56}" type="datetime1">
              <a:rPr lang="en-US" smtClean="0"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2924B-7DD0-0341-8859-EC358A2B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225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0A932-FA50-8D4F-AE58-E24A84108647}" type="datetime1">
              <a:rPr lang="en-US" smtClean="0"/>
              <a:t>10/18/13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04DB-9D53-4444-A249-CE7F179CA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375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04DB-9D53-4444-A249-CE7F179CA0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52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D2D3-DBAE-434D-9E4E-0A89BB033B43}" type="datetime1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8517-8AFF-D54C-BB84-AE90DF299AED}" type="datetime1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3E2C-6C78-FE44-8FE0-E5408A80CC78}" type="datetime1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16C8-ED08-2E42-893B-6814DE80A0D0}" type="datetime1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7DE-E596-D941-99A4-2D09302299C4}" type="datetime1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9BE5-6376-294E-8072-FF14A2A3BA5D}" type="datetime1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5B4A-8069-5F40-B2F7-7E94CC7ED215}" type="datetime1">
              <a:rPr lang="en-US" smtClean="0"/>
              <a:t>10/18/13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535A-5383-6644-8F07-1CEC2AA2C0CD}" type="datetime1">
              <a:rPr lang="en-US" smtClean="0"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C5C0-EF09-154A-B53A-5B10E48E33B2}" type="datetime1">
              <a:rPr lang="en-US" smtClean="0"/>
              <a:t>10/18/13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6D87-0013-C749-8FFF-85B0CBA86854}" type="datetime1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D363D-1028-A849-9C3B-2F37A26AEC2E}" type="datetime1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C21661-5DC1-DF40-8D73-8FF91A1C814F}" type="datetime1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8AE49F6-2FFB-E044-B29A-6DEB4DA573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folab.stanford.edu/~ullman/fcdb/oracle/or-plsql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An Introduction to</a:t>
            </a:r>
            <a:br>
              <a:rPr lang="en-US" sz="4000" dirty="0" smtClean="0"/>
            </a:br>
            <a:r>
              <a:rPr lang="en-US" b="1" dirty="0" smtClean="0"/>
              <a:t>PL/SQL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8542"/>
            <a:ext cx="6400800" cy="1299258"/>
          </a:xfrm>
        </p:spPr>
        <p:txBody>
          <a:bodyPr/>
          <a:lstStyle/>
          <a:p>
            <a:r>
              <a:rPr lang="en-US" dirty="0" smtClean="0"/>
              <a:t>Mehdi </a:t>
            </a:r>
            <a:r>
              <a:rPr lang="en-US" dirty="0" err="1" smtClean="0"/>
              <a:t>Azarmi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22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IF statement looks like</a:t>
            </a:r>
            <a:r>
              <a:rPr lang="en-US" dirty="0" smtClean="0"/>
              <a:t>:</a:t>
            </a:r>
            <a:endParaRPr lang="en-US" dirty="0"/>
          </a:p>
          <a:p>
            <a:pPr marL="548640" lvl="2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IF &lt;condition&gt; </a:t>
            </a:r>
            <a:endParaRPr lang="en-US" dirty="0" smtClean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THEN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statement_list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 </a:t>
            </a:r>
            <a:endParaRPr lang="en-US" dirty="0" smtClean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ELSE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statement_list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 </a:t>
            </a:r>
            <a:endParaRPr lang="en-US" dirty="0" smtClean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END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IF;</a:t>
            </a:r>
          </a:p>
          <a:p>
            <a:r>
              <a:rPr lang="en-US" dirty="0"/>
              <a:t>The ELSE part is </a:t>
            </a:r>
            <a:r>
              <a:rPr lang="en-US" dirty="0" smtClean="0"/>
              <a:t>optional</a:t>
            </a:r>
          </a:p>
          <a:p>
            <a:r>
              <a:rPr lang="en-US" dirty="0" smtClean="0"/>
              <a:t>If </a:t>
            </a:r>
            <a:r>
              <a:rPr lang="en-US" dirty="0"/>
              <a:t>you want a </a:t>
            </a:r>
            <a:r>
              <a:rPr lang="en-US" dirty="0" err="1"/>
              <a:t>multiway</a:t>
            </a:r>
            <a:r>
              <a:rPr lang="en-US" dirty="0"/>
              <a:t> branch, use:</a:t>
            </a:r>
          </a:p>
          <a:p>
            <a:pPr marL="548640" lvl="2" indent="0">
              <a:buNone/>
            </a:pPr>
            <a:r>
              <a:rPr lang="en-US" sz="1600" dirty="0">
                <a:solidFill>
                  <a:srgbClr val="D2533C"/>
                </a:solidFill>
                <a:latin typeface="Courier"/>
                <a:cs typeface="Courier"/>
              </a:rPr>
              <a:t>IF &lt;condition_1&gt; THEN </a:t>
            </a:r>
            <a:r>
              <a:rPr lang="en-US" sz="1600" dirty="0" smtClean="0">
                <a:solidFill>
                  <a:srgbClr val="D2533C"/>
                </a:solidFill>
                <a:latin typeface="Courier"/>
                <a:cs typeface="Courier"/>
              </a:rPr>
              <a:t>…</a:t>
            </a:r>
            <a:endParaRPr lang="en-US" sz="1600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sz="1600" dirty="0">
                <a:solidFill>
                  <a:srgbClr val="D2533C"/>
                </a:solidFill>
                <a:latin typeface="Courier"/>
                <a:cs typeface="Courier"/>
              </a:rPr>
              <a:t>ELSIF &lt;condition_2&gt; THEN </a:t>
            </a:r>
            <a:r>
              <a:rPr lang="en-US" sz="1600" dirty="0" smtClean="0">
                <a:solidFill>
                  <a:srgbClr val="D2533C"/>
                </a:solidFill>
                <a:latin typeface="Courier"/>
                <a:cs typeface="Courier"/>
              </a:rPr>
              <a:t>…</a:t>
            </a:r>
            <a:endParaRPr lang="en-US" sz="1600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sz="1600" dirty="0" smtClean="0">
                <a:solidFill>
                  <a:srgbClr val="D2533C"/>
                </a:solidFill>
                <a:latin typeface="Courier"/>
                <a:cs typeface="Courier"/>
              </a:rPr>
              <a:t>... </a:t>
            </a:r>
            <a:endParaRPr lang="en-US" sz="1600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sz="1600" dirty="0">
                <a:solidFill>
                  <a:srgbClr val="D2533C"/>
                </a:solidFill>
                <a:latin typeface="Courier"/>
                <a:cs typeface="Courier"/>
              </a:rPr>
              <a:t>ELSIF &lt;</a:t>
            </a:r>
            <a:r>
              <a:rPr lang="en-US" sz="1600" dirty="0" err="1">
                <a:solidFill>
                  <a:srgbClr val="D2533C"/>
                </a:solidFill>
                <a:latin typeface="Courier"/>
                <a:cs typeface="Courier"/>
              </a:rPr>
              <a:t>condition_n</a:t>
            </a:r>
            <a:r>
              <a:rPr lang="en-US" sz="1600" dirty="0">
                <a:solidFill>
                  <a:srgbClr val="D2533C"/>
                </a:solidFill>
                <a:latin typeface="Courier"/>
                <a:cs typeface="Courier"/>
              </a:rPr>
              <a:t>&gt; THEN </a:t>
            </a:r>
            <a:r>
              <a:rPr lang="en-US" sz="1600" dirty="0" smtClean="0">
                <a:solidFill>
                  <a:srgbClr val="D2533C"/>
                </a:solidFill>
                <a:latin typeface="Courier"/>
                <a:cs typeface="Courier"/>
              </a:rPr>
              <a:t>…</a:t>
            </a:r>
            <a:endParaRPr lang="en-US" sz="1600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sz="1600" dirty="0">
                <a:solidFill>
                  <a:srgbClr val="D2533C"/>
                </a:solidFill>
                <a:latin typeface="Courier"/>
                <a:cs typeface="Courier"/>
              </a:rPr>
              <a:t>ELSE </a:t>
            </a:r>
            <a:r>
              <a:rPr lang="en-US" sz="1600" dirty="0" smtClean="0">
                <a:solidFill>
                  <a:srgbClr val="D2533C"/>
                </a:solidFill>
                <a:latin typeface="Courier"/>
                <a:cs typeface="Courier"/>
              </a:rPr>
              <a:t>…</a:t>
            </a:r>
            <a:endParaRPr lang="en-US" sz="1600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sz="1600" dirty="0">
                <a:solidFill>
                  <a:srgbClr val="D2533C"/>
                </a:solidFill>
                <a:latin typeface="Courier"/>
                <a:cs typeface="Courier"/>
              </a:rPr>
              <a:t>END IF;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84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DECLARE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a NUMBER;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b NUMBER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BEGIN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SELECT </a:t>
            </a:r>
            <a:r>
              <a:rPr lang="en-US" dirty="0" err="1">
                <a:latin typeface="Courier"/>
                <a:cs typeface="Courier"/>
              </a:rPr>
              <a:t>e,f</a:t>
            </a:r>
            <a:r>
              <a:rPr lang="en-US" dirty="0">
                <a:latin typeface="Courier"/>
                <a:cs typeface="Courier"/>
              </a:rPr>
              <a:t> INTO </a:t>
            </a:r>
            <a:r>
              <a:rPr lang="en-US" dirty="0" err="1">
                <a:latin typeface="Courier"/>
                <a:cs typeface="Courier"/>
              </a:rPr>
              <a:t>a,b</a:t>
            </a:r>
            <a:r>
              <a:rPr lang="en-US" dirty="0">
                <a:latin typeface="Courier"/>
                <a:cs typeface="Courier"/>
              </a:rPr>
              <a:t> FROM T1 WHERE e&gt;1;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IF b=1 THEN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    INSERT INTO T1 VALUES(</a:t>
            </a:r>
            <a:r>
              <a:rPr lang="en-US" dirty="0" err="1">
                <a:latin typeface="Courier"/>
                <a:cs typeface="Courier"/>
              </a:rPr>
              <a:t>b,a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ELSE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    INSERT INTO T1 VALUES(b+10,a+10);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END IF;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END;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run;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7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- Example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DECLARE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TotalStudents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NUMBER;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BEGIN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  SELECT COUNT(*)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    INTO </a:t>
            </a:r>
            <a:r>
              <a:rPr lang="en-US" sz="1800" dirty="0" err="1" smtClean="0">
                <a:latin typeface="Courier"/>
                <a:cs typeface="Courier"/>
              </a:rPr>
              <a:t>TotalStudents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    FROM students;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smtClean="0">
                <a:latin typeface="Courier"/>
                <a:cs typeface="Courier"/>
              </a:rPr>
              <a:t>… </a:t>
            </a:r>
            <a:r>
              <a:rPr lang="en-US" sz="1800" dirty="0" smtClean="0">
                <a:latin typeface="Courier"/>
                <a:cs typeface="Courier"/>
                <a:sym typeface="Wingdings"/>
              </a:rPr>
              <a:t>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25828" y="1613826"/>
            <a:ext cx="4818172" cy="5184648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IF </a:t>
            </a:r>
            <a:r>
              <a:rPr lang="en-US" dirty="0" err="1" smtClean="0">
                <a:latin typeface="Courier"/>
                <a:cs typeface="Courier"/>
              </a:rPr>
              <a:t>TotalStudents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0 THEN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INSERT INTO </a:t>
            </a:r>
            <a:r>
              <a:rPr lang="en-US" dirty="0" err="1">
                <a:latin typeface="Courier"/>
                <a:cs typeface="Courier"/>
              </a:rPr>
              <a:t>temp_table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char_col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  VALUES ('There are no students registered');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ELSIF </a:t>
            </a:r>
            <a:r>
              <a:rPr lang="en-US" dirty="0" err="1" smtClean="0">
                <a:latin typeface="Courier"/>
                <a:cs typeface="Courier"/>
              </a:rPr>
              <a:t>TotalStudents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&lt; 5 THEN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INSERT INTO </a:t>
            </a:r>
            <a:r>
              <a:rPr lang="en-US" dirty="0" err="1">
                <a:latin typeface="Courier"/>
                <a:cs typeface="Courier"/>
              </a:rPr>
              <a:t>temp_table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char_col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  VALUES ('There are only a few students registered');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ELSIF </a:t>
            </a:r>
            <a:r>
              <a:rPr lang="en-US" dirty="0" err="1" smtClean="0">
                <a:latin typeface="Courier"/>
                <a:cs typeface="Courier"/>
              </a:rPr>
              <a:t>TotalStudents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&lt; 10 THEN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INSERT INTO </a:t>
            </a:r>
            <a:r>
              <a:rPr lang="en-US" dirty="0" err="1">
                <a:latin typeface="Courier"/>
                <a:cs typeface="Courier"/>
              </a:rPr>
              <a:t>temp_table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char_col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  VALUES ('There are a little more students registered');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ELSE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INSERT INTO </a:t>
            </a:r>
            <a:r>
              <a:rPr lang="en-US" dirty="0" err="1">
                <a:latin typeface="Courier"/>
                <a:cs typeface="Courier"/>
              </a:rPr>
              <a:t>temp_table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char_col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  VALUES ('There are many students registered');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END IF;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END;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/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23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and </a:t>
            </a:r>
            <a:r>
              <a:rPr lang="en-US" b="1" dirty="0" smtClean="0"/>
              <a:t>UPDATE</a:t>
            </a:r>
            <a:r>
              <a:rPr lang="en-US" dirty="0" smtClean="0"/>
              <a:t>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DECLARE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NewMajor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VARCHAR2(10) := </a:t>
            </a:r>
            <a:r>
              <a:rPr lang="en-US" dirty="0" smtClean="0">
                <a:latin typeface="Courier"/>
                <a:cs typeface="Courier"/>
              </a:rPr>
              <a:t>’CS'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FirstName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VARCHAR2(10) := </a:t>
            </a:r>
            <a:r>
              <a:rPr lang="en-US" dirty="0" smtClean="0">
                <a:latin typeface="Courier"/>
                <a:cs typeface="Courier"/>
              </a:rPr>
              <a:t>’Mehdi'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LastName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VARCHAR2(10) := </a:t>
            </a:r>
            <a:r>
              <a:rPr lang="en-US" dirty="0" smtClean="0">
                <a:latin typeface="Courier"/>
                <a:cs typeface="Courier"/>
              </a:rPr>
              <a:t>’</a:t>
            </a:r>
            <a:r>
              <a:rPr lang="en-US" dirty="0" err="1" smtClean="0">
                <a:latin typeface="Courier"/>
                <a:cs typeface="Courier"/>
              </a:rPr>
              <a:t>Azarmi</a:t>
            </a:r>
            <a:r>
              <a:rPr lang="en-US" dirty="0" smtClean="0">
                <a:latin typeface="Courier"/>
                <a:cs typeface="Courier"/>
              </a:rPr>
              <a:t>'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BEGIN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UPDATE</a:t>
            </a:r>
            <a:r>
              <a:rPr lang="en-US" dirty="0">
                <a:latin typeface="Courier"/>
                <a:cs typeface="Courier"/>
              </a:rPr>
              <a:t> students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SET major = </a:t>
            </a:r>
            <a:r>
              <a:rPr lang="en-US" dirty="0" err="1" smtClean="0">
                <a:latin typeface="Courier"/>
                <a:cs typeface="Courier"/>
              </a:rPr>
              <a:t>NewMajor</a:t>
            </a:r>
            <a:endParaRPr lang="en-US" dirty="0">
              <a:latin typeface="Courier"/>
              <a:cs typeface="Courier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WHERE </a:t>
            </a:r>
            <a:r>
              <a:rPr lang="en-US" dirty="0" err="1">
                <a:latin typeface="Courier"/>
                <a:cs typeface="Courier"/>
              </a:rPr>
              <a:t>first_name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FirstName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AND </a:t>
            </a:r>
            <a:r>
              <a:rPr lang="en-US" dirty="0" err="1">
                <a:latin typeface="Courier"/>
                <a:cs typeface="Courier"/>
              </a:rPr>
              <a:t>last_name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LastName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SQL%NOTFOUND THEN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INSERT INTO students (ID, </a:t>
            </a:r>
            <a:r>
              <a:rPr lang="en-US" dirty="0" err="1">
                <a:latin typeface="Courier"/>
                <a:cs typeface="Courier"/>
              </a:rPr>
              <a:t>first_name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last_name</a:t>
            </a:r>
            <a:r>
              <a:rPr lang="en-US" dirty="0">
                <a:latin typeface="Courier"/>
                <a:cs typeface="Courier"/>
              </a:rPr>
              <a:t>, major)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  VALUES (</a:t>
            </a:r>
            <a:r>
              <a:rPr lang="en-US" dirty="0" err="1">
                <a:latin typeface="Courier"/>
                <a:cs typeface="Courier"/>
              </a:rPr>
              <a:t>student_sequence.NEXTVAL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FirstName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LastName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NewMajor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END IF;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END;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/</a:t>
            </a:r>
          </a:p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8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loop allows execution of a set of statements repeatedly</a:t>
            </a:r>
          </a:p>
          <a:p>
            <a:r>
              <a:rPr lang="en-US" dirty="0"/>
              <a:t>Types of loops</a:t>
            </a:r>
          </a:p>
          <a:p>
            <a:pPr lvl="1"/>
            <a:r>
              <a:rPr lang="en-US" dirty="0"/>
              <a:t>Simple loop</a:t>
            </a:r>
          </a:p>
          <a:p>
            <a:pPr lvl="1"/>
            <a:r>
              <a:rPr lang="en-US" dirty="0"/>
              <a:t>Numeric For loop</a:t>
            </a:r>
          </a:p>
          <a:p>
            <a:pPr lvl="1"/>
            <a:r>
              <a:rPr lang="en-US" dirty="0"/>
              <a:t>While loop</a:t>
            </a:r>
          </a:p>
          <a:p>
            <a:r>
              <a:rPr lang="en-US" dirty="0"/>
              <a:t>Loops are created with the following:</a:t>
            </a: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LOOP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loop_body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 /* A list of statements. *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/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END LOOP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/>
              <a:t>At least one of the statements in &lt;</a:t>
            </a:r>
            <a:r>
              <a:rPr lang="en-US" dirty="0" err="1"/>
              <a:t>loop_body</a:t>
            </a:r>
            <a:r>
              <a:rPr lang="en-US" dirty="0"/>
              <a:t>&gt; should be an EXIT statement of the form</a:t>
            </a:r>
          </a:p>
          <a:p>
            <a:r>
              <a:rPr lang="en-US" dirty="0"/>
              <a:t>EXIT WHEN &lt;condition&gt;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57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LOOP</a:t>
            </a:r>
            <a:r>
              <a:rPr lang="en-US" dirty="0" smtClean="0"/>
              <a:t>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DECLARE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    i NUMBER := 1;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BEGIN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    LOOP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        INSERT INTO T1 VALUES(</a:t>
            </a:r>
            <a:r>
              <a:rPr lang="nb-NO" dirty="0" err="1">
                <a:latin typeface="Courier"/>
                <a:cs typeface="Courier"/>
              </a:rPr>
              <a:t>i,i</a:t>
            </a:r>
            <a:r>
              <a:rPr lang="nb-NO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        i := i+1;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        EXIT WHEN i&gt;100;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    END LOOP;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END;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.</a:t>
            </a:r>
          </a:p>
          <a:p>
            <a:pPr marL="0" indent="0">
              <a:buNone/>
            </a:pPr>
            <a:r>
              <a:rPr lang="nb-NO" dirty="0">
                <a:latin typeface="Courier"/>
                <a:cs typeface="Courier"/>
              </a:rPr>
              <a:t>run;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99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and </a:t>
            </a:r>
            <a:r>
              <a:rPr lang="en-US" b="1" dirty="0" smtClean="0"/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WHILE</a:t>
            </a:r>
            <a:r>
              <a:rPr lang="en-US" dirty="0"/>
              <a:t> loop can be formed with</a:t>
            </a: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WHILE &lt;condition&gt; 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LOOP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   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loop_body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&gt;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END LOOP;</a:t>
            </a:r>
          </a:p>
          <a:p>
            <a:r>
              <a:rPr lang="en-US" dirty="0"/>
              <a:t>A simple </a:t>
            </a:r>
            <a:r>
              <a:rPr lang="en-US" b="1" dirty="0"/>
              <a:t>FOR</a:t>
            </a:r>
            <a:r>
              <a:rPr lang="en-US" dirty="0"/>
              <a:t> loop can be formed with:</a:t>
            </a: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FOR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var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 IN &lt;start&gt;..&lt;finish&gt; 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LOOP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   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loop_body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&gt;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END LOOP;</a:t>
            </a:r>
          </a:p>
          <a:p>
            <a:r>
              <a:rPr lang="en-US" dirty="0"/>
              <a:t>Here, &lt;</a:t>
            </a:r>
            <a:r>
              <a:rPr lang="en-US" dirty="0" err="1"/>
              <a:t>var</a:t>
            </a:r>
            <a:r>
              <a:rPr lang="en-US" dirty="0"/>
              <a:t>&gt; can be any variable; it is local to the for-loop and need not be declared. Also, &lt;start&gt; and &lt;finish&gt; are constants.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3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BEGIN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FOR </a:t>
            </a:r>
            <a:r>
              <a:rPr lang="en-US" dirty="0" err="1" smtClean="0">
                <a:latin typeface="Courier"/>
                <a:cs typeface="Courier"/>
              </a:rPr>
              <a:t>LoopCounter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IN 1..50 LOOP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INSERT INTO </a:t>
            </a:r>
            <a:r>
              <a:rPr lang="en-US" dirty="0" err="1">
                <a:latin typeface="Courier"/>
                <a:cs typeface="Courier"/>
              </a:rPr>
              <a:t>temp_table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num_col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    VALUES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LoopCounter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  END LOOP;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END;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>
                <a:latin typeface="Courier"/>
                <a:cs typeface="Courier"/>
              </a:rPr>
              <a:t>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68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SELECT statement in PL/SQL only works if the result of the query contains a </a:t>
            </a:r>
            <a:r>
              <a:rPr lang="en-US" dirty="0">
                <a:solidFill>
                  <a:srgbClr val="D2533C"/>
                </a:solidFill>
              </a:rPr>
              <a:t>single </a:t>
            </a:r>
            <a:r>
              <a:rPr lang="en-US" dirty="0" smtClean="0">
                <a:solidFill>
                  <a:srgbClr val="D2533C"/>
                </a:solidFill>
              </a:rPr>
              <a:t>tuple</a:t>
            </a:r>
            <a:endParaRPr lang="en-US" dirty="0"/>
          </a:p>
          <a:p>
            <a:r>
              <a:rPr lang="en-US" dirty="0"/>
              <a:t>If the query returns more than one tuple, </a:t>
            </a:r>
            <a:r>
              <a:rPr lang="en-US" dirty="0" smtClean="0"/>
              <a:t>or you want to manipulate a relation with more than one row, you </a:t>
            </a:r>
            <a:r>
              <a:rPr lang="en-US" dirty="0"/>
              <a:t>need to use a </a:t>
            </a:r>
            <a:r>
              <a:rPr lang="en-US" dirty="0" smtClean="0"/>
              <a:t>cursor</a:t>
            </a:r>
          </a:p>
          <a:p>
            <a:r>
              <a:rPr lang="en-US" dirty="0" smtClean="0"/>
              <a:t>A </a:t>
            </a:r>
            <a:r>
              <a:rPr lang="en-US" dirty="0">
                <a:solidFill>
                  <a:srgbClr val="D2533C"/>
                </a:solidFill>
              </a:rPr>
              <a:t>cursor</a:t>
            </a:r>
            <a:r>
              <a:rPr lang="en-US" dirty="0"/>
              <a:t> creates a named context area as a result of executing an associated SQL statement</a:t>
            </a:r>
          </a:p>
          <a:p>
            <a:r>
              <a:rPr lang="en-US" dirty="0"/>
              <a:t>Permits the program to step through the multiple rows displayed by an SQL statement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9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962" y="1894941"/>
            <a:ext cx="8428838" cy="4512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1) DECLARE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       /* Output variables to hold the result of the query: */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2)     a T1.e%TYPE;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3)     b T1.f%TYPE;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       /* Cursor declaration: */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4)     CURSOR T1Cursor IS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5)         SELECT e, f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6)         FROM T1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7)         WHERE e &lt; f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8)         FOR UPDATE;</a:t>
            </a: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9) BEGIN</a:t>
            </a:r>
          </a:p>
          <a:p>
            <a:pPr marL="0" indent="0">
              <a:buNone/>
            </a:pPr>
            <a:r>
              <a:rPr lang="en-US" sz="1700" dirty="0" smtClean="0">
                <a:latin typeface="Courier"/>
                <a:cs typeface="Courier"/>
              </a:rPr>
              <a:t>10)     OPEN </a:t>
            </a:r>
            <a:r>
              <a:rPr lang="en-US" sz="1700" dirty="0">
                <a:latin typeface="Courier"/>
                <a:cs typeface="Courier"/>
              </a:rPr>
              <a:t>T1Cursor</a:t>
            </a:r>
            <a:r>
              <a:rPr lang="en-US" sz="17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sz="1700" dirty="0" smtClean="0">
              <a:latin typeface="Courier"/>
              <a:cs typeface="Courier"/>
              <a:sym typeface="Wingdings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"/>
                <a:cs typeface="Courier"/>
                <a:sym typeface="Wingdings"/>
              </a:rPr>
              <a:t>  …  Next page</a:t>
            </a:r>
            <a:endParaRPr lang="en-US" sz="1700" dirty="0" smtClean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5999" y="-356651"/>
            <a:ext cx="5641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b="1" dirty="0" smtClean="0"/>
              <a:t>CURSOR</a:t>
            </a:r>
            <a:r>
              <a:rPr lang="en-US" dirty="0" smtClean="0"/>
              <a:t> – Example part1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1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PL/SQL is Oracle's </a:t>
            </a:r>
            <a:r>
              <a:rPr lang="en-US" i="1" dirty="0"/>
              <a:t>procedural</a:t>
            </a:r>
            <a:r>
              <a:rPr lang="en-US" dirty="0"/>
              <a:t> language extension to SQL, the non-procedural relational database language. </a:t>
            </a:r>
          </a:p>
          <a:p>
            <a:r>
              <a:rPr lang="en-US" dirty="0"/>
              <a:t>Combines power and flexibility of SQL (4GL) with procedural constructs of a 3GL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Extends SQL by adding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Variables and types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Control </a:t>
            </a:r>
            <a:r>
              <a:rPr lang="en-US" sz="2400" dirty="0" smtClean="0"/>
              <a:t>Structures (conditional, loops)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Procedures and functions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Exception handling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…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2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CURSOR</a:t>
            </a:r>
            <a:r>
              <a:rPr lang="en-US" dirty="0" smtClean="0"/>
              <a:t>– </a:t>
            </a:r>
            <a:r>
              <a:rPr lang="en-US" dirty="0"/>
              <a:t>Example </a:t>
            </a:r>
            <a:r>
              <a:rPr lang="en-US" dirty="0" smtClean="0"/>
              <a:t>part2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835414"/>
            <a:ext cx="8229600" cy="48415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11)     LOOP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        /* Retrieve each row of the result of the above query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           into PL/SQL variables: */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12)         FETCH T1Cursor INTO a, b;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        /* If there are no more rows to fetch, exit the loop: */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13)         EXIT WHEN T1Cursor%NOTFOUND;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        /* Delete the current tuple: */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14)         DELETE FROM T1 WHERE CURRENT OF T1Cursor;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        /* Insert the reverse tuple: */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15)         INSERT INTO T1 VALUES(b, a);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16)     END LOOP;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    /* Free cursor used by the query. */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17)     CLOSE T1Cursor;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18) END;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19) .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20) run;</a:t>
            </a: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92106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PROCEDURE and FUNCTIONS</a:t>
            </a:r>
          </a:p>
          <a:p>
            <a:r>
              <a:rPr lang="en-US" dirty="0" smtClean="0"/>
              <a:t>Parameters</a:t>
            </a:r>
          </a:p>
          <a:p>
            <a:pPr lvl="1"/>
            <a:r>
              <a:rPr lang="en-US" dirty="0" smtClean="0">
                <a:solidFill>
                  <a:srgbClr val="D2533C"/>
                </a:solidFill>
              </a:rPr>
              <a:t>Mode</a:t>
            </a:r>
            <a:r>
              <a:rPr lang="en-US" dirty="0" smtClean="0"/>
              <a:t> of operation</a:t>
            </a:r>
            <a:r>
              <a:rPr lang="en-US" dirty="0"/>
              <a:t>: </a:t>
            </a:r>
            <a:endParaRPr lang="en-US" dirty="0" smtClean="0"/>
          </a:p>
          <a:p>
            <a:pPr lvl="2"/>
            <a:r>
              <a:rPr lang="en-US" dirty="0" smtClean="0"/>
              <a:t>IN </a:t>
            </a:r>
            <a:r>
              <a:rPr lang="en-US" dirty="0"/>
              <a:t>(read-only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OUT </a:t>
            </a:r>
            <a:r>
              <a:rPr lang="en-US" dirty="0"/>
              <a:t>(write-only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INOUT </a:t>
            </a:r>
            <a:r>
              <a:rPr lang="en-US" dirty="0"/>
              <a:t>(read and write)</a:t>
            </a:r>
            <a:endParaRPr lang="en-US" dirty="0" smtClean="0"/>
          </a:p>
          <a:p>
            <a:pPr lvl="1"/>
            <a:r>
              <a:rPr lang="en-US" dirty="0" smtClean="0"/>
              <a:t>Type</a:t>
            </a:r>
          </a:p>
          <a:p>
            <a:r>
              <a:rPr lang="en-US" dirty="0"/>
              <a:t>the type </a:t>
            </a:r>
            <a:r>
              <a:rPr lang="en-US" dirty="0" err="1"/>
              <a:t>specifier</a:t>
            </a:r>
            <a:r>
              <a:rPr lang="en-US" dirty="0"/>
              <a:t> in a parameter declaration must be </a:t>
            </a:r>
            <a:r>
              <a:rPr lang="en-US" dirty="0">
                <a:solidFill>
                  <a:srgbClr val="D2533C"/>
                </a:solidFill>
              </a:rPr>
              <a:t>unconstrained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Example: </a:t>
            </a:r>
            <a:r>
              <a:rPr lang="en-US" dirty="0"/>
              <a:t>CHAR(10) and VARCHAR(20) are </a:t>
            </a:r>
            <a:r>
              <a:rPr lang="en-US" dirty="0" smtClean="0"/>
              <a:t>illegal</a:t>
            </a:r>
            <a:endParaRPr lang="en-US" dirty="0"/>
          </a:p>
          <a:p>
            <a:pPr lvl="1"/>
            <a:r>
              <a:rPr lang="en-US" dirty="0" smtClean="0"/>
              <a:t>CHAR </a:t>
            </a:r>
            <a:r>
              <a:rPr lang="en-US" dirty="0"/>
              <a:t>or VARCHAR should be used instead.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01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</a:t>
            </a:r>
            <a:r>
              <a:rPr lang="en-US" dirty="0" smtClean="0"/>
              <a:t> -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CREATE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OR REPLACE </a:t>
            </a:r>
            <a:r>
              <a:rPr lang="en-US" dirty="0">
                <a:latin typeface="Courier"/>
                <a:cs typeface="Courier"/>
              </a:rPr>
              <a:t>PROCEDURE </a:t>
            </a:r>
            <a:r>
              <a:rPr lang="en-US" i="1" dirty="0" smtClean="0">
                <a:latin typeface="Courier"/>
                <a:cs typeface="Courier"/>
              </a:rPr>
              <a:t>PROCNAME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i="1" dirty="0" smtClean="0">
                <a:latin typeface="Courier"/>
                <a:cs typeface="Courier"/>
              </a:rPr>
              <a:t>PARAMETERS</a:t>
            </a:r>
            <a:r>
              <a:rPr lang="en-US" dirty="0" smtClean="0">
                <a:latin typeface="Courier"/>
                <a:cs typeface="Courier"/>
              </a:rPr>
              <a:t>) AS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&lt;</a:t>
            </a:r>
            <a:r>
              <a:rPr lang="en-US" dirty="0" err="1">
                <a:latin typeface="Courier"/>
                <a:cs typeface="Courier"/>
              </a:rPr>
              <a:t>local_var_declarations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BEGIN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&lt;</a:t>
            </a:r>
            <a:r>
              <a:rPr lang="en-US" dirty="0" err="1">
                <a:latin typeface="Courier"/>
                <a:cs typeface="Courier"/>
              </a:rPr>
              <a:t>procedure_body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END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run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+mj-lt"/>
                <a:cs typeface="Courier"/>
              </a:rPr>
              <a:t>The run at the end runs the statement that creates the procedure; it does not execute the procedure. </a:t>
            </a:r>
            <a:endParaRPr lang="en-US" dirty="0" smtClean="0">
              <a:latin typeface="+mj-lt"/>
              <a:cs typeface="Courier"/>
            </a:endParaRPr>
          </a:p>
          <a:p>
            <a:r>
              <a:rPr lang="en-US" dirty="0" smtClean="0">
                <a:latin typeface="+mj-lt"/>
                <a:cs typeface="Courier"/>
              </a:rPr>
              <a:t>To </a:t>
            </a:r>
            <a:r>
              <a:rPr lang="en-US" dirty="0">
                <a:latin typeface="+mj-lt"/>
                <a:cs typeface="Courier"/>
              </a:rPr>
              <a:t>execute the procedure, use another PL/SQL statement, in which the procedure is invoked as an executable statement. </a:t>
            </a:r>
            <a:endParaRPr lang="en-US" dirty="0" smtClean="0">
              <a:latin typeface="+mj-lt"/>
              <a:cs typeface="Courier"/>
            </a:endParaRPr>
          </a:p>
          <a:p>
            <a:pPr lvl="1"/>
            <a:r>
              <a:rPr lang="en-US" dirty="0" smtClean="0">
                <a:latin typeface="+mj-lt"/>
                <a:cs typeface="Courier"/>
              </a:rPr>
              <a:t>For </a:t>
            </a:r>
            <a:r>
              <a:rPr lang="en-US" dirty="0">
                <a:latin typeface="+mj-lt"/>
                <a:cs typeface="Courier"/>
              </a:rPr>
              <a:t>example</a:t>
            </a:r>
            <a:r>
              <a:rPr lang="en-US" dirty="0" smtClean="0">
                <a:latin typeface="+mj-lt"/>
                <a:cs typeface="Courier"/>
              </a:rPr>
              <a:t>: </a:t>
            </a: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+mj-lt"/>
                <a:cs typeface="Courier"/>
              </a:rPr>
              <a:t>BEGIN </a:t>
            </a:r>
            <a:r>
              <a:rPr lang="en-US" dirty="0">
                <a:solidFill>
                  <a:srgbClr val="D2533C"/>
                </a:solidFill>
                <a:latin typeface="+mj-lt"/>
                <a:cs typeface="Courier"/>
              </a:rPr>
              <a:t>addtuple1(99); END</a:t>
            </a:r>
            <a:r>
              <a:rPr lang="en-US" dirty="0" smtClean="0">
                <a:solidFill>
                  <a:srgbClr val="D2533C"/>
                </a:solidFill>
                <a:latin typeface="+mj-lt"/>
                <a:cs typeface="Courier"/>
              </a:rPr>
              <a:t>;</a:t>
            </a: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+mj-lt"/>
                <a:cs typeface="Courier"/>
              </a:rPr>
              <a:t>.</a:t>
            </a:r>
          </a:p>
          <a:p>
            <a:pPr marL="548640" lvl="2" indent="0">
              <a:buNone/>
            </a:pPr>
            <a:r>
              <a:rPr lang="en-US" dirty="0" smtClean="0">
                <a:solidFill>
                  <a:srgbClr val="D2533C"/>
                </a:solidFill>
                <a:latin typeface="+mj-lt"/>
                <a:cs typeface="Courier"/>
              </a:rPr>
              <a:t>Run;</a:t>
            </a:r>
            <a:endParaRPr lang="en-US" dirty="0">
              <a:solidFill>
                <a:srgbClr val="D2533C"/>
              </a:solidFill>
              <a:latin typeface="+mj-lt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28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</a:t>
            </a:r>
            <a:r>
              <a:rPr lang="en-US" dirty="0"/>
              <a:t> </a:t>
            </a:r>
            <a:r>
              <a:rPr lang="en-US" dirty="0" smtClean="0"/>
              <a:t>–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CREATE TABLE T2 </a:t>
            </a:r>
            <a:r>
              <a:rPr lang="en-US" dirty="0" smtClean="0">
                <a:latin typeface="Courier"/>
                <a:cs typeface="Courier"/>
              </a:rPr>
              <a:t>(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a INTEGER</a:t>
            </a:r>
            <a:r>
              <a:rPr lang="en-US" dirty="0" smtClean="0">
                <a:latin typeface="Courier"/>
                <a:cs typeface="Courier"/>
              </a:rPr>
              <a:t>,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b CHAR(10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CREATE </a:t>
            </a:r>
            <a:r>
              <a:rPr lang="en-US" dirty="0">
                <a:latin typeface="Courier"/>
                <a:cs typeface="Courier"/>
              </a:rPr>
              <a:t>PROCEDURE addtuple2</a:t>
            </a:r>
            <a:r>
              <a:rPr lang="en-US" dirty="0" smtClean="0">
                <a:latin typeface="Courier"/>
                <a:cs typeface="Courier"/>
              </a:rPr>
              <a:t>(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x </a:t>
            </a:r>
            <a:r>
              <a:rPr lang="en-US" dirty="0" smtClean="0">
                <a:latin typeface="Courier"/>
                <a:cs typeface="Courier"/>
              </a:rPr>
              <a:t>IN T2</a:t>
            </a:r>
            <a:r>
              <a:rPr lang="en-US" dirty="0">
                <a:latin typeface="Courier"/>
                <a:cs typeface="Courier"/>
              </a:rPr>
              <a:t>.a%TYPE</a:t>
            </a:r>
            <a:r>
              <a:rPr lang="en-US" dirty="0" smtClean="0">
                <a:latin typeface="Courier"/>
                <a:cs typeface="Courier"/>
              </a:rPr>
              <a:t>,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y </a:t>
            </a:r>
            <a:r>
              <a:rPr lang="en-US" dirty="0" smtClean="0">
                <a:latin typeface="Courier"/>
                <a:cs typeface="Courier"/>
              </a:rPr>
              <a:t>IN T2</a:t>
            </a:r>
            <a:r>
              <a:rPr lang="en-US" dirty="0">
                <a:latin typeface="Courier"/>
                <a:cs typeface="Courier"/>
              </a:rPr>
              <a:t>.b%TYPE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AS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BEGIN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INSERT INTO T2(a, b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VALUES(x, y)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END addtuple2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run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r>
              <a:rPr lang="en-US" sz="2900" dirty="0">
                <a:latin typeface="+mj-lt"/>
                <a:cs typeface="Courier"/>
              </a:rPr>
              <a:t>Now, to add a tuple (10, '</a:t>
            </a:r>
            <a:r>
              <a:rPr lang="en-US" sz="2900" dirty="0" err="1">
                <a:latin typeface="+mj-lt"/>
                <a:cs typeface="Courier"/>
              </a:rPr>
              <a:t>abc</a:t>
            </a:r>
            <a:r>
              <a:rPr lang="en-US" sz="2900" dirty="0">
                <a:latin typeface="+mj-lt"/>
                <a:cs typeface="Courier"/>
              </a:rPr>
              <a:t>') to T2: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BEGIN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addtuple2(10, '</a:t>
            </a:r>
            <a:r>
              <a:rPr lang="en-US" dirty="0" err="1">
                <a:latin typeface="Courier"/>
                <a:cs typeface="Courier"/>
              </a:rPr>
              <a:t>abc</a:t>
            </a:r>
            <a:r>
              <a:rPr lang="en-US" dirty="0">
                <a:latin typeface="Courier"/>
                <a:cs typeface="Courier"/>
              </a:rPr>
              <a:t>')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END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run;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9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</a:t>
            </a:r>
            <a:r>
              <a:rPr lang="en-US" dirty="0"/>
              <a:t> </a:t>
            </a:r>
            <a:r>
              <a:rPr lang="en-US" dirty="0" smtClean="0"/>
              <a:t>–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CREATE TABLE T3 </a:t>
            </a:r>
            <a:r>
              <a:rPr lang="en-US" dirty="0" smtClean="0"/>
              <a:t>(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a INTEGER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b </a:t>
            </a:r>
            <a:r>
              <a:rPr lang="en-US" dirty="0" smtClean="0"/>
              <a:t>INTEGER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)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PROCEDURE addtuple3(a NUMBER, b OUT NUMBER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b := 4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INSERT INTO T3 VALUES(a, b)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Run;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DECLARE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v NUMBER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addtuple3(10, v)</a:t>
            </a:r>
            <a:r>
              <a:rPr lang="en-US" dirty="0" smtClean="0"/>
              <a:t>; /* second parameter should be an </a:t>
            </a:r>
            <a:r>
              <a:rPr lang="en-US" i="1" dirty="0" err="1" smtClean="0"/>
              <a:t>lvalue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run;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19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</a:t>
            </a:r>
            <a:r>
              <a:rPr lang="en-US" dirty="0" smtClean="0"/>
              <a:t> – 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+mj-lt"/>
                <a:cs typeface="Courier"/>
              </a:rPr>
              <a:t>We can also write functions instead of procedures. In a function declaration, we follow the parameter list by RETURN and the type of the return value</a:t>
            </a:r>
            <a:r>
              <a:rPr lang="en-US" dirty="0" smtClean="0">
                <a:latin typeface="+mj-lt"/>
                <a:cs typeface="Courier"/>
              </a:rPr>
              <a:t>:</a:t>
            </a:r>
            <a:endParaRPr lang="en-US" dirty="0">
              <a:latin typeface="+mj-lt"/>
              <a:cs typeface="Courier"/>
            </a:endParaRPr>
          </a:p>
          <a:p>
            <a:pPr lvl="1"/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CREATE FUNCTION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func_name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&gt;(&lt;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param_list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&gt;) RETURN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return_type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 AS ...</a:t>
            </a:r>
          </a:p>
          <a:p>
            <a:pPr lvl="1"/>
            <a:r>
              <a:rPr lang="en-US" dirty="0" smtClean="0">
                <a:latin typeface="+mj-lt"/>
                <a:cs typeface="Courier"/>
              </a:rPr>
              <a:t>In </a:t>
            </a:r>
            <a:r>
              <a:rPr lang="en-US" dirty="0">
                <a:latin typeface="+mj-lt"/>
                <a:cs typeface="Courier"/>
              </a:rPr>
              <a:t>the body of the function definition, "RETURN &lt;expression&gt;;" exits from the function and returns the value of &lt;expression&gt;</a:t>
            </a:r>
            <a:r>
              <a:rPr lang="en-US" dirty="0" smtClean="0">
                <a:latin typeface="+mj-lt"/>
                <a:cs typeface="Courier"/>
              </a:rPr>
              <a:t>.</a:t>
            </a:r>
            <a:endParaRPr lang="en-US" dirty="0">
              <a:latin typeface="+mj-lt"/>
              <a:cs typeface="Courier"/>
            </a:endParaRPr>
          </a:p>
          <a:p>
            <a:r>
              <a:rPr lang="en-US" dirty="0">
                <a:latin typeface="+mj-lt"/>
                <a:cs typeface="Courier"/>
              </a:rPr>
              <a:t>To find out what procedures and functions you have created, use the following SQL query</a:t>
            </a:r>
            <a:r>
              <a:rPr lang="en-US" dirty="0" smtClean="0">
                <a:latin typeface="+mj-lt"/>
                <a:cs typeface="Courier"/>
              </a:rPr>
              <a:t>:</a:t>
            </a:r>
            <a:endParaRPr lang="en-US" dirty="0">
              <a:latin typeface="+mj-lt"/>
              <a:cs typeface="Courier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select 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object_type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, </a:t>
            </a:r>
            <a:r>
              <a:rPr lang="en-US" dirty="0" err="1" smtClean="0">
                <a:solidFill>
                  <a:srgbClr val="D2533C"/>
                </a:solidFill>
                <a:latin typeface="Courier"/>
                <a:cs typeface="Courier"/>
              </a:rPr>
              <a:t>object_name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from </a:t>
            </a:r>
            <a:r>
              <a:rPr lang="en-US" dirty="0" err="1" smtClean="0">
                <a:solidFill>
                  <a:srgbClr val="D2533C"/>
                </a:solidFill>
                <a:latin typeface="Courier"/>
                <a:cs typeface="Courier"/>
              </a:rPr>
              <a:t>user_objects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where 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object_type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= '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PROCEDURE’ or 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object_type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= '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FUNCTION’;</a:t>
            </a:r>
            <a:endParaRPr lang="en-US" dirty="0" smtClean="0">
              <a:latin typeface="+mj-lt"/>
              <a:cs typeface="Courier"/>
            </a:endParaRPr>
          </a:p>
          <a:p>
            <a:r>
              <a:rPr lang="en-US" dirty="0" smtClean="0">
                <a:latin typeface="+mj-lt"/>
                <a:cs typeface="Courier"/>
              </a:rPr>
              <a:t>To </a:t>
            </a:r>
            <a:r>
              <a:rPr lang="en-US" dirty="0">
                <a:latin typeface="+mj-lt"/>
                <a:cs typeface="Courier"/>
              </a:rPr>
              <a:t>drop a stored procedure/function: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drop procedure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procedure_name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;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drop function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function_name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;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64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2324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Always use the following line (setting output buffer) at the beginning of your SQL file: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 set 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serveroutput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on size </a:t>
            </a: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32000</a:t>
            </a:r>
          </a:p>
          <a:p>
            <a:r>
              <a:rPr lang="en-US" dirty="0" smtClean="0"/>
              <a:t>Printing a line: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D2533C"/>
                </a:solidFill>
                <a:latin typeface="Courier"/>
                <a:cs typeface="Courier"/>
              </a:rPr>
              <a:t>    </a:t>
            </a:r>
            <a:r>
              <a:rPr lang="en-US" sz="1900" dirty="0" err="1" smtClean="0">
                <a:solidFill>
                  <a:srgbClr val="D2533C"/>
                </a:solidFill>
                <a:latin typeface="Courier"/>
                <a:cs typeface="Courier"/>
              </a:rPr>
              <a:t>dbms_output.put_line</a:t>
            </a:r>
            <a:r>
              <a:rPr lang="en-US" sz="1900" dirty="0" smtClean="0">
                <a:solidFill>
                  <a:srgbClr val="D2533C"/>
                </a:solidFill>
                <a:latin typeface="Courier"/>
                <a:cs typeface="Courier"/>
              </a:rPr>
              <a:t>(VAR1|</a:t>
            </a:r>
            <a:r>
              <a:rPr lang="en-US" sz="1900" dirty="0">
                <a:solidFill>
                  <a:srgbClr val="D2533C"/>
                </a:solidFill>
                <a:latin typeface="Courier"/>
                <a:cs typeface="Courier"/>
              </a:rPr>
              <a:t>| '. ' || </a:t>
            </a:r>
            <a:r>
              <a:rPr lang="en-US" sz="1900" dirty="0" smtClean="0">
                <a:solidFill>
                  <a:srgbClr val="D2533C"/>
                </a:solidFill>
                <a:latin typeface="Courier"/>
                <a:cs typeface="Courier"/>
              </a:rPr>
              <a:t>VAR2);</a:t>
            </a:r>
          </a:p>
          <a:p>
            <a:r>
              <a:rPr lang="en-US" dirty="0" smtClean="0"/>
              <a:t>You may declare and use a </a:t>
            </a:r>
            <a:r>
              <a:rPr lang="en-US" i="1" u="sng" dirty="0" smtClean="0"/>
              <a:t>bind variable </a:t>
            </a:r>
            <a:r>
              <a:rPr lang="en-US" dirty="0" smtClean="0"/>
              <a:t>to print a </a:t>
            </a:r>
            <a:r>
              <a:rPr lang="en-US" i="1" u="sng" dirty="0" smtClean="0"/>
              <a:t>local variable</a:t>
            </a:r>
          </a:p>
          <a:p>
            <a:pPr marL="548640" lvl="2" indent="0">
              <a:buNone/>
            </a:pP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VARIABLE </a:t>
            </a:r>
            <a:r>
              <a:rPr lang="fr-FR" dirty="0">
                <a:solidFill>
                  <a:srgbClr val="D2533C"/>
                </a:solidFill>
                <a:latin typeface="Courier"/>
                <a:cs typeface="Courier"/>
              </a:rPr>
              <a:t>x </a:t>
            </a: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NUMBER</a:t>
            </a:r>
            <a:endParaRPr lang="fr-FR" dirty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BEGIN</a:t>
            </a:r>
          </a:p>
          <a:p>
            <a:pPr marL="548640" lvl="2" indent="0">
              <a:buNone/>
            </a:pP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:x := 1;</a:t>
            </a:r>
          </a:p>
          <a:p>
            <a:pPr marL="548640" lvl="2" indent="0">
              <a:buNone/>
            </a:pP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END;</a:t>
            </a:r>
          </a:p>
          <a:p>
            <a:pPr marL="548640" lvl="2" indent="0">
              <a:buNone/>
            </a:pP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.</a:t>
            </a:r>
          </a:p>
          <a:p>
            <a:pPr marL="548640" lvl="2" indent="0">
              <a:buNone/>
            </a:pPr>
            <a:r>
              <a:rPr lang="fr-FR" dirty="0" err="1" smtClean="0">
                <a:solidFill>
                  <a:srgbClr val="D2533C"/>
                </a:solidFill>
                <a:latin typeface="Courier"/>
                <a:cs typeface="Courier"/>
              </a:rPr>
              <a:t>run</a:t>
            </a: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;</a:t>
            </a:r>
          </a:p>
          <a:p>
            <a:pPr marL="548640" lvl="2" indent="0">
              <a:buNone/>
            </a:pPr>
            <a:endParaRPr lang="fr-FR" dirty="0" smtClean="0">
              <a:solidFill>
                <a:srgbClr val="D2533C"/>
              </a:solidFill>
              <a:latin typeface="Courier"/>
              <a:cs typeface="Courier"/>
            </a:endParaRPr>
          </a:p>
          <a:p>
            <a:pPr marL="548640" lvl="2" indent="0">
              <a:buNone/>
            </a:pPr>
            <a:r>
              <a:rPr lang="fr-FR" dirty="0" smtClean="0">
                <a:solidFill>
                  <a:srgbClr val="D2533C"/>
                </a:solidFill>
                <a:latin typeface="Courier"/>
                <a:cs typeface="Courier"/>
              </a:rPr>
              <a:t>PRINT :x;</a:t>
            </a:r>
            <a:endParaRPr lang="en-US" dirty="0">
              <a:solidFill>
                <a:srgbClr val="D2533C"/>
              </a:solidFill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928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PL/SQL does not always tell you about compilation errors. Instead, it gives you a cryptic message such </a:t>
            </a:r>
            <a:r>
              <a:rPr lang="en-US" dirty="0" smtClean="0"/>
              <a:t>as: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  "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procedure created with compilation errors"</a:t>
            </a:r>
            <a:r>
              <a:rPr lang="en-US" dirty="0">
                <a:solidFill>
                  <a:srgbClr val="D2533C"/>
                </a:solidFill>
              </a:rPr>
              <a:t>. </a:t>
            </a:r>
            <a:endParaRPr lang="en-US" dirty="0" smtClean="0">
              <a:solidFill>
                <a:srgbClr val="D2533C"/>
              </a:solidFill>
            </a:endParaRPr>
          </a:p>
          <a:p>
            <a:r>
              <a:rPr lang="en-US" dirty="0" smtClean="0"/>
              <a:t>If </a:t>
            </a:r>
            <a:r>
              <a:rPr lang="en-US" dirty="0"/>
              <a:t>you don't see what is wrong immediately, try issuing the command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D2533C"/>
                </a:solidFill>
                <a:latin typeface="Courier"/>
                <a:cs typeface="Courier"/>
              </a:rPr>
              <a:t>  show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errors procedure &lt;</a:t>
            </a:r>
            <a:r>
              <a:rPr lang="en-US" dirty="0" err="1">
                <a:solidFill>
                  <a:srgbClr val="D2533C"/>
                </a:solidFill>
                <a:latin typeface="Courier"/>
                <a:cs typeface="Courier"/>
              </a:rPr>
              <a:t>procedure_name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&gt;;</a:t>
            </a:r>
          </a:p>
          <a:p>
            <a:r>
              <a:rPr lang="en-US" dirty="0"/>
              <a:t>Alternatively, you can type, SHO ERR (short for SHOW ERRORS) to see the most recent compilation error.</a:t>
            </a:r>
          </a:p>
          <a:p>
            <a:r>
              <a:rPr lang="en-US" dirty="0"/>
              <a:t>Note that the location of the error given as part of the error message is not always accurate!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31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PL/SQL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results in many network trips, one for each SQL statement</a:t>
            </a:r>
          </a:p>
          <a:p>
            <a:r>
              <a:rPr lang="en-US" dirty="0"/>
              <a:t>PL/SQL permits several SQL statements to be bundled into a single block</a:t>
            </a:r>
          </a:p>
          <a:p>
            <a:r>
              <a:rPr lang="en-US" dirty="0"/>
              <a:t>Results in fewer calls to database</a:t>
            </a:r>
          </a:p>
          <a:p>
            <a:pPr lvl="1"/>
            <a:r>
              <a:rPr lang="en-US" dirty="0"/>
              <a:t>Less network traffic</a:t>
            </a:r>
          </a:p>
          <a:p>
            <a:pPr lvl="1"/>
            <a:r>
              <a:rPr lang="en-US" dirty="0"/>
              <a:t>faster response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78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http://infolab.stanford.edu/~ullman/fcdb/oracle/or-</a:t>
            </a:r>
            <a:r>
              <a:rPr lang="en-US" dirty="0" smtClean="0">
                <a:hlinkClick r:id="rId2"/>
              </a:rPr>
              <a:t>plsql.html</a:t>
            </a:r>
            <a:endParaRPr lang="en-US" dirty="0" smtClean="0"/>
          </a:p>
          <a:p>
            <a:r>
              <a:rPr lang="en-US" dirty="0"/>
              <a:t>Oracle PL/SQL Programming: Covers Versions Through Oracle Database 11g Release 2, by Steven Feuerstein and Bill </a:t>
            </a:r>
            <a:r>
              <a:rPr lang="en-US" dirty="0" err="1"/>
              <a:t>Pribyl</a:t>
            </a:r>
            <a:r>
              <a:rPr lang="en-US" dirty="0"/>
              <a:t> (Oct 1, 2009)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6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unit of PL/SQL is a block</a:t>
            </a:r>
          </a:p>
          <a:p>
            <a:pPr lvl="1"/>
            <a:r>
              <a:rPr lang="en-US" dirty="0"/>
              <a:t>Three possible sections of a block</a:t>
            </a:r>
          </a:p>
          <a:p>
            <a:pPr lvl="2"/>
            <a:r>
              <a:rPr lang="en-US" dirty="0"/>
              <a:t>Declarative section</a:t>
            </a:r>
          </a:p>
          <a:p>
            <a:pPr lvl="2"/>
            <a:r>
              <a:rPr lang="en-US" dirty="0"/>
              <a:t>Executable section</a:t>
            </a:r>
          </a:p>
          <a:p>
            <a:pPr lvl="2"/>
            <a:r>
              <a:rPr lang="en-US" dirty="0"/>
              <a:t>Exception handling</a:t>
            </a:r>
          </a:p>
          <a:p>
            <a:r>
              <a:rPr lang="en-US" dirty="0"/>
              <a:t>A block performs a logical unit of work in the program</a:t>
            </a:r>
          </a:p>
          <a:p>
            <a:r>
              <a:rPr lang="en-US" dirty="0"/>
              <a:t>Blocks can be nested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8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DECLARE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urier"/>
                <a:cs typeface="Courier"/>
              </a:rPr>
              <a:t>    /* Declarative section: variables, types, and local subprograms. */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BEGIN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/* Executable section: procedural and SQL statements go here. */</a:t>
            </a: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/* This is the only section of the block that is required. */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EXCEPTION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2533C"/>
                </a:solidFill>
                <a:latin typeface="Courier"/>
                <a:cs typeface="Courier"/>
              </a:rPr>
              <a:t>    /* Exception handling section: error handling statements go here. */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END</a:t>
            </a:r>
            <a:r>
              <a:rPr lang="en-US" dirty="0">
                <a:latin typeface="Courier"/>
                <a:cs typeface="Courier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1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Executable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only required section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Contains </a:t>
            </a:r>
            <a:r>
              <a:rPr lang="en-US" dirty="0"/>
              <a:t>constructs such as assignments, branches, loops, procedure calls, and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triggers</a:t>
            </a:r>
          </a:p>
          <a:p>
            <a:endParaRPr lang="en-US" dirty="0"/>
          </a:p>
          <a:p>
            <a:r>
              <a:rPr lang="en-US" dirty="0">
                <a:solidFill>
                  <a:srgbClr val="D2533C"/>
                </a:solidFill>
              </a:rPr>
              <a:t>SELECT, INSERT, UPDATE, </a:t>
            </a:r>
            <a:r>
              <a:rPr lang="en-US" dirty="0" smtClean="0">
                <a:solidFill>
                  <a:srgbClr val="D2533C"/>
                </a:solidFill>
              </a:rPr>
              <a:t>DELETE </a:t>
            </a:r>
            <a:r>
              <a:rPr lang="en-US" dirty="0" smtClean="0"/>
              <a:t>are supported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SELECT statement has a special form in which a single tuple is placed in </a:t>
            </a:r>
            <a:r>
              <a:rPr lang="en-US" dirty="0" smtClean="0"/>
              <a:t>variables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definition statements like </a:t>
            </a:r>
            <a:r>
              <a:rPr lang="en-US" dirty="0">
                <a:solidFill>
                  <a:schemeClr val="tx2"/>
                </a:solidFill>
              </a:rPr>
              <a:t>CREATE</a:t>
            </a:r>
            <a:r>
              <a:rPr lang="en-US" dirty="0"/>
              <a:t>, </a:t>
            </a:r>
            <a:r>
              <a:rPr lang="en-US" dirty="0">
                <a:solidFill>
                  <a:schemeClr val="tx2"/>
                </a:solidFill>
              </a:rPr>
              <a:t>DROP</a:t>
            </a:r>
            <a:r>
              <a:rPr lang="en-US" dirty="0"/>
              <a:t>, or ALTER are not allowed.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PL/SQL is not case sensitive. C style comments (</a:t>
            </a:r>
            <a:r>
              <a:rPr lang="en-US" dirty="0">
                <a:solidFill>
                  <a:srgbClr val="D2533C"/>
                </a:solidFill>
              </a:rPr>
              <a:t>/* ... */</a:t>
            </a:r>
            <a:r>
              <a:rPr lang="en-US" dirty="0"/>
              <a:t>) may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0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Declared </a:t>
            </a:r>
            <a:r>
              <a:rPr lang="en-US" dirty="0"/>
              <a:t>in the declaration section</a:t>
            </a:r>
          </a:p>
          <a:p>
            <a:pPr>
              <a:lnSpc>
                <a:spcPct val="90000"/>
              </a:lnSpc>
            </a:pPr>
            <a:r>
              <a:rPr lang="en-US" dirty="0"/>
              <a:t>Variables have a specific type associated with them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of the types used by SQL for database columns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generic type used in PL/</a:t>
            </a:r>
            <a:r>
              <a:rPr lang="en-US" dirty="0" smtClean="0"/>
              <a:t>SQL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Most </a:t>
            </a:r>
            <a:r>
              <a:rPr lang="en-US" dirty="0"/>
              <a:t>useful is </a:t>
            </a:r>
            <a:r>
              <a:rPr lang="en-US" dirty="0">
                <a:solidFill>
                  <a:srgbClr val="D2533C"/>
                </a:solidFill>
              </a:rPr>
              <a:t>NUMBER</a:t>
            </a:r>
            <a:r>
              <a:rPr lang="en-US" dirty="0"/>
              <a:t> (can hold either an integer or a real number</a:t>
            </a:r>
            <a:r>
              <a:rPr lang="en-US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BOOLEAN </a:t>
            </a:r>
            <a:r>
              <a:rPr lang="en-US" dirty="0"/>
              <a:t>(but </a:t>
            </a:r>
            <a:r>
              <a:rPr lang="en-US" dirty="0" smtClean="0"/>
              <a:t>not supported as </a:t>
            </a:r>
            <a:r>
              <a:rPr lang="en-US" dirty="0"/>
              <a:t>a type for database columns)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Declared to be the same as the type of some database column</a:t>
            </a:r>
          </a:p>
          <a:p>
            <a:r>
              <a:rPr lang="en-US" dirty="0" smtClean="0"/>
              <a:t>It </a:t>
            </a:r>
            <a:r>
              <a:rPr lang="en-US" dirty="0"/>
              <a:t>is essential that the variable have the same type as the relation column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use the %TYPE operator</a:t>
            </a:r>
          </a:p>
          <a:p>
            <a:pPr marL="822960" lvl="3" indent="0">
              <a:buNone/>
            </a:pPr>
            <a:r>
              <a:rPr lang="en-US" dirty="0">
                <a:solidFill>
                  <a:srgbClr val="D2533C"/>
                </a:solidFill>
              </a:rPr>
              <a:t>DECLARE</a:t>
            </a:r>
          </a:p>
          <a:p>
            <a:pPr marL="822960" lvl="3" indent="0">
              <a:buNone/>
            </a:pPr>
            <a:r>
              <a:rPr lang="en-US" dirty="0">
                <a:solidFill>
                  <a:srgbClr val="D2533C"/>
                </a:solidFill>
              </a:rPr>
              <a:t>    </a:t>
            </a:r>
            <a:r>
              <a:rPr lang="en-US" dirty="0" err="1">
                <a:solidFill>
                  <a:srgbClr val="D2533C"/>
                </a:solidFill>
              </a:rPr>
              <a:t>myBeer</a:t>
            </a:r>
            <a:r>
              <a:rPr lang="en-US" dirty="0">
                <a:solidFill>
                  <a:srgbClr val="D2533C"/>
                </a:solidFill>
              </a:rPr>
              <a:t> </a:t>
            </a:r>
            <a:r>
              <a:rPr lang="en-US" dirty="0" err="1">
                <a:solidFill>
                  <a:srgbClr val="D2533C"/>
                </a:solidFill>
              </a:rPr>
              <a:t>Beers.name%TYPE</a:t>
            </a:r>
            <a:r>
              <a:rPr lang="en-US" dirty="0" smtClean="0">
                <a:solidFill>
                  <a:srgbClr val="D2533C"/>
                </a:solidFill>
              </a:rPr>
              <a:t>;</a:t>
            </a:r>
          </a:p>
          <a:p>
            <a:pPr lvl="1"/>
            <a:r>
              <a:rPr lang="en-US" dirty="0"/>
              <a:t>A variable may also have a type that is a record with several </a:t>
            </a:r>
            <a:r>
              <a:rPr lang="en-US" dirty="0" smtClean="0"/>
              <a:t>fields</a:t>
            </a:r>
          </a:p>
          <a:p>
            <a:pPr marL="822960" lvl="3" indent="0">
              <a:buNone/>
            </a:pPr>
            <a:r>
              <a:rPr lang="en-US" dirty="0" smtClean="0">
                <a:solidFill>
                  <a:srgbClr val="D2533C"/>
                </a:solidFill>
              </a:rPr>
              <a:t>    </a:t>
            </a:r>
            <a:r>
              <a:rPr lang="en-US" dirty="0" err="1" smtClean="0">
                <a:solidFill>
                  <a:srgbClr val="D2533C"/>
                </a:solidFill>
              </a:rPr>
              <a:t>beerTuple</a:t>
            </a:r>
            <a:r>
              <a:rPr lang="en-US" dirty="0" smtClean="0">
                <a:solidFill>
                  <a:srgbClr val="D2533C"/>
                </a:solidFill>
              </a:rPr>
              <a:t> </a:t>
            </a:r>
            <a:r>
              <a:rPr lang="en-US" dirty="0" err="1">
                <a:solidFill>
                  <a:srgbClr val="D2533C"/>
                </a:solidFill>
              </a:rPr>
              <a:t>Beers%ROWTYPE</a:t>
            </a:r>
            <a:r>
              <a:rPr lang="en-US" dirty="0">
                <a:solidFill>
                  <a:srgbClr val="D2533C"/>
                </a:solidFill>
              </a:rPr>
              <a:t>; /</a:t>
            </a:r>
            <a:r>
              <a:rPr lang="en-US" dirty="0" smtClean="0">
                <a:solidFill>
                  <a:srgbClr val="D2533C"/>
                </a:solidFill>
              </a:rPr>
              <a:t>* (</a:t>
            </a:r>
            <a:r>
              <a:rPr lang="en-US" dirty="0">
                <a:solidFill>
                  <a:srgbClr val="D2533C"/>
                </a:solidFill>
              </a:rPr>
              <a:t>name, manufacture)*</a:t>
            </a:r>
            <a:r>
              <a:rPr lang="en-US" dirty="0" smtClean="0">
                <a:solidFill>
                  <a:srgbClr val="D2533C"/>
                </a:solidFill>
              </a:rPr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5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- </a:t>
            </a:r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DECLARE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a NUMBER := 3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BEGIN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a := a + 1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END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urier"/>
                <a:cs typeface="Courier"/>
              </a:rPr>
              <a:t>.</a:t>
            </a:r>
            <a:endParaRPr lang="en-US" dirty="0">
              <a:solidFill>
                <a:schemeClr val="tx2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urier"/>
                <a:cs typeface="Courier"/>
              </a:rPr>
              <a:t>run</a:t>
            </a:r>
            <a:r>
              <a:rPr lang="en-US" dirty="0" smtClean="0">
                <a:solidFill>
                  <a:schemeClr val="tx2"/>
                </a:solidFill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r>
              <a:rPr lang="en-US" dirty="0"/>
              <a:t>The initial value of any variable, regardless of its type, is NULL.</a:t>
            </a:r>
          </a:p>
          <a:p>
            <a:r>
              <a:rPr lang="en-US" dirty="0" smtClean="0"/>
              <a:t>This </a:t>
            </a:r>
            <a:r>
              <a:rPr lang="en-US" dirty="0"/>
              <a:t>program has no effect when run, because there are no changes to the database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49853" y="4285940"/>
            <a:ext cx="260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execute the program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6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76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8376" y="1365798"/>
            <a:ext cx="4038600" cy="53905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CREATE TABLE T1</a:t>
            </a:r>
            <a:r>
              <a:rPr lang="en-US" sz="1200" dirty="0" smtClean="0">
                <a:latin typeface="Courier"/>
                <a:cs typeface="Courier"/>
              </a:rPr>
              <a:t>(</a:t>
            </a: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    e INTEGER</a:t>
            </a:r>
            <a:r>
              <a:rPr lang="en-US" sz="1200" dirty="0" smtClean="0">
                <a:latin typeface="Courier"/>
                <a:cs typeface="Courier"/>
              </a:rPr>
              <a:t>,</a:t>
            </a: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    f </a:t>
            </a:r>
            <a:r>
              <a:rPr lang="en-US" sz="1200" dirty="0" smtClean="0">
                <a:latin typeface="Courier"/>
                <a:cs typeface="Courier"/>
              </a:rPr>
              <a:t>INTEGER</a:t>
            </a: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DELETE FROM T1</a:t>
            </a:r>
            <a:r>
              <a:rPr lang="en-US" sz="1200" dirty="0" smtClean="0">
                <a:latin typeface="Courier"/>
                <a:cs typeface="Courier"/>
              </a:rPr>
              <a:t>;</a:t>
            </a: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INSERT INTO T1 VALUES(1, 3)</a:t>
            </a:r>
            <a:r>
              <a:rPr lang="en-US" sz="1200" dirty="0" smtClean="0">
                <a:latin typeface="Courier"/>
                <a:cs typeface="Courier"/>
              </a:rPr>
              <a:t>;</a:t>
            </a: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INSERT INTO T1 VALUES(2, 4);</a:t>
            </a:r>
          </a:p>
          <a:p>
            <a:pPr marL="0" indent="0">
              <a:buNone/>
            </a:pP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/* Above is plain SQL; below is the PL/SQL program. */</a:t>
            </a:r>
          </a:p>
          <a:p>
            <a:pPr marL="0" indent="0">
              <a:buNone/>
            </a:pPr>
            <a:endParaRPr lang="en-US" sz="1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DECLARE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    a NUMBER;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    b NUMBER;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BEGIN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    SELECT </a:t>
            </a:r>
            <a:r>
              <a:rPr lang="en-US" sz="1200" dirty="0" err="1">
                <a:latin typeface="Courier"/>
                <a:cs typeface="Courier"/>
              </a:rPr>
              <a:t>e,f</a:t>
            </a:r>
            <a:r>
              <a:rPr lang="en-US" sz="1200" dirty="0">
                <a:latin typeface="Courier"/>
                <a:cs typeface="Courier"/>
              </a:rPr>
              <a:t> INTO </a:t>
            </a:r>
            <a:r>
              <a:rPr lang="en-US" sz="1200" dirty="0" err="1">
                <a:latin typeface="Courier"/>
                <a:cs typeface="Courier"/>
              </a:rPr>
              <a:t>a,b</a:t>
            </a:r>
            <a:r>
              <a:rPr lang="en-US" sz="1200" dirty="0">
                <a:latin typeface="Courier"/>
                <a:cs typeface="Courier"/>
              </a:rPr>
              <a:t> FROM T1 WHERE e&gt;1;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    INSERT INTO T1 VALUES(</a:t>
            </a:r>
            <a:r>
              <a:rPr lang="en-US" sz="1200" dirty="0" err="1">
                <a:latin typeface="Courier"/>
                <a:cs typeface="Courier"/>
              </a:rPr>
              <a:t>b,a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END;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.</a:t>
            </a:r>
          </a:p>
          <a:p>
            <a:pPr marL="0" indent="0">
              <a:buNone/>
            </a:pPr>
            <a:r>
              <a:rPr lang="en-US" sz="1200" dirty="0">
                <a:latin typeface="Courier"/>
                <a:cs typeface="Courier"/>
              </a:rPr>
              <a:t>run;</a:t>
            </a:r>
          </a:p>
          <a:p>
            <a:pPr marL="0" indent="0">
              <a:buNone/>
            </a:pP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49768" y="1365797"/>
            <a:ext cx="4694232" cy="524169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There </a:t>
            </a:r>
            <a:r>
              <a:rPr lang="en-US" sz="2000" dirty="0"/>
              <a:t>is only one tuple of T1 that has first component greater than </a:t>
            </a:r>
            <a:r>
              <a:rPr lang="en-US" sz="2000" dirty="0" smtClean="0"/>
              <a:t>1, (</a:t>
            </a:r>
            <a:r>
              <a:rPr lang="en-US" sz="2000" dirty="0"/>
              <a:t>2,4). </a:t>
            </a:r>
            <a:r>
              <a:rPr lang="en-US" sz="2000" dirty="0" smtClean="0"/>
              <a:t>Therefore, </a:t>
            </a:r>
            <a:r>
              <a:rPr lang="en-US" sz="2000" dirty="0"/>
              <a:t>INSERT statement </a:t>
            </a:r>
            <a:r>
              <a:rPr lang="en-US" sz="2000" dirty="0" smtClean="0"/>
              <a:t>inserts </a:t>
            </a:r>
            <a:r>
              <a:rPr lang="en-US" sz="2000" dirty="0"/>
              <a:t>(4,2) into T1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SELECT statement in PL/SQL only works if the result of the query contains a </a:t>
            </a:r>
            <a:r>
              <a:rPr lang="en-US" sz="2000" dirty="0">
                <a:solidFill>
                  <a:srgbClr val="D2533C"/>
                </a:solidFill>
              </a:rPr>
              <a:t>single </a:t>
            </a:r>
            <a:r>
              <a:rPr lang="en-US" sz="2000" dirty="0" smtClean="0">
                <a:solidFill>
                  <a:srgbClr val="D2533C"/>
                </a:solidFill>
              </a:rPr>
              <a:t>tuple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If the query returns more than one tuple, you need to use a </a:t>
            </a:r>
            <a:r>
              <a:rPr lang="en-US" sz="2000" dirty="0">
                <a:solidFill>
                  <a:srgbClr val="D2533C"/>
                </a:solidFill>
              </a:rPr>
              <a:t>cursor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 flow in </a:t>
            </a:r>
            <a:br>
              <a:rPr lang="en-US" dirty="0" smtClean="0"/>
            </a:br>
            <a:r>
              <a:rPr lang="en-US" dirty="0" smtClean="0"/>
              <a:t>PL/SQL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49F6-2FFB-E044-B29A-6DEB4DA573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87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996</TotalTime>
  <Words>2277</Words>
  <Application>Microsoft Macintosh PowerPoint</Application>
  <PresentationFormat>On-screen Show (4:3)</PresentationFormat>
  <Paragraphs>390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An Introduction to PL/SQL</vt:lpstr>
      <vt:lpstr>Introduction</vt:lpstr>
      <vt:lpstr>Block Definition</vt:lpstr>
      <vt:lpstr>Block Structure</vt:lpstr>
      <vt:lpstr>Executable Section</vt:lpstr>
      <vt:lpstr>Variables and Types</vt:lpstr>
      <vt:lpstr>Variables - Example</vt:lpstr>
      <vt:lpstr>Example</vt:lpstr>
      <vt:lpstr>Control flow in  PL/SQL</vt:lpstr>
      <vt:lpstr>IF Statement</vt:lpstr>
      <vt:lpstr>IF - Example</vt:lpstr>
      <vt:lpstr>IF - Example 2</vt:lpstr>
      <vt:lpstr>IF and UPDATE - Example</vt:lpstr>
      <vt:lpstr>Loops</vt:lpstr>
      <vt:lpstr>LOOP - Example</vt:lpstr>
      <vt:lpstr>FOR and WHILE Loops</vt:lpstr>
      <vt:lpstr>FOR - Example</vt:lpstr>
      <vt:lpstr>Cursors</vt:lpstr>
      <vt:lpstr>CURSOR – Example part1</vt:lpstr>
      <vt:lpstr>CURSOR– Example part2</vt:lpstr>
      <vt:lpstr>Procedure</vt:lpstr>
      <vt:lpstr>PROCEDURE - Template</vt:lpstr>
      <vt:lpstr>PROCEDURE – Example 1</vt:lpstr>
      <vt:lpstr>PROCEDURE – Example 2</vt:lpstr>
      <vt:lpstr>PROCEDURE – Final Notes</vt:lpstr>
      <vt:lpstr>Printing</vt:lpstr>
      <vt:lpstr>Debugging</vt:lpstr>
      <vt:lpstr>Performance of PL/SQL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PL/SQL</dc:title>
  <dc:creator>aa</dc:creator>
  <cp:lastModifiedBy>aa</cp:lastModifiedBy>
  <cp:revision>50</cp:revision>
  <dcterms:created xsi:type="dcterms:W3CDTF">2013-10-17T20:17:32Z</dcterms:created>
  <dcterms:modified xsi:type="dcterms:W3CDTF">2013-10-18T12:53:34Z</dcterms:modified>
</cp:coreProperties>
</file>