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mov" ContentType="video/unknown"/>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xml" ContentType="application/vnd.openxmlformats-officedocument.themeOverr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5"/>
  </p:notesMasterIdLst>
  <p:sldIdLst>
    <p:sldId id="277" r:id="rId2"/>
    <p:sldId id="433" r:id="rId3"/>
    <p:sldId id="343" r:id="rId4"/>
    <p:sldId id="434" r:id="rId5"/>
    <p:sldId id="435" r:id="rId6"/>
    <p:sldId id="436" r:id="rId7"/>
    <p:sldId id="394" r:id="rId8"/>
    <p:sldId id="432" r:id="rId9"/>
    <p:sldId id="395" r:id="rId10"/>
    <p:sldId id="396" r:id="rId11"/>
    <p:sldId id="397" r:id="rId12"/>
    <p:sldId id="398" r:id="rId13"/>
    <p:sldId id="384" r:id="rId14"/>
    <p:sldId id="385" r:id="rId15"/>
    <p:sldId id="386" r:id="rId16"/>
    <p:sldId id="387" r:id="rId17"/>
    <p:sldId id="388" r:id="rId18"/>
    <p:sldId id="389" r:id="rId19"/>
    <p:sldId id="390" r:id="rId20"/>
    <p:sldId id="391" r:id="rId21"/>
    <p:sldId id="392" r:id="rId22"/>
    <p:sldId id="393" r:id="rId23"/>
    <p:sldId id="344" r:id="rId24"/>
    <p:sldId id="345" r:id="rId25"/>
    <p:sldId id="346" r:id="rId26"/>
    <p:sldId id="347" r:id="rId27"/>
    <p:sldId id="348" r:id="rId28"/>
    <p:sldId id="349" r:id="rId29"/>
    <p:sldId id="353" r:id="rId30"/>
    <p:sldId id="354" r:id="rId31"/>
    <p:sldId id="355" r:id="rId32"/>
    <p:sldId id="356" r:id="rId33"/>
    <p:sldId id="357" r:id="rId34"/>
    <p:sldId id="364" r:id="rId35"/>
    <p:sldId id="401"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266" r:id="rId53"/>
    <p:sldId id="437" r:id="rId54"/>
    <p:sldId id="443" r:id="rId55"/>
    <p:sldId id="442" r:id="rId56"/>
    <p:sldId id="312" r:id="rId57"/>
    <p:sldId id="439" r:id="rId58"/>
    <p:sldId id="461" r:id="rId59"/>
    <p:sldId id="440" r:id="rId60"/>
    <p:sldId id="446" r:id="rId61"/>
    <p:sldId id="447" r:id="rId62"/>
    <p:sldId id="448" r:id="rId63"/>
    <p:sldId id="449" r:id="rId64"/>
    <p:sldId id="450" r:id="rId65"/>
    <p:sldId id="451" r:id="rId66"/>
    <p:sldId id="452" r:id="rId67"/>
    <p:sldId id="453" r:id="rId68"/>
    <p:sldId id="441" r:id="rId69"/>
    <p:sldId id="458" r:id="rId70"/>
    <p:sldId id="459" r:id="rId71"/>
    <p:sldId id="460" r:id="rId72"/>
    <p:sldId id="313" r:id="rId73"/>
    <p:sldId id="314" r:id="rId74"/>
    <p:sldId id="315" r:id="rId75"/>
    <p:sldId id="316" r:id="rId76"/>
    <p:sldId id="317" r:id="rId77"/>
    <p:sldId id="318" r:id="rId78"/>
    <p:sldId id="319" r:id="rId79"/>
    <p:sldId id="320" r:id="rId80"/>
    <p:sldId id="321" r:id="rId81"/>
    <p:sldId id="322" r:id="rId82"/>
    <p:sldId id="323" r:id="rId83"/>
    <p:sldId id="276" r:id="rId84"/>
    <p:sldId id="257" r:id="rId85"/>
    <p:sldId id="259" r:id="rId86"/>
    <p:sldId id="261" r:id="rId87"/>
    <p:sldId id="258" r:id="rId88"/>
    <p:sldId id="263" r:id="rId89"/>
    <p:sldId id="264" r:id="rId90"/>
    <p:sldId id="262" r:id="rId91"/>
    <p:sldId id="265" r:id="rId92"/>
    <p:sldId id="299" r:id="rId93"/>
    <p:sldId id="286"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2" autoAdjust="0"/>
  </p:normalViewPr>
  <p:slideViewPr>
    <p:cSldViewPr snapToGrid="0" snapToObjects="1">
      <p:cViewPr>
        <p:scale>
          <a:sx n="70" d="100"/>
          <a:sy n="70" d="100"/>
        </p:scale>
        <p:origin x="-1158" y="-1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B974F8-75A4-BD40-B378-EC96DBFC00DC}" type="datetimeFigureOut">
              <a:rPr lang="en-US" smtClean="0"/>
              <a:t>3/29/2014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B1F551-9CE8-4E48-8D99-F8560638BB19}" type="slidenum">
              <a:rPr lang="en-US" smtClean="0"/>
              <a:t>‹#›</a:t>
            </a:fld>
            <a:endParaRPr lang="en-US"/>
          </a:p>
        </p:txBody>
      </p:sp>
    </p:spTree>
    <p:extLst>
      <p:ext uri="{BB962C8B-B14F-4D97-AF65-F5344CB8AC3E}">
        <p14:creationId xmlns:p14="http://schemas.microsoft.com/office/powerpoint/2010/main" val="20881199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en.wikipedia.org/wiki/Memory_protection" TargetMode="External"/><Relationship Id="rId2" Type="http://schemas.openxmlformats.org/officeDocument/2006/relationships/slide" Target="../slides/slide66.xml"/><Relationship Id="rId1" Type="http://schemas.openxmlformats.org/officeDocument/2006/relationships/notesMaster" Target="../notesMasters/notesMaster1.xml"/><Relationship Id="rId5" Type="http://schemas.openxmlformats.org/officeDocument/2006/relationships/hyperlink" Target="http://en.wikipedia.org/wiki/Trusted_Execution_Technology" TargetMode="External"/><Relationship Id="rId4" Type="http://schemas.openxmlformats.org/officeDocument/2006/relationships/hyperlink" Target="http://en.wikipedia.org/wiki/Operating_system"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C71F0-783E-43AF-B671-CEE97A98503A}" type="slidenum">
              <a:rPr lang="en-US" altLang="en-US"/>
              <a:pPr/>
              <a:t>5</a:t>
            </a:fld>
            <a:endParaRPr lang="en-US" altLang="en-US"/>
          </a:p>
        </p:txBody>
      </p:sp>
      <p:sp>
        <p:nvSpPr>
          <p:cNvPr id="1789954" name="Rectangle 2"/>
          <p:cNvSpPr>
            <a:spLocks noChangeArrowheads="1" noTextEdit="1"/>
          </p:cNvSpPr>
          <p:nvPr>
            <p:ph type="sldImg"/>
          </p:nvPr>
        </p:nvSpPr>
        <p:spPr>
          <a:xfrm>
            <a:off x="1143000" y="684213"/>
            <a:ext cx="4572000" cy="3429000"/>
          </a:xfrm>
          <a:ln/>
        </p:spPr>
      </p:sp>
      <p:sp>
        <p:nvSpPr>
          <p:cNvPr id="1789955" name="Rectangle 3"/>
          <p:cNvSpPr>
            <a:spLocks noGrp="1" noChangeArrowheads="1"/>
          </p:cNvSpPr>
          <p:nvPr>
            <p:ph type="body" idx="1"/>
          </p:nvPr>
        </p:nvSpPr>
        <p:spPr>
          <a:xfrm>
            <a:off x="684556" y="4343713"/>
            <a:ext cx="5488889" cy="4115425"/>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417F0D-5FDC-457F-BF19-C66FC418F798}" type="slidenum">
              <a:rPr lang="en-US" altLang="en-US"/>
              <a:pPr/>
              <a:t>14</a:t>
            </a:fld>
            <a:endParaRPr lang="en-US" altLang="en-US"/>
          </a:p>
        </p:txBody>
      </p:sp>
      <p:sp>
        <p:nvSpPr>
          <p:cNvPr id="1622018" name="Rectangle 2"/>
          <p:cNvSpPr>
            <a:spLocks noChangeArrowheads="1" noTextEdit="1"/>
          </p:cNvSpPr>
          <p:nvPr>
            <p:ph type="sldImg"/>
          </p:nvPr>
        </p:nvSpPr>
        <p:spPr>
          <a:xfrm>
            <a:off x="1143000" y="684213"/>
            <a:ext cx="4572000" cy="3429000"/>
          </a:xfrm>
          <a:ln/>
        </p:spPr>
      </p:sp>
      <p:sp>
        <p:nvSpPr>
          <p:cNvPr id="1622019"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98897C-060B-413C-A7F0-A85B4733F47E}" type="slidenum">
              <a:rPr lang="en-US" altLang="en-US"/>
              <a:pPr/>
              <a:t>15</a:t>
            </a:fld>
            <a:endParaRPr lang="en-US" altLang="en-US"/>
          </a:p>
        </p:txBody>
      </p:sp>
      <p:sp>
        <p:nvSpPr>
          <p:cNvPr id="1624066" name="Rectangle 2"/>
          <p:cNvSpPr>
            <a:spLocks noChangeArrowheads="1" noTextEdit="1"/>
          </p:cNvSpPr>
          <p:nvPr>
            <p:ph type="sldImg"/>
          </p:nvPr>
        </p:nvSpPr>
        <p:spPr>
          <a:xfrm>
            <a:off x="1143000" y="684213"/>
            <a:ext cx="4572000" cy="3429000"/>
          </a:xfrm>
          <a:ln/>
        </p:spPr>
      </p:sp>
      <p:sp>
        <p:nvSpPr>
          <p:cNvPr id="1624067"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A07AC-7026-42FC-AA50-7BCA8C8B660F}" type="slidenum">
              <a:rPr lang="en-US" altLang="en-US"/>
              <a:pPr/>
              <a:t>16</a:t>
            </a:fld>
            <a:endParaRPr lang="en-US" altLang="en-US"/>
          </a:p>
        </p:txBody>
      </p:sp>
      <p:sp>
        <p:nvSpPr>
          <p:cNvPr id="1626114" name="Rectangle 2"/>
          <p:cNvSpPr>
            <a:spLocks noChangeArrowheads="1" noTextEdit="1"/>
          </p:cNvSpPr>
          <p:nvPr>
            <p:ph type="sldImg"/>
          </p:nvPr>
        </p:nvSpPr>
        <p:spPr>
          <a:xfrm>
            <a:off x="1143000" y="684213"/>
            <a:ext cx="4572000" cy="3429000"/>
          </a:xfrm>
          <a:ln/>
        </p:spPr>
      </p:sp>
      <p:sp>
        <p:nvSpPr>
          <p:cNvPr id="1626115"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2CA48-C649-48FD-AFAB-108A7D15CAB8}" type="slidenum">
              <a:rPr lang="en-US" altLang="en-US"/>
              <a:pPr/>
              <a:t>17</a:t>
            </a:fld>
            <a:endParaRPr lang="en-US" altLang="en-US"/>
          </a:p>
        </p:txBody>
      </p:sp>
      <p:sp>
        <p:nvSpPr>
          <p:cNvPr id="1628162" name="Rectangle 2"/>
          <p:cNvSpPr>
            <a:spLocks noChangeArrowheads="1" noTextEdit="1"/>
          </p:cNvSpPr>
          <p:nvPr>
            <p:ph type="sldImg"/>
          </p:nvPr>
        </p:nvSpPr>
        <p:spPr>
          <a:xfrm>
            <a:off x="1143000" y="684213"/>
            <a:ext cx="4572000" cy="3429000"/>
          </a:xfrm>
          <a:ln/>
        </p:spPr>
      </p:sp>
      <p:sp>
        <p:nvSpPr>
          <p:cNvPr id="1628163"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EEDEC-C898-4379-A04E-7BDF20692B37}" type="slidenum">
              <a:rPr lang="en-US" altLang="en-US"/>
              <a:pPr/>
              <a:t>18</a:t>
            </a:fld>
            <a:endParaRPr lang="en-US" altLang="en-US"/>
          </a:p>
        </p:txBody>
      </p:sp>
      <p:sp>
        <p:nvSpPr>
          <p:cNvPr id="1630210" name="Rectangle 2"/>
          <p:cNvSpPr>
            <a:spLocks noChangeArrowheads="1" noTextEdit="1"/>
          </p:cNvSpPr>
          <p:nvPr>
            <p:ph type="sldImg"/>
          </p:nvPr>
        </p:nvSpPr>
        <p:spPr>
          <a:xfrm>
            <a:off x="1143000" y="684213"/>
            <a:ext cx="4572000" cy="3429000"/>
          </a:xfrm>
          <a:ln/>
        </p:spPr>
      </p:sp>
      <p:sp>
        <p:nvSpPr>
          <p:cNvPr id="1630211"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A6BC9-37C6-4389-BC2D-0B959F097463}" type="slidenum">
              <a:rPr lang="en-US" altLang="en-US"/>
              <a:pPr/>
              <a:t>19</a:t>
            </a:fld>
            <a:endParaRPr lang="en-US" altLang="en-US"/>
          </a:p>
        </p:txBody>
      </p:sp>
      <p:sp>
        <p:nvSpPr>
          <p:cNvPr id="1632258" name="Rectangle 2"/>
          <p:cNvSpPr>
            <a:spLocks noChangeArrowheads="1" noTextEdit="1"/>
          </p:cNvSpPr>
          <p:nvPr>
            <p:ph type="sldImg"/>
          </p:nvPr>
        </p:nvSpPr>
        <p:spPr>
          <a:xfrm>
            <a:off x="1143000" y="684213"/>
            <a:ext cx="4572000" cy="3429000"/>
          </a:xfrm>
          <a:ln/>
        </p:spPr>
      </p:sp>
      <p:sp>
        <p:nvSpPr>
          <p:cNvPr id="1632259"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64FF8-277D-4EED-A8D2-A41FD1B45A95}" type="slidenum">
              <a:rPr lang="en-US" altLang="en-US"/>
              <a:pPr/>
              <a:t>20</a:t>
            </a:fld>
            <a:endParaRPr lang="en-US" altLang="en-US"/>
          </a:p>
        </p:txBody>
      </p:sp>
      <p:sp>
        <p:nvSpPr>
          <p:cNvPr id="1634306" name="Rectangle 2"/>
          <p:cNvSpPr>
            <a:spLocks noChangeArrowheads="1" noTextEdit="1"/>
          </p:cNvSpPr>
          <p:nvPr>
            <p:ph type="sldImg"/>
          </p:nvPr>
        </p:nvSpPr>
        <p:spPr>
          <a:xfrm>
            <a:off x="1143000" y="684213"/>
            <a:ext cx="4572000" cy="3429000"/>
          </a:xfrm>
          <a:ln/>
        </p:spPr>
      </p:sp>
      <p:sp>
        <p:nvSpPr>
          <p:cNvPr id="1634307"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2A866-D22A-430E-8F4F-278B2ADB7BB8}" type="slidenum">
              <a:rPr lang="en-US" altLang="en-US"/>
              <a:pPr/>
              <a:t>21</a:t>
            </a:fld>
            <a:endParaRPr lang="en-US" altLang="en-US"/>
          </a:p>
        </p:txBody>
      </p:sp>
      <p:sp>
        <p:nvSpPr>
          <p:cNvPr id="1636354" name="Rectangle 2"/>
          <p:cNvSpPr>
            <a:spLocks noChangeArrowheads="1" noTextEdit="1"/>
          </p:cNvSpPr>
          <p:nvPr>
            <p:ph type="sldImg"/>
          </p:nvPr>
        </p:nvSpPr>
        <p:spPr>
          <a:xfrm>
            <a:off x="1143000" y="684213"/>
            <a:ext cx="4572000" cy="3429000"/>
          </a:xfrm>
          <a:ln/>
        </p:spPr>
      </p:sp>
      <p:sp>
        <p:nvSpPr>
          <p:cNvPr id="1636355"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FF5E66-003F-4219-8192-2D964D3DB613}" type="slidenum">
              <a:rPr lang="en-US" altLang="en-US"/>
              <a:pPr/>
              <a:t>22</a:t>
            </a:fld>
            <a:endParaRPr lang="en-US" altLang="en-US"/>
          </a:p>
        </p:txBody>
      </p:sp>
      <p:sp>
        <p:nvSpPr>
          <p:cNvPr id="1638402" name="Rectangle 2"/>
          <p:cNvSpPr>
            <a:spLocks noChangeArrowheads="1" noTextEdit="1"/>
          </p:cNvSpPr>
          <p:nvPr>
            <p:ph type="sldImg"/>
          </p:nvPr>
        </p:nvSpPr>
        <p:spPr>
          <a:xfrm>
            <a:off x="1143000" y="684213"/>
            <a:ext cx="4572000" cy="3429000"/>
          </a:xfrm>
          <a:ln/>
        </p:spPr>
      </p:sp>
      <p:sp>
        <p:nvSpPr>
          <p:cNvPr id="1638403"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B1F551-9CE8-4E48-8D99-F8560638BB19}" type="slidenum">
              <a:rPr lang="en-US" smtClean="0"/>
              <a:t>23</a:t>
            </a:fld>
            <a:endParaRPr lang="en-US"/>
          </a:p>
        </p:txBody>
      </p:sp>
    </p:spTree>
    <p:extLst>
      <p:ext uri="{BB962C8B-B14F-4D97-AF65-F5344CB8AC3E}">
        <p14:creationId xmlns:p14="http://schemas.microsoft.com/office/powerpoint/2010/main" val="5699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Slide Image Placeholder 1"/>
          <p:cNvSpPr>
            <a:spLocks noGrp="1" noRot="1" noChangeAspect="1"/>
          </p:cNvSpPr>
          <p:nvPr>
            <p:ph type="sldImg"/>
          </p:nvPr>
        </p:nvSpPr>
        <p:spPr bwMode="auto">
          <a:noFill/>
          <a:ln>
            <a:solidFill>
              <a:srgbClr val="000000"/>
            </a:solidFill>
            <a:miter lim="800000"/>
            <a:headEnd/>
            <a:tailEnd/>
          </a:ln>
        </p:spPr>
      </p:sp>
      <p:sp>
        <p:nvSpPr>
          <p:cNvPr id="3020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CC00E54-61B0-4369-8D5B-F2747C0F7CAF}" type="slidenum">
              <a:rPr lang="zh-CN" altLang="en-US" smtClean="0"/>
              <a:pPr>
                <a:defRPr/>
              </a:pPr>
              <a:t>6</a:t>
            </a:fld>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trusted environment, data + metadata helps route right information to right destination</a:t>
            </a:r>
          </a:p>
          <a:p>
            <a:endParaRPr lang="en-US" baseline="0" dirty="0" smtClean="0"/>
          </a:p>
          <a:p>
            <a:r>
              <a:rPr lang="en-US" baseline="0" dirty="0" smtClean="0"/>
              <a:t>But in </a:t>
            </a:r>
            <a:r>
              <a:rPr lang="en-US" baseline="0" dirty="0" err="1" smtClean="0"/>
              <a:t>untrusted</a:t>
            </a:r>
            <a:r>
              <a:rPr lang="en-US" baseline="0" dirty="0" smtClean="0"/>
              <a:t> </a:t>
            </a:r>
            <a:r>
              <a:rPr lang="en-US" baseline="0" dirty="0" err="1" smtClean="0"/>
              <a:t>enviroment</a:t>
            </a:r>
            <a:r>
              <a:rPr lang="en-US" baseline="0" dirty="0" smtClean="0"/>
              <a:t>, on unknown (may be malicious) hosts, how to ensure policy enforcement, no policy enforcer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The case of unknown recipient </a:t>
            </a:r>
          </a:p>
          <a:p>
            <a:endParaRPr lang="en-US" dirty="0" smtClean="0"/>
          </a:p>
          <a:p>
            <a:pPr lvl="0">
              <a:buClr>
                <a:srgbClr val="3891A7"/>
              </a:buClr>
            </a:pPr>
            <a:r>
              <a:rPr lang="en-US" dirty="0" smtClean="0">
                <a:solidFill>
                  <a:prstClr val="black"/>
                </a:solidFill>
              </a:rPr>
              <a:t>Proposed Solution</a:t>
            </a:r>
          </a:p>
          <a:p>
            <a:pPr lvl="1">
              <a:buClr>
                <a:srgbClr val="3891A7"/>
              </a:buClr>
            </a:pPr>
            <a:r>
              <a:rPr lang="en-US" sz="2800" dirty="0" smtClean="0">
                <a:latin typeface="Segoe UI" pitchFamily="34" charset="0"/>
              </a:rPr>
              <a:t>Data are shared based on policies and can protect themselves from unauthorized accesses </a:t>
            </a:r>
          </a:p>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53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7" name="Slide Image Placeholder 1"/>
          <p:cNvSpPr>
            <a:spLocks noGrp="1" noRot="1" noChangeAspect="1"/>
          </p:cNvSpPr>
          <p:nvPr>
            <p:ph type="sldImg"/>
          </p:nvPr>
        </p:nvSpPr>
        <p:spPr bwMode="auto">
          <a:noFill/>
          <a:ln>
            <a:solidFill>
              <a:srgbClr val="000000"/>
            </a:solidFill>
            <a:miter lim="800000"/>
            <a:headEnd/>
            <a:tailEnd/>
          </a:ln>
        </p:spPr>
      </p:sp>
      <p:sp>
        <p:nvSpPr>
          <p:cNvPr id="536578"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694D70BF-4D41-46DD-B716-311E38303387}" type="slidenum">
              <a:rPr lang="zh-CN" altLang="en-US"/>
              <a:pPr/>
              <a:t>55</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227094A-A05E-4B92-B547-87038F37EB9D}" type="slidenum">
              <a:rPr lang="en-US" altLang="en-US" sz="1200">
                <a:latin typeface="Calibri" pitchFamily="34" charset="0"/>
              </a:rPr>
              <a:pPr eaLnBrk="1" hangingPunct="1"/>
              <a:t>56</a:t>
            </a:fld>
            <a:endParaRPr lang="en-US" alt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bwMode="auto">
          <a:noFill/>
          <a:ln>
            <a:solidFill>
              <a:srgbClr val="000000"/>
            </a:solidFill>
            <a:miter lim="800000"/>
            <a:headEnd/>
            <a:tailEnd/>
          </a:ln>
        </p:spPr>
      </p:sp>
      <p:sp>
        <p:nvSpPr>
          <p:cNvPr id="2856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7A13AFF-126C-40CD-96BD-B29DB7CD86C3}" type="slidenum">
              <a:rPr lang="zh-CN" altLang="en-US" smtClean="0"/>
              <a:pPr>
                <a:defRPr/>
              </a:pPr>
              <a:t>57</a:t>
            </a:fld>
            <a:endParaRPr lang="en-US"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b="1" i="1" kern="1200" dirty="0" smtClean="0">
                <a:solidFill>
                  <a:schemeClr val="tx1"/>
                </a:solidFill>
                <a:latin typeface="+mn-lt"/>
                <a:ea typeface="ＭＳ Ｐゴシック" charset="-128"/>
                <a:cs typeface="ＭＳ Ｐゴシック" charset="-128"/>
              </a:rPr>
              <a:t>For</a:t>
            </a:r>
            <a:r>
              <a:rPr lang="en-US" sz="1200" b="1" i="1" kern="1200" baseline="0" dirty="0" smtClean="0">
                <a:solidFill>
                  <a:schemeClr val="tx1"/>
                </a:solidFill>
                <a:latin typeface="+mn-lt"/>
                <a:ea typeface="ＭＳ Ｐゴシック" charset="-128"/>
                <a:cs typeface="ＭＳ Ｐゴシック" charset="-128"/>
              </a:rPr>
              <a:t> initialization</a:t>
            </a:r>
            <a:r>
              <a:rPr lang="en-US" sz="1200" kern="1200" dirty="0" smtClean="0">
                <a:solidFill>
                  <a:schemeClr val="tx1"/>
                </a:solidFill>
                <a:latin typeface="+mn-lt"/>
                <a:ea typeface="ＭＳ Ｐゴシック" charset="-128"/>
                <a:cs typeface="ＭＳ Ｐゴシック" charset="-128"/>
              </a:rPr>
              <a:t> the owner of sensitive data constructs an AB by putting together data, metadata, and adding a virtual machine. After this stage, the AB becomes an active entity,</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since it has its own virtual machine.</a:t>
            </a:r>
          </a:p>
          <a:p>
            <a:r>
              <a:rPr lang="en-US" sz="1200" kern="1200" dirty="0" smtClean="0">
                <a:solidFill>
                  <a:schemeClr val="tx1"/>
                </a:solidFill>
                <a:latin typeface="+mn-lt"/>
                <a:ea typeface="ＭＳ Ｐゴシック" charset="-128"/>
                <a:cs typeface="ＭＳ Ｐゴシック" charset="-128"/>
              </a:rPr>
              <a:t> </a:t>
            </a:r>
          </a:p>
          <a:p>
            <a:r>
              <a:rPr lang="en-US" sz="1200" b="1" i="1" kern="1200" dirty="0" smtClean="0">
                <a:solidFill>
                  <a:schemeClr val="tx1"/>
                </a:solidFill>
                <a:latin typeface="+mn-lt"/>
                <a:ea typeface="ＭＳ Ｐゴシック" charset="-128"/>
                <a:cs typeface="ＭＳ Ｐゴシック" charset="-128"/>
              </a:rPr>
              <a:t>For</a:t>
            </a:r>
            <a:r>
              <a:rPr lang="en-US" sz="1200" b="1" i="1"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building an AB:</a:t>
            </a:r>
          </a:p>
          <a:p>
            <a:pPr lvl="0"/>
            <a:r>
              <a:rPr lang="en-US" sz="1200" kern="1200" dirty="0" smtClean="0">
                <a:solidFill>
                  <a:schemeClr val="tx1"/>
                </a:solidFill>
                <a:latin typeface="+mn-lt"/>
                <a:ea typeface="ＭＳ Ｐゴシック" charset="-128"/>
                <a:cs typeface="ＭＳ Ｐゴシック" charset="-128"/>
              </a:rPr>
              <a:t>The AB gets two pairs of public/private keys from a Security Service Agent (SSA) (which</a:t>
            </a:r>
            <a:r>
              <a:rPr lang="en-US" sz="1200" kern="1200" baseline="0" dirty="0" smtClean="0">
                <a:solidFill>
                  <a:schemeClr val="tx1"/>
                </a:solidFill>
                <a:latin typeface="+mn-lt"/>
                <a:ea typeface="ＭＳ Ｐゴシック" charset="-128"/>
                <a:cs typeface="ＭＳ Ｐゴシック" charset="-128"/>
              </a:rPr>
              <a:t> is a </a:t>
            </a:r>
            <a:r>
              <a:rPr lang="en-US" sz="1200" kern="1200" dirty="0" smtClean="0">
                <a:solidFill>
                  <a:schemeClr val="tx1"/>
                </a:solidFill>
                <a:latin typeface="+mn-lt"/>
                <a:ea typeface="ＭＳ Ｐゴシック" charset="-128"/>
                <a:cs typeface="ＭＳ Ｐゴシック" charset="-128"/>
              </a:rPr>
              <a:t>trusted third party), where the first pair of keys is used for encrypting the AB and the second pair of keys is used for signing/verifying the signature of sensitive data included in the AB. The reason for having two key pairs is to prevent attackers from modifying AB’s sensitive data and signing it again with the public key of the data owner.</a:t>
            </a:r>
          </a:p>
          <a:p>
            <a:pPr lvl="0"/>
            <a:r>
              <a:rPr lang="en-US" sz="1200" kern="1200" dirty="0" smtClean="0">
                <a:solidFill>
                  <a:schemeClr val="tx1"/>
                </a:solidFill>
                <a:latin typeface="+mn-lt"/>
                <a:ea typeface="ＭＳ Ｐゴシック" charset="-128"/>
                <a:cs typeface="ＭＳ Ｐゴシック" charset="-128"/>
              </a:rPr>
              <a:t>The AB sends a request to SSA asking it to record the AB’s security information. The AB’s identity data includes its name, a decryption key, and the trust level that a host must satisfy to use the AB. The goal is to keep the decryption keys and other auxiliary data for </a:t>
            </a:r>
            <a:r>
              <a:rPr lang="en-US" sz="1200" kern="1200" dirty="0" err="1" smtClean="0">
                <a:solidFill>
                  <a:schemeClr val="tx1"/>
                </a:solidFill>
                <a:latin typeface="+mn-lt"/>
                <a:ea typeface="ＭＳ Ｐゴシック" charset="-128"/>
                <a:cs typeface="ＭＳ Ｐゴシック" charset="-128"/>
              </a:rPr>
              <a:t>ABs</a:t>
            </a:r>
            <a:r>
              <a:rPr lang="en-US" sz="1200" kern="1200" dirty="0" smtClean="0">
                <a:solidFill>
                  <a:schemeClr val="tx1"/>
                </a:solidFill>
                <a:latin typeface="+mn-lt"/>
                <a:ea typeface="ＭＳ Ｐゴシック" charset="-128"/>
                <a:cs typeface="ＭＳ Ｐゴシック" charset="-128"/>
              </a:rPr>
              <a:t> in a trusted location. The decryption keys are given only to hosts that are eligible to access the AB.</a:t>
            </a:r>
          </a:p>
          <a:p>
            <a:pPr lvl="0"/>
            <a:r>
              <a:rPr lang="en-US" sz="1200" kern="1200" dirty="0" smtClean="0">
                <a:solidFill>
                  <a:schemeClr val="tx1"/>
                </a:solidFill>
                <a:latin typeface="+mn-lt"/>
                <a:ea typeface="ＭＳ Ｐゴシック" charset="-128"/>
                <a:cs typeface="ＭＳ Ｐゴシック" charset="-128"/>
              </a:rPr>
              <a:t>The AB computes a hash value for sensitive data and signs them using the signature key. The signature certifies that sensitive data is from its owner.</a:t>
            </a:r>
          </a:p>
          <a:p>
            <a:r>
              <a:rPr lang="en-US" sz="1200" kern="1200" dirty="0" smtClean="0">
                <a:solidFill>
                  <a:schemeClr val="tx1"/>
                </a:solidFill>
                <a:latin typeface="+mn-lt"/>
                <a:ea typeface="ＭＳ Ｐゴシック" charset="-128"/>
                <a:cs typeface="ＭＳ Ｐゴシック" charset="-128"/>
              </a:rPr>
              <a:t>The AB encrypts sensitive data using the encryption key.</a:t>
            </a:r>
            <a:endParaRPr lang="en-US" dirty="0" smtClean="0"/>
          </a:p>
          <a:p>
            <a:endParaRPr lang="en-US" sz="1200" kern="1200" dirty="0" smtClean="0">
              <a:solidFill>
                <a:schemeClr val="tx1"/>
              </a:solidFill>
              <a:latin typeface="+mn-lt"/>
              <a:ea typeface="ＭＳ Ｐゴシック" charset="-128"/>
              <a:cs typeface="ＭＳ Ｐゴシック" charset="-128"/>
            </a:endParaRPr>
          </a:p>
          <a:p>
            <a:endParaRPr lang="en-US" sz="1200" kern="1200" dirty="0" smtClean="0">
              <a:solidFill>
                <a:schemeClr val="tx1"/>
              </a:solidFill>
              <a:latin typeface="+mn-lt"/>
              <a:ea typeface="ＭＳ Ｐゴシック" charset="-128"/>
              <a:cs typeface="ＭＳ Ｐゴシック" charset="-128"/>
            </a:endParaRPr>
          </a:p>
          <a:p>
            <a:r>
              <a:rPr lang="en-US" sz="1200" kern="1200" dirty="0" smtClean="0">
                <a:solidFill>
                  <a:schemeClr val="tx1"/>
                </a:solidFill>
                <a:latin typeface="+mn-lt"/>
                <a:ea typeface="ＭＳ Ｐゴシック" charset="-128"/>
                <a:cs typeface="ＭＳ Ｐゴシック" charset="-128"/>
              </a:rPr>
              <a:t>After arriving at the destination host, the AB enables itself. The steps of the enabling algorithm seen in</a:t>
            </a:r>
            <a:r>
              <a:rPr lang="en-US" sz="1200" kern="1200" baseline="0" dirty="0" smtClean="0">
                <a:solidFill>
                  <a:schemeClr val="tx1"/>
                </a:solidFill>
                <a:latin typeface="+mn-lt"/>
                <a:ea typeface="ＭＳ Ｐゴシック" charset="-128"/>
                <a:cs typeface="ＭＳ Ｐゴシック" charset="-128"/>
              </a:rPr>
              <a:t> this figure </a:t>
            </a:r>
            <a:r>
              <a:rPr lang="en-US" sz="1200" kern="1200" dirty="0" smtClean="0">
                <a:solidFill>
                  <a:schemeClr val="tx1"/>
                </a:solidFill>
                <a:latin typeface="+mn-lt"/>
                <a:ea typeface="ＭＳ Ｐゴシック" charset="-128"/>
                <a:cs typeface="ＭＳ Ｐゴシック" charset="-128"/>
              </a:rPr>
              <a:t>are as follows:</a:t>
            </a:r>
          </a:p>
          <a:p>
            <a:r>
              <a:rPr lang="en-US" sz="1200" kern="1200" dirty="0" smtClean="0">
                <a:solidFill>
                  <a:schemeClr val="tx1"/>
                </a:solidFill>
                <a:latin typeface="+mn-lt"/>
                <a:ea typeface="ＭＳ Ｐゴシック" charset="-128"/>
                <a:cs typeface="ＭＳ Ｐゴシック" charset="-128"/>
              </a:rPr>
              <a:t>Step 1: AB sends a request to SSA asking for the security information on AB and the host’s trust level. </a:t>
            </a:r>
          </a:p>
          <a:p>
            <a:r>
              <a:rPr lang="en-US" sz="1200" kern="1200" dirty="0" smtClean="0">
                <a:solidFill>
                  <a:schemeClr val="tx1"/>
                </a:solidFill>
                <a:latin typeface="+mn-lt"/>
                <a:ea typeface="ＭＳ Ｐゴシック" charset="-128"/>
                <a:cs typeface="ＭＳ Ｐゴシック" charset="-128"/>
              </a:rPr>
              <a:t>Step 2: AB checks if the host’s trust level is lower than the minimal trust level required for AB access. If so, the AB </a:t>
            </a:r>
            <a:r>
              <a:rPr lang="en-US" sz="1200" kern="1200" dirty="0" err="1" smtClean="0">
                <a:solidFill>
                  <a:schemeClr val="tx1"/>
                </a:solidFill>
                <a:latin typeface="+mn-lt"/>
                <a:ea typeface="ＭＳ Ｐゴシック" charset="-128"/>
                <a:cs typeface="ＭＳ Ｐゴシック" charset="-128"/>
              </a:rPr>
              <a:t>apoptosizes</a:t>
            </a:r>
            <a:r>
              <a:rPr lang="en-US" sz="1200" kern="1200" dirty="0" smtClean="0">
                <a:solidFill>
                  <a:schemeClr val="tx1"/>
                </a:solidFill>
                <a:latin typeface="+mn-lt"/>
                <a:ea typeface="ＭＳ Ｐゴシック" charset="-128"/>
                <a:cs typeface="ＭＳ Ｐゴシック" charset="-128"/>
              </a:rPr>
              <a:t> (i.e. completely destroys itself),</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otherwise, it executes Step 4.</a:t>
            </a:r>
          </a:p>
          <a:p>
            <a:r>
              <a:rPr lang="en-US" sz="1200" kern="1200" dirty="0" smtClean="0">
                <a:solidFill>
                  <a:schemeClr val="tx1"/>
                </a:solidFill>
                <a:latin typeface="+mn-lt"/>
                <a:ea typeface="ＭＳ Ｐゴシック" charset="-128"/>
                <a:cs typeface="ＭＳ Ｐゴシック" charset="-128"/>
              </a:rPr>
              <a:t>Step 4: AB checks integrity of its sensitive data. It computes the hash value for sensitive data and it verifies the AB’s signed hash value by comparing it to the computed hash value. If verification fails, AB </a:t>
            </a:r>
            <a:r>
              <a:rPr lang="en-US" sz="1200" kern="1200" dirty="0" err="1" smtClean="0">
                <a:solidFill>
                  <a:schemeClr val="tx1"/>
                </a:solidFill>
                <a:latin typeface="+mn-lt"/>
                <a:ea typeface="ＭＳ Ｐゴシック" charset="-128"/>
                <a:cs typeface="ＭＳ Ｐゴシック" charset="-128"/>
              </a:rPr>
              <a:t>apoptosizes</a:t>
            </a:r>
            <a:r>
              <a:rPr lang="en-US" sz="1200" kern="1200" dirty="0" smtClean="0">
                <a:solidFill>
                  <a:schemeClr val="tx1"/>
                </a:solidFill>
                <a:latin typeface="+mn-lt"/>
                <a:ea typeface="ＭＳ Ｐゴシック" charset="-128"/>
                <a:cs typeface="ＭＳ Ｐゴシック" charset="-128"/>
              </a:rPr>
              <a:t> (Step 5); otherwise, the AB decrypts the data (Step 6).</a:t>
            </a:r>
          </a:p>
          <a:p>
            <a:r>
              <a:rPr lang="en-US" sz="1200" kern="1200" dirty="0" smtClean="0">
                <a:solidFill>
                  <a:schemeClr val="tx1"/>
                </a:solidFill>
                <a:latin typeface="+mn-lt"/>
                <a:ea typeface="ＭＳ Ｐゴシック" charset="-128"/>
                <a:cs typeface="ＭＳ Ｐゴシック" charset="-128"/>
              </a:rPr>
              <a:t>Step 7: AB enforces its privacy policies.</a:t>
            </a:r>
          </a:p>
          <a:p>
            <a:r>
              <a:rPr lang="en-US" sz="1200" kern="1200" dirty="0" smtClean="0">
                <a:solidFill>
                  <a:schemeClr val="tx1"/>
                </a:solidFill>
                <a:latin typeface="+mn-lt"/>
                <a:ea typeface="ＭＳ Ｐゴシック" charset="-128"/>
                <a:cs typeface="ＭＳ Ｐゴシック" charset="-128"/>
              </a:rPr>
              <a:t>Step 8: AB provides the output to the host.</a:t>
            </a:r>
          </a:p>
          <a:p>
            <a:r>
              <a:rPr lang="en-US" sz="1200" kern="1200" dirty="0" smtClean="0">
                <a:solidFill>
                  <a:schemeClr val="tx1"/>
                </a:solidFill>
                <a:latin typeface="+mn-lt"/>
                <a:ea typeface="ＭＳ Ｐゴシック" charset="-128"/>
                <a:cs typeface="ＭＳ Ｐゴシック" charset="-128"/>
              </a:rPr>
              <a:t>Step 9: AB sends audit information to an Audit Services Agent. This information includes AB’s name, the host’s identity, and the name of the event being audited (“the move to the host”).</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59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5" name="Slide Image Placeholder 1"/>
          <p:cNvSpPr>
            <a:spLocks noGrp="1" noRot="1" noChangeAspect="1"/>
          </p:cNvSpPr>
          <p:nvPr>
            <p:ph type="sldImg"/>
          </p:nvPr>
        </p:nvSpPr>
        <p:spPr bwMode="auto">
          <a:noFill/>
          <a:ln>
            <a:solidFill>
              <a:srgbClr val="000000"/>
            </a:solidFill>
            <a:miter lim="800000"/>
            <a:headEnd/>
            <a:tailEnd/>
          </a:ln>
        </p:spPr>
      </p:sp>
      <p:sp>
        <p:nvSpPr>
          <p:cNvPr id="559106"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CEFB2FF7-245E-4341-A2BE-372B586C0809}" type="slidenum">
              <a:rPr lang="zh-CN" altLang="en-US"/>
              <a:pPr/>
              <a:t>60</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Slide Image Placeholder 1"/>
          <p:cNvSpPr>
            <a:spLocks noGrp="1" noRot="1" noChangeAspect="1"/>
          </p:cNvSpPr>
          <p:nvPr>
            <p:ph type="sldImg"/>
          </p:nvPr>
        </p:nvSpPr>
        <p:spPr bwMode="auto">
          <a:noFill/>
          <a:ln>
            <a:solidFill>
              <a:srgbClr val="000000"/>
            </a:solidFill>
            <a:miter lim="800000"/>
            <a:headEnd/>
            <a:tailEnd/>
          </a:ln>
        </p:spPr>
      </p:sp>
      <p:sp>
        <p:nvSpPr>
          <p:cNvPr id="561154"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5"/>
          </p:nvPr>
        </p:nvSpPr>
        <p:spPr>
          <a:noFill/>
        </p:spPr>
        <p:txBody>
          <a:bodyPr/>
          <a:lstStyle/>
          <a:p>
            <a:fld id="{56617ED8-2A74-4466-8598-8FC7FE47E4CB}" type="slidenum">
              <a:rPr lang="zh-CN" altLang="en-US"/>
              <a:pPr/>
              <a:t>61</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Make</a:t>
            </a:r>
            <a:r>
              <a:rPr lang="en-US" sz="1200" kern="1200" baseline="0" dirty="0" smtClean="0">
                <a:solidFill>
                  <a:schemeClr val="tx1"/>
                </a:solidFill>
                <a:latin typeface="+mn-lt"/>
                <a:ea typeface="ＭＳ Ｐゴシック" charset="-128"/>
                <a:cs typeface="ＭＳ Ｐゴシック" charset="-128"/>
              </a:rPr>
              <a:t> it harder for the malicious host or the attacker</a:t>
            </a:r>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TPM is a security hardware component. It can facilitate numerous important capabilities, such as authentication, hardware-based encryption, digital signing, secure key storage, and attestation of software installed on hardware. For encryption and signing, TPM uses keys stored in a protected hardware storage [7]. TPM enables building trustworthy computing relationships. For instance, it can be used to prevent tampering software from exploiting the chain of trust [8]. For building a chain of trust, TPM evaluates a hash function for the host’s BIOS, and compares this hash value to a value stored by the TPM. If both values are equal, then the BIOS can be trusted (else, it can not). If the BIOS is trustworthy, it can in turn be used to determine trustworthiness of the operating system (OS) loader. If the OS loader is trustworthy, it can in turn be used to determine trustworthiness of the OS [8]. </a:t>
            </a:r>
            <a:endParaRPr lang="en-US" dirty="0" smtClean="0"/>
          </a:p>
          <a:p>
            <a:endParaRPr lang="en-US" dirty="0" smtClean="0"/>
          </a:p>
          <a:p>
            <a:r>
              <a:rPr lang="en-US" dirty="0" smtClean="0"/>
              <a:t>Genetic </a:t>
            </a:r>
            <a:r>
              <a:rPr lang="en-US" dirty="0" err="1" smtClean="0"/>
              <a:t>algos</a:t>
            </a:r>
            <a:r>
              <a:rPr lang="en-US" baseline="0" dirty="0" smtClean="0"/>
              <a:t> – mutation/crossover</a:t>
            </a:r>
          </a:p>
          <a:p>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This technique can be used to hide the code and protect its execution. The main code is encrypted and a decryption function is added to the code. When the code executes, the decryption function reads the main encrypted code and decrypts it before executing it in turn. To gain polymorphic behavior, the </a:t>
            </a:r>
            <a:r>
              <a:rPr lang="en-US" sz="1200" kern="1200" dirty="0" err="1" smtClean="0">
                <a:solidFill>
                  <a:schemeClr val="tx1"/>
                </a:solidFill>
                <a:latin typeface="+mn-lt"/>
                <a:ea typeface="ＭＳ Ｐゴシック" charset="-128"/>
                <a:cs typeface="ＭＳ Ｐゴシック" charset="-128"/>
              </a:rPr>
              <a:t>encryptor/decryptor</a:t>
            </a:r>
            <a:r>
              <a:rPr lang="en-US" sz="1200" kern="1200" dirty="0" smtClean="0">
                <a:solidFill>
                  <a:schemeClr val="tx1"/>
                </a:solidFill>
                <a:latin typeface="+mn-lt"/>
                <a:ea typeface="ＭＳ Ｐゴシック" charset="-128"/>
                <a:cs typeface="ＭＳ Ｐゴシック" charset="-128"/>
              </a:rPr>
              <a:t> function pair are mutated with each copy of the code. This allows different versions of same code while all function the same semantically. Such techniques make it difficult for the malicious host to recognize the VM algorithm and code because it constantly mutates by rewriting the unencrypted decryption engine (and the resulting encrypted payload) each time it runs.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128"/>
                <a:cs typeface="ＭＳ Ｐゴシック" charset="-128"/>
              </a:rPr>
              <a:t>The idea is to use program obfuscation to develop means to scramble code so that it still works, but provably cannot be reverse engineered [22]. A code obfuscator is a tool, which repeatedly applies semantics-preserving code transformations to a program [23]. The obfuscator tries to make a program as incomprehensible as possible in order to protect it from being reverse-engineered or to protect a secret stored in the program from being discovered. Typically, code obfuscating transformations use the following operations: fold/flatten (turn a </a:t>
            </a:r>
            <a:r>
              <a:rPr lang="en-US" sz="1200" kern="1200" dirty="0" err="1" smtClean="0">
                <a:solidFill>
                  <a:schemeClr val="tx1"/>
                </a:solidFill>
                <a:latin typeface="+mn-lt"/>
                <a:ea typeface="ＭＳ Ｐゴシック" charset="-128"/>
                <a:cs typeface="ＭＳ Ｐゴシック" charset="-128"/>
              </a:rPr>
              <a:t>d</a:t>
            </a:r>
            <a:r>
              <a:rPr lang="en-US" sz="1200" kern="1200" dirty="0" smtClean="0">
                <a:solidFill>
                  <a:schemeClr val="tx1"/>
                </a:solidFill>
                <a:latin typeface="+mn-lt"/>
                <a:ea typeface="ＭＳ Ｐゴシック" charset="-128"/>
                <a:cs typeface="ＭＳ Ｐゴシック" charset="-128"/>
              </a:rPr>
              <a:t>- dimensional construct into d+1 or d-1 dimensional ones), split/merge (turn a compound construct into two constructs or merge two constructs into one), box/</a:t>
            </a:r>
            <a:r>
              <a:rPr lang="en-US" sz="1200" kern="1200" dirty="0" err="1" smtClean="0">
                <a:solidFill>
                  <a:schemeClr val="tx1"/>
                </a:solidFill>
                <a:latin typeface="+mn-lt"/>
                <a:ea typeface="ＭＳ Ｐゴシック" charset="-128"/>
                <a:cs typeface="ＭＳ Ｐゴシック" charset="-128"/>
              </a:rPr>
              <a:t>unbox</a:t>
            </a:r>
            <a:r>
              <a:rPr lang="en-US" sz="1200" kern="1200" dirty="0" smtClean="0">
                <a:solidFill>
                  <a:schemeClr val="tx1"/>
                </a:solidFill>
                <a:latin typeface="+mn-lt"/>
                <a:ea typeface="ＭＳ Ｐゴシック" charset="-128"/>
                <a:cs typeface="ＭＳ Ｐゴシック" charset="-128"/>
              </a:rPr>
              <a:t> (add or remove a layer of abstraction), ref/</a:t>
            </a:r>
            <a:r>
              <a:rPr lang="en-US" sz="1200" kern="1200" dirty="0" err="1" smtClean="0">
                <a:solidFill>
                  <a:schemeClr val="tx1"/>
                </a:solidFill>
                <a:latin typeface="+mn-lt"/>
                <a:ea typeface="ＭＳ Ｐゴシック" charset="-128"/>
                <a:cs typeface="ＭＳ Ｐゴシック" charset="-128"/>
              </a:rPr>
              <a:t>deref</a:t>
            </a:r>
            <a:r>
              <a:rPr lang="en-US" sz="1200" kern="1200" dirty="0" smtClean="0">
                <a:solidFill>
                  <a:schemeClr val="tx1"/>
                </a:solidFill>
                <a:latin typeface="+mn-lt"/>
                <a:ea typeface="ＭＳ Ｐゴシック" charset="-128"/>
                <a:cs typeface="ＭＳ Ｐゴシック" charset="-128"/>
              </a:rPr>
              <a:t> (add or remove a level of indirection), reorder (swap two adjacent constructs), and rename (assign a new name to a labeled construct). While obfuscation makes a program more difficult to analyze, it comes at a cost: The obfuscated programs usually have greater complexity than their original, optimized counterparts, which causes worse performance. Therefore, the best practice for providing code confidentiality would be to use obfuscation sparingly, only in parts of a program, which include content that must be protected against leakage. Another obfuscation approach is based on using non- decomposable concurrent programming techniques. We propose searching for efficient algorithms able to add “foolproof” dependencies among two (or more) component programs (the original and padding programs) via branching statements. Although the active bundle scheme ensures initial code integrity, it does not offer a mechanism to protect against dynamic changes in the code during execution. Code obfuscation makes it harder for attackers to modify code in a way to achieve malicious goals. Therefore we consider the obfuscation approach for protecting program privacy. Several open-source Java obfuscation tools such as </a:t>
            </a:r>
            <a:r>
              <a:rPr lang="en-US" sz="1200" kern="1200" dirty="0" err="1" smtClean="0">
                <a:solidFill>
                  <a:schemeClr val="tx1"/>
                </a:solidFill>
                <a:latin typeface="+mn-lt"/>
                <a:ea typeface="ＭＳ Ｐゴシック" charset="-128"/>
                <a:cs typeface="ＭＳ Ｐゴシック" charset="-128"/>
              </a:rPr>
              <a:t>JObfuscator</a:t>
            </a:r>
            <a:r>
              <a:rPr lang="en-US" sz="1200" kern="1200" dirty="0" smtClean="0">
                <a:solidFill>
                  <a:schemeClr val="tx1"/>
                </a:solidFill>
                <a:latin typeface="+mn-lt"/>
                <a:ea typeface="ＭＳ Ｐゴシック" charset="-128"/>
                <a:cs typeface="ＭＳ Ｐゴシック" charset="-128"/>
              </a:rPr>
              <a:t> [24] are available, which can be used to obfuscate the AB code. </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a:p>
            <a:r>
              <a:rPr lang="en-US" sz="1200" kern="1200" dirty="0" smtClean="0">
                <a:solidFill>
                  <a:schemeClr val="tx1"/>
                </a:solidFill>
                <a:latin typeface="+mn-lt"/>
                <a:ea typeface="ＭＳ Ｐゴシック" charset="-128"/>
                <a:cs typeface="ＭＳ Ｐゴシック" charset="-128"/>
              </a:rPr>
              <a:t>Memory curtaining extends common </a:t>
            </a:r>
            <a:r>
              <a:rPr lang="en-US" sz="1200" kern="1200" dirty="0" smtClean="0">
                <a:solidFill>
                  <a:schemeClr val="tx1"/>
                </a:solidFill>
                <a:latin typeface="+mn-lt"/>
                <a:ea typeface="ＭＳ Ｐゴシック" charset="-128"/>
                <a:cs typeface="ＭＳ Ｐゴシック" charset="-128"/>
                <a:hlinkClick r:id="rId3"/>
              </a:rPr>
              <a:t>memory protection techniques to provide full isolation of sensitive areas of memory—for example, locations containing cryptographic keys. Even the </a:t>
            </a:r>
            <a:r>
              <a:rPr lang="en-US" sz="1200" kern="1200" dirty="0" smtClean="0">
                <a:solidFill>
                  <a:schemeClr val="tx1"/>
                </a:solidFill>
                <a:latin typeface="+mn-lt"/>
                <a:ea typeface="ＭＳ Ｐゴシック" charset="-128"/>
                <a:cs typeface="ＭＳ Ｐゴシック" charset="-128"/>
                <a:hlinkClick r:id="rId4"/>
              </a:rPr>
              <a:t>operating system does not have full access to curtained memory. The exact implementation details are vendor specific; Intel's </a:t>
            </a:r>
            <a:r>
              <a:rPr lang="en-US" sz="1200" kern="1200" dirty="0" smtClean="0">
                <a:solidFill>
                  <a:schemeClr val="tx1"/>
                </a:solidFill>
                <a:latin typeface="+mn-lt"/>
                <a:ea typeface="ＭＳ Ｐゴシック" charset="-128"/>
                <a:cs typeface="ＭＳ Ｐゴシック" charset="-128"/>
                <a:hlinkClick r:id="rId5"/>
              </a:rPr>
              <a:t>Trusted Execution Technology (TXT) already offers this feature.</a:t>
            </a:r>
            <a:endParaRPr lang="en-US" dirty="0" smtClean="0"/>
          </a:p>
        </p:txBody>
      </p:sp>
      <p:sp>
        <p:nvSpPr>
          <p:cNvPr id="4" name="Slide Number Placeholder 3"/>
          <p:cNvSpPr>
            <a:spLocks noGrp="1"/>
          </p:cNvSpPr>
          <p:nvPr>
            <p:ph type="sldNum" sz="quarter" idx="10"/>
          </p:nvPr>
        </p:nvSpPr>
        <p:spPr/>
        <p:txBody>
          <a:bodyPr/>
          <a:lstStyle/>
          <a:p>
            <a:pPr>
              <a:defRPr/>
            </a:pPr>
            <a:fld id="{F02A6EAB-0713-014B-85F6-31E0455E425F}" type="slidenum">
              <a:rPr lang="en-US" smtClean="0"/>
              <a:pPr>
                <a:defRPr/>
              </a:pPr>
              <a:t>66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15AD39-432B-4E8D-9765-488ACFF99755}" type="slidenum">
              <a:rPr lang="en-US" smtClean="0"/>
              <a:pPr/>
              <a:t>68</a:t>
            </a:fld>
            <a:endParaRPr lang="en-US"/>
          </a:p>
        </p:txBody>
      </p:sp>
    </p:spTree>
    <p:extLst>
      <p:ext uri="{BB962C8B-B14F-4D97-AF65-F5344CB8AC3E}">
        <p14:creationId xmlns:p14="http://schemas.microsoft.com/office/powerpoint/2010/main" val="2636676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A75DFE6-83A7-40A9-9B8C-817524BE1981}" type="slidenum">
              <a:rPr lang="en-US" altLang="en-US" sz="1200">
                <a:latin typeface="Calibri" pitchFamily="34" charset="0"/>
              </a:rPr>
              <a:pPr eaLnBrk="1" hangingPunct="1"/>
              <a:t>72</a:t>
            </a:fld>
            <a:endParaRPr lang="en-US" alt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86F864-6D30-478F-AC55-29F86BD9F9B0}" type="slidenum">
              <a:rPr lang="en-US" altLang="en-US"/>
              <a:pPr/>
              <a:t>7</a:t>
            </a:fld>
            <a:endParaRPr lang="en-US" altLang="en-US"/>
          </a:p>
        </p:txBody>
      </p:sp>
      <p:sp>
        <p:nvSpPr>
          <p:cNvPr id="1884162" name="Rectangle 2"/>
          <p:cNvSpPr>
            <a:spLocks noChangeArrowheads="1" noTextEdit="1"/>
          </p:cNvSpPr>
          <p:nvPr>
            <p:ph type="sldImg"/>
          </p:nvPr>
        </p:nvSpPr>
        <p:spPr>
          <a:ln/>
        </p:spPr>
      </p:sp>
      <p:sp>
        <p:nvSpPr>
          <p:cNvPr id="1884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69CF9A-A3C0-4AFB-BBCC-99117DCF656E}" type="slidenum">
              <a:rPr lang="en-US" altLang="en-US" sz="1200">
                <a:latin typeface="Calibri" pitchFamily="34" charset="0"/>
              </a:rPr>
              <a:pPr eaLnBrk="1" hangingPunct="1"/>
              <a:t>73</a:t>
            </a:fld>
            <a:endParaRPr lang="en-US" altLang="en-U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F91BB03-17EF-4026-AB0F-6CB9B3F4BAF5}" type="slidenum">
              <a:rPr lang="en-US" altLang="en-US" sz="1200">
                <a:latin typeface="Calibri" pitchFamily="34" charset="0"/>
              </a:rPr>
              <a:pPr eaLnBrk="1" hangingPunct="1"/>
              <a:t>74</a:t>
            </a:fld>
            <a:endParaRPr lang="en-US" alt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DBCCB2B-CA70-4267-9EEF-486C15A3087A}" type="slidenum">
              <a:rPr lang="en-US" altLang="en-US" sz="1200">
                <a:latin typeface="Calibri" pitchFamily="34" charset="0"/>
              </a:rPr>
              <a:pPr eaLnBrk="1" hangingPunct="1"/>
              <a:t>75</a:t>
            </a:fld>
            <a:endParaRPr lang="en-US" altLang="en-U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BCCD371-82F5-402E-9B99-CDD591F8A52D}" type="slidenum">
              <a:rPr lang="en-US" altLang="en-US" sz="1200">
                <a:latin typeface="Calibri" pitchFamily="34" charset="0"/>
              </a:rPr>
              <a:pPr eaLnBrk="1" hangingPunct="1"/>
              <a:t>76</a:t>
            </a:fld>
            <a:endParaRPr lang="en-US" altLang="en-US"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0E6A3C0-BFE9-41C2-B5E9-0E5A2E0922FE}" type="slidenum">
              <a:rPr lang="en-US" altLang="en-US" sz="1200">
                <a:latin typeface="Calibri" pitchFamily="34" charset="0"/>
              </a:rPr>
              <a:pPr eaLnBrk="1" hangingPunct="1"/>
              <a:t>77</a:t>
            </a:fld>
            <a:endParaRPr lang="en-US" altLang="en-U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8358B501-5AD4-4483-A95E-2647E4284BEC}" type="slidenum">
              <a:rPr lang="en-US" altLang="en-US" sz="1200">
                <a:latin typeface="Calibri" pitchFamily="34" charset="0"/>
              </a:rPr>
              <a:pPr eaLnBrk="1" hangingPunct="1"/>
              <a:t>78</a:t>
            </a:fld>
            <a:endParaRPr lang="en-US" altLang="en-US"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6B3BD5-7503-4FFA-A25B-23F1D1519DDA}" type="slidenum">
              <a:rPr lang="en-US" altLang="en-US" sz="1200">
                <a:latin typeface="Calibri" pitchFamily="34" charset="0"/>
              </a:rPr>
              <a:pPr eaLnBrk="1" hangingPunct="1"/>
              <a:t>79</a:t>
            </a:fld>
            <a:endParaRPr lang="en-US" altLang="en-US"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655DAC-7167-4259-8095-6A326921C698}" type="slidenum">
              <a:rPr lang="en-US" altLang="en-US" sz="1200">
                <a:latin typeface="Calibri" pitchFamily="34" charset="0"/>
              </a:rPr>
              <a:pPr eaLnBrk="1" hangingPunct="1"/>
              <a:t>80</a:t>
            </a:fld>
            <a:endParaRPr lang="en-US" altLang="en-US" sz="120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361BD1C-E95A-4394-8DB4-7B7D2E8CE74B}" type="slidenum">
              <a:rPr lang="en-US" altLang="en-US" sz="1200">
                <a:latin typeface="Calibri" pitchFamily="34" charset="0"/>
              </a:rPr>
              <a:pPr eaLnBrk="1" hangingPunct="1"/>
              <a:t>81</a:t>
            </a:fld>
            <a:endParaRPr lang="en-US" altLang="en-US" sz="120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94771F-6CEC-4795-872E-00870BE3949C}" type="slidenum">
              <a:rPr lang="en-US" altLang="en-US" sz="1200">
                <a:latin typeface="Calibri" pitchFamily="34" charset="0"/>
              </a:rPr>
              <a:pPr eaLnBrk="1" hangingPunct="1"/>
              <a:t>82</a:t>
            </a:fld>
            <a:endParaRPr lang="en-US" alt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575F1-473E-44B1-A088-6686038FDD41}" type="slidenum">
              <a:rPr lang="en-US" altLang="en-US"/>
              <a:pPr/>
              <a:t>8</a:t>
            </a:fld>
            <a:endParaRPr lang="en-US" altLang="en-US"/>
          </a:p>
        </p:txBody>
      </p:sp>
      <p:sp>
        <p:nvSpPr>
          <p:cNvPr id="1785858" name="Rectangle 2"/>
          <p:cNvSpPr>
            <a:spLocks noChangeArrowheads="1" noTextEdit="1"/>
          </p:cNvSpPr>
          <p:nvPr>
            <p:ph type="sldImg"/>
          </p:nvPr>
        </p:nvSpPr>
        <p:spPr>
          <a:xfrm>
            <a:off x="1143000" y="684213"/>
            <a:ext cx="4572000" cy="3429000"/>
          </a:xfrm>
          <a:ln/>
        </p:spPr>
      </p:sp>
      <p:sp>
        <p:nvSpPr>
          <p:cNvPr id="1785859" name="Rectangle 3"/>
          <p:cNvSpPr>
            <a:spLocks noGrp="1" noChangeArrowheads="1"/>
          </p:cNvSpPr>
          <p:nvPr>
            <p:ph type="body" idx="1"/>
          </p:nvPr>
        </p:nvSpPr>
        <p:spPr>
          <a:xfrm>
            <a:off x="684556" y="4343713"/>
            <a:ext cx="5488889" cy="4115425"/>
          </a:xfrm>
        </p:spPr>
        <p:txBody>
          <a:bodyPr/>
          <a:lstStyle/>
          <a:p>
            <a:endParaRPr lang="pl-PL"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r>
              <a:rPr lang="en-US" dirty="0" smtClean="0"/>
              <a:t>One</a:t>
            </a:r>
            <a:r>
              <a:rPr lang="en-US" baseline="0" dirty="0" smtClean="0"/>
              <a:t> problem we picked within this domain was helping blind people cross at street intersections. </a:t>
            </a:r>
            <a:r>
              <a:rPr lang="en-US" dirty="0" smtClean="0"/>
              <a:t>The Mobile-Cloud computing solution we propose for this problem has the simple system architecture we see on this slide. </a:t>
            </a:r>
            <a:r>
              <a:rPr lang="en-AU" dirty="0" smtClean="0"/>
              <a:t>The two main components are the Android device with integrated GPS receiver and compass, and the cloud server, which is responsible for processing the image frames received from the mobile device. </a:t>
            </a:r>
          </a:p>
          <a:p>
            <a:pPr eaLnBrk="1" hangingPunct="1">
              <a:defRPr/>
            </a:pPr>
            <a:endParaRPr lang="en-US" dirty="0" smtClean="0"/>
          </a:p>
          <a:p>
            <a:pPr eaLnBrk="1" hangingPunct="1">
              <a:defRPr/>
            </a:pPr>
            <a:r>
              <a:rPr lang="en-AU" dirty="0" smtClean="0"/>
              <a:t>The proposed crossing guidance system works as follows:</a:t>
            </a:r>
            <a:endParaRPr lang="en-US" dirty="0" smtClean="0"/>
          </a:p>
          <a:p>
            <a:pPr eaLnBrk="1" hangingPunct="1">
              <a:defRPr/>
            </a:pPr>
            <a:r>
              <a:rPr lang="en-AU" dirty="0" smtClean="0"/>
              <a:t>The Android Application captures the GPS signal and communicates with the Google Maps Server, to determine the current location of the blind user.</a:t>
            </a:r>
            <a:endParaRPr lang="en-US" dirty="0" smtClean="0"/>
          </a:p>
          <a:p>
            <a:pPr eaLnBrk="1" hangingPunct="1">
              <a:defRPr/>
            </a:pPr>
            <a:r>
              <a:rPr lang="en-AU" dirty="0" smtClean="0"/>
              <a:t>Once the application detects that the blind user is at an urban intersection, it triggers the phone camera to take a picture, and send the picture to the Server running on the Amazon EC2 Cloud.</a:t>
            </a:r>
            <a:endParaRPr lang="en-US" dirty="0" smtClean="0"/>
          </a:p>
          <a:p>
            <a:pPr eaLnBrk="1" hangingPunct="1">
              <a:defRPr/>
            </a:pPr>
            <a:r>
              <a:rPr lang="en-AU" dirty="0" smtClean="0"/>
              <a:t>The server then does the image processing, applying the Pedestrian Signal Detection algorithm, and returns the result about whether it is safe for the blind user to cross the intersection.</a:t>
            </a:r>
            <a:endParaRPr lang="en-US" dirty="0" smtClean="0"/>
          </a:p>
          <a:p>
            <a:pPr eaLnBrk="1" hangingPunct="1">
              <a:defRPr/>
            </a:pPr>
            <a:r>
              <a:rPr lang="en-AU" dirty="0" smtClean="0"/>
              <a:t>If the result is positive, the Android Application notifies the blind user to cross the intersection with speech feedback. </a:t>
            </a:r>
            <a:endParaRPr lang="en-US" dirty="0"/>
          </a:p>
        </p:txBody>
      </p:sp>
      <p:sp>
        <p:nvSpPr>
          <p:cNvPr id="4" name="Slide Number Placeholder 3"/>
          <p:cNvSpPr>
            <a:spLocks noGrp="1"/>
          </p:cNvSpPr>
          <p:nvPr>
            <p:ph type="sldNum" sz="quarter" idx="10"/>
          </p:nvPr>
        </p:nvSpPr>
        <p:spPr/>
        <p:txBody>
          <a:bodyPr/>
          <a:lstStyle/>
          <a:p>
            <a:fld id="{2615AD39-432B-4E8D-9765-488ACFF99755}" type="slidenum">
              <a:rPr lang="en-US" smtClean="0"/>
              <a:pPr/>
              <a:t>83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a:lstStyle/>
          <a:p>
            <a:pPr>
              <a:spcBef>
                <a:spcPct val="0"/>
              </a:spcBef>
            </a:pPr>
            <a:endParaRPr lang="en-US" sz="2400" smtClean="0">
              <a:latin typeface="Arial" pitchFamily="34" charset="0"/>
            </a:endParaRPr>
          </a:p>
        </p:txBody>
      </p:sp>
      <p:sp>
        <p:nvSpPr>
          <p:cNvPr id="12292" name="Slide Number Placeholder 3"/>
          <p:cNvSpPr>
            <a:spLocks noGrp="1"/>
          </p:cNvSpPr>
          <p:nvPr>
            <p:ph type="sldNum" sz="quarter" idx="5"/>
          </p:nvPr>
        </p:nvSpPr>
        <p:spPr bwMode="auto">
          <a:noFill/>
          <a:ln>
            <a:miter lim="800000"/>
            <a:headEnd/>
            <a:tailEnd/>
          </a:ln>
        </p:spPr>
        <p:txBody>
          <a:bodyPr/>
          <a:lstStyle/>
          <a:p>
            <a:fld id="{D3DC465A-6308-4A8C-BFD9-63882D91EB05}" type="slidenum">
              <a:rPr lang="zh-CN" altLang="en-US"/>
              <a:pPr/>
              <a:t>85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FD78CE-88D6-4FC9-A922-15FED8C4D802}" type="slidenum">
              <a:rPr lang="en-US" altLang="en-US"/>
              <a:pPr/>
              <a:t>9</a:t>
            </a:fld>
            <a:endParaRPr lang="en-US" altLang="en-US"/>
          </a:p>
        </p:txBody>
      </p:sp>
      <p:sp>
        <p:nvSpPr>
          <p:cNvPr id="1886210" name="Rectangle 2"/>
          <p:cNvSpPr>
            <a:spLocks noChangeArrowheads="1" noTextEdit="1"/>
          </p:cNvSpPr>
          <p:nvPr>
            <p:ph type="sldImg"/>
          </p:nvPr>
        </p:nvSpPr>
        <p:spPr>
          <a:ln/>
        </p:spPr>
      </p:sp>
      <p:sp>
        <p:nvSpPr>
          <p:cNvPr id="18862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A6D815-17DE-46FB-9A56-38AF5E88494A}" type="slidenum">
              <a:rPr lang="en-US" altLang="en-US"/>
              <a:pPr/>
              <a:t>10</a:t>
            </a:fld>
            <a:endParaRPr lang="en-US" altLang="en-US"/>
          </a:p>
        </p:txBody>
      </p:sp>
      <p:sp>
        <p:nvSpPr>
          <p:cNvPr id="1888258" name="Rectangle 2"/>
          <p:cNvSpPr>
            <a:spLocks noChangeArrowheads="1" noTextEdit="1"/>
          </p:cNvSpPr>
          <p:nvPr>
            <p:ph type="sldImg"/>
          </p:nvPr>
        </p:nvSpPr>
        <p:spPr>
          <a:ln/>
        </p:spPr>
      </p:sp>
      <p:sp>
        <p:nvSpPr>
          <p:cNvPr id="1888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7AF00F-5F26-4411-BD8D-B762AC609299}" type="slidenum">
              <a:rPr lang="en-US" altLang="en-US"/>
              <a:pPr/>
              <a:t>11</a:t>
            </a:fld>
            <a:endParaRPr lang="en-US" altLang="en-US"/>
          </a:p>
        </p:txBody>
      </p:sp>
      <p:sp>
        <p:nvSpPr>
          <p:cNvPr id="1890306" name="Rectangle 2"/>
          <p:cNvSpPr>
            <a:spLocks noChangeArrowheads="1" noTextEdit="1"/>
          </p:cNvSpPr>
          <p:nvPr>
            <p:ph type="sldImg"/>
          </p:nvPr>
        </p:nvSpPr>
        <p:spPr>
          <a:ln/>
        </p:spPr>
      </p:sp>
      <p:sp>
        <p:nvSpPr>
          <p:cNvPr id="1890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C49C01-2EE9-4A82-8EC7-DBAA494346A7}" type="slidenum">
              <a:rPr lang="en-US" altLang="en-US"/>
              <a:pPr/>
              <a:t>12</a:t>
            </a:fld>
            <a:endParaRPr lang="en-US" altLang="en-US"/>
          </a:p>
        </p:txBody>
      </p:sp>
      <p:sp>
        <p:nvSpPr>
          <p:cNvPr id="1892354" name="Rectangle 2"/>
          <p:cNvSpPr>
            <a:spLocks noChangeArrowheads="1" noTextEdit="1"/>
          </p:cNvSpPr>
          <p:nvPr>
            <p:ph type="sldImg"/>
          </p:nvPr>
        </p:nvSpPr>
        <p:spPr>
          <a:ln/>
        </p:spPr>
      </p:sp>
      <p:sp>
        <p:nvSpPr>
          <p:cNvPr id="1892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9DBFF-3231-4CB8-9974-391B2CD26542}" type="slidenum">
              <a:rPr lang="en-US" altLang="en-US"/>
              <a:pPr/>
              <a:t>13</a:t>
            </a:fld>
            <a:endParaRPr lang="en-US" altLang="en-US"/>
          </a:p>
        </p:txBody>
      </p:sp>
      <p:sp>
        <p:nvSpPr>
          <p:cNvPr id="1619970" name="Rectangle 2"/>
          <p:cNvSpPr>
            <a:spLocks noChangeArrowheads="1" noTextEdit="1"/>
          </p:cNvSpPr>
          <p:nvPr>
            <p:ph type="sldImg"/>
          </p:nvPr>
        </p:nvSpPr>
        <p:spPr>
          <a:xfrm>
            <a:off x="1143000" y="684213"/>
            <a:ext cx="4572000" cy="3429000"/>
          </a:xfrm>
          <a:ln/>
        </p:spPr>
      </p:sp>
      <p:sp>
        <p:nvSpPr>
          <p:cNvPr id="1619971" name="Rectangle 3"/>
          <p:cNvSpPr>
            <a:spLocks noGrp="1" noChangeArrowheads="1"/>
          </p:cNvSpPr>
          <p:nvPr>
            <p:ph type="body" idx="1"/>
          </p:nvPr>
        </p:nvSpPr>
        <p:spPr>
          <a:xfrm>
            <a:off x="684556" y="4342150"/>
            <a:ext cx="5488889" cy="4116989"/>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6DB1-C706-C34B-BA89-53D1B049C129}"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0245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p:nvPr>
        </p:nvSpPr>
        <p:spPr>
          <a:xfrm>
            <a:off x="0" y="274638"/>
            <a:ext cx="9144000" cy="1143000"/>
          </a:xfrm>
        </p:spPr>
        <p:txBody>
          <a:bodyPr>
            <a:normAutofit/>
          </a:bodyPr>
          <a:lstStyle>
            <a:lvl1pPr>
              <a:defRPr sz="4000" b="1" baseline="0">
                <a:solidFill>
                  <a:srgbClr val="00703C"/>
                </a:solidFill>
                <a:latin typeface="Arial" pitchFamily="34" charset="0"/>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3850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2798FA6-ECB7-4E2F-9860-7E5B9C11E4D5}" type="slidenum">
              <a:rPr lang="en-US" altLang="en-US"/>
              <a:pPr/>
              <a:t>‹#›</a:t>
            </a:fld>
            <a:endParaRPr lang="en-US" altLang="en-US"/>
          </a:p>
        </p:txBody>
      </p:sp>
    </p:spTree>
    <p:extLst>
      <p:ext uri="{BB962C8B-B14F-4D97-AF65-F5344CB8AC3E}">
        <p14:creationId xmlns:p14="http://schemas.microsoft.com/office/powerpoint/2010/main" val="3142106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62F6DB1-C706-C34B-BA89-53D1B049C129}"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2F6DB1-C706-C34B-BA89-53D1B049C129}" type="datetimeFigureOut">
              <a:rPr lang="en-US" smtClean="0"/>
              <a:t>3/29/2014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62F6DB1-C706-C34B-BA89-53D1B049C129}"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62F6DB1-C706-C34B-BA89-53D1B049C129}" type="datetimeFigureOut">
              <a:rPr lang="en-US" smtClean="0"/>
              <a:t>3/29/2014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62F6DB1-C706-C34B-BA89-53D1B049C129}" type="datetimeFigureOut">
              <a:rPr lang="en-US" smtClean="0"/>
              <a:t>3/29/2014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2F6DB1-C706-C34B-BA89-53D1B049C129}" type="datetimeFigureOut">
              <a:rPr lang="en-US" smtClean="0"/>
              <a:t>3/29/2014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2F6DB1-C706-C34B-BA89-53D1B049C129}" type="datetimeFigureOut">
              <a:rPr lang="en-US" smtClean="0"/>
              <a:t>3/29/2014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01552-2763-1143-A7B7-6F2EAFD7AC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962F6DB1-C706-C34B-BA89-53D1B049C129}" type="datetimeFigureOut">
              <a:rPr lang="en-US" smtClean="0"/>
              <a:t>3/29/2014</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6301552-2763-1143-A7B7-6F2EAFD7AC7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purdue.edu/homes/bb"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3.v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7.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30.xml"/><Relationship Id="rId16"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25.jpeg"/><Relationship Id="rId4" Type="http://schemas.openxmlformats.org/officeDocument/2006/relationships/image" Target="../media/image43.png"/></Relationships>
</file>

<file path=ppt/slides/_rels/slide8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25.jpeg"/><Relationship Id="rId7"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1.jpeg"/><Relationship Id="rId4" Type="http://schemas.openxmlformats.org/officeDocument/2006/relationships/image" Target="../media/image26.jpe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End-to-End Security in Data Dissemination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Bharat Bhargava</a:t>
            </a:r>
          </a:p>
          <a:p>
            <a:r>
              <a:rPr lang="en-US" dirty="0" smtClean="0"/>
              <a:t>CERIAS and CS Department</a:t>
            </a:r>
          </a:p>
          <a:p>
            <a:r>
              <a:rPr lang="en-US" dirty="0" smtClean="0"/>
              <a:t>Purdue University</a:t>
            </a:r>
          </a:p>
          <a:p>
            <a:r>
              <a:rPr lang="en-US" dirty="0" smtClean="0">
                <a:hlinkClick r:id="rId2"/>
              </a:rPr>
              <a:t>www.cs.purdue.edu/homes/bb</a:t>
            </a:r>
            <a:endParaRPr lang="en-US" dirty="0" smtClean="0"/>
          </a:p>
          <a:p>
            <a:endParaRPr lang="en-US" dirty="0"/>
          </a:p>
        </p:txBody>
      </p:sp>
    </p:spTree>
    <p:extLst>
      <p:ext uri="{BB962C8B-B14F-4D97-AF65-F5344CB8AC3E}">
        <p14:creationId xmlns:p14="http://schemas.microsoft.com/office/powerpoint/2010/main" val="1286771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234" name="Rectangle 2"/>
          <p:cNvSpPr>
            <a:spLocks noGrp="1" noChangeArrowheads="1"/>
          </p:cNvSpPr>
          <p:nvPr>
            <p:ph type="title"/>
          </p:nvPr>
        </p:nvSpPr>
        <p:spPr>
          <a:xfrm>
            <a:off x="228600" y="504966"/>
            <a:ext cx="8763000" cy="518615"/>
          </a:xfrm>
          <a:ln/>
        </p:spPr>
        <p:txBody>
          <a:bodyPr/>
          <a:lstStyle/>
          <a:p>
            <a:r>
              <a:rPr lang="en-US" altLang="en-US" dirty="0" smtClean="0">
                <a:solidFill>
                  <a:srgbClr val="0070C0"/>
                </a:solidFill>
              </a:rPr>
              <a:t>IDEAS</a:t>
            </a:r>
            <a:endParaRPr lang="en-US" altLang="en-US" dirty="0">
              <a:solidFill>
                <a:srgbClr val="0070C0"/>
              </a:solidFill>
            </a:endParaRPr>
          </a:p>
        </p:txBody>
      </p:sp>
      <p:sp>
        <p:nvSpPr>
          <p:cNvPr id="1887235" name="Rectangle 3"/>
          <p:cNvSpPr>
            <a:spLocks noGrp="1" noChangeArrowheads="1"/>
          </p:cNvSpPr>
          <p:nvPr>
            <p:ph type="body" idx="1"/>
          </p:nvPr>
        </p:nvSpPr>
        <p:spPr>
          <a:xfrm>
            <a:off x="914400" y="887104"/>
            <a:ext cx="8001000" cy="5361296"/>
          </a:xfrm>
        </p:spPr>
        <p:txBody>
          <a:bodyPr>
            <a:normAutofit fontScale="92500" lnSpcReduction="10000"/>
          </a:bodyPr>
          <a:lstStyle/>
          <a:p>
            <a:pPr marL="609600" indent="-609600">
              <a:lnSpc>
                <a:spcPct val="80000"/>
              </a:lnSpc>
              <a:spcBef>
                <a:spcPts val="500"/>
              </a:spcBef>
              <a:spcAft>
                <a:spcPts val="500"/>
              </a:spcAft>
              <a:buFontTx/>
              <a:buAutoNum type="alphaUcPeriod"/>
            </a:pPr>
            <a:endParaRPr lang="en-US" altLang="en-US" sz="1600" b="1" dirty="0"/>
          </a:p>
          <a:p>
            <a:pPr marL="609600" indent="-609600">
              <a:lnSpc>
                <a:spcPct val="80000"/>
              </a:lnSpc>
              <a:spcBef>
                <a:spcPts val="500"/>
              </a:spcBef>
              <a:spcAft>
                <a:spcPts val="500"/>
              </a:spcAft>
              <a:buFontTx/>
              <a:buNone/>
            </a:pPr>
            <a:r>
              <a:rPr lang="en-US" altLang="en-US" sz="1500" b="1" dirty="0">
                <a:solidFill>
                  <a:schemeClr val="tx1"/>
                </a:solidFill>
              </a:rPr>
              <a:t>B. Basis for Idea: The exact address may only be known in the neighborhood of a peer </a:t>
            </a:r>
          </a:p>
          <a:p>
            <a:pPr marL="609600" indent="-609600">
              <a:lnSpc>
                <a:spcPct val="80000"/>
              </a:lnSpc>
              <a:spcBef>
                <a:spcPts val="500"/>
              </a:spcBef>
              <a:spcAft>
                <a:spcPts val="500"/>
              </a:spcAft>
              <a:buFontTx/>
              <a:buNone/>
            </a:pPr>
            <a:endParaRPr lang="en-US" altLang="en-US" sz="1900" b="1" dirty="0" smtClean="0"/>
          </a:p>
          <a:p>
            <a:pPr marL="609600" indent="-609600">
              <a:lnSpc>
                <a:spcPct val="80000"/>
              </a:lnSpc>
              <a:spcBef>
                <a:spcPts val="500"/>
              </a:spcBef>
              <a:spcAft>
                <a:spcPts val="500"/>
              </a:spcAft>
              <a:buFontTx/>
              <a:buNone/>
            </a:pPr>
            <a:r>
              <a:rPr lang="en-US" altLang="en-US" sz="1900" b="1" dirty="0" smtClean="0"/>
              <a:t>Idea </a:t>
            </a:r>
            <a:r>
              <a:rPr lang="en-US" altLang="en-US" sz="1900" b="1" dirty="0"/>
              <a:t>for Privacy: </a:t>
            </a:r>
          </a:p>
          <a:p>
            <a:pPr marL="609600" indent="-609600">
              <a:lnSpc>
                <a:spcPct val="80000"/>
              </a:lnSpc>
              <a:spcBef>
                <a:spcPts val="500"/>
              </a:spcBef>
              <a:spcAft>
                <a:spcPts val="500"/>
              </a:spcAft>
              <a:buFontTx/>
              <a:buNone/>
            </a:pPr>
            <a:r>
              <a:rPr lang="en-US" altLang="en-US" sz="1400" dirty="0"/>
              <a:t>        </a:t>
            </a:r>
            <a:r>
              <a:rPr lang="en-US" altLang="en-US" sz="2000" dirty="0"/>
              <a:t>Request is forwarded towards an approximate direction and position</a:t>
            </a:r>
          </a:p>
          <a:p>
            <a:pPr marL="609600" indent="-609600">
              <a:lnSpc>
                <a:spcPct val="80000"/>
              </a:lnSpc>
              <a:spcBef>
                <a:spcPts val="500"/>
              </a:spcBef>
              <a:spcAft>
                <a:spcPts val="500"/>
              </a:spcAft>
              <a:buFontTx/>
              <a:buNone/>
            </a:pPr>
            <a:r>
              <a:rPr lang="en-US" altLang="en-US" sz="2000" dirty="0"/>
              <a:t>      </a:t>
            </a:r>
            <a:r>
              <a:rPr lang="en-US" altLang="en-US" sz="2000" dirty="0" smtClean="0"/>
              <a:t>Granularity </a:t>
            </a:r>
            <a:r>
              <a:rPr lang="en-US" altLang="en-US" sz="2000" dirty="0"/>
              <a:t>of location can be changed</a:t>
            </a:r>
          </a:p>
          <a:p>
            <a:pPr marL="609600" indent="-609600">
              <a:lnSpc>
                <a:spcPct val="80000"/>
              </a:lnSpc>
              <a:spcBef>
                <a:spcPts val="500"/>
              </a:spcBef>
              <a:spcAft>
                <a:spcPts val="500"/>
              </a:spcAft>
              <a:buFontTx/>
              <a:buNone/>
            </a:pPr>
            <a:r>
              <a:rPr lang="en-US" altLang="en-US" sz="2000" dirty="0"/>
              <a:t>      </a:t>
            </a:r>
            <a:r>
              <a:rPr lang="en-US" altLang="en-US" sz="2000" dirty="0" smtClean="0"/>
              <a:t>Remove </a:t>
            </a:r>
            <a:r>
              <a:rPr lang="en-US" altLang="en-US" sz="2000" dirty="0"/>
              <a:t>association between the content of the information and the identity of the source of information </a:t>
            </a:r>
          </a:p>
          <a:p>
            <a:pPr marL="609600" indent="-609600">
              <a:lnSpc>
                <a:spcPct val="80000"/>
              </a:lnSpc>
              <a:spcBef>
                <a:spcPts val="500"/>
              </a:spcBef>
              <a:spcAft>
                <a:spcPts val="500"/>
              </a:spcAft>
              <a:buFontTx/>
              <a:buNone/>
            </a:pPr>
            <a:r>
              <a:rPr lang="en-US" altLang="en-US" sz="2000" dirty="0"/>
              <a:t>      </a:t>
            </a:r>
            <a:r>
              <a:rPr lang="en-US" altLang="en-US" sz="2000" dirty="0" smtClean="0"/>
              <a:t>Somebody </a:t>
            </a:r>
            <a:r>
              <a:rPr lang="en-US" altLang="en-US" sz="2000" dirty="0"/>
              <a:t>may know the source while others may know the content but not both</a:t>
            </a:r>
          </a:p>
          <a:p>
            <a:pPr marL="609600" indent="-609600">
              <a:lnSpc>
                <a:spcPct val="80000"/>
              </a:lnSpc>
              <a:spcBef>
                <a:spcPts val="500"/>
              </a:spcBef>
              <a:spcAft>
                <a:spcPts val="500"/>
              </a:spcAft>
              <a:buFontTx/>
              <a:buNone/>
            </a:pPr>
            <a:r>
              <a:rPr lang="en-US" altLang="en-US" sz="2000" dirty="0"/>
              <a:t>      </a:t>
            </a:r>
            <a:r>
              <a:rPr lang="en-US" altLang="en-US" sz="2000" dirty="0" smtClean="0"/>
              <a:t>Timely </a:t>
            </a:r>
            <a:r>
              <a:rPr lang="en-US" altLang="en-US" sz="2000" dirty="0"/>
              <a:t>position reports are needed to keep a node traceable but this leads to the disclosure of the trajectory of node movement</a:t>
            </a:r>
          </a:p>
          <a:p>
            <a:pPr marL="609600" indent="-609600">
              <a:lnSpc>
                <a:spcPct val="80000"/>
              </a:lnSpc>
              <a:spcBef>
                <a:spcPts val="500"/>
              </a:spcBef>
              <a:spcAft>
                <a:spcPts val="500"/>
              </a:spcAft>
              <a:buFontTx/>
              <a:buNone/>
            </a:pPr>
            <a:r>
              <a:rPr lang="en-US" altLang="en-US" sz="2000" dirty="0"/>
              <a:t>       </a:t>
            </a:r>
            <a:r>
              <a:rPr lang="en-US" altLang="en-US" sz="2000" dirty="0" smtClean="0"/>
              <a:t>Enhanced </a:t>
            </a:r>
            <a:r>
              <a:rPr lang="en-US" altLang="en-US" sz="2000" dirty="0"/>
              <a:t>algorithm(AO2P) can use the position of an abstract reference point instead of the position of destination </a:t>
            </a:r>
          </a:p>
          <a:p>
            <a:pPr marL="609600" indent="-609600">
              <a:lnSpc>
                <a:spcPct val="80000"/>
              </a:lnSpc>
              <a:spcBef>
                <a:spcPts val="500"/>
              </a:spcBef>
              <a:spcAft>
                <a:spcPts val="500"/>
              </a:spcAft>
              <a:buFontTx/>
              <a:buNone/>
            </a:pPr>
            <a:r>
              <a:rPr lang="en-US" altLang="en-US" sz="2000" dirty="0"/>
              <a:t>       </a:t>
            </a:r>
            <a:r>
              <a:rPr lang="en-US" altLang="en-US" sz="2000" dirty="0" smtClean="0"/>
              <a:t>Anonymity </a:t>
            </a:r>
            <a:r>
              <a:rPr lang="en-US" altLang="en-US" sz="2000" dirty="0"/>
              <a:t>as a measure of privacy can be based on probability of matching a position of a node to its id and the number of nodes in a particular area representing a position</a:t>
            </a:r>
          </a:p>
          <a:p>
            <a:pPr marL="609600" indent="-609600">
              <a:lnSpc>
                <a:spcPct val="80000"/>
              </a:lnSpc>
              <a:spcBef>
                <a:spcPts val="500"/>
              </a:spcBef>
              <a:spcAft>
                <a:spcPts val="500"/>
              </a:spcAft>
              <a:buFontTx/>
              <a:buNone/>
            </a:pPr>
            <a:r>
              <a:rPr lang="en-US" altLang="en-US" sz="2000" dirty="0"/>
              <a:t>        </a:t>
            </a:r>
            <a:r>
              <a:rPr lang="en-US" altLang="en-US" sz="2000" dirty="0" smtClean="0"/>
              <a:t>Use </a:t>
            </a:r>
            <a:r>
              <a:rPr lang="en-US" altLang="en-US" sz="2000" dirty="0"/>
              <a:t>trusted proxies to protect privacy</a:t>
            </a:r>
          </a:p>
          <a:p>
            <a:pPr marL="609600" indent="-609600">
              <a:lnSpc>
                <a:spcPct val="80000"/>
              </a:lnSpc>
              <a:spcBef>
                <a:spcPts val="500"/>
              </a:spcBef>
              <a:spcAft>
                <a:spcPts val="500"/>
              </a:spcAft>
              <a:buFontTx/>
              <a:buNone/>
            </a:pPr>
            <a:r>
              <a:rPr lang="en-US" altLang="en-US" sz="2000" dirty="0"/>
              <a:t>       </a:t>
            </a:r>
          </a:p>
        </p:txBody>
      </p:sp>
    </p:spTree>
    <p:extLst>
      <p:ext uri="{BB962C8B-B14F-4D97-AF65-F5344CB8AC3E}">
        <p14:creationId xmlns:p14="http://schemas.microsoft.com/office/powerpoint/2010/main" val="3646387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9282" name="Rectangle 2"/>
          <p:cNvSpPr>
            <a:spLocks noGrp="1" noChangeArrowheads="1"/>
          </p:cNvSpPr>
          <p:nvPr>
            <p:ph type="title"/>
          </p:nvPr>
        </p:nvSpPr>
        <p:spPr>
          <a:xfrm>
            <a:off x="228600" y="304800"/>
            <a:ext cx="8763000" cy="623248"/>
          </a:xfrm>
          <a:ln/>
        </p:spPr>
        <p:txBody>
          <a:bodyPr/>
          <a:lstStyle/>
          <a:p>
            <a:r>
              <a:rPr lang="en-US" altLang="en-US" dirty="0" smtClean="0">
                <a:solidFill>
                  <a:srgbClr val="0070C0"/>
                </a:solidFill>
              </a:rPr>
              <a:t>IDEAS</a:t>
            </a:r>
            <a:endParaRPr lang="en-US" altLang="en-US" dirty="0">
              <a:solidFill>
                <a:srgbClr val="0070C0"/>
              </a:solidFill>
            </a:endParaRPr>
          </a:p>
        </p:txBody>
      </p:sp>
      <p:sp>
        <p:nvSpPr>
          <p:cNvPr id="1889283" name="Rectangle 3"/>
          <p:cNvSpPr>
            <a:spLocks noGrp="1" noChangeArrowheads="1"/>
          </p:cNvSpPr>
          <p:nvPr>
            <p:ph type="body" idx="1"/>
          </p:nvPr>
        </p:nvSpPr>
        <p:spPr>
          <a:xfrm>
            <a:off x="914400" y="1447800"/>
            <a:ext cx="8001000" cy="4800600"/>
          </a:xfrm>
        </p:spPr>
        <p:txBody>
          <a:bodyPr/>
          <a:lstStyle/>
          <a:p>
            <a:pPr marL="609600" indent="-609600">
              <a:lnSpc>
                <a:spcPct val="80000"/>
              </a:lnSpc>
              <a:spcBef>
                <a:spcPts val="500"/>
              </a:spcBef>
              <a:spcAft>
                <a:spcPts val="500"/>
              </a:spcAft>
              <a:buFontTx/>
              <a:buAutoNum type="alphaUcPeriod"/>
            </a:pPr>
            <a:endParaRPr lang="en-US" altLang="en-US" sz="2800"/>
          </a:p>
          <a:p>
            <a:pPr marL="609600" indent="-609600">
              <a:lnSpc>
                <a:spcPct val="80000"/>
              </a:lnSpc>
              <a:spcBef>
                <a:spcPts val="500"/>
              </a:spcBef>
              <a:spcAft>
                <a:spcPts val="500"/>
              </a:spcAft>
              <a:buFontTx/>
              <a:buNone/>
            </a:pPr>
            <a:r>
              <a:rPr lang="en-US" altLang="en-US" sz="2800"/>
              <a:t>C. Basis for idea: Some people or sites can be trusted more than others due to evidence, credibility , past interactions and recommendations</a:t>
            </a:r>
          </a:p>
          <a:p>
            <a:pPr marL="609600" indent="-609600">
              <a:lnSpc>
                <a:spcPct val="80000"/>
              </a:lnSpc>
              <a:spcBef>
                <a:spcPts val="500"/>
              </a:spcBef>
              <a:spcAft>
                <a:spcPts val="500"/>
              </a:spcAft>
              <a:buFontTx/>
              <a:buNone/>
            </a:pPr>
            <a:r>
              <a:rPr lang="en-US" altLang="en-US" sz="2800"/>
              <a:t>Ideas for privacy:</a:t>
            </a:r>
          </a:p>
          <a:p>
            <a:pPr marL="609600" indent="-609600">
              <a:lnSpc>
                <a:spcPct val="80000"/>
              </a:lnSpc>
              <a:spcBef>
                <a:spcPts val="500"/>
              </a:spcBef>
              <a:spcAft>
                <a:spcPts val="500"/>
              </a:spcAft>
              <a:buFontTx/>
              <a:buNone/>
            </a:pPr>
            <a:r>
              <a:rPr lang="en-US" altLang="en-US" sz="2800"/>
              <a:t>       Develop measures of trust and privacy</a:t>
            </a:r>
          </a:p>
          <a:p>
            <a:pPr marL="609600" indent="-609600">
              <a:lnSpc>
                <a:spcPct val="80000"/>
              </a:lnSpc>
              <a:spcBef>
                <a:spcPts val="500"/>
              </a:spcBef>
              <a:spcAft>
                <a:spcPts val="500"/>
              </a:spcAft>
              <a:buFontTx/>
              <a:buNone/>
            </a:pPr>
            <a:r>
              <a:rPr lang="en-US" altLang="en-US" sz="2800"/>
              <a:t>       Trade privacy for trust</a:t>
            </a:r>
          </a:p>
          <a:p>
            <a:pPr marL="609600" indent="-609600">
              <a:lnSpc>
                <a:spcPct val="80000"/>
              </a:lnSpc>
              <a:spcBef>
                <a:spcPts val="500"/>
              </a:spcBef>
              <a:spcAft>
                <a:spcPts val="500"/>
              </a:spcAft>
              <a:buFontTx/>
              <a:buNone/>
            </a:pPr>
            <a:r>
              <a:rPr lang="en-US" altLang="en-US" sz="2800"/>
              <a:t>       Offer private information in increments over a period of time</a:t>
            </a:r>
          </a:p>
          <a:p>
            <a:pPr marL="609600" indent="-609600">
              <a:lnSpc>
                <a:spcPct val="80000"/>
              </a:lnSpc>
              <a:spcBef>
                <a:spcPts val="500"/>
              </a:spcBef>
              <a:spcAft>
                <a:spcPts val="500"/>
              </a:spcAft>
              <a:buFontTx/>
              <a:buNone/>
            </a:pPr>
            <a:r>
              <a:rPr lang="en-US" altLang="en-US" sz="2800"/>
              <a:t>             </a:t>
            </a:r>
          </a:p>
        </p:txBody>
      </p:sp>
    </p:spTree>
    <p:extLst>
      <p:ext uri="{BB962C8B-B14F-4D97-AF65-F5344CB8AC3E}">
        <p14:creationId xmlns:p14="http://schemas.microsoft.com/office/powerpoint/2010/main" val="314264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1330" name="Rectangle 2"/>
          <p:cNvSpPr>
            <a:spLocks noGrp="1" noChangeArrowheads="1"/>
          </p:cNvSpPr>
          <p:nvPr>
            <p:ph type="title"/>
          </p:nvPr>
        </p:nvSpPr>
        <p:spPr>
          <a:xfrm>
            <a:off x="381000" y="844550"/>
            <a:ext cx="8763000" cy="1206500"/>
          </a:xfrm>
          <a:ln/>
        </p:spPr>
        <p:txBody>
          <a:bodyPr/>
          <a:lstStyle/>
          <a:p>
            <a:r>
              <a:rPr lang="en-US" altLang="en-US" dirty="0" smtClean="0">
                <a:solidFill>
                  <a:srgbClr val="0070C0"/>
                </a:solidFill>
              </a:rPr>
              <a:t>IDEAS</a:t>
            </a:r>
            <a:r>
              <a:rPr lang="en-US" altLang="en-US" dirty="0">
                <a:solidFill>
                  <a:srgbClr val="0070C0"/>
                </a:solidFill>
              </a:rPr>
              <a:t/>
            </a:r>
            <a:br>
              <a:rPr lang="en-US" altLang="en-US" dirty="0">
                <a:solidFill>
                  <a:srgbClr val="0070C0"/>
                </a:solidFill>
              </a:rPr>
            </a:br>
            <a:endParaRPr lang="en-US" altLang="en-US" dirty="0">
              <a:solidFill>
                <a:srgbClr val="0070C0"/>
              </a:solidFill>
            </a:endParaRPr>
          </a:p>
        </p:txBody>
      </p:sp>
      <p:sp>
        <p:nvSpPr>
          <p:cNvPr id="1891331" name="Rectangle 3"/>
          <p:cNvSpPr>
            <a:spLocks noGrp="1" noChangeArrowheads="1"/>
          </p:cNvSpPr>
          <p:nvPr>
            <p:ph type="body" idx="1"/>
          </p:nvPr>
        </p:nvSpPr>
        <p:spPr>
          <a:xfrm>
            <a:off x="914400" y="1447800"/>
            <a:ext cx="8001000" cy="4800600"/>
          </a:xfrm>
        </p:spPr>
        <p:txBody>
          <a:bodyPr/>
          <a:lstStyle/>
          <a:p>
            <a:pPr marL="609600" indent="-609600">
              <a:lnSpc>
                <a:spcPct val="80000"/>
              </a:lnSpc>
              <a:spcBef>
                <a:spcPts val="500"/>
              </a:spcBef>
              <a:spcAft>
                <a:spcPts val="500"/>
              </a:spcAft>
              <a:buFontTx/>
              <a:buAutoNum type="alphaUcPeriod"/>
            </a:pPr>
            <a:endParaRPr lang="en-US" altLang="en-US" sz="2400"/>
          </a:p>
          <a:p>
            <a:pPr marL="609600" indent="-609600">
              <a:lnSpc>
                <a:spcPct val="80000"/>
              </a:lnSpc>
              <a:spcBef>
                <a:spcPts val="500"/>
              </a:spcBef>
              <a:spcAft>
                <a:spcPts val="500"/>
              </a:spcAft>
              <a:buFontTx/>
              <a:buNone/>
            </a:pPr>
            <a:r>
              <a:rPr lang="en-US" altLang="en-US" sz="2400"/>
              <a:t>D. Basis for idea: It is hard to specify the policies for privacy preservation in a legal, precise, and correct manner. It is even harder to enforce the privacy policies</a:t>
            </a:r>
          </a:p>
          <a:p>
            <a:pPr marL="609600" indent="-609600">
              <a:lnSpc>
                <a:spcPct val="80000"/>
              </a:lnSpc>
              <a:spcBef>
                <a:spcPts val="500"/>
              </a:spcBef>
              <a:spcAft>
                <a:spcPts val="500"/>
              </a:spcAft>
              <a:buFontTx/>
              <a:buNone/>
            </a:pPr>
            <a:r>
              <a:rPr lang="en-US" altLang="en-US" sz="2400"/>
              <a:t>Ideas for privacy:</a:t>
            </a:r>
          </a:p>
          <a:p>
            <a:pPr marL="609600" indent="-609600">
              <a:lnSpc>
                <a:spcPct val="80000"/>
              </a:lnSpc>
              <a:spcBef>
                <a:spcPts val="500"/>
              </a:spcBef>
              <a:spcAft>
                <a:spcPts val="500"/>
              </a:spcAft>
              <a:buFontTx/>
              <a:buNone/>
            </a:pPr>
            <a:r>
              <a:rPr lang="en-US" altLang="en-US" sz="2400"/>
              <a:t>       Develop languages to specify policies</a:t>
            </a:r>
          </a:p>
          <a:p>
            <a:pPr marL="609600" indent="-609600">
              <a:lnSpc>
                <a:spcPct val="80000"/>
              </a:lnSpc>
              <a:spcBef>
                <a:spcPts val="500"/>
              </a:spcBef>
              <a:spcAft>
                <a:spcPts val="500"/>
              </a:spcAft>
              <a:buFontTx/>
              <a:buNone/>
            </a:pPr>
            <a:r>
              <a:rPr lang="en-US" altLang="en-US" sz="2400"/>
              <a:t>       Bundle data with policy constraints </a:t>
            </a:r>
          </a:p>
          <a:p>
            <a:pPr marL="609600" indent="-609600">
              <a:lnSpc>
                <a:spcPct val="80000"/>
              </a:lnSpc>
              <a:spcBef>
                <a:spcPts val="500"/>
              </a:spcBef>
              <a:spcAft>
                <a:spcPts val="500"/>
              </a:spcAft>
              <a:buFontTx/>
              <a:buNone/>
            </a:pPr>
            <a:r>
              <a:rPr lang="en-US" altLang="en-US" sz="2400"/>
              <a:t>       Use obligations and penalties</a:t>
            </a:r>
          </a:p>
          <a:p>
            <a:pPr marL="609600" indent="-609600">
              <a:lnSpc>
                <a:spcPct val="80000"/>
              </a:lnSpc>
              <a:spcBef>
                <a:spcPts val="500"/>
              </a:spcBef>
              <a:spcAft>
                <a:spcPts val="500"/>
              </a:spcAft>
              <a:buFontTx/>
              <a:buNone/>
            </a:pPr>
            <a:r>
              <a:rPr lang="en-US" altLang="en-US" sz="2400"/>
              <a:t>       Specify when, who, and how many times the private information can be disseminated </a:t>
            </a:r>
          </a:p>
          <a:p>
            <a:pPr marL="609600" indent="-609600">
              <a:lnSpc>
                <a:spcPct val="80000"/>
              </a:lnSpc>
              <a:spcBef>
                <a:spcPts val="500"/>
              </a:spcBef>
              <a:spcAft>
                <a:spcPts val="500"/>
              </a:spcAft>
              <a:buFontTx/>
              <a:buNone/>
            </a:pPr>
            <a:r>
              <a:rPr lang="en-US" altLang="en-US" sz="2400"/>
              <a:t>       Use Apoptosis to destroy private information    </a:t>
            </a:r>
          </a:p>
        </p:txBody>
      </p:sp>
      <p:sp>
        <p:nvSpPr>
          <p:cNvPr id="1891332" name="Text Box 4"/>
          <p:cNvSpPr txBox="1">
            <a:spLocks noChangeArrowheads="1"/>
          </p:cNvSpPr>
          <p:nvPr/>
        </p:nvSpPr>
        <p:spPr bwMode="auto">
          <a:xfrm>
            <a:off x="2016172" y="6365874"/>
            <a:ext cx="5638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pl-PL" altLang="en-US" sz="1000" dirty="0" smtClean="0">
                <a:solidFill>
                  <a:srgbClr val="080808"/>
                </a:solidFill>
                <a:latin typeface="Times New Roman" pitchFamily="18" charset="0"/>
              </a:rPr>
              <a:t>,</a:t>
            </a:r>
            <a:endParaRPr lang="en-US" altLang="en-US" sz="1000" dirty="0">
              <a:solidFill>
                <a:srgbClr val="080808"/>
              </a:solidFill>
              <a:latin typeface="Times New Roman" pitchFamily="18" charset="0"/>
            </a:endParaRPr>
          </a:p>
        </p:txBody>
      </p:sp>
    </p:spTree>
    <p:extLst>
      <p:ext uri="{BB962C8B-B14F-4D97-AF65-F5344CB8AC3E}">
        <p14:creationId xmlns:p14="http://schemas.microsoft.com/office/powerpoint/2010/main" val="580253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a:xfrm>
            <a:off x="204716" y="0"/>
            <a:ext cx="9159948" cy="862013"/>
          </a:xfrm>
        </p:spPr>
        <p:txBody>
          <a:bodyPr/>
          <a:lstStyle/>
          <a:p>
            <a:r>
              <a:rPr lang="en-US" altLang="en-US" sz="3600" dirty="0" smtClean="0"/>
              <a:t>Privacy Metrics</a:t>
            </a:r>
            <a:endParaRPr lang="en-US" altLang="en-US" sz="3600" dirty="0"/>
          </a:p>
        </p:txBody>
      </p:sp>
      <p:sp>
        <p:nvSpPr>
          <p:cNvPr id="1618947" name="Rectangle 3"/>
          <p:cNvSpPr>
            <a:spLocks noGrp="1" noChangeArrowheads="1"/>
          </p:cNvSpPr>
          <p:nvPr>
            <p:ph type="body" idx="1"/>
          </p:nvPr>
        </p:nvSpPr>
        <p:spPr>
          <a:xfrm>
            <a:off x="601663" y="1800225"/>
            <a:ext cx="8085137" cy="4325938"/>
          </a:xfrm>
        </p:spPr>
        <p:txBody>
          <a:bodyPr/>
          <a:lstStyle/>
          <a:p>
            <a:pPr marL="609600" indent="-609600">
              <a:buFont typeface="Wingdings" pitchFamily="2" charset="2"/>
              <a:buAutoNum type="alphaUcPeriod"/>
            </a:pPr>
            <a:r>
              <a:rPr lang="en-US" altLang="en-US" dirty="0"/>
              <a:t>Anonymity set size metrics</a:t>
            </a:r>
          </a:p>
          <a:p>
            <a:pPr marL="609600" indent="-609600">
              <a:spcBef>
                <a:spcPct val="50000"/>
              </a:spcBef>
              <a:buFont typeface="Wingdings" pitchFamily="2" charset="2"/>
              <a:buAutoNum type="alphaUcPeriod"/>
            </a:pPr>
            <a:r>
              <a:rPr lang="en-US" altLang="en-US" dirty="0"/>
              <a:t>Entropy-based metrics</a:t>
            </a:r>
          </a:p>
          <a:p>
            <a:pPr marL="609600" indent="-609600">
              <a:buFont typeface="Wingdings" pitchFamily="2" charset="2"/>
              <a:buAutoNum type="alphaUcPeriod"/>
            </a:pPr>
            <a:endParaRPr lang="en-US" altLang="en-US" dirty="0"/>
          </a:p>
        </p:txBody>
      </p:sp>
    </p:spTree>
    <p:extLst>
      <p:ext uri="{BB962C8B-B14F-4D97-AF65-F5344CB8AC3E}">
        <p14:creationId xmlns:p14="http://schemas.microsoft.com/office/powerpoint/2010/main" val="15823131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ChangeArrowheads="1"/>
          </p:cNvSpPr>
          <p:nvPr/>
        </p:nvSpPr>
        <p:spPr bwMode="auto">
          <a:xfrm>
            <a:off x="0" y="3171825"/>
            <a:ext cx="9144000" cy="336232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0995" name="Rectangle 3"/>
          <p:cNvSpPr>
            <a:spLocks noGrp="1" noChangeArrowheads="1"/>
          </p:cNvSpPr>
          <p:nvPr>
            <p:ph type="title"/>
          </p:nvPr>
        </p:nvSpPr>
        <p:spPr>
          <a:xfrm>
            <a:off x="700088" y="274638"/>
            <a:ext cx="7978775" cy="1028700"/>
          </a:xfrm>
        </p:spPr>
        <p:txBody>
          <a:bodyPr/>
          <a:lstStyle/>
          <a:p>
            <a:r>
              <a:rPr lang="en-US" altLang="en-US" sz="4800" dirty="0"/>
              <a:t/>
            </a:r>
            <a:br>
              <a:rPr lang="en-US" altLang="en-US" sz="4800" dirty="0"/>
            </a:br>
            <a:r>
              <a:rPr lang="en-US" altLang="en-US" sz="4000" dirty="0"/>
              <a:t>A. Anonymity Set Size Metrics</a:t>
            </a:r>
          </a:p>
        </p:txBody>
      </p:sp>
      <p:sp>
        <p:nvSpPr>
          <p:cNvPr id="1620996" name="Rectangle 4"/>
          <p:cNvSpPr>
            <a:spLocks noGrp="1" noChangeArrowheads="1"/>
          </p:cNvSpPr>
          <p:nvPr>
            <p:ph type="body" sz="half" idx="1"/>
          </p:nvPr>
        </p:nvSpPr>
        <p:spPr>
          <a:xfrm>
            <a:off x="204788" y="1365250"/>
            <a:ext cx="8839200" cy="1858963"/>
          </a:xfrm>
        </p:spPr>
        <p:txBody>
          <a:bodyPr/>
          <a:lstStyle/>
          <a:p>
            <a:r>
              <a:rPr lang="en-US" altLang="en-US" sz="2800"/>
              <a:t>The larger set of indistinguishable entities, the lower probability of identifying any one of them</a:t>
            </a:r>
          </a:p>
          <a:p>
            <a:pPr lvl="1"/>
            <a:r>
              <a:rPr lang="en-US" altLang="en-US" sz="2400"/>
              <a:t>Can use to ”anonymize” a selected private attribute value within the domain of its all possible values</a:t>
            </a:r>
          </a:p>
        </p:txBody>
      </p:sp>
      <p:sp>
        <p:nvSpPr>
          <p:cNvPr id="1620997" name="Text Box 5"/>
          <p:cNvSpPr txBox="1">
            <a:spLocks noChangeArrowheads="1"/>
          </p:cNvSpPr>
          <p:nvPr/>
        </p:nvSpPr>
        <p:spPr bwMode="auto">
          <a:xfrm>
            <a:off x="327025" y="3197225"/>
            <a:ext cx="4511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solidFill>
                  <a:schemeClr val="tx2"/>
                </a:solidFill>
                <a:latin typeface="Tahoma" pitchFamily="34" charset="0"/>
              </a:rPr>
              <a:t>“Hiding in a crowd”</a:t>
            </a:r>
          </a:p>
        </p:txBody>
      </p:sp>
      <p:grpSp>
        <p:nvGrpSpPr>
          <p:cNvPr id="1620998" name="Group 6"/>
          <p:cNvGrpSpPr>
            <a:grpSpLocks/>
          </p:cNvGrpSpPr>
          <p:nvPr/>
        </p:nvGrpSpPr>
        <p:grpSpPr bwMode="auto">
          <a:xfrm>
            <a:off x="4102100" y="3397250"/>
            <a:ext cx="4732338" cy="3106738"/>
            <a:chOff x="2395" y="2140"/>
            <a:chExt cx="2981" cy="1957"/>
          </a:xfrm>
        </p:grpSpPr>
        <p:sp>
          <p:nvSpPr>
            <p:cNvPr id="1620999" name="Oval 7"/>
            <p:cNvSpPr>
              <a:spLocks noChangeArrowheads="1"/>
            </p:cNvSpPr>
            <p:nvPr/>
          </p:nvSpPr>
          <p:spPr bwMode="auto">
            <a:xfrm>
              <a:off x="2395" y="2140"/>
              <a:ext cx="2860" cy="1648"/>
            </a:xfrm>
            <a:prstGeom prst="ellipse">
              <a:avLst/>
            </a:prstGeom>
            <a:solidFill>
              <a:schemeClr val="bg1"/>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0" name="Oval 8"/>
            <p:cNvSpPr>
              <a:spLocks noChangeArrowheads="1"/>
            </p:cNvSpPr>
            <p:nvPr/>
          </p:nvSpPr>
          <p:spPr bwMode="auto">
            <a:xfrm>
              <a:off x="3199"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1" name="Oval 9"/>
            <p:cNvSpPr>
              <a:spLocks noChangeArrowheads="1"/>
            </p:cNvSpPr>
            <p:nvPr/>
          </p:nvSpPr>
          <p:spPr bwMode="auto">
            <a:xfrm>
              <a:off x="2585"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2" name="Oval 10"/>
            <p:cNvSpPr>
              <a:spLocks noChangeArrowheads="1"/>
            </p:cNvSpPr>
            <p:nvPr/>
          </p:nvSpPr>
          <p:spPr bwMode="auto">
            <a:xfrm>
              <a:off x="2585"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3" name="Oval 11"/>
            <p:cNvSpPr>
              <a:spLocks noChangeArrowheads="1"/>
            </p:cNvSpPr>
            <p:nvPr/>
          </p:nvSpPr>
          <p:spPr bwMode="auto">
            <a:xfrm>
              <a:off x="2890"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4" name="Oval 12"/>
            <p:cNvSpPr>
              <a:spLocks noChangeArrowheads="1"/>
            </p:cNvSpPr>
            <p:nvPr/>
          </p:nvSpPr>
          <p:spPr bwMode="auto">
            <a:xfrm>
              <a:off x="3198"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5" name="Oval 13"/>
            <p:cNvSpPr>
              <a:spLocks noChangeArrowheads="1"/>
            </p:cNvSpPr>
            <p:nvPr/>
          </p:nvSpPr>
          <p:spPr bwMode="auto">
            <a:xfrm>
              <a:off x="2889"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6" name="Oval 14"/>
            <p:cNvSpPr>
              <a:spLocks noChangeArrowheads="1"/>
            </p:cNvSpPr>
            <p:nvPr/>
          </p:nvSpPr>
          <p:spPr bwMode="auto">
            <a:xfrm>
              <a:off x="3198"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7" name="Oval 15"/>
            <p:cNvSpPr>
              <a:spLocks noChangeArrowheads="1"/>
            </p:cNvSpPr>
            <p:nvPr/>
          </p:nvSpPr>
          <p:spPr bwMode="auto">
            <a:xfrm>
              <a:off x="2585"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8" name="Oval 16"/>
            <p:cNvSpPr>
              <a:spLocks noChangeArrowheads="1"/>
            </p:cNvSpPr>
            <p:nvPr/>
          </p:nvSpPr>
          <p:spPr bwMode="auto">
            <a:xfrm>
              <a:off x="3198" y="226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09" name="Oval 17"/>
            <p:cNvSpPr>
              <a:spLocks noChangeArrowheads="1"/>
            </p:cNvSpPr>
            <p:nvPr/>
          </p:nvSpPr>
          <p:spPr bwMode="auto">
            <a:xfrm>
              <a:off x="2889"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0" name="Oval 18"/>
            <p:cNvSpPr>
              <a:spLocks noChangeArrowheads="1"/>
            </p:cNvSpPr>
            <p:nvPr/>
          </p:nvSpPr>
          <p:spPr bwMode="auto">
            <a:xfrm>
              <a:off x="3198"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1" name="Oval 19"/>
            <p:cNvSpPr>
              <a:spLocks noChangeArrowheads="1"/>
            </p:cNvSpPr>
            <p:nvPr/>
          </p:nvSpPr>
          <p:spPr bwMode="auto">
            <a:xfrm>
              <a:off x="3201"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2" name="Oval 20"/>
            <p:cNvSpPr>
              <a:spLocks noChangeArrowheads="1"/>
            </p:cNvSpPr>
            <p:nvPr/>
          </p:nvSpPr>
          <p:spPr bwMode="auto">
            <a:xfrm>
              <a:off x="3509"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3" name="Oval 21"/>
            <p:cNvSpPr>
              <a:spLocks noChangeArrowheads="1"/>
            </p:cNvSpPr>
            <p:nvPr/>
          </p:nvSpPr>
          <p:spPr bwMode="auto">
            <a:xfrm>
              <a:off x="3814"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4" name="Oval 22"/>
            <p:cNvSpPr>
              <a:spLocks noChangeArrowheads="1"/>
            </p:cNvSpPr>
            <p:nvPr/>
          </p:nvSpPr>
          <p:spPr bwMode="auto">
            <a:xfrm>
              <a:off x="4122"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5" name="Oval 23"/>
            <p:cNvSpPr>
              <a:spLocks noChangeArrowheads="1"/>
            </p:cNvSpPr>
            <p:nvPr/>
          </p:nvSpPr>
          <p:spPr bwMode="auto">
            <a:xfrm>
              <a:off x="3200"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6" name="Oval 24"/>
            <p:cNvSpPr>
              <a:spLocks noChangeArrowheads="1"/>
            </p:cNvSpPr>
            <p:nvPr/>
          </p:nvSpPr>
          <p:spPr bwMode="auto">
            <a:xfrm>
              <a:off x="3508"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7" name="Oval 25"/>
            <p:cNvSpPr>
              <a:spLocks noChangeArrowheads="1"/>
            </p:cNvSpPr>
            <p:nvPr/>
          </p:nvSpPr>
          <p:spPr bwMode="auto">
            <a:xfrm>
              <a:off x="3199"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8" name="Oval 26"/>
            <p:cNvSpPr>
              <a:spLocks noChangeArrowheads="1"/>
            </p:cNvSpPr>
            <p:nvPr/>
          </p:nvSpPr>
          <p:spPr bwMode="auto">
            <a:xfrm>
              <a:off x="3508"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19" name="Oval 27"/>
            <p:cNvSpPr>
              <a:spLocks noChangeArrowheads="1"/>
            </p:cNvSpPr>
            <p:nvPr/>
          </p:nvSpPr>
          <p:spPr bwMode="auto">
            <a:xfrm>
              <a:off x="3813"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0" name="Oval 28"/>
            <p:cNvSpPr>
              <a:spLocks noChangeArrowheads="1"/>
            </p:cNvSpPr>
            <p:nvPr/>
          </p:nvSpPr>
          <p:spPr bwMode="auto">
            <a:xfrm>
              <a:off x="4121"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1" name="Oval 29"/>
            <p:cNvSpPr>
              <a:spLocks noChangeArrowheads="1"/>
            </p:cNvSpPr>
            <p:nvPr/>
          </p:nvSpPr>
          <p:spPr bwMode="auto">
            <a:xfrm>
              <a:off x="3812"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2" name="Oval 30"/>
            <p:cNvSpPr>
              <a:spLocks noChangeArrowheads="1"/>
            </p:cNvSpPr>
            <p:nvPr/>
          </p:nvSpPr>
          <p:spPr bwMode="auto">
            <a:xfrm>
              <a:off x="4121"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21023" name="Group 31"/>
            <p:cNvGrpSpPr>
              <a:grpSpLocks/>
            </p:cNvGrpSpPr>
            <p:nvPr/>
          </p:nvGrpSpPr>
          <p:grpSpPr bwMode="auto">
            <a:xfrm>
              <a:off x="3199" y="2266"/>
              <a:ext cx="1075" cy="468"/>
              <a:chOff x="431" y="1586"/>
              <a:chExt cx="1075" cy="468"/>
            </a:xfrm>
          </p:grpSpPr>
          <p:sp>
            <p:nvSpPr>
              <p:cNvPr id="1621024" name="Oval 32"/>
              <p:cNvSpPr>
                <a:spLocks noChangeArrowheads="1"/>
              </p:cNvSpPr>
              <p:nvPr/>
            </p:nvSpPr>
            <p:spPr bwMode="auto">
              <a:xfrm>
                <a:off x="432"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5" name="Oval 33"/>
              <p:cNvSpPr>
                <a:spLocks noChangeArrowheads="1"/>
              </p:cNvSpPr>
              <p:nvPr/>
            </p:nvSpPr>
            <p:spPr bwMode="auto">
              <a:xfrm>
                <a:off x="740"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6" name="Oval 34"/>
              <p:cNvSpPr>
                <a:spLocks noChangeArrowheads="1"/>
              </p:cNvSpPr>
              <p:nvPr/>
            </p:nvSpPr>
            <p:spPr bwMode="auto">
              <a:xfrm>
                <a:off x="431"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7" name="Oval 35"/>
              <p:cNvSpPr>
                <a:spLocks noChangeArrowheads="1"/>
              </p:cNvSpPr>
              <p:nvPr/>
            </p:nvSpPr>
            <p:spPr bwMode="auto">
              <a:xfrm>
                <a:off x="740"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8" name="Oval 36"/>
              <p:cNvSpPr>
                <a:spLocks noChangeArrowheads="1"/>
              </p:cNvSpPr>
              <p:nvPr/>
            </p:nvSpPr>
            <p:spPr bwMode="auto">
              <a:xfrm>
                <a:off x="1045"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29" name="Oval 37"/>
              <p:cNvSpPr>
                <a:spLocks noChangeArrowheads="1"/>
              </p:cNvSpPr>
              <p:nvPr/>
            </p:nvSpPr>
            <p:spPr bwMode="auto">
              <a:xfrm>
                <a:off x="1353" y="158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0" name="Oval 38"/>
              <p:cNvSpPr>
                <a:spLocks noChangeArrowheads="1"/>
              </p:cNvSpPr>
              <p:nvPr/>
            </p:nvSpPr>
            <p:spPr bwMode="auto">
              <a:xfrm>
                <a:off x="1044"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1" name="Oval 39"/>
              <p:cNvSpPr>
                <a:spLocks noChangeArrowheads="1"/>
              </p:cNvSpPr>
              <p:nvPr/>
            </p:nvSpPr>
            <p:spPr bwMode="auto">
              <a:xfrm>
                <a:off x="1353" y="189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21032" name="Oval 40"/>
            <p:cNvSpPr>
              <a:spLocks noChangeArrowheads="1"/>
            </p:cNvSpPr>
            <p:nvPr/>
          </p:nvSpPr>
          <p:spPr bwMode="auto">
            <a:xfrm>
              <a:off x="4123"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3" name="Oval 41"/>
            <p:cNvSpPr>
              <a:spLocks noChangeArrowheads="1"/>
            </p:cNvSpPr>
            <p:nvPr/>
          </p:nvSpPr>
          <p:spPr bwMode="auto">
            <a:xfrm>
              <a:off x="4431" y="3514"/>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4" name="Oval 42"/>
            <p:cNvSpPr>
              <a:spLocks noChangeArrowheads="1"/>
            </p:cNvSpPr>
            <p:nvPr/>
          </p:nvSpPr>
          <p:spPr bwMode="auto">
            <a:xfrm>
              <a:off x="4122"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5" name="Oval 43"/>
            <p:cNvSpPr>
              <a:spLocks noChangeArrowheads="1"/>
            </p:cNvSpPr>
            <p:nvPr/>
          </p:nvSpPr>
          <p:spPr bwMode="auto">
            <a:xfrm>
              <a:off x="4430"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6" name="Oval 44"/>
            <p:cNvSpPr>
              <a:spLocks noChangeArrowheads="1"/>
            </p:cNvSpPr>
            <p:nvPr/>
          </p:nvSpPr>
          <p:spPr bwMode="auto">
            <a:xfrm>
              <a:off x="4121"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7" name="Oval 45"/>
            <p:cNvSpPr>
              <a:spLocks noChangeArrowheads="1"/>
            </p:cNvSpPr>
            <p:nvPr/>
          </p:nvSpPr>
          <p:spPr bwMode="auto">
            <a:xfrm>
              <a:off x="4430"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8" name="Oval 46"/>
            <p:cNvSpPr>
              <a:spLocks noChangeArrowheads="1"/>
            </p:cNvSpPr>
            <p:nvPr/>
          </p:nvSpPr>
          <p:spPr bwMode="auto">
            <a:xfrm>
              <a:off x="4735"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39" name="Oval 47"/>
            <p:cNvSpPr>
              <a:spLocks noChangeArrowheads="1"/>
            </p:cNvSpPr>
            <p:nvPr/>
          </p:nvSpPr>
          <p:spPr bwMode="auto">
            <a:xfrm>
              <a:off x="5043" y="2890"/>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0" name="Oval 48"/>
            <p:cNvSpPr>
              <a:spLocks noChangeArrowheads="1"/>
            </p:cNvSpPr>
            <p:nvPr/>
          </p:nvSpPr>
          <p:spPr bwMode="auto">
            <a:xfrm>
              <a:off x="4734" y="3202"/>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1" name="Oval 49"/>
            <p:cNvSpPr>
              <a:spLocks noChangeArrowheads="1"/>
            </p:cNvSpPr>
            <p:nvPr/>
          </p:nvSpPr>
          <p:spPr bwMode="auto">
            <a:xfrm>
              <a:off x="4122" y="226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2" name="Oval 50"/>
            <p:cNvSpPr>
              <a:spLocks noChangeArrowheads="1"/>
            </p:cNvSpPr>
            <p:nvPr/>
          </p:nvSpPr>
          <p:spPr bwMode="auto">
            <a:xfrm>
              <a:off x="4430" y="2266"/>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3" name="Oval 51"/>
            <p:cNvSpPr>
              <a:spLocks noChangeArrowheads="1"/>
            </p:cNvSpPr>
            <p:nvPr/>
          </p:nvSpPr>
          <p:spPr bwMode="auto">
            <a:xfrm>
              <a:off x="4121" y="2578"/>
              <a:ext cx="153" cy="156"/>
            </a:xfrm>
            <a:prstGeom prst="ellipse">
              <a:avLst/>
            </a:prstGeom>
            <a:solidFill>
              <a:schemeClr val="accent2"/>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4" name="Oval 52"/>
            <p:cNvSpPr>
              <a:spLocks noChangeArrowheads="1"/>
            </p:cNvSpPr>
            <p:nvPr/>
          </p:nvSpPr>
          <p:spPr bwMode="auto">
            <a:xfrm>
              <a:off x="4430" y="2578"/>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5" name="Oval 53"/>
            <p:cNvSpPr>
              <a:spLocks noChangeArrowheads="1"/>
            </p:cNvSpPr>
            <p:nvPr/>
          </p:nvSpPr>
          <p:spPr bwMode="auto">
            <a:xfrm>
              <a:off x="4734" y="2578"/>
              <a:ext cx="153" cy="156"/>
            </a:xfrm>
            <a:prstGeom prst="ellipse">
              <a:avLst/>
            </a:prstGeom>
            <a:solidFill>
              <a:schemeClr val="tx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46" name="Text Box 54"/>
            <p:cNvSpPr txBox="1">
              <a:spLocks noChangeArrowheads="1"/>
            </p:cNvSpPr>
            <p:nvPr/>
          </p:nvSpPr>
          <p:spPr bwMode="auto">
            <a:xfrm>
              <a:off x="2699" y="3809"/>
              <a:ext cx="267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Tahoma" pitchFamily="34" charset="0"/>
                </a:rPr>
                <a:t>“More” anonymous (1/</a:t>
              </a:r>
              <a:r>
                <a:rPr lang="en-US" altLang="en-US" sz="2400" i="1">
                  <a:solidFill>
                    <a:schemeClr val="tx2"/>
                  </a:solidFill>
                  <a:latin typeface="Tahoma" pitchFamily="34" charset="0"/>
                </a:rPr>
                <a:t>n</a:t>
              </a:r>
              <a:r>
                <a:rPr lang="en-US" altLang="en-US" sz="2400">
                  <a:solidFill>
                    <a:schemeClr val="tx2"/>
                  </a:solidFill>
                  <a:latin typeface="Tahoma" pitchFamily="34" charset="0"/>
                </a:rPr>
                <a:t>)</a:t>
              </a:r>
            </a:p>
          </p:txBody>
        </p:sp>
      </p:grpSp>
      <p:sp>
        <p:nvSpPr>
          <p:cNvPr id="1621047" name="Text Box 55"/>
          <p:cNvSpPr txBox="1">
            <a:spLocks noChangeArrowheads="1"/>
          </p:cNvSpPr>
          <p:nvPr/>
        </p:nvSpPr>
        <p:spPr bwMode="auto">
          <a:xfrm>
            <a:off x="241300" y="5375275"/>
            <a:ext cx="3932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solidFill>
                  <a:schemeClr val="tx2"/>
                </a:solidFill>
                <a:latin typeface="Tahoma" pitchFamily="34" charset="0"/>
              </a:rPr>
              <a:t>“Less” anonymous (1/4)</a:t>
            </a:r>
          </a:p>
        </p:txBody>
      </p:sp>
      <p:grpSp>
        <p:nvGrpSpPr>
          <p:cNvPr id="1621048" name="Group 56"/>
          <p:cNvGrpSpPr>
            <a:grpSpLocks/>
          </p:cNvGrpSpPr>
          <p:nvPr/>
        </p:nvGrpSpPr>
        <p:grpSpPr bwMode="auto">
          <a:xfrm>
            <a:off x="1212850" y="4143375"/>
            <a:ext cx="1265238" cy="1130300"/>
            <a:chOff x="572" y="1294"/>
            <a:chExt cx="797" cy="712"/>
          </a:xfrm>
        </p:grpSpPr>
        <p:sp>
          <p:nvSpPr>
            <p:cNvPr id="1621049" name="Oval 57"/>
            <p:cNvSpPr>
              <a:spLocks noChangeArrowheads="1"/>
            </p:cNvSpPr>
            <p:nvPr/>
          </p:nvSpPr>
          <p:spPr bwMode="auto">
            <a:xfrm>
              <a:off x="572" y="1294"/>
              <a:ext cx="797" cy="712"/>
            </a:xfrm>
            <a:prstGeom prst="ellipse">
              <a:avLst/>
            </a:prstGeom>
            <a:solidFill>
              <a:schemeClr val="bg1"/>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0" name="Oval 58"/>
            <p:cNvSpPr>
              <a:spLocks noChangeArrowheads="1"/>
            </p:cNvSpPr>
            <p:nvPr/>
          </p:nvSpPr>
          <p:spPr bwMode="auto">
            <a:xfrm>
              <a:off x="742" y="1725"/>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1" name="Oval 59"/>
            <p:cNvSpPr>
              <a:spLocks noChangeArrowheads="1"/>
            </p:cNvSpPr>
            <p:nvPr/>
          </p:nvSpPr>
          <p:spPr bwMode="auto">
            <a:xfrm>
              <a:off x="1047" y="1725"/>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2" name="Oval 60"/>
            <p:cNvSpPr>
              <a:spLocks noChangeArrowheads="1"/>
            </p:cNvSpPr>
            <p:nvPr/>
          </p:nvSpPr>
          <p:spPr bwMode="auto">
            <a:xfrm>
              <a:off x="742" y="1413"/>
              <a:ext cx="153" cy="156"/>
            </a:xfrm>
            <a:prstGeom prst="ellipse">
              <a:avLst/>
            </a:prstGeom>
            <a:solidFill>
              <a:schemeClr val="tx2"/>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1053" name="Oval 61"/>
            <p:cNvSpPr>
              <a:spLocks noChangeArrowheads="1"/>
            </p:cNvSpPr>
            <p:nvPr/>
          </p:nvSpPr>
          <p:spPr bwMode="auto">
            <a:xfrm>
              <a:off x="1046" y="1413"/>
              <a:ext cx="153" cy="156"/>
            </a:xfrm>
            <a:prstGeom prst="ellipse">
              <a:avLst/>
            </a:prstGeom>
            <a:solidFill>
              <a:schemeClr val="accent2"/>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665984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3042" name="Rectangle 2"/>
          <p:cNvSpPr>
            <a:spLocks noGrp="1" noChangeArrowheads="1"/>
          </p:cNvSpPr>
          <p:nvPr>
            <p:ph type="title"/>
          </p:nvPr>
        </p:nvSpPr>
        <p:spPr>
          <a:xfrm>
            <a:off x="1350963" y="0"/>
            <a:ext cx="7793037" cy="776288"/>
          </a:xfrm>
        </p:spPr>
        <p:txBody>
          <a:bodyPr/>
          <a:lstStyle/>
          <a:p>
            <a:r>
              <a:rPr lang="en-US" altLang="en-US" sz="4800" dirty="0"/>
              <a:t/>
            </a:r>
            <a:br>
              <a:rPr lang="en-US" altLang="en-US" sz="4800" dirty="0"/>
            </a:br>
            <a:r>
              <a:rPr lang="en-US" altLang="en-US" sz="4000" dirty="0"/>
              <a:t>Anonymity Set</a:t>
            </a:r>
          </a:p>
        </p:txBody>
      </p:sp>
      <p:sp>
        <p:nvSpPr>
          <p:cNvPr id="1623043" name="Rectangle 3"/>
          <p:cNvSpPr>
            <a:spLocks noGrp="1" noChangeArrowheads="1"/>
          </p:cNvSpPr>
          <p:nvPr>
            <p:ph type="body" sz="half" idx="1"/>
          </p:nvPr>
        </p:nvSpPr>
        <p:spPr>
          <a:xfrm>
            <a:off x="288925" y="1470025"/>
            <a:ext cx="8489950" cy="5562600"/>
          </a:xfrm>
        </p:spPr>
        <p:txBody>
          <a:bodyPr/>
          <a:lstStyle/>
          <a:p>
            <a:pPr>
              <a:spcBef>
                <a:spcPct val="50000"/>
              </a:spcBef>
            </a:pPr>
            <a:r>
              <a:rPr lang="en-US" altLang="en-US" sz="2800"/>
              <a:t>Anonymity set A</a:t>
            </a:r>
          </a:p>
          <a:p>
            <a:pPr>
              <a:buFontTx/>
              <a:buNone/>
            </a:pPr>
            <a:r>
              <a:rPr lang="en-US" altLang="en-US" sz="2800" i="1"/>
              <a:t>	A = {(s</a:t>
            </a:r>
            <a:r>
              <a:rPr lang="en-US" altLang="en-US" sz="2800" i="1" baseline="-25000"/>
              <a:t>1</a:t>
            </a:r>
            <a:r>
              <a:rPr lang="en-US" altLang="en-US" sz="2800" i="1"/>
              <a:t>, p</a:t>
            </a:r>
            <a:r>
              <a:rPr lang="en-US" altLang="en-US" sz="2800" i="1" baseline="-25000"/>
              <a:t>1</a:t>
            </a:r>
            <a:r>
              <a:rPr lang="en-US" altLang="en-US" sz="2800" i="1"/>
              <a:t>), (s</a:t>
            </a:r>
            <a:r>
              <a:rPr lang="en-US" altLang="en-US" sz="2800" i="1" baseline="-25000"/>
              <a:t>2</a:t>
            </a:r>
            <a:r>
              <a:rPr lang="en-US" altLang="en-US" sz="2800" i="1"/>
              <a:t>, p</a:t>
            </a:r>
            <a:r>
              <a:rPr lang="en-US" altLang="en-US" sz="2800" i="1" baseline="-25000"/>
              <a:t>2</a:t>
            </a:r>
            <a:r>
              <a:rPr lang="en-US" altLang="en-US" sz="2800" i="1"/>
              <a:t>), …, (s</a:t>
            </a:r>
            <a:r>
              <a:rPr lang="en-US" altLang="en-US" sz="2800" i="1" baseline="-25000"/>
              <a:t>n</a:t>
            </a:r>
            <a:r>
              <a:rPr lang="en-US" altLang="en-US" sz="2800" i="1"/>
              <a:t>, p</a:t>
            </a:r>
            <a:r>
              <a:rPr lang="en-US" altLang="en-US" sz="2800" i="1" baseline="-25000"/>
              <a:t>n</a:t>
            </a:r>
            <a:r>
              <a:rPr lang="en-US" altLang="en-US" sz="2800" i="1"/>
              <a:t>)}</a:t>
            </a:r>
          </a:p>
          <a:p>
            <a:pPr lvl="1"/>
            <a:r>
              <a:rPr lang="en-US" altLang="en-US" sz="2400" i="1"/>
              <a:t>s</a:t>
            </a:r>
            <a:r>
              <a:rPr lang="en-US" altLang="en-US" sz="2400" i="1" baseline="-25000"/>
              <a:t>i</a:t>
            </a:r>
            <a:r>
              <a:rPr lang="en-US" altLang="en-US" sz="2400"/>
              <a:t>: subject </a:t>
            </a:r>
            <a:r>
              <a:rPr lang="en-US" altLang="en-US" sz="2400" i="1"/>
              <a:t>i </a:t>
            </a:r>
            <a:r>
              <a:rPr lang="en-US" altLang="en-US" sz="2400"/>
              <a:t>who might access private data</a:t>
            </a:r>
          </a:p>
          <a:p>
            <a:pPr lvl="1">
              <a:buFontTx/>
              <a:buNone/>
            </a:pPr>
            <a:r>
              <a:rPr lang="en-US" altLang="en-US" sz="2400"/>
              <a:t>	  </a:t>
            </a:r>
            <a:r>
              <a:rPr lang="en-US" altLang="en-US" sz="2000">
                <a:solidFill>
                  <a:schemeClr val="tx2"/>
                </a:solidFill>
              </a:rPr>
              <a:t>or:  </a:t>
            </a:r>
            <a:r>
              <a:rPr lang="en-US" altLang="en-US" sz="2000" i="1">
                <a:solidFill>
                  <a:schemeClr val="tx2"/>
                </a:solidFill>
              </a:rPr>
              <a:t>i</a:t>
            </a:r>
            <a:r>
              <a:rPr lang="en-US" altLang="en-US" sz="2000">
                <a:solidFill>
                  <a:schemeClr val="tx2"/>
                </a:solidFill>
              </a:rPr>
              <a:t>-th possible value for a private data attribute</a:t>
            </a:r>
          </a:p>
          <a:p>
            <a:pPr lvl="1"/>
            <a:r>
              <a:rPr lang="en-US" altLang="en-US" sz="2400" i="1"/>
              <a:t>p</a:t>
            </a:r>
            <a:r>
              <a:rPr lang="en-US" altLang="en-US" sz="2400" i="1" baseline="-25000"/>
              <a:t>i</a:t>
            </a:r>
            <a:r>
              <a:rPr lang="en-US" altLang="en-US" sz="2400"/>
              <a:t>: probability that </a:t>
            </a:r>
            <a:r>
              <a:rPr lang="en-US" altLang="en-US" sz="2400" i="1"/>
              <a:t>s</a:t>
            </a:r>
            <a:r>
              <a:rPr lang="en-US" altLang="en-US" sz="2400" i="1" baseline="-25000"/>
              <a:t>i</a:t>
            </a:r>
            <a:r>
              <a:rPr lang="en-US" altLang="en-US" sz="2400"/>
              <a:t> accessed private data</a:t>
            </a:r>
          </a:p>
          <a:p>
            <a:pPr lvl="1">
              <a:buFontTx/>
              <a:buNone/>
            </a:pPr>
            <a:r>
              <a:rPr lang="en-US" altLang="en-US" sz="2400"/>
              <a:t>	  </a:t>
            </a:r>
            <a:r>
              <a:rPr lang="en-US" altLang="en-US" sz="2000">
                <a:solidFill>
                  <a:schemeClr val="tx2"/>
                </a:solidFill>
              </a:rPr>
              <a:t>or:  probability that the attribute assumes the </a:t>
            </a:r>
            <a:r>
              <a:rPr lang="en-US" altLang="en-US" sz="2000" i="1">
                <a:solidFill>
                  <a:schemeClr val="tx2"/>
                </a:solidFill>
              </a:rPr>
              <a:t>i</a:t>
            </a:r>
            <a:r>
              <a:rPr lang="en-US" altLang="en-US" sz="2000">
                <a:solidFill>
                  <a:schemeClr val="tx2"/>
                </a:solidFill>
              </a:rPr>
              <a:t>-th possible value</a:t>
            </a:r>
          </a:p>
        </p:txBody>
      </p:sp>
    </p:spTree>
    <p:extLst>
      <p:ext uri="{BB962C8B-B14F-4D97-AF65-F5344CB8AC3E}">
        <p14:creationId xmlns:p14="http://schemas.microsoft.com/office/powerpoint/2010/main" val="994383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5090" name="Rectangle 2"/>
          <p:cNvSpPr>
            <a:spLocks noGrp="1" noChangeArrowheads="1"/>
          </p:cNvSpPr>
          <p:nvPr>
            <p:ph type="title"/>
          </p:nvPr>
        </p:nvSpPr>
        <p:spPr>
          <a:xfrm>
            <a:off x="700088" y="274638"/>
            <a:ext cx="7978775" cy="1028700"/>
          </a:xfrm>
        </p:spPr>
        <p:txBody>
          <a:bodyPr/>
          <a:lstStyle/>
          <a:p>
            <a:r>
              <a:rPr lang="en-US" altLang="en-US" sz="4800" dirty="0"/>
              <a:t/>
            </a:r>
            <a:br>
              <a:rPr lang="en-US" altLang="en-US" sz="4800" dirty="0"/>
            </a:br>
            <a:r>
              <a:rPr lang="en-US" altLang="en-US" sz="4000" dirty="0"/>
              <a:t>Effective Anonymity Set Size</a:t>
            </a:r>
          </a:p>
        </p:txBody>
      </p:sp>
      <p:sp>
        <p:nvSpPr>
          <p:cNvPr id="1625091" name="Rectangle 3"/>
          <p:cNvSpPr>
            <a:spLocks noGrp="1" noChangeArrowheads="1"/>
          </p:cNvSpPr>
          <p:nvPr>
            <p:ph type="body" sz="half" idx="1"/>
          </p:nvPr>
        </p:nvSpPr>
        <p:spPr>
          <a:xfrm>
            <a:off x="304800" y="1462088"/>
            <a:ext cx="8489950" cy="5395912"/>
          </a:xfrm>
        </p:spPr>
        <p:txBody>
          <a:bodyPr/>
          <a:lstStyle/>
          <a:p>
            <a:r>
              <a:rPr lang="en-US" altLang="en-US" sz="2800"/>
              <a:t>Effective anonymity set size is</a:t>
            </a:r>
          </a:p>
          <a:p>
            <a:pPr>
              <a:spcBef>
                <a:spcPct val="50000"/>
              </a:spcBef>
            </a:pPr>
            <a:endParaRPr lang="en-US" altLang="en-US" sz="2800"/>
          </a:p>
          <a:p>
            <a:pPr>
              <a:spcBef>
                <a:spcPct val="50000"/>
              </a:spcBef>
            </a:pPr>
            <a:endParaRPr lang="en-US" altLang="en-US" sz="2800"/>
          </a:p>
          <a:p>
            <a:pPr lvl="1"/>
            <a:r>
              <a:rPr lang="en-US" altLang="en-US" sz="2400"/>
              <a:t>Maximum value of L is |A| iff all p</a:t>
            </a:r>
            <a:r>
              <a:rPr lang="en-US" altLang="en-US" sz="2400" baseline="-25000"/>
              <a:t>i’</a:t>
            </a:r>
            <a:r>
              <a:rPr lang="en-US" altLang="en-US" sz="2400"/>
              <a:t>’s are equal to 1/|A|</a:t>
            </a:r>
          </a:p>
          <a:p>
            <a:pPr lvl="1"/>
            <a:r>
              <a:rPr lang="en-US" altLang="en-US" sz="2400"/>
              <a:t>L below maximum when distribution is skewed</a:t>
            </a:r>
          </a:p>
          <a:p>
            <a:pPr lvl="2"/>
            <a:r>
              <a:rPr lang="en-US" altLang="en-US" sz="2000"/>
              <a:t>skewed when p</a:t>
            </a:r>
            <a:r>
              <a:rPr lang="en-US" altLang="en-US" sz="2000" baseline="-25000"/>
              <a:t>i’</a:t>
            </a:r>
            <a:r>
              <a:rPr lang="en-US" altLang="en-US" sz="2000"/>
              <a:t>’s have different values</a:t>
            </a:r>
          </a:p>
          <a:p>
            <a:pPr>
              <a:spcBef>
                <a:spcPct val="50000"/>
              </a:spcBef>
            </a:pPr>
            <a:r>
              <a:rPr lang="en-US" altLang="en-US" sz="2800"/>
              <a:t>Deficiency:</a:t>
            </a:r>
          </a:p>
          <a:p>
            <a:pPr>
              <a:spcBef>
                <a:spcPct val="0"/>
              </a:spcBef>
              <a:buFontTx/>
              <a:buNone/>
            </a:pPr>
            <a:r>
              <a:rPr lang="en-US" altLang="en-US" sz="2800"/>
              <a:t>	L does not consider violator’s </a:t>
            </a:r>
            <a:r>
              <a:rPr lang="en-US" altLang="en-US" sz="2800" i="1"/>
              <a:t>learning </a:t>
            </a:r>
            <a:r>
              <a:rPr lang="en-US" altLang="en-US" sz="2800"/>
              <a:t>behavior</a:t>
            </a:r>
          </a:p>
        </p:txBody>
      </p:sp>
      <p:graphicFrame>
        <p:nvGraphicFramePr>
          <p:cNvPr id="1625092" name="Object 4"/>
          <p:cNvGraphicFramePr>
            <a:graphicFrameLocks noChangeAspect="1"/>
          </p:cNvGraphicFramePr>
          <p:nvPr>
            <p:ph sz="half" idx="2"/>
          </p:nvPr>
        </p:nvGraphicFramePr>
        <p:xfrm>
          <a:off x="1952625" y="2143125"/>
          <a:ext cx="3948113" cy="981075"/>
        </p:xfrm>
        <a:graphic>
          <a:graphicData uri="http://schemas.openxmlformats.org/presentationml/2006/ole">
            <mc:AlternateContent xmlns:mc="http://schemas.openxmlformats.org/markup-compatibility/2006">
              <mc:Choice xmlns:v="urn:schemas-microsoft-com:vml" Requires="v">
                <p:oleObj spid="_x0000_s8215" name="Equation" r:id="rId4" imgW="1358640" imgH="368280" progId="Equation.3">
                  <p:embed/>
                </p:oleObj>
              </mc:Choice>
              <mc:Fallback>
                <p:oleObj name="Equation" r:id="rId4" imgW="1358640" imgH="3682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2625" y="2143125"/>
                        <a:ext cx="3948113" cy="981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443149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p:nvPr>
        </p:nvSpPr>
        <p:spPr>
          <a:xfrm>
            <a:off x="1350963" y="0"/>
            <a:ext cx="7793037" cy="776288"/>
          </a:xfrm>
        </p:spPr>
        <p:txBody>
          <a:bodyPr/>
          <a:lstStyle/>
          <a:p>
            <a:r>
              <a:rPr lang="en-US" altLang="en-US" sz="4800" dirty="0"/>
              <a:t/>
            </a:r>
            <a:br>
              <a:rPr lang="en-US" altLang="en-US" sz="4800" dirty="0"/>
            </a:br>
            <a:r>
              <a:rPr lang="en-US" altLang="en-US" sz="4000" dirty="0"/>
              <a:t>B. Entropy-based Metrics</a:t>
            </a:r>
          </a:p>
        </p:txBody>
      </p:sp>
      <p:sp>
        <p:nvSpPr>
          <p:cNvPr id="1627139" name="Rectangle 3"/>
          <p:cNvSpPr>
            <a:spLocks noGrp="1" noChangeArrowheads="1"/>
          </p:cNvSpPr>
          <p:nvPr>
            <p:ph type="body" idx="1"/>
          </p:nvPr>
        </p:nvSpPr>
        <p:spPr/>
        <p:txBody>
          <a:bodyPr/>
          <a:lstStyle/>
          <a:p>
            <a:r>
              <a:rPr lang="en-US" altLang="en-US"/>
              <a:t>Entropy measures the randomness, or uncertainty, in private data</a:t>
            </a:r>
          </a:p>
          <a:p>
            <a:r>
              <a:rPr lang="en-US" altLang="en-US"/>
              <a:t>When a violator gains more information, entropy decreases</a:t>
            </a:r>
          </a:p>
          <a:p>
            <a:r>
              <a:rPr lang="en-US" altLang="en-US"/>
              <a:t>Metric: Compare the current entropy value with its maximum value</a:t>
            </a:r>
          </a:p>
          <a:p>
            <a:pPr lvl="1"/>
            <a:r>
              <a:rPr lang="en-US" altLang="en-US"/>
              <a:t>The difference shows how much information has been leaked</a:t>
            </a:r>
          </a:p>
        </p:txBody>
      </p:sp>
    </p:spTree>
    <p:extLst>
      <p:ext uri="{BB962C8B-B14F-4D97-AF65-F5344CB8AC3E}">
        <p14:creationId xmlns:p14="http://schemas.microsoft.com/office/powerpoint/2010/main" val="1119101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1350963" y="0"/>
            <a:ext cx="7793037" cy="776288"/>
          </a:xfrm>
        </p:spPr>
        <p:txBody>
          <a:bodyPr/>
          <a:lstStyle/>
          <a:p>
            <a:r>
              <a:rPr lang="en-US" altLang="en-US" sz="4800" dirty="0"/>
              <a:t/>
            </a:r>
            <a:br>
              <a:rPr lang="en-US" altLang="en-US" sz="4800" dirty="0"/>
            </a:br>
            <a:r>
              <a:rPr lang="en-US" altLang="en-US" sz="4000" dirty="0"/>
              <a:t>Dynamics of Entropy</a:t>
            </a:r>
          </a:p>
        </p:txBody>
      </p:sp>
      <p:sp>
        <p:nvSpPr>
          <p:cNvPr id="1629187" name="Rectangle 3"/>
          <p:cNvSpPr>
            <a:spLocks noGrp="1" noChangeArrowheads="1"/>
          </p:cNvSpPr>
          <p:nvPr>
            <p:ph type="body" sz="half" idx="1"/>
          </p:nvPr>
        </p:nvSpPr>
        <p:spPr>
          <a:xfrm>
            <a:off x="228600" y="1292225"/>
            <a:ext cx="8915400" cy="5565775"/>
          </a:xfrm>
        </p:spPr>
        <p:txBody>
          <a:bodyPr>
            <a:normAutofit fontScale="92500" lnSpcReduction="10000"/>
          </a:bodyPr>
          <a:lstStyle/>
          <a:p>
            <a:r>
              <a:rPr lang="en-US" altLang="en-US" sz="2800"/>
              <a:t>Decrease of system entropy with attribute disclosures (capturing dynamics)</a:t>
            </a:r>
          </a:p>
          <a:p>
            <a:endParaRPr lang="en-US" altLang="en-US" sz="2800"/>
          </a:p>
          <a:p>
            <a:endParaRPr lang="en-US" altLang="en-US" sz="2800"/>
          </a:p>
          <a:p>
            <a:endParaRPr lang="en-US" altLang="en-US" sz="2800"/>
          </a:p>
          <a:p>
            <a:endParaRPr lang="en-US" altLang="en-US" sz="2800"/>
          </a:p>
          <a:p>
            <a:pPr lvl="1"/>
            <a:endParaRPr lang="en-US" altLang="en-US" sz="1800"/>
          </a:p>
          <a:p>
            <a:pPr lvl="1"/>
            <a:endParaRPr lang="en-US" altLang="en-US" sz="1800"/>
          </a:p>
          <a:p>
            <a:pPr lvl="1">
              <a:spcBef>
                <a:spcPct val="0"/>
              </a:spcBef>
            </a:pPr>
            <a:r>
              <a:rPr lang="en-US" altLang="en-US" sz="1800"/>
              <a:t>When entropy reaches a threshold (b), </a:t>
            </a:r>
            <a:r>
              <a:rPr lang="en-US" altLang="en-US" sz="1800" i="1"/>
              <a:t>data evaporation</a:t>
            </a:r>
            <a:r>
              <a:rPr lang="en-US" altLang="en-US" sz="1800"/>
              <a:t> can be invoked to increase entropy by controlled data distortions</a:t>
            </a:r>
          </a:p>
          <a:p>
            <a:pPr lvl="1"/>
            <a:r>
              <a:rPr lang="en-US" altLang="en-US" sz="1800"/>
              <a:t>When entropy drops to a very low level (c), </a:t>
            </a:r>
            <a:r>
              <a:rPr lang="en-US" altLang="en-US" sz="1800" i="1"/>
              <a:t>apoptosis</a:t>
            </a:r>
            <a:r>
              <a:rPr lang="en-US" altLang="en-US" sz="1800"/>
              <a:t> can be triggered to destroy private data</a:t>
            </a:r>
          </a:p>
          <a:p>
            <a:pPr lvl="1"/>
            <a:r>
              <a:rPr lang="en-US" altLang="en-US" sz="1800"/>
              <a:t>Entropy increases (d) if the set of attributes grows or the disclosed attributes become less valuable – e.g., obsolete or more data now available</a:t>
            </a:r>
          </a:p>
        </p:txBody>
      </p:sp>
      <p:pic>
        <p:nvPicPr>
          <p:cNvPr id="1629188" name="Picture 4" descr="entrop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675" y="2219325"/>
            <a:ext cx="7126288" cy="2352675"/>
          </a:xfrm>
          <a:prstGeom prst="rect">
            <a:avLst/>
          </a:prstGeom>
          <a:noFill/>
          <a:extLst>
            <a:ext uri="{909E8E84-426E-40DD-AFC4-6F175D3DCCD1}">
              <a14:hiddenFill xmlns:a14="http://schemas.microsoft.com/office/drawing/2010/main">
                <a:solidFill>
                  <a:srgbClr val="FFFFFF"/>
                </a:solidFill>
              </a14:hiddenFill>
            </a:ext>
          </a:extLst>
        </p:spPr>
      </p:pic>
      <p:sp>
        <p:nvSpPr>
          <p:cNvPr id="1629189" name="Rectangle 5"/>
          <p:cNvSpPr>
            <a:spLocks noChangeArrowheads="1"/>
          </p:cNvSpPr>
          <p:nvPr/>
        </p:nvSpPr>
        <p:spPr bwMode="auto">
          <a:xfrm>
            <a:off x="1628775" y="4410075"/>
            <a:ext cx="5848350" cy="200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0" name="Rectangle 6"/>
          <p:cNvSpPr>
            <a:spLocks noChangeArrowheads="1"/>
          </p:cNvSpPr>
          <p:nvPr/>
        </p:nvSpPr>
        <p:spPr bwMode="auto">
          <a:xfrm>
            <a:off x="2524125" y="4019550"/>
            <a:ext cx="666750" cy="123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1" name="Text Box 7"/>
          <p:cNvSpPr txBox="1">
            <a:spLocks noChangeArrowheads="1"/>
          </p:cNvSpPr>
          <p:nvPr/>
        </p:nvSpPr>
        <p:spPr bwMode="auto">
          <a:xfrm>
            <a:off x="1619250" y="4295775"/>
            <a:ext cx="48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(a)</a:t>
            </a:r>
          </a:p>
        </p:txBody>
      </p:sp>
      <p:sp>
        <p:nvSpPr>
          <p:cNvPr id="1629192" name="Text Box 8"/>
          <p:cNvSpPr txBox="1">
            <a:spLocks noChangeArrowheads="1"/>
          </p:cNvSpPr>
          <p:nvPr/>
        </p:nvSpPr>
        <p:spPr bwMode="auto">
          <a:xfrm>
            <a:off x="3303588" y="4294188"/>
            <a:ext cx="48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(b)</a:t>
            </a:r>
          </a:p>
        </p:txBody>
      </p:sp>
      <p:sp>
        <p:nvSpPr>
          <p:cNvPr id="1629193" name="Text Box 9"/>
          <p:cNvSpPr txBox="1">
            <a:spLocks noChangeArrowheads="1"/>
          </p:cNvSpPr>
          <p:nvPr/>
        </p:nvSpPr>
        <p:spPr bwMode="auto">
          <a:xfrm>
            <a:off x="4959350" y="4302125"/>
            <a:ext cx="485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(c)</a:t>
            </a:r>
          </a:p>
        </p:txBody>
      </p:sp>
      <p:sp>
        <p:nvSpPr>
          <p:cNvPr id="1629194" name="Text Box 10"/>
          <p:cNvSpPr txBox="1">
            <a:spLocks noChangeArrowheads="1"/>
          </p:cNvSpPr>
          <p:nvPr/>
        </p:nvSpPr>
        <p:spPr bwMode="auto">
          <a:xfrm>
            <a:off x="6958013" y="4300538"/>
            <a:ext cx="485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a:latin typeface="Tahoma" pitchFamily="34" charset="0"/>
              </a:rPr>
              <a:t>(d)</a:t>
            </a:r>
          </a:p>
        </p:txBody>
      </p:sp>
      <p:sp>
        <p:nvSpPr>
          <p:cNvPr id="1629195" name="Rectangle 11"/>
          <p:cNvSpPr>
            <a:spLocks noChangeArrowheads="1"/>
          </p:cNvSpPr>
          <p:nvPr/>
        </p:nvSpPr>
        <p:spPr bwMode="auto">
          <a:xfrm>
            <a:off x="1571625" y="4000500"/>
            <a:ext cx="847725" cy="200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6" name="Rectangle 12"/>
          <p:cNvSpPr>
            <a:spLocks noChangeArrowheads="1"/>
          </p:cNvSpPr>
          <p:nvPr/>
        </p:nvSpPr>
        <p:spPr bwMode="auto">
          <a:xfrm>
            <a:off x="1019175" y="3867150"/>
            <a:ext cx="600075" cy="3524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7" name="Text Box 13"/>
          <p:cNvSpPr txBox="1">
            <a:spLocks noChangeArrowheads="1"/>
          </p:cNvSpPr>
          <p:nvPr/>
        </p:nvSpPr>
        <p:spPr bwMode="auto">
          <a:xfrm>
            <a:off x="1066800" y="4010025"/>
            <a:ext cx="1581150" cy="2746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hlink"/>
                </a:solidFill>
                <a:latin typeface="Tahoma" pitchFamily="34" charset="0"/>
              </a:rPr>
              <a:t>Disclosed attributes</a:t>
            </a:r>
          </a:p>
        </p:txBody>
      </p:sp>
      <p:sp>
        <p:nvSpPr>
          <p:cNvPr id="1629198" name="Rectangle 14"/>
          <p:cNvSpPr>
            <a:spLocks noChangeArrowheads="1"/>
          </p:cNvSpPr>
          <p:nvPr/>
        </p:nvSpPr>
        <p:spPr bwMode="auto">
          <a:xfrm>
            <a:off x="1047750" y="2495550"/>
            <a:ext cx="152400" cy="2667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199" name="Text Box 15"/>
          <p:cNvSpPr txBox="1">
            <a:spLocks noChangeArrowheads="1"/>
          </p:cNvSpPr>
          <p:nvPr/>
        </p:nvSpPr>
        <p:spPr bwMode="auto">
          <a:xfrm>
            <a:off x="685800" y="2524125"/>
            <a:ext cx="3524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tx2"/>
                </a:solidFill>
                <a:latin typeface="Tahoma" pitchFamily="34" charset="0"/>
              </a:rPr>
              <a:t>H</a:t>
            </a:r>
            <a:r>
              <a:rPr lang="en-US" altLang="en-US" sz="1200" baseline="30000">
                <a:solidFill>
                  <a:schemeClr val="tx2"/>
                </a:solidFill>
                <a:latin typeface="Tahoma" pitchFamily="34" charset="0"/>
              </a:rPr>
              <a:t>*</a:t>
            </a:r>
          </a:p>
        </p:txBody>
      </p:sp>
      <p:sp>
        <p:nvSpPr>
          <p:cNvPr id="1629200" name="Text Box 16"/>
          <p:cNvSpPr txBox="1">
            <a:spLocks noChangeArrowheads="1"/>
          </p:cNvSpPr>
          <p:nvPr/>
        </p:nvSpPr>
        <p:spPr bwMode="auto">
          <a:xfrm>
            <a:off x="2560638" y="3941763"/>
            <a:ext cx="828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latin typeface="Tahoma" pitchFamily="34" charset="0"/>
              </a:rPr>
              <a:t>All</a:t>
            </a:r>
          </a:p>
          <a:p>
            <a:pPr algn="ctr"/>
            <a:r>
              <a:rPr lang="en-US" altLang="en-US" sz="1200">
                <a:latin typeface="Tahoma" pitchFamily="34" charset="0"/>
              </a:rPr>
              <a:t>attributes</a:t>
            </a:r>
          </a:p>
        </p:txBody>
      </p:sp>
      <p:sp>
        <p:nvSpPr>
          <p:cNvPr id="1629201" name="Text Box 17"/>
          <p:cNvSpPr txBox="1">
            <a:spLocks noChangeArrowheads="1"/>
          </p:cNvSpPr>
          <p:nvPr/>
        </p:nvSpPr>
        <p:spPr bwMode="auto">
          <a:xfrm>
            <a:off x="461963" y="3030538"/>
            <a:ext cx="704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a:solidFill>
                  <a:schemeClr val="folHlink"/>
                </a:solidFill>
                <a:latin typeface="Tahoma" pitchFamily="34" charset="0"/>
              </a:rPr>
              <a:t>Entropy</a:t>
            </a:r>
          </a:p>
          <a:p>
            <a:pPr algn="ctr"/>
            <a:r>
              <a:rPr lang="en-US" altLang="en-US" sz="1200">
                <a:solidFill>
                  <a:schemeClr val="folHlink"/>
                </a:solidFill>
                <a:latin typeface="Tahoma" pitchFamily="34" charset="0"/>
              </a:rPr>
              <a:t>Level</a:t>
            </a:r>
            <a:endParaRPr lang="en-US" altLang="en-US" sz="1200" baseline="30000">
              <a:solidFill>
                <a:schemeClr val="folHlink"/>
              </a:solidFill>
              <a:latin typeface="Tahoma" pitchFamily="34" charset="0"/>
            </a:endParaRPr>
          </a:p>
        </p:txBody>
      </p:sp>
      <p:sp>
        <p:nvSpPr>
          <p:cNvPr id="1629202" name="Oval 18"/>
          <p:cNvSpPr>
            <a:spLocks noChangeArrowheads="1"/>
          </p:cNvSpPr>
          <p:nvPr/>
        </p:nvSpPr>
        <p:spPr bwMode="auto">
          <a:xfrm>
            <a:off x="6710363" y="2627313"/>
            <a:ext cx="1073150" cy="1112837"/>
          </a:xfrm>
          <a:prstGeom prst="ellipse">
            <a:avLst/>
          </a:prstGeom>
          <a:solidFill>
            <a:srgbClr val="F8F8F8"/>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03" name="Oval 19"/>
          <p:cNvSpPr>
            <a:spLocks noChangeAspect="1" noChangeArrowheads="1"/>
          </p:cNvSpPr>
          <p:nvPr/>
        </p:nvSpPr>
        <p:spPr bwMode="auto">
          <a:xfrm>
            <a:off x="6907213" y="2838450"/>
            <a:ext cx="658812" cy="687388"/>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04" name="Oval 20"/>
          <p:cNvSpPr>
            <a:spLocks noChangeAspect="1" noChangeArrowheads="1"/>
          </p:cNvSpPr>
          <p:nvPr/>
        </p:nvSpPr>
        <p:spPr bwMode="auto">
          <a:xfrm>
            <a:off x="4808538" y="2859088"/>
            <a:ext cx="658812" cy="687387"/>
          </a:xfrm>
          <a:prstGeom prst="ellipse">
            <a:avLst/>
          </a:prstGeom>
          <a:solidFill>
            <a:schemeClr val="hlink"/>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29205" name="Rectangle 21"/>
          <p:cNvSpPr>
            <a:spLocks noChangeArrowheads="1"/>
          </p:cNvSpPr>
          <p:nvPr/>
        </p:nvSpPr>
        <p:spPr bwMode="auto">
          <a:xfrm>
            <a:off x="5910263" y="2584450"/>
            <a:ext cx="198437" cy="146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700191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Rectangle 2"/>
          <p:cNvSpPr>
            <a:spLocks noGrp="1" noChangeArrowheads="1"/>
          </p:cNvSpPr>
          <p:nvPr>
            <p:ph type="title"/>
          </p:nvPr>
        </p:nvSpPr>
        <p:spPr>
          <a:xfrm>
            <a:off x="1241425" y="-85725"/>
            <a:ext cx="7902575" cy="862013"/>
          </a:xfrm>
        </p:spPr>
        <p:txBody>
          <a:bodyPr/>
          <a:lstStyle/>
          <a:p>
            <a:r>
              <a:rPr lang="en-US" altLang="en-US" sz="4800" dirty="0"/>
              <a:t/>
            </a:r>
            <a:br>
              <a:rPr lang="en-US" altLang="en-US" sz="4800" dirty="0"/>
            </a:br>
            <a:r>
              <a:rPr lang="en-US" altLang="en-US" sz="4000" dirty="0"/>
              <a:t>Quantifying Privacy Loss</a:t>
            </a:r>
          </a:p>
        </p:txBody>
      </p:sp>
      <p:sp>
        <p:nvSpPr>
          <p:cNvPr id="1631235" name="Rectangle 3"/>
          <p:cNvSpPr>
            <a:spLocks noGrp="1" noChangeArrowheads="1"/>
          </p:cNvSpPr>
          <p:nvPr>
            <p:ph type="body" idx="1"/>
          </p:nvPr>
        </p:nvSpPr>
        <p:spPr>
          <a:xfrm>
            <a:off x="276225" y="1362075"/>
            <a:ext cx="8867775" cy="5278438"/>
          </a:xfrm>
        </p:spPr>
        <p:txBody>
          <a:bodyPr/>
          <a:lstStyle/>
          <a:p>
            <a:r>
              <a:rPr lang="en-US" altLang="en-US" sz="2400"/>
              <a:t>Privacy loss </a:t>
            </a:r>
            <a:r>
              <a:rPr lang="en-US" altLang="en-US" sz="2400" i="1"/>
              <a:t>D(A,t) </a:t>
            </a:r>
            <a:r>
              <a:rPr lang="en-US" altLang="en-US" sz="2400"/>
              <a:t>at time </a:t>
            </a:r>
            <a:r>
              <a:rPr lang="en-US" altLang="en-US" sz="2400" i="1"/>
              <a:t>t</a:t>
            </a:r>
            <a:r>
              <a:rPr lang="en-US" altLang="en-US" sz="2400"/>
              <a:t>, when a subset of attribute values </a:t>
            </a:r>
            <a:r>
              <a:rPr lang="en-US" altLang="en-US" sz="2400" i="1"/>
              <a:t>A</a:t>
            </a:r>
            <a:r>
              <a:rPr lang="en-US" altLang="en-US" sz="2400"/>
              <a:t> might have been disclosed:</a:t>
            </a:r>
          </a:p>
          <a:p>
            <a:pPr lvl="1">
              <a:buFontTx/>
              <a:buNone/>
            </a:pPr>
            <a:endParaRPr lang="en-US" altLang="en-US" sz="2400"/>
          </a:p>
          <a:p>
            <a:pPr lvl="1"/>
            <a:endParaRPr lang="en-US" altLang="en-US" sz="2400" i="1"/>
          </a:p>
          <a:p>
            <a:pPr lvl="1"/>
            <a:r>
              <a:rPr lang="en-US" altLang="en-US" sz="2400" i="1"/>
              <a:t>H</a:t>
            </a:r>
            <a:r>
              <a:rPr lang="en-US" altLang="en-US" sz="2400" i="1" baseline="30000"/>
              <a:t>*</a:t>
            </a:r>
            <a:r>
              <a:rPr lang="en-US" altLang="en-US" sz="2400" i="1"/>
              <a:t>(A)</a:t>
            </a:r>
            <a:r>
              <a:rPr lang="en-US" altLang="en-US" sz="2400"/>
              <a:t> – the maximum entropy</a:t>
            </a:r>
          </a:p>
          <a:p>
            <a:pPr lvl="2"/>
            <a:r>
              <a:rPr lang="en-US" altLang="en-US" sz="2000"/>
              <a:t>Computed when probability distribution of </a:t>
            </a:r>
            <a:r>
              <a:rPr lang="en-US" altLang="en-US" sz="2000" i="1"/>
              <a:t>p</a:t>
            </a:r>
            <a:r>
              <a:rPr lang="en-US" altLang="en-US" sz="2000" i="1" baseline="-25000"/>
              <a:t>i</a:t>
            </a:r>
            <a:r>
              <a:rPr lang="en-US" altLang="en-US" sz="2000"/>
              <a:t>’s is uniform</a:t>
            </a:r>
            <a:endParaRPr lang="en-US" altLang="en-US" sz="2000" i="1"/>
          </a:p>
          <a:p>
            <a:pPr lvl="1">
              <a:spcBef>
                <a:spcPct val="50000"/>
              </a:spcBef>
            </a:pPr>
            <a:r>
              <a:rPr lang="en-US" altLang="en-US" sz="2400" i="1"/>
              <a:t>H(A,t)</a:t>
            </a:r>
            <a:r>
              <a:rPr lang="en-US" altLang="en-US" sz="2400"/>
              <a:t> is entropy at time </a:t>
            </a:r>
            <a:r>
              <a:rPr lang="en-US" altLang="en-US" sz="2400" i="1"/>
              <a:t>t</a:t>
            </a:r>
          </a:p>
          <a:p>
            <a:pPr lvl="1"/>
            <a:endParaRPr lang="en-US" altLang="en-US" sz="2400"/>
          </a:p>
          <a:p>
            <a:pPr lvl="1"/>
            <a:endParaRPr lang="en-US" altLang="en-US" sz="2400"/>
          </a:p>
          <a:p>
            <a:pPr lvl="1"/>
            <a:endParaRPr lang="en-US" altLang="en-US" sz="2400"/>
          </a:p>
          <a:p>
            <a:pPr lvl="1"/>
            <a:r>
              <a:rPr lang="en-US" altLang="en-US" sz="2400" i="1"/>
              <a:t>w</a:t>
            </a:r>
            <a:r>
              <a:rPr lang="en-US" altLang="en-US" sz="2400" i="1" baseline="-25000"/>
              <a:t>j</a:t>
            </a:r>
            <a:r>
              <a:rPr lang="en-US" altLang="en-US" sz="2400"/>
              <a:t> – weights capturing relative privacy “value” of attributes</a:t>
            </a:r>
          </a:p>
        </p:txBody>
      </p:sp>
      <p:graphicFrame>
        <p:nvGraphicFramePr>
          <p:cNvPr id="1631236" name="Object 4"/>
          <p:cNvGraphicFramePr>
            <a:graphicFrameLocks noChangeAspect="1"/>
          </p:cNvGraphicFramePr>
          <p:nvPr/>
        </p:nvGraphicFramePr>
        <p:xfrm>
          <a:off x="2486025" y="2251075"/>
          <a:ext cx="4071938" cy="577850"/>
        </p:xfrm>
        <a:graphic>
          <a:graphicData uri="http://schemas.openxmlformats.org/presentationml/2006/ole">
            <mc:AlternateContent xmlns:mc="http://schemas.openxmlformats.org/markup-compatibility/2006">
              <mc:Choice xmlns:v="urn:schemas-microsoft-com:vml" Requires="v">
                <p:oleObj spid="_x0000_s9260" name="Equation" r:id="rId4" imgW="1612800" imgH="228600" progId="Equation.3">
                  <p:embed/>
                </p:oleObj>
              </mc:Choice>
              <mc:Fallback>
                <p:oleObj name="Equation" r:id="rId4" imgW="16128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6025" y="2251075"/>
                        <a:ext cx="4071938"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1237" name="Object 5"/>
          <p:cNvGraphicFramePr>
            <a:graphicFrameLocks noChangeAspect="1"/>
          </p:cNvGraphicFramePr>
          <p:nvPr/>
        </p:nvGraphicFramePr>
        <p:xfrm>
          <a:off x="2263775" y="4437063"/>
          <a:ext cx="4630738" cy="1089025"/>
        </p:xfrm>
        <a:graphic>
          <a:graphicData uri="http://schemas.openxmlformats.org/presentationml/2006/ole">
            <mc:AlternateContent xmlns:mc="http://schemas.openxmlformats.org/markup-compatibility/2006">
              <mc:Choice xmlns:v="urn:schemas-microsoft-com:vml" Requires="v">
                <p:oleObj spid="_x0000_s9261" name="Equation" r:id="rId6" imgW="1511280" imgH="355320" progId="Equation.3">
                  <p:embed/>
                </p:oleObj>
              </mc:Choice>
              <mc:Fallback>
                <p:oleObj name="Equation" r:id="rId6" imgW="1511280" imgH="3553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3775" y="4437063"/>
                        <a:ext cx="4630738"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30973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needs to be done</a:t>
            </a:r>
            <a:endParaRPr lang="en-US" dirty="0"/>
          </a:p>
        </p:txBody>
      </p:sp>
      <p:sp>
        <p:nvSpPr>
          <p:cNvPr id="3" name="Content Placeholder 2"/>
          <p:cNvSpPr>
            <a:spLocks noGrp="1"/>
          </p:cNvSpPr>
          <p:nvPr>
            <p:ph idx="1"/>
          </p:nvPr>
        </p:nvSpPr>
        <p:spPr/>
        <p:txBody>
          <a:bodyPr/>
          <a:lstStyle/>
          <a:p>
            <a:r>
              <a:rPr lang="en-US" dirty="0" smtClean="0"/>
              <a:t>Protect the Data</a:t>
            </a:r>
          </a:p>
          <a:p>
            <a:r>
              <a:rPr lang="en-US" dirty="0" smtClean="0"/>
              <a:t>Protect the Communication</a:t>
            </a:r>
          </a:p>
          <a:p>
            <a:r>
              <a:rPr lang="en-US" dirty="0" smtClean="0"/>
              <a:t>Protect the Identity of sender and requester</a:t>
            </a:r>
          </a:p>
          <a:p>
            <a:r>
              <a:rPr lang="en-US" dirty="0" smtClean="0"/>
              <a:t>Evaluate Trust, Privacy Policies, Privacy Metrics, Deploy Apoptosis, Filtering</a:t>
            </a:r>
            <a:endParaRPr lang="en-US" dirty="0"/>
          </a:p>
        </p:txBody>
      </p:sp>
    </p:spTree>
    <p:extLst>
      <p:ext uri="{BB962C8B-B14F-4D97-AF65-F5344CB8AC3E}">
        <p14:creationId xmlns:p14="http://schemas.microsoft.com/office/powerpoint/2010/main" val="1159407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a:xfrm>
            <a:off x="750888" y="358775"/>
            <a:ext cx="7935912" cy="908050"/>
          </a:xfrm>
        </p:spPr>
        <p:txBody>
          <a:bodyPr/>
          <a:lstStyle/>
          <a:p>
            <a:r>
              <a:rPr lang="en-US" altLang="en-US" sz="4800" dirty="0"/>
              <a:t/>
            </a:r>
            <a:br>
              <a:rPr lang="en-US" altLang="en-US" sz="4800" dirty="0"/>
            </a:br>
            <a:r>
              <a:rPr lang="en-US" altLang="en-US" sz="3600" dirty="0"/>
              <a:t>Using Entropy in Data Dissemination</a:t>
            </a:r>
          </a:p>
        </p:txBody>
      </p:sp>
      <p:sp>
        <p:nvSpPr>
          <p:cNvPr id="1633283" name="Rectangle 3"/>
          <p:cNvSpPr>
            <a:spLocks noGrp="1" noChangeArrowheads="1"/>
          </p:cNvSpPr>
          <p:nvPr>
            <p:ph type="body" idx="1"/>
          </p:nvPr>
        </p:nvSpPr>
        <p:spPr/>
        <p:txBody>
          <a:bodyPr/>
          <a:lstStyle/>
          <a:p>
            <a:r>
              <a:rPr lang="en-US" altLang="en-US"/>
              <a:t>Specify two thresholds for </a:t>
            </a:r>
            <a:r>
              <a:rPr lang="en-US" altLang="en-US" i="1"/>
              <a:t>D</a:t>
            </a:r>
            <a:endParaRPr lang="en-US" altLang="en-US"/>
          </a:p>
          <a:p>
            <a:pPr lvl="1"/>
            <a:r>
              <a:rPr lang="en-US" altLang="en-US"/>
              <a:t>For triggering evaporation </a:t>
            </a:r>
          </a:p>
          <a:p>
            <a:pPr lvl="1"/>
            <a:r>
              <a:rPr lang="en-US" altLang="en-US"/>
              <a:t>For triggering apoptosis</a:t>
            </a:r>
          </a:p>
          <a:p>
            <a:pPr>
              <a:spcBef>
                <a:spcPct val="50000"/>
              </a:spcBef>
            </a:pPr>
            <a:r>
              <a:rPr lang="en-US" altLang="en-US"/>
              <a:t>When private data is exchanged</a:t>
            </a:r>
          </a:p>
          <a:p>
            <a:pPr lvl="1"/>
            <a:r>
              <a:rPr lang="en-US" altLang="en-US"/>
              <a:t>Entropy is recomputed and compared to the thresholds</a:t>
            </a:r>
          </a:p>
          <a:p>
            <a:pPr lvl="1"/>
            <a:r>
              <a:rPr lang="en-US" altLang="en-US"/>
              <a:t>Evaporation or apoptosis may be invoked to enforce privacy</a:t>
            </a:r>
          </a:p>
          <a:p>
            <a:pPr>
              <a:buFontTx/>
              <a:buNone/>
            </a:pPr>
            <a:endParaRPr lang="en-US" altLang="en-US"/>
          </a:p>
        </p:txBody>
      </p:sp>
    </p:spTree>
    <p:extLst>
      <p:ext uri="{BB962C8B-B14F-4D97-AF65-F5344CB8AC3E}">
        <p14:creationId xmlns:p14="http://schemas.microsoft.com/office/powerpoint/2010/main" val="209377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a:xfrm>
            <a:off x="804863" y="339725"/>
            <a:ext cx="7881937" cy="927100"/>
          </a:xfrm>
        </p:spPr>
        <p:txBody>
          <a:bodyPr/>
          <a:lstStyle/>
          <a:p>
            <a:r>
              <a:rPr lang="en-US" altLang="en-US" sz="4800" dirty="0"/>
              <a:t/>
            </a:r>
            <a:br>
              <a:rPr lang="en-US" altLang="en-US" sz="4800" dirty="0"/>
            </a:br>
            <a:r>
              <a:rPr lang="en-US" altLang="en-US" sz="4000" dirty="0"/>
              <a:t>Entropy: Example</a:t>
            </a:r>
          </a:p>
        </p:txBody>
      </p:sp>
      <p:sp>
        <p:nvSpPr>
          <p:cNvPr id="1635331" name="Rectangle 3"/>
          <p:cNvSpPr>
            <a:spLocks noGrp="1" noChangeArrowheads="1"/>
          </p:cNvSpPr>
          <p:nvPr>
            <p:ph type="body" sz="half" idx="1"/>
          </p:nvPr>
        </p:nvSpPr>
        <p:spPr>
          <a:xfrm>
            <a:off x="628650" y="1795463"/>
            <a:ext cx="7553325" cy="3155950"/>
          </a:xfrm>
        </p:spPr>
        <p:txBody>
          <a:bodyPr>
            <a:normAutofit fontScale="77500" lnSpcReduction="20000"/>
          </a:bodyPr>
          <a:lstStyle/>
          <a:p>
            <a:r>
              <a:rPr lang="en-US" altLang="en-US" sz="2000"/>
              <a:t>Consider a private phone number: </a:t>
            </a:r>
            <a:r>
              <a:rPr lang="en-US" altLang="en-US" sz="2000" i="1">
                <a:solidFill>
                  <a:schemeClr val="tx2"/>
                </a:solidFill>
              </a:rPr>
              <a:t>(a</a:t>
            </a:r>
            <a:r>
              <a:rPr lang="en-US" altLang="en-US" sz="2000" i="1" baseline="-25000">
                <a:solidFill>
                  <a:schemeClr val="tx2"/>
                </a:solidFill>
              </a:rPr>
              <a:t>1</a:t>
            </a:r>
            <a:r>
              <a:rPr lang="en-US" altLang="en-US" sz="2000" i="1">
                <a:solidFill>
                  <a:schemeClr val="tx2"/>
                </a:solidFill>
              </a:rPr>
              <a:t>a</a:t>
            </a:r>
            <a:r>
              <a:rPr lang="en-US" altLang="en-US" sz="2000" i="1" baseline="-25000">
                <a:solidFill>
                  <a:schemeClr val="tx2"/>
                </a:solidFill>
              </a:rPr>
              <a:t>2</a:t>
            </a:r>
            <a:r>
              <a:rPr lang="en-US" altLang="en-US" sz="2000" i="1">
                <a:solidFill>
                  <a:schemeClr val="tx2"/>
                </a:solidFill>
              </a:rPr>
              <a:t>a</a:t>
            </a:r>
            <a:r>
              <a:rPr lang="en-US" altLang="en-US" sz="2000" i="1" baseline="-25000">
                <a:solidFill>
                  <a:schemeClr val="tx2"/>
                </a:solidFill>
              </a:rPr>
              <a:t>3</a:t>
            </a:r>
            <a:r>
              <a:rPr lang="en-US" altLang="en-US" sz="2000" i="1">
                <a:solidFill>
                  <a:schemeClr val="tx2"/>
                </a:solidFill>
              </a:rPr>
              <a:t>) a</a:t>
            </a:r>
            <a:r>
              <a:rPr lang="en-US" altLang="en-US" sz="2000" i="1" baseline="-25000">
                <a:solidFill>
                  <a:schemeClr val="tx2"/>
                </a:solidFill>
              </a:rPr>
              <a:t>4</a:t>
            </a:r>
            <a:r>
              <a:rPr lang="en-US" altLang="en-US" sz="2000" i="1">
                <a:solidFill>
                  <a:schemeClr val="tx2"/>
                </a:solidFill>
              </a:rPr>
              <a:t>a</a:t>
            </a:r>
            <a:r>
              <a:rPr lang="en-US" altLang="en-US" sz="2000" i="1" baseline="-25000">
                <a:solidFill>
                  <a:schemeClr val="tx2"/>
                </a:solidFill>
              </a:rPr>
              <a:t>5 </a:t>
            </a:r>
            <a:r>
              <a:rPr lang="en-US" altLang="en-US" sz="2000" i="1">
                <a:solidFill>
                  <a:schemeClr val="tx2"/>
                </a:solidFill>
              </a:rPr>
              <a:t>a</a:t>
            </a:r>
            <a:r>
              <a:rPr lang="en-US" altLang="en-US" sz="2000" i="1" baseline="-25000">
                <a:solidFill>
                  <a:schemeClr val="tx2"/>
                </a:solidFill>
              </a:rPr>
              <a:t>6 </a:t>
            </a:r>
            <a:r>
              <a:rPr lang="en-US" altLang="en-US" sz="2000" i="1">
                <a:solidFill>
                  <a:schemeClr val="tx2"/>
                </a:solidFill>
              </a:rPr>
              <a:t>–</a:t>
            </a:r>
            <a:r>
              <a:rPr lang="en-US" altLang="en-US" sz="2000" i="1" baseline="-25000">
                <a:solidFill>
                  <a:schemeClr val="tx2"/>
                </a:solidFill>
              </a:rPr>
              <a:t> </a:t>
            </a:r>
            <a:r>
              <a:rPr lang="en-US" altLang="en-US" sz="2000" i="1">
                <a:solidFill>
                  <a:schemeClr val="tx2"/>
                </a:solidFill>
              </a:rPr>
              <a:t>a</a:t>
            </a:r>
            <a:r>
              <a:rPr lang="en-US" altLang="en-US" sz="2000" i="1" baseline="-25000">
                <a:solidFill>
                  <a:schemeClr val="tx2"/>
                </a:solidFill>
              </a:rPr>
              <a:t>7</a:t>
            </a:r>
            <a:r>
              <a:rPr lang="en-US" altLang="en-US" sz="2000" i="1">
                <a:solidFill>
                  <a:schemeClr val="tx2"/>
                </a:solidFill>
              </a:rPr>
              <a:t>a</a:t>
            </a:r>
            <a:r>
              <a:rPr lang="en-US" altLang="en-US" sz="2000" i="1" baseline="-25000">
                <a:solidFill>
                  <a:schemeClr val="tx2"/>
                </a:solidFill>
              </a:rPr>
              <a:t>8</a:t>
            </a:r>
            <a:r>
              <a:rPr lang="en-US" altLang="en-US" sz="2000" i="1">
                <a:solidFill>
                  <a:schemeClr val="tx2"/>
                </a:solidFill>
              </a:rPr>
              <a:t>a</a:t>
            </a:r>
            <a:r>
              <a:rPr lang="en-US" altLang="en-US" sz="2000" i="1" baseline="-25000">
                <a:solidFill>
                  <a:schemeClr val="tx2"/>
                </a:solidFill>
              </a:rPr>
              <a:t>9</a:t>
            </a:r>
            <a:r>
              <a:rPr lang="en-US" altLang="en-US" sz="2000" baseline="-25000">
                <a:solidFill>
                  <a:schemeClr val="tx2"/>
                </a:solidFill>
              </a:rPr>
              <a:t> </a:t>
            </a:r>
            <a:r>
              <a:rPr lang="en-US" altLang="en-US" sz="2000" i="1">
                <a:solidFill>
                  <a:schemeClr val="tx2"/>
                </a:solidFill>
              </a:rPr>
              <a:t>a</a:t>
            </a:r>
            <a:r>
              <a:rPr lang="en-US" altLang="en-US" sz="2000" i="1" baseline="-25000">
                <a:solidFill>
                  <a:schemeClr val="tx2"/>
                </a:solidFill>
              </a:rPr>
              <a:t>10</a:t>
            </a:r>
            <a:endParaRPr lang="en-US" altLang="en-US" sz="2000">
              <a:solidFill>
                <a:schemeClr val="tx2"/>
              </a:solidFill>
            </a:endParaRPr>
          </a:p>
          <a:p>
            <a:r>
              <a:rPr lang="en-US" altLang="en-US" sz="2000"/>
              <a:t>Each digit is stored as a value of a separate attribute</a:t>
            </a:r>
          </a:p>
          <a:p>
            <a:r>
              <a:rPr lang="en-US" altLang="en-US" sz="2000"/>
              <a:t>Assume:</a:t>
            </a:r>
          </a:p>
          <a:p>
            <a:pPr lvl="1"/>
            <a:r>
              <a:rPr lang="en-US" altLang="en-US" sz="1800"/>
              <a:t>Range of values for each attribute is [0—9]</a:t>
            </a:r>
          </a:p>
          <a:p>
            <a:pPr lvl="1"/>
            <a:r>
              <a:rPr lang="en-US" altLang="en-US" sz="1800"/>
              <a:t>All attributes are equally important, i.e., </a:t>
            </a:r>
            <a:r>
              <a:rPr lang="en-US" altLang="en-US" sz="1800" i="1"/>
              <a:t>w</a:t>
            </a:r>
            <a:r>
              <a:rPr lang="en-US" altLang="en-US" sz="1800" i="1" baseline="-25000"/>
              <a:t>j</a:t>
            </a:r>
            <a:r>
              <a:rPr lang="en-US" altLang="en-US" sz="1800" i="1"/>
              <a:t> = 1</a:t>
            </a:r>
          </a:p>
          <a:p>
            <a:r>
              <a:rPr lang="en-US" altLang="en-US" sz="2000"/>
              <a:t>The maximum entropy – when violator has no information about the value of each attribute:</a:t>
            </a:r>
          </a:p>
          <a:p>
            <a:pPr lvl="1"/>
            <a:r>
              <a:rPr lang="en-US" altLang="en-US" sz="2000"/>
              <a:t>Violator assigns a </a:t>
            </a:r>
            <a:r>
              <a:rPr lang="en-US" altLang="en-US" sz="2000" i="1"/>
              <a:t>uniform</a:t>
            </a:r>
            <a:r>
              <a:rPr lang="en-US" altLang="en-US" sz="2000"/>
              <a:t> probability distribution to values of each attribute</a:t>
            </a:r>
          </a:p>
          <a:p>
            <a:pPr lvl="2"/>
            <a:r>
              <a:rPr lang="en-US" altLang="en-US" sz="1800"/>
              <a:t>e.g., </a:t>
            </a:r>
            <a:r>
              <a:rPr lang="en-US" altLang="en-US" sz="1800" i="1">
                <a:solidFill>
                  <a:schemeClr val="tx2"/>
                </a:solidFill>
              </a:rPr>
              <a:t>a</a:t>
            </a:r>
            <a:r>
              <a:rPr lang="en-US" altLang="en-US" sz="1800" i="1" baseline="-25000">
                <a:solidFill>
                  <a:schemeClr val="tx2"/>
                </a:solidFill>
              </a:rPr>
              <a:t>1</a:t>
            </a:r>
            <a:r>
              <a:rPr lang="en-US" altLang="en-US" sz="1800" i="1"/>
              <a:t>= i  </a:t>
            </a:r>
            <a:r>
              <a:rPr lang="en-US" altLang="en-US" sz="1800"/>
              <a:t>with probability of 0.10  for each </a:t>
            </a:r>
            <a:r>
              <a:rPr lang="en-US" altLang="en-US" sz="1800" i="1"/>
              <a:t>i</a:t>
            </a:r>
            <a:r>
              <a:rPr lang="en-US" altLang="en-US" sz="1800"/>
              <a:t>  in [0—9]</a:t>
            </a:r>
          </a:p>
        </p:txBody>
      </p:sp>
      <p:graphicFrame>
        <p:nvGraphicFramePr>
          <p:cNvPr id="1635332" name="Object 4"/>
          <p:cNvGraphicFramePr>
            <a:graphicFrameLocks noChangeAspect="1"/>
          </p:cNvGraphicFramePr>
          <p:nvPr>
            <p:ph sz="half" idx="2"/>
          </p:nvPr>
        </p:nvGraphicFramePr>
        <p:xfrm>
          <a:off x="2036763" y="4806950"/>
          <a:ext cx="4213225" cy="703263"/>
        </p:xfrm>
        <a:graphic>
          <a:graphicData uri="http://schemas.openxmlformats.org/presentationml/2006/ole">
            <mc:AlternateContent xmlns:mc="http://schemas.openxmlformats.org/markup-compatibility/2006">
              <mc:Choice xmlns:v="urn:schemas-microsoft-com:vml" Requires="v">
                <p:oleObj spid="_x0000_s10263" name="Equation" r:id="rId4" imgW="1815840" imgH="330120" progId="Equation.3">
                  <p:embed/>
                </p:oleObj>
              </mc:Choice>
              <mc:Fallback>
                <p:oleObj name="Equation" r:id="rId4" imgW="181584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6763" y="4806950"/>
                        <a:ext cx="4213225"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23484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a:xfrm>
            <a:off x="749300" y="274638"/>
            <a:ext cx="7937500" cy="1143000"/>
          </a:xfrm>
        </p:spPr>
        <p:txBody>
          <a:bodyPr/>
          <a:lstStyle/>
          <a:p>
            <a:r>
              <a:rPr lang="en-US" altLang="en-US" sz="2000" dirty="0"/>
              <a:t/>
            </a:r>
            <a:br>
              <a:rPr lang="en-US" altLang="en-US" sz="2000" dirty="0"/>
            </a:br>
            <a:r>
              <a:rPr lang="en-US" altLang="en-US" sz="4000" dirty="0"/>
              <a:t>Entropy: Example – cont.</a:t>
            </a:r>
          </a:p>
        </p:txBody>
      </p:sp>
      <p:sp>
        <p:nvSpPr>
          <p:cNvPr id="1637379" name="Rectangle 3"/>
          <p:cNvSpPr>
            <a:spLocks noGrp="1" noChangeArrowheads="1"/>
          </p:cNvSpPr>
          <p:nvPr>
            <p:ph type="body" sz="half" idx="1"/>
          </p:nvPr>
        </p:nvSpPr>
        <p:spPr>
          <a:xfrm>
            <a:off x="439738" y="1333500"/>
            <a:ext cx="8502650" cy="5524500"/>
          </a:xfrm>
        </p:spPr>
        <p:txBody>
          <a:bodyPr/>
          <a:lstStyle/>
          <a:p>
            <a:r>
              <a:rPr lang="en-US" altLang="en-US" sz="2000" dirty="0"/>
              <a:t>Suppose that after time </a:t>
            </a:r>
            <a:r>
              <a:rPr lang="en-US" altLang="en-US" sz="2000" i="1" dirty="0"/>
              <a:t>t</a:t>
            </a:r>
            <a:r>
              <a:rPr lang="en-US" altLang="en-US" sz="2000" dirty="0"/>
              <a:t>, violator can figure out the state of the phone number, which may allow him to learn the three leftmost digits</a:t>
            </a:r>
          </a:p>
          <a:p>
            <a:r>
              <a:rPr lang="en-US" altLang="en-US" sz="2000" dirty="0"/>
              <a:t>Entropy at time </a:t>
            </a:r>
            <a:r>
              <a:rPr lang="en-US" altLang="en-US" sz="2000" i="1" dirty="0"/>
              <a:t>t</a:t>
            </a:r>
            <a:r>
              <a:rPr lang="en-US" altLang="en-US" sz="2000" dirty="0"/>
              <a:t> is given by:</a:t>
            </a:r>
          </a:p>
          <a:p>
            <a:pPr>
              <a:buFontTx/>
              <a:buNone/>
            </a:pPr>
            <a:endParaRPr lang="en-US" altLang="en-US" sz="2000" dirty="0"/>
          </a:p>
          <a:p>
            <a:endParaRPr lang="en-US" altLang="en-US" sz="1800" dirty="0"/>
          </a:p>
          <a:p>
            <a:endParaRPr lang="en-US" altLang="en-US" sz="1800" dirty="0"/>
          </a:p>
          <a:p>
            <a:endParaRPr lang="en-US" altLang="en-US" sz="1800" dirty="0"/>
          </a:p>
          <a:p>
            <a:pPr lvl="1"/>
            <a:r>
              <a:rPr lang="en-US" altLang="en-US" sz="1800" dirty="0"/>
              <a:t>Attributes </a:t>
            </a:r>
            <a:r>
              <a:rPr lang="en-US" altLang="en-US" sz="1800" i="1" dirty="0">
                <a:solidFill>
                  <a:schemeClr val="tx2"/>
                </a:solidFill>
              </a:rPr>
              <a:t>a</a:t>
            </a:r>
            <a:r>
              <a:rPr lang="en-US" altLang="en-US" sz="1800" i="1" baseline="-25000" dirty="0">
                <a:solidFill>
                  <a:schemeClr val="tx2"/>
                </a:solidFill>
              </a:rPr>
              <a:t>1</a:t>
            </a:r>
            <a:r>
              <a:rPr lang="en-US" altLang="en-US" sz="1800" i="1" dirty="0">
                <a:solidFill>
                  <a:schemeClr val="tx2"/>
                </a:solidFill>
              </a:rPr>
              <a:t>, a</a:t>
            </a:r>
            <a:r>
              <a:rPr lang="en-US" altLang="en-US" sz="1800" i="1" baseline="-25000" dirty="0">
                <a:solidFill>
                  <a:schemeClr val="tx2"/>
                </a:solidFill>
              </a:rPr>
              <a:t>2</a:t>
            </a:r>
            <a:r>
              <a:rPr lang="en-US" altLang="en-US" sz="1800" dirty="0">
                <a:solidFill>
                  <a:schemeClr val="tx2"/>
                </a:solidFill>
              </a:rPr>
              <a:t>, </a:t>
            </a:r>
            <a:r>
              <a:rPr lang="en-US" altLang="en-US" sz="1800" i="1" dirty="0">
                <a:solidFill>
                  <a:schemeClr val="tx2"/>
                </a:solidFill>
              </a:rPr>
              <a:t>a</a:t>
            </a:r>
            <a:r>
              <a:rPr lang="en-US" altLang="en-US" sz="1800" i="1" baseline="-25000" dirty="0">
                <a:solidFill>
                  <a:schemeClr val="tx2"/>
                </a:solidFill>
              </a:rPr>
              <a:t>3</a:t>
            </a:r>
            <a:r>
              <a:rPr lang="en-US" altLang="en-US" sz="1800" dirty="0"/>
              <a:t> contribute 0 to the entropy value because violator knows their correct </a:t>
            </a:r>
            <a:r>
              <a:rPr lang="en-US" altLang="en-US" sz="1800" dirty="0" smtClean="0"/>
              <a:t>values</a:t>
            </a:r>
            <a:endParaRPr lang="en-US" altLang="en-US" sz="1800" dirty="0"/>
          </a:p>
        </p:txBody>
      </p:sp>
      <p:graphicFrame>
        <p:nvGraphicFramePr>
          <p:cNvPr id="1637380" name="Object 4"/>
          <p:cNvGraphicFramePr>
            <a:graphicFrameLocks noChangeAspect="1"/>
          </p:cNvGraphicFramePr>
          <p:nvPr>
            <p:ph sz="half" idx="4294967295"/>
          </p:nvPr>
        </p:nvGraphicFramePr>
        <p:xfrm>
          <a:off x="2171700" y="2727325"/>
          <a:ext cx="4405313" cy="669925"/>
        </p:xfrm>
        <a:graphic>
          <a:graphicData uri="http://schemas.openxmlformats.org/presentationml/2006/ole">
            <mc:AlternateContent xmlns:mc="http://schemas.openxmlformats.org/markup-compatibility/2006">
              <mc:Choice xmlns:v="urn:schemas-microsoft-com:vml" Requires="v">
                <p:oleObj spid="_x0000_s11310" name="Equation" r:id="rId4" imgW="1993680" imgH="330120" progId="Equation.3">
                  <p:embed/>
                </p:oleObj>
              </mc:Choice>
              <mc:Fallback>
                <p:oleObj name="Equation" r:id="rId4" imgW="1993680" imgH="33012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1700" y="2727325"/>
                        <a:ext cx="4405313"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7381" name="Object 5"/>
          <p:cNvGraphicFramePr>
            <a:graphicFrameLocks noChangeAspect="1"/>
          </p:cNvGraphicFramePr>
          <p:nvPr>
            <p:ph sz="half" idx="2"/>
            <p:extLst>
              <p:ext uri="{D42A27DB-BD31-4B8C-83A1-F6EECF244321}">
                <p14:modId xmlns:p14="http://schemas.microsoft.com/office/powerpoint/2010/main" val="1520752375"/>
              </p:ext>
            </p:extLst>
          </p:nvPr>
        </p:nvGraphicFramePr>
        <p:xfrm>
          <a:off x="2682875" y="4230238"/>
          <a:ext cx="3074988" cy="349250"/>
        </p:xfrm>
        <a:graphic>
          <a:graphicData uri="http://schemas.openxmlformats.org/presentationml/2006/ole">
            <mc:AlternateContent xmlns:mc="http://schemas.openxmlformats.org/markup-compatibility/2006">
              <mc:Choice xmlns:v="urn:schemas-microsoft-com:vml" Requires="v">
                <p:oleObj spid="_x0000_s11311" name="Equation" r:id="rId6" imgW="1333440" imgH="164880" progId="Equation.3">
                  <p:embed/>
                </p:oleObj>
              </mc:Choice>
              <mc:Fallback>
                <p:oleObj name="Equation" r:id="rId6" imgW="1333440" imgH="1648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75" y="4230238"/>
                        <a:ext cx="307498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264340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3E2D60CD-23EE-4E55-AF95-E5980FE9E842}" type="slidenum">
              <a:rPr lang="en-US" altLang="en-US" sz="1000" b="0" smtClean="0">
                <a:solidFill>
                  <a:srgbClr val="808080"/>
                </a:solidFill>
              </a:rPr>
              <a:pPr/>
              <a:t>23</a:t>
            </a:fld>
            <a:endParaRPr lang="en-US" altLang="en-US" sz="1000" b="0" smtClean="0">
              <a:solidFill>
                <a:srgbClr val="808080"/>
              </a:solidFill>
            </a:endParaRPr>
          </a:p>
        </p:txBody>
      </p:sp>
      <p:sp>
        <p:nvSpPr>
          <p:cNvPr id="8196" name="Rectangle 2"/>
          <p:cNvSpPr>
            <a:spLocks noGrp="1" noChangeArrowheads="1"/>
          </p:cNvSpPr>
          <p:nvPr>
            <p:ph type="title"/>
          </p:nvPr>
        </p:nvSpPr>
        <p:spPr>
          <a:xfrm>
            <a:off x="1255713" y="284163"/>
            <a:ext cx="7888287" cy="1316038"/>
          </a:xfrm>
        </p:spPr>
        <p:txBody>
          <a:bodyPr/>
          <a:lstStyle/>
          <a:p>
            <a:pPr eaLnBrk="1" hangingPunct="1"/>
            <a:r>
              <a:rPr lang="en-US" altLang="en-US" sz="3600" dirty="0" smtClean="0">
                <a:solidFill>
                  <a:schemeClr val="folHlink"/>
                </a:solidFill>
              </a:rPr>
              <a:t>Trusted Router and Protection Against Collaborative Attacks</a:t>
            </a:r>
            <a:endParaRPr lang="en-US" altLang="en-US" sz="3600" dirty="0" smtClean="0">
              <a:solidFill>
                <a:schemeClr val="folHlink"/>
              </a:solidFill>
            </a:endParaRPr>
          </a:p>
        </p:txBody>
      </p:sp>
      <p:sp>
        <p:nvSpPr>
          <p:cNvPr id="8197" name="Rectangle 3"/>
          <p:cNvSpPr>
            <a:spLocks noGrp="1" noChangeArrowheads="1"/>
          </p:cNvSpPr>
          <p:nvPr>
            <p:ph type="body" idx="1"/>
          </p:nvPr>
        </p:nvSpPr>
        <p:spPr/>
        <p:txBody>
          <a:bodyPr/>
          <a:lstStyle/>
          <a:p>
            <a:pPr marL="338138" indent="-338138" eaLnBrk="1" hangingPunct="1"/>
            <a:r>
              <a:rPr lang="en-US" altLang="en-US" sz="2800" dirty="0" smtClean="0"/>
              <a:t>Characterizing collaborative/coordinated attacks</a:t>
            </a:r>
          </a:p>
          <a:p>
            <a:pPr marL="338138" indent="-338138" eaLnBrk="1" hangingPunct="1"/>
            <a:r>
              <a:rPr lang="en-US" altLang="en-US" sz="2800" dirty="0" smtClean="0"/>
              <a:t>Types of collaborative </a:t>
            </a:r>
            <a:r>
              <a:rPr lang="en-US" altLang="en-US" sz="2800" dirty="0" smtClean="0"/>
              <a:t>attacks</a:t>
            </a:r>
          </a:p>
          <a:p>
            <a:pPr marL="338138" indent="-338138" eaLnBrk="1" hangingPunct="1"/>
            <a:r>
              <a:rPr lang="en-US" altLang="en-US" sz="2800" dirty="0" smtClean="0"/>
              <a:t>Identifying Malicious activity</a:t>
            </a:r>
          </a:p>
          <a:p>
            <a:pPr marL="338138" indent="-338138" eaLnBrk="1" hangingPunct="1"/>
            <a:r>
              <a:rPr lang="en-US" altLang="en-US" sz="2800" dirty="0" smtClean="0"/>
              <a:t>Identifying Collaborative Attack</a:t>
            </a:r>
            <a:endParaRPr lang="en-US" altLang="en-US" sz="2800" dirty="0" smtClean="0"/>
          </a:p>
          <a:p>
            <a:pPr marL="0" indent="0" eaLnBrk="1" hangingPunct="1">
              <a:buNone/>
            </a:pPr>
            <a:endParaRPr lang="en-US" altLang="en-US" dirty="0" smtClean="0"/>
          </a:p>
        </p:txBody>
      </p:sp>
    </p:spTree>
    <p:extLst>
      <p:ext uri="{BB962C8B-B14F-4D97-AF65-F5344CB8AC3E}">
        <p14:creationId xmlns:p14="http://schemas.microsoft.com/office/powerpoint/2010/main" val="3787054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92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621356A7-B5B0-4810-91D5-5A2672D62D78}" type="slidenum">
              <a:rPr lang="en-US" altLang="en-US" sz="1000" b="0" smtClean="0">
                <a:solidFill>
                  <a:srgbClr val="808080"/>
                </a:solidFill>
              </a:rPr>
              <a:pPr/>
              <a:t>24</a:t>
            </a:fld>
            <a:endParaRPr lang="en-US" altLang="en-US" sz="1000" b="0" smtClean="0">
              <a:solidFill>
                <a:srgbClr val="808080"/>
              </a:solidFill>
            </a:endParaRPr>
          </a:p>
        </p:txBody>
      </p:sp>
      <p:sp>
        <p:nvSpPr>
          <p:cNvPr id="9220"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a:t>
            </a:r>
          </a:p>
        </p:txBody>
      </p:sp>
      <p:sp>
        <p:nvSpPr>
          <p:cNvPr id="9221" name="Rectangle 3"/>
          <p:cNvSpPr>
            <a:spLocks noGrp="1" noChangeArrowheads="1"/>
          </p:cNvSpPr>
          <p:nvPr>
            <p:ph type="body" idx="1"/>
          </p:nvPr>
        </p:nvSpPr>
        <p:spPr/>
        <p:txBody>
          <a:bodyPr/>
          <a:lstStyle/>
          <a:p>
            <a:pPr marL="338138" indent="-338138" eaLnBrk="1" hangingPunct="1"/>
            <a:endParaRPr lang="en-US" altLang="en-US" sz="2800" smtClean="0"/>
          </a:p>
          <a:p>
            <a:pPr marL="338138" indent="-338138" algn="ctr" eaLnBrk="1" hangingPunct="1">
              <a:buFont typeface="Wingdings" pitchFamily="2" charset="2"/>
              <a:buNone/>
            </a:pPr>
            <a:r>
              <a:rPr lang="en-US" altLang="en-US" sz="2800" u="sng" smtClean="0"/>
              <a:t>Informal definition:</a:t>
            </a:r>
            <a:r>
              <a:rPr lang="en-US" altLang="en-US" sz="2800" smtClean="0"/>
              <a:t> </a:t>
            </a:r>
          </a:p>
          <a:p>
            <a:pPr marL="338138" indent="-338138" algn="ctr" eaLnBrk="1" hangingPunct="1">
              <a:buFont typeface="Wingdings" pitchFamily="2" charset="2"/>
              <a:buNone/>
            </a:pPr>
            <a:endParaRPr lang="en-US" altLang="en-US" sz="2800" smtClean="0"/>
          </a:p>
          <a:p>
            <a:pPr marL="338138" indent="-338138" algn="ctr" eaLnBrk="1" hangingPunct="1">
              <a:buFont typeface="Wingdings" pitchFamily="2" charset="2"/>
              <a:buNone/>
            </a:pPr>
            <a:r>
              <a:rPr lang="en-US" altLang="en-US" sz="2800" smtClean="0"/>
              <a:t>“Collaborative attacks (CA) occur when more than one attacker or running process synchronize their actions to disturb a target network”</a:t>
            </a:r>
          </a:p>
          <a:p>
            <a:pPr marL="338138" indent="-338138" algn="ctr" eaLnBrk="1" hangingPunct="1">
              <a:buFont typeface="Wingdings" pitchFamily="2" charset="2"/>
              <a:buNone/>
            </a:pPr>
            <a:endParaRPr lang="en-US" altLang="en-US" sz="2000" smtClean="0"/>
          </a:p>
        </p:txBody>
      </p:sp>
    </p:spTree>
    <p:extLst>
      <p:ext uri="{BB962C8B-B14F-4D97-AF65-F5344CB8AC3E}">
        <p14:creationId xmlns:p14="http://schemas.microsoft.com/office/powerpoint/2010/main" val="299989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AD43F084-692D-480A-A309-3D19556E779A}" type="slidenum">
              <a:rPr lang="en-US" altLang="en-US" sz="1000" b="0" smtClean="0">
                <a:solidFill>
                  <a:srgbClr val="808080"/>
                </a:solidFill>
              </a:rPr>
              <a:pPr/>
              <a:t>25</a:t>
            </a:fld>
            <a:endParaRPr lang="en-US" altLang="en-US" sz="1000" b="0" smtClean="0">
              <a:solidFill>
                <a:srgbClr val="808080"/>
              </a:solidFill>
            </a:endParaRPr>
          </a:p>
        </p:txBody>
      </p:sp>
      <p:sp>
        <p:nvSpPr>
          <p:cNvPr id="10244"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 (cont’d)</a:t>
            </a:r>
          </a:p>
        </p:txBody>
      </p:sp>
      <p:sp>
        <p:nvSpPr>
          <p:cNvPr id="10245" name="Rectangle 3"/>
          <p:cNvSpPr>
            <a:spLocks noGrp="1" noChangeArrowheads="1"/>
          </p:cNvSpPr>
          <p:nvPr>
            <p:ph type="body" idx="1"/>
          </p:nvPr>
        </p:nvSpPr>
        <p:spPr/>
        <p:txBody>
          <a:bodyPr>
            <a:normAutofit lnSpcReduction="10000"/>
          </a:bodyPr>
          <a:lstStyle/>
          <a:p>
            <a:pPr marL="338138" indent="-338138" eaLnBrk="1" hangingPunct="1"/>
            <a:r>
              <a:rPr lang="en-US" altLang="en-US" sz="2800" smtClean="0"/>
              <a:t>Forms of collaborative attacks</a:t>
            </a:r>
          </a:p>
          <a:p>
            <a:pPr marL="863600" lvl="1" indent="-411163" eaLnBrk="1" hangingPunct="1"/>
            <a:r>
              <a:rPr lang="en-US" altLang="en-US" sz="2400" smtClean="0"/>
              <a:t>Multiple attacks occur when a system is disturbed by more than one attacker</a:t>
            </a:r>
          </a:p>
          <a:p>
            <a:pPr marL="863600" lvl="1" indent="-411163" eaLnBrk="1" hangingPunct="1"/>
            <a:r>
              <a:rPr lang="en-US" altLang="en-US" sz="2400" smtClean="0"/>
              <a:t>Attacks in quick sequences is another way to perpetrate CA by launching sequential disruptions in short intervals </a:t>
            </a:r>
          </a:p>
          <a:p>
            <a:pPr marL="863600" lvl="1" indent="-411163" eaLnBrk="1" hangingPunct="1"/>
            <a:r>
              <a:rPr lang="en-US" altLang="en-US" sz="2400" smtClean="0"/>
              <a:t>Attacks may concentrate on a group of nodes or spread to different group of nodes just for confusing the detection/prevention system in place</a:t>
            </a:r>
          </a:p>
          <a:p>
            <a:pPr marL="863600" lvl="1" indent="-411163" eaLnBrk="1" hangingPunct="1"/>
            <a:r>
              <a:rPr lang="en-US" altLang="en-US" sz="2400" smtClean="0"/>
              <a:t>Attacks may be long-lived or short-lived </a:t>
            </a:r>
          </a:p>
          <a:p>
            <a:pPr marL="863600" lvl="1" indent="-411163" eaLnBrk="1" hangingPunct="1"/>
            <a:r>
              <a:rPr lang="en-US" altLang="en-US" sz="2400" smtClean="0"/>
              <a:t>Attacks on routing </a:t>
            </a:r>
          </a:p>
          <a:p>
            <a:pPr marL="863600" lvl="1" indent="-411163" eaLnBrk="1" hangingPunct="1"/>
            <a:endParaRPr lang="en-US" altLang="en-US" sz="2400" smtClean="0"/>
          </a:p>
          <a:p>
            <a:pPr marL="863600" lvl="1" indent="-411163" eaLnBrk="1" hangingPunct="1"/>
            <a:endParaRPr lang="en-US" altLang="en-US" sz="2400" smtClean="0"/>
          </a:p>
          <a:p>
            <a:pPr marL="338138" indent="-338138" eaLnBrk="1" hangingPunct="1">
              <a:buFont typeface="Wingdings" pitchFamily="2" charset="2"/>
              <a:buNone/>
            </a:pPr>
            <a:endParaRPr lang="en-US" altLang="en-US" sz="2800" smtClean="0"/>
          </a:p>
          <a:p>
            <a:pPr marL="338138" indent="-338138" eaLnBrk="1" hangingPunct="1"/>
            <a:endParaRPr lang="en-US" altLang="en-US" sz="2400" smtClean="0"/>
          </a:p>
        </p:txBody>
      </p:sp>
    </p:spTree>
    <p:extLst>
      <p:ext uri="{BB962C8B-B14F-4D97-AF65-F5344CB8AC3E}">
        <p14:creationId xmlns:p14="http://schemas.microsoft.com/office/powerpoint/2010/main" val="1854280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D22FF7AA-5D84-44C0-B8B5-D805EDE3B187}" type="slidenum">
              <a:rPr lang="en-US" altLang="en-US" sz="1000" b="0" smtClean="0">
                <a:solidFill>
                  <a:srgbClr val="808080"/>
                </a:solidFill>
              </a:rPr>
              <a:pPr/>
              <a:t>26</a:t>
            </a:fld>
            <a:endParaRPr lang="en-US" altLang="en-US" sz="1000" b="0" smtClean="0">
              <a:solidFill>
                <a:srgbClr val="808080"/>
              </a:solidFill>
            </a:endParaRPr>
          </a:p>
        </p:txBody>
      </p:sp>
      <p:sp>
        <p:nvSpPr>
          <p:cNvPr id="11268"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 (cont’d)</a:t>
            </a:r>
          </a:p>
        </p:txBody>
      </p:sp>
      <p:sp>
        <p:nvSpPr>
          <p:cNvPr id="11269" name="Rectangle 3"/>
          <p:cNvSpPr>
            <a:spLocks noGrp="1" noChangeArrowheads="1"/>
          </p:cNvSpPr>
          <p:nvPr>
            <p:ph type="body" idx="1"/>
          </p:nvPr>
        </p:nvSpPr>
        <p:spPr/>
        <p:txBody>
          <a:bodyPr/>
          <a:lstStyle/>
          <a:p>
            <a:pPr marL="338138" indent="-338138" eaLnBrk="1" hangingPunct="1"/>
            <a:r>
              <a:rPr lang="en-US" altLang="en-US" sz="2800" smtClean="0"/>
              <a:t>Open issues</a:t>
            </a:r>
          </a:p>
          <a:p>
            <a:pPr marL="863600" lvl="1" indent="-411163" eaLnBrk="1" hangingPunct="1"/>
            <a:r>
              <a:rPr lang="en-US" altLang="en-US" sz="2400" smtClean="0"/>
              <a:t>Comprehensive understanding of the coordination among attacks and/or the collaboration among various attackers</a:t>
            </a:r>
          </a:p>
          <a:p>
            <a:pPr marL="863600" lvl="1" indent="-411163" eaLnBrk="1" hangingPunct="1"/>
            <a:r>
              <a:rPr lang="en-US" altLang="en-US" sz="2400" smtClean="0"/>
              <a:t>Characterization and Modeling of CAs</a:t>
            </a:r>
          </a:p>
          <a:p>
            <a:pPr marL="863600" lvl="1" indent="-411163" eaLnBrk="1" hangingPunct="1"/>
            <a:r>
              <a:rPr lang="en-US" altLang="en-US" sz="2400" smtClean="0"/>
              <a:t>Intrusion Detection Systems (IDS) capable of correlating CAs</a:t>
            </a:r>
          </a:p>
          <a:p>
            <a:pPr marL="863600" lvl="1" indent="-411163" eaLnBrk="1" hangingPunct="1"/>
            <a:r>
              <a:rPr lang="en-US" altLang="en-US" sz="2400" smtClean="0"/>
              <a:t>Coordinated prevention/defense mechanisms</a:t>
            </a:r>
          </a:p>
          <a:p>
            <a:pPr marL="863600" lvl="1" indent="-411163" eaLnBrk="1" hangingPunct="1">
              <a:buFont typeface="Wingdings" pitchFamily="2" charset="2"/>
              <a:buNone/>
            </a:pPr>
            <a:endParaRPr lang="en-US" altLang="en-US" sz="2400" smtClean="0"/>
          </a:p>
          <a:p>
            <a:pPr marL="338138" indent="-338138" eaLnBrk="1" hangingPunct="1">
              <a:buFont typeface="Wingdings" pitchFamily="2" charset="2"/>
              <a:buNone/>
            </a:pPr>
            <a:endParaRPr lang="en-US" altLang="en-US" sz="2800" smtClean="0"/>
          </a:p>
          <a:p>
            <a:pPr marL="338138" indent="-338138" eaLnBrk="1" hangingPunct="1"/>
            <a:endParaRPr lang="en-US" altLang="en-US" sz="2400" smtClean="0"/>
          </a:p>
        </p:txBody>
      </p:sp>
    </p:spTree>
    <p:extLst>
      <p:ext uri="{BB962C8B-B14F-4D97-AF65-F5344CB8AC3E}">
        <p14:creationId xmlns:p14="http://schemas.microsoft.com/office/powerpoint/2010/main" val="101032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5EB02C26-C4A8-4037-AC4C-F71B609ED8E5}" type="slidenum">
              <a:rPr lang="en-US" altLang="en-US" sz="1000" b="0" smtClean="0">
                <a:solidFill>
                  <a:srgbClr val="808080"/>
                </a:solidFill>
              </a:rPr>
              <a:pPr/>
              <a:t>27</a:t>
            </a:fld>
            <a:endParaRPr lang="en-US" altLang="en-US" sz="1000" b="0" smtClean="0">
              <a:solidFill>
                <a:srgbClr val="808080"/>
              </a:solidFill>
            </a:endParaRPr>
          </a:p>
        </p:txBody>
      </p:sp>
      <p:sp>
        <p:nvSpPr>
          <p:cNvPr id="12292" name="Rectangle 2"/>
          <p:cNvSpPr>
            <a:spLocks noGrp="1" noChangeArrowheads="1"/>
          </p:cNvSpPr>
          <p:nvPr>
            <p:ph type="title"/>
          </p:nvPr>
        </p:nvSpPr>
        <p:spPr>
          <a:xfrm>
            <a:off x="1255713" y="284163"/>
            <a:ext cx="7888287" cy="776287"/>
          </a:xfrm>
        </p:spPr>
        <p:txBody>
          <a:bodyPr/>
          <a:lstStyle/>
          <a:p>
            <a:pPr eaLnBrk="1" hangingPunct="1"/>
            <a:r>
              <a:rPr lang="en-US" altLang="en-US" sz="3600" smtClean="0">
                <a:solidFill>
                  <a:schemeClr val="folHlink"/>
                </a:solidFill>
              </a:rPr>
              <a:t>Collaborative Attacks (cont’d)</a:t>
            </a:r>
          </a:p>
        </p:txBody>
      </p:sp>
      <p:sp>
        <p:nvSpPr>
          <p:cNvPr id="12293" name="Rectangle 3"/>
          <p:cNvSpPr>
            <a:spLocks noGrp="1" noChangeArrowheads="1"/>
          </p:cNvSpPr>
          <p:nvPr>
            <p:ph type="body" idx="1"/>
          </p:nvPr>
        </p:nvSpPr>
        <p:spPr/>
        <p:txBody>
          <a:bodyPr>
            <a:normAutofit fontScale="92500"/>
          </a:bodyPr>
          <a:lstStyle/>
          <a:p>
            <a:pPr marL="338138" indent="-338138" eaLnBrk="1" hangingPunct="1"/>
            <a:r>
              <a:rPr lang="en-US" altLang="zh-CN" sz="2800" smtClean="0">
                <a:ea typeface="宋体" pitchFamily="2" charset="-122"/>
              </a:rPr>
              <a:t>From a low-level technical point of view, attacks can be categorized into:</a:t>
            </a:r>
          </a:p>
          <a:p>
            <a:pPr marL="863600" lvl="1" indent="-411163" eaLnBrk="1" hangingPunct="1"/>
            <a:r>
              <a:rPr lang="en-US" altLang="zh-CN" sz="2400" smtClean="0">
                <a:ea typeface="宋体" pitchFamily="2" charset="-122"/>
              </a:rPr>
              <a:t>Attacks that may overshadow (cover) each other</a:t>
            </a:r>
          </a:p>
          <a:p>
            <a:pPr marL="863600" lvl="1" indent="-411163" eaLnBrk="1" hangingPunct="1"/>
            <a:r>
              <a:rPr lang="en-US" altLang="zh-CN" sz="2400" smtClean="0">
                <a:ea typeface="宋体" pitchFamily="2" charset="-122"/>
              </a:rPr>
              <a:t>Attacks that may diminish the effects of others</a:t>
            </a:r>
          </a:p>
          <a:p>
            <a:pPr marL="863600" lvl="1" indent="-411163" eaLnBrk="1" hangingPunct="1"/>
            <a:r>
              <a:rPr lang="en-US" altLang="zh-CN" sz="2400" smtClean="0">
                <a:ea typeface="宋体" pitchFamily="2" charset="-122"/>
              </a:rPr>
              <a:t>Attacks that interfere with each other</a:t>
            </a:r>
          </a:p>
          <a:p>
            <a:pPr marL="863600" lvl="1" indent="-411163" eaLnBrk="1" hangingPunct="1"/>
            <a:r>
              <a:rPr lang="en-US" altLang="zh-CN" sz="2400" smtClean="0">
                <a:ea typeface="宋体" pitchFamily="2" charset="-122"/>
              </a:rPr>
              <a:t>Attacks that may expose other attacks</a:t>
            </a:r>
          </a:p>
          <a:p>
            <a:pPr marL="863600" lvl="1" indent="-411163" eaLnBrk="1" hangingPunct="1"/>
            <a:r>
              <a:rPr lang="en-US" altLang="zh-CN" sz="2400" smtClean="0">
                <a:ea typeface="宋体" pitchFamily="2" charset="-122"/>
              </a:rPr>
              <a:t>Attacks that may be launched in sequence</a:t>
            </a:r>
          </a:p>
          <a:p>
            <a:pPr marL="863600" lvl="1" indent="-411163" eaLnBrk="1" hangingPunct="1"/>
            <a:r>
              <a:rPr lang="en-US" altLang="zh-CN" sz="2400" smtClean="0">
                <a:ea typeface="宋体" pitchFamily="2" charset="-122"/>
              </a:rPr>
              <a:t>Attacks that may target different areas of the network</a:t>
            </a:r>
          </a:p>
          <a:p>
            <a:pPr marL="863600" lvl="1" indent="-411163" eaLnBrk="1" hangingPunct="1"/>
            <a:r>
              <a:rPr lang="en-US" altLang="zh-CN" sz="2400" smtClean="0">
                <a:ea typeface="宋体" pitchFamily="2" charset="-122"/>
              </a:rPr>
              <a:t>Attacks that are just below the threshold of detection but persist in large numbers</a:t>
            </a:r>
            <a:endParaRPr lang="en-US" altLang="en-US" sz="2400" smtClean="0"/>
          </a:p>
          <a:p>
            <a:pPr marL="863600" lvl="1" indent="-411163" eaLnBrk="1" hangingPunct="1">
              <a:buFont typeface="Wingdings" pitchFamily="2" charset="2"/>
              <a:buNone/>
            </a:pPr>
            <a:endParaRPr lang="en-US" altLang="en-US" sz="2400" smtClean="0"/>
          </a:p>
          <a:p>
            <a:pPr marL="338138" indent="-338138" eaLnBrk="1" hangingPunct="1">
              <a:buFont typeface="Wingdings" pitchFamily="2" charset="2"/>
              <a:buNone/>
            </a:pPr>
            <a:endParaRPr lang="en-US" altLang="en-US" sz="2800" smtClean="0"/>
          </a:p>
          <a:p>
            <a:pPr marL="338138" indent="-338138" eaLnBrk="1" hangingPunct="1"/>
            <a:endParaRPr lang="en-US" altLang="en-US" sz="2400" smtClean="0"/>
          </a:p>
        </p:txBody>
      </p:sp>
    </p:spTree>
    <p:extLst>
      <p:ext uri="{BB962C8B-B14F-4D97-AF65-F5344CB8AC3E}">
        <p14:creationId xmlns:p14="http://schemas.microsoft.com/office/powerpoint/2010/main" val="297728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33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797DAFB2-D08B-4B17-A60E-1917FD8D9536}" type="slidenum">
              <a:rPr lang="en-US" altLang="en-US" sz="1000" b="0" smtClean="0">
                <a:solidFill>
                  <a:srgbClr val="808080"/>
                </a:solidFill>
              </a:rPr>
              <a:pPr/>
              <a:t>28</a:t>
            </a:fld>
            <a:endParaRPr lang="en-US" altLang="en-US" sz="1000" b="0" smtClean="0">
              <a:solidFill>
                <a:srgbClr val="808080"/>
              </a:solidFill>
            </a:endParaRPr>
          </a:p>
        </p:txBody>
      </p:sp>
      <p:sp>
        <p:nvSpPr>
          <p:cNvPr id="13316" name="Rectangle 2"/>
          <p:cNvSpPr>
            <a:spLocks noGrp="1" noChangeArrowheads="1"/>
          </p:cNvSpPr>
          <p:nvPr>
            <p:ph type="title"/>
          </p:nvPr>
        </p:nvSpPr>
        <p:spPr>
          <a:xfrm>
            <a:off x="1157288" y="284163"/>
            <a:ext cx="7986712" cy="776287"/>
          </a:xfrm>
        </p:spPr>
        <p:txBody>
          <a:bodyPr/>
          <a:lstStyle/>
          <a:p>
            <a:pPr eaLnBrk="1" hangingPunct="1"/>
            <a:r>
              <a:rPr lang="en-US" altLang="en-US" sz="3200" smtClean="0">
                <a:solidFill>
                  <a:schemeClr val="folHlink"/>
                </a:solidFill>
              </a:rPr>
              <a:t>Examples of Attacks that can Collaborate</a:t>
            </a:r>
            <a:r>
              <a:rPr lang="en-US" altLang="en-US" sz="3600" smtClean="0">
                <a:solidFill>
                  <a:schemeClr val="folHlink"/>
                </a:solidFill>
              </a:rPr>
              <a:t> </a:t>
            </a:r>
          </a:p>
        </p:txBody>
      </p:sp>
      <p:sp>
        <p:nvSpPr>
          <p:cNvPr id="13317" name="Rectangle 3"/>
          <p:cNvSpPr>
            <a:spLocks noGrp="1" noChangeArrowheads="1"/>
          </p:cNvSpPr>
          <p:nvPr>
            <p:ph type="body" idx="1"/>
          </p:nvPr>
        </p:nvSpPr>
        <p:spPr/>
        <p:txBody>
          <a:bodyPr>
            <a:normAutofit lnSpcReduction="10000"/>
          </a:bodyPr>
          <a:lstStyle/>
          <a:p>
            <a:pPr marL="338138" indent="-338138" eaLnBrk="1" hangingPunct="1"/>
            <a:r>
              <a:rPr lang="en-US" altLang="en-US" sz="2800" smtClean="0"/>
              <a:t>Denial-of-Messages (DoM) attacks</a:t>
            </a:r>
          </a:p>
          <a:p>
            <a:pPr marL="338138" indent="-338138" eaLnBrk="1" hangingPunct="1"/>
            <a:r>
              <a:rPr lang="en-US" altLang="en-US" sz="2800" smtClean="0"/>
              <a:t>Blackhole attacks</a:t>
            </a:r>
          </a:p>
          <a:p>
            <a:pPr marL="338138" indent="-338138" eaLnBrk="1" hangingPunct="1"/>
            <a:r>
              <a:rPr lang="en-US" altLang="en-US" sz="2800" smtClean="0"/>
              <a:t>Wormhole attacks</a:t>
            </a:r>
          </a:p>
          <a:p>
            <a:pPr marL="338138" indent="-338138" eaLnBrk="1" hangingPunct="1"/>
            <a:r>
              <a:rPr lang="en-US" altLang="en-US" sz="2800" smtClean="0"/>
              <a:t>Replication attacks</a:t>
            </a:r>
          </a:p>
          <a:p>
            <a:pPr marL="338138" indent="-338138" eaLnBrk="1" hangingPunct="1"/>
            <a:r>
              <a:rPr lang="en-US" altLang="en-US" sz="2800" smtClean="0"/>
              <a:t>Sybil attacks</a:t>
            </a:r>
          </a:p>
          <a:p>
            <a:pPr marL="338138" indent="-338138" eaLnBrk="1" hangingPunct="1"/>
            <a:r>
              <a:rPr lang="en-US" altLang="en-US" sz="2800" smtClean="0"/>
              <a:t>Rushing attacks</a:t>
            </a:r>
          </a:p>
          <a:p>
            <a:pPr marL="338138" indent="-338138" eaLnBrk="1" hangingPunct="1"/>
            <a:r>
              <a:rPr lang="en-US" altLang="zh-CN" sz="2800" smtClean="0">
                <a:ea typeface="宋体" pitchFamily="2" charset="-122"/>
              </a:rPr>
              <a:t>Malicious flooding</a:t>
            </a:r>
            <a:endParaRPr lang="en-US" altLang="en-US" sz="2800" smtClean="0"/>
          </a:p>
          <a:p>
            <a:pPr marL="338138" indent="-338138" eaLnBrk="1" hangingPunct="1"/>
            <a:endParaRPr lang="en-US" altLang="en-US" sz="2400" smtClean="0"/>
          </a:p>
        </p:txBody>
      </p:sp>
      <p:sp>
        <p:nvSpPr>
          <p:cNvPr id="13318" name="Text Box 4"/>
          <p:cNvSpPr txBox="1">
            <a:spLocks noChangeArrowheads="1"/>
          </p:cNvSpPr>
          <p:nvPr/>
        </p:nvSpPr>
        <p:spPr bwMode="auto">
          <a:xfrm>
            <a:off x="4568825" y="2103438"/>
            <a:ext cx="4137025" cy="11874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a:solidFill>
                  <a:srgbClr val="CC3300"/>
                </a:solidFill>
              </a:rPr>
              <a:t>We are investigating the interactions among these forms of attacks</a:t>
            </a:r>
          </a:p>
        </p:txBody>
      </p:sp>
      <p:sp>
        <p:nvSpPr>
          <p:cNvPr id="13319" name="Text Box 5"/>
          <p:cNvSpPr txBox="1">
            <a:spLocks noChangeArrowheads="1"/>
          </p:cNvSpPr>
          <p:nvPr/>
        </p:nvSpPr>
        <p:spPr bwMode="auto">
          <a:xfrm>
            <a:off x="4492625" y="4122738"/>
            <a:ext cx="439261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b="0"/>
              <a:t>Example of probably</a:t>
            </a:r>
          </a:p>
          <a:p>
            <a:r>
              <a:rPr lang="en-US" altLang="en-US"/>
              <a:t>incompatible</a:t>
            </a:r>
            <a:r>
              <a:rPr lang="en-US" altLang="en-US" b="0"/>
              <a:t> attacks:</a:t>
            </a:r>
          </a:p>
          <a:p>
            <a:endParaRPr lang="en-US" altLang="en-US" b="0"/>
          </a:p>
          <a:p>
            <a:r>
              <a:rPr lang="en-US" altLang="en-US"/>
              <a:t>Wormhole</a:t>
            </a:r>
            <a:r>
              <a:rPr lang="en-US" altLang="en-US" b="0"/>
              <a:t> attacks need fast connections, but </a:t>
            </a:r>
            <a:r>
              <a:rPr lang="en-US" altLang="en-US"/>
              <a:t>DoM</a:t>
            </a:r>
            <a:r>
              <a:rPr lang="en-US" altLang="en-US" b="0"/>
              <a:t> attacks reduce bandwidth!</a:t>
            </a:r>
          </a:p>
        </p:txBody>
      </p:sp>
    </p:spTree>
    <p:extLst>
      <p:ext uri="{BB962C8B-B14F-4D97-AF65-F5344CB8AC3E}">
        <p14:creationId xmlns:p14="http://schemas.microsoft.com/office/powerpoint/2010/main" val="2734486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EFDA918E-06BF-4230-98A1-5539D67C6EC8}" type="slidenum">
              <a:rPr lang="en-US" altLang="en-US" sz="1000" b="0" smtClean="0">
                <a:solidFill>
                  <a:srgbClr val="808080"/>
                </a:solidFill>
              </a:rPr>
              <a:pPr/>
              <a:t>29</a:t>
            </a:fld>
            <a:endParaRPr lang="en-US" altLang="en-US" sz="1000" b="0" smtClean="0">
              <a:solidFill>
                <a:srgbClr val="808080"/>
              </a:solidFill>
            </a:endParaRPr>
          </a:p>
        </p:txBody>
      </p:sp>
      <p:sp>
        <p:nvSpPr>
          <p:cNvPr id="17412" name="Rectangle 2"/>
          <p:cNvSpPr>
            <a:spLocks noGrp="1" noChangeArrowheads="1"/>
          </p:cNvSpPr>
          <p:nvPr>
            <p:ph type="title"/>
          </p:nvPr>
        </p:nvSpPr>
        <p:spPr>
          <a:xfrm>
            <a:off x="1157288" y="284163"/>
            <a:ext cx="7986712" cy="776287"/>
          </a:xfrm>
        </p:spPr>
        <p:txBody>
          <a:bodyPr/>
          <a:lstStyle/>
          <a:p>
            <a:pPr eaLnBrk="1" hangingPunct="1"/>
            <a:r>
              <a:rPr lang="en-US" altLang="en-US" sz="3600" smtClean="0">
                <a:solidFill>
                  <a:schemeClr val="folHlink"/>
                </a:solidFill>
              </a:rPr>
              <a:t>Current Proposed Solutions </a:t>
            </a:r>
          </a:p>
        </p:txBody>
      </p:sp>
      <p:sp>
        <p:nvSpPr>
          <p:cNvPr id="17413" name="Rectangle 3"/>
          <p:cNvSpPr>
            <a:spLocks noGrp="1" noChangeArrowheads="1"/>
          </p:cNvSpPr>
          <p:nvPr>
            <p:ph type="body" idx="1"/>
          </p:nvPr>
        </p:nvSpPr>
        <p:spPr>
          <a:xfrm>
            <a:off x="342900" y="1295400"/>
            <a:ext cx="8172450" cy="4556125"/>
          </a:xfrm>
        </p:spPr>
        <p:txBody>
          <a:bodyPr>
            <a:normAutofit fontScale="92500"/>
          </a:bodyPr>
          <a:lstStyle/>
          <a:p>
            <a:pPr marL="338138" indent="-338138" eaLnBrk="1" hangingPunct="1"/>
            <a:r>
              <a:rPr lang="en-US" altLang="en-US" sz="2800" dirty="0" err="1" smtClean="0"/>
              <a:t>Blackhole</a:t>
            </a:r>
            <a:r>
              <a:rPr lang="en-US" altLang="en-US" sz="2800" dirty="0" smtClean="0"/>
              <a:t> attack detection</a:t>
            </a:r>
          </a:p>
          <a:p>
            <a:pPr marL="863600" lvl="1" indent="-411163" eaLnBrk="1" hangingPunct="1"/>
            <a:r>
              <a:rPr lang="en-US" altLang="en-US" sz="2400" dirty="0" smtClean="0"/>
              <a:t>Reverse Labeling Restriction (RLR)</a:t>
            </a:r>
          </a:p>
          <a:p>
            <a:pPr marL="338138" indent="-338138" eaLnBrk="1" hangingPunct="1"/>
            <a:r>
              <a:rPr lang="en-US" altLang="zh-CN" sz="2800" dirty="0" smtClean="0">
                <a:ea typeface="宋体" pitchFamily="2" charset="-122"/>
              </a:rPr>
              <a:t>Wormhole Attacks: defense mechanism</a:t>
            </a:r>
          </a:p>
          <a:p>
            <a:pPr marL="863600" lvl="1" indent="-411163" eaLnBrk="1" hangingPunct="1"/>
            <a:r>
              <a:rPr lang="en-US" altLang="zh-CN" sz="2400" dirty="0" smtClean="0">
                <a:ea typeface="宋体" pitchFamily="2" charset="-122"/>
              </a:rPr>
              <a:t>E2E detector and Cell-based Open Tunnel Avoidance (COTA)</a:t>
            </a:r>
          </a:p>
          <a:p>
            <a:pPr marL="338138" indent="-338138" eaLnBrk="1" hangingPunct="1"/>
            <a:r>
              <a:rPr lang="en-US" altLang="en-US" sz="2800" dirty="0" smtClean="0"/>
              <a:t>Sybil Attack detection</a:t>
            </a:r>
          </a:p>
          <a:p>
            <a:pPr marL="863600" lvl="1" indent="-411163" eaLnBrk="1" hangingPunct="1"/>
            <a:r>
              <a:rPr lang="en-US" altLang="en-US" sz="2400" dirty="0" smtClean="0"/>
              <a:t>Light-weight method based on hierarchical architecture </a:t>
            </a:r>
            <a:endParaRPr lang="en-US" altLang="en-US" sz="2400" dirty="0" smtClean="0">
              <a:solidFill>
                <a:srgbClr val="CC3300"/>
              </a:solidFill>
            </a:endParaRPr>
          </a:p>
          <a:p>
            <a:pPr marL="338138" indent="-338138" eaLnBrk="1" hangingPunct="1"/>
            <a:r>
              <a:rPr lang="en-US" altLang="en-US" sz="2800" dirty="0" smtClean="0"/>
              <a:t>Modeling Collaborative Attacks using Causal Model  </a:t>
            </a:r>
          </a:p>
          <a:p>
            <a:pPr marL="338138" indent="-338138" eaLnBrk="1" hangingPunct="1"/>
            <a:endParaRPr lang="en-US" altLang="zh-CN" sz="2800" dirty="0" smtClean="0">
              <a:ea typeface="宋体" pitchFamily="2" charset="-122"/>
            </a:endParaRPr>
          </a:p>
          <a:p>
            <a:pPr marL="863600" lvl="1" indent="-411163" eaLnBrk="1" hangingPunct="1"/>
            <a:endParaRPr lang="en-US" altLang="zh-CN" sz="2400" dirty="0" smtClean="0">
              <a:ea typeface="宋体" pitchFamily="2" charset="-122"/>
            </a:endParaRPr>
          </a:p>
          <a:p>
            <a:pPr marL="338138" indent="-338138" eaLnBrk="1" hangingPunct="1"/>
            <a:endParaRPr lang="en-US" altLang="en-US" sz="2800" dirty="0" smtClean="0"/>
          </a:p>
          <a:p>
            <a:pPr marL="338138" indent="-338138" eaLnBrk="1" hangingPunct="1"/>
            <a:endParaRPr lang="en-US" altLang="en-US" sz="2800" dirty="0" smtClean="0"/>
          </a:p>
          <a:p>
            <a:pPr marL="338138" indent="-338138" eaLnBrk="1" hangingPunct="1"/>
            <a:endParaRPr lang="en-US" altLang="en-US" sz="2400" dirty="0" smtClean="0"/>
          </a:p>
        </p:txBody>
      </p:sp>
    </p:spTree>
    <p:extLst>
      <p:ext uri="{BB962C8B-B14F-4D97-AF65-F5344CB8AC3E}">
        <p14:creationId xmlns:p14="http://schemas.microsoft.com/office/powerpoint/2010/main" val="1360179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Topics</a:t>
            </a:r>
            <a:endParaRPr lang="en-US" dirty="0"/>
          </a:p>
        </p:txBody>
      </p:sp>
      <p:sp>
        <p:nvSpPr>
          <p:cNvPr id="3" name="Content Placeholder 2"/>
          <p:cNvSpPr>
            <a:spLocks noGrp="1"/>
          </p:cNvSpPr>
          <p:nvPr>
            <p:ph idx="1"/>
          </p:nvPr>
        </p:nvSpPr>
        <p:spPr/>
        <p:txBody>
          <a:bodyPr>
            <a:normAutofit fontScale="92500" lnSpcReduction="20000"/>
          </a:bodyPr>
          <a:lstStyle/>
          <a:p>
            <a:endParaRPr lang="en-US" altLang="en-US" dirty="0" smtClean="0">
              <a:solidFill>
                <a:schemeClr val="tx1"/>
              </a:solidFill>
            </a:endParaRPr>
          </a:p>
          <a:p>
            <a:r>
              <a:rPr lang="en-US" altLang="en-US" dirty="0">
                <a:solidFill>
                  <a:schemeClr val="tx1"/>
                </a:solidFill>
              </a:rPr>
              <a:t>Privacy is needed to protect source of information, the destination of information, the route of information transmission of dissemination and the information content itself</a:t>
            </a:r>
          </a:p>
          <a:p>
            <a:r>
              <a:rPr lang="en-US" altLang="en-US" dirty="0" smtClean="0">
                <a:solidFill>
                  <a:schemeClr val="tx1"/>
                </a:solidFill>
              </a:rPr>
              <a:t>Trusted </a:t>
            </a:r>
            <a:r>
              <a:rPr lang="en-US" altLang="en-US" dirty="0">
                <a:solidFill>
                  <a:schemeClr val="tx1"/>
                </a:solidFill>
              </a:rPr>
              <a:t>Router and Protection Against Collaborative </a:t>
            </a:r>
            <a:r>
              <a:rPr lang="en-US" altLang="en-US" dirty="0" smtClean="0">
                <a:solidFill>
                  <a:schemeClr val="tx1"/>
                </a:solidFill>
              </a:rPr>
              <a:t>Attacks. Identify </a:t>
            </a:r>
            <a:r>
              <a:rPr lang="en-US" altLang="en-US" dirty="0">
                <a:solidFill>
                  <a:schemeClr val="tx1"/>
                </a:solidFill>
              </a:rPr>
              <a:t>m</a:t>
            </a:r>
            <a:r>
              <a:rPr lang="en-US" altLang="en-US" dirty="0" smtClean="0">
                <a:solidFill>
                  <a:schemeClr val="tx1"/>
                </a:solidFill>
              </a:rPr>
              <a:t>alicious activity and collusion.</a:t>
            </a:r>
          </a:p>
          <a:p>
            <a:r>
              <a:rPr lang="en-US" dirty="0">
                <a:solidFill>
                  <a:schemeClr val="tx1"/>
                </a:solidFill>
                <a:ea typeface="Verdana" pitchFamily="34" charset="0"/>
                <a:cs typeface="Verdana" pitchFamily="34" charset="0"/>
              </a:rPr>
              <a:t>Can we protect disseminated data</a:t>
            </a:r>
            <a:r>
              <a:rPr lang="en-US" dirty="0" smtClean="0">
                <a:solidFill>
                  <a:schemeClr val="tx1"/>
                </a:solidFill>
                <a:ea typeface="Verdana" pitchFamily="34" charset="0"/>
                <a:cs typeface="Verdana" pitchFamily="34" charset="0"/>
              </a:rPr>
              <a:t>? </a:t>
            </a:r>
            <a:r>
              <a:rPr lang="en-US" dirty="0" smtClean="0">
                <a:solidFill>
                  <a:schemeClr val="tx1"/>
                </a:solidFill>
              </a:rPr>
              <a:t>Active Bundle approach for controlled dissemination or apoptosis. Managed Information Object in Cross-Domain Information Exchange.</a:t>
            </a:r>
          </a:p>
          <a:p>
            <a:r>
              <a:rPr lang="en-US" altLang="en-US" dirty="0"/>
              <a:t>Privacy of Sender and Requester in </a:t>
            </a:r>
            <a:r>
              <a:rPr lang="en-US" altLang="en-US" dirty="0" smtClean="0"/>
              <a:t>Data Sharing. </a:t>
            </a:r>
            <a:endParaRPr lang="en-US" dirty="0" smtClean="0">
              <a:solidFill>
                <a:schemeClr val="tx1"/>
              </a:solidFill>
            </a:endParaRPr>
          </a:p>
          <a:p>
            <a:endParaRPr lang="en-US" dirty="0" smtClean="0">
              <a:solidFill>
                <a:schemeClr val="tx1"/>
              </a:solidFill>
            </a:endParaRPr>
          </a:p>
          <a:p>
            <a:endParaRPr lang="en-US" dirty="0"/>
          </a:p>
        </p:txBody>
      </p:sp>
    </p:spTree>
    <p:extLst>
      <p:ext uri="{BB962C8B-B14F-4D97-AF65-F5344CB8AC3E}">
        <p14:creationId xmlns:p14="http://schemas.microsoft.com/office/powerpoint/2010/main" val="125499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8E1406F9-7A24-4444-A895-F6B9B31E4FD0}" type="slidenum">
              <a:rPr lang="en-US" altLang="en-US" sz="1000" b="0" smtClean="0">
                <a:solidFill>
                  <a:srgbClr val="808080"/>
                </a:solidFill>
              </a:rPr>
              <a:pPr/>
              <a:t>30</a:t>
            </a:fld>
            <a:endParaRPr lang="en-US" altLang="en-US" sz="1000" b="0" smtClean="0">
              <a:solidFill>
                <a:srgbClr val="808080"/>
              </a:solidFill>
            </a:endParaRPr>
          </a:p>
        </p:txBody>
      </p:sp>
      <p:sp>
        <p:nvSpPr>
          <p:cNvPr id="18436" name="Rectangle 2"/>
          <p:cNvSpPr>
            <a:spLocks noGrp="1" noChangeArrowheads="1"/>
          </p:cNvSpPr>
          <p:nvPr>
            <p:ph type="title"/>
          </p:nvPr>
        </p:nvSpPr>
        <p:spPr>
          <a:xfrm>
            <a:off x="1157288" y="284163"/>
            <a:ext cx="7986712" cy="776287"/>
          </a:xfrm>
        </p:spPr>
        <p:txBody>
          <a:bodyPr>
            <a:normAutofit fontScale="90000"/>
          </a:bodyPr>
          <a:lstStyle/>
          <a:p>
            <a:pPr eaLnBrk="1" hangingPunct="1"/>
            <a:r>
              <a:rPr lang="en-US" altLang="en-US" sz="3600" smtClean="0">
                <a:solidFill>
                  <a:schemeClr val="folHlink"/>
                </a:solidFill>
              </a:rPr>
              <a:t>Blackhole attack detection: </a:t>
            </a:r>
            <a:r>
              <a:rPr lang="en-US" altLang="zh-CN" sz="3600" smtClean="0">
                <a:solidFill>
                  <a:schemeClr val="folHlink"/>
                </a:solidFill>
                <a:ea typeface="宋体" pitchFamily="2" charset="-122"/>
              </a:rPr>
              <a:t>Reverse Labeling Restriction (RLR)</a:t>
            </a:r>
            <a:r>
              <a:rPr lang="en-US" altLang="zh-CN" sz="2500" smtClean="0">
                <a:ea typeface="宋体" pitchFamily="2" charset="-122"/>
              </a:rPr>
              <a:t> </a:t>
            </a:r>
            <a:endParaRPr lang="en-US" altLang="en-US" sz="2500" smtClean="0">
              <a:ea typeface="宋体" pitchFamily="2" charset="-122"/>
            </a:endParaRPr>
          </a:p>
        </p:txBody>
      </p:sp>
      <p:sp>
        <p:nvSpPr>
          <p:cNvPr id="18437" name="Rectangle 3"/>
          <p:cNvSpPr>
            <a:spLocks noGrp="1" noChangeArrowheads="1"/>
          </p:cNvSpPr>
          <p:nvPr>
            <p:ph type="body" idx="1"/>
          </p:nvPr>
        </p:nvSpPr>
        <p:spPr>
          <a:xfrm>
            <a:off x="342900" y="1295400"/>
            <a:ext cx="8331200" cy="4922838"/>
          </a:xfrm>
        </p:spPr>
        <p:txBody>
          <a:bodyPr>
            <a:normAutofit lnSpcReduction="10000"/>
          </a:bodyPr>
          <a:lstStyle/>
          <a:p>
            <a:pPr marL="266700" indent="-266700" eaLnBrk="1" hangingPunct="1"/>
            <a:r>
              <a:rPr lang="en-US" altLang="zh-CN" sz="2400" smtClean="0">
                <a:ea typeface="宋体" pitchFamily="2" charset="-122"/>
              </a:rPr>
              <a:t>Every host maintains a blacklist to record suspicious hosts who gave wrong route related information</a:t>
            </a:r>
          </a:p>
          <a:p>
            <a:pPr marL="266700" indent="-266700" eaLnBrk="1" hangingPunct="1"/>
            <a:r>
              <a:rPr lang="en-US" altLang="zh-CN" sz="2400" smtClean="0">
                <a:ea typeface="宋体" pitchFamily="2" charset="-122"/>
              </a:rPr>
              <a:t>Blacklists are updated after an attack is detected</a:t>
            </a:r>
          </a:p>
          <a:p>
            <a:pPr marL="266700" indent="-266700" eaLnBrk="1" hangingPunct="1"/>
            <a:r>
              <a:rPr lang="en-US" altLang="zh-CN" sz="2400" smtClean="0">
                <a:ea typeface="宋体" pitchFamily="2" charset="-122"/>
              </a:rPr>
              <a:t>The destination host will broadcast an INVALID packet with its signature when it finds that the system is under attack on sequence. The packet carries the host</a:t>
            </a:r>
            <a:r>
              <a:rPr lang="en-US" altLang="zh-CN" sz="2400" smtClean="0">
                <a:latin typeface="Arial" charset="0"/>
                <a:ea typeface="宋体" pitchFamily="2" charset="-122"/>
              </a:rPr>
              <a:t>’</a:t>
            </a:r>
            <a:r>
              <a:rPr lang="en-US" altLang="zh-CN" sz="2400" smtClean="0">
                <a:ea typeface="宋体" pitchFamily="2" charset="-122"/>
              </a:rPr>
              <a:t>s identification, current sequence, new sequence, and its own blacklist</a:t>
            </a:r>
          </a:p>
          <a:p>
            <a:pPr marL="266700" indent="-266700" eaLnBrk="1" hangingPunct="1"/>
            <a:r>
              <a:rPr lang="en-US" altLang="zh-CN" sz="2400" smtClean="0">
                <a:ea typeface="宋体" pitchFamily="2" charset="-122"/>
              </a:rPr>
              <a:t>Every host receiving this packet will examine its route entry to the destination host. The previous host that provides the false route will be added into this host</a:t>
            </a:r>
            <a:r>
              <a:rPr lang="en-US" altLang="zh-CN" sz="2400" smtClean="0">
                <a:latin typeface="Arial" charset="0"/>
                <a:ea typeface="宋体" pitchFamily="2" charset="-122"/>
              </a:rPr>
              <a:t>’</a:t>
            </a:r>
            <a:r>
              <a:rPr lang="en-US" altLang="zh-CN" sz="2400" smtClean="0">
                <a:ea typeface="宋体" pitchFamily="2" charset="-122"/>
              </a:rPr>
              <a:t>s blacklist</a:t>
            </a:r>
          </a:p>
          <a:p>
            <a:pPr marL="266700" indent="-266700" eaLnBrk="1" hangingPunct="1"/>
            <a:endParaRPr lang="en-US" altLang="zh-CN" sz="2400" smtClean="0">
              <a:ea typeface="宋体" pitchFamily="2" charset="-122"/>
            </a:endParaRPr>
          </a:p>
          <a:p>
            <a:pPr marL="266700" indent="-266700" eaLnBrk="1" hangingPunct="1"/>
            <a:endParaRPr lang="en-US" altLang="en-US" sz="2400" smtClean="0"/>
          </a:p>
          <a:p>
            <a:pPr marL="266700" indent="-266700" eaLnBrk="1" hangingPunct="1">
              <a:lnSpc>
                <a:spcPct val="80000"/>
              </a:lnSpc>
            </a:pPr>
            <a:endParaRPr lang="en-US" altLang="en-US" sz="2400" smtClean="0"/>
          </a:p>
          <a:p>
            <a:pPr marL="266700" indent="-266700" eaLnBrk="1" hangingPunct="1">
              <a:lnSpc>
                <a:spcPct val="80000"/>
              </a:lnSpc>
            </a:pPr>
            <a:endParaRPr lang="en-US" altLang="en-US" sz="2400" smtClean="0"/>
          </a:p>
        </p:txBody>
      </p:sp>
    </p:spTree>
    <p:extLst>
      <p:ext uri="{BB962C8B-B14F-4D97-AF65-F5344CB8AC3E}">
        <p14:creationId xmlns:p14="http://schemas.microsoft.com/office/powerpoint/2010/main" val="20011497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194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8ECDE60A-B510-4860-82A8-D1E3D8C09BE2}" type="slidenum">
              <a:rPr lang="en-US" altLang="en-US" sz="1000" b="0" smtClean="0">
                <a:solidFill>
                  <a:srgbClr val="808080"/>
                </a:solidFill>
              </a:rPr>
              <a:pPr/>
              <a:t>31</a:t>
            </a:fld>
            <a:endParaRPr lang="en-US" altLang="en-US" sz="1000" b="0" smtClean="0">
              <a:solidFill>
                <a:srgbClr val="808080"/>
              </a:solidFill>
            </a:endParaRPr>
          </a:p>
        </p:txBody>
      </p:sp>
      <p:sp>
        <p:nvSpPr>
          <p:cNvPr id="19460" name="Rectangle 2"/>
          <p:cNvSpPr>
            <a:spLocks noGrp="1" noChangeArrowheads="1"/>
          </p:cNvSpPr>
          <p:nvPr>
            <p:ph type="title"/>
          </p:nvPr>
        </p:nvSpPr>
        <p:spPr>
          <a:xfrm>
            <a:off x="1157288" y="284163"/>
            <a:ext cx="7986712" cy="776287"/>
          </a:xfrm>
        </p:spPr>
        <p:txBody>
          <a:bodyPr/>
          <a:lstStyle/>
          <a:p>
            <a:pPr eaLnBrk="1" hangingPunct="1"/>
            <a:r>
              <a:rPr lang="en-US" altLang="en-US" sz="4000" smtClean="0">
                <a:solidFill>
                  <a:schemeClr val="folHlink"/>
                </a:solidFill>
              </a:rPr>
              <a:t>RLR (cont’d)</a:t>
            </a:r>
          </a:p>
        </p:txBody>
      </p:sp>
      <p:sp>
        <p:nvSpPr>
          <p:cNvPr id="19461" name="Rectangle 3"/>
          <p:cNvSpPr>
            <a:spLocks noGrp="1" noChangeArrowheads="1"/>
          </p:cNvSpPr>
          <p:nvPr>
            <p:ph type="body" idx="1"/>
          </p:nvPr>
        </p:nvSpPr>
        <p:spPr>
          <a:xfrm>
            <a:off x="330200" y="2098675"/>
            <a:ext cx="8331200" cy="1730375"/>
          </a:xfrm>
        </p:spPr>
        <p:txBody>
          <a:bodyPr>
            <a:normAutofit lnSpcReduction="10000"/>
          </a:bodyPr>
          <a:lstStyle/>
          <a:p>
            <a:pPr marL="338138" indent="-338138" eaLnBrk="1" hangingPunct="1"/>
            <a:r>
              <a:rPr lang="en-US" altLang="zh-CN" sz="2400" smtClean="0">
                <a:ea typeface="宋体" pitchFamily="2" charset="-122"/>
              </a:rPr>
              <a:t>During Route Rediscovery, False Destination Sequence Number Attack is Detected, S needs to find D again</a:t>
            </a:r>
          </a:p>
          <a:p>
            <a:pPr marL="338138" indent="-338138" eaLnBrk="1" hangingPunct="1"/>
            <a:r>
              <a:rPr kumimoji="1" lang="en-US" altLang="en-US" sz="2400" smtClean="0"/>
              <a:t>Node movement breaks the path from S to M (trigger route rediscovery)</a:t>
            </a:r>
            <a:endParaRPr lang="en-US" altLang="en-US" sz="2400" smtClean="0"/>
          </a:p>
          <a:p>
            <a:pPr marL="338138" indent="-338138" eaLnBrk="1" hangingPunct="1">
              <a:lnSpc>
                <a:spcPct val="80000"/>
              </a:lnSpc>
            </a:pPr>
            <a:endParaRPr lang="en-US" altLang="en-US" sz="2400" smtClean="0"/>
          </a:p>
          <a:p>
            <a:pPr marL="338138" indent="-338138" eaLnBrk="1" hangingPunct="1">
              <a:lnSpc>
                <a:spcPct val="80000"/>
              </a:lnSpc>
            </a:pPr>
            <a:endParaRPr lang="en-US" altLang="en-US" sz="2400" smtClean="0"/>
          </a:p>
        </p:txBody>
      </p:sp>
      <p:sp>
        <p:nvSpPr>
          <p:cNvPr id="19462" name="Oval 4"/>
          <p:cNvSpPr>
            <a:spLocks noChangeArrowheads="1"/>
          </p:cNvSpPr>
          <p:nvPr/>
        </p:nvSpPr>
        <p:spPr bwMode="auto">
          <a:xfrm>
            <a:off x="5529263" y="4343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3" name="Text Box 5"/>
          <p:cNvSpPr txBox="1">
            <a:spLocks noChangeArrowheads="1"/>
          </p:cNvSpPr>
          <p:nvPr/>
        </p:nvSpPr>
        <p:spPr bwMode="auto">
          <a:xfrm>
            <a:off x="5453063" y="40386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a:t>
            </a:r>
            <a:endParaRPr kumimoji="1" lang="en-US" altLang="zh-CN" sz="900" b="0">
              <a:latin typeface="Times New Roman" pitchFamily="18" charset="0"/>
              <a:ea typeface="宋体" pitchFamily="2" charset="-122"/>
            </a:endParaRPr>
          </a:p>
        </p:txBody>
      </p:sp>
      <p:sp>
        <p:nvSpPr>
          <p:cNvPr id="19464" name="Oval 6"/>
          <p:cNvSpPr>
            <a:spLocks noChangeArrowheads="1"/>
          </p:cNvSpPr>
          <p:nvPr/>
        </p:nvSpPr>
        <p:spPr bwMode="auto">
          <a:xfrm>
            <a:off x="4233863" y="4648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5" name="Oval 7"/>
          <p:cNvSpPr>
            <a:spLocks noChangeArrowheads="1"/>
          </p:cNvSpPr>
          <p:nvPr/>
        </p:nvSpPr>
        <p:spPr bwMode="auto">
          <a:xfrm>
            <a:off x="1947863" y="52578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6" name="Oval 8"/>
          <p:cNvSpPr>
            <a:spLocks noChangeArrowheads="1"/>
          </p:cNvSpPr>
          <p:nvPr/>
        </p:nvSpPr>
        <p:spPr bwMode="auto">
          <a:xfrm>
            <a:off x="5376863" y="5867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7" name="Oval 9"/>
          <p:cNvSpPr>
            <a:spLocks noChangeArrowheads="1"/>
          </p:cNvSpPr>
          <p:nvPr/>
        </p:nvSpPr>
        <p:spPr bwMode="auto">
          <a:xfrm>
            <a:off x="4233863" y="5791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8" name="Oval 10"/>
          <p:cNvSpPr>
            <a:spLocks noChangeArrowheads="1"/>
          </p:cNvSpPr>
          <p:nvPr/>
        </p:nvSpPr>
        <p:spPr bwMode="auto">
          <a:xfrm>
            <a:off x="3090863" y="53340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69" name="Oval 11"/>
          <p:cNvSpPr>
            <a:spLocks noChangeArrowheads="1"/>
          </p:cNvSpPr>
          <p:nvPr/>
        </p:nvSpPr>
        <p:spPr bwMode="auto">
          <a:xfrm>
            <a:off x="1490663" y="6172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19470" name="Text Box 12"/>
          <p:cNvSpPr txBox="1">
            <a:spLocks noChangeArrowheads="1"/>
          </p:cNvSpPr>
          <p:nvPr/>
        </p:nvSpPr>
        <p:spPr bwMode="auto">
          <a:xfrm>
            <a:off x="1643063" y="5257800"/>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a:t>
            </a:r>
            <a:endParaRPr kumimoji="1" lang="en-US" altLang="zh-CN" sz="900" b="0">
              <a:latin typeface="Times New Roman" pitchFamily="18" charset="0"/>
              <a:ea typeface="宋体" pitchFamily="2" charset="-122"/>
            </a:endParaRPr>
          </a:p>
        </p:txBody>
      </p:sp>
      <p:sp>
        <p:nvSpPr>
          <p:cNvPr id="19471" name="Text Box 13"/>
          <p:cNvSpPr txBox="1">
            <a:spLocks noChangeArrowheads="1"/>
          </p:cNvSpPr>
          <p:nvPr/>
        </p:nvSpPr>
        <p:spPr bwMode="auto">
          <a:xfrm>
            <a:off x="3395663" y="5257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19472" name="Text Box 14"/>
          <p:cNvSpPr txBox="1">
            <a:spLocks noChangeArrowheads="1"/>
          </p:cNvSpPr>
          <p:nvPr/>
        </p:nvSpPr>
        <p:spPr bwMode="auto">
          <a:xfrm>
            <a:off x="4157663" y="6019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19473" name="Text Box 15"/>
          <p:cNvSpPr txBox="1">
            <a:spLocks noChangeArrowheads="1"/>
          </p:cNvSpPr>
          <p:nvPr/>
        </p:nvSpPr>
        <p:spPr bwMode="auto">
          <a:xfrm>
            <a:off x="5300663" y="6096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19474" name="Text Box 16"/>
          <p:cNvSpPr txBox="1">
            <a:spLocks noChangeArrowheads="1"/>
          </p:cNvSpPr>
          <p:nvPr/>
        </p:nvSpPr>
        <p:spPr bwMode="auto">
          <a:xfrm>
            <a:off x="4081463" y="4267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19475" name="Text Box 17"/>
          <p:cNvSpPr txBox="1">
            <a:spLocks noChangeArrowheads="1"/>
          </p:cNvSpPr>
          <p:nvPr/>
        </p:nvSpPr>
        <p:spPr bwMode="auto">
          <a:xfrm>
            <a:off x="1643063" y="6477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19476" name="Rectangle 18"/>
          <p:cNvSpPr>
            <a:spLocks noChangeArrowheads="1"/>
          </p:cNvSpPr>
          <p:nvPr/>
        </p:nvSpPr>
        <p:spPr bwMode="auto">
          <a:xfrm>
            <a:off x="1414463" y="4800600"/>
            <a:ext cx="152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RREQ(D, 21)</a:t>
            </a:r>
            <a:endParaRPr lang="en-US" altLang="zh-CN" sz="3200" b="0">
              <a:solidFill>
                <a:schemeClr val="tx2"/>
              </a:solidFill>
              <a:ea typeface="宋体" pitchFamily="2" charset="-122"/>
            </a:endParaRPr>
          </a:p>
        </p:txBody>
      </p:sp>
      <p:sp>
        <p:nvSpPr>
          <p:cNvPr id="19477" name="Text Box 19"/>
          <p:cNvSpPr txBox="1">
            <a:spLocks noChangeArrowheads="1"/>
          </p:cNvSpPr>
          <p:nvPr/>
        </p:nvSpPr>
        <p:spPr bwMode="auto">
          <a:xfrm>
            <a:off x="627063" y="3860800"/>
            <a:ext cx="2362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50000"/>
              </a:spcBef>
            </a:pPr>
            <a:r>
              <a:rPr kumimoji="1" lang="en-US" altLang="en-US" sz="1600">
                <a:latin typeface="Times New Roman" pitchFamily="18" charset="0"/>
                <a:ea typeface="宋体" pitchFamily="2" charset="-122"/>
              </a:rPr>
              <a:t>(1). S broadcasts a request that carries the old sequence + 1 = 21</a:t>
            </a:r>
          </a:p>
        </p:txBody>
      </p:sp>
      <p:sp>
        <p:nvSpPr>
          <p:cNvPr id="19478" name="Line 20"/>
          <p:cNvSpPr>
            <a:spLocks noChangeShapeType="1"/>
          </p:cNvSpPr>
          <p:nvPr/>
        </p:nvSpPr>
        <p:spPr bwMode="auto">
          <a:xfrm>
            <a:off x="2176463" y="5410200"/>
            <a:ext cx="838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9" name="Line 21"/>
          <p:cNvSpPr>
            <a:spLocks noChangeShapeType="1"/>
          </p:cNvSpPr>
          <p:nvPr/>
        </p:nvSpPr>
        <p:spPr bwMode="auto">
          <a:xfrm flipV="1">
            <a:off x="3319463" y="4876800"/>
            <a:ext cx="914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0" name="Line 22"/>
          <p:cNvSpPr>
            <a:spLocks noChangeShapeType="1"/>
          </p:cNvSpPr>
          <p:nvPr/>
        </p:nvSpPr>
        <p:spPr bwMode="auto">
          <a:xfrm>
            <a:off x="3319463" y="5486400"/>
            <a:ext cx="838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1" name="Line 23"/>
          <p:cNvSpPr>
            <a:spLocks noChangeShapeType="1"/>
          </p:cNvSpPr>
          <p:nvPr/>
        </p:nvSpPr>
        <p:spPr bwMode="auto">
          <a:xfrm flipH="1">
            <a:off x="1719263" y="5486400"/>
            <a:ext cx="304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2" name="Line 24"/>
          <p:cNvSpPr>
            <a:spLocks noChangeShapeType="1"/>
          </p:cNvSpPr>
          <p:nvPr/>
        </p:nvSpPr>
        <p:spPr bwMode="auto">
          <a:xfrm flipV="1">
            <a:off x="4462463" y="4495800"/>
            <a:ext cx="1066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3" name="Text Box 25"/>
          <p:cNvSpPr txBox="1">
            <a:spLocks noChangeArrowheads="1"/>
          </p:cNvSpPr>
          <p:nvPr/>
        </p:nvSpPr>
        <p:spPr bwMode="auto">
          <a:xfrm>
            <a:off x="6126163" y="4064000"/>
            <a:ext cx="25908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kumimoji="1" lang="en-US" altLang="zh-CN" sz="1600">
                <a:latin typeface="Times New Roman" pitchFamily="18" charset="0"/>
                <a:ea typeface="宋体" pitchFamily="2" charset="-122"/>
              </a:rPr>
              <a:t>(2) D receives the RREQ. Local sequence is 5, but the sequence in RREQ is 21. D detects the false destination sequence number attack.</a:t>
            </a:r>
            <a:endParaRPr kumimoji="1" lang="en-US" altLang="en-US" sz="1600">
              <a:latin typeface="Times New Roman" pitchFamily="18" charset="0"/>
              <a:ea typeface="宋体" pitchFamily="2" charset="-122"/>
            </a:endParaRPr>
          </a:p>
        </p:txBody>
      </p:sp>
      <p:sp>
        <p:nvSpPr>
          <p:cNvPr id="19484" name="Line 26"/>
          <p:cNvSpPr>
            <a:spLocks noChangeShapeType="1"/>
          </p:cNvSpPr>
          <p:nvPr/>
        </p:nvSpPr>
        <p:spPr bwMode="auto">
          <a:xfrm>
            <a:off x="3954463" y="6699250"/>
            <a:ext cx="762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85" name="Text Box 27"/>
          <p:cNvSpPr txBox="1">
            <a:spLocks noChangeArrowheads="1"/>
          </p:cNvSpPr>
          <p:nvPr/>
        </p:nvSpPr>
        <p:spPr bwMode="auto">
          <a:xfrm>
            <a:off x="4805363" y="6521450"/>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50000"/>
              </a:spcBef>
            </a:pPr>
            <a:r>
              <a:rPr kumimoji="1" lang="en-US" altLang="en-US" sz="1600">
                <a:latin typeface="Times New Roman" pitchFamily="18" charset="0"/>
                <a:ea typeface="宋体" pitchFamily="2" charset="-122"/>
              </a:rPr>
              <a:t>Propagation of RREQ</a:t>
            </a:r>
          </a:p>
        </p:txBody>
      </p:sp>
      <p:sp>
        <p:nvSpPr>
          <p:cNvPr id="19486" name="Text Box 28"/>
          <p:cNvSpPr txBox="1">
            <a:spLocks noChangeArrowheads="1"/>
          </p:cNvSpPr>
          <p:nvPr/>
        </p:nvSpPr>
        <p:spPr bwMode="auto">
          <a:xfrm>
            <a:off x="644525" y="1273175"/>
            <a:ext cx="81470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a:r>
              <a:rPr lang="en-US" altLang="zh-CN" b="0" u="sng">
                <a:ea typeface="宋体" pitchFamily="2" charset="-122"/>
              </a:rPr>
              <a:t>Detecting false destination sequence attack by destination host during route rediscovery</a:t>
            </a:r>
            <a:endParaRPr lang="en-US" altLang="en-US" b="0" u="sng"/>
          </a:p>
        </p:txBody>
      </p:sp>
    </p:spTree>
    <p:extLst>
      <p:ext uri="{BB962C8B-B14F-4D97-AF65-F5344CB8AC3E}">
        <p14:creationId xmlns:p14="http://schemas.microsoft.com/office/powerpoint/2010/main" val="2451957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B19433C3-E03C-4C68-A6AA-F645934B1C0E}" type="slidenum">
              <a:rPr lang="en-US" altLang="en-US" sz="1000" b="0" smtClean="0">
                <a:solidFill>
                  <a:srgbClr val="808080"/>
                </a:solidFill>
              </a:rPr>
              <a:pPr/>
              <a:t>32</a:t>
            </a:fld>
            <a:endParaRPr lang="en-US" altLang="en-US" sz="1000" b="0" smtClean="0">
              <a:solidFill>
                <a:srgbClr val="808080"/>
              </a:solidFill>
            </a:endParaRPr>
          </a:p>
        </p:txBody>
      </p:sp>
      <p:sp>
        <p:nvSpPr>
          <p:cNvPr id="20484" name="Rectangle 2"/>
          <p:cNvSpPr>
            <a:spLocks noGrp="1" noChangeArrowheads="1"/>
          </p:cNvSpPr>
          <p:nvPr>
            <p:ph type="title"/>
          </p:nvPr>
        </p:nvSpPr>
        <p:spPr>
          <a:xfrm>
            <a:off x="1157288" y="284163"/>
            <a:ext cx="7986712" cy="776287"/>
          </a:xfrm>
        </p:spPr>
        <p:txBody>
          <a:bodyPr/>
          <a:lstStyle/>
          <a:p>
            <a:pPr eaLnBrk="1" hangingPunct="1"/>
            <a:r>
              <a:rPr lang="en-US" altLang="en-US" sz="4000" smtClean="0">
                <a:solidFill>
                  <a:schemeClr val="folHlink"/>
                </a:solidFill>
              </a:rPr>
              <a:t>RLR (cont’d)</a:t>
            </a:r>
            <a:endParaRPr lang="en-US" altLang="en-US" sz="2900" smtClean="0">
              <a:ea typeface="宋体" pitchFamily="2" charset="-122"/>
            </a:endParaRPr>
          </a:p>
        </p:txBody>
      </p:sp>
      <p:sp>
        <p:nvSpPr>
          <p:cNvPr id="20485" name="Rectangle 3"/>
          <p:cNvSpPr>
            <a:spLocks noGrp="1" noChangeArrowheads="1"/>
          </p:cNvSpPr>
          <p:nvPr>
            <p:ph type="body" idx="1"/>
          </p:nvPr>
        </p:nvSpPr>
        <p:spPr>
          <a:xfrm>
            <a:off x="342900" y="1295400"/>
            <a:ext cx="8148638" cy="1473200"/>
          </a:xfrm>
        </p:spPr>
        <p:txBody>
          <a:bodyPr/>
          <a:lstStyle/>
          <a:p>
            <a:pPr marL="266700" indent="-266700" eaLnBrk="1" hangingPunct="1"/>
            <a:r>
              <a:rPr kumimoji="1" lang="en-US" altLang="zh-CN" sz="2400" smtClean="0">
                <a:ea typeface="宋体" pitchFamily="2" charset="-122"/>
              </a:rPr>
              <a:t>Correct destination sequence number is broadcasted. Blacklist at each host in the path is determined</a:t>
            </a:r>
            <a:endParaRPr lang="en-US" altLang="zh-CN" sz="2400" smtClean="0">
              <a:ea typeface="宋体" pitchFamily="2" charset="-122"/>
            </a:endParaRPr>
          </a:p>
          <a:p>
            <a:pPr marL="266700" indent="-266700" eaLnBrk="1" hangingPunct="1"/>
            <a:endParaRPr lang="en-US" altLang="zh-CN" sz="2400" smtClean="0">
              <a:ea typeface="宋体" pitchFamily="2" charset="-122"/>
            </a:endParaRPr>
          </a:p>
          <a:p>
            <a:pPr marL="266700" indent="-266700" eaLnBrk="1" hangingPunct="1"/>
            <a:endParaRPr lang="en-US" altLang="en-US" sz="2400" smtClean="0"/>
          </a:p>
          <a:p>
            <a:pPr marL="266700" indent="-266700" eaLnBrk="1" hangingPunct="1">
              <a:lnSpc>
                <a:spcPct val="80000"/>
              </a:lnSpc>
            </a:pPr>
            <a:endParaRPr lang="en-US" altLang="en-US" sz="2400" smtClean="0"/>
          </a:p>
          <a:p>
            <a:pPr marL="266700" indent="-266700" eaLnBrk="1" hangingPunct="1">
              <a:lnSpc>
                <a:spcPct val="80000"/>
              </a:lnSpc>
            </a:pPr>
            <a:endParaRPr lang="en-US" altLang="en-US" sz="2400" smtClean="0"/>
          </a:p>
        </p:txBody>
      </p:sp>
      <p:sp>
        <p:nvSpPr>
          <p:cNvPr id="20486" name="Oval 4"/>
          <p:cNvSpPr>
            <a:spLocks noChangeArrowheads="1"/>
          </p:cNvSpPr>
          <p:nvPr/>
        </p:nvSpPr>
        <p:spPr bwMode="auto">
          <a:xfrm>
            <a:off x="6065838" y="3121025"/>
            <a:ext cx="192087"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87" name="Text Box 5"/>
          <p:cNvSpPr txBox="1">
            <a:spLocks noChangeArrowheads="1"/>
          </p:cNvSpPr>
          <p:nvPr/>
        </p:nvSpPr>
        <p:spPr bwMode="auto">
          <a:xfrm>
            <a:off x="6446838" y="3044825"/>
            <a:ext cx="330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a:t>
            </a:r>
            <a:endParaRPr kumimoji="1" lang="en-US" altLang="zh-CN" sz="900" b="0">
              <a:latin typeface="Times New Roman" pitchFamily="18" charset="0"/>
              <a:ea typeface="宋体" pitchFamily="2" charset="-122"/>
            </a:endParaRPr>
          </a:p>
        </p:txBody>
      </p:sp>
      <p:sp>
        <p:nvSpPr>
          <p:cNvPr id="20488" name="Oval 6"/>
          <p:cNvSpPr>
            <a:spLocks noChangeArrowheads="1"/>
          </p:cNvSpPr>
          <p:nvPr/>
        </p:nvSpPr>
        <p:spPr bwMode="auto">
          <a:xfrm>
            <a:off x="3932238" y="34258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89" name="Oval 7"/>
          <p:cNvSpPr>
            <a:spLocks noChangeArrowheads="1"/>
          </p:cNvSpPr>
          <p:nvPr/>
        </p:nvSpPr>
        <p:spPr bwMode="auto">
          <a:xfrm>
            <a:off x="1646238" y="40354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0" name="Oval 8"/>
          <p:cNvSpPr>
            <a:spLocks noChangeArrowheads="1"/>
          </p:cNvSpPr>
          <p:nvPr/>
        </p:nvSpPr>
        <p:spPr bwMode="auto">
          <a:xfrm>
            <a:off x="5075238" y="46450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1" name="Oval 9"/>
          <p:cNvSpPr>
            <a:spLocks noChangeArrowheads="1"/>
          </p:cNvSpPr>
          <p:nvPr/>
        </p:nvSpPr>
        <p:spPr bwMode="auto">
          <a:xfrm>
            <a:off x="3932238" y="45688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2" name="Oval 10"/>
          <p:cNvSpPr>
            <a:spLocks noChangeArrowheads="1"/>
          </p:cNvSpPr>
          <p:nvPr/>
        </p:nvSpPr>
        <p:spPr bwMode="auto">
          <a:xfrm>
            <a:off x="2789238" y="41116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3" name="Oval 11"/>
          <p:cNvSpPr>
            <a:spLocks noChangeArrowheads="1"/>
          </p:cNvSpPr>
          <p:nvPr/>
        </p:nvSpPr>
        <p:spPr bwMode="auto">
          <a:xfrm>
            <a:off x="1189038" y="494982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494" name="Text Box 12"/>
          <p:cNvSpPr txBox="1">
            <a:spLocks noChangeArrowheads="1"/>
          </p:cNvSpPr>
          <p:nvPr/>
        </p:nvSpPr>
        <p:spPr bwMode="auto">
          <a:xfrm>
            <a:off x="1341438" y="4035425"/>
            <a:ext cx="342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a:t>
            </a:r>
            <a:endParaRPr kumimoji="1" lang="en-US" altLang="zh-CN" sz="900" b="0">
              <a:latin typeface="Times New Roman" pitchFamily="18" charset="0"/>
              <a:ea typeface="宋体" pitchFamily="2" charset="-122"/>
            </a:endParaRPr>
          </a:p>
        </p:txBody>
      </p:sp>
      <p:sp>
        <p:nvSpPr>
          <p:cNvPr id="20495" name="Text Box 13"/>
          <p:cNvSpPr txBox="1">
            <a:spLocks noChangeArrowheads="1"/>
          </p:cNvSpPr>
          <p:nvPr/>
        </p:nvSpPr>
        <p:spPr bwMode="auto">
          <a:xfrm>
            <a:off x="3094038" y="40354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20496" name="Text Box 14"/>
          <p:cNvSpPr txBox="1">
            <a:spLocks noChangeArrowheads="1"/>
          </p:cNvSpPr>
          <p:nvPr/>
        </p:nvSpPr>
        <p:spPr bwMode="auto">
          <a:xfrm>
            <a:off x="3856038" y="47974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20497" name="Text Box 15"/>
          <p:cNvSpPr txBox="1">
            <a:spLocks noChangeArrowheads="1"/>
          </p:cNvSpPr>
          <p:nvPr/>
        </p:nvSpPr>
        <p:spPr bwMode="auto">
          <a:xfrm>
            <a:off x="5380038" y="4602163"/>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20498" name="Text Box 16"/>
          <p:cNvSpPr txBox="1">
            <a:spLocks noChangeArrowheads="1"/>
          </p:cNvSpPr>
          <p:nvPr/>
        </p:nvSpPr>
        <p:spPr bwMode="auto">
          <a:xfrm>
            <a:off x="3779838" y="30448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20499" name="Text Box 17"/>
          <p:cNvSpPr txBox="1">
            <a:spLocks noChangeArrowheads="1"/>
          </p:cNvSpPr>
          <p:nvPr/>
        </p:nvSpPr>
        <p:spPr bwMode="auto">
          <a:xfrm>
            <a:off x="1341438" y="5254625"/>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0500" name="Rectangle 18"/>
          <p:cNvSpPr>
            <a:spLocks noChangeArrowheads="1"/>
          </p:cNvSpPr>
          <p:nvPr/>
        </p:nvSpPr>
        <p:spPr bwMode="auto">
          <a:xfrm>
            <a:off x="3932238" y="2849563"/>
            <a:ext cx="99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sp>
        <p:nvSpPr>
          <p:cNvPr id="20501" name="Line 19"/>
          <p:cNvSpPr>
            <a:spLocks noChangeShapeType="1"/>
          </p:cNvSpPr>
          <p:nvPr/>
        </p:nvSpPr>
        <p:spPr bwMode="auto">
          <a:xfrm flipH="1">
            <a:off x="3017838" y="3611563"/>
            <a:ext cx="914400" cy="5334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2" name="Rectangle 20"/>
          <p:cNvSpPr>
            <a:spLocks noChangeArrowheads="1"/>
          </p:cNvSpPr>
          <p:nvPr/>
        </p:nvSpPr>
        <p:spPr bwMode="auto">
          <a:xfrm>
            <a:off x="3398838" y="4068763"/>
            <a:ext cx="9144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{S2}</a:t>
            </a:r>
            <a:endParaRPr lang="en-US" altLang="zh-CN" sz="3200" b="0">
              <a:solidFill>
                <a:schemeClr val="tx2"/>
              </a:solidFill>
              <a:ea typeface="宋体" pitchFamily="2" charset="-122"/>
            </a:endParaRPr>
          </a:p>
        </p:txBody>
      </p:sp>
      <p:grpSp>
        <p:nvGrpSpPr>
          <p:cNvPr id="20503" name="Group 21"/>
          <p:cNvGrpSpPr>
            <a:grpSpLocks/>
          </p:cNvGrpSpPr>
          <p:nvPr/>
        </p:nvGrpSpPr>
        <p:grpSpPr bwMode="auto">
          <a:xfrm>
            <a:off x="350838" y="4068763"/>
            <a:ext cx="6096000" cy="1752600"/>
            <a:chOff x="432" y="2064"/>
            <a:chExt cx="3840" cy="1104"/>
          </a:xfrm>
        </p:grpSpPr>
        <p:sp>
          <p:nvSpPr>
            <p:cNvPr id="20511" name="Line 22"/>
            <p:cNvSpPr>
              <a:spLocks noChangeShapeType="1"/>
            </p:cNvSpPr>
            <p:nvPr/>
          </p:nvSpPr>
          <p:spPr bwMode="auto">
            <a:xfrm flipH="1" flipV="1">
              <a:off x="2064" y="2160"/>
              <a:ext cx="624" cy="240"/>
            </a:xfrm>
            <a:prstGeom prst="line">
              <a:avLst/>
            </a:prstGeom>
            <a:noFill/>
            <a:ln w="9525">
              <a:solidFill>
                <a:srgbClr val="C0C0C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512" name="Line 23"/>
            <p:cNvSpPr>
              <a:spLocks noChangeShapeType="1"/>
            </p:cNvSpPr>
            <p:nvPr/>
          </p:nvSpPr>
          <p:spPr bwMode="auto">
            <a:xfrm flipH="1" flipV="1">
              <a:off x="1392" y="2064"/>
              <a:ext cx="576" cy="48"/>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3" name="Rectangle 24"/>
            <p:cNvSpPr>
              <a:spLocks noChangeArrowheads="1"/>
            </p:cNvSpPr>
            <p:nvPr/>
          </p:nvSpPr>
          <p:spPr bwMode="auto">
            <a:xfrm>
              <a:off x="3312" y="2544"/>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sp>
          <p:nvSpPr>
            <p:cNvPr id="20514" name="Rectangle 25"/>
            <p:cNvSpPr>
              <a:spLocks noChangeArrowheads="1"/>
            </p:cNvSpPr>
            <p:nvPr/>
          </p:nvSpPr>
          <p:spPr bwMode="auto">
            <a:xfrm>
              <a:off x="2256" y="2640"/>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{M}</a:t>
              </a:r>
              <a:endParaRPr lang="en-US" altLang="zh-CN" sz="3200" b="0">
                <a:solidFill>
                  <a:schemeClr val="tx2"/>
                </a:solidFill>
                <a:ea typeface="宋体" pitchFamily="2" charset="-122"/>
              </a:endParaRPr>
            </a:p>
          </p:txBody>
        </p:sp>
        <p:sp>
          <p:nvSpPr>
            <p:cNvPr id="20515" name="Rectangle 26"/>
            <p:cNvSpPr>
              <a:spLocks noChangeArrowheads="1"/>
            </p:cNvSpPr>
            <p:nvPr/>
          </p:nvSpPr>
          <p:spPr bwMode="auto">
            <a:xfrm>
              <a:off x="432" y="2160"/>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{S1}</a:t>
              </a:r>
              <a:endParaRPr lang="en-US" altLang="zh-CN" sz="3200" b="0">
                <a:solidFill>
                  <a:schemeClr val="tx2"/>
                </a:solidFill>
                <a:ea typeface="宋体" pitchFamily="2" charset="-122"/>
              </a:endParaRPr>
            </a:p>
          </p:txBody>
        </p:sp>
        <p:sp>
          <p:nvSpPr>
            <p:cNvPr id="20516" name="Rectangle 27"/>
            <p:cNvSpPr>
              <a:spLocks noChangeArrowheads="1"/>
            </p:cNvSpPr>
            <p:nvPr/>
          </p:nvSpPr>
          <p:spPr bwMode="auto">
            <a:xfrm>
              <a:off x="768" y="2928"/>
              <a:ext cx="9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grpSp>
      <p:sp>
        <p:nvSpPr>
          <p:cNvPr id="20504" name="Line 28"/>
          <p:cNvSpPr>
            <a:spLocks noChangeShapeType="1"/>
          </p:cNvSpPr>
          <p:nvPr/>
        </p:nvSpPr>
        <p:spPr bwMode="auto">
          <a:xfrm flipH="1">
            <a:off x="1341438" y="4221163"/>
            <a:ext cx="457200" cy="6858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5" name="Text Box 29"/>
          <p:cNvSpPr txBox="1">
            <a:spLocks noChangeArrowheads="1"/>
          </p:cNvSpPr>
          <p:nvPr/>
        </p:nvSpPr>
        <p:spPr bwMode="auto">
          <a:xfrm>
            <a:off x="6827838" y="3044825"/>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50000"/>
              </a:spcBef>
            </a:pPr>
            <a:r>
              <a:rPr kumimoji="1" lang="en-US" altLang="zh-CN" sz="1600" b="0">
                <a:latin typeface="Times New Roman" pitchFamily="18" charset="0"/>
                <a:ea typeface="宋体" pitchFamily="2" charset="-122"/>
              </a:rPr>
              <a:t>INVALID ( D, 5, 21, BL{}, Signature )</a:t>
            </a:r>
            <a:endParaRPr kumimoji="1" lang="en-US" altLang="en-US" sz="1600" b="0">
              <a:latin typeface="Times New Roman" pitchFamily="18" charset="0"/>
              <a:ea typeface="宋体" pitchFamily="2" charset="-122"/>
            </a:endParaRPr>
          </a:p>
        </p:txBody>
      </p:sp>
      <p:sp>
        <p:nvSpPr>
          <p:cNvPr id="20506" name="Oval 30"/>
          <p:cNvSpPr>
            <a:spLocks noChangeArrowheads="1"/>
          </p:cNvSpPr>
          <p:nvPr/>
        </p:nvSpPr>
        <p:spPr bwMode="auto">
          <a:xfrm>
            <a:off x="4922838" y="3306763"/>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0507" name="Text Box 31"/>
          <p:cNvSpPr txBox="1">
            <a:spLocks noChangeArrowheads="1"/>
          </p:cNvSpPr>
          <p:nvPr/>
        </p:nvSpPr>
        <p:spPr bwMode="auto">
          <a:xfrm>
            <a:off x="4770438" y="3611563"/>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0508" name="Rectangle 32"/>
          <p:cNvSpPr>
            <a:spLocks noChangeArrowheads="1"/>
          </p:cNvSpPr>
          <p:nvPr/>
        </p:nvSpPr>
        <p:spPr bwMode="auto">
          <a:xfrm>
            <a:off x="5075238" y="3382963"/>
            <a:ext cx="60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r>
              <a:rPr lang="en-US" altLang="zh-CN" sz="1600" b="0">
                <a:solidFill>
                  <a:schemeClr val="tx2"/>
                </a:solidFill>
                <a:ea typeface="宋体" pitchFamily="2" charset="-122"/>
              </a:rPr>
              <a:t>BL {}</a:t>
            </a:r>
            <a:endParaRPr lang="en-US" altLang="zh-CN" sz="3200" b="0">
              <a:solidFill>
                <a:schemeClr val="tx2"/>
              </a:solidFill>
              <a:ea typeface="宋体" pitchFamily="2" charset="-122"/>
            </a:endParaRPr>
          </a:p>
        </p:txBody>
      </p:sp>
      <p:sp>
        <p:nvSpPr>
          <p:cNvPr id="20509" name="Line 33"/>
          <p:cNvSpPr>
            <a:spLocks noChangeShapeType="1"/>
          </p:cNvSpPr>
          <p:nvPr/>
        </p:nvSpPr>
        <p:spPr bwMode="auto">
          <a:xfrm flipH="1">
            <a:off x="4160838" y="3459163"/>
            <a:ext cx="762000" cy="762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10" name="Line 34"/>
          <p:cNvSpPr>
            <a:spLocks noChangeShapeType="1"/>
          </p:cNvSpPr>
          <p:nvPr/>
        </p:nvSpPr>
        <p:spPr bwMode="auto">
          <a:xfrm flipH="1">
            <a:off x="5151438" y="3230563"/>
            <a:ext cx="914400" cy="152400"/>
          </a:xfrm>
          <a:prstGeom prst="line">
            <a:avLst/>
          </a:prstGeom>
          <a:noFill/>
          <a:ln w="9525">
            <a:solidFill>
              <a:srgbClr val="C0C0C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159998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1C4E79AD-7706-4695-8BB9-F82B0AD1963C}" type="slidenum">
              <a:rPr lang="en-US" altLang="en-US" sz="1000" b="0" smtClean="0">
                <a:solidFill>
                  <a:srgbClr val="808080"/>
                </a:solidFill>
              </a:rPr>
              <a:pPr/>
              <a:t>33</a:t>
            </a:fld>
            <a:endParaRPr lang="en-US" altLang="en-US" sz="1000" b="0" smtClean="0">
              <a:solidFill>
                <a:srgbClr val="808080"/>
              </a:solidFill>
            </a:endParaRPr>
          </a:p>
        </p:txBody>
      </p:sp>
      <p:sp>
        <p:nvSpPr>
          <p:cNvPr id="21508" name="Rectangle 2"/>
          <p:cNvSpPr>
            <a:spLocks noGrp="1" noChangeArrowheads="1"/>
          </p:cNvSpPr>
          <p:nvPr>
            <p:ph type="title"/>
          </p:nvPr>
        </p:nvSpPr>
        <p:spPr>
          <a:xfrm>
            <a:off x="1157288" y="284163"/>
            <a:ext cx="7986712" cy="776287"/>
          </a:xfrm>
        </p:spPr>
        <p:txBody>
          <a:bodyPr/>
          <a:lstStyle/>
          <a:p>
            <a:pPr eaLnBrk="1" hangingPunct="1"/>
            <a:r>
              <a:rPr lang="en-US" altLang="en-US" sz="4000" smtClean="0">
                <a:solidFill>
                  <a:schemeClr val="folHlink"/>
                </a:solidFill>
              </a:rPr>
              <a:t>RLR (cont’d)</a:t>
            </a:r>
            <a:endParaRPr lang="en-US" altLang="en-US" sz="2900" smtClean="0">
              <a:ea typeface="宋体" pitchFamily="2" charset="-122"/>
            </a:endParaRPr>
          </a:p>
        </p:txBody>
      </p:sp>
      <p:sp>
        <p:nvSpPr>
          <p:cNvPr id="21509" name="Rectangle 3"/>
          <p:cNvSpPr>
            <a:spLocks noGrp="1" noChangeArrowheads="1"/>
          </p:cNvSpPr>
          <p:nvPr>
            <p:ph type="body" idx="1"/>
          </p:nvPr>
        </p:nvSpPr>
        <p:spPr>
          <a:xfrm>
            <a:off x="342900" y="1295400"/>
            <a:ext cx="8148638" cy="450850"/>
          </a:xfrm>
        </p:spPr>
        <p:txBody>
          <a:bodyPr>
            <a:normAutofit lnSpcReduction="10000"/>
          </a:bodyPr>
          <a:lstStyle/>
          <a:p>
            <a:pPr marL="266700" indent="-266700" eaLnBrk="1" hangingPunct="1"/>
            <a:r>
              <a:rPr kumimoji="1" lang="en-US" altLang="zh-CN" sz="2400" smtClean="0">
                <a:ea typeface="宋体" pitchFamily="2" charset="-122"/>
              </a:rPr>
              <a:t>Malicious site is in blacklists of multiple destination hosts</a:t>
            </a:r>
            <a:endParaRPr lang="en-US" altLang="zh-CN" sz="2400" smtClean="0">
              <a:ea typeface="宋体" pitchFamily="2" charset="-122"/>
            </a:endParaRPr>
          </a:p>
          <a:p>
            <a:pPr marL="266700" indent="-266700" eaLnBrk="1" hangingPunct="1"/>
            <a:endParaRPr lang="en-US" altLang="zh-CN" sz="2400" smtClean="0">
              <a:ea typeface="宋体" pitchFamily="2" charset="-122"/>
            </a:endParaRPr>
          </a:p>
          <a:p>
            <a:pPr marL="266700" indent="-266700" eaLnBrk="1" hangingPunct="1"/>
            <a:endParaRPr lang="en-US" altLang="en-US" sz="2400" smtClean="0"/>
          </a:p>
          <a:p>
            <a:pPr marL="266700" indent="-266700" eaLnBrk="1" hangingPunct="1">
              <a:lnSpc>
                <a:spcPct val="80000"/>
              </a:lnSpc>
            </a:pPr>
            <a:endParaRPr lang="en-US" altLang="en-US" sz="2400" smtClean="0"/>
          </a:p>
          <a:p>
            <a:pPr marL="266700" indent="-266700" eaLnBrk="1" hangingPunct="1">
              <a:lnSpc>
                <a:spcPct val="80000"/>
              </a:lnSpc>
            </a:pPr>
            <a:endParaRPr lang="en-US" altLang="en-US" sz="2400" smtClean="0"/>
          </a:p>
        </p:txBody>
      </p:sp>
      <p:sp>
        <p:nvSpPr>
          <p:cNvPr id="21510" name="Oval 35"/>
          <p:cNvSpPr>
            <a:spLocks noChangeArrowheads="1"/>
          </p:cNvSpPr>
          <p:nvPr/>
        </p:nvSpPr>
        <p:spPr bwMode="auto">
          <a:xfrm>
            <a:off x="7577138" y="25161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1" name="Text Box 36"/>
          <p:cNvSpPr txBox="1">
            <a:spLocks noChangeArrowheads="1"/>
          </p:cNvSpPr>
          <p:nvPr/>
        </p:nvSpPr>
        <p:spPr bwMode="auto">
          <a:xfrm>
            <a:off x="5824538" y="34305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D4</a:t>
            </a:r>
            <a:endParaRPr kumimoji="1" lang="en-US" altLang="zh-CN" sz="900" b="0">
              <a:latin typeface="Times New Roman" pitchFamily="18" charset="0"/>
              <a:ea typeface="宋体" pitchFamily="2" charset="-122"/>
            </a:endParaRPr>
          </a:p>
        </p:txBody>
      </p:sp>
      <p:sp>
        <p:nvSpPr>
          <p:cNvPr id="21512" name="Text Box 37"/>
          <p:cNvSpPr txBox="1">
            <a:spLocks noChangeArrowheads="1"/>
          </p:cNvSpPr>
          <p:nvPr/>
        </p:nvSpPr>
        <p:spPr bwMode="auto">
          <a:xfrm>
            <a:off x="2547938" y="1754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D1</a:t>
            </a:r>
            <a:endParaRPr kumimoji="1" lang="en-US" altLang="zh-CN" sz="900" b="0">
              <a:latin typeface="Times New Roman" pitchFamily="18" charset="0"/>
              <a:ea typeface="宋体" pitchFamily="2" charset="-122"/>
            </a:endParaRPr>
          </a:p>
        </p:txBody>
      </p:sp>
      <p:sp>
        <p:nvSpPr>
          <p:cNvPr id="21513" name="Oval 38"/>
          <p:cNvSpPr>
            <a:spLocks noChangeArrowheads="1"/>
          </p:cNvSpPr>
          <p:nvPr/>
        </p:nvSpPr>
        <p:spPr bwMode="auto">
          <a:xfrm>
            <a:off x="6738938" y="29733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4" name="Text Box 39"/>
          <p:cNvSpPr txBox="1">
            <a:spLocks noChangeArrowheads="1"/>
          </p:cNvSpPr>
          <p:nvPr/>
        </p:nvSpPr>
        <p:spPr bwMode="auto">
          <a:xfrm>
            <a:off x="7729538" y="23637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21515" name="Line 40"/>
          <p:cNvSpPr>
            <a:spLocks noChangeShapeType="1"/>
          </p:cNvSpPr>
          <p:nvPr/>
        </p:nvSpPr>
        <p:spPr bwMode="auto">
          <a:xfrm flipV="1">
            <a:off x="3005138" y="21351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6" name="Oval 41"/>
          <p:cNvSpPr>
            <a:spLocks noChangeArrowheads="1"/>
          </p:cNvSpPr>
          <p:nvPr/>
        </p:nvSpPr>
        <p:spPr bwMode="auto">
          <a:xfrm>
            <a:off x="4224338" y="28971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7" name="Oval 42"/>
          <p:cNvSpPr>
            <a:spLocks noChangeArrowheads="1"/>
          </p:cNvSpPr>
          <p:nvPr/>
        </p:nvSpPr>
        <p:spPr bwMode="auto">
          <a:xfrm>
            <a:off x="2928938" y="1906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8" name="Oval 43"/>
          <p:cNvSpPr>
            <a:spLocks noChangeArrowheads="1"/>
          </p:cNvSpPr>
          <p:nvPr/>
        </p:nvSpPr>
        <p:spPr bwMode="auto">
          <a:xfrm>
            <a:off x="5672138" y="33543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19" name="Oval 44"/>
          <p:cNvSpPr>
            <a:spLocks noChangeArrowheads="1"/>
          </p:cNvSpPr>
          <p:nvPr/>
        </p:nvSpPr>
        <p:spPr bwMode="auto">
          <a:xfrm>
            <a:off x="2928938" y="2668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0" name="Oval 45"/>
          <p:cNvSpPr>
            <a:spLocks noChangeArrowheads="1"/>
          </p:cNvSpPr>
          <p:nvPr/>
        </p:nvSpPr>
        <p:spPr bwMode="auto">
          <a:xfrm>
            <a:off x="2928938" y="3430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1" name="Oval 46"/>
          <p:cNvSpPr>
            <a:spLocks noChangeArrowheads="1"/>
          </p:cNvSpPr>
          <p:nvPr/>
        </p:nvSpPr>
        <p:spPr bwMode="auto">
          <a:xfrm>
            <a:off x="2928938" y="50307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2" name="Text Box 47"/>
          <p:cNvSpPr txBox="1">
            <a:spLocks noChangeArrowheads="1"/>
          </p:cNvSpPr>
          <p:nvPr/>
        </p:nvSpPr>
        <p:spPr bwMode="auto">
          <a:xfrm>
            <a:off x="2700338" y="5183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21523" name="Text Box 48"/>
          <p:cNvSpPr txBox="1">
            <a:spLocks noChangeArrowheads="1"/>
          </p:cNvSpPr>
          <p:nvPr/>
        </p:nvSpPr>
        <p:spPr bwMode="auto">
          <a:xfrm>
            <a:off x="4148138" y="2516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21524" name="Text Box 49"/>
          <p:cNvSpPr txBox="1">
            <a:spLocks noChangeArrowheads="1"/>
          </p:cNvSpPr>
          <p:nvPr/>
        </p:nvSpPr>
        <p:spPr bwMode="auto">
          <a:xfrm>
            <a:off x="2547938" y="35067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D3</a:t>
            </a:r>
            <a:endParaRPr kumimoji="1" lang="en-US" altLang="zh-CN" sz="900" b="0">
              <a:latin typeface="Times New Roman" pitchFamily="18" charset="0"/>
              <a:ea typeface="宋体" pitchFamily="2" charset="-122"/>
            </a:endParaRPr>
          </a:p>
        </p:txBody>
      </p:sp>
      <p:sp>
        <p:nvSpPr>
          <p:cNvPr id="21525" name="Oval 50"/>
          <p:cNvSpPr>
            <a:spLocks noChangeArrowheads="1"/>
          </p:cNvSpPr>
          <p:nvPr/>
        </p:nvSpPr>
        <p:spPr bwMode="auto">
          <a:xfrm>
            <a:off x="5672138" y="4954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6" name="Oval 51"/>
          <p:cNvSpPr>
            <a:spLocks noChangeArrowheads="1"/>
          </p:cNvSpPr>
          <p:nvPr/>
        </p:nvSpPr>
        <p:spPr bwMode="auto">
          <a:xfrm>
            <a:off x="5672138" y="4192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7" name="Oval 52"/>
          <p:cNvSpPr>
            <a:spLocks noChangeArrowheads="1"/>
          </p:cNvSpPr>
          <p:nvPr/>
        </p:nvSpPr>
        <p:spPr bwMode="auto">
          <a:xfrm>
            <a:off x="2928938" y="4192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28" name="Text Box 53"/>
          <p:cNvSpPr txBox="1">
            <a:spLocks noChangeArrowheads="1"/>
          </p:cNvSpPr>
          <p:nvPr/>
        </p:nvSpPr>
        <p:spPr bwMode="auto">
          <a:xfrm>
            <a:off x="719138" y="24399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1529" name="Oval 54"/>
          <p:cNvSpPr>
            <a:spLocks noChangeArrowheads="1"/>
          </p:cNvSpPr>
          <p:nvPr/>
        </p:nvSpPr>
        <p:spPr bwMode="auto">
          <a:xfrm>
            <a:off x="5672138" y="25923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30" name="Text Box 55"/>
          <p:cNvSpPr txBox="1">
            <a:spLocks noChangeArrowheads="1"/>
          </p:cNvSpPr>
          <p:nvPr/>
        </p:nvSpPr>
        <p:spPr bwMode="auto">
          <a:xfrm>
            <a:off x="5748338" y="51069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21531" name="Line 56"/>
          <p:cNvSpPr>
            <a:spLocks noChangeShapeType="1"/>
          </p:cNvSpPr>
          <p:nvPr/>
        </p:nvSpPr>
        <p:spPr bwMode="auto">
          <a:xfrm flipV="1">
            <a:off x="3157538" y="3049588"/>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2" name="Line 57"/>
          <p:cNvSpPr>
            <a:spLocks noChangeShapeType="1"/>
          </p:cNvSpPr>
          <p:nvPr/>
        </p:nvSpPr>
        <p:spPr bwMode="auto">
          <a:xfrm flipV="1">
            <a:off x="3005138" y="4421188"/>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3" name="Line 58"/>
          <p:cNvSpPr>
            <a:spLocks noChangeShapeType="1"/>
          </p:cNvSpPr>
          <p:nvPr/>
        </p:nvSpPr>
        <p:spPr bwMode="auto">
          <a:xfrm flipV="1">
            <a:off x="3005138" y="28971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4" name="Line 59"/>
          <p:cNvSpPr>
            <a:spLocks noChangeShapeType="1"/>
          </p:cNvSpPr>
          <p:nvPr/>
        </p:nvSpPr>
        <p:spPr bwMode="auto">
          <a:xfrm flipH="1" flipV="1">
            <a:off x="3005138" y="3659188"/>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5" name="Oval 60"/>
          <p:cNvSpPr>
            <a:spLocks noChangeArrowheads="1"/>
          </p:cNvSpPr>
          <p:nvPr/>
        </p:nvSpPr>
        <p:spPr bwMode="auto">
          <a:xfrm>
            <a:off x="2014538" y="31257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36" name="Text Box 61"/>
          <p:cNvSpPr txBox="1">
            <a:spLocks noChangeArrowheads="1"/>
          </p:cNvSpPr>
          <p:nvPr/>
        </p:nvSpPr>
        <p:spPr bwMode="auto">
          <a:xfrm>
            <a:off x="5824538" y="1754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D2</a:t>
            </a:r>
            <a:endParaRPr kumimoji="1" lang="en-US" altLang="zh-CN" sz="900" b="0">
              <a:latin typeface="Times New Roman" pitchFamily="18" charset="0"/>
              <a:ea typeface="宋体" pitchFamily="2" charset="-122"/>
            </a:endParaRPr>
          </a:p>
        </p:txBody>
      </p:sp>
      <p:sp>
        <p:nvSpPr>
          <p:cNvPr id="21537" name="Line 62"/>
          <p:cNvSpPr>
            <a:spLocks noChangeShapeType="1"/>
          </p:cNvSpPr>
          <p:nvPr/>
        </p:nvSpPr>
        <p:spPr bwMode="auto">
          <a:xfrm flipH="1" flipV="1">
            <a:off x="4529138" y="3049588"/>
            <a:ext cx="1066800" cy="304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8" name="Line 63"/>
          <p:cNvSpPr>
            <a:spLocks noChangeShapeType="1"/>
          </p:cNvSpPr>
          <p:nvPr/>
        </p:nvSpPr>
        <p:spPr bwMode="auto">
          <a:xfrm flipV="1">
            <a:off x="5748338" y="2135188"/>
            <a:ext cx="0" cy="3810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39" name="Oval 64"/>
          <p:cNvSpPr>
            <a:spLocks noChangeArrowheads="1"/>
          </p:cNvSpPr>
          <p:nvPr/>
        </p:nvSpPr>
        <p:spPr bwMode="auto">
          <a:xfrm>
            <a:off x="1023938" y="2668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40" name="Line 65"/>
          <p:cNvSpPr>
            <a:spLocks noChangeShapeType="1"/>
          </p:cNvSpPr>
          <p:nvPr/>
        </p:nvSpPr>
        <p:spPr bwMode="auto">
          <a:xfrm flipH="1" flipV="1">
            <a:off x="5748338" y="2820988"/>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1" name="Line 66"/>
          <p:cNvSpPr>
            <a:spLocks noChangeShapeType="1"/>
          </p:cNvSpPr>
          <p:nvPr/>
        </p:nvSpPr>
        <p:spPr bwMode="auto">
          <a:xfrm flipH="1" flipV="1">
            <a:off x="5748338" y="3582988"/>
            <a:ext cx="0" cy="533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2" name="Line 67"/>
          <p:cNvSpPr>
            <a:spLocks noChangeShapeType="1"/>
          </p:cNvSpPr>
          <p:nvPr/>
        </p:nvSpPr>
        <p:spPr bwMode="auto">
          <a:xfrm flipH="1" flipV="1">
            <a:off x="5748338" y="4421188"/>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Oval 68"/>
          <p:cNvSpPr>
            <a:spLocks noChangeArrowheads="1"/>
          </p:cNvSpPr>
          <p:nvPr/>
        </p:nvSpPr>
        <p:spPr bwMode="auto">
          <a:xfrm>
            <a:off x="5672138" y="1906588"/>
            <a:ext cx="200025" cy="198437"/>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1544" name="Line 69"/>
          <p:cNvSpPr>
            <a:spLocks noChangeShapeType="1"/>
          </p:cNvSpPr>
          <p:nvPr/>
        </p:nvSpPr>
        <p:spPr bwMode="auto">
          <a:xfrm flipH="1">
            <a:off x="6967538" y="2668588"/>
            <a:ext cx="6096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Line 70"/>
          <p:cNvSpPr>
            <a:spLocks noChangeShapeType="1"/>
          </p:cNvSpPr>
          <p:nvPr/>
        </p:nvSpPr>
        <p:spPr bwMode="auto">
          <a:xfrm>
            <a:off x="3233738" y="2820988"/>
            <a:ext cx="914400" cy="1524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6" name="Line 71"/>
          <p:cNvSpPr>
            <a:spLocks noChangeShapeType="1"/>
          </p:cNvSpPr>
          <p:nvPr/>
        </p:nvSpPr>
        <p:spPr bwMode="auto">
          <a:xfrm flipV="1">
            <a:off x="2243138" y="2820988"/>
            <a:ext cx="609600" cy="3048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7" name="Line 72"/>
          <p:cNvSpPr>
            <a:spLocks noChangeShapeType="1"/>
          </p:cNvSpPr>
          <p:nvPr/>
        </p:nvSpPr>
        <p:spPr bwMode="auto">
          <a:xfrm>
            <a:off x="1252538" y="2820988"/>
            <a:ext cx="762000" cy="3810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8" name="Line 73"/>
          <p:cNvSpPr>
            <a:spLocks noChangeShapeType="1"/>
          </p:cNvSpPr>
          <p:nvPr/>
        </p:nvSpPr>
        <p:spPr bwMode="auto">
          <a:xfrm flipH="1">
            <a:off x="4452938" y="2668588"/>
            <a:ext cx="1143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9" name="Line 74"/>
          <p:cNvSpPr>
            <a:spLocks noChangeShapeType="1"/>
          </p:cNvSpPr>
          <p:nvPr/>
        </p:nvSpPr>
        <p:spPr bwMode="auto">
          <a:xfrm flipH="1" flipV="1">
            <a:off x="5900738" y="2744788"/>
            <a:ext cx="762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50" name="Text Box 75"/>
          <p:cNvSpPr txBox="1">
            <a:spLocks noChangeArrowheads="1"/>
          </p:cNvSpPr>
          <p:nvPr/>
        </p:nvSpPr>
        <p:spPr bwMode="auto">
          <a:xfrm>
            <a:off x="2471738" y="37353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1" name="Text Box 76"/>
          <p:cNvSpPr txBox="1">
            <a:spLocks noChangeArrowheads="1"/>
          </p:cNvSpPr>
          <p:nvPr/>
        </p:nvSpPr>
        <p:spPr bwMode="auto">
          <a:xfrm>
            <a:off x="5900738" y="36591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2" name="Text Box 77"/>
          <p:cNvSpPr txBox="1">
            <a:spLocks noChangeArrowheads="1"/>
          </p:cNvSpPr>
          <p:nvPr/>
        </p:nvSpPr>
        <p:spPr bwMode="auto">
          <a:xfrm>
            <a:off x="2471738" y="24399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3" name="Text Box 78"/>
          <p:cNvSpPr txBox="1">
            <a:spLocks noChangeArrowheads="1"/>
          </p:cNvSpPr>
          <p:nvPr/>
        </p:nvSpPr>
        <p:spPr bwMode="auto">
          <a:xfrm>
            <a:off x="5900738" y="2363788"/>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1554" name="Text Box 79"/>
          <p:cNvSpPr txBox="1">
            <a:spLocks noChangeArrowheads="1"/>
          </p:cNvSpPr>
          <p:nvPr/>
        </p:nvSpPr>
        <p:spPr bwMode="auto">
          <a:xfrm>
            <a:off x="896938" y="5495925"/>
            <a:ext cx="7391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800" b="0">
                <a:latin typeface="Times New Roman" pitchFamily="18" charset="0"/>
                <a:ea typeface="宋体" pitchFamily="2" charset="-122"/>
              </a:rPr>
              <a:t>M attacks 4 routes (S1-D1, S2-D2, S3-D3, and S4-D4). When the first two false routes are detected, D3 and D4 add M into their blacklists. When later D3 and D4 become victim destinations, they will broadcast their blacklists, and every host will get two votes that M is malicious host</a:t>
            </a:r>
          </a:p>
        </p:txBody>
      </p:sp>
    </p:spTree>
    <p:extLst>
      <p:ext uri="{BB962C8B-B14F-4D97-AF65-F5344CB8AC3E}">
        <p14:creationId xmlns:p14="http://schemas.microsoft.com/office/powerpoint/2010/main" val="31167461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200" b="0" smtClean="0">
                <a:solidFill>
                  <a:srgbClr val="808080"/>
                </a:solidFill>
              </a:rPr>
              <a:t> </a:t>
            </a: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1000" b="0" smtClean="0">
                <a:solidFill>
                  <a:srgbClr val="808080"/>
                </a:solidFill>
              </a:rPr>
              <a:t>    </a:t>
            </a:r>
            <a:fld id="{318D1838-30F1-4718-996D-116916A67984}" type="slidenum">
              <a:rPr lang="en-US" altLang="en-US" sz="1000" b="0" smtClean="0">
                <a:solidFill>
                  <a:srgbClr val="808080"/>
                </a:solidFill>
              </a:rPr>
              <a:pPr/>
              <a:t>34</a:t>
            </a:fld>
            <a:endParaRPr lang="en-US" altLang="en-US" sz="1000" b="0" smtClean="0">
              <a:solidFill>
                <a:srgbClr val="808080"/>
              </a:solidFill>
            </a:endParaRPr>
          </a:p>
        </p:txBody>
      </p:sp>
      <p:sp>
        <p:nvSpPr>
          <p:cNvPr id="28676" name="Rectangle 2"/>
          <p:cNvSpPr>
            <a:spLocks noGrp="1" noChangeArrowheads="1"/>
          </p:cNvSpPr>
          <p:nvPr>
            <p:ph type="title"/>
          </p:nvPr>
        </p:nvSpPr>
        <p:spPr>
          <a:xfrm>
            <a:off x="814388" y="0"/>
            <a:ext cx="8482012" cy="776288"/>
          </a:xfrm>
        </p:spPr>
        <p:txBody>
          <a:bodyPr/>
          <a:lstStyle/>
          <a:p>
            <a:pPr eaLnBrk="1" hangingPunct="1"/>
            <a:r>
              <a:rPr lang="en-US" altLang="en-US" sz="2800" smtClean="0">
                <a:solidFill>
                  <a:schemeClr val="folHlink"/>
                </a:solidFill>
              </a:rPr>
              <a:t>Two Attacks in Collaboration: blackhole &amp; replication</a:t>
            </a:r>
          </a:p>
        </p:txBody>
      </p:sp>
      <p:sp>
        <p:nvSpPr>
          <p:cNvPr id="28677" name="Rectangle 3"/>
          <p:cNvSpPr>
            <a:spLocks noGrp="1" noChangeArrowheads="1"/>
          </p:cNvSpPr>
          <p:nvPr>
            <p:ph type="body" idx="1"/>
          </p:nvPr>
        </p:nvSpPr>
        <p:spPr>
          <a:xfrm>
            <a:off x="342900" y="1295400"/>
            <a:ext cx="8172450" cy="1571625"/>
          </a:xfrm>
        </p:spPr>
        <p:txBody>
          <a:bodyPr>
            <a:normAutofit lnSpcReduction="10000"/>
          </a:bodyPr>
          <a:lstStyle/>
          <a:p>
            <a:pPr marL="338138" indent="-338138" eaLnBrk="1" hangingPunct="1">
              <a:lnSpc>
                <a:spcPct val="90000"/>
              </a:lnSpc>
            </a:pPr>
            <a:r>
              <a:rPr lang="en-US" altLang="en-US" sz="2400" dirty="0" smtClean="0"/>
              <a:t>The RLR scheme cannot detect the two attacks working simultaneously</a:t>
            </a:r>
          </a:p>
          <a:p>
            <a:pPr marL="338138" indent="-338138" eaLnBrk="1" hangingPunct="1">
              <a:lnSpc>
                <a:spcPct val="90000"/>
              </a:lnSpc>
            </a:pPr>
            <a:r>
              <a:rPr lang="en-US" altLang="en-US" sz="2400" dirty="0" smtClean="0"/>
              <a:t>The malicious node M relies on the replicated neighboring nodes to avoid the blacklist </a:t>
            </a:r>
          </a:p>
        </p:txBody>
      </p:sp>
      <p:sp>
        <p:nvSpPr>
          <p:cNvPr id="28678" name="Oval 4"/>
          <p:cNvSpPr>
            <a:spLocks noChangeArrowheads="1"/>
          </p:cNvSpPr>
          <p:nvPr/>
        </p:nvSpPr>
        <p:spPr bwMode="auto">
          <a:xfrm>
            <a:off x="7124700" y="38100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79" name="Text Box 5"/>
          <p:cNvSpPr txBox="1">
            <a:spLocks noChangeArrowheads="1"/>
          </p:cNvSpPr>
          <p:nvPr/>
        </p:nvSpPr>
        <p:spPr bwMode="auto">
          <a:xfrm>
            <a:off x="5372100" y="47244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D4</a:t>
            </a:r>
            <a:endParaRPr kumimoji="1" lang="en-US" altLang="zh-CN" sz="900" b="0">
              <a:latin typeface="Times New Roman" pitchFamily="18" charset="0"/>
              <a:ea typeface="宋体" pitchFamily="2" charset="-122"/>
            </a:endParaRPr>
          </a:p>
        </p:txBody>
      </p:sp>
      <p:sp>
        <p:nvSpPr>
          <p:cNvPr id="28680" name="Text Box 6"/>
          <p:cNvSpPr txBox="1">
            <a:spLocks noChangeArrowheads="1"/>
          </p:cNvSpPr>
          <p:nvPr/>
        </p:nvSpPr>
        <p:spPr bwMode="auto">
          <a:xfrm>
            <a:off x="2095500" y="3048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D1</a:t>
            </a:r>
            <a:endParaRPr kumimoji="1" lang="en-US" altLang="zh-CN" sz="900" b="0">
              <a:latin typeface="Times New Roman" pitchFamily="18" charset="0"/>
              <a:ea typeface="宋体" pitchFamily="2" charset="-122"/>
            </a:endParaRPr>
          </a:p>
        </p:txBody>
      </p:sp>
      <p:sp>
        <p:nvSpPr>
          <p:cNvPr id="28681" name="Oval 7"/>
          <p:cNvSpPr>
            <a:spLocks noChangeArrowheads="1"/>
          </p:cNvSpPr>
          <p:nvPr/>
        </p:nvSpPr>
        <p:spPr bwMode="auto">
          <a:xfrm>
            <a:off x="6286500" y="42672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2" name="Text Box 8"/>
          <p:cNvSpPr txBox="1">
            <a:spLocks noChangeArrowheads="1"/>
          </p:cNvSpPr>
          <p:nvPr/>
        </p:nvSpPr>
        <p:spPr bwMode="auto">
          <a:xfrm>
            <a:off x="7277100" y="36576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S3</a:t>
            </a:r>
            <a:endParaRPr kumimoji="1" lang="en-US" altLang="zh-CN" sz="900" b="0">
              <a:latin typeface="Times New Roman" pitchFamily="18" charset="0"/>
              <a:ea typeface="宋体" pitchFamily="2" charset="-122"/>
            </a:endParaRPr>
          </a:p>
        </p:txBody>
      </p:sp>
      <p:sp>
        <p:nvSpPr>
          <p:cNvPr id="28683" name="Line 9"/>
          <p:cNvSpPr>
            <a:spLocks noChangeShapeType="1"/>
          </p:cNvSpPr>
          <p:nvPr/>
        </p:nvSpPr>
        <p:spPr bwMode="auto">
          <a:xfrm flipV="1">
            <a:off x="2552700" y="3429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4" name="Oval 10"/>
          <p:cNvSpPr>
            <a:spLocks noChangeArrowheads="1"/>
          </p:cNvSpPr>
          <p:nvPr/>
        </p:nvSpPr>
        <p:spPr bwMode="auto">
          <a:xfrm>
            <a:off x="3771900" y="41910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5" name="Oval 11"/>
          <p:cNvSpPr>
            <a:spLocks noChangeArrowheads="1"/>
          </p:cNvSpPr>
          <p:nvPr/>
        </p:nvSpPr>
        <p:spPr bwMode="auto">
          <a:xfrm>
            <a:off x="2476500" y="3200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6" name="Oval 12"/>
          <p:cNvSpPr>
            <a:spLocks noChangeArrowheads="1"/>
          </p:cNvSpPr>
          <p:nvPr/>
        </p:nvSpPr>
        <p:spPr bwMode="auto">
          <a:xfrm>
            <a:off x="5219700" y="46482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7" name="Oval 13"/>
          <p:cNvSpPr>
            <a:spLocks noChangeArrowheads="1"/>
          </p:cNvSpPr>
          <p:nvPr/>
        </p:nvSpPr>
        <p:spPr bwMode="auto">
          <a:xfrm>
            <a:off x="2476500" y="39624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8" name="Oval 14"/>
          <p:cNvSpPr>
            <a:spLocks noChangeArrowheads="1"/>
          </p:cNvSpPr>
          <p:nvPr/>
        </p:nvSpPr>
        <p:spPr bwMode="auto">
          <a:xfrm>
            <a:off x="2476500" y="47244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89" name="Oval 15"/>
          <p:cNvSpPr>
            <a:spLocks noChangeArrowheads="1"/>
          </p:cNvSpPr>
          <p:nvPr/>
        </p:nvSpPr>
        <p:spPr bwMode="auto">
          <a:xfrm>
            <a:off x="2476500" y="63246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0" name="Text Box 16"/>
          <p:cNvSpPr txBox="1">
            <a:spLocks noChangeArrowheads="1"/>
          </p:cNvSpPr>
          <p:nvPr/>
        </p:nvSpPr>
        <p:spPr bwMode="auto">
          <a:xfrm>
            <a:off x="2247900" y="6477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S1</a:t>
            </a:r>
            <a:endParaRPr kumimoji="1" lang="en-US" altLang="zh-CN" sz="900" b="0">
              <a:latin typeface="Times New Roman" pitchFamily="18" charset="0"/>
              <a:ea typeface="宋体" pitchFamily="2" charset="-122"/>
            </a:endParaRPr>
          </a:p>
        </p:txBody>
      </p:sp>
      <p:sp>
        <p:nvSpPr>
          <p:cNvPr id="28691" name="Text Box 17"/>
          <p:cNvSpPr txBox="1">
            <a:spLocks noChangeArrowheads="1"/>
          </p:cNvSpPr>
          <p:nvPr/>
        </p:nvSpPr>
        <p:spPr bwMode="auto">
          <a:xfrm>
            <a:off x="3695700" y="3810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p>
        </p:txBody>
      </p:sp>
      <p:sp>
        <p:nvSpPr>
          <p:cNvPr id="28692" name="Text Box 18"/>
          <p:cNvSpPr txBox="1">
            <a:spLocks noChangeArrowheads="1"/>
          </p:cNvSpPr>
          <p:nvPr/>
        </p:nvSpPr>
        <p:spPr bwMode="auto">
          <a:xfrm>
            <a:off x="2095500" y="48006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D3</a:t>
            </a:r>
            <a:endParaRPr kumimoji="1" lang="en-US" altLang="zh-CN" sz="900" b="0">
              <a:latin typeface="Times New Roman" pitchFamily="18" charset="0"/>
              <a:ea typeface="宋体" pitchFamily="2" charset="-122"/>
            </a:endParaRPr>
          </a:p>
        </p:txBody>
      </p:sp>
      <p:sp>
        <p:nvSpPr>
          <p:cNvPr id="28693" name="Oval 19"/>
          <p:cNvSpPr>
            <a:spLocks noChangeArrowheads="1"/>
          </p:cNvSpPr>
          <p:nvPr/>
        </p:nvSpPr>
        <p:spPr bwMode="auto">
          <a:xfrm>
            <a:off x="5219700" y="6248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4" name="Oval 20"/>
          <p:cNvSpPr>
            <a:spLocks noChangeArrowheads="1"/>
          </p:cNvSpPr>
          <p:nvPr/>
        </p:nvSpPr>
        <p:spPr bwMode="auto">
          <a:xfrm>
            <a:off x="5219700" y="5486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5" name="Oval 21"/>
          <p:cNvSpPr>
            <a:spLocks noChangeArrowheads="1"/>
          </p:cNvSpPr>
          <p:nvPr/>
        </p:nvSpPr>
        <p:spPr bwMode="auto">
          <a:xfrm>
            <a:off x="2476500" y="5486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6" name="Text Box 22"/>
          <p:cNvSpPr txBox="1">
            <a:spLocks noChangeArrowheads="1"/>
          </p:cNvSpPr>
          <p:nvPr/>
        </p:nvSpPr>
        <p:spPr bwMode="auto">
          <a:xfrm>
            <a:off x="266700" y="3733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S4</a:t>
            </a:r>
            <a:endParaRPr kumimoji="1" lang="en-US" altLang="zh-CN" sz="900" b="0">
              <a:latin typeface="Times New Roman" pitchFamily="18" charset="0"/>
              <a:ea typeface="宋体" pitchFamily="2" charset="-122"/>
            </a:endParaRPr>
          </a:p>
        </p:txBody>
      </p:sp>
      <p:sp>
        <p:nvSpPr>
          <p:cNvPr id="28697" name="Oval 23"/>
          <p:cNvSpPr>
            <a:spLocks noChangeArrowheads="1"/>
          </p:cNvSpPr>
          <p:nvPr/>
        </p:nvSpPr>
        <p:spPr bwMode="auto">
          <a:xfrm>
            <a:off x="5219700" y="3886200"/>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698" name="Text Box 24"/>
          <p:cNvSpPr txBox="1">
            <a:spLocks noChangeArrowheads="1"/>
          </p:cNvSpPr>
          <p:nvPr/>
        </p:nvSpPr>
        <p:spPr bwMode="auto">
          <a:xfrm>
            <a:off x="5295900" y="6400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S2</a:t>
            </a:r>
            <a:endParaRPr kumimoji="1" lang="en-US" altLang="zh-CN" sz="900" b="0">
              <a:latin typeface="Times New Roman" pitchFamily="18" charset="0"/>
              <a:ea typeface="宋体" pitchFamily="2" charset="-122"/>
            </a:endParaRPr>
          </a:p>
        </p:txBody>
      </p:sp>
      <p:sp>
        <p:nvSpPr>
          <p:cNvPr id="28699" name="Line 25"/>
          <p:cNvSpPr>
            <a:spLocks noChangeShapeType="1"/>
          </p:cNvSpPr>
          <p:nvPr/>
        </p:nvSpPr>
        <p:spPr bwMode="auto">
          <a:xfrm flipV="1">
            <a:off x="2705100" y="4343400"/>
            <a:ext cx="9906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0" name="Line 26"/>
          <p:cNvSpPr>
            <a:spLocks noChangeShapeType="1"/>
          </p:cNvSpPr>
          <p:nvPr/>
        </p:nvSpPr>
        <p:spPr bwMode="auto">
          <a:xfrm flipV="1">
            <a:off x="2552700" y="57150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1" name="Line 27"/>
          <p:cNvSpPr>
            <a:spLocks noChangeShapeType="1"/>
          </p:cNvSpPr>
          <p:nvPr/>
        </p:nvSpPr>
        <p:spPr bwMode="auto">
          <a:xfrm flipV="1">
            <a:off x="2552700" y="4191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2" name="Line 28"/>
          <p:cNvSpPr>
            <a:spLocks noChangeShapeType="1"/>
          </p:cNvSpPr>
          <p:nvPr/>
        </p:nvSpPr>
        <p:spPr bwMode="auto">
          <a:xfrm flipH="1" flipV="1">
            <a:off x="2552700" y="49530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3" name="Oval 29"/>
          <p:cNvSpPr>
            <a:spLocks noChangeArrowheads="1"/>
          </p:cNvSpPr>
          <p:nvPr/>
        </p:nvSpPr>
        <p:spPr bwMode="auto">
          <a:xfrm>
            <a:off x="1562100" y="44196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04" name="Text Box 30"/>
          <p:cNvSpPr txBox="1">
            <a:spLocks noChangeArrowheads="1"/>
          </p:cNvSpPr>
          <p:nvPr/>
        </p:nvSpPr>
        <p:spPr bwMode="auto">
          <a:xfrm>
            <a:off x="5372100" y="3048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D2</a:t>
            </a:r>
            <a:endParaRPr kumimoji="1" lang="en-US" altLang="zh-CN" sz="900" b="0">
              <a:latin typeface="Times New Roman" pitchFamily="18" charset="0"/>
              <a:ea typeface="宋体" pitchFamily="2" charset="-122"/>
            </a:endParaRPr>
          </a:p>
        </p:txBody>
      </p:sp>
      <p:sp>
        <p:nvSpPr>
          <p:cNvPr id="28705" name="Line 31"/>
          <p:cNvSpPr>
            <a:spLocks noChangeShapeType="1"/>
          </p:cNvSpPr>
          <p:nvPr/>
        </p:nvSpPr>
        <p:spPr bwMode="auto">
          <a:xfrm flipH="1" flipV="1">
            <a:off x="4076700" y="4343400"/>
            <a:ext cx="1066800" cy="3048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6" name="Line 32"/>
          <p:cNvSpPr>
            <a:spLocks noChangeShapeType="1"/>
          </p:cNvSpPr>
          <p:nvPr/>
        </p:nvSpPr>
        <p:spPr bwMode="auto">
          <a:xfrm flipV="1">
            <a:off x="5295900" y="3429000"/>
            <a:ext cx="0" cy="3810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7" name="Oval 33"/>
          <p:cNvSpPr>
            <a:spLocks noChangeArrowheads="1"/>
          </p:cNvSpPr>
          <p:nvPr/>
        </p:nvSpPr>
        <p:spPr bwMode="auto">
          <a:xfrm>
            <a:off x="571500" y="3962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08" name="Line 34"/>
          <p:cNvSpPr>
            <a:spLocks noChangeShapeType="1"/>
          </p:cNvSpPr>
          <p:nvPr/>
        </p:nvSpPr>
        <p:spPr bwMode="auto">
          <a:xfrm flipH="1" flipV="1">
            <a:off x="5295900" y="4114800"/>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9" name="Line 35"/>
          <p:cNvSpPr>
            <a:spLocks noChangeShapeType="1"/>
          </p:cNvSpPr>
          <p:nvPr/>
        </p:nvSpPr>
        <p:spPr bwMode="auto">
          <a:xfrm flipH="1" flipV="1">
            <a:off x="5295900" y="4876800"/>
            <a:ext cx="0" cy="5334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0" name="Line 36"/>
          <p:cNvSpPr>
            <a:spLocks noChangeShapeType="1"/>
          </p:cNvSpPr>
          <p:nvPr/>
        </p:nvSpPr>
        <p:spPr bwMode="auto">
          <a:xfrm flipH="1" flipV="1">
            <a:off x="5295900" y="5715000"/>
            <a:ext cx="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1" name="Oval 37"/>
          <p:cNvSpPr>
            <a:spLocks noChangeArrowheads="1"/>
          </p:cNvSpPr>
          <p:nvPr/>
        </p:nvSpPr>
        <p:spPr bwMode="auto">
          <a:xfrm>
            <a:off x="5219700" y="3200400"/>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12" name="Line 38"/>
          <p:cNvSpPr>
            <a:spLocks noChangeShapeType="1"/>
          </p:cNvSpPr>
          <p:nvPr/>
        </p:nvSpPr>
        <p:spPr bwMode="auto">
          <a:xfrm flipH="1">
            <a:off x="6515100" y="3962400"/>
            <a:ext cx="6096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3" name="Line 39"/>
          <p:cNvSpPr>
            <a:spLocks noChangeShapeType="1"/>
          </p:cNvSpPr>
          <p:nvPr/>
        </p:nvSpPr>
        <p:spPr bwMode="auto">
          <a:xfrm>
            <a:off x="2781300" y="4114800"/>
            <a:ext cx="914400" cy="1524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4" name="Line 40"/>
          <p:cNvSpPr>
            <a:spLocks noChangeShapeType="1"/>
          </p:cNvSpPr>
          <p:nvPr/>
        </p:nvSpPr>
        <p:spPr bwMode="auto">
          <a:xfrm flipV="1">
            <a:off x="1790700" y="4114800"/>
            <a:ext cx="609600" cy="3048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5" name="Line 41"/>
          <p:cNvSpPr>
            <a:spLocks noChangeShapeType="1"/>
          </p:cNvSpPr>
          <p:nvPr/>
        </p:nvSpPr>
        <p:spPr bwMode="auto">
          <a:xfrm>
            <a:off x="800100" y="4114800"/>
            <a:ext cx="762000" cy="38100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6" name="Line 42"/>
          <p:cNvSpPr>
            <a:spLocks noChangeShapeType="1"/>
          </p:cNvSpPr>
          <p:nvPr/>
        </p:nvSpPr>
        <p:spPr bwMode="auto">
          <a:xfrm flipH="1">
            <a:off x="4000500" y="3962400"/>
            <a:ext cx="1143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7" name="Line 43"/>
          <p:cNvSpPr>
            <a:spLocks noChangeShapeType="1"/>
          </p:cNvSpPr>
          <p:nvPr/>
        </p:nvSpPr>
        <p:spPr bwMode="auto">
          <a:xfrm flipH="1" flipV="1">
            <a:off x="5448300" y="4038600"/>
            <a:ext cx="762000" cy="304800"/>
          </a:xfrm>
          <a:prstGeom prst="line">
            <a:avLst/>
          </a:prstGeom>
          <a:noFill/>
          <a:ln w="9525">
            <a:solidFill>
              <a:srgbClr val="80008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18" name="Text Box 44"/>
          <p:cNvSpPr txBox="1">
            <a:spLocks noChangeArrowheads="1"/>
          </p:cNvSpPr>
          <p:nvPr/>
        </p:nvSpPr>
        <p:spPr bwMode="auto">
          <a:xfrm>
            <a:off x="2019300" y="50292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19" name="Text Box 45"/>
          <p:cNvSpPr txBox="1">
            <a:spLocks noChangeArrowheads="1"/>
          </p:cNvSpPr>
          <p:nvPr/>
        </p:nvSpPr>
        <p:spPr bwMode="auto">
          <a:xfrm>
            <a:off x="5448300" y="49530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20" name="Text Box 46"/>
          <p:cNvSpPr txBox="1">
            <a:spLocks noChangeArrowheads="1"/>
          </p:cNvSpPr>
          <p:nvPr/>
        </p:nvSpPr>
        <p:spPr bwMode="auto">
          <a:xfrm>
            <a:off x="2019300" y="37338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21" name="Text Box 47"/>
          <p:cNvSpPr txBox="1">
            <a:spLocks noChangeArrowheads="1"/>
          </p:cNvSpPr>
          <p:nvPr/>
        </p:nvSpPr>
        <p:spPr bwMode="auto">
          <a:xfrm>
            <a:off x="5448300" y="36576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just" eaLnBrk="1" hangingPunct="1"/>
            <a:r>
              <a:rPr kumimoji="1" lang="en-US" altLang="zh-CN" sz="1600" b="0">
                <a:latin typeface="Times New Roman" pitchFamily="18" charset="0"/>
                <a:ea typeface="宋体" pitchFamily="2" charset="-122"/>
              </a:rPr>
              <a:t>[M]</a:t>
            </a:r>
            <a:endParaRPr kumimoji="1" lang="en-US" altLang="zh-CN" sz="900" b="0">
              <a:latin typeface="Times New Roman" pitchFamily="18" charset="0"/>
              <a:ea typeface="宋体" pitchFamily="2" charset="-122"/>
            </a:endParaRPr>
          </a:p>
        </p:txBody>
      </p:sp>
      <p:sp>
        <p:nvSpPr>
          <p:cNvPr id="28722" name="Line 48"/>
          <p:cNvSpPr>
            <a:spLocks noChangeShapeType="1"/>
          </p:cNvSpPr>
          <p:nvPr/>
        </p:nvSpPr>
        <p:spPr bwMode="auto">
          <a:xfrm>
            <a:off x="5480050" y="3797300"/>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3" name="Line 49"/>
          <p:cNvSpPr>
            <a:spLocks noChangeShapeType="1"/>
          </p:cNvSpPr>
          <p:nvPr/>
        </p:nvSpPr>
        <p:spPr bwMode="auto">
          <a:xfrm>
            <a:off x="5494338" y="5106988"/>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4" name="Line 50"/>
          <p:cNvSpPr>
            <a:spLocks noChangeShapeType="1"/>
          </p:cNvSpPr>
          <p:nvPr/>
        </p:nvSpPr>
        <p:spPr bwMode="auto">
          <a:xfrm>
            <a:off x="2014538" y="3900488"/>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5" name="Line 51"/>
          <p:cNvSpPr>
            <a:spLocks noChangeShapeType="1"/>
          </p:cNvSpPr>
          <p:nvPr/>
        </p:nvSpPr>
        <p:spPr bwMode="auto">
          <a:xfrm>
            <a:off x="2039938" y="5170488"/>
            <a:ext cx="431800" cy="7620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6" name="Oval 52"/>
          <p:cNvSpPr>
            <a:spLocks noChangeArrowheads="1"/>
          </p:cNvSpPr>
          <p:nvPr/>
        </p:nvSpPr>
        <p:spPr bwMode="auto">
          <a:xfrm>
            <a:off x="6613525" y="5883275"/>
            <a:ext cx="200025" cy="198438"/>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27" name="Text Box 53"/>
          <p:cNvSpPr txBox="1">
            <a:spLocks noChangeArrowheads="1"/>
          </p:cNvSpPr>
          <p:nvPr/>
        </p:nvSpPr>
        <p:spPr bwMode="auto">
          <a:xfrm>
            <a:off x="6880225" y="5759450"/>
            <a:ext cx="2085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2000" b="0"/>
              <a:t>Replicated nodes</a:t>
            </a:r>
          </a:p>
        </p:txBody>
      </p:sp>
      <p:sp>
        <p:nvSpPr>
          <p:cNvPr id="28728" name="Oval 54"/>
          <p:cNvSpPr>
            <a:spLocks noChangeArrowheads="1"/>
          </p:cNvSpPr>
          <p:nvPr/>
        </p:nvSpPr>
        <p:spPr bwMode="auto">
          <a:xfrm>
            <a:off x="6613525" y="6264275"/>
            <a:ext cx="200025" cy="198438"/>
          </a:xfrm>
          <a:prstGeom prst="ellipse">
            <a:avLst/>
          </a:prstGeom>
          <a:solidFill>
            <a:srgbClr val="C0C0C0"/>
          </a:solidFill>
          <a:ln w="9525">
            <a:solidFill>
              <a:srgbClr val="000000"/>
            </a:solidFill>
            <a:round/>
            <a:headEnd/>
            <a:tailEnd/>
          </a:ln>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endParaRPr lang="en-US" altLang="en-US"/>
          </a:p>
        </p:txBody>
      </p:sp>
      <p:sp>
        <p:nvSpPr>
          <p:cNvPr id="28729" name="Text Box 55"/>
          <p:cNvSpPr txBox="1">
            <a:spLocks noChangeArrowheads="1"/>
          </p:cNvSpPr>
          <p:nvPr/>
        </p:nvSpPr>
        <p:spPr bwMode="auto">
          <a:xfrm>
            <a:off x="6894513" y="6167438"/>
            <a:ext cx="1784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r>
              <a:rPr lang="en-US" altLang="en-US" sz="2000" b="0"/>
              <a:t>Regular nodes</a:t>
            </a:r>
          </a:p>
        </p:txBody>
      </p:sp>
    </p:spTree>
    <p:extLst>
      <p:ext uri="{BB962C8B-B14F-4D97-AF65-F5344CB8AC3E}">
        <p14:creationId xmlns:p14="http://schemas.microsoft.com/office/powerpoint/2010/main" val="1324676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solidFill>
                  <a:srgbClr val="0070C0"/>
                </a:solidFill>
                <a:latin typeface="Calibri" pitchFamily="34" charset="0"/>
                <a:cs typeface="Arial" charset="0"/>
              </a:rPr>
              <a:t>Defending against Collaborative Packet Drop Attacks on </a:t>
            </a:r>
            <a:r>
              <a:rPr lang="en-US" altLang="en-US" dirty="0" smtClean="0">
                <a:solidFill>
                  <a:srgbClr val="0070C0"/>
                </a:solidFill>
                <a:latin typeface="Calibri" pitchFamily="34" charset="0"/>
                <a:cs typeface="Arial" charset="0"/>
              </a:rPr>
              <a:t>Router</a:t>
            </a:r>
            <a:r>
              <a:rPr lang="en-US" altLang="en-US" b="0" dirty="0" smtClean="0">
                <a:solidFill>
                  <a:srgbClr val="0070C0"/>
                </a:solidFill>
                <a:latin typeface="Calibri" pitchFamily="34" charset="0"/>
                <a:cs typeface="Arial" charset="0"/>
              </a:rPr>
              <a:t> </a:t>
            </a:r>
            <a:endParaRPr lang="en-US" dirty="0">
              <a:solidFill>
                <a:srgbClr val="0070C0"/>
              </a:solidFill>
            </a:endParaRPr>
          </a:p>
        </p:txBody>
      </p:sp>
    </p:spTree>
    <p:extLst>
      <p:ext uri="{BB962C8B-B14F-4D97-AF65-F5344CB8AC3E}">
        <p14:creationId xmlns:p14="http://schemas.microsoft.com/office/powerpoint/2010/main" val="3627948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txBox="1">
            <a:spLocks/>
          </p:cNvSpPr>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3000" b="0" dirty="0">
                <a:solidFill>
                  <a:schemeClr val="accent2"/>
                </a:solidFill>
                <a:latin typeface="Arial" charset="0"/>
                <a:cs typeface="Arial" charset="0"/>
              </a:rPr>
              <a:t>Packet drop attacks put severe threats to Ad Hoc network performance and safety</a:t>
            </a:r>
          </a:p>
          <a:p>
            <a:pPr eaLnBrk="1" hangingPunct="1">
              <a:spcBef>
                <a:spcPct val="20000"/>
              </a:spcBef>
              <a:buFont typeface="Arial" charset="0"/>
              <a:buChar char="•"/>
            </a:pPr>
            <a:r>
              <a:rPr lang="en-US" altLang="en-US" sz="2800" b="0" dirty="0">
                <a:solidFill>
                  <a:schemeClr val="accent2"/>
                </a:solidFill>
                <a:latin typeface="Arial" charset="0"/>
                <a:cs typeface="Arial" charset="0"/>
              </a:rPr>
              <a:t>Directly impact the parameters such as packet delivery ratio</a:t>
            </a:r>
          </a:p>
          <a:p>
            <a:pPr eaLnBrk="1" hangingPunct="1">
              <a:spcBef>
                <a:spcPct val="20000"/>
              </a:spcBef>
              <a:buFont typeface="Arial" charset="0"/>
              <a:buChar char="•"/>
            </a:pPr>
            <a:r>
              <a:rPr lang="en-US" altLang="en-US" sz="2800" b="0" dirty="0">
                <a:solidFill>
                  <a:schemeClr val="accent2"/>
                </a:solidFill>
                <a:latin typeface="Arial" charset="0"/>
                <a:cs typeface="Arial" charset="0"/>
              </a:rPr>
              <a:t>Will impact security mechanisms such as distributed node behavior monitoring</a:t>
            </a:r>
          </a:p>
          <a:p>
            <a:pPr eaLnBrk="1" hangingPunct="1">
              <a:spcBef>
                <a:spcPct val="20000"/>
              </a:spcBef>
              <a:buFont typeface="Arial" charset="0"/>
              <a:buChar char="•"/>
            </a:pPr>
            <a:r>
              <a:rPr lang="en-US" altLang="en-US" sz="2800" b="0" dirty="0">
                <a:solidFill>
                  <a:schemeClr val="accent2"/>
                </a:solidFill>
                <a:latin typeface="Arial" charset="0"/>
                <a:cs typeface="Arial" charset="0"/>
              </a:rPr>
              <a:t>Different approaches have been proposed</a:t>
            </a:r>
          </a:p>
          <a:p>
            <a:pPr lvl="1" eaLnBrk="1" hangingPunct="1">
              <a:spcBef>
                <a:spcPct val="20000"/>
              </a:spcBef>
              <a:buFont typeface="Arial" charset="0"/>
              <a:buChar char="•"/>
            </a:pPr>
            <a:r>
              <a:rPr lang="en-US" altLang="en-US" sz="2800" b="0" dirty="0">
                <a:solidFill>
                  <a:schemeClr val="accent2"/>
                </a:solidFill>
                <a:latin typeface="Arial" charset="0"/>
                <a:cs typeface="Arial" charset="0"/>
              </a:rPr>
              <a:t>Vulnerable to collaborative attacks</a:t>
            </a:r>
          </a:p>
          <a:p>
            <a:pPr lvl="1" eaLnBrk="1" hangingPunct="1">
              <a:spcBef>
                <a:spcPct val="20000"/>
              </a:spcBef>
              <a:buFont typeface="Arial" charset="0"/>
              <a:buChar char="•"/>
            </a:pPr>
            <a:r>
              <a:rPr lang="en-US" altLang="en-US" sz="2800" b="0" dirty="0">
                <a:solidFill>
                  <a:schemeClr val="accent2"/>
                </a:solidFill>
                <a:latin typeface="Arial" charset="0"/>
                <a:cs typeface="Arial" charset="0"/>
              </a:rPr>
              <a:t>Have strong assumptions of the nodes</a:t>
            </a:r>
            <a:endParaRPr lang="en-US" altLang="en-US" sz="2600" b="0" dirty="0">
              <a:solidFill>
                <a:schemeClr val="accent2"/>
              </a:solidFill>
              <a:latin typeface="Arial" charset="0"/>
              <a:cs typeface="Arial" charset="0"/>
            </a:endParaRPr>
          </a:p>
        </p:txBody>
      </p:sp>
      <p:sp>
        <p:nvSpPr>
          <p:cNvPr id="31747"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Problem Statement</a:t>
            </a:r>
          </a:p>
        </p:txBody>
      </p:sp>
    </p:spTree>
    <p:extLst>
      <p:ext uri="{BB962C8B-B14F-4D97-AF65-F5344CB8AC3E}">
        <p14:creationId xmlns:p14="http://schemas.microsoft.com/office/powerpoint/2010/main" val="421188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txBox="1">
            <a:spLocks/>
          </p:cNvSpPr>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3000" b="0" dirty="0">
                <a:solidFill>
                  <a:schemeClr val="accent2"/>
                </a:solidFill>
                <a:latin typeface="Arial" charset="0"/>
                <a:cs typeface="Arial" charset="0"/>
              </a:rPr>
              <a:t>Many research efforts focus on individual attackers</a:t>
            </a:r>
          </a:p>
          <a:p>
            <a:pPr eaLnBrk="1" hangingPunct="1">
              <a:spcBef>
                <a:spcPct val="20000"/>
              </a:spcBef>
              <a:buFont typeface="Arial" charset="0"/>
              <a:buChar char="•"/>
            </a:pPr>
            <a:r>
              <a:rPr lang="en-US" altLang="en-US" sz="2600" b="0" dirty="0">
                <a:solidFill>
                  <a:schemeClr val="accent2"/>
                </a:solidFill>
                <a:latin typeface="Arial" charset="0"/>
                <a:cs typeface="Arial" charset="0"/>
              </a:rPr>
              <a:t>The effectiveness of detection methods will be weakened under collaborative attacks</a:t>
            </a:r>
          </a:p>
          <a:p>
            <a:pPr lvl="1" eaLnBrk="1" hangingPunct="1">
              <a:spcBef>
                <a:spcPct val="20000"/>
              </a:spcBef>
              <a:buFont typeface="Arial" charset="0"/>
              <a:buChar char="•"/>
            </a:pPr>
            <a:r>
              <a:rPr lang="en-US" altLang="en-US" sz="2600" b="0" dirty="0">
                <a:solidFill>
                  <a:schemeClr val="accent2"/>
                </a:solidFill>
                <a:latin typeface="Arial" charset="0"/>
                <a:cs typeface="Arial" charset="0"/>
              </a:rPr>
              <a:t>E.g., in “watchdog”, multiple malicious nodes can provide fake evidences to support each other’s innocence</a:t>
            </a:r>
          </a:p>
          <a:p>
            <a:pPr lvl="1" eaLnBrk="1" hangingPunct="1">
              <a:spcBef>
                <a:spcPct val="20000"/>
              </a:spcBef>
              <a:buFont typeface="Arial" charset="0"/>
              <a:buChar char="•"/>
            </a:pPr>
            <a:r>
              <a:rPr lang="en-US" altLang="en-US" sz="2600" b="0" dirty="0">
                <a:solidFill>
                  <a:schemeClr val="accent2"/>
                </a:solidFill>
                <a:latin typeface="Arial" charset="0"/>
                <a:cs typeface="Arial" charset="0"/>
              </a:rPr>
              <a:t>In wormhole and Sybil attacks, malicious nodes may share keys to hide their real identities</a:t>
            </a:r>
          </a:p>
        </p:txBody>
      </p:sp>
      <p:sp>
        <p:nvSpPr>
          <p:cNvPr id="32771"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Problem Statement</a:t>
            </a:r>
          </a:p>
        </p:txBody>
      </p:sp>
    </p:spTree>
    <p:extLst>
      <p:ext uri="{BB962C8B-B14F-4D97-AF65-F5344CB8AC3E}">
        <p14:creationId xmlns:p14="http://schemas.microsoft.com/office/powerpoint/2010/main" val="17942618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txBox="1">
            <a:spLocks/>
          </p:cNvSpPr>
          <p:nvPr/>
        </p:nvSpPr>
        <p:spPr bwMode="auto">
          <a:xfrm>
            <a:off x="457200" y="1295400"/>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3000" b="0" dirty="0" smtClean="0">
                <a:solidFill>
                  <a:schemeClr val="accent2"/>
                </a:solidFill>
                <a:latin typeface="Arial" charset="0"/>
                <a:cs typeface="Arial" charset="0"/>
              </a:rPr>
              <a:t>We </a:t>
            </a:r>
            <a:r>
              <a:rPr lang="en-US" altLang="en-US" sz="3000" b="0" dirty="0">
                <a:solidFill>
                  <a:schemeClr val="accent2"/>
                </a:solidFill>
                <a:latin typeface="Arial" charset="0"/>
                <a:cs typeface="Arial" charset="0"/>
              </a:rPr>
              <a:t>focus on collaborative packet drop attacks. Why?</a:t>
            </a:r>
          </a:p>
          <a:p>
            <a:pPr eaLnBrk="1" hangingPunct="1">
              <a:spcBef>
                <a:spcPct val="20000"/>
              </a:spcBef>
              <a:buFont typeface="Arial" charset="0"/>
              <a:buChar char="•"/>
            </a:pPr>
            <a:r>
              <a:rPr lang="en-US" altLang="en-US" sz="2600" b="0" dirty="0">
                <a:solidFill>
                  <a:schemeClr val="accent2"/>
                </a:solidFill>
                <a:latin typeface="Arial" charset="0"/>
                <a:cs typeface="Arial" charset="0"/>
              </a:rPr>
              <a:t>Secure and robust data delivery is a top priority for many applications</a:t>
            </a:r>
          </a:p>
          <a:p>
            <a:pPr eaLnBrk="1" hangingPunct="1">
              <a:spcBef>
                <a:spcPct val="20000"/>
              </a:spcBef>
              <a:buFont typeface="Arial" charset="0"/>
              <a:buChar char="•"/>
            </a:pPr>
            <a:r>
              <a:rPr lang="en-US" altLang="en-US" sz="2600" b="0" dirty="0">
                <a:solidFill>
                  <a:schemeClr val="accent2"/>
                </a:solidFill>
                <a:latin typeface="Arial" charset="0"/>
                <a:cs typeface="Arial" charset="0"/>
              </a:rPr>
              <a:t>The proposed approach can be achieved as a reactive method: reduce overhead during normal operations</a:t>
            </a:r>
          </a:p>
          <a:p>
            <a:pPr eaLnBrk="1" hangingPunct="1">
              <a:spcBef>
                <a:spcPct val="20000"/>
              </a:spcBef>
              <a:buFont typeface="Arial" charset="0"/>
              <a:buChar char="•"/>
            </a:pPr>
            <a:r>
              <a:rPr lang="en-US" altLang="en-US" sz="2600" b="0" dirty="0">
                <a:solidFill>
                  <a:schemeClr val="accent2"/>
                </a:solidFill>
                <a:latin typeface="Arial" charset="0"/>
                <a:cs typeface="Arial" charset="0"/>
              </a:rPr>
              <a:t>Can be applied in parallel to secure routing</a:t>
            </a:r>
          </a:p>
        </p:txBody>
      </p:sp>
      <p:sp>
        <p:nvSpPr>
          <p:cNvPr id="33795"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Problem Statement</a:t>
            </a:r>
          </a:p>
        </p:txBody>
      </p:sp>
    </p:spTree>
    <p:extLst>
      <p:ext uri="{BB962C8B-B14F-4D97-AF65-F5344CB8AC3E}">
        <p14:creationId xmlns:p14="http://schemas.microsoft.com/office/powerpoint/2010/main" val="1368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457200" y="10668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Detecting packet drop attacks</a:t>
            </a:r>
          </a:p>
          <a:p>
            <a:pPr eaLnBrk="1" hangingPunct="1">
              <a:spcBef>
                <a:spcPct val="20000"/>
              </a:spcBef>
              <a:buFont typeface="Arial" charset="0"/>
              <a:buChar char="•"/>
            </a:pPr>
            <a:r>
              <a:rPr lang="en-US" altLang="en-US" b="0" dirty="0">
                <a:solidFill>
                  <a:schemeClr val="accent2"/>
                </a:solidFill>
                <a:latin typeface="Arial" charset="0"/>
                <a:cs typeface="Arial" charset="0"/>
              </a:rPr>
              <a:t>Audit based approaches</a:t>
            </a:r>
          </a:p>
          <a:p>
            <a:pPr lvl="1" eaLnBrk="1" hangingPunct="1">
              <a:spcBef>
                <a:spcPct val="20000"/>
              </a:spcBef>
              <a:buFont typeface="Arial" charset="0"/>
              <a:buChar char="•"/>
            </a:pPr>
            <a:r>
              <a:rPr lang="en-US" altLang="en-US" b="0" dirty="0">
                <a:solidFill>
                  <a:schemeClr val="accent2"/>
                </a:solidFill>
                <a:latin typeface="Arial" charset="0"/>
                <a:cs typeface="Arial" charset="0"/>
              </a:rPr>
              <a:t>Whether or not the next hop forward the packets</a:t>
            </a:r>
          </a:p>
          <a:p>
            <a:pPr lvl="1" eaLnBrk="1" hangingPunct="1">
              <a:spcBef>
                <a:spcPct val="20000"/>
              </a:spcBef>
              <a:buFont typeface="Arial" charset="0"/>
              <a:buChar char="•"/>
            </a:pPr>
            <a:r>
              <a:rPr lang="en-US" altLang="en-US" b="0" dirty="0">
                <a:solidFill>
                  <a:schemeClr val="accent2"/>
                </a:solidFill>
                <a:latin typeface="Arial" charset="0"/>
                <a:cs typeface="Arial" charset="0"/>
              </a:rPr>
              <a:t>Use both first hand and second hand evidences</a:t>
            </a:r>
          </a:p>
          <a:p>
            <a:pPr lvl="1" eaLnBrk="1" hangingPunct="1">
              <a:spcBef>
                <a:spcPct val="20000"/>
              </a:spcBef>
              <a:buFont typeface="Arial" charset="0"/>
              <a:buChar char="•"/>
            </a:pPr>
            <a:r>
              <a:rPr lang="en-US" altLang="en-US" b="0" dirty="0">
                <a:solidFill>
                  <a:schemeClr val="accent2"/>
                </a:solidFill>
                <a:latin typeface="Arial" charset="0"/>
                <a:cs typeface="Arial" charset="0"/>
              </a:rPr>
              <a:t>Problems: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Energy consumption of eavesdropping</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Can be cheated by directional antenna</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Authenticity of the evidence</a:t>
            </a:r>
          </a:p>
          <a:p>
            <a:pPr eaLnBrk="1" hangingPunct="1">
              <a:spcBef>
                <a:spcPct val="20000"/>
              </a:spcBef>
              <a:buFont typeface="Arial" charset="0"/>
              <a:buChar char="•"/>
            </a:pPr>
            <a:r>
              <a:rPr lang="en-US" altLang="en-US" b="0" dirty="0">
                <a:solidFill>
                  <a:schemeClr val="accent2"/>
                </a:solidFill>
                <a:latin typeface="Arial" charset="0"/>
                <a:cs typeface="Arial" charset="0"/>
              </a:rPr>
              <a:t>Incentive based approaches</a:t>
            </a:r>
          </a:p>
          <a:p>
            <a:pPr lvl="1" eaLnBrk="1" hangingPunct="1">
              <a:spcBef>
                <a:spcPct val="20000"/>
              </a:spcBef>
              <a:buFont typeface="Arial" charset="0"/>
              <a:buChar char="•"/>
            </a:pPr>
            <a:r>
              <a:rPr lang="en-US" altLang="en-US" b="0" dirty="0">
                <a:solidFill>
                  <a:schemeClr val="accent2"/>
                </a:solidFill>
                <a:latin typeface="Arial" charset="0"/>
                <a:cs typeface="Arial" charset="0"/>
              </a:rPr>
              <a:t>Nuggets and credits</a:t>
            </a:r>
          </a:p>
          <a:p>
            <a:pPr eaLnBrk="1" hangingPunct="1">
              <a:spcBef>
                <a:spcPct val="20000"/>
              </a:spcBef>
              <a:buFont typeface="Arial" charset="0"/>
              <a:buChar char="•"/>
            </a:pPr>
            <a:r>
              <a:rPr lang="en-US" altLang="en-US" b="0" dirty="0">
                <a:solidFill>
                  <a:schemeClr val="accent2"/>
                </a:solidFill>
                <a:latin typeface="Arial" charset="0"/>
                <a:cs typeface="Arial" charset="0"/>
              </a:rPr>
              <a:t>Multi-hop acknowledgement</a:t>
            </a:r>
          </a:p>
        </p:txBody>
      </p:sp>
      <p:sp>
        <p:nvSpPr>
          <p:cNvPr id="34819" name="Title 1"/>
          <p:cNvSpPr txBox="1">
            <a:spLocks/>
          </p:cNvSpPr>
          <p:nvPr/>
        </p:nvSpPr>
        <p:spPr bwMode="auto">
          <a:xfrm>
            <a:off x="0" y="-969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Related Work</a:t>
            </a:r>
          </a:p>
        </p:txBody>
      </p:sp>
    </p:spTree>
    <p:extLst>
      <p:ext uri="{BB962C8B-B14F-4D97-AF65-F5344CB8AC3E}">
        <p14:creationId xmlns:p14="http://schemas.microsoft.com/office/powerpoint/2010/main" val="2476588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273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Collaborative attacks and detection</a:t>
            </a:r>
          </a:p>
          <a:p>
            <a:pPr eaLnBrk="1" hangingPunct="1">
              <a:spcBef>
                <a:spcPct val="20000"/>
              </a:spcBef>
              <a:buFont typeface="Arial" charset="0"/>
              <a:buChar char="•"/>
            </a:pPr>
            <a:r>
              <a:rPr lang="en-US" altLang="en-US" b="0" dirty="0">
                <a:solidFill>
                  <a:schemeClr val="accent2"/>
                </a:solidFill>
                <a:latin typeface="Arial" charset="0"/>
                <a:cs typeface="Arial" charset="0"/>
              </a:rPr>
              <a:t>Classification of the collaborative attacks</a:t>
            </a:r>
          </a:p>
          <a:p>
            <a:pPr eaLnBrk="1" hangingPunct="1">
              <a:spcBef>
                <a:spcPct val="20000"/>
              </a:spcBef>
              <a:buFont typeface="Arial" charset="0"/>
              <a:buChar char="•"/>
            </a:pPr>
            <a:r>
              <a:rPr lang="en-US" altLang="en-US" b="0" dirty="0">
                <a:solidFill>
                  <a:schemeClr val="accent2"/>
                </a:solidFill>
                <a:latin typeface="Arial" charset="0"/>
                <a:cs typeface="Arial" charset="0"/>
              </a:rPr>
              <a:t>Collusion attack model on secure routing protocols</a:t>
            </a:r>
          </a:p>
          <a:p>
            <a:pPr eaLnBrk="1" hangingPunct="1">
              <a:spcBef>
                <a:spcPct val="20000"/>
              </a:spcBef>
              <a:buFont typeface="Arial" charset="0"/>
              <a:buChar char="•"/>
            </a:pPr>
            <a:r>
              <a:rPr lang="en-US" altLang="en-US" b="0" dirty="0">
                <a:solidFill>
                  <a:schemeClr val="accent2"/>
                </a:solidFill>
                <a:latin typeface="Arial" charset="0"/>
                <a:cs typeface="Arial" charset="0"/>
              </a:rPr>
              <a:t>Collaborative attacks on key management in MANET</a:t>
            </a:r>
          </a:p>
          <a:p>
            <a:pPr eaLnBrk="1" hangingPunct="1">
              <a:spcBef>
                <a:spcPct val="20000"/>
              </a:spcBef>
              <a:buFont typeface="Arial" charset="0"/>
              <a:buChar char="•"/>
            </a:pPr>
            <a:r>
              <a:rPr lang="en-US" altLang="en-US" b="0" dirty="0">
                <a:solidFill>
                  <a:schemeClr val="accent2"/>
                </a:solidFill>
                <a:latin typeface="Arial" charset="0"/>
                <a:cs typeface="Arial" charset="0"/>
              </a:rPr>
              <a:t>Detection mechanisms: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Collaborative IDS systems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Ideas from immune systems</a:t>
            </a:r>
          </a:p>
          <a:p>
            <a:pPr lvl="2" eaLnBrk="1" hangingPunct="1">
              <a:spcBef>
                <a:spcPct val="20000"/>
              </a:spcBef>
              <a:buFont typeface="Arial" charset="0"/>
              <a:buChar char="•"/>
            </a:pPr>
            <a:r>
              <a:rPr lang="en-US" altLang="en-US" sz="2000" b="0" dirty="0">
                <a:solidFill>
                  <a:schemeClr val="accent2"/>
                </a:solidFill>
                <a:latin typeface="Arial" charset="0"/>
                <a:cs typeface="Arial" charset="0"/>
              </a:rPr>
              <a:t>Byzantine behavior based detection</a:t>
            </a:r>
          </a:p>
        </p:txBody>
      </p:sp>
      <p:sp>
        <p:nvSpPr>
          <p:cNvPr id="35843"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b="0" dirty="0">
                <a:solidFill>
                  <a:srgbClr val="0070C0"/>
                </a:solidFill>
                <a:latin typeface="Arial" charset="0"/>
                <a:cs typeface="Arial" charset="0"/>
              </a:rPr>
              <a:t>Related Work</a:t>
            </a:r>
          </a:p>
        </p:txBody>
      </p:sp>
    </p:spTree>
    <p:extLst>
      <p:ext uri="{BB962C8B-B14F-4D97-AF65-F5344CB8AC3E}">
        <p14:creationId xmlns:p14="http://schemas.microsoft.com/office/powerpoint/2010/main" val="19704624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err="1">
                <a:solidFill>
                  <a:schemeClr val="accent2"/>
                </a:solidFill>
                <a:latin typeface="Arial" charset="0"/>
                <a:cs typeface="Arial" charset="0"/>
              </a:rPr>
              <a:t>REAct</a:t>
            </a:r>
            <a:r>
              <a:rPr lang="en-US" altLang="en-US" sz="2800" b="0" dirty="0">
                <a:solidFill>
                  <a:schemeClr val="accent2"/>
                </a:solidFill>
                <a:latin typeface="Arial" charset="0"/>
                <a:cs typeface="Arial" charset="0"/>
              </a:rPr>
              <a:t> system:</a:t>
            </a:r>
          </a:p>
          <a:p>
            <a:pPr eaLnBrk="1" hangingPunct="1">
              <a:spcBef>
                <a:spcPct val="20000"/>
              </a:spcBef>
              <a:buFont typeface="Arial" charset="0"/>
              <a:buChar char="•"/>
            </a:pPr>
            <a:r>
              <a:rPr lang="en-US" altLang="en-US" b="0" dirty="0">
                <a:solidFill>
                  <a:schemeClr val="accent2"/>
                </a:solidFill>
                <a:latin typeface="Arial" charset="0"/>
                <a:cs typeface="Arial" charset="0"/>
              </a:rPr>
              <a:t>Proposed by researchers in </a:t>
            </a:r>
            <a:r>
              <a:rPr lang="en-US" altLang="en-US" b="0" dirty="0" smtClean="0">
                <a:solidFill>
                  <a:schemeClr val="accent2"/>
                </a:solidFill>
                <a:latin typeface="Arial" charset="0"/>
                <a:cs typeface="Arial" charset="0"/>
              </a:rPr>
              <a:t>Arizona, ACM </a:t>
            </a:r>
            <a:r>
              <a:rPr lang="en-US" altLang="en-US" b="0" dirty="0" err="1">
                <a:solidFill>
                  <a:schemeClr val="accent2"/>
                </a:solidFill>
                <a:latin typeface="Arial" charset="0"/>
                <a:cs typeface="Arial" charset="0"/>
              </a:rPr>
              <a:t>WiSec</a:t>
            </a:r>
            <a:r>
              <a:rPr lang="en-US" altLang="en-US" b="0" dirty="0">
                <a:solidFill>
                  <a:schemeClr val="accent2"/>
                </a:solidFill>
                <a:latin typeface="Arial" charset="0"/>
                <a:cs typeface="Arial" charset="0"/>
              </a:rPr>
              <a:t> 2009</a:t>
            </a:r>
          </a:p>
          <a:p>
            <a:pPr eaLnBrk="1" hangingPunct="1">
              <a:spcBef>
                <a:spcPct val="20000"/>
              </a:spcBef>
              <a:buFont typeface="Arial" charset="0"/>
              <a:buChar char="•"/>
            </a:pPr>
            <a:r>
              <a:rPr lang="en-US" altLang="en-US" b="0" dirty="0">
                <a:solidFill>
                  <a:schemeClr val="accent2"/>
                </a:solidFill>
                <a:latin typeface="Arial" charset="0"/>
                <a:cs typeface="Arial" charset="0"/>
              </a:rPr>
              <a:t>Random audit based detector of packet drop</a:t>
            </a:r>
          </a:p>
          <a:p>
            <a:pPr eaLnBrk="1" hangingPunct="1">
              <a:spcBef>
                <a:spcPct val="20000"/>
              </a:spcBef>
              <a:buFont typeface="Arial" charset="0"/>
              <a:buChar char="•"/>
            </a:pPr>
            <a:r>
              <a:rPr lang="en-US" altLang="en-US" b="0" dirty="0">
                <a:solidFill>
                  <a:schemeClr val="accent2"/>
                </a:solidFill>
                <a:latin typeface="Arial" charset="0"/>
                <a:cs typeface="Arial" charset="0"/>
              </a:rPr>
              <a:t>A reactive approach: will be activated only when something bad happens</a:t>
            </a:r>
          </a:p>
          <a:p>
            <a:pPr eaLnBrk="1" hangingPunct="1">
              <a:spcBef>
                <a:spcPct val="20000"/>
              </a:spcBef>
              <a:buFont typeface="Arial" charset="0"/>
              <a:buChar char="•"/>
            </a:pPr>
            <a:r>
              <a:rPr lang="en-US" altLang="en-US" b="0" dirty="0">
                <a:solidFill>
                  <a:schemeClr val="accent2"/>
                </a:solidFill>
                <a:latin typeface="Arial" charset="0"/>
                <a:cs typeface="Arial" charset="0"/>
              </a:rPr>
              <a:t>Assumptions: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At least two node disjoint paths b/w any pair of nodes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Know the identity of the intermediate nodes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Pair-wise keys b/w the source and the intermediate nodes</a:t>
            </a:r>
          </a:p>
        </p:txBody>
      </p:sp>
      <p:sp>
        <p:nvSpPr>
          <p:cNvPr id="36867"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err="1">
                <a:solidFill>
                  <a:srgbClr val="0070C0"/>
                </a:solidFill>
                <a:latin typeface="Arial" charset="0"/>
                <a:cs typeface="Arial" charset="0"/>
              </a:rPr>
              <a:t>REAct</a:t>
            </a:r>
            <a:r>
              <a:rPr lang="en-US" altLang="en-US" sz="4000" dirty="0">
                <a:solidFill>
                  <a:srgbClr val="0070C0"/>
                </a:solidFill>
                <a:latin typeface="Arial" charset="0"/>
                <a:cs typeface="Arial" charset="0"/>
              </a:rPr>
              <a:t> system and </a:t>
            </a:r>
            <a:r>
              <a:rPr lang="en-US" altLang="en-US" sz="4000" dirty="0" smtClean="0">
                <a:solidFill>
                  <a:srgbClr val="0070C0"/>
                </a:solidFill>
                <a:latin typeface="Arial" charset="0"/>
                <a:cs typeface="Arial" charset="0"/>
              </a:rPr>
              <a:t>Vulnerability</a:t>
            </a:r>
            <a:endParaRPr lang="en-US" altLang="en-US" sz="4000" dirty="0">
              <a:solidFill>
                <a:srgbClr val="0070C0"/>
              </a:solidFill>
              <a:latin typeface="Arial" charset="0"/>
              <a:cs typeface="Arial" charset="0"/>
            </a:endParaRPr>
          </a:p>
        </p:txBody>
      </p:sp>
    </p:spTree>
    <p:extLst>
      <p:ext uri="{BB962C8B-B14F-4D97-AF65-F5344CB8AC3E}">
        <p14:creationId xmlns:p14="http://schemas.microsoft.com/office/powerpoint/2010/main" val="25542802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txBox="1">
            <a:spLocks/>
          </p:cNvSpPr>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Working procedure of </a:t>
            </a:r>
            <a:r>
              <a:rPr lang="en-US" altLang="en-US" sz="2800" b="0" dirty="0" err="1">
                <a:solidFill>
                  <a:schemeClr val="accent2"/>
                </a:solidFill>
                <a:latin typeface="Arial" charset="0"/>
                <a:cs typeface="Arial" charset="0"/>
              </a:rPr>
              <a:t>REAct</a:t>
            </a:r>
            <a:endParaRPr lang="en-US" altLang="en-US" sz="2800" b="0" dirty="0">
              <a:solidFill>
                <a:schemeClr val="accent2"/>
              </a:solidFill>
              <a:latin typeface="Arial" charset="0"/>
              <a:cs typeface="Arial" charset="0"/>
            </a:endParaRPr>
          </a:p>
          <a:p>
            <a:pPr eaLnBrk="1" hangingPunct="1">
              <a:spcBef>
                <a:spcPct val="20000"/>
              </a:spcBef>
              <a:buFont typeface="Arial" charset="0"/>
              <a:buChar char="•"/>
            </a:pPr>
            <a:r>
              <a:rPr lang="en-US" altLang="en-US" b="0" dirty="0">
                <a:solidFill>
                  <a:schemeClr val="accent2"/>
                </a:solidFill>
                <a:latin typeface="Arial" charset="0"/>
                <a:cs typeface="Arial" charset="0"/>
              </a:rPr>
              <a:t>Destination detects the drop in packet arriving rate and notifies the source</a:t>
            </a:r>
          </a:p>
          <a:p>
            <a:pPr eaLnBrk="1" hangingPunct="1">
              <a:spcBef>
                <a:spcPct val="20000"/>
              </a:spcBef>
              <a:buFont typeface="Arial" charset="0"/>
              <a:buChar char="•"/>
            </a:pPr>
            <a:r>
              <a:rPr lang="en-US" altLang="en-US" b="0" dirty="0">
                <a:solidFill>
                  <a:schemeClr val="accent2"/>
                </a:solidFill>
                <a:latin typeface="Arial" charset="0"/>
                <a:cs typeface="Arial" charset="0"/>
              </a:rPr>
              <a:t>Source randomly selects an intermediate node and asks it to generate a behavioral proof of the received packets</a:t>
            </a:r>
          </a:p>
          <a:p>
            <a:pPr eaLnBrk="1" hangingPunct="1">
              <a:spcBef>
                <a:spcPct val="20000"/>
              </a:spcBef>
              <a:buFont typeface="Arial" charset="0"/>
              <a:buChar char="•"/>
            </a:pPr>
            <a:r>
              <a:rPr lang="en-US" altLang="en-US" b="0" dirty="0">
                <a:solidFill>
                  <a:schemeClr val="accent2"/>
                </a:solidFill>
                <a:latin typeface="Arial" charset="0"/>
                <a:cs typeface="Arial" charset="0"/>
              </a:rPr>
              <a:t>Intermediate node constructs a bloom filter using these packets</a:t>
            </a:r>
          </a:p>
          <a:p>
            <a:pPr eaLnBrk="1" hangingPunct="1">
              <a:spcBef>
                <a:spcPct val="20000"/>
              </a:spcBef>
              <a:buFont typeface="Arial" charset="0"/>
              <a:buChar char="•"/>
            </a:pPr>
            <a:r>
              <a:rPr lang="en-US" altLang="en-US" b="0" dirty="0">
                <a:solidFill>
                  <a:schemeClr val="accent2"/>
                </a:solidFill>
                <a:latin typeface="Arial" charset="0"/>
                <a:cs typeface="Arial" charset="0"/>
              </a:rPr>
              <a:t>Source compares the bloom filter to its own value</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If match: the attacker is after the intermediate node</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Otherwise, it is before the intermediate node</a:t>
            </a:r>
          </a:p>
          <a:p>
            <a:pPr eaLnBrk="1" hangingPunct="1">
              <a:spcBef>
                <a:spcPct val="20000"/>
              </a:spcBef>
              <a:buFont typeface="Arial" charset="0"/>
              <a:buChar char="•"/>
            </a:pPr>
            <a:r>
              <a:rPr lang="en-US" altLang="en-US" b="0" dirty="0">
                <a:solidFill>
                  <a:schemeClr val="accent2"/>
                </a:solidFill>
                <a:latin typeface="Arial" charset="0"/>
                <a:cs typeface="Arial" charset="0"/>
              </a:rPr>
              <a:t>Repeat the procedure until the bad link is located</a:t>
            </a:r>
          </a:p>
        </p:txBody>
      </p:sp>
      <p:sp>
        <p:nvSpPr>
          <p:cNvPr id="37891"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err="1">
                <a:solidFill>
                  <a:srgbClr val="0070C0"/>
                </a:solidFill>
                <a:latin typeface="Arial" charset="0"/>
              </a:rPr>
              <a:t>REAct</a:t>
            </a:r>
            <a:r>
              <a:rPr lang="en-US" altLang="en-US" sz="4000" dirty="0">
                <a:solidFill>
                  <a:srgbClr val="0070C0"/>
                </a:solidFill>
                <a:latin typeface="Arial" charset="0"/>
              </a:rPr>
              <a:t> system and </a:t>
            </a:r>
            <a:r>
              <a:rPr lang="en-US" altLang="en-US" sz="4000" dirty="0" smtClean="0">
                <a:solidFill>
                  <a:srgbClr val="0070C0"/>
                </a:solidFill>
                <a:latin typeface="Arial" charset="0"/>
              </a:rPr>
              <a:t>Vulnerability</a:t>
            </a:r>
            <a:endParaRPr lang="en-US" altLang="en-US" sz="4000" dirty="0">
              <a:solidFill>
                <a:srgbClr val="0070C0"/>
              </a:solidFill>
              <a:latin typeface="Arial" charset="0"/>
            </a:endParaRPr>
          </a:p>
        </p:txBody>
      </p:sp>
    </p:spTree>
    <p:extLst>
      <p:ext uri="{BB962C8B-B14F-4D97-AF65-F5344CB8AC3E}">
        <p14:creationId xmlns:p14="http://schemas.microsoft.com/office/powerpoint/2010/main" val="39349519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txBox="1">
            <a:spLocks/>
          </p:cNvSpPr>
          <p:nvPr/>
        </p:nvSpPr>
        <p:spPr bwMode="auto">
          <a:xfrm>
            <a:off x="457200" y="48768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a:solidFill>
                  <a:schemeClr val="accent2"/>
                </a:solidFill>
                <a:latin typeface="Arial" charset="0"/>
                <a:cs typeface="Arial" charset="0"/>
              </a:rPr>
              <a:t>Example of </a:t>
            </a:r>
            <a:r>
              <a:rPr lang="en-US" altLang="en-US" sz="2000" b="0" dirty="0" err="1">
                <a:solidFill>
                  <a:schemeClr val="accent2"/>
                </a:solidFill>
                <a:latin typeface="Arial" charset="0"/>
                <a:cs typeface="Arial" charset="0"/>
              </a:rPr>
              <a:t>REAct</a:t>
            </a:r>
            <a:r>
              <a:rPr lang="en-US" altLang="en-US" sz="2000" b="0" dirty="0">
                <a:solidFill>
                  <a:schemeClr val="accent2"/>
                </a:solidFill>
                <a:latin typeface="Arial" charset="0"/>
                <a:cs typeface="Arial" charset="0"/>
              </a:rPr>
              <a:t>: the source selects n4 to be the first audited node. </a:t>
            </a:r>
            <a:r>
              <a:rPr lang="en-US" altLang="en-US" sz="2000" b="0" dirty="0" smtClean="0">
                <a:solidFill>
                  <a:schemeClr val="accent2"/>
                </a:solidFill>
                <a:latin typeface="Arial" charset="0"/>
                <a:cs typeface="Arial" charset="0"/>
              </a:rPr>
              <a:t>n4 </a:t>
            </a:r>
            <a:r>
              <a:rPr lang="en-US" altLang="en-US" sz="2000" b="0" dirty="0">
                <a:solidFill>
                  <a:schemeClr val="accent2"/>
                </a:solidFill>
                <a:latin typeface="Arial" charset="0"/>
                <a:cs typeface="Arial" charset="0"/>
              </a:rPr>
              <a:t>generates the correct bloom filter, so the attacker is between n4 and D.</a:t>
            </a:r>
          </a:p>
        </p:txBody>
      </p:sp>
      <p:sp>
        <p:nvSpPr>
          <p:cNvPr id="38915" name="Title 1"/>
          <p:cNvSpPr txBox="1">
            <a:spLocks/>
          </p:cNvSpPr>
          <p:nvPr/>
        </p:nvSpPr>
        <p:spPr bwMode="auto">
          <a:xfrm>
            <a:off x="0" y="15180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a:solidFill>
                  <a:srgbClr val="0070C0"/>
                </a:solidFill>
                <a:latin typeface="Arial" charset="0"/>
                <a:cs typeface="Arial" charset="0"/>
              </a:rPr>
              <a:t>REAct system and vulnerability</a:t>
            </a:r>
          </a:p>
        </p:txBody>
      </p:sp>
      <p:pic>
        <p:nvPicPr>
          <p:cNvPr id="3891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543800"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685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txBox="1">
            <a:spLocks/>
          </p:cNvSpPr>
          <p:nvPr/>
        </p:nvSpPr>
        <p:spPr bwMode="auto">
          <a:xfrm>
            <a:off x="457200" y="4267200"/>
            <a:ext cx="8229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000" b="0" dirty="0" smtClean="0">
                <a:solidFill>
                  <a:schemeClr val="accent2"/>
                </a:solidFill>
                <a:latin typeface="Arial" charset="0"/>
                <a:cs typeface="Arial" charset="0"/>
              </a:rPr>
              <a:t>n1 </a:t>
            </a:r>
            <a:r>
              <a:rPr lang="en-US" altLang="en-US" sz="2000" b="0" dirty="0">
                <a:solidFill>
                  <a:schemeClr val="accent2"/>
                </a:solidFill>
                <a:latin typeface="Arial" charset="0"/>
                <a:cs typeface="Arial" charset="0"/>
              </a:rPr>
              <a:t>and n4 are collusive attackers. </a:t>
            </a:r>
            <a:r>
              <a:rPr lang="en-US" altLang="en-US" sz="2000" b="0" dirty="0" smtClean="0">
                <a:solidFill>
                  <a:schemeClr val="accent2"/>
                </a:solidFill>
                <a:latin typeface="Arial" charset="0"/>
                <a:cs typeface="Arial" charset="0"/>
              </a:rPr>
              <a:t>n1 </a:t>
            </a:r>
            <a:r>
              <a:rPr lang="en-US" altLang="en-US" sz="2000" b="0" dirty="0">
                <a:solidFill>
                  <a:schemeClr val="accent2"/>
                </a:solidFill>
                <a:latin typeface="Arial" charset="0"/>
                <a:cs typeface="Arial" charset="0"/>
              </a:rPr>
              <a:t>discards the packets but delivers the bloom filter to n4. Now the source will think that the attacker is between n4 and D.</a:t>
            </a:r>
          </a:p>
          <a:p>
            <a:pPr eaLnBrk="1" hangingPunct="1">
              <a:spcBef>
                <a:spcPct val="20000"/>
              </a:spcBef>
              <a:buFont typeface="Arial" charset="0"/>
              <a:buNone/>
            </a:pPr>
            <a:r>
              <a:rPr lang="en-US" altLang="en-US" sz="2000" b="0" dirty="0">
                <a:solidFill>
                  <a:schemeClr val="accent2"/>
                </a:solidFill>
                <a:latin typeface="Arial" charset="0"/>
                <a:cs typeface="Arial" charset="0"/>
              </a:rPr>
              <a:t>Why </a:t>
            </a:r>
            <a:r>
              <a:rPr lang="en-US" altLang="en-US" sz="2000" b="0" dirty="0" err="1">
                <a:solidFill>
                  <a:schemeClr val="accent2"/>
                </a:solidFill>
                <a:latin typeface="Arial" charset="0"/>
                <a:cs typeface="Arial" charset="0"/>
              </a:rPr>
              <a:t>REAct</a:t>
            </a:r>
            <a:r>
              <a:rPr lang="en-US" altLang="en-US" sz="2000" b="0" dirty="0">
                <a:solidFill>
                  <a:schemeClr val="accent2"/>
                </a:solidFill>
                <a:latin typeface="Arial" charset="0"/>
                <a:cs typeface="Arial" charset="0"/>
              </a:rPr>
              <a:t> is vulnerable to this attack: the source can verify the bloom filter, but not the generator of the filter.</a:t>
            </a:r>
          </a:p>
        </p:txBody>
      </p:sp>
      <p:sp>
        <p:nvSpPr>
          <p:cNvPr id="39939" name="Title 1"/>
          <p:cNvSpPr txBox="1">
            <a:spLocks/>
          </p:cNvSpPr>
          <p:nvPr/>
        </p:nvSpPr>
        <p:spPr bwMode="auto">
          <a:xfrm>
            <a:off x="0" y="152400"/>
            <a:ext cx="914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cs typeface="Arial" charset="0"/>
              </a:rPr>
              <a:t>Collaborative attacks on </a:t>
            </a:r>
            <a:r>
              <a:rPr lang="en-US" altLang="en-US" sz="4000" dirty="0" err="1">
                <a:solidFill>
                  <a:srgbClr val="0070C0"/>
                </a:solidFill>
                <a:latin typeface="Arial" charset="0"/>
                <a:cs typeface="Arial" charset="0"/>
              </a:rPr>
              <a:t>REAct</a:t>
            </a:r>
            <a:endParaRPr lang="en-US" altLang="en-US" sz="4000" dirty="0">
              <a:solidFill>
                <a:srgbClr val="0070C0"/>
              </a:solidFill>
              <a:latin typeface="Arial" charset="0"/>
              <a:cs typeface="Arial" charset="0"/>
            </a:endParaRPr>
          </a:p>
        </p:txBody>
      </p:sp>
      <p:pic>
        <p:nvPicPr>
          <p:cNvPr id="39940" name="Picture 5" descr="Fi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14400"/>
            <a:ext cx="6638925"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394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Assumptions: </a:t>
            </a:r>
          </a:p>
          <a:p>
            <a:pPr eaLnBrk="1" hangingPunct="1">
              <a:spcBef>
                <a:spcPct val="20000"/>
              </a:spcBef>
              <a:buFont typeface="Arial" charset="0"/>
              <a:buChar char="•"/>
            </a:pPr>
            <a:r>
              <a:rPr lang="en-US" altLang="en-US" b="0" dirty="0">
                <a:solidFill>
                  <a:schemeClr val="accent2"/>
                </a:solidFill>
                <a:latin typeface="Arial" charset="0"/>
                <a:cs typeface="Arial" charset="0"/>
              </a:rPr>
              <a:t>Source shares a different secret key and a different random number with every intermediate node</a:t>
            </a:r>
          </a:p>
          <a:p>
            <a:pPr eaLnBrk="1" hangingPunct="1">
              <a:spcBef>
                <a:spcPct val="20000"/>
              </a:spcBef>
              <a:buFont typeface="Arial" charset="0"/>
              <a:buChar char="•"/>
            </a:pPr>
            <a:r>
              <a:rPr lang="en-US" altLang="en-US" b="0" dirty="0">
                <a:solidFill>
                  <a:schemeClr val="accent2"/>
                </a:solidFill>
                <a:latin typeface="Arial" charset="0"/>
                <a:cs typeface="Arial" charset="0"/>
              </a:rPr>
              <a:t>All nodes in the network agree on a hash function </a:t>
            </a:r>
            <a:r>
              <a:rPr lang="en-US" altLang="en-US" b="0" i="1" dirty="0">
                <a:solidFill>
                  <a:schemeClr val="accent2"/>
                </a:solidFill>
                <a:latin typeface="Arial" charset="0"/>
                <a:cs typeface="Arial" charset="0"/>
              </a:rPr>
              <a:t>h()</a:t>
            </a:r>
          </a:p>
          <a:p>
            <a:pPr eaLnBrk="1" hangingPunct="1">
              <a:spcBef>
                <a:spcPct val="20000"/>
              </a:spcBef>
              <a:buFont typeface="Arial" charset="0"/>
              <a:buChar char="•"/>
            </a:pPr>
            <a:r>
              <a:rPr lang="en-US" altLang="en-US" b="0" dirty="0">
                <a:solidFill>
                  <a:schemeClr val="accent2"/>
                </a:solidFill>
                <a:latin typeface="Arial" charset="0"/>
                <a:cs typeface="Arial" charset="0"/>
              </a:rPr>
              <a:t>There are multiple attackers in the network</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They share their secret keys and random numbers</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Attackers have their own communication channel</a:t>
            </a:r>
          </a:p>
          <a:p>
            <a:pPr lvl="1" eaLnBrk="1" hangingPunct="1">
              <a:spcBef>
                <a:spcPct val="20000"/>
              </a:spcBef>
              <a:buFont typeface="Arial" charset="0"/>
              <a:buChar char="•"/>
            </a:pPr>
            <a:r>
              <a:rPr lang="en-US" altLang="en-US" sz="2000" b="0" dirty="0">
                <a:solidFill>
                  <a:schemeClr val="accent2"/>
                </a:solidFill>
                <a:latin typeface="Arial" charset="0"/>
                <a:cs typeface="Arial" charset="0"/>
              </a:rPr>
              <a:t>An attacker can impersonate other attackers</a:t>
            </a:r>
            <a:endParaRPr lang="en-US" altLang="en-US" b="0" dirty="0">
              <a:solidFill>
                <a:schemeClr val="accent2"/>
              </a:solidFill>
              <a:latin typeface="Arial" charset="0"/>
              <a:cs typeface="Arial" charset="0"/>
            </a:endParaRPr>
          </a:p>
        </p:txBody>
      </p:sp>
      <p:sp>
        <p:nvSpPr>
          <p:cNvPr id="40963"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17431894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txBox="1">
            <a:spLocks/>
          </p:cNvSpPr>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Hash based approach: </a:t>
            </a:r>
          </a:p>
          <a:p>
            <a:pPr eaLnBrk="1" hangingPunct="1">
              <a:spcBef>
                <a:spcPct val="20000"/>
              </a:spcBef>
              <a:buFont typeface="Arial" charset="0"/>
              <a:buChar char="•"/>
            </a:pPr>
            <a:r>
              <a:rPr lang="en-US" altLang="en-US" b="0" dirty="0">
                <a:solidFill>
                  <a:schemeClr val="accent2"/>
                </a:solidFill>
                <a:latin typeface="Arial" charset="0"/>
                <a:cs typeface="Arial" charset="0"/>
              </a:rPr>
              <a:t>Every node will add a fingerprint into the packet</a:t>
            </a:r>
          </a:p>
          <a:p>
            <a:pPr eaLnBrk="1" hangingPunct="1">
              <a:spcBef>
                <a:spcPct val="20000"/>
              </a:spcBef>
              <a:buFont typeface="Arial" charset="0"/>
              <a:buNone/>
            </a:pPr>
            <a:r>
              <a:rPr lang="en-US" altLang="en-US" b="0" dirty="0">
                <a:solidFill>
                  <a:schemeClr val="accent2"/>
                </a:solidFill>
                <a:latin typeface="Arial" charset="0"/>
                <a:cs typeface="Arial" charset="0"/>
              </a:rPr>
              <a:t>	</a:t>
            </a:r>
            <a:r>
              <a:rPr lang="en-US" altLang="en-US" sz="2000" b="0" dirty="0">
                <a:solidFill>
                  <a:schemeClr val="accent2"/>
                </a:solidFill>
                <a:latin typeface="Arial" charset="0"/>
                <a:cs typeface="Arial" charset="0"/>
              </a:rPr>
              <a:t>S1 sends out the packet to n1:	</a:t>
            </a:r>
          </a:p>
          <a:p>
            <a:pPr eaLnBrk="1" hangingPunct="1">
              <a:lnSpc>
                <a:spcPct val="75000"/>
              </a:lnSpc>
              <a:spcBef>
                <a:spcPct val="20000"/>
              </a:spcBef>
              <a:buFont typeface="Arial" charset="0"/>
              <a:buNone/>
            </a:pPr>
            <a:r>
              <a:rPr lang="en-US" altLang="en-US" sz="2000" b="0" dirty="0">
                <a:solidFill>
                  <a:schemeClr val="accent2"/>
                </a:solidFill>
                <a:latin typeface="Arial" charset="0"/>
                <a:cs typeface="Arial" charset="0"/>
              </a:rPr>
              <a:t>		</a:t>
            </a:r>
            <a:r>
              <a:rPr lang="en-US" altLang="en-US" sz="2000" b="0" i="1" dirty="0">
                <a:solidFill>
                  <a:schemeClr val="accent2"/>
                </a:solidFill>
                <a:latin typeface="Arial" charset="0"/>
              </a:rPr>
              <a:t>S </a:t>
            </a:r>
            <a:r>
              <a:rPr lang="en-US" altLang="en-US" sz="2000" b="0" dirty="0">
                <a:solidFill>
                  <a:schemeClr val="accent2"/>
                </a:solidFill>
                <a:latin typeface="Arial" charset="0"/>
                <a:sym typeface="Wingdings" pitchFamily="2" charset="2"/>
              </a:rPr>
              <a:t></a:t>
            </a:r>
            <a:r>
              <a:rPr lang="en-US" altLang="en-US" sz="2000" b="0" i="1" dirty="0">
                <a:solidFill>
                  <a:schemeClr val="accent2"/>
                </a:solidFill>
                <a:latin typeface="Arial" charset="0"/>
              </a:rPr>
              <a:t> n1</a:t>
            </a:r>
            <a:r>
              <a:rPr lang="en-US" altLang="en-US" sz="2000" b="0" dirty="0">
                <a:solidFill>
                  <a:schemeClr val="accent2"/>
                </a:solidFill>
                <a:latin typeface="Arial" charset="0"/>
              </a:rPr>
              <a:t>: (</a:t>
            </a:r>
            <a:r>
              <a:rPr lang="en-US" altLang="en-US" sz="2000" b="0" i="1" dirty="0">
                <a:solidFill>
                  <a:schemeClr val="accent2"/>
                </a:solidFill>
                <a:latin typeface="Arial" charset="0"/>
              </a:rPr>
              <a:t>S</a:t>
            </a:r>
            <a:r>
              <a:rPr lang="en-US" altLang="en-US" sz="2000" b="0" dirty="0">
                <a:solidFill>
                  <a:schemeClr val="accent2"/>
                </a:solidFill>
                <a:latin typeface="Arial" charset="0"/>
              </a:rPr>
              <a:t>, </a:t>
            </a:r>
            <a:r>
              <a:rPr lang="en-US" altLang="en-US" sz="2000" b="0" i="1" dirty="0">
                <a:solidFill>
                  <a:schemeClr val="accent2"/>
                </a:solidFill>
                <a:latin typeface="Arial" charset="0"/>
              </a:rPr>
              <a:t>D</a:t>
            </a:r>
            <a:r>
              <a:rPr lang="en-US" altLang="en-US" sz="2000" b="0" dirty="0">
                <a:solidFill>
                  <a:schemeClr val="accent2"/>
                </a:solidFill>
                <a:latin typeface="Arial" charset="0"/>
              </a:rPr>
              <a:t>, data packet, random number </a:t>
            </a:r>
            <a:r>
              <a:rPr lang="en-US" altLang="en-US" sz="2000" b="0" i="1" dirty="0">
                <a:solidFill>
                  <a:schemeClr val="accent2"/>
                </a:solidFill>
                <a:latin typeface="Arial" charset="0"/>
              </a:rPr>
              <a:t>t0</a:t>
            </a:r>
            <a:r>
              <a:rPr lang="en-US" altLang="en-US" sz="2000" b="0" dirty="0">
                <a:solidFill>
                  <a:schemeClr val="accent2"/>
                </a:solidFill>
                <a:latin typeface="Arial" charset="0"/>
              </a:rPr>
              <a:t>) </a:t>
            </a:r>
          </a:p>
          <a:p>
            <a:pPr eaLnBrk="1" hangingPunct="1">
              <a:spcBef>
                <a:spcPct val="30000"/>
              </a:spcBef>
              <a:buFont typeface="Arial" charset="0"/>
              <a:buNone/>
            </a:pPr>
            <a:r>
              <a:rPr lang="en-US" altLang="en-US" sz="2000" b="0" dirty="0">
                <a:solidFill>
                  <a:schemeClr val="accent2"/>
                </a:solidFill>
                <a:latin typeface="Arial" charset="0"/>
              </a:rPr>
              <a:t>	Node </a:t>
            </a:r>
            <a:r>
              <a:rPr lang="en-US" altLang="en-US" sz="2000" b="0" i="1" dirty="0">
                <a:solidFill>
                  <a:schemeClr val="accent2"/>
                </a:solidFill>
                <a:latin typeface="Arial" charset="0"/>
              </a:rPr>
              <a:t>n1</a:t>
            </a:r>
            <a:r>
              <a:rPr lang="en-US" altLang="en-US" sz="2000" b="0" dirty="0">
                <a:solidFill>
                  <a:schemeClr val="accent2"/>
                </a:solidFill>
                <a:latin typeface="Arial" charset="0"/>
              </a:rPr>
              <a:t> will combine the received packet and its random number </a:t>
            </a:r>
            <a:r>
              <a:rPr lang="en-US" altLang="en-US" sz="2000" b="0" i="1" dirty="0">
                <a:solidFill>
                  <a:schemeClr val="accent2"/>
                </a:solidFill>
                <a:latin typeface="Arial" charset="0"/>
              </a:rPr>
              <a:t>r1 </a:t>
            </a:r>
            <a:r>
              <a:rPr lang="en-US" altLang="en-US" sz="2000" b="0" dirty="0">
                <a:solidFill>
                  <a:schemeClr val="accent2"/>
                </a:solidFill>
                <a:latin typeface="Arial" charset="0"/>
              </a:rPr>
              <a:t>to calculate the new fingerprint:</a:t>
            </a:r>
          </a:p>
          <a:p>
            <a:pPr eaLnBrk="1" hangingPunct="1">
              <a:spcBef>
                <a:spcPct val="20000"/>
              </a:spcBef>
              <a:buFont typeface="Arial" charset="0"/>
              <a:buNone/>
            </a:pPr>
            <a:r>
              <a:rPr lang="en-US" altLang="en-US" sz="2000" b="0" dirty="0">
                <a:solidFill>
                  <a:schemeClr val="accent2"/>
                </a:solidFill>
                <a:latin typeface="Arial" charset="0"/>
              </a:rPr>
              <a:t>		</a:t>
            </a:r>
            <a:r>
              <a:rPr lang="en-US" altLang="en-US" sz="2000" b="0" i="1" dirty="0">
                <a:solidFill>
                  <a:schemeClr val="accent2"/>
                </a:solidFill>
                <a:latin typeface="Arial" charset="0"/>
              </a:rPr>
              <a:t>t1 </a:t>
            </a:r>
            <a:r>
              <a:rPr lang="en-US" altLang="en-US" sz="2000" b="0" dirty="0">
                <a:solidFill>
                  <a:schemeClr val="accent2"/>
                </a:solidFill>
                <a:latin typeface="Arial" charset="0"/>
              </a:rPr>
              <a:t>= h( </a:t>
            </a:r>
            <a:r>
              <a:rPr lang="en-US" altLang="en-US" sz="2000" b="0" i="1" dirty="0">
                <a:solidFill>
                  <a:schemeClr val="accent2"/>
                </a:solidFill>
                <a:latin typeface="Arial" charset="0"/>
              </a:rPr>
              <a:t>r1 </a:t>
            </a:r>
            <a:r>
              <a:rPr lang="en-US" altLang="en-US" sz="2000" b="0" dirty="0">
                <a:solidFill>
                  <a:schemeClr val="accent2"/>
                </a:solidFill>
                <a:latin typeface="Arial" charset="0"/>
              </a:rPr>
              <a:t>|| </a:t>
            </a:r>
            <a:r>
              <a:rPr lang="en-US" altLang="en-US" sz="2000" b="0" i="1" dirty="0">
                <a:solidFill>
                  <a:schemeClr val="accent2"/>
                </a:solidFill>
                <a:latin typeface="Arial" charset="0"/>
              </a:rPr>
              <a:t>S</a:t>
            </a:r>
            <a:r>
              <a:rPr lang="en-US" altLang="en-US" sz="2000" b="0" dirty="0">
                <a:solidFill>
                  <a:schemeClr val="accent2"/>
                </a:solidFill>
                <a:latin typeface="Arial" charset="0"/>
              </a:rPr>
              <a:t> || </a:t>
            </a:r>
            <a:r>
              <a:rPr lang="en-US" altLang="en-US" sz="2000" b="0" i="1" dirty="0">
                <a:solidFill>
                  <a:schemeClr val="accent2"/>
                </a:solidFill>
                <a:latin typeface="Arial" charset="0"/>
              </a:rPr>
              <a:t>D |</a:t>
            </a:r>
            <a:r>
              <a:rPr lang="en-US" altLang="en-US" sz="2000" b="0" dirty="0">
                <a:solidFill>
                  <a:schemeClr val="accent2"/>
                </a:solidFill>
                <a:latin typeface="Arial" charset="0"/>
              </a:rPr>
              <a:t>| data packet || </a:t>
            </a:r>
            <a:r>
              <a:rPr lang="en-US" altLang="en-US" sz="2000" b="0" i="1" dirty="0">
                <a:solidFill>
                  <a:schemeClr val="accent2"/>
                </a:solidFill>
                <a:latin typeface="Arial" charset="0"/>
              </a:rPr>
              <a:t>t0 </a:t>
            </a:r>
            <a:r>
              <a:rPr lang="en-US" altLang="en-US" sz="2000" b="0" dirty="0">
                <a:solidFill>
                  <a:schemeClr val="accent2"/>
                </a:solidFill>
                <a:latin typeface="Arial" charset="0"/>
              </a:rPr>
              <a:t>|| </a:t>
            </a:r>
            <a:r>
              <a:rPr lang="en-US" altLang="en-US" sz="2000" b="0" i="1" dirty="0">
                <a:solidFill>
                  <a:schemeClr val="accent2"/>
                </a:solidFill>
                <a:latin typeface="Arial" charset="0"/>
              </a:rPr>
              <a:t>r1 </a:t>
            </a:r>
            <a:r>
              <a:rPr lang="en-US" altLang="en-US" sz="2000" b="0" dirty="0">
                <a:solidFill>
                  <a:schemeClr val="accent2"/>
                </a:solidFill>
                <a:latin typeface="Arial" charset="0"/>
              </a:rPr>
              <a:t>)	 </a:t>
            </a:r>
          </a:p>
          <a:p>
            <a:pPr eaLnBrk="1" hangingPunct="1">
              <a:spcBef>
                <a:spcPct val="20000"/>
              </a:spcBef>
              <a:buFont typeface="Arial" charset="0"/>
              <a:buNone/>
            </a:pPr>
            <a:r>
              <a:rPr lang="en-US" altLang="en-US" sz="2000" b="0" dirty="0">
                <a:solidFill>
                  <a:schemeClr val="accent2"/>
                </a:solidFill>
                <a:latin typeface="Arial" charset="0"/>
              </a:rPr>
              <a:t>		</a:t>
            </a:r>
            <a:r>
              <a:rPr lang="en-US" altLang="en-US" sz="2000" b="0" i="1" dirty="0">
                <a:solidFill>
                  <a:schemeClr val="accent2"/>
                </a:solidFill>
                <a:latin typeface="Arial" charset="0"/>
              </a:rPr>
              <a:t>n1 </a:t>
            </a:r>
            <a:r>
              <a:rPr lang="en-US" altLang="en-US" sz="2000" b="0" dirty="0">
                <a:solidFill>
                  <a:schemeClr val="accent2"/>
                </a:solidFill>
                <a:latin typeface="Arial" charset="0"/>
                <a:sym typeface="Wingdings" pitchFamily="2" charset="2"/>
              </a:rPr>
              <a:t></a:t>
            </a:r>
            <a:r>
              <a:rPr lang="en-US" altLang="en-US" sz="2000" b="0" i="1" dirty="0">
                <a:solidFill>
                  <a:schemeClr val="accent2"/>
                </a:solidFill>
                <a:latin typeface="Arial" charset="0"/>
              </a:rPr>
              <a:t> n2</a:t>
            </a:r>
            <a:r>
              <a:rPr lang="en-US" altLang="en-US" sz="2000" b="0" dirty="0">
                <a:solidFill>
                  <a:schemeClr val="accent2"/>
                </a:solidFill>
                <a:latin typeface="Arial" charset="0"/>
              </a:rPr>
              <a:t>: (</a:t>
            </a:r>
            <a:r>
              <a:rPr lang="en-US" altLang="en-US" sz="2000" b="0" i="1" dirty="0">
                <a:solidFill>
                  <a:schemeClr val="accent2"/>
                </a:solidFill>
                <a:latin typeface="Arial" charset="0"/>
              </a:rPr>
              <a:t>S</a:t>
            </a:r>
            <a:r>
              <a:rPr lang="en-US" altLang="en-US" sz="2000" b="0" dirty="0">
                <a:solidFill>
                  <a:schemeClr val="accent2"/>
                </a:solidFill>
                <a:latin typeface="Arial" charset="0"/>
              </a:rPr>
              <a:t>, </a:t>
            </a:r>
            <a:r>
              <a:rPr lang="en-US" altLang="en-US" sz="2000" b="0" i="1" dirty="0">
                <a:solidFill>
                  <a:schemeClr val="accent2"/>
                </a:solidFill>
                <a:latin typeface="Arial" charset="0"/>
              </a:rPr>
              <a:t>D</a:t>
            </a:r>
            <a:r>
              <a:rPr lang="en-US" altLang="en-US" sz="2000" b="0" dirty="0">
                <a:solidFill>
                  <a:schemeClr val="accent2"/>
                </a:solidFill>
                <a:latin typeface="Arial" charset="0"/>
              </a:rPr>
              <a:t>, data packet, </a:t>
            </a:r>
            <a:r>
              <a:rPr lang="en-US" altLang="en-US" sz="2000" b="0" i="1" dirty="0">
                <a:solidFill>
                  <a:schemeClr val="accent2"/>
                </a:solidFill>
                <a:latin typeface="Arial" charset="0"/>
              </a:rPr>
              <a:t>t1 </a:t>
            </a:r>
            <a:r>
              <a:rPr lang="en-US" altLang="en-US" sz="2000" b="0" dirty="0">
                <a:solidFill>
                  <a:schemeClr val="accent2"/>
                </a:solidFill>
                <a:latin typeface="Arial" charset="0"/>
              </a:rPr>
              <a:t>) </a:t>
            </a:r>
          </a:p>
          <a:p>
            <a:pPr eaLnBrk="1" hangingPunct="1">
              <a:spcBef>
                <a:spcPct val="20000"/>
              </a:spcBef>
              <a:buFont typeface="Arial" charset="0"/>
              <a:buNone/>
            </a:pPr>
            <a:r>
              <a:rPr lang="en-US" altLang="en-US" sz="2000" b="0" dirty="0">
                <a:solidFill>
                  <a:schemeClr val="accent2"/>
                </a:solidFill>
                <a:latin typeface="Arial" charset="0"/>
              </a:rPr>
              <a:t>	The audited node will generate the bloom filter based on the data packets and the fingerprints</a:t>
            </a:r>
            <a:endParaRPr lang="en-US" altLang="en-US" sz="2000" b="0" dirty="0">
              <a:solidFill>
                <a:schemeClr val="accent2"/>
              </a:solidFill>
              <a:latin typeface="Arial" charset="0"/>
              <a:cs typeface="Arial" charset="0"/>
            </a:endParaRPr>
          </a:p>
          <a:p>
            <a:pPr eaLnBrk="1" hangingPunct="1">
              <a:spcBef>
                <a:spcPct val="20000"/>
              </a:spcBef>
              <a:buFont typeface="Arial" charset="0"/>
              <a:buNone/>
            </a:pPr>
            <a:r>
              <a:rPr lang="en-US" altLang="en-US" b="0" dirty="0">
                <a:solidFill>
                  <a:schemeClr val="accent2"/>
                </a:solidFill>
                <a:latin typeface="Arial" charset="0"/>
                <a:cs typeface="Arial" charset="0"/>
              </a:rPr>
              <a:t>	</a:t>
            </a:r>
            <a:r>
              <a:rPr lang="en-US" altLang="en-US" sz="2000" b="0" dirty="0">
                <a:solidFill>
                  <a:schemeClr val="accent2"/>
                </a:solidFill>
                <a:latin typeface="Arial" charset="0"/>
                <a:cs typeface="Arial" charset="0"/>
              </a:rPr>
              <a:t>The source will generate its own bloom filter and compare it to the value of the audited node</a:t>
            </a:r>
          </a:p>
        </p:txBody>
      </p:sp>
      <p:sp>
        <p:nvSpPr>
          <p:cNvPr id="41987"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24891397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Why our approach is safe </a:t>
            </a:r>
          </a:p>
          <a:p>
            <a:pPr eaLnBrk="1" hangingPunct="1">
              <a:spcBef>
                <a:spcPct val="20000"/>
              </a:spcBef>
              <a:buFont typeface="Arial" charset="0"/>
              <a:buChar char="•"/>
            </a:pPr>
            <a:r>
              <a:rPr lang="en-US" altLang="en-US" b="0" dirty="0">
                <a:solidFill>
                  <a:schemeClr val="accent2"/>
                </a:solidFill>
                <a:latin typeface="Arial" charset="0"/>
              </a:rPr>
              <a:t>The node behavioral proofs in our proposed approach contain information from both the data packets and the intermediate nodes. </a:t>
            </a:r>
          </a:p>
          <a:p>
            <a:pPr eaLnBrk="1" hangingPunct="1">
              <a:spcBef>
                <a:spcPct val="20000"/>
              </a:spcBef>
              <a:buFont typeface="Arial" charset="0"/>
              <a:buChar char="•"/>
            </a:pPr>
            <a:r>
              <a:rPr lang="en-US" altLang="en-US" b="0" dirty="0">
                <a:solidFill>
                  <a:schemeClr val="accent2"/>
                </a:solidFill>
                <a:latin typeface="Arial" charset="0"/>
              </a:rPr>
              <a:t>Theorem 1. If node </a:t>
            </a:r>
            <a:r>
              <a:rPr lang="en-US" altLang="en-US" b="0" i="1" dirty="0" err="1">
                <a:solidFill>
                  <a:schemeClr val="accent2"/>
                </a:solidFill>
                <a:latin typeface="Arial" charset="0"/>
              </a:rPr>
              <a:t>ni</a:t>
            </a:r>
            <a:r>
              <a:rPr lang="en-US" altLang="en-US" b="0" dirty="0">
                <a:solidFill>
                  <a:schemeClr val="accent2"/>
                </a:solidFill>
                <a:latin typeface="Arial" charset="0"/>
              </a:rPr>
              <a:t> correctly generates the value </a:t>
            </a:r>
            <a:r>
              <a:rPr lang="en-US" altLang="en-US" b="0" i="1" dirty="0">
                <a:solidFill>
                  <a:schemeClr val="accent2"/>
                </a:solidFill>
                <a:latin typeface="Arial" charset="0"/>
              </a:rPr>
              <a:t>ti</a:t>
            </a:r>
            <a:r>
              <a:rPr lang="en-US" altLang="en-US" b="0" dirty="0">
                <a:solidFill>
                  <a:schemeClr val="accent2"/>
                </a:solidFill>
                <a:latin typeface="Arial" charset="0"/>
              </a:rPr>
              <a:t>, then all innocent nodes in the path before </a:t>
            </a:r>
            <a:r>
              <a:rPr lang="en-US" altLang="en-US" b="0" i="1" dirty="0" err="1">
                <a:solidFill>
                  <a:schemeClr val="accent2"/>
                </a:solidFill>
                <a:latin typeface="Arial" charset="0"/>
              </a:rPr>
              <a:t>ni</a:t>
            </a:r>
            <a:r>
              <a:rPr lang="en-US" altLang="en-US" b="0" dirty="0">
                <a:solidFill>
                  <a:schemeClr val="accent2"/>
                </a:solidFill>
                <a:latin typeface="Arial" charset="0"/>
              </a:rPr>
              <a:t> (including </a:t>
            </a:r>
            <a:r>
              <a:rPr lang="en-US" altLang="en-US" b="0" i="1" dirty="0" err="1">
                <a:solidFill>
                  <a:schemeClr val="accent2"/>
                </a:solidFill>
                <a:latin typeface="Arial" charset="0"/>
              </a:rPr>
              <a:t>ni</a:t>
            </a:r>
            <a:r>
              <a:rPr lang="en-US" altLang="en-US" b="0" dirty="0">
                <a:solidFill>
                  <a:schemeClr val="accent2"/>
                </a:solidFill>
                <a:latin typeface="Arial" charset="0"/>
              </a:rPr>
              <a:t>) must have correctly received the data packet selected by </a:t>
            </a:r>
            <a:r>
              <a:rPr lang="en-US" altLang="en-US" b="0" i="1" dirty="0">
                <a:solidFill>
                  <a:schemeClr val="accent2"/>
                </a:solidFill>
                <a:latin typeface="Arial" charset="0"/>
              </a:rPr>
              <a:t>S</a:t>
            </a:r>
            <a:r>
              <a:rPr lang="en-US" altLang="en-US" b="0" dirty="0">
                <a:solidFill>
                  <a:schemeClr val="accent2"/>
                </a:solidFill>
                <a:latin typeface="Arial" charset="0"/>
              </a:rPr>
              <a:t>. </a:t>
            </a:r>
          </a:p>
        </p:txBody>
      </p:sp>
      <p:sp>
        <p:nvSpPr>
          <p:cNvPr id="43011"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685679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txBox="1">
            <a:spLocks/>
          </p:cNvSpPr>
          <p:nvPr/>
        </p:nvSpPr>
        <p:spPr bwMode="auto">
          <a:xfrm>
            <a:off x="457200" y="1371600"/>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None/>
            </a:pPr>
            <a:r>
              <a:rPr lang="en-US" altLang="en-US" sz="2800" b="0" dirty="0">
                <a:solidFill>
                  <a:schemeClr val="accent2"/>
                </a:solidFill>
                <a:latin typeface="Arial" charset="0"/>
                <a:cs typeface="Arial" charset="0"/>
              </a:rPr>
              <a:t>Why </a:t>
            </a:r>
            <a:r>
              <a:rPr lang="en-US" altLang="en-US" sz="2800" b="0" dirty="0" smtClean="0">
                <a:solidFill>
                  <a:schemeClr val="accent2"/>
                </a:solidFill>
                <a:latin typeface="Arial" charset="0"/>
                <a:cs typeface="Arial" charset="0"/>
              </a:rPr>
              <a:t>this </a:t>
            </a:r>
            <a:r>
              <a:rPr lang="en-US" altLang="en-US" sz="2800" b="0" dirty="0">
                <a:solidFill>
                  <a:schemeClr val="accent2"/>
                </a:solidFill>
                <a:latin typeface="Arial" charset="0"/>
                <a:cs typeface="Arial" charset="0"/>
              </a:rPr>
              <a:t>approach is safe </a:t>
            </a:r>
          </a:p>
          <a:p>
            <a:pPr eaLnBrk="1" hangingPunct="1">
              <a:spcBef>
                <a:spcPct val="20000"/>
              </a:spcBef>
              <a:buFont typeface="Arial" charset="0"/>
              <a:buChar char="•"/>
            </a:pPr>
            <a:r>
              <a:rPr lang="en-US" altLang="en-US" b="0" dirty="0">
                <a:solidFill>
                  <a:schemeClr val="accent2"/>
                </a:solidFill>
                <a:latin typeface="Arial" charset="0"/>
              </a:rPr>
              <a:t>The ordered hash calculations guarantee that any update, insertion, and deletion operations to the sequence of forwarding nodes will be detected.  </a:t>
            </a:r>
          </a:p>
          <a:p>
            <a:pPr eaLnBrk="1" hangingPunct="1">
              <a:spcBef>
                <a:spcPct val="20000"/>
              </a:spcBef>
              <a:buFont typeface="Arial" charset="0"/>
              <a:buChar char="•"/>
            </a:pPr>
            <a:r>
              <a:rPr lang="en-US" altLang="en-US" b="0" dirty="0">
                <a:solidFill>
                  <a:schemeClr val="accent2"/>
                </a:solidFill>
                <a:latin typeface="Arial" charset="0"/>
              </a:rPr>
              <a:t>Therefore, we have:</a:t>
            </a:r>
          </a:p>
          <a:p>
            <a:pPr lvl="1" eaLnBrk="1" hangingPunct="1">
              <a:spcBef>
                <a:spcPct val="20000"/>
              </a:spcBef>
              <a:buFont typeface="Arial" charset="0"/>
              <a:buChar char="•"/>
            </a:pPr>
            <a:r>
              <a:rPr lang="en-US" altLang="en-US" sz="2000" b="0" dirty="0">
                <a:solidFill>
                  <a:schemeClr val="accent2"/>
                </a:solidFill>
                <a:latin typeface="Arial" charset="0"/>
              </a:rPr>
              <a:t>if the behavioral proof passes the test of S, the suspicious set will be reduced to {</a:t>
            </a:r>
            <a:r>
              <a:rPr lang="en-US" altLang="en-US" sz="2000" b="0" i="1" dirty="0" err="1">
                <a:solidFill>
                  <a:schemeClr val="accent2"/>
                </a:solidFill>
                <a:latin typeface="Arial" charset="0"/>
              </a:rPr>
              <a:t>ni</a:t>
            </a:r>
            <a:r>
              <a:rPr lang="en-US" altLang="en-US" sz="2000" b="0" i="1" dirty="0">
                <a:solidFill>
                  <a:schemeClr val="accent2"/>
                </a:solidFill>
                <a:latin typeface="Arial" charset="0"/>
              </a:rPr>
              <a:t>, ni+1, ---, D</a:t>
            </a:r>
            <a:r>
              <a:rPr lang="en-US" altLang="en-US" sz="2000" b="0" dirty="0">
                <a:solidFill>
                  <a:schemeClr val="accent2"/>
                </a:solidFill>
                <a:latin typeface="Arial" charset="0"/>
              </a:rPr>
              <a:t>}  </a:t>
            </a:r>
          </a:p>
          <a:p>
            <a:pPr lvl="1" eaLnBrk="1" hangingPunct="1">
              <a:spcBef>
                <a:spcPct val="20000"/>
              </a:spcBef>
              <a:buFont typeface="Arial" charset="0"/>
              <a:buChar char="•"/>
            </a:pPr>
            <a:r>
              <a:rPr lang="en-US" altLang="en-US" sz="2000" b="0" dirty="0">
                <a:solidFill>
                  <a:schemeClr val="accent2"/>
                </a:solidFill>
                <a:latin typeface="Arial" charset="0"/>
              </a:rPr>
              <a:t>if the behavioral proof fails the test of S, the suspicious set will be reduced to {S, n1, ---,  </a:t>
            </a:r>
            <a:r>
              <a:rPr lang="en-US" altLang="en-US" sz="2000" b="0" dirty="0" err="1">
                <a:solidFill>
                  <a:schemeClr val="accent2"/>
                </a:solidFill>
                <a:latin typeface="Arial" charset="0"/>
              </a:rPr>
              <a:t>ni</a:t>
            </a:r>
            <a:r>
              <a:rPr lang="en-US" altLang="en-US" sz="2000" b="0" dirty="0">
                <a:solidFill>
                  <a:schemeClr val="accent2"/>
                </a:solidFill>
                <a:latin typeface="Arial" charset="0"/>
              </a:rPr>
              <a:t>} </a:t>
            </a:r>
          </a:p>
        </p:txBody>
      </p:sp>
      <p:sp>
        <p:nvSpPr>
          <p:cNvPr id="44035" name="Title 1"/>
          <p:cNvSpPr txBox="1">
            <a:spLocks/>
          </p:cNvSpPr>
          <p:nvPr/>
        </p:nvSpPr>
        <p:spPr bwMode="auto">
          <a:xfrm>
            <a:off x="0" y="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Proposed approach</a:t>
            </a:r>
          </a:p>
        </p:txBody>
      </p:sp>
    </p:spTree>
    <p:extLst>
      <p:ext uri="{BB962C8B-B14F-4D97-AF65-F5344CB8AC3E}">
        <p14:creationId xmlns:p14="http://schemas.microsoft.com/office/powerpoint/2010/main" val="18564447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txBox="1">
            <a:spLocks/>
          </p:cNvSpPr>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r>
              <a:rPr lang="en-US" altLang="en-US" b="0" dirty="0">
                <a:solidFill>
                  <a:schemeClr val="accent2"/>
                </a:solidFill>
                <a:latin typeface="Arial" charset="0"/>
                <a:cs typeface="Arial" charset="0"/>
              </a:rPr>
              <a:t>Indistinguishable audit packets</a:t>
            </a:r>
          </a:p>
          <a:p>
            <a:pPr lvl="1" eaLnBrk="1" hangingPunct="1">
              <a:spcBef>
                <a:spcPct val="20000"/>
              </a:spcBef>
              <a:buFont typeface="Arial" charset="0"/>
              <a:buChar char="•"/>
            </a:pPr>
            <a:r>
              <a:rPr lang="en-US" altLang="en-US" b="0" dirty="0">
                <a:solidFill>
                  <a:schemeClr val="accent2"/>
                </a:solidFill>
                <a:latin typeface="Arial" charset="0"/>
                <a:cs typeface="Arial" charset="0"/>
              </a:rPr>
              <a:t>The malicious node should not tell the difference between the data packets and audited packets</a:t>
            </a:r>
          </a:p>
          <a:p>
            <a:pPr lvl="1" eaLnBrk="1" hangingPunct="1">
              <a:spcBef>
                <a:spcPct val="20000"/>
              </a:spcBef>
              <a:buFont typeface="Arial" charset="0"/>
              <a:buChar char="•"/>
            </a:pPr>
            <a:r>
              <a:rPr lang="en-US" altLang="en-US" b="0" dirty="0">
                <a:solidFill>
                  <a:schemeClr val="accent2"/>
                </a:solidFill>
                <a:latin typeface="Arial" charset="0"/>
                <a:cs typeface="Arial" charset="0"/>
              </a:rPr>
              <a:t>The source will attach a random number to every data packet</a:t>
            </a:r>
          </a:p>
          <a:p>
            <a:pPr eaLnBrk="1" hangingPunct="1">
              <a:spcBef>
                <a:spcPct val="20000"/>
              </a:spcBef>
              <a:buFont typeface="Arial" charset="0"/>
              <a:buChar char="•"/>
            </a:pPr>
            <a:r>
              <a:rPr lang="en-US" altLang="en-US" b="0" dirty="0">
                <a:solidFill>
                  <a:schemeClr val="accent2"/>
                </a:solidFill>
                <a:latin typeface="Arial" charset="0"/>
                <a:cs typeface="Arial" charset="0"/>
              </a:rPr>
              <a:t>Reducing computation overhead</a:t>
            </a:r>
          </a:p>
          <a:p>
            <a:pPr lvl="1" eaLnBrk="1" hangingPunct="1">
              <a:spcBef>
                <a:spcPct val="20000"/>
              </a:spcBef>
              <a:buFont typeface="Arial" charset="0"/>
              <a:buChar char="•"/>
            </a:pPr>
            <a:r>
              <a:rPr lang="en-US" altLang="en-US" b="0" dirty="0">
                <a:solidFill>
                  <a:schemeClr val="accent2"/>
                </a:solidFill>
                <a:latin typeface="Arial" charset="0"/>
                <a:cs typeface="Arial" charset="0"/>
              </a:rPr>
              <a:t>A hash function needs 20 machine cycles to process one byte</a:t>
            </a:r>
          </a:p>
          <a:p>
            <a:pPr lvl="1" eaLnBrk="1" hangingPunct="1">
              <a:spcBef>
                <a:spcPct val="20000"/>
              </a:spcBef>
              <a:buFont typeface="Arial" charset="0"/>
              <a:buChar char="•"/>
            </a:pPr>
            <a:r>
              <a:rPr lang="en-US" altLang="en-US" b="0" dirty="0">
                <a:solidFill>
                  <a:schemeClr val="accent2"/>
                </a:solidFill>
                <a:latin typeface="Arial" charset="0"/>
                <a:cs typeface="Arial" charset="0"/>
              </a:rPr>
              <a:t>We can choose a part of the bytes in the packet to generate the fingerprint. In this way, we can balance the overhead and the detection capability</a:t>
            </a:r>
            <a:r>
              <a:rPr lang="en-US" altLang="en-US" dirty="0">
                <a:solidFill>
                  <a:srgbClr val="00703C"/>
                </a:solidFill>
                <a:latin typeface="Arial" charset="0"/>
                <a:cs typeface="Arial" charset="0"/>
              </a:rPr>
              <a:t>.</a:t>
            </a:r>
          </a:p>
        </p:txBody>
      </p:sp>
      <p:sp>
        <p:nvSpPr>
          <p:cNvPr id="45059"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Discussion</a:t>
            </a:r>
          </a:p>
        </p:txBody>
      </p:sp>
    </p:spTree>
    <p:extLst>
      <p:ext uri="{BB962C8B-B14F-4D97-AF65-F5344CB8AC3E}">
        <p14:creationId xmlns:p14="http://schemas.microsoft.com/office/powerpoint/2010/main" val="1058244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8930" name="Rectangle 2"/>
          <p:cNvSpPr>
            <a:spLocks noGrp="1" noChangeArrowheads="1"/>
          </p:cNvSpPr>
          <p:nvPr>
            <p:ph type="body" idx="1"/>
          </p:nvPr>
        </p:nvSpPr>
        <p:spPr>
          <a:xfrm>
            <a:off x="374650" y="1343025"/>
            <a:ext cx="8769350" cy="1166813"/>
          </a:xfrm>
        </p:spPr>
        <p:txBody>
          <a:bodyPr>
            <a:normAutofit fontScale="92500" lnSpcReduction="10000"/>
          </a:bodyPr>
          <a:lstStyle/>
          <a:p>
            <a:pPr>
              <a:lnSpc>
                <a:spcPct val="80000"/>
              </a:lnSpc>
              <a:tabLst>
                <a:tab pos="1379538" algn="l"/>
                <a:tab pos="3892550" algn="l"/>
              </a:tabLst>
            </a:pPr>
            <a:r>
              <a:rPr lang="en-US" altLang="en-US" sz="2800">
                <a:sym typeface="Symbol" pitchFamily="18" charset="2"/>
              </a:rPr>
              <a:t>Distorted data reveal less, protects privacy</a:t>
            </a:r>
          </a:p>
          <a:p>
            <a:pPr>
              <a:lnSpc>
                <a:spcPct val="80000"/>
              </a:lnSpc>
              <a:tabLst>
                <a:tab pos="1379538" algn="l"/>
                <a:tab pos="3892550" algn="l"/>
              </a:tabLst>
            </a:pPr>
            <a:r>
              <a:rPr lang="en-US" altLang="en-US" sz="2800">
                <a:sym typeface="Symbol" pitchFamily="18" charset="2"/>
              </a:rPr>
              <a:t>Examples:</a:t>
            </a:r>
          </a:p>
          <a:p>
            <a:pPr marL="793750" lvl="1">
              <a:lnSpc>
                <a:spcPct val="80000"/>
              </a:lnSpc>
              <a:buFontTx/>
              <a:buNone/>
              <a:tabLst>
                <a:tab pos="1379538" algn="l"/>
                <a:tab pos="3892550" algn="l"/>
              </a:tabLst>
            </a:pPr>
            <a:r>
              <a:rPr lang="en-US" altLang="en-US" sz="1800">
                <a:solidFill>
                  <a:schemeClr val="tx2"/>
                </a:solidFill>
                <a:sym typeface="Symbol" pitchFamily="18" charset="2"/>
              </a:rPr>
              <a:t>  </a:t>
            </a:r>
            <a:r>
              <a:rPr lang="en-US" altLang="en-US" sz="1800" u="sng">
                <a:solidFill>
                  <a:schemeClr val="tx2"/>
                </a:solidFill>
                <a:sym typeface="Symbol" pitchFamily="18" charset="2"/>
              </a:rPr>
              <a:t>accurate data</a:t>
            </a:r>
            <a:r>
              <a:rPr lang="en-US" altLang="en-US" sz="1800">
                <a:solidFill>
                  <a:schemeClr val="tx2"/>
                </a:solidFill>
                <a:sym typeface="Symbol" pitchFamily="18" charset="2"/>
              </a:rPr>
              <a:t>	</a:t>
            </a:r>
            <a:r>
              <a:rPr lang="en-US" altLang="en-US" sz="1800" u="sng">
                <a:solidFill>
                  <a:schemeClr val="tx2"/>
                </a:solidFill>
                <a:sym typeface="Symbol" pitchFamily="18" charset="2"/>
              </a:rPr>
              <a:t>more and more distorted data</a:t>
            </a:r>
          </a:p>
        </p:txBody>
      </p:sp>
      <p:sp>
        <p:nvSpPr>
          <p:cNvPr id="1788931" name="Rectangle 3"/>
          <p:cNvSpPr>
            <a:spLocks noGrp="1" noChangeArrowheads="1"/>
          </p:cNvSpPr>
          <p:nvPr>
            <p:ph type="title"/>
          </p:nvPr>
        </p:nvSpPr>
        <p:spPr>
          <a:xfrm>
            <a:off x="1309688" y="0"/>
            <a:ext cx="7834312" cy="1182688"/>
          </a:xfrm>
          <a:noFill/>
          <a:ln/>
        </p:spPr>
        <p:txBody>
          <a:bodyPr anchor="b"/>
          <a:lstStyle/>
          <a:p>
            <a:r>
              <a:rPr lang="en-US" altLang="en-US" sz="3600">
                <a:solidFill>
                  <a:srgbClr val="0000FF"/>
                </a:solidFill>
              </a:rPr>
              <a:t>Evaporation </a:t>
            </a:r>
            <a:r>
              <a:rPr lang="en-US" altLang="en-US" sz="3600">
                <a:solidFill>
                  <a:srgbClr val="0000FF"/>
                </a:solidFill>
                <a:sym typeface="Symbol" pitchFamily="18" charset="2"/>
              </a:rPr>
              <a:t>Implemented as</a:t>
            </a:r>
            <a:br>
              <a:rPr lang="en-US" altLang="en-US" sz="3600">
                <a:solidFill>
                  <a:srgbClr val="0000FF"/>
                </a:solidFill>
                <a:sym typeface="Symbol" pitchFamily="18" charset="2"/>
              </a:rPr>
            </a:br>
            <a:r>
              <a:rPr lang="en-US" altLang="en-US" sz="3600">
                <a:solidFill>
                  <a:srgbClr val="0000FF"/>
                </a:solidFill>
                <a:sym typeface="Symbol" pitchFamily="18" charset="2"/>
              </a:rPr>
              <a:t>Controlled Data Distortion</a:t>
            </a:r>
          </a:p>
        </p:txBody>
      </p:sp>
      <p:sp>
        <p:nvSpPr>
          <p:cNvPr id="1788932" name="Text Box 4"/>
          <p:cNvSpPr txBox="1">
            <a:spLocks noChangeArrowheads="1"/>
          </p:cNvSpPr>
          <p:nvPr/>
        </p:nvSpPr>
        <p:spPr bwMode="auto">
          <a:xfrm>
            <a:off x="798513" y="2397125"/>
            <a:ext cx="2032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250 N. Salisbury Street</a:t>
            </a:r>
          </a:p>
          <a:p>
            <a:pPr lvl="1"/>
            <a:r>
              <a:rPr lang="en-US" altLang="en-US" sz="1200">
                <a:latin typeface="Tahoma" pitchFamily="34" charset="0"/>
                <a:sym typeface="Symbol" pitchFamily="18" charset="2"/>
              </a:rPr>
              <a:t>West Lafayette, IN</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250 N. Salisbury Street</a:t>
            </a:r>
          </a:p>
          <a:p>
            <a:pPr lvl="1"/>
            <a:r>
              <a:rPr lang="en-US" altLang="en-US" sz="1200">
                <a:latin typeface="Tahoma" pitchFamily="34" charset="0"/>
                <a:sym typeface="Symbol" pitchFamily="18" charset="2"/>
              </a:rPr>
              <a:t>West Lafayette, IN</a:t>
            </a:r>
          </a:p>
          <a:p>
            <a:pPr lvl="1"/>
            <a:r>
              <a:rPr lang="en-US" altLang="en-US" sz="1200">
                <a:solidFill>
                  <a:schemeClr val="tx2"/>
                </a:solidFill>
                <a:latin typeface="Tahoma" pitchFamily="34" charset="0"/>
                <a:sym typeface="Symbol" pitchFamily="18" charset="2"/>
              </a:rPr>
              <a:t>[home address]</a:t>
            </a:r>
          </a:p>
          <a:p>
            <a:pPr lvl="1"/>
            <a:endParaRPr lang="en-US" altLang="en-US" sz="1200">
              <a:solidFill>
                <a:schemeClr val="tx2"/>
              </a:solidFill>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765-123-4567</a:t>
            </a:r>
          </a:p>
          <a:p>
            <a:pPr lvl="1"/>
            <a:r>
              <a:rPr lang="en-US" altLang="en-US" sz="1200">
                <a:solidFill>
                  <a:schemeClr val="tx2"/>
                </a:solidFill>
                <a:latin typeface="Tahoma" pitchFamily="34" charset="0"/>
                <a:sym typeface="Symbol" pitchFamily="18" charset="2"/>
              </a:rPr>
              <a:t>[home phone]</a:t>
            </a:r>
            <a:endParaRPr lang="en-US" altLang="en-US" sz="1200">
              <a:latin typeface="Tahoma" pitchFamily="34" charset="0"/>
              <a:sym typeface="Symbol" pitchFamily="18" charset="2"/>
            </a:endParaRPr>
          </a:p>
        </p:txBody>
      </p:sp>
      <p:sp>
        <p:nvSpPr>
          <p:cNvPr id="1788933" name="Text Box 5"/>
          <p:cNvSpPr txBox="1">
            <a:spLocks noChangeArrowheads="1"/>
          </p:cNvSpPr>
          <p:nvPr/>
        </p:nvSpPr>
        <p:spPr bwMode="auto">
          <a:xfrm>
            <a:off x="3365500" y="2397125"/>
            <a:ext cx="20478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169863">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Salisbury Street</a:t>
            </a:r>
          </a:p>
          <a:p>
            <a:pPr lvl="1"/>
            <a:r>
              <a:rPr lang="en-US" altLang="en-US" sz="1200">
                <a:latin typeface="Tahoma" pitchFamily="34" charset="0"/>
                <a:sym typeface="Symbol" pitchFamily="18" charset="2"/>
              </a:rPr>
              <a:t>West Lafayette, IN</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250 N. University Street</a:t>
            </a:r>
          </a:p>
          <a:p>
            <a:pPr lvl="1"/>
            <a:r>
              <a:rPr lang="en-US" altLang="en-US" sz="1200">
                <a:latin typeface="Tahoma" pitchFamily="34" charset="0"/>
                <a:sym typeface="Symbol" pitchFamily="18" charset="2"/>
              </a:rPr>
              <a:t>West Lafayette, IN</a:t>
            </a:r>
          </a:p>
          <a:p>
            <a:pPr lvl="1"/>
            <a:r>
              <a:rPr lang="en-US" altLang="en-US" sz="1200">
                <a:solidFill>
                  <a:schemeClr val="tx2"/>
                </a:solidFill>
                <a:latin typeface="Tahoma" pitchFamily="34" charset="0"/>
                <a:sym typeface="Symbol" pitchFamily="18" charset="2"/>
              </a:rPr>
              <a:t>[office address]</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765-987-6543</a:t>
            </a:r>
          </a:p>
          <a:p>
            <a:pPr lvl="1"/>
            <a:r>
              <a:rPr lang="en-US" altLang="en-US" sz="1200">
                <a:solidFill>
                  <a:schemeClr val="tx2"/>
                </a:solidFill>
                <a:latin typeface="Tahoma" pitchFamily="34" charset="0"/>
                <a:sym typeface="Symbol" pitchFamily="18" charset="2"/>
              </a:rPr>
              <a:t>[office phone]</a:t>
            </a:r>
            <a:endParaRPr lang="en-US" altLang="en-US" sz="1200">
              <a:latin typeface="Tahoma" pitchFamily="34" charset="0"/>
              <a:sym typeface="Symbol" pitchFamily="18" charset="2"/>
            </a:endParaRPr>
          </a:p>
        </p:txBody>
      </p:sp>
      <p:sp>
        <p:nvSpPr>
          <p:cNvPr id="1788934" name="Text Box 6"/>
          <p:cNvSpPr txBox="1">
            <a:spLocks noChangeArrowheads="1"/>
          </p:cNvSpPr>
          <p:nvPr/>
        </p:nvSpPr>
        <p:spPr bwMode="auto">
          <a:xfrm>
            <a:off x="6189663" y="2397125"/>
            <a:ext cx="2511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338138">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lvl="1"/>
            <a:r>
              <a:rPr lang="en-US" altLang="en-US" sz="1200">
                <a:latin typeface="Tahoma" pitchFamily="34" charset="0"/>
                <a:sym typeface="Symbol" pitchFamily="18" charset="2"/>
              </a:rPr>
              <a:t> </a:t>
            </a:r>
          </a:p>
          <a:p>
            <a:pPr lvl="1"/>
            <a:r>
              <a:rPr lang="en-US" altLang="en-US" sz="1200">
                <a:latin typeface="Tahoma" pitchFamily="34" charset="0"/>
                <a:sym typeface="Symbol" pitchFamily="18" charset="2"/>
              </a:rPr>
              <a:t>somewhere in</a:t>
            </a:r>
          </a:p>
          <a:p>
            <a:pPr lvl="1"/>
            <a:r>
              <a:rPr lang="en-US" altLang="en-US" sz="1200">
                <a:latin typeface="Tahoma" pitchFamily="34" charset="0"/>
                <a:sym typeface="Symbol" pitchFamily="18" charset="2"/>
              </a:rPr>
              <a:t>West Lafayette, IN</a:t>
            </a:r>
          </a:p>
          <a:p>
            <a:pPr lvl="1"/>
            <a:endParaRPr lang="en-US" altLang="en-US" sz="1200">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P.O. Box 1234</a:t>
            </a:r>
          </a:p>
          <a:p>
            <a:pPr lvl="1"/>
            <a:r>
              <a:rPr lang="en-US" altLang="en-US" sz="1200">
                <a:latin typeface="Tahoma" pitchFamily="34" charset="0"/>
                <a:sym typeface="Symbol" pitchFamily="18" charset="2"/>
              </a:rPr>
              <a:t>West Lafayette, IN</a:t>
            </a:r>
          </a:p>
          <a:p>
            <a:pPr lvl="1"/>
            <a:r>
              <a:rPr lang="en-US" altLang="en-US" sz="1200">
                <a:solidFill>
                  <a:schemeClr val="tx2"/>
                </a:solidFill>
                <a:latin typeface="Tahoma" pitchFamily="34" charset="0"/>
                <a:sym typeface="Symbol" pitchFamily="18" charset="2"/>
              </a:rPr>
              <a:t>[P.O. box]</a:t>
            </a:r>
          </a:p>
          <a:p>
            <a:pPr lvl="1"/>
            <a:endParaRPr lang="en-US" altLang="en-US" sz="1200">
              <a:solidFill>
                <a:schemeClr val="tx2"/>
              </a:solidFill>
              <a:latin typeface="Tahoma" pitchFamily="34" charset="0"/>
              <a:sym typeface="Symbol" pitchFamily="18" charset="2"/>
            </a:endParaRPr>
          </a:p>
          <a:p>
            <a:pPr lvl="1"/>
            <a:endParaRPr lang="en-US" altLang="en-US" sz="1200">
              <a:latin typeface="Tahoma" pitchFamily="34" charset="0"/>
              <a:sym typeface="Symbol" pitchFamily="18" charset="2"/>
            </a:endParaRPr>
          </a:p>
          <a:p>
            <a:pPr lvl="1"/>
            <a:r>
              <a:rPr lang="en-US" altLang="en-US" sz="1200">
                <a:latin typeface="Tahoma" pitchFamily="34" charset="0"/>
                <a:sym typeface="Symbol" pitchFamily="18" charset="2"/>
              </a:rPr>
              <a:t>765-987-4321</a:t>
            </a:r>
          </a:p>
          <a:p>
            <a:pPr lvl="1"/>
            <a:r>
              <a:rPr lang="en-US" altLang="en-US" sz="1200">
                <a:latin typeface="Tahoma" pitchFamily="34" charset="0"/>
                <a:sym typeface="Symbol" pitchFamily="18" charset="2"/>
              </a:rPr>
              <a:t> </a:t>
            </a:r>
            <a:r>
              <a:rPr lang="en-US" altLang="en-US" sz="1200">
                <a:solidFill>
                  <a:schemeClr val="tx2"/>
                </a:solidFill>
                <a:latin typeface="Tahoma" pitchFamily="34" charset="0"/>
                <a:sym typeface="Symbol" pitchFamily="18" charset="2"/>
              </a:rPr>
              <a:t>[office fax]</a:t>
            </a:r>
            <a:endParaRPr lang="en-US" altLang="en-US" sz="1200">
              <a:latin typeface="Tahoma" pitchFamily="34" charset="0"/>
              <a:sym typeface="Symbol" pitchFamily="18" charset="2"/>
            </a:endParaRPr>
          </a:p>
        </p:txBody>
      </p:sp>
      <p:pic>
        <p:nvPicPr>
          <p:cNvPr id="17889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5111750"/>
            <a:ext cx="1069975" cy="969963"/>
          </a:xfrm>
          <a:prstGeom prst="rect">
            <a:avLst/>
          </a:prstGeom>
          <a:solidFill>
            <a:srgbClr val="CCFFFF"/>
          </a:solidFill>
        </p:spPr>
      </p:pic>
      <p:sp>
        <p:nvSpPr>
          <p:cNvPr id="1788936" name="Line 8"/>
          <p:cNvSpPr>
            <a:spLocks noChangeShapeType="1"/>
          </p:cNvSpPr>
          <p:nvPr/>
        </p:nvSpPr>
        <p:spPr bwMode="auto">
          <a:xfrm>
            <a:off x="2787650" y="2797175"/>
            <a:ext cx="4635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37" name="Line 9"/>
          <p:cNvSpPr>
            <a:spLocks noChangeShapeType="1"/>
          </p:cNvSpPr>
          <p:nvPr/>
        </p:nvSpPr>
        <p:spPr bwMode="auto">
          <a:xfrm>
            <a:off x="5321300" y="2797175"/>
            <a:ext cx="8572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38" name="Line 10"/>
          <p:cNvSpPr>
            <a:spLocks noChangeShapeType="1"/>
          </p:cNvSpPr>
          <p:nvPr/>
        </p:nvSpPr>
        <p:spPr bwMode="auto">
          <a:xfrm>
            <a:off x="5634038" y="3616325"/>
            <a:ext cx="523875"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39" name="Line 11"/>
          <p:cNvSpPr>
            <a:spLocks noChangeShapeType="1"/>
          </p:cNvSpPr>
          <p:nvPr/>
        </p:nvSpPr>
        <p:spPr bwMode="auto">
          <a:xfrm>
            <a:off x="2390775" y="4471988"/>
            <a:ext cx="8699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0" name="Line 12"/>
          <p:cNvSpPr>
            <a:spLocks noChangeShapeType="1"/>
          </p:cNvSpPr>
          <p:nvPr/>
        </p:nvSpPr>
        <p:spPr bwMode="auto">
          <a:xfrm>
            <a:off x="2773363" y="3616325"/>
            <a:ext cx="4635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1" name="Line 13"/>
          <p:cNvSpPr>
            <a:spLocks noChangeShapeType="1"/>
          </p:cNvSpPr>
          <p:nvPr/>
        </p:nvSpPr>
        <p:spPr bwMode="auto">
          <a:xfrm>
            <a:off x="5399088" y="5522913"/>
            <a:ext cx="347662"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2" name="Line 14"/>
          <p:cNvSpPr>
            <a:spLocks noChangeShapeType="1"/>
          </p:cNvSpPr>
          <p:nvPr/>
        </p:nvSpPr>
        <p:spPr bwMode="auto">
          <a:xfrm>
            <a:off x="7023100" y="5516563"/>
            <a:ext cx="347663"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3" name="Line 15"/>
          <p:cNvSpPr>
            <a:spLocks noChangeShapeType="1"/>
          </p:cNvSpPr>
          <p:nvPr/>
        </p:nvSpPr>
        <p:spPr bwMode="auto">
          <a:xfrm>
            <a:off x="3757613" y="5516563"/>
            <a:ext cx="347662"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8944" name="Line 16"/>
          <p:cNvSpPr>
            <a:spLocks noChangeShapeType="1"/>
          </p:cNvSpPr>
          <p:nvPr/>
        </p:nvSpPr>
        <p:spPr bwMode="auto">
          <a:xfrm>
            <a:off x="5294313" y="4479925"/>
            <a:ext cx="869950"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88945"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5111750"/>
            <a:ext cx="822325" cy="917575"/>
          </a:xfrm>
          <a:prstGeom prst="rect">
            <a:avLst/>
          </a:prstGeom>
          <a:noFill/>
          <a:extLst>
            <a:ext uri="{909E8E84-426E-40DD-AFC4-6F175D3DCCD1}">
              <a14:hiddenFill xmlns:a14="http://schemas.microsoft.com/office/drawing/2010/main">
                <a:solidFill>
                  <a:srgbClr val="FFFFFF"/>
                </a:solidFill>
              </a14:hiddenFill>
            </a:ext>
          </a:extLst>
        </p:spPr>
      </p:pic>
      <p:pic>
        <p:nvPicPr>
          <p:cNvPr id="1788946"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1963" y="5116513"/>
            <a:ext cx="931862" cy="915987"/>
          </a:xfrm>
          <a:prstGeom prst="rect">
            <a:avLst/>
          </a:prstGeom>
          <a:noFill/>
          <a:extLst>
            <a:ext uri="{909E8E84-426E-40DD-AFC4-6F175D3DCCD1}">
              <a14:hiddenFill xmlns:a14="http://schemas.microsoft.com/office/drawing/2010/main">
                <a:solidFill>
                  <a:srgbClr val="FFFFFF"/>
                </a:solidFill>
              </a14:hiddenFill>
            </a:ext>
          </a:extLst>
        </p:spPr>
      </p:pic>
      <p:sp>
        <p:nvSpPr>
          <p:cNvPr id="1788947" name="Line 19"/>
          <p:cNvSpPr>
            <a:spLocks noChangeShapeType="1"/>
          </p:cNvSpPr>
          <p:nvPr/>
        </p:nvSpPr>
        <p:spPr bwMode="auto">
          <a:xfrm>
            <a:off x="2095500" y="5518150"/>
            <a:ext cx="347663" cy="0"/>
          </a:xfrm>
          <a:prstGeom prst="line">
            <a:avLst/>
          </a:prstGeom>
          <a:noFill/>
          <a:ln w="952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788948"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6138" y="5118100"/>
            <a:ext cx="868362" cy="911225"/>
          </a:xfrm>
          <a:prstGeom prst="rect">
            <a:avLst/>
          </a:prstGeom>
          <a:noFill/>
          <a:extLst>
            <a:ext uri="{909E8E84-426E-40DD-AFC4-6F175D3DCCD1}">
              <a14:hiddenFill xmlns:a14="http://schemas.microsoft.com/office/drawing/2010/main">
                <a:solidFill>
                  <a:srgbClr val="FFFFFF"/>
                </a:solidFill>
              </a14:hiddenFill>
            </a:ext>
          </a:extLst>
        </p:spPr>
      </p:pic>
      <p:pic>
        <p:nvPicPr>
          <p:cNvPr id="1788949"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2875" y="5113338"/>
            <a:ext cx="841375"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5376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txBox="1">
            <a:spLocks/>
          </p:cNvSpPr>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r>
              <a:rPr lang="en-US" altLang="en-US" b="0" dirty="0">
                <a:solidFill>
                  <a:schemeClr val="accent2"/>
                </a:solidFill>
                <a:latin typeface="Arial" charset="0"/>
                <a:cs typeface="Arial" charset="0"/>
              </a:rPr>
              <a:t>Security of the proposed approach</a:t>
            </a:r>
          </a:p>
          <a:p>
            <a:pPr lvl="1" eaLnBrk="1" hangingPunct="1">
              <a:spcBef>
                <a:spcPct val="20000"/>
              </a:spcBef>
              <a:buFont typeface="Arial" charset="0"/>
              <a:buChar char="•"/>
            </a:pPr>
            <a:r>
              <a:rPr lang="en-US" altLang="en-US" b="0" dirty="0">
                <a:solidFill>
                  <a:schemeClr val="accent2"/>
                </a:solidFill>
                <a:latin typeface="Arial" charset="0"/>
              </a:rPr>
              <a:t>The hash function is easy to compute: very hard to conduct </a:t>
            </a:r>
            <a:r>
              <a:rPr lang="en-US" altLang="en-US" b="0" dirty="0" err="1">
                <a:solidFill>
                  <a:schemeClr val="accent2"/>
                </a:solidFill>
                <a:latin typeface="Arial" charset="0"/>
              </a:rPr>
              <a:t>DoS</a:t>
            </a:r>
            <a:r>
              <a:rPr lang="en-US" altLang="en-US" b="0" dirty="0">
                <a:solidFill>
                  <a:schemeClr val="accent2"/>
                </a:solidFill>
                <a:latin typeface="Arial" charset="0"/>
              </a:rPr>
              <a:t> attacks on our approach</a:t>
            </a:r>
          </a:p>
          <a:p>
            <a:pPr lvl="1" eaLnBrk="1" hangingPunct="1">
              <a:spcBef>
                <a:spcPct val="20000"/>
              </a:spcBef>
              <a:buFont typeface="Arial" charset="0"/>
              <a:buChar char="•"/>
            </a:pPr>
            <a:r>
              <a:rPr lang="en-US" altLang="en-US" b="0" dirty="0">
                <a:solidFill>
                  <a:schemeClr val="accent2"/>
                </a:solidFill>
                <a:latin typeface="Arial" charset="0"/>
              </a:rPr>
              <a:t>It is hard for attackers to generate fake fingerprint: they have to have a non-negligible advantage in breaking the hash function</a:t>
            </a:r>
            <a:endParaRPr lang="en-US" altLang="en-US" b="0" dirty="0">
              <a:solidFill>
                <a:schemeClr val="accent2"/>
              </a:solidFill>
              <a:latin typeface="Arial" charset="0"/>
              <a:cs typeface="Arial" charset="0"/>
            </a:endParaRPr>
          </a:p>
          <a:p>
            <a:pPr eaLnBrk="1" hangingPunct="1">
              <a:spcBef>
                <a:spcPct val="20000"/>
              </a:spcBef>
              <a:buFont typeface="Arial" charset="0"/>
              <a:buChar char="•"/>
            </a:pPr>
            <a:r>
              <a:rPr lang="en-US" altLang="en-US" b="0" dirty="0">
                <a:solidFill>
                  <a:schemeClr val="accent2"/>
                </a:solidFill>
                <a:latin typeface="Arial" charset="0"/>
                <a:cs typeface="Arial" charset="0"/>
              </a:rPr>
              <a:t>The attackers will adjust their behavior to avoid detection</a:t>
            </a:r>
          </a:p>
          <a:p>
            <a:pPr lvl="1" eaLnBrk="1" hangingPunct="1">
              <a:spcBef>
                <a:spcPct val="20000"/>
              </a:spcBef>
              <a:buFont typeface="Arial" charset="0"/>
              <a:buChar char="•"/>
            </a:pPr>
            <a:r>
              <a:rPr lang="en-US" altLang="en-US" b="0" dirty="0">
                <a:solidFill>
                  <a:schemeClr val="accent2"/>
                </a:solidFill>
                <a:latin typeface="Arial" charset="0"/>
                <a:cs typeface="Arial" charset="0"/>
              </a:rPr>
              <a:t>The source may choose multiple nodes to be audited at the same time</a:t>
            </a:r>
          </a:p>
          <a:p>
            <a:pPr lvl="1" eaLnBrk="1" hangingPunct="1">
              <a:spcBef>
                <a:spcPct val="20000"/>
              </a:spcBef>
              <a:buFont typeface="Arial" charset="0"/>
              <a:buChar char="•"/>
            </a:pPr>
            <a:r>
              <a:rPr lang="en-US" altLang="en-US" b="0" dirty="0">
                <a:solidFill>
                  <a:schemeClr val="accent2"/>
                </a:solidFill>
                <a:latin typeface="Arial" charset="0"/>
                <a:cs typeface="Arial" charset="0"/>
              </a:rPr>
              <a:t>The source should adopt a random pattern to determine the audited nodes</a:t>
            </a:r>
          </a:p>
        </p:txBody>
      </p:sp>
      <p:sp>
        <p:nvSpPr>
          <p:cNvPr id="46083"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algn="ctr" eaLnBrk="1" hangingPunct="1"/>
            <a:r>
              <a:rPr lang="en-US" altLang="en-US" sz="4000" dirty="0">
                <a:solidFill>
                  <a:srgbClr val="0070C0"/>
                </a:solidFill>
                <a:latin typeface="Arial" charset="0"/>
              </a:rPr>
              <a:t>Discussion</a:t>
            </a:r>
          </a:p>
        </p:txBody>
      </p:sp>
    </p:spTree>
    <p:extLst>
      <p:ext uri="{BB962C8B-B14F-4D97-AF65-F5344CB8AC3E}">
        <p14:creationId xmlns:p14="http://schemas.microsoft.com/office/powerpoint/2010/main" val="2429033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xfrm>
            <a:off x="152400" y="627796"/>
            <a:ext cx="8763000" cy="515203"/>
          </a:xfrm>
        </p:spPr>
        <p:txBody>
          <a:bodyPr/>
          <a:lstStyle/>
          <a:p>
            <a:pPr eaLnBrk="1" hangingPunct="1"/>
            <a:r>
              <a:rPr lang="en-US" altLang="en-US" sz="3200" dirty="0" smtClean="0"/>
              <a:t>Dealing with Collaborative Attacks</a:t>
            </a:r>
            <a:endParaRPr lang="en-US" altLang="en-US" sz="3200" dirty="0" smtClean="0"/>
          </a:p>
        </p:txBody>
      </p:sp>
      <p:sp>
        <p:nvSpPr>
          <p:cNvPr id="47107" name="Content Placeholder 2"/>
          <p:cNvSpPr txBox="1">
            <a:spLocks/>
          </p:cNvSpPr>
          <p:nvPr/>
        </p:nvSpPr>
        <p:spPr bwMode="auto">
          <a:xfrm>
            <a:off x="457200" y="1219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chemeClr val="tx1"/>
                </a:solidFill>
                <a:latin typeface="Tahoma" pitchFamily="34" charset="0"/>
              </a:defRPr>
            </a:lvl1pPr>
            <a:lvl2pPr marL="742950" indent="-285750">
              <a:defRPr sz="2400" b="1">
                <a:solidFill>
                  <a:schemeClr val="tx1"/>
                </a:solidFill>
                <a:latin typeface="Tahoma" pitchFamily="34" charset="0"/>
              </a:defRPr>
            </a:lvl2pPr>
            <a:lvl3pPr marL="1143000" indent="-228600">
              <a:defRPr sz="2400" b="1">
                <a:solidFill>
                  <a:schemeClr val="tx1"/>
                </a:solidFill>
                <a:latin typeface="Tahoma" pitchFamily="34" charset="0"/>
              </a:defRPr>
            </a:lvl3pPr>
            <a:lvl4pPr marL="1600200" indent="-228600">
              <a:defRPr sz="2400" b="1">
                <a:solidFill>
                  <a:schemeClr val="tx1"/>
                </a:solidFill>
                <a:latin typeface="Tahoma" pitchFamily="34" charset="0"/>
              </a:defRPr>
            </a:lvl4pPr>
            <a:lvl5pPr marL="2057400" indent="-228600">
              <a:defRPr sz="2400" b="1">
                <a:solidFill>
                  <a:schemeClr val="tx1"/>
                </a:solidFill>
                <a:latin typeface="Tahoma" pitchFamily="34" charset="0"/>
              </a:defRPr>
            </a:lvl5pPr>
            <a:lvl6pPr marL="2514600" indent="-228600" eaLnBrk="0" fontAlgn="base" hangingPunct="0">
              <a:spcBef>
                <a:spcPct val="0"/>
              </a:spcBef>
              <a:spcAft>
                <a:spcPct val="0"/>
              </a:spcAft>
              <a:defRPr sz="2400" b="1">
                <a:solidFill>
                  <a:schemeClr val="tx1"/>
                </a:solidFill>
                <a:latin typeface="Tahoma" pitchFamily="34" charset="0"/>
              </a:defRPr>
            </a:lvl6pPr>
            <a:lvl7pPr marL="2971800" indent="-228600" eaLnBrk="0" fontAlgn="base" hangingPunct="0">
              <a:spcBef>
                <a:spcPct val="0"/>
              </a:spcBef>
              <a:spcAft>
                <a:spcPct val="0"/>
              </a:spcAft>
              <a:defRPr sz="2400" b="1">
                <a:solidFill>
                  <a:schemeClr val="tx1"/>
                </a:solidFill>
                <a:latin typeface="Tahoma" pitchFamily="34" charset="0"/>
              </a:defRPr>
            </a:lvl7pPr>
            <a:lvl8pPr marL="3429000" indent="-228600" eaLnBrk="0" fontAlgn="base" hangingPunct="0">
              <a:spcBef>
                <a:spcPct val="0"/>
              </a:spcBef>
              <a:spcAft>
                <a:spcPct val="0"/>
              </a:spcAft>
              <a:defRPr sz="2400" b="1">
                <a:solidFill>
                  <a:schemeClr val="tx1"/>
                </a:solidFill>
                <a:latin typeface="Tahoma" pitchFamily="34" charset="0"/>
              </a:defRPr>
            </a:lvl8pPr>
            <a:lvl9pPr marL="3886200" indent="-228600" eaLnBrk="0" fontAlgn="base" hangingPunct="0">
              <a:spcBef>
                <a:spcPct val="0"/>
              </a:spcBef>
              <a:spcAft>
                <a:spcPct val="0"/>
              </a:spcAft>
              <a:defRPr sz="2400" b="1">
                <a:solidFill>
                  <a:schemeClr val="tx1"/>
                </a:solidFill>
                <a:latin typeface="Tahoma" pitchFamily="34" charset="0"/>
              </a:defRPr>
            </a:lvl9pPr>
          </a:lstStyle>
          <a:p>
            <a:pPr eaLnBrk="1" hangingPunct="1">
              <a:spcBef>
                <a:spcPct val="20000"/>
              </a:spcBef>
              <a:buFont typeface="Arial" charset="0"/>
              <a:buChar char="•"/>
            </a:pPr>
            <a:r>
              <a:rPr lang="en-US" altLang="en-US" b="0" dirty="0" smtClean="0">
                <a:solidFill>
                  <a:schemeClr val="accent2"/>
                </a:solidFill>
                <a:latin typeface="Arial" charset="0"/>
              </a:rPr>
              <a:t>Earlier </a:t>
            </a:r>
            <a:r>
              <a:rPr lang="en-US" altLang="en-US" b="0" dirty="0">
                <a:solidFill>
                  <a:schemeClr val="accent2"/>
                </a:solidFill>
                <a:latin typeface="Arial" charset="0"/>
              </a:rPr>
              <a:t>approach is vulnerable to collaborative attacks</a:t>
            </a:r>
            <a:endParaRPr lang="en-US" altLang="en-US" b="0" dirty="0">
              <a:solidFill>
                <a:schemeClr val="accent2"/>
              </a:solidFill>
              <a:latin typeface="Arial" charset="0"/>
              <a:cs typeface="Arial" charset="0"/>
            </a:endParaRPr>
          </a:p>
          <a:p>
            <a:pPr eaLnBrk="1" hangingPunct="1">
              <a:spcBef>
                <a:spcPct val="20000"/>
              </a:spcBef>
              <a:buFont typeface="Arial" charset="0"/>
              <a:buChar char="•"/>
            </a:pPr>
            <a:r>
              <a:rPr lang="en-US" altLang="en-US" b="0" dirty="0">
                <a:solidFill>
                  <a:schemeClr val="accent2"/>
                </a:solidFill>
                <a:latin typeface="Arial" charset="0"/>
                <a:cs typeface="Arial" charset="0"/>
              </a:rPr>
              <a:t>Propose a new mechanism for nodes to generate behavioral proofs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Hash based packet commitment</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Contain both contents of the packets and information of the forwarding paths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Introduce limited computation and communication overhead</a:t>
            </a:r>
          </a:p>
          <a:p>
            <a:pPr eaLnBrk="1" hangingPunct="1">
              <a:spcBef>
                <a:spcPct val="20000"/>
              </a:spcBef>
              <a:buFont typeface="Arial" charset="0"/>
              <a:buChar char="•"/>
            </a:pPr>
            <a:r>
              <a:rPr lang="en-US" altLang="en-US" b="0" dirty="0">
                <a:solidFill>
                  <a:schemeClr val="accent2"/>
                </a:solidFill>
                <a:latin typeface="Arial" charset="0"/>
                <a:cs typeface="Arial" charset="0"/>
              </a:rPr>
              <a:t>Extensions: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Investigate other collaborative attacks</a:t>
            </a:r>
          </a:p>
          <a:p>
            <a:pPr lvl="1" eaLnBrk="1" hangingPunct="1">
              <a:spcBef>
                <a:spcPct val="20000"/>
              </a:spcBef>
              <a:buFont typeface="Arial" charset="0"/>
              <a:buChar char="•"/>
            </a:pPr>
            <a:r>
              <a:rPr lang="en-US" altLang="en-US" sz="2200" b="0" dirty="0">
                <a:solidFill>
                  <a:schemeClr val="accent2"/>
                </a:solidFill>
                <a:latin typeface="Arial" charset="0"/>
                <a:cs typeface="Arial" charset="0"/>
              </a:rPr>
              <a:t>Integrate our detection method with secure routing protocols</a:t>
            </a:r>
          </a:p>
        </p:txBody>
      </p:sp>
    </p:spTree>
    <p:extLst>
      <p:ext uri="{BB962C8B-B14F-4D97-AF65-F5344CB8AC3E}">
        <p14:creationId xmlns:p14="http://schemas.microsoft.com/office/powerpoint/2010/main" val="2359905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6416"/>
            <a:ext cx="8229600" cy="722344"/>
          </a:xfrm>
        </p:spPr>
        <p:txBody>
          <a:bodyPr>
            <a:normAutofit/>
          </a:bodyPr>
          <a:lstStyle/>
          <a:p>
            <a:pPr>
              <a:defRPr/>
            </a:pPr>
            <a:r>
              <a:rPr lang="en-US" sz="3200" dirty="0">
                <a:ea typeface="Verdana" pitchFamily="34" charset="0"/>
                <a:cs typeface="Verdana" pitchFamily="34" charset="0"/>
              </a:rPr>
              <a:t>Can we protect disseminated data?</a:t>
            </a:r>
            <a:endParaRPr lang="en-US" sz="3200" dirty="0">
              <a:ea typeface="Verdana" pitchFamily="34" charset="0"/>
              <a:cs typeface="Verdana" pitchFamily="34" charset="0"/>
            </a:endParaRPr>
          </a:p>
        </p:txBody>
      </p:sp>
      <p:sp>
        <p:nvSpPr>
          <p:cNvPr id="6" name="Rectangle 3"/>
          <p:cNvSpPr>
            <a:spLocks noChangeArrowheads="1"/>
          </p:cNvSpPr>
          <p:nvPr/>
        </p:nvSpPr>
        <p:spPr bwMode="auto">
          <a:xfrm>
            <a:off x="914400" y="1981200"/>
            <a:ext cx="7661275" cy="4114800"/>
          </a:xfrm>
          <a:prstGeom prst="rect">
            <a:avLst/>
          </a:prstGeom>
          <a:noFill/>
          <a:ln w="9525">
            <a:noFill/>
            <a:miter lim="800000"/>
            <a:headEnd/>
            <a:tailEnd/>
          </a:ln>
        </p:spPr>
        <p:txBody>
          <a:bodyPr/>
          <a:lstStyle/>
          <a:p>
            <a:pPr marL="447675" indent="-447675">
              <a:spcBef>
                <a:spcPct val="20000"/>
              </a:spcBef>
              <a:buFont typeface="Arial" charset="0"/>
              <a:buChar char="•"/>
            </a:pPr>
            <a:endParaRPr lang="en-US" sz="3200"/>
          </a:p>
          <a:p>
            <a:pPr marL="447675" indent="-447675">
              <a:spcBef>
                <a:spcPct val="20000"/>
              </a:spcBef>
              <a:buFont typeface="Arial" charset="0"/>
              <a:buChar char="•"/>
            </a:pPr>
            <a:endParaRPr lang="en-US" sz="3200"/>
          </a:p>
        </p:txBody>
      </p:sp>
      <p:sp>
        <p:nvSpPr>
          <p:cNvPr id="8" name="Rectangle 51"/>
          <p:cNvSpPr>
            <a:spLocks noChangeArrowheads="1"/>
          </p:cNvSpPr>
          <p:nvPr/>
        </p:nvSpPr>
        <p:spPr bwMode="auto">
          <a:xfrm>
            <a:off x="0" y="2255838"/>
            <a:ext cx="184150" cy="366712"/>
          </a:xfrm>
          <a:prstGeom prst="rect">
            <a:avLst/>
          </a:prstGeom>
          <a:noFill/>
          <a:ln w="9525">
            <a:noFill/>
            <a:miter lim="800000"/>
            <a:headEnd/>
            <a:tailEnd/>
          </a:ln>
        </p:spPr>
        <p:txBody>
          <a:bodyPr wrap="none" anchor="ctr">
            <a:spAutoFit/>
          </a:bodyPr>
          <a:lstStyle/>
          <a:p>
            <a:endParaRPr lang="en-US"/>
          </a:p>
        </p:txBody>
      </p:sp>
      <p:sp>
        <p:nvSpPr>
          <p:cNvPr id="9" name="AutoShape 50"/>
          <p:cNvSpPr>
            <a:spLocks noChangeAspect="1" noChangeArrowheads="1" noTextEdit="1"/>
          </p:cNvSpPr>
          <p:nvPr/>
        </p:nvSpPr>
        <p:spPr bwMode="auto">
          <a:xfrm>
            <a:off x="1447800" y="3517850"/>
            <a:ext cx="5943600" cy="2943225"/>
          </a:xfrm>
          <a:prstGeom prst="rect">
            <a:avLst/>
          </a:prstGeom>
          <a:noFill/>
          <a:ln w="9525">
            <a:noFill/>
            <a:miter lim="800000"/>
            <a:headEnd/>
            <a:tailEnd/>
          </a:ln>
        </p:spPr>
        <p:txBody>
          <a:bodyPr/>
          <a:lstStyle/>
          <a:p>
            <a:endParaRPr lang="en-US"/>
          </a:p>
        </p:txBody>
      </p:sp>
      <p:sp>
        <p:nvSpPr>
          <p:cNvPr id="28" name="Text Box 30"/>
          <p:cNvSpPr txBox="1">
            <a:spLocks noChangeArrowheads="1"/>
          </p:cNvSpPr>
          <p:nvPr/>
        </p:nvSpPr>
        <p:spPr bwMode="auto">
          <a:xfrm>
            <a:off x="141036" y="1484784"/>
            <a:ext cx="9002964" cy="3785652"/>
          </a:xfrm>
          <a:prstGeom prst="rect">
            <a:avLst/>
          </a:prstGeom>
          <a:noFill/>
          <a:ln w="9525">
            <a:noFill/>
            <a:miter lim="800000"/>
            <a:headEnd/>
            <a:tailEnd/>
          </a:ln>
          <a:effectLst/>
        </p:spPr>
        <p:txBody>
          <a:bodyPr wrap="square">
            <a:spAutoFit/>
          </a:bodyPr>
          <a:lstStyle/>
          <a:p>
            <a:pPr lvl="1">
              <a:defRPr/>
            </a:pPr>
            <a:r>
              <a:rPr lang="en-US" sz="2400" b="1" dirty="0" smtClean="0">
                <a:effectLst>
                  <a:outerShdw blurRad="38100" dist="38100" dir="2700000" algn="tl">
                    <a:srgbClr val="C0C0C0"/>
                  </a:outerShdw>
                </a:effectLst>
                <a:ea typeface="Verdana" pitchFamily="34" charset="0"/>
                <a:cs typeface="Verdana" pitchFamily="34" charset="0"/>
              </a:rPr>
              <a:t>Data </a:t>
            </a:r>
            <a:r>
              <a:rPr lang="en-US" sz="2400" b="1" dirty="0">
                <a:effectLst>
                  <a:outerShdw blurRad="38100" dist="38100" dir="2700000" algn="tl">
                    <a:srgbClr val="C0C0C0"/>
                  </a:outerShdw>
                </a:effectLst>
                <a:ea typeface="Verdana" pitchFamily="34" charset="0"/>
                <a:cs typeface="Verdana" pitchFamily="34" charset="0"/>
              </a:rPr>
              <a:t>dissemination </a:t>
            </a:r>
            <a:r>
              <a:rPr lang="en-US" sz="2400" dirty="0">
                <a:ea typeface="Verdana" pitchFamily="34" charset="0"/>
                <a:cs typeface="Verdana" pitchFamily="34" charset="0"/>
              </a:rPr>
              <a:t>is the process of forwarding sensitive data from </a:t>
            </a:r>
            <a:r>
              <a:rPr lang="en-US" sz="2400" dirty="0" smtClean="0">
                <a:ea typeface="Verdana" pitchFamily="34" charset="0"/>
                <a:cs typeface="Verdana" pitchFamily="34" charset="0"/>
              </a:rPr>
              <a:t>any guardian to other guardians</a:t>
            </a:r>
            <a:endParaRPr lang="en-US" sz="2400" dirty="0">
              <a:ea typeface="Verdana" pitchFamily="34" charset="0"/>
              <a:cs typeface="Verdana" pitchFamily="34" charset="0"/>
            </a:endParaRPr>
          </a:p>
          <a:p>
            <a:pPr marL="1200150" lvl="2" indent="-285750">
              <a:buFontTx/>
              <a:buChar char="-"/>
              <a:defRPr/>
            </a:pPr>
            <a:r>
              <a:rPr lang="en-US" sz="2400" dirty="0" smtClean="0">
                <a:ea typeface="Verdana" pitchFamily="34" charset="0"/>
                <a:cs typeface="Verdana" pitchFamily="34" charset="0"/>
              </a:rPr>
              <a:t>A guardian is an </a:t>
            </a:r>
            <a:r>
              <a:rPr lang="en-US" sz="2400" dirty="0">
                <a:ea typeface="Verdana" pitchFamily="34" charset="0"/>
                <a:cs typeface="Verdana" pitchFamily="34" charset="0"/>
              </a:rPr>
              <a:t>entity (either human or not) </a:t>
            </a:r>
            <a:r>
              <a:rPr lang="en-US" sz="2400" dirty="0" smtClean="0">
                <a:ea typeface="Verdana" pitchFamily="34" charset="0"/>
                <a:cs typeface="Verdana" pitchFamily="34" charset="0"/>
              </a:rPr>
              <a:t>that accesses </a:t>
            </a:r>
            <a:r>
              <a:rPr lang="en-US" sz="2400" dirty="0">
                <a:ea typeface="Verdana" pitchFamily="34" charset="0"/>
                <a:cs typeface="Verdana" pitchFamily="34" charset="0"/>
              </a:rPr>
              <a:t>data or disseminates them. </a:t>
            </a:r>
            <a:endParaRPr lang="en-US" sz="2400" dirty="0" smtClean="0">
              <a:ea typeface="Verdana" pitchFamily="34" charset="0"/>
              <a:cs typeface="Verdana" pitchFamily="34" charset="0"/>
            </a:endParaRPr>
          </a:p>
          <a:p>
            <a:pPr marL="514350" lvl="2" indent="-342900">
              <a:buFont typeface="Wingdings" pitchFamily="2" charset="2"/>
              <a:buChar char="Ø"/>
              <a:defRPr/>
            </a:pPr>
            <a:r>
              <a:rPr lang="en-US" sz="2400" dirty="0" smtClean="0">
                <a:ea typeface="Verdana" pitchFamily="34" charset="0"/>
                <a:cs typeface="Verdana" pitchFamily="34" charset="0"/>
              </a:rPr>
              <a:t>The </a:t>
            </a:r>
            <a:r>
              <a:rPr lang="en-US" sz="2400" dirty="0">
                <a:ea typeface="Verdana" pitchFamily="34" charset="0"/>
                <a:cs typeface="Verdana" pitchFamily="34" charset="0"/>
              </a:rPr>
              <a:t>owner loses control of </a:t>
            </a:r>
            <a:r>
              <a:rPr lang="en-US" sz="2400" dirty="0" smtClean="0">
                <a:ea typeface="Verdana" pitchFamily="34" charset="0"/>
                <a:cs typeface="Verdana" pitchFamily="34" charset="0"/>
              </a:rPr>
              <a:t>her </a:t>
            </a:r>
            <a:r>
              <a:rPr lang="en-US" sz="2400" dirty="0">
                <a:ea typeface="Verdana" pitchFamily="34" charset="0"/>
                <a:cs typeface="Verdana" pitchFamily="34" charset="0"/>
              </a:rPr>
              <a:t>data when it is </a:t>
            </a:r>
            <a:r>
              <a:rPr lang="en-US" sz="2400" dirty="0" smtClean="0">
                <a:ea typeface="Verdana" pitchFamily="34" charset="0"/>
                <a:cs typeface="Verdana" pitchFamily="34" charset="0"/>
              </a:rPr>
              <a:t>disseminated</a:t>
            </a:r>
          </a:p>
          <a:p>
            <a:pPr marL="514350" lvl="2" indent="-342900">
              <a:buFont typeface="Wingdings" pitchFamily="2" charset="2"/>
              <a:buChar char="Ø"/>
              <a:defRPr/>
            </a:pPr>
            <a:r>
              <a:rPr lang="en-US" sz="2400" dirty="0" smtClean="0">
                <a:ea typeface="Verdana" pitchFamily="34" charset="0"/>
                <a:cs typeface="Verdana" pitchFamily="34" charset="0"/>
              </a:rPr>
              <a:t>Send Data encapsulated with policies for Access Control</a:t>
            </a:r>
          </a:p>
          <a:p>
            <a:pPr marL="514350" lvl="2" indent="-342900">
              <a:buFont typeface="Wingdings" pitchFamily="2" charset="2"/>
              <a:buChar char="Ø"/>
              <a:defRPr/>
            </a:pPr>
            <a:r>
              <a:rPr lang="en-US" sz="2400" dirty="0" smtClean="0">
                <a:ea typeface="Verdana" pitchFamily="34" charset="0"/>
                <a:cs typeface="Verdana" pitchFamily="34" charset="0"/>
              </a:rPr>
              <a:t>Trust level of requester determines the Content of Data Disclosure</a:t>
            </a:r>
          </a:p>
          <a:p>
            <a:pPr marL="514350" lvl="2" indent="-342900">
              <a:buFont typeface="Wingdings" pitchFamily="2" charset="2"/>
              <a:buChar char="Ø"/>
              <a:defRPr/>
            </a:pPr>
            <a:r>
              <a:rPr lang="en-US" sz="2400" dirty="0" smtClean="0">
                <a:ea typeface="Verdana" pitchFamily="34" charset="0"/>
                <a:cs typeface="Verdana" pitchFamily="34" charset="0"/>
              </a:rPr>
              <a:t>Monitor Obligation Compliance of requester</a:t>
            </a:r>
          </a:p>
          <a:p>
            <a:pPr marL="171450" lvl="2">
              <a:defRPr/>
            </a:pPr>
            <a:endParaRPr lang="en-US" sz="2400" dirty="0">
              <a:ea typeface="Verdana" pitchFamily="34" charset="0"/>
              <a:cs typeface="Verdana" pitchFamily="34" charset="0"/>
            </a:endParaRPr>
          </a:p>
        </p:txBody>
      </p:sp>
    </p:spTree>
    <p:extLst>
      <p:ext uri="{BB962C8B-B14F-4D97-AF65-F5344CB8AC3E}">
        <p14:creationId xmlns:p14="http://schemas.microsoft.com/office/powerpoint/2010/main" val="215139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93483"/>
          </a:xfrm>
        </p:spPr>
        <p:txBody>
          <a:bodyPr/>
          <a:lstStyle/>
          <a:p>
            <a:r>
              <a:rPr lang="en-US" sz="3200" dirty="0" smtClean="0"/>
              <a:t>Problem Statement</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Research Problem</a:t>
            </a:r>
          </a:p>
          <a:p>
            <a:pPr lvl="1">
              <a:spcAft>
                <a:spcPts val="600"/>
              </a:spcAft>
            </a:pPr>
            <a:r>
              <a:rPr lang="en-US" sz="2800" dirty="0" smtClean="0">
                <a:latin typeface="Segoe UI" pitchFamily="34" charset="0"/>
              </a:rPr>
              <a:t>How to securely share sensitive data, control its dissemination, minimize unnecessary disclosure and protect them throughout their lifecycle?</a:t>
            </a:r>
            <a:endParaRPr lang="en-US" dirty="0" smtClean="0"/>
          </a:p>
          <a:p>
            <a:r>
              <a:rPr lang="en-US" dirty="0" smtClean="0"/>
              <a:t>Research Goal</a:t>
            </a:r>
          </a:p>
          <a:p>
            <a:pPr lvl="1">
              <a:spcAft>
                <a:spcPts val="600"/>
              </a:spcAft>
            </a:pPr>
            <a:r>
              <a:rPr lang="en-US" sz="2800" dirty="0" smtClean="0">
                <a:latin typeface="Segoe UI" pitchFamily="34" charset="0"/>
              </a:rPr>
              <a:t>Propose a solution to control data disclosure and minimize the risk of unauthorized disclosure </a:t>
            </a:r>
            <a:endParaRPr lang="en-US" dirty="0" smtClean="0"/>
          </a:p>
          <a:p>
            <a:endParaRPr lang="en-US" dirty="0" smtClean="0"/>
          </a:p>
          <a:p>
            <a:endParaRPr lang="en-US" dirty="0"/>
          </a:p>
        </p:txBody>
      </p:sp>
    </p:spTree>
    <p:extLst>
      <p:ext uri="{BB962C8B-B14F-4D97-AF65-F5344CB8AC3E}">
        <p14:creationId xmlns:p14="http://schemas.microsoft.com/office/powerpoint/2010/main" val="103704209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3953"/>
          </a:xfrm>
        </p:spPr>
        <p:txBody>
          <a:bodyPr/>
          <a:lstStyle/>
          <a:p>
            <a:r>
              <a:rPr lang="en-US" sz="3200" dirty="0" smtClean="0"/>
              <a:t>Current </a:t>
            </a:r>
            <a:r>
              <a:rPr lang="en-US" sz="3200" dirty="0" smtClean="0"/>
              <a:t>Solutions for Data Dissemination</a:t>
            </a:r>
            <a:endParaRPr lang="en-US" sz="3200" dirty="0"/>
          </a:p>
        </p:txBody>
      </p:sp>
      <p:sp>
        <p:nvSpPr>
          <p:cNvPr id="3" name="Content Placeholder 2"/>
          <p:cNvSpPr>
            <a:spLocks noGrp="1"/>
          </p:cNvSpPr>
          <p:nvPr>
            <p:ph idx="1"/>
          </p:nvPr>
        </p:nvSpPr>
        <p:spPr>
          <a:xfrm>
            <a:off x="179294" y="4633352"/>
            <a:ext cx="8860117" cy="2105118"/>
          </a:xfrm>
        </p:spPr>
        <p:txBody>
          <a:bodyPr>
            <a:normAutofit fontScale="92500" lnSpcReduction="20000"/>
          </a:bodyPr>
          <a:lstStyle/>
          <a:p>
            <a:pPr marL="0" indent="0">
              <a:buNone/>
            </a:pPr>
            <a:r>
              <a:rPr lang="en-US" dirty="0"/>
              <a:t>T</a:t>
            </a:r>
            <a:r>
              <a:rPr lang="en-US" dirty="0" smtClean="0"/>
              <a:t>raditional approaches:</a:t>
            </a:r>
          </a:p>
          <a:p>
            <a:r>
              <a:rPr lang="en-US" dirty="0" smtClean="0"/>
              <a:t>Data </a:t>
            </a:r>
            <a:r>
              <a:rPr lang="en-US" dirty="0"/>
              <a:t>are considered passive entities unable to protect themselves </a:t>
            </a:r>
          </a:p>
          <a:p>
            <a:r>
              <a:rPr lang="en-US" dirty="0"/>
              <a:t>Require another active and trusted entity to protect them – a trusted processor, a  trusted memory module, a trusted application or a trusted third party</a:t>
            </a:r>
          </a:p>
          <a:p>
            <a:endParaRPr lang="en-US" dirty="0"/>
          </a:p>
        </p:txBody>
      </p:sp>
      <p:pic>
        <p:nvPicPr>
          <p:cNvPr id="15" name="Picture 3" descr="pasted-imag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707" y="1150470"/>
            <a:ext cx="2502231" cy="246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6" name="Picture 4" descr="pasted-imag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2028" y="1150470"/>
            <a:ext cx="2691496" cy="246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7" name="Picture 5" descr="pasted-imag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9370" y="1150470"/>
            <a:ext cx="2536650" cy="2464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18" name="AutoShape 6"/>
          <p:cNvSpPr>
            <a:spLocks/>
          </p:cNvSpPr>
          <p:nvPr/>
        </p:nvSpPr>
        <p:spPr bwMode="auto">
          <a:xfrm>
            <a:off x="638921" y="3596153"/>
            <a:ext cx="2195234" cy="734452"/>
          </a:xfrm>
          <a:custGeom>
            <a:avLst/>
            <a:gdLst>
              <a:gd name="T0" fmla="*/ 1305719 w 21600"/>
              <a:gd name="T1" fmla="*/ 444500 h 21600"/>
              <a:gd name="T2" fmla="*/ 1305719 w 21600"/>
              <a:gd name="T3" fmla="*/ 444500 h 21600"/>
              <a:gd name="T4" fmla="*/ 1305719 w 21600"/>
              <a:gd name="T5" fmla="*/ 444500 h 21600"/>
              <a:gd name="T6" fmla="*/ 1305719 w 21600"/>
              <a:gd name="T7" fmla="*/ 444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algn="l"/>
            <a:r>
              <a:rPr lang="en-US" sz="2000" dirty="0">
                <a:cs typeface="Helvetica" charset="0"/>
                <a:sym typeface="Helvetica" charset="0"/>
              </a:rPr>
              <a:t>Requires </a:t>
            </a:r>
            <a:r>
              <a:rPr lang="en-US" sz="2000" dirty="0" smtClean="0">
                <a:cs typeface="Helvetica" charset="0"/>
                <a:sym typeface="Helvetica" charset="0"/>
              </a:rPr>
              <a:t>owner</a:t>
            </a:r>
            <a:endParaRPr lang="en-US" sz="2000" dirty="0">
              <a:cs typeface="Helvetica" charset="0"/>
              <a:sym typeface="Helvetica" charset="0"/>
            </a:endParaRPr>
          </a:p>
          <a:p>
            <a:pPr algn="l"/>
            <a:r>
              <a:rPr lang="en-US" sz="2000" dirty="0">
                <a:cs typeface="Helvetica" charset="0"/>
                <a:sym typeface="Helvetica" charset="0"/>
              </a:rPr>
              <a:t>availability</a:t>
            </a:r>
            <a:endParaRPr lang="en-US" sz="2000" dirty="0"/>
          </a:p>
        </p:txBody>
      </p:sp>
      <p:sp>
        <p:nvSpPr>
          <p:cNvPr id="19" name="AutoShape 7"/>
          <p:cNvSpPr>
            <a:spLocks/>
          </p:cNvSpPr>
          <p:nvPr/>
        </p:nvSpPr>
        <p:spPr bwMode="auto">
          <a:xfrm>
            <a:off x="3447772" y="3601290"/>
            <a:ext cx="2155169" cy="889000"/>
          </a:xfrm>
          <a:custGeom>
            <a:avLst/>
            <a:gdLst>
              <a:gd name="T0" fmla="*/ 1194594 w 21600"/>
              <a:gd name="T1" fmla="*/ 444500 h 21600"/>
              <a:gd name="T2" fmla="*/ 1194594 w 21600"/>
              <a:gd name="T3" fmla="*/ 444500 h 21600"/>
              <a:gd name="T4" fmla="*/ 1194594 w 21600"/>
              <a:gd name="T5" fmla="*/ 444500 h 21600"/>
              <a:gd name="T6" fmla="*/ 1194594 w 21600"/>
              <a:gd name="T7" fmla="*/ 4445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algn="l"/>
            <a:r>
              <a:rPr lang="en-US" sz="2000" dirty="0">
                <a:cs typeface="Helvetica" charset="0"/>
                <a:sym typeface="Helvetica" charset="0"/>
              </a:rPr>
              <a:t>Single point of</a:t>
            </a:r>
          </a:p>
          <a:p>
            <a:pPr algn="l"/>
            <a:r>
              <a:rPr lang="en-US" sz="2000" dirty="0" smtClean="0">
                <a:cs typeface="Helvetica" charset="0"/>
                <a:sym typeface="Helvetica" charset="0"/>
              </a:rPr>
              <a:t>failure</a:t>
            </a:r>
            <a:endParaRPr lang="en-US" sz="2000" dirty="0"/>
          </a:p>
        </p:txBody>
      </p:sp>
      <p:sp>
        <p:nvSpPr>
          <p:cNvPr id="20" name="AutoShape 8"/>
          <p:cNvSpPr>
            <a:spLocks/>
          </p:cNvSpPr>
          <p:nvPr/>
        </p:nvSpPr>
        <p:spPr bwMode="auto">
          <a:xfrm>
            <a:off x="6279016" y="3601290"/>
            <a:ext cx="2435785" cy="1032062"/>
          </a:xfrm>
          <a:custGeom>
            <a:avLst/>
            <a:gdLst>
              <a:gd name="T0" fmla="*/ 1488282 w 21600"/>
              <a:gd name="T1" fmla="*/ 641350 h 21600"/>
              <a:gd name="T2" fmla="*/ 1488282 w 21600"/>
              <a:gd name="T3" fmla="*/ 641350 h 21600"/>
              <a:gd name="T4" fmla="*/ 1488282 w 21600"/>
              <a:gd name="T5" fmla="*/ 641350 h 21600"/>
              <a:gd name="T6" fmla="*/ 1488282 w 21600"/>
              <a:gd name="T7" fmla="*/ 6413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0" tIns="0" rIns="0" bIns="0"/>
          <a:lstStyle/>
          <a:p>
            <a:pPr algn="l"/>
            <a:r>
              <a:rPr lang="en-US" sz="2000" dirty="0">
                <a:cs typeface="Helvetica" charset="0"/>
                <a:sym typeface="Helvetica" charset="0"/>
              </a:rPr>
              <a:t>Requires presence</a:t>
            </a:r>
          </a:p>
          <a:p>
            <a:pPr algn="l"/>
            <a:r>
              <a:rPr lang="en-US" sz="2000" dirty="0">
                <a:cs typeface="Helvetica" charset="0"/>
                <a:sym typeface="Helvetica" charset="0"/>
              </a:rPr>
              <a:t>of a trusted</a:t>
            </a:r>
          </a:p>
          <a:p>
            <a:pPr algn="l"/>
            <a:r>
              <a:rPr lang="en-US" sz="2000" dirty="0">
                <a:cs typeface="Helvetica" charset="0"/>
                <a:sym typeface="Helvetica" charset="0"/>
              </a:rPr>
              <a:t>component on host</a:t>
            </a:r>
            <a:endParaRPr lang="en-US" sz="2000" dirty="0"/>
          </a:p>
        </p:txBody>
      </p:sp>
    </p:spTree>
    <p:extLst>
      <p:ext uri="{BB962C8B-B14F-4D97-AF65-F5344CB8AC3E}">
        <p14:creationId xmlns:p14="http://schemas.microsoft.com/office/powerpoint/2010/main" val="40383332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6"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7F96641B-D5EE-4F88-8866-B7CEF1633C79}" type="slidenum">
              <a:rPr lang="en-US" sz="1200">
                <a:solidFill>
                  <a:srgbClr val="898989"/>
                </a:solidFill>
                <a:latin typeface="Segoe UI" pitchFamily="34" charset="0"/>
                <a:ea typeface="宋体" pitchFamily="2" charset="-122"/>
                <a:cs typeface="Segoe UI" pitchFamily="34" charset="0"/>
              </a:rPr>
              <a:pPr algn="r"/>
              <a:t>55</a:t>
            </a:fld>
            <a:endParaRPr lang="en-US" sz="1200">
              <a:solidFill>
                <a:srgbClr val="898989"/>
              </a:solidFill>
              <a:latin typeface="Segoe UI" pitchFamily="34" charset="0"/>
              <a:ea typeface="宋体" pitchFamily="2" charset="-122"/>
              <a:cs typeface="Segoe UI" pitchFamily="34" charset="0"/>
            </a:endParaRPr>
          </a:p>
        </p:txBody>
      </p:sp>
      <p:sp>
        <p:nvSpPr>
          <p:cNvPr id="243714" name="Rectangle 3"/>
          <p:cNvSpPr>
            <a:spLocks/>
          </p:cNvSpPr>
          <p:nvPr/>
        </p:nvSpPr>
        <p:spPr bwMode="auto">
          <a:xfrm>
            <a:off x="395536" y="1419275"/>
            <a:ext cx="8534400" cy="4983163"/>
          </a:xfrm>
          <a:prstGeom prst="rect">
            <a:avLst/>
          </a:prstGeom>
          <a:noFill/>
          <a:ln w="9525">
            <a:noFill/>
            <a:miter lim="800000"/>
            <a:headEnd/>
            <a:tailEnd/>
          </a:ln>
        </p:spPr>
        <p:txBody>
          <a:bodyPr/>
          <a:lstStyle/>
          <a:p>
            <a:pPr marL="457200" indent="-457200" eaLnBrk="0" hangingPunct="0">
              <a:lnSpc>
                <a:spcPct val="90000"/>
              </a:lnSpc>
              <a:spcBef>
                <a:spcPct val="20000"/>
              </a:spcBef>
              <a:buFont typeface="Arial" pitchFamily="34" charset="0"/>
              <a:buChar char="•"/>
              <a:defRPr/>
            </a:pPr>
            <a:r>
              <a:rPr lang="en-US" sz="24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Active bundle </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24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AB</a:t>
            </a:r>
            <a:r>
              <a:rPr lang="en-US"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24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 </a:t>
            </a:r>
          </a:p>
          <a:p>
            <a:pPr marL="800100" lvl="1" indent="-342900" eaLnBrk="0" hangingPunct="0">
              <a:lnSpc>
                <a:spcPct val="90000"/>
              </a:lnSpc>
              <a:spcBef>
                <a:spcPts val="1200"/>
              </a:spcBef>
              <a:buFont typeface="Wingdings" pitchFamily="2" charset="2"/>
              <a:buChar char="Ø"/>
              <a:defRPr/>
            </a:pPr>
            <a:r>
              <a:rPr lang="en-US" sz="2000" dirty="0" smtClean="0">
                <a:latin typeface="Segoe UI" panose="020B0502040204020203" pitchFamily="34" charset="0"/>
                <a:ea typeface="Segoe UI" panose="020B0502040204020203" pitchFamily="34" charset="0"/>
                <a:cs typeface="Segoe UI" panose="020B0502040204020203" pitchFamily="34" charset="0"/>
              </a:rPr>
              <a:t>An encapsulating  mechanism </a:t>
            </a:r>
            <a:r>
              <a:rPr lang="en-US" sz="2000" b="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protecting</a:t>
            </a:r>
            <a:r>
              <a:rPr lang="en-US" sz="2000" b="1" dirty="0" smtClean="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0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data</a:t>
            </a:r>
            <a:r>
              <a:rPr lang="en-US" sz="20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carried </a:t>
            </a:r>
            <a:r>
              <a:rPr lang="en-US" sz="20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within </a:t>
            </a:r>
            <a:r>
              <a:rPr lang="en-US" sz="2000" dirty="0">
                <a:latin typeface="Segoe UI" panose="020B0502040204020203" pitchFamily="34" charset="0"/>
                <a:ea typeface="Segoe UI" panose="020B0502040204020203" pitchFamily="34" charset="0"/>
                <a:cs typeface="Segoe UI" panose="020B0502040204020203" pitchFamily="34" charset="0"/>
              </a:rPr>
              <a:t>it</a:t>
            </a:r>
          </a:p>
          <a:p>
            <a:pPr marL="800100" lvl="1" indent="-342900" eaLnBrk="0" hangingPunct="0">
              <a:lnSpc>
                <a:spcPct val="90000"/>
              </a:lnSpc>
              <a:spcBef>
                <a:spcPts val="1200"/>
              </a:spcBef>
              <a:buFont typeface="Wingdings" pitchFamily="2" charset="2"/>
              <a:buChar char="Ø"/>
              <a:defRPr/>
            </a:pPr>
            <a:r>
              <a:rPr lang="en-US" sz="2000" dirty="0">
                <a:latin typeface="Segoe UI" panose="020B0502040204020203" pitchFamily="34" charset="0"/>
                <a:ea typeface="Segoe UI" panose="020B0502040204020203" pitchFamily="34" charset="0"/>
                <a:cs typeface="Segoe UI" panose="020B0502040204020203" pitchFamily="34" charset="0"/>
              </a:rPr>
              <a:t>Includes </a:t>
            </a:r>
            <a:r>
              <a:rPr lang="en-US" sz="2000" dirty="0" smtClean="0">
                <a:latin typeface="Segoe UI" panose="020B0502040204020203" pitchFamily="34" charset="0"/>
                <a:ea typeface="Segoe UI" panose="020B0502040204020203" pitchFamily="34" charset="0"/>
                <a:cs typeface="Segoe UI" panose="020B0502040204020203" pitchFamily="34" charset="0"/>
              </a:rPr>
              <a:t> </a:t>
            </a:r>
            <a:r>
              <a:rPr lang="en-US" sz="2000" b="1" dirty="0" smtClean="0">
                <a:latin typeface="Segoe UI" panose="020B0502040204020203" pitchFamily="34" charset="0"/>
                <a:ea typeface="Segoe UI" panose="020B0502040204020203" pitchFamily="34" charset="0"/>
                <a:cs typeface="Segoe UI" panose="020B0502040204020203" pitchFamily="34" charset="0"/>
              </a:rPr>
              <a:t>sensitive </a:t>
            </a:r>
            <a:r>
              <a:rPr lang="en-US" sz="2000" b="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data</a:t>
            </a:r>
            <a:endParaRPr lang="en-US" sz="20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endParaRPr>
          </a:p>
          <a:p>
            <a:pPr marL="800100" lvl="1" indent="-342900" eaLnBrk="0" hangingPunct="0">
              <a:lnSpc>
                <a:spcPct val="90000"/>
              </a:lnSpc>
              <a:spcBef>
                <a:spcPts val="1200"/>
              </a:spcBef>
              <a:buFont typeface="Wingdings" pitchFamily="2" charset="2"/>
              <a:buChar char="Ø"/>
              <a:defRPr/>
            </a:pPr>
            <a:r>
              <a:rPr lang="en-US" sz="2000" dirty="0">
                <a:latin typeface="Segoe UI" panose="020B0502040204020203" pitchFamily="34" charset="0"/>
                <a:ea typeface="Segoe UI" panose="020B0502040204020203" pitchFamily="34" charset="0"/>
                <a:cs typeface="Segoe UI" panose="020B0502040204020203" pitchFamily="34" charset="0"/>
              </a:rPr>
              <a:t>Includes </a:t>
            </a:r>
            <a:r>
              <a:rPr lang="en-US" sz="2000"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metadata</a:t>
            </a:r>
            <a:r>
              <a:rPr lang="en-US" sz="2000"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 </a:t>
            </a:r>
            <a:r>
              <a:rPr lang="en-US" sz="2000" dirty="0">
                <a:latin typeface="Segoe UI" panose="020B0502040204020203" pitchFamily="34" charset="0"/>
                <a:ea typeface="Segoe UI" panose="020B0502040204020203" pitchFamily="34" charset="0"/>
                <a:cs typeface="Segoe UI" panose="020B0502040204020203" pitchFamily="34" charset="0"/>
              </a:rPr>
              <a:t>used for managing </a:t>
            </a:r>
            <a:r>
              <a:rPr lang="en-US" sz="2000" dirty="0" smtClean="0">
                <a:latin typeface="Segoe UI" panose="020B0502040204020203" pitchFamily="34" charset="0"/>
                <a:ea typeface="Segoe UI" panose="020B0502040204020203" pitchFamily="34" charset="0"/>
                <a:cs typeface="Segoe UI" panose="020B0502040204020203" pitchFamily="34" charset="0"/>
              </a:rPr>
              <a:t>the privacy</a:t>
            </a: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800100" lvl="1" indent="-342900" eaLnBrk="0" hangingPunct="0">
              <a:lnSpc>
                <a:spcPct val="90000"/>
              </a:lnSpc>
              <a:spcBef>
                <a:spcPts val="1200"/>
              </a:spcBef>
              <a:buFont typeface="Wingdings" pitchFamily="2" charset="2"/>
              <a:buChar char="Ø"/>
              <a:defRPr/>
            </a:pPr>
            <a:r>
              <a:rPr lang="en-US" sz="2000" dirty="0" smtClean="0">
                <a:latin typeface="Segoe UI" panose="020B0502040204020203" pitchFamily="34" charset="0"/>
                <a:ea typeface="Segoe UI" panose="020B0502040204020203" pitchFamily="34" charset="0"/>
                <a:cs typeface="Segoe UI" panose="020B0502040204020203" pitchFamily="34" charset="0"/>
              </a:rPr>
              <a:t>Includes </a:t>
            </a:r>
            <a:r>
              <a:rPr lang="en-US" sz="2000" dirty="0">
                <a:latin typeface="Segoe UI" panose="020B0502040204020203" pitchFamily="34" charset="0"/>
                <a:ea typeface="Segoe UI" panose="020B0502040204020203" pitchFamily="34" charset="0"/>
                <a:cs typeface="Segoe UI" panose="020B0502040204020203" pitchFamily="34" charset="0"/>
              </a:rPr>
              <a:t>Virtual Machine (VM)</a:t>
            </a:r>
          </a:p>
          <a:p>
            <a:pPr marL="1143000" lvl="2" indent="-228600" eaLnBrk="0" hangingPunct="0">
              <a:lnSpc>
                <a:spcPct val="90000"/>
              </a:lnSpc>
              <a:spcBef>
                <a:spcPts val="1200"/>
              </a:spcBef>
              <a:buFont typeface="Arial" charset="0"/>
              <a:buChar char="•"/>
              <a:defRPr/>
            </a:pPr>
            <a:r>
              <a:rPr lang="en-US" dirty="0">
                <a:latin typeface="Segoe UI" panose="020B0502040204020203" pitchFamily="34" charset="0"/>
                <a:ea typeface="Segoe UI" panose="020B0502040204020203" pitchFamily="34" charset="0"/>
                <a:cs typeface="Segoe UI" panose="020B0502040204020203" pitchFamily="34" charset="0"/>
              </a:rPr>
              <a:t>performing a set of </a:t>
            </a:r>
            <a:r>
              <a:rPr lang="en-US" b="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operations </a:t>
            </a:r>
          </a:p>
          <a:p>
            <a:pPr marL="1143000" lvl="2" indent="-228600" eaLnBrk="0" hangingPunct="0">
              <a:lnSpc>
                <a:spcPct val="90000"/>
              </a:lnSpc>
              <a:spcBef>
                <a:spcPts val="1200"/>
              </a:spcBef>
              <a:buFont typeface="Arial" charset="0"/>
              <a:buChar char="•"/>
              <a:defRPr/>
            </a:pPr>
            <a:r>
              <a:rPr lang="en-US"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protecting </a:t>
            </a:r>
            <a:r>
              <a:rPr lang="en-US" dirty="0" smtClean="0">
                <a:latin typeface="Segoe UI" panose="020B0502040204020203" pitchFamily="34" charset="0"/>
                <a:ea typeface="Segoe UI" panose="020B0502040204020203" pitchFamily="34" charset="0"/>
                <a:cs typeface="Segoe UI" panose="020B0502040204020203" pitchFamily="34" charset="0"/>
              </a:rPr>
              <a:t>data </a:t>
            </a:r>
            <a:r>
              <a:rPr lang="en-US" dirty="0" smtClean="0">
                <a:latin typeface="Segoe UI" panose="020B0502040204020203" pitchFamily="34" charset="0"/>
                <a:ea typeface="Segoe UI" panose="020B0502040204020203" pitchFamily="34" charset="0"/>
                <a:cs typeface="Segoe UI" panose="020B0502040204020203" pitchFamily="34" charset="0"/>
              </a:rPr>
              <a:t> </a:t>
            </a:r>
            <a:r>
              <a:rPr lang="en-US" b="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privacy</a:t>
            </a:r>
          </a:p>
          <a:p>
            <a:pPr marL="800100" lvl="1" indent="-342900" eaLnBrk="0" hangingPunct="0">
              <a:lnSpc>
                <a:spcPct val="90000"/>
              </a:lnSpc>
              <a:spcBef>
                <a:spcPts val="1200"/>
              </a:spcBef>
              <a:buFont typeface="Wingdings" pitchFamily="2" charset="2"/>
              <a:buChar char="Ø"/>
              <a:defRPr/>
            </a:pPr>
            <a:r>
              <a:rPr lang="en-US" sz="2000" dirty="0">
                <a:latin typeface="Segoe UI" panose="020B0502040204020203" pitchFamily="34" charset="0"/>
                <a:ea typeface="Segoe UI" panose="020B0502040204020203" pitchFamily="34" charset="0"/>
                <a:cs typeface="Segoe UI" panose="020B0502040204020203" pitchFamily="34" charset="0"/>
              </a:rPr>
              <a:t>VM is dependent on the data and metadata </a:t>
            </a:r>
          </a:p>
          <a:p>
            <a:pPr marL="1143000" lvl="2" indent="-228600" eaLnBrk="0" hangingPunct="0">
              <a:lnSpc>
                <a:spcPct val="90000"/>
              </a:lnSpc>
              <a:spcBef>
                <a:spcPts val="1200"/>
              </a:spcBef>
              <a:buFont typeface="Arial" charset="0"/>
              <a:buChar char="•"/>
              <a:defRPr/>
            </a:pPr>
            <a:r>
              <a:rPr lang="en-US" dirty="0" smtClean="0">
                <a:latin typeface="Segoe UI" panose="020B0502040204020203" pitchFamily="34" charset="0"/>
                <a:ea typeface="Segoe UI" panose="020B0502040204020203" pitchFamily="34" charset="0"/>
                <a:cs typeface="Segoe UI" panose="020B0502040204020203" pitchFamily="34" charset="0"/>
              </a:rPr>
              <a:t>Unlike client applications, it </a:t>
            </a:r>
            <a:r>
              <a:rPr lang="en-US" dirty="0">
                <a:latin typeface="Segoe UI" panose="020B0502040204020203" pitchFamily="34" charset="0"/>
                <a:ea typeface="Segoe UI" panose="020B0502040204020203" pitchFamily="34" charset="0"/>
                <a:cs typeface="Segoe UI" panose="020B0502040204020203" pitchFamily="34" charset="0"/>
              </a:rPr>
              <a:t>is independent of the application that uses the </a:t>
            </a:r>
            <a:r>
              <a:rPr lang="en-US" dirty="0" smtClean="0">
                <a:latin typeface="Segoe UI" panose="020B0502040204020203" pitchFamily="34" charset="0"/>
                <a:ea typeface="Segoe UI" panose="020B0502040204020203" pitchFamily="34" charset="0"/>
                <a:cs typeface="Segoe UI" panose="020B0502040204020203" pitchFamily="34" charset="0"/>
              </a:rPr>
              <a:t>data</a:t>
            </a:r>
            <a:endParaRPr lang="en-US" dirty="0">
              <a:latin typeface="Segoe UI" panose="020B0502040204020203" pitchFamily="34" charset="0"/>
              <a:ea typeface="Segoe UI" panose="020B0502040204020203" pitchFamily="34" charset="0"/>
              <a:cs typeface="Segoe UI" panose="020B0502040204020203" pitchFamily="34" charset="0"/>
            </a:endParaRPr>
          </a:p>
          <a:p>
            <a:pPr marL="342900" indent="-342900" eaLnBrk="0" hangingPunct="0">
              <a:lnSpc>
                <a:spcPct val="90000"/>
              </a:lnSpc>
              <a:spcBef>
                <a:spcPct val="20000"/>
              </a:spcBef>
              <a:buFont typeface="Arial" charset="0"/>
              <a:buChar char="•"/>
              <a:defRPr/>
            </a:pPr>
            <a:r>
              <a:rPr lang="en-US" sz="2400" dirty="0" smtClean="0">
                <a:latin typeface="Segoe UI" panose="020B0502040204020203" pitchFamily="34" charset="0"/>
                <a:ea typeface="Segoe UI" panose="020B0502040204020203" pitchFamily="34" charset="0"/>
                <a:cs typeface="Segoe UI" panose="020B0502040204020203" pitchFamily="34" charset="0"/>
              </a:rPr>
              <a:t>AB is used </a:t>
            </a:r>
            <a:r>
              <a:rPr lang="en-US" sz="2400" dirty="0">
                <a:latin typeface="Segoe UI" panose="020B0502040204020203" pitchFamily="34" charset="0"/>
                <a:ea typeface="Segoe UI" panose="020B0502040204020203" pitchFamily="34" charset="0"/>
                <a:cs typeface="Segoe UI" panose="020B0502040204020203" pitchFamily="34" charset="0"/>
              </a:rPr>
              <a:t>to provide </a:t>
            </a:r>
            <a:r>
              <a:rPr lang="en-US" sz="2400" b="1" i="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data </a:t>
            </a:r>
            <a:r>
              <a:rPr lang="en-US" sz="2400" b="1" i="1" dirty="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a:t>
            </a:r>
            <a:r>
              <a:rPr lang="en-US" sz="2400" b="1" i="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rivacy </a:t>
            </a:r>
            <a:r>
              <a:rPr lang="en-US" sz="2400" b="1" i="1" dirty="0" smtClean="0">
                <a:solidFill>
                  <a:srgbClr val="000000"/>
                </a:solidFill>
                <a:effectLst>
                  <a:outerShdw blurRad="38100" dist="38100" dir="2700000" algn="tl">
                    <a:srgbClr val="C0C0C0"/>
                  </a:outerShdw>
                </a:effectLst>
                <a:latin typeface="Segoe UI" panose="020B0502040204020203" pitchFamily="34" charset="0"/>
                <a:ea typeface="Segoe UI" panose="020B0502040204020203" pitchFamily="34" charset="0"/>
                <a:cs typeface="Segoe UI" panose="020B0502040204020203" pitchFamily="34" charset="0"/>
              </a:rPr>
              <a:t>protection</a:t>
            </a:r>
            <a:endParaRPr lang="en-US" sz="2000" dirty="0">
              <a:cs typeface="Segoe UI" pitchFamily="34" charset="0"/>
            </a:endParaRPr>
          </a:p>
        </p:txBody>
      </p:sp>
      <p:sp>
        <p:nvSpPr>
          <p:cNvPr id="6" name="Title 1"/>
          <p:cNvSpPr txBox="1">
            <a:spLocks/>
          </p:cNvSpPr>
          <p:nvPr/>
        </p:nvSpPr>
        <p:spPr>
          <a:xfrm>
            <a:off x="457200" y="334112"/>
            <a:ext cx="8229600" cy="72234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smtClean="0">
                <a:solidFill>
                  <a:srgbClr val="2C7C9F"/>
                </a:solidFill>
                <a:effectLst>
                  <a:outerShdw blurRad="38100" dist="38100" dir="2700000" algn="tl">
                    <a:srgbClr val="000000">
                      <a:alpha val="43137"/>
                    </a:srgbClr>
                  </a:outerShdw>
                </a:effectLst>
                <a:latin typeface="+mn-lt"/>
                <a:ea typeface="Segoe UI" pitchFamily="34" charset="0"/>
                <a:cs typeface="Segoe UI" pitchFamily="34" charset="0"/>
              </a:rPr>
              <a:t>Active Bundle Approach</a:t>
            </a:r>
            <a:endParaRPr lang="en-US" sz="3200" dirty="0">
              <a:solidFill>
                <a:srgbClr val="2C7C9F"/>
              </a:solidFill>
              <a:effectLst>
                <a:outerShdw blurRad="38100" dist="38100" dir="2700000" algn="tl">
                  <a:srgbClr val="000000">
                    <a:alpha val="43137"/>
                  </a:srgbClr>
                </a:outerShdw>
              </a:effectLst>
              <a:latin typeface="+mn-lt"/>
              <a:ea typeface="Segoe UI" pitchFamily="34" charset="0"/>
              <a:cs typeface="Segoe UI" pitchFamily="34" charset="0"/>
            </a:endParaRPr>
          </a:p>
        </p:txBody>
      </p:sp>
    </p:spTree>
    <p:extLst>
      <p:ext uri="{BB962C8B-B14F-4D97-AF65-F5344CB8AC3E}">
        <p14:creationId xmlns:p14="http://schemas.microsoft.com/office/powerpoint/2010/main" val="541211961"/>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0"/>
            <a:ext cx="7499350" cy="1143000"/>
          </a:xfrm>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Active Bundle Scheme</a:t>
            </a:r>
          </a:p>
        </p:txBody>
      </p:sp>
      <p:sp>
        <p:nvSpPr>
          <p:cNvPr id="20" name="Oval 19"/>
          <p:cNvSpPr/>
          <p:nvPr/>
        </p:nvSpPr>
        <p:spPr>
          <a:xfrm>
            <a:off x="1066800" y="1371600"/>
            <a:ext cx="4343400" cy="44958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1">
              <a:solidFill>
                <a:schemeClr val="tx1"/>
              </a:solidFill>
              <a:latin typeface="Constantia" pitchFamily="18" charset="0"/>
            </a:endParaRPr>
          </a:p>
        </p:txBody>
      </p:sp>
      <p:sp>
        <p:nvSpPr>
          <p:cNvPr id="21" name="Oval 20"/>
          <p:cNvSpPr/>
          <p:nvPr/>
        </p:nvSpPr>
        <p:spPr>
          <a:xfrm>
            <a:off x="1676400" y="1981200"/>
            <a:ext cx="3048000" cy="32004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800" b="1">
              <a:solidFill>
                <a:schemeClr val="tx1"/>
              </a:solidFill>
              <a:effectLst>
                <a:outerShdw blurRad="38100" dist="38100" dir="2700000" algn="tl">
                  <a:srgbClr val="C0C0C0"/>
                </a:outerShdw>
              </a:effectLst>
              <a:latin typeface="Constantia" pitchFamily="18" charset="0"/>
            </a:endParaRPr>
          </a:p>
        </p:txBody>
      </p:sp>
      <p:sp>
        <p:nvSpPr>
          <p:cNvPr id="22" name="Oval 21"/>
          <p:cNvSpPr/>
          <p:nvPr/>
        </p:nvSpPr>
        <p:spPr>
          <a:xfrm>
            <a:off x="2286000" y="2590800"/>
            <a:ext cx="1828800" cy="1981200"/>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600">
              <a:solidFill>
                <a:srgbClr val="000000"/>
              </a:solidFill>
              <a:latin typeface="Constantia" pitchFamily="18" charset="0"/>
            </a:endParaRPr>
          </a:p>
        </p:txBody>
      </p:sp>
      <p:sp>
        <p:nvSpPr>
          <p:cNvPr id="24" name="Down Arrow 23"/>
          <p:cNvSpPr>
            <a:spLocks noChangeArrowheads="1"/>
          </p:cNvSpPr>
          <p:nvPr/>
        </p:nvSpPr>
        <p:spPr bwMode="auto">
          <a:xfrm rot="16200000">
            <a:off x="4457700" y="1257300"/>
            <a:ext cx="152400" cy="2209800"/>
          </a:xfrm>
          <a:prstGeom prst="downArrow">
            <a:avLst>
              <a:gd name="adj1" fmla="val 50000"/>
              <a:gd name="adj2" fmla="val 50012"/>
            </a:avLst>
          </a:prstGeom>
          <a:noFill/>
          <a:ln w="25400">
            <a:solidFill>
              <a:schemeClr val="accent5"/>
            </a:solidFill>
            <a:miter lim="800000"/>
            <a:headEnd/>
            <a:tailEnd/>
          </a:ln>
        </p:spPr>
        <p:txBody>
          <a:bodyPr vert="eaVert" anchor="ctr"/>
          <a:lstStyle/>
          <a:p>
            <a:pPr algn="ctr">
              <a:defRPr/>
            </a:pPr>
            <a:endParaRPr lang="en-US" sz="1800" dirty="0">
              <a:solidFill>
                <a:schemeClr val="accent5"/>
              </a:solidFill>
              <a:latin typeface="Constantia" pitchFamily="18" charset="0"/>
              <a:ea typeface="+mn-ea"/>
              <a:cs typeface="Arial" charset="0"/>
            </a:endParaRPr>
          </a:p>
        </p:txBody>
      </p:sp>
      <p:sp>
        <p:nvSpPr>
          <p:cNvPr id="25" name="Down Arrow 24"/>
          <p:cNvSpPr>
            <a:spLocks noChangeArrowheads="1"/>
          </p:cNvSpPr>
          <p:nvPr/>
        </p:nvSpPr>
        <p:spPr bwMode="auto">
          <a:xfrm rot="16200000">
            <a:off x="4533900" y="4465638"/>
            <a:ext cx="152400" cy="1752600"/>
          </a:xfrm>
          <a:prstGeom prst="downArrow">
            <a:avLst>
              <a:gd name="adj1" fmla="val 50000"/>
              <a:gd name="adj2" fmla="val 43764"/>
            </a:avLst>
          </a:prstGeom>
          <a:noFill/>
          <a:ln w="25400">
            <a:solidFill>
              <a:schemeClr val="accent5"/>
            </a:solidFill>
            <a:miter lim="800000"/>
            <a:headEnd/>
            <a:tailEnd/>
          </a:ln>
        </p:spPr>
        <p:txBody>
          <a:bodyPr vert="eaVert" anchor="ctr"/>
          <a:lstStyle/>
          <a:p>
            <a:pPr algn="ctr">
              <a:defRPr/>
            </a:pPr>
            <a:endParaRPr lang="en-US" sz="1800">
              <a:solidFill>
                <a:schemeClr val="accent5"/>
              </a:solidFill>
              <a:latin typeface="Constantia" pitchFamily="18" charset="0"/>
              <a:ea typeface="+mn-ea"/>
              <a:cs typeface="Arial" charset="0"/>
            </a:endParaRPr>
          </a:p>
        </p:txBody>
      </p:sp>
      <p:sp>
        <p:nvSpPr>
          <p:cNvPr id="26" name="Rectangle 3"/>
          <p:cNvSpPr>
            <a:spLocks/>
          </p:cNvSpPr>
          <p:nvPr/>
        </p:nvSpPr>
        <p:spPr bwMode="auto">
          <a:xfrm>
            <a:off x="4724400" y="846138"/>
            <a:ext cx="4876800" cy="2895600"/>
          </a:xfrm>
          <a:prstGeom prst="rect">
            <a:avLst/>
          </a:prstGeom>
          <a:noFill/>
          <a:ln w="9525">
            <a:noFill/>
            <a:miter lim="800000"/>
            <a:headEnd/>
            <a:tailEnd/>
          </a:ln>
        </p:spPr>
        <p:txBody>
          <a:bodyPr/>
          <a:lstStyle/>
          <a:p>
            <a:pPr marL="177800" indent="-177800" eaLnBrk="0" hangingPunct="0">
              <a:lnSpc>
                <a:spcPct val="80000"/>
              </a:lnSpc>
              <a:spcBef>
                <a:spcPct val="20000"/>
              </a:spcBef>
              <a:buFont typeface="Arial" pitchFamily="34" charset="0"/>
              <a:buNone/>
              <a:defRPr/>
            </a:pPr>
            <a:endParaRPr lang="en-US" sz="400">
              <a:solidFill>
                <a:srgbClr val="FF9900"/>
              </a:solidFill>
              <a:effectLst>
                <a:outerShdw blurRad="38100" dist="38100" dir="2700000" algn="tl">
                  <a:srgbClr val="C0C0C0"/>
                </a:outerShdw>
              </a:effectLst>
              <a:latin typeface="Segoe UI" pitchFamily="34" charset="0"/>
              <a:cs typeface="Segoe UI" pitchFamily="34" charset="0"/>
            </a:endParaRPr>
          </a:p>
          <a:p>
            <a:pPr marL="177800" indent="-177800" eaLnBrk="0" hangingPunct="0">
              <a:lnSpc>
                <a:spcPct val="80000"/>
              </a:lnSpc>
              <a:spcBef>
                <a:spcPct val="20000"/>
              </a:spcBef>
              <a:buFont typeface="Arial" pitchFamily="34" charset="0"/>
              <a:buNone/>
              <a:defRPr/>
            </a:pPr>
            <a:endParaRPr lang="en-US" sz="400">
              <a:solidFill>
                <a:srgbClr val="FF9900"/>
              </a:solidFill>
              <a:effectLst>
                <a:outerShdw blurRad="38100" dist="38100" dir="2700000" algn="tl">
                  <a:srgbClr val="C0C0C0"/>
                </a:outerShdw>
              </a:effectLst>
              <a:latin typeface="Segoe UI" pitchFamily="34" charset="0"/>
              <a:cs typeface="Segoe UI" pitchFamily="34" charset="0"/>
            </a:endParaRPr>
          </a:p>
          <a:p>
            <a:pPr marL="177800" indent="-177800" eaLnBrk="0" hangingPunct="0">
              <a:lnSpc>
                <a:spcPct val="80000"/>
              </a:lnSpc>
              <a:spcBef>
                <a:spcPct val="20000"/>
              </a:spcBef>
              <a:buFont typeface="Arial" pitchFamily="34" charset="0"/>
              <a:buNone/>
              <a:defRPr/>
            </a:pPr>
            <a:endParaRPr lang="en-US" sz="400">
              <a:solidFill>
                <a:srgbClr val="FF9900"/>
              </a:solidFill>
              <a:effectLst>
                <a:outerShdw blurRad="38100" dist="38100" dir="2700000" algn="tl">
                  <a:srgbClr val="C0C0C0"/>
                </a:outerShdw>
              </a:effectLst>
              <a:latin typeface="Segoe UI" pitchFamily="34" charset="0"/>
              <a:cs typeface="Segoe UI" pitchFamily="34" charset="0"/>
            </a:endParaRPr>
          </a:p>
          <a:p>
            <a:pPr marL="742950" lvl="1" indent="-285750" eaLnBrk="0" hangingPunct="0">
              <a:lnSpc>
                <a:spcPct val="80000"/>
              </a:lnSpc>
              <a:spcBef>
                <a:spcPct val="20000"/>
              </a:spcBef>
              <a:buFont typeface="Arial" pitchFamily="34" charset="0"/>
              <a:buChar char="–"/>
              <a:defRPr/>
            </a:pPr>
            <a:r>
              <a:rPr lang="en-US">
                <a:solidFill>
                  <a:srgbClr val="572314"/>
                </a:solidFill>
                <a:effectLst>
                  <a:outerShdw blurRad="38100" dist="38100" dir="2700000" algn="tl">
                    <a:srgbClr val="C0C0C0"/>
                  </a:outerShdw>
                </a:effectLst>
                <a:latin typeface="Gill Sans MT" pitchFamily="34" charset="0"/>
              </a:rPr>
              <a:t>Metadata:</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Access control policies</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Data integrity checks</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Dissemination policies</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Life duration</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ID of a trust server</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ID of a security server</a:t>
            </a:r>
          </a:p>
          <a:p>
            <a:pPr marL="1143000" lvl="2" indent="-228600" eaLnBrk="0" hangingPunct="0">
              <a:lnSpc>
                <a:spcPct val="80000"/>
              </a:lnSpc>
              <a:spcBef>
                <a:spcPct val="20000"/>
              </a:spcBef>
              <a:buFont typeface="Arial" pitchFamily="34" charset="0"/>
              <a:buChar char="•"/>
              <a:defRPr/>
            </a:pPr>
            <a:r>
              <a:rPr lang="en-US" sz="1800">
                <a:latin typeface="Segoe UI" pitchFamily="34" charset="0"/>
                <a:cs typeface="Segoe UI" pitchFamily="34" charset="0"/>
              </a:rPr>
              <a:t>App-dependent information</a:t>
            </a:r>
          </a:p>
          <a:p>
            <a:pPr marL="1143000" lvl="2" indent="-228600" eaLnBrk="0" hangingPunct="0">
              <a:lnSpc>
                <a:spcPct val="80000"/>
              </a:lnSpc>
              <a:spcBef>
                <a:spcPct val="20000"/>
              </a:spcBef>
              <a:buFont typeface="Arial" pitchFamily="34" charset="0"/>
              <a:buChar char="•"/>
              <a:defRPr/>
            </a:pPr>
            <a:r>
              <a:rPr lang="en-US" sz="1600">
                <a:latin typeface="Segoe UI" pitchFamily="34" charset="0"/>
                <a:cs typeface="Segoe UI" pitchFamily="34" charset="0"/>
              </a:rPr>
              <a:t>…</a:t>
            </a:r>
          </a:p>
          <a:p>
            <a:pPr marL="1143000" lvl="2" indent="-228600" eaLnBrk="0" hangingPunct="0">
              <a:lnSpc>
                <a:spcPct val="80000"/>
              </a:lnSpc>
              <a:spcBef>
                <a:spcPct val="20000"/>
              </a:spcBef>
              <a:buFont typeface="Arial" pitchFamily="34" charset="0"/>
              <a:buChar char="•"/>
              <a:defRPr/>
            </a:pPr>
            <a:endParaRPr lang="en-US" sz="1600">
              <a:latin typeface="Segoe UI" pitchFamily="34" charset="0"/>
              <a:cs typeface="Segoe UI" pitchFamily="34" charset="0"/>
            </a:endParaRPr>
          </a:p>
        </p:txBody>
      </p:sp>
      <p:sp>
        <p:nvSpPr>
          <p:cNvPr id="27" name="Down Arrow 17"/>
          <p:cNvSpPr>
            <a:spLocks noChangeArrowheads="1"/>
          </p:cNvSpPr>
          <p:nvPr/>
        </p:nvSpPr>
        <p:spPr bwMode="auto">
          <a:xfrm rot="16200000">
            <a:off x="4762500" y="3094038"/>
            <a:ext cx="152400" cy="1447800"/>
          </a:xfrm>
          <a:prstGeom prst="downArrow">
            <a:avLst>
              <a:gd name="adj1" fmla="val 50000"/>
              <a:gd name="adj2" fmla="val 70822"/>
            </a:avLst>
          </a:prstGeom>
          <a:noFill/>
          <a:ln w="25400">
            <a:solidFill>
              <a:schemeClr val="accent5"/>
            </a:solidFill>
            <a:miter lim="800000"/>
            <a:headEnd/>
            <a:tailEnd/>
          </a:ln>
        </p:spPr>
        <p:txBody>
          <a:bodyPr vert="eaVert" anchor="ctr"/>
          <a:lstStyle/>
          <a:p>
            <a:pPr algn="ctr">
              <a:defRPr/>
            </a:pPr>
            <a:endParaRPr lang="en-US" sz="1800">
              <a:solidFill>
                <a:schemeClr val="accent5"/>
              </a:solidFill>
              <a:latin typeface="Constantia" pitchFamily="18" charset="0"/>
              <a:ea typeface="+mn-ea"/>
              <a:cs typeface="Arial" charset="0"/>
            </a:endParaRPr>
          </a:p>
        </p:txBody>
      </p:sp>
      <p:sp>
        <p:nvSpPr>
          <p:cNvPr id="28" name="TextBox 27"/>
          <p:cNvSpPr txBox="1"/>
          <p:nvPr/>
        </p:nvSpPr>
        <p:spPr>
          <a:xfrm>
            <a:off x="5029200" y="3741738"/>
            <a:ext cx="3581400" cy="1228725"/>
          </a:xfrm>
          <a:prstGeom prst="rect">
            <a:avLst/>
          </a:prstGeom>
          <a:noFill/>
        </p:spPr>
        <p:txBody>
          <a:bodyPr>
            <a:spAutoFit/>
          </a:bodyPr>
          <a:lstStyle>
            <a:lvl1pPr marL="24161750" indent="-24161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lnSpc>
                <a:spcPct val="80000"/>
              </a:lnSpc>
              <a:spcBef>
                <a:spcPct val="20000"/>
              </a:spcBef>
              <a:buFont typeface="Arial" pitchFamily="34" charset="0"/>
              <a:buChar char="–"/>
              <a:defRPr/>
            </a:pPr>
            <a:r>
              <a:rPr lang="en-US" smtClean="0">
                <a:solidFill>
                  <a:srgbClr val="572314"/>
                </a:solidFill>
                <a:effectLst>
                  <a:outerShdw blurRad="38100" dist="38100" dir="2700000" algn="tl">
                    <a:srgbClr val="C0C0C0"/>
                  </a:outerShdw>
                </a:effectLst>
                <a:latin typeface="Gill Sans MT" pitchFamily="34" charset="0"/>
              </a:rPr>
              <a:t>Sensitive Data:</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Identity Information</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a:t>
            </a:r>
          </a:p>
          <a:p>
            <a:pPr lvl="2">
              <a:lnSpc>
                <a:spcPct val="80000"/>
              </a:lnSpc>
              <a:spcBef>
                <a:spcPct val="20000"/>
              </a:spcBef>
              <a:buClr>
                <a:schemeClr val="tx1"/>
              </a:buClr>
              <a:defRPr/>
            </a:pPr>
            <a:endParaRPr lang="en-US" sz="1800" smtClean="0">
              <a:solidFill>
                <a:srgbClr val="7F7F7F"/>
              </a:solidFill>
              <a:latin typeface="Segoe UI" pitchFamily="34" charset="0"/>
              <a:cs typeface="Segoe UI" pitchFamily="34" charset="0"/>
            </a:endParaRPr>
          </a:p>
        </p:txBody>
      </p:sp>
      <p:sp>
        <p:nvSpPr>
          <p:cNvPr id="29" name="TextBox 28"/>
          <p:cNvSpPr txBox="1"/>
          <p:nvPr/>
        </p:nvSpPr>
        <p:spPr>
          <a:xfrm>
            <a:off x="4724400" y="4808538"/>
            <a:ext cx="4572000" cy="1717675"/>
          </a:xfrm>
          <a:prstGeom prst="rect">
            <a:avLst/>
          </a:prstGeom>
          <a:noFill/>
        </p:spPr>
        <p:txBody>
          <a:bodyPr>
            <a:spAutoFit/>
          </a:bodyPr>
          <a:lstStyle>
            <a:lvl1pPr marL="24161750" indent="-2416175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a:lnSpc>
                <a:spcPct val="80000"/>
              </a:lnSpc>
              <a:spcBef>
                <a:spcPct val="20000"/>
              </a:spcBef>
              <a:buFont typeface="Arial" pitchFamily="34" charset="0"/>
              <a:buChar char="–"/>
              <a:defRPr/>
            </a:pPr>
            <a:r>
              <a:rPr lang="en-US" smtClean="0">
                <a:solidFill>
                  <a:srgbClr val="572314"/>
                </a:solidFill>
                <a:effectLst>
                  <a:outerShdw blurRad="38100" dist="38100" dir="2700000" algn="tl">
                    <a:srgbClr val="C0C0C0"/>
                  </a:outerShdw>
                </a:effectLst>
                <a:latin typeface="Gill Sans MT" pitchFamily="34" charset="0"/>
              </a:rPr>
              <a:t>Virtual Machine (algorithm):</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Interprets metadata</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Checks active bundle integrity</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Enforces access and dissemination control policies</a:t>
            </a:r>
          </a:p>
          <a:p>
            <a:pPr lvl="2">
              <a:lnSpc>
                <a:spcPct val="80000"/>
              </a:lnSpc>
              <a:spcBef>
                <a:spcPct val="20000"/>
              </a:spcBef>
              <a:buFont typeface="Arial" pitchFamily="34" charset="0"/>
              <a:buChar char="•"/>
              <a:defRPr/>
            </a:pPr>
            <a:r>
              <a:rPr lang="en-US" sz="1800" smtClean="0">
                <a:latin typeface="Segoe UI" pitchFamily="34" charset="0"/>
                <a:cs typeface="Segoe UI" pitchFamily="34" charset="0"/>
              </a:rPr>
              <a:t>…</a:t>
            </a:r>
            <a:endParaRPr lang="en-US" sz="1600" smtClean="0">
              <a:latin typeface="Segoe UI" pitchFamily="34" charset="0"/>
              <a:cs typeface="Segoe UI" pitchFamily="34" charset="0"/>
            </a:endParaRPr>
          </a:p>
        </p:txBody>
      </p:sp>
      <p:sp>
        <p:nvSpPr>
          <p:cNvPr id="13" name="TextBox 12"/>
          <p:cNvSpPr txBox="1">
            <a:spLocks noChangeArrowheads="1"/>
          </p:cNvSpPr>
          <p:nvPr/>
        </p:nvSpPr>
        <p:spPr bwMode="auto">
          <a:xfrm>
            <a:off x="2438400" y="2971800"/>
            <a:ext cx="1828800"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100">
                <a:solidFill>
                  <a:srgbClr val="FF0000"/>
                </a:solidFill>
              </a:rPr>
              <a:t>E(Name)</a:t>
            </a:r>
          </a:p>
          <a:p>
            <a:pPr eaLnBrk="1" hangingPunct="1">
              <a:buFont typeface="Arial" pitchFamily="34" charset="0"/>
              <a:buChar char="•"/>
            </a:pPr>
            <a:r>
              <a:rPr lang="en-US" altLang="en-US" sz="1100">
                <a:solidFill>
                  <a:srgbClr val="FF0000"/>
                </a:solidFill>
              </a:rPr>
              <a:t>E(E-mail)</a:t>
            </a:r>
          </a:p>
          <a:p>
            <a:pPr eaLnBrk="1" hangingPunct="1">
              <a:buFont typeface="Arial" pitchFamily="34" charset="0"/>
              <a:buChar char="•"/>
            </a:pPr>
            <a:r>
              <a:rPr lang="en-US" altLang="en-US" sz="1100">
                <a:solidFill>
                  <a:srgbClr val="FF0000"/>
                </a:solidFill>
              </a:rPr>
              <a:t>E(Password)</a:t>
            </a:r>
          </a:p>
          <a:p>
            <a:pPr eaLnBrk="1" hangingPunct="1">
              <a:buFont typeface="Arial" pitchFamily="34" charset="0"/>
              <a:buChar char="•"/>
            </a:pPr>
            <a:r>
              <a:rPr lang="en-US" altLang="en-US" sz="1100">
                <a:solidFill>
                  <a:srgbClr val="FF0000"/>
                </a:solidFill>
              </a:rPr>
              <a:t>E(Shipping Address)</a:t>
            </a:r>
          </a:p>
          <a:p>
            <a:pPr eaLnBrk="1" hangingPunct="1">
              <a:buFont typeface="Arial" pitchFamily="34" charset="0"/>
              <a:buChar char="•"/>
            </a:pPr>
            <a:r>
              <a:rPr lang="en-US" altLang="en-US" sz="1100">
                <a:solidFill>
                  <a:srgbClr val="FF0000"/>
                </a:solidFill>
              </a:rPr>
              <a:t>E(Billing Address)</a:t>
            </a:r>
          </a:p>
          <a:p>
            <a:pPr eaLnBrk="1" hangingPunct="1">
              <a:buFont typeface="Arial" pitchFamily="34" charset="0"/>
              <a:buChar char="•"/>
            </a:pPr>
            <a:r>
              <a:rPr lang="en-US" altLang="en-US" sz="1100">
                <a:solidFill>
                  <a:srgbClr val="FF0000"/>
                </a:solidFill>
              </a:rPr>
              <a:t>E(Credit Card)</a:t>
            </a:r>
          </a:p>
          <a:p>
            <a:pPr eaLnBrk="1" hangingPunct="1">
              <a:buFont typeface="Arial" pitchFamily="34" charset="0"/>
              <a:buChar char="•"/>
            </a:pPr>
            <a:r>
              <a:rPr lang="en-US" altLang="en-US" sz="1100">
                <a:solidFill>
                  <a:srgbClr val="FF0000"/>
                </a:solidFill>
              </a:rPr>
              <a:t>…</a:t>
            </a:r>
          </a:p>
        </p:txBody>
      </p:sp>
      <p:sp>
        <p:nvSpPr>
          <p:cNvPr id="14" name="TextBox 13"/>
          <p:cNvSpPr txBox="1">
            <a:spLocks noChangeArrowheads="1"/>
          </p:cNvSpPr>
          <p:nvPr/>
        </p:nvSpPr>
        <p:spPr bwMode="auto">
          <a:xfrm>
            <a:off x="1066800" y="643255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solidFill>
                  <a:srgbClr val="FF0000"/>
                </a:solidFill>
              </a:rPr>
              <a:t>* E( ) - Encrypted Information</a:t>
            </a:r>
          </a:p>
        </p:txBody>
      </p:sp>
    </p:spTree>
    <p:extLst>
      <p:ext uri="{BB962C8B-B14F-4D97-AF65-F5344CB8AC3E}">
        <p14:creationId xmlns:p14="http://schemas.microsoft.com/office/powerpoint/2010/main" val="3733715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linds(horizontal)">
                                      <p:cBhvr>
                                        <p:cTn id="32" dur="500"/>
                                        <p:tgtEl>
                                          <p:spTgt spid="2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linds(horizontal)">
                                      <p:cBhvr>
                                        <p:cTn id="40" dur="500"/>
                                        <p:tgtEl>
                                          <p:spTgt spid="2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p:bldP spid="27" grpId="0" animBg="1"/>
      <p:bldP spid="28" grpId="0"/>
      <p:bldP spid="29" grpId="0"/>
      <p:bldP spid="13" grpId="0"/>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p:cNvSpPr>
          <p:nvPr>
            <p:ph type="body" idx="4294967295"/>
          </p:nvPr>
        </p:nvSpPr>
        <p:spPr>
          <a:xfrm>
            <a:off x="457200" y="1700807"/>
            <a:ext cx="8229600" cy="4933355"/>
          </a:xfrm>
        </p:spPr>
        <p:txBody>
          <a:bodyPr>
            <a:normAutofit fontScale="92500" lnSpcReduction="10000"/>
          </a:bodyPr>
          <a:lstStyle/>
          <a:p>
            <a:pPr>
              <a:defRPr/>
            </a:pPr>
            <a:r>
              <a:rPr lang="en-US" sz="2800" dirty="0">
                <a:solidFill>
                  <a:schemeClr val="tx1"/>
                </a:solidFill>
                <a:ea typeface="Verdana" pitchFamily="34" charset="0"/>
                <a:cs typeface="Verdana" pitchFamily="34" charset="0"/>
              </a:rPr>
              <a:t>Privacy </a:t>
            </a:r>
            <a:r>
              <a:rPr lang="en-US" sz="2800" dirty="0">
                <a:solidFill>
                  <a:schemeClr val="tx1"/>
                </a:solidFill>
                <a:ea typeface="Verdana" pitchFamily="34" charset="0"/>
                <a:cs typeface="Verdana" pitchFamily="34" charset="0"/>
              </a:rPr>
              <a:t>policy </a:t>
            </a:r>
            <a:r>
              <a:rPr lang="en-US" sz="2800" dirty="0" smtClean="0">
                <a:solidFill>
                  <a:schemeClr val="tx1"/>
                </a:solidFill>
                <a:ea typeface="Verdana" pitchFamily="34" charset="0"/>
                <a:cs typeface="Verdana" pitchFamily="34" charset="0"/>
              </a:rPr>
              <a:t>enforcement </a:t>
            </a:r>
          </a:p>
          <a:p>
            <a:pPr lvl="1">
              <a:defRPr/>
            </a:pPr>
            <a:r>
              <a:rPr lang="en-US" sz="2600" dirty="0">
                <a:solidFill>
                  <a:schemeClr val="tx1"/>
                </a:solidFill>
                <a:ea typeface="Verdana" pitchFamily="34" charset="0"/>
                <a:cs typeface="Verdana" pitchFamily="34" charset="0"/>
              </a:rPr>
              <a:t>E</a:t>
            </a:r>
            <a:r>
              <a:rPr lang="en-US" sz="2600" dirty="0" smtClean="0">
                <a:solidFill>
                  <a:schemeClr val="tx1"/>
                </a:solidFill>
                <a:ea typeface="Verdana" pitchFamily="34" charset="0"/>
                <a:cs typeface="Verdana" pitchFamily="34" charset="0"/>
              </a:rPr>
              <a:t>nforces </a:t>
            </a:r>
            <a:r>
              <a:rPr lang="en-US" sz="2600" dirty="0">
                <a:solidFill>
                  <a:schemeClr val="tx1"/>
                </a:solidFill>
                <a:ea typeface="Verdana" pitchFamily="34" charset="0"/>
                <a:cs typeface="Verdana" pitchFamily="34" charset="0"/>
              </a:rPr>
              <a:t>privacy policies included in </a:t>
            </a:r>
            <a:r>
              <a:rPr lang="en-US" sz="2600" dirty="0">
                <a:solidFill>
                  <a:schemeClr val="tx1"/>
                </a:solidFill>
                <a:ea typeface="Verdana" pitchFamily="34" charset="0"/>
                <a:cs typeface="Verdana" pitchFamily="34" charset="0"/>
              </a:rPr>
              <a:t>metadata of </a:t>
            </a:r>
            <a:r>
              <a:rPr lang="en-US" sz="2600" dirty="0">
                <a:solidFill>
                  <a:schemeClr val="tx1"/>
                </a:solidFill>
                <a:ea typeface="Verdana" pitchFamily="34" charset="0"/>
                <a:cs typeface="Verdana" pitchFamily="34" charset="0"/>
              </a:rPr>
              <a:t>the </a:t>
            </a:r>
            <a:r>
              <a:rPr lang="en-US" sz="2600" dirty="0">
                <a:solidFill>
                  <a:schemeClr val="tx1"/>
                </a:solidFill>
                <a:ea typeface="Verdana" pitchFamily="34" charset="0"/>
                <a:cs typeface="Verdana" pitchFamily="34" charset="0"/>
              </a:rPr>
              <a:t>data</a:t>
            </a:r>
          </a:p>
          <a:p>
            <a:pPr>
              <a:defRPr/>
            </a:pPr>
            <a:r>
              <a:rPr lang="en-US" sz="2800" dirty="0">
                <a:solidFill>
                  <a:schemeClr val="tx1"/>
                </a:solidFill>
                <a:ea typeface="Verdana" pitchFamily="34" charset="0"/>
                <a:cs typeface="Verdana" pitchFamily="34" charset="0"/>
              </a:rPr>
              <a:t>Self-Integrity </a:t>
            </a:r>
            <a:r>
              <a:rPr lang="en-US" sz="2800" dirty="0" smtClean="0">
                <a:solidFill>
                  <a:schemeClr val="tx1"/>
                </a:solidFill>
                <a:ea typeface="Verdana" pitchFamily="34" charset="0"/>
                <a:cs typeface="Verdana" pitchFamily="34" charset="0"/>
              </a:rPr>
              <a:t>check</a:t>
            </a:r>
          </a:p>
          <a:p>
            <a:pPr lvl="1">
              <a:defRPr/>
            </a:pPr>
            <a:r>
              <a:rPr lang="en-US" sz="2600" dirty="0" smtClean="0">
                <a:solidFill>
                  <a:schemeClr val="tx1"/>
                </a:solidFill>
                <a:ea typeface="Verdana" pitchFamily="34" charset="0"/>
                <a:cs typeface="Verdana" pitchFamily="34" charset="0"/>
              </a:rPr>
              <a:t>Using </a:t>
            </a:r>
            <a:r>
              <a:rPr lang="en-US" sz="2600" dirty="0">
                <a:solidFill>
                  <a:schemeClr val="tx1"/>
                </a:solidFill>
                <a:ea typeface="Verdana" pitchFamily="34" charset="0"/>
                <a:cs typeface="Verdana" pitchFamily="34" charset="0"/>
              </a:rPr>
              <a:t>a hash function</a:t>
            </a:r>
          </a:p>
          <a:p>
            <a:pPr>
              <a:defRPr/>
            </a:pPr>
            <a:r>
              <a:rPr lang="en-US" sz="2800" dirty="0" smtClean="0">
                <a:solidFill>
                  <a:schemeClr val="tx1"/>
                </a:solidFill>
                <a:ea typeface="Verdana" pitchFamily="34" charset="0"/>
                <a:cs typeface="Verdana" pitchFamily="34" charset="0"/>
              </a:rPr>
              <a:t>Evaporation</a:t>
            </a:r>
          </a:p>
          <a:p>
            <a:pPr lvl="1">
              <a:defRPr/>
            </a:pPr>
            <a:r>
              <a:rPr lang="en-US" sz="2600" dirty="0" smtClean="0">
                <a:solidFill>
                  <a:schemeClr val="tx1"/>
                </a:solidFill>
                <a:ea typeface="Verdana" pitchFamily="34" charset="0"/>
                <a:cs typeface="Verdana" pitchFamily="34" charset="0"/>
              </a:rPr>
              <a:t>Evaporates </a:t>
            </a:r>
            <a:r>
              <a:rPr lang="en-US" sz="2600" dirty="0">
                <a:solidFill>
                  <a:schemeClr val="tx1"/>
                </a:solidFill>
                <a:ea typeface="Verdana" pitchFamily="34" charset="0"/>
                <a:cs typeface="Verdana" pitchFamily="34" charset="0"/>
              </a:rPr>
              <a:t>(a part of) sensitive data when threatened with disclosure</a:t>
            </a:r>
          </a:p>
          <a:p>
            <a:pPr>
              <a:defRPr/>
            </a:pPr>
            <a:r>
              <a:rPr lang="en-US" sz="2800" dirty="0" smtClean="0">
                <a:solidFill>
                  <a:schemeClr val="tx1"/>
                </a:solidFill>
                <a:ea typeface="Verdana" pitchFamily="34" charset="0"/>
                <a:cs typeface="Verdana" pitchFamily="34" charset="0"/>
              </a:rPr>
              <a:t>Apoptosis</a:t>
            </a:r>
          </a:p>
          <a:p>
            <a:pPr lvl="1">
              <a:defRPr/>
            </a:pPr>
            <a:r>
              <a:rPr lang="en-US" sz="2600" dirty="0" smtClean="0">
                <a:solidFill>
                  <a:schemeClr val="tx1"/>
                </a:solidFill>
                <a:ea typeface="Verdana" pitchFamily="34" charset="0"/>
                <a:cs typeface="Verdana" pitchFamily="34" charset="0"/>
              </a:rPr>
              <a:t>Self-destruction  </a:t>
            </a:r>
            <a:r>
              <a:rPr lang="en-US" sz="2600" dirty="0">
                <a:solidFill>
                  <a:schemeClr val="tx1"/>
                </a:solidFill>
                <a:ea typeface="Verdana" pitchFamily="34" charset="0"/>
                <a:cs typeface="Verdana" pitchFamily="34" charset="0"/>
              </a:rPr>
              <a:t>of AB’s sensitive data and metadata </a:t>
            </a:r>
          </a:p>
          <a:p>
            <a:pPr>
              <a:buFont typeface="Arial" charset="0"/>
              <a:buNone/>
              <a:defRPr/>
            </a:pPr>
            <a:endParaRPr lang="en-US" dirty="0" smtClean="0">
              <a:cs typeface="Segoe UI" pitchFamily="34" charset="0"/>
            </a:endParaRPr>
          </a:p>
          <a:p>
            <a:pPr>
              <a:defRPr/>
            </a:pPr>
            <a:endParaRPr lang="en-US" dirty="0" smtClean="0">
              <a:cs typeface="Segoe UI" pitchFamily="34" charset="0"/>
            </a:endParaRPr>
          </a:p>
        </p:txBody>
      </p:sp>
      <p:sp>
        <p:nvSpPr>
          <p:cNvPr id="284675"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4ADD0AC9-C093-4973-AF96-2FCA2D43B9E8}" type="slidenum">
              <a:rPr lang="en-US" sz="1200">
                <a:solidFill>
                  <a:srgbClr val="898989"/>
                </a:solidFill>
                <a:latin typeface="Segoe UI" pitchFamily="34" charset="0"/>
                <a:ea typeface="宋体" pitchFamily="2" charset="-122"/>
                <a:cs typeface="Segoe UI" pitchFamily="34" charset="0"/>
              </a:rPr>
              <a:pPr algn="r"/>
              <a:t>57</a:t>
            </a:fld>
            <a:endParaRPr lang="en-US" sz="1200">
              <a:solidFill>
                <a:srgbClr val="898989"/>
              </a:solidFill>
              <a:latin typeface="Segoe UI" pitchFamily="34" charset="0"/>
              <a:ea typeface="宋体" pitchFamily="2" charset="-122"/>
              <a:cs typeface="Segoe UI" pitchFamily="34" charset="0"/>
            </a:endParaRPr>
          </a:p>
        </p:txBody>
      </p:sp>
      <p:sp>
        <p:nvSpPr>
          <p:cNvPr id="5" name="Title 1"/>
          <p:cNvSpPr txBox="1">
            <a:spLocks/>
          </p:cNvSpPr>
          <p:nvPr/>
        </p:nvSpPr>
        <p:spPr>
          <a:xfrm>
            <a:off x="457200" y="423758"/>
            <a:ext cx="8229600" cy="722344"/>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defRPr/>
            </a:pPr>
            <a:r>
              <a:rPr lang="en-US" sz="3200" dirty="0">
                <a:solidFill>
                  <a:srgbClr val="0070C0"/>
                </a:solidFill>
                <a:ea typeface="Verdana" pitchFamily="34" charset="0"/>
                <a:cs typeface="Verdana" pitchFamily="34" charset="0"/>
              </a:rPr>
              <a:t>Active Bundle Operations</a:t>
            </a:r>
            <a:endParaRPr lang="en-US" sz="3200" dirty="0">
              <a:solidFill>
                <a:srgbClr val="0070C0"/>
              </a:solidFill>
              <a:ea typeface="Verdana" pitchFamily="34" charset="0"/>
              <a:cs typeface="Verdana" pitchFamily="34" charset="0"/>
            </a:endParaRPr>
          </a:p>
        </p:txBody>
      </p:sp>
    </p:spTree>
    <p:extLst>
      <p:ext uri="{BB962C8B-B14F-4D97-AF65-F5344CB8AC3E}">
        <p14:creationId xmlns:p14="http://schemas.microsoft.com/office/powerpoint/2010/main" val="166055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68189"/>
          </a:xfrm>
        </p:spPr>
        <p:txBody>
          <a:bodyPr>
            <a:normAutofit/>
          </a:bodyPr>
          <a:lstStyle/>
          <a:p>
            <a:pPr algn="ctr"/>
            <a:r>
              <a:rPr lang="en-US" sz="3200" dirty="0" smtClean="0"/>
              <a:t>Components of Active Bundle</a:t>
            </a:r>
            <a:endParaRPr lang="en-US" sz="3200" dirty="0"/>
          </a:p>
        </p:txBody>
      </p:sp>
      <p:sp>
        <p:nvSpPr>
          <p:cNvPr id="3" name="Content Placeholder 2"/>
          <p:cNvSpPr>
            <a:spLocks noGrp="1"/>
          </p:cNvSpPr>
          <p:nvPr>
            <p:ph idx="1"/>
          </p:nvPr>
        </p:nvSpPr>
        <p:spPr>
          <a:xfrm>
            <a:off x="927614" y="1524000"/>
            <a:ext cx="7498080" cy="5181600"/>
          </a:xfrm>
        </p:spPr>
        <p:txBody>
          <a:bodyPr>
            <a:normAutofit lnSpcReduction="10000"/>
          </a:bodyPr>
          <a:lstStyle/>
          <a:p>
            <a:pPr marL="457200" indent="-457200"/>
            <a:r>
              <a:rPr lang="en-US" b="1" dirty="0" smtClean="0">
                <a:ea typeface="ＭＳ Ｐゴシック" pitchFamily="34" charset="-128"/>
              </a:rPr>
              <a:t>Identity data:</a:t>
            </a:r>
            <a:r>
              <a:rPr lang="en-US" dirty="0" smtClean="0">
                <a:ea typeface="ＭＳ Ｐゴシック" pitchFamily="34" charset="-128"/>
              </a:rPr>
              <a:t> Data used during authentication, getting service, using service (i.e. SSN, Date of Birth).  </a:t>
            </a:r>
          </a:p>
          <a:p>
            <a:pPr marL="457200" indent="-457200"/>
            <a:r>
              <a:rPr lang="en-US" b="1" dirty="0" smtClean="0">
                <a:ea typeface="ＭＳ Ｐゴシック" pitchFamily="34" charset="-128"/>
              </a:rPr>
              <a:t>Disclosure policy:</a:t>
            </a:r>
            <a:r>
              <a:rPr lang="en-US" dirty="0" smtClean="0">
                <a:ea typeface="ＭＳ Ｐゴシック" pitchFamily="34" charset="-128"/>
              </a:rPr>
              <a:t> A set of rules for choosing Identity data from a set of identities in IDM Wallet.  </a:t>
            </a:r>
          </a:p>
          <a:p>
            <a:pPr marL="457200" indent="-457200"/>
            <a:r>
              <a:rPr lang="en-US" b="1" dirty="0" smtClean="0">
                <a:ea typeface="ＭＳ Ｐゴシック" pitchFamily="34" charset="-128"/>
              </a:rPr>
              <a:t>Disclosure history:</a:t>
            </a:r>
            <a:r>
              <a:rPr lang="en-US" dirty="0" smtClean="0">
                <a:ea typeface="ＭＳ Ｐゴシック" pitchFamily="34" charset="-128"/>
              </a:rPr>
              <a:t> Used for logging and auditing purposes.</a:t>
            </a:r>
          </a:p>
          <a:p>
            <a:pPr marL="457200" indent="-457200"/>
            <a:r>
              <a:rPr lang="en-US" b="1" dirty="0" smtClean="0">
                <a:ea typeface="ＭＳ Ｐゴシック" pitchFamily="34" charset="-128"/>
              </a:rPr>
              <a:t>Negotiation policy:</a:t>
            </a:r>
            <a:r>
              <a:rPr lang="en-US" dirty="0" smtClean="0">
                <a:ea typeface="ＭＳ Ｐゴシック" pitchFamily="34" charset="-128"/>
              </a:rPr>
              <a:t> This is Anonymous Identification, based on the Zero Knowledge Proofing. </a:t>
            </a:r>
          </a:p>
          <a:p>
            <a:pPr marL="457200" indent="-457200"/>
            <a:r>
              <a:rPr lang="en-US" b="1" dirty="0" smtClean="0">
                <a:ea typeface="ＭＳ Ｐゴシック" pitchFamily="34" charset="-128"/>
              </a:rPr>
              <a:t>Virtual Machine:</a:t>
            </a:r>
            <a:r>
              <a:rPr lang="en-US" dirty="0" smtClean="0">
                <a:ea typeface="ＭＳ Ｐゴシック" pitchFamily="34" charset="-128"/>
              </a:rPr>
              <a:t> Code for protecting data on </a:t>
            </a:r>
            <a:r>
              <a:rPr lang="en-US" dirty="0" err="1" smtClean="0">
                <a:ea typeface="ＭＳ Ｐゴシック" pitchFamily="34" charset="-128"/>
              </a:rPr>
              <a:t>untrusted</a:t>
            </a:r>
            <a:r>
              <a:rPr lang="en-US" dirty="0" smtClean="0">
                <a:ea typeface="ＭＳ Ｐゴシック" pitchFamily="34" charset="-128"/>
              </a:rPr>
              <a:t> hosts. It enforces the disclosure policies.</a:t>
            </a:r>
          </a:p>
        </p:txBody>
      </p:sp>
    </p:spTree>
    <p:extLst>
      <p:ext uri="{BB962C8B-B14F-4D97-AF65-F5344CB8AC3E}">
        <p14:creationId xmlns:p14="http://schemas.microsoft.com/office/powerpoint/2010/main" val="284306751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87355"/>
          </a:xfrm>
        </p:spPr>
        <p:txBody>
          <a:bodyPr>
            <a:normAutofit/>
          </a:bodyPr>
          <a:lstStyle/>
          <a:p>
            <a:r>
              <a:rPr lang="en-US" sz="3200" dirty="0" smtClean="0"/>
              <a:t>Enabling AB</a:t>
            </a:r>
            <a:endParaRPr lang="en-US" sz="3200" dirty="0"/>
          </a:p>
        </p:txBody>
      </p:sp>
      <p:sp>
        <p:nvSpPr>
          <p:cNvPr id="3" name="Content Placeholder 2"/>
          <p:cNvSpPr>
            <a:spLocks noGrp="1"/>
          </p:cNvSpPr>
          <p:nvPr>
            <p:ph idx="1"/>
          </p:nvPr>
        </p:nvSpPr>
        <p:spPr>
          <a:xfrm>
            <a:off x="1219200" y="1466850"/>
            <a:ext cx="7924800" cy="5391150"/>
          </a:xfrm>
        </p:spPr>
        <p:txBody>
          <a:bodyPr>
            <a:normAutofit/>
          </a:bodyPr>
          <a:lstStyle/>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a:p>
            <a:pPr marL="82550" lvl="0" indent="0">
              <a:buNone/>
            </a:pPr>
            <a:endParaRPr lang="en-US" sz="1600" dirty="0" smtClean="0">
              <a:solidFill>
                <a:prstClr val="black"/>
              </a:solidFill>
            </a:endParaRPr>
          </a:p>
          <a:p>
            <a:pPr marL="82550" lvl="0" indent="0">
              <a:buNone/>
            </a:pPr>
            <a:endParaRPr lang="en-US" sz="1600" dirty="0">
              <a:solidFill>
                <a:prstClr val="black"/>
              </a:solidFill>
            </a:endParaRPr>
          </a:p>
        </p:txBody>
      </p:sp>
      <p:pic>
        <p:nvPicPr>
          <p:cNvPr id="4" name="Picture 3"/>
          <p:cNvPicPr/>
          <p:nvPr/>
        </p:nvPicPr>
        <p:blipFill>
          <a:blip r:embed="rId3" cstate="print"/>
          <a:srcRect/>
          <a:stretch>
            <a:fillRect/>
          </a:stretch>
        </p:blipFill>
        <p:spPr bwMode="auto">
          <a:xfrm>
            <a:off x="2242672" y="1270000"/>
            <a:ext cx="5105400" cy="5135283"/>
          </a:xfrm>
          <a:prstGeom prst="rect">
            <a:avLst/>
          </a:prstGeom>
          <a:noFill/>
          <a:ln w="9525">
            <a:noFill/>
            <a:miter lim="800000"/>
            <a:headEnd/>
            <a:tailEnd/>
          </a:ln>
        </p:spPr>
      </p:pic>
    </p:spTree>
    <p:extLst>
      <p:ext uri="{BB962C8B-B14F-4D97-AF65-F5344CB8AC3E}">
        <p14:creationId xmlns:p14="http://schemas.microsoft.com/office/powerpoint/2010/main" val="195794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5"/>
          <p:cNvPicPr>
            <a:picLocks noChangeAspect="1" noChangeArrowheads="1"/>
          </p:cNvPicPr>
          <p:nvPr/>
        </p:nvPicPr>
        <p:blipFill>
          <a:blip r:embed="rId3"/>
          <a:srcRect/>
          <a:stretch>
            <a:fillRect/>
          </a:stretch>
        </p:blipFill>
        <p:spPr bwMode="auto">
          <a:xfrm>
            <a:off x="5562600" y="2453679"/>
            <a:ext cx="3352800" cy="2703513"/>
          </a:xfrm>
          <a:prstGeom prst="rect">
            <a:avLst/>
          </a:prstGeom>
          <a:noFill/>
          <a:ln w="9525">
            <a:noFill/>
            <a:miter lim="800000"/>
            <a:headEnd/>
            <a:tailEnd/>
          </a:ln>
        </p:spPr>
      </p:pic>
      <p:sp>
        <p:nvSpPr>
          <p:cNvPr id="301058" name="Rectangle 3"/>
          <p:cNvSpPr>
            <a:spLocks noGrp="1"/>
          </p:cNvSpPr>
          <p:nvPr>
            <p:ph type="body" idx="4294967295"/>
          </p:nvPr>
        </p:nvSpPr>
        <p:spPr>
          <a:xfrm>
            <a:off x="304619" y="1844824"/>
            <a:ext cx="5257800" cy="4456757"/>
          </a:xfrm>
        </p:spPr>
        <p:txBody>
          <a:bodyPr>
            <a:normAutofit/>
          </a:bodyPr>
          <a:lstStyle/>
          <a:p>
            <a:pPr marL="0" indent="0">
              <a:lnSpc>
                <a:spcPct val="90000"/>
              </a:lnSpc>
              <a:buNone/>
            </a:pPr>
            <a:r>
              <a:rPr lang="en-US" sz="2400" dirty="0" smtClean="0">
                <a:solidFill>
                  <a:srgbClr val="000000"/>
                </a:solidFill>
                <a:effectLst>
                  <a:outerShdw blurRad="38100" dist="38100" dir="2700000" algn="tl">
                    <a:srgbClr val="C0C0C0"/>
                  </a:outerShdw>
                </a:effectLst>
                <a:ea typeface="Verdana" pitchFamily="34" charset="0"/>
                <a:cs typeface="Verdana" pitchFamily="34" charset="0"/>
                <a:sym typeface="Wingdings" pitchFamily="2" charset="2"/>
              </a:rPr>
              <a:t>	Example: </a:t>
            </a:r>
            <a:r>
              <a:rPr lang="en-US" sz="2200" dirty="0" smtClean="0">
                <a:ea typeface="Verdana" pitchFamily="34" charset="0"/>
                <a:cs typeface="Verdana" pitchFamily="34" charset="0"/>
                <a:sym typeface="Wingdings" pitchFamily="2" charset="2"/>
              </a:rPr>
              <a:t>I</a:t>
            </a:r>
            <a:r>
              <a:rPr lang="en-US" sz="2200" dirty="0" smtClean="0">
                <a:ea typeface="Verdana" pitchFamily="34" charset="0"/>
                <a:cs typeface="Verdana" pitchFamily="34" charset="0"/>
              </a:rPr>
              <a:t>magine you send an email and the following will be enforced:</a:t>
            </a:r>
          </a:p>
          <a:p>
            <a:pPr marL="1264920" lvl="2" indent="-533400">
              <a:lnSpc>
                <a:spcPct val="90000"/>
              </a:lnSpc>
              <a:buClrTx/>
              <a:buFont typeface="+mj-lt"/>
              <a:buAutoNum type="arabicParenR"/>
            </a:pPr>
            <a:r>
              <a:rPr lang="en-US" sz="2000" dirty="0" smtClean="0">
                <a:ea typeface="Verdana" pitchFamily="34" charset="0"/>
                <a:cs typeface="Verdana" pitchFamily="34" charset="0"/>
              </a:rPr>
              <a:t>Receiver can read it</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not copy it</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not change it</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forward it only to destinations allowed by the owner (originator) or a guardian (owner’s delegate)</a:t>
            </a:r>
          </a:p>
          <a:p>
            <a:pPr marL="1264920" lvl="2" indent="-533400">
              <a:lnSpc>
                <a:spcPct val="90000"/>
              </a:lnSpc>
              <a:buClrTx/>
              <a:buFont typeface="Arial" charset="0"/>
              <a:buAutoNum type="arabicParenR"/>
            </a:pPr>
            <a:r>
              <a:rPr lang="en-US" sz="2000" dirty="0" smtClean="0">
                <a:ea typeface="Verdana" pitchFamily="34" charset="0"/>
                <a:cs typeface="Verdana" pitchFamily="34" charset="0"/>
              </a:rPr>
              <a:t>Receiver can access it only if authorized by the owner/guardian</a:t>
            </a:r>
          </a:p>
          <a:p>
            <a:pPr marL="990600" lvl="1" indent="-533400">
              <a:lnSpc>
                <a:spcPct val="90000"/>
              </a:lnSpc>
            </a:pPr>
            <a:endParaRPr lang="en-US" sz="2000" dirty="0" smtClean="0"/>
          </a:p>
        </p:txBody>
      </p:sp>
      <p:sp>
        <p:nvSpPr>
          <p:cNvPr id="301060" name="Slide Number Placeholder 5"/>
          <p:cNvSpPr txBox="1">
            <a:spLocks noGrp="1"/>
          </p:cNvSpPr>
          <p:nvPr/>
        </p:nvSpPr>
        <p:spPr bwMode="auto">
          <a:xfrm>
            <a:off x="8197850" y="6634163"/>
            <a:ext cx="946150" cy="223837"/>
          </a:xfrm>
          <a:prstGeom prst="rect">
            <a:avLst/>
          </a:prstGeom>
          <a:noFill/>
          <a:ln w="9525">
            <a:noFill/>
            <a:miter lim="800000"/>
            <a:headEnd/>
            <a:tailEnd/>
          </a:ln>
        </p:spPr>
        <p:txBody>
          <a:bodyPr anchor="ctr"/>
          <a:lstStyle/>
          <a:p>
            <a:pPr algn="r"/>
            <a:fld id="{EB11F7EC-A3B4-4D3F-ACEE-013799F5B03F}" type="slidenum">
              <a:rPr lang="en-US" sz="1200">
                <a:solidFill>
                  <a:srgbClr val="898989"/>
                </a:solidFill>
                <a:latin typeface="Segoe UI" pitchFamily="34" charset="0"/>
                <a:ea typeface="宋体" pitchFamily="2" charset="-122"/>
                <a:cs typeface="Segoe UI" pitchFamily="34" charset="0"/>
              </a:rPr>
              <a:pPr algn="r"/>
              <a:t>6</a:t>
            </a:fld>
            <a:endParaRPr lang="en-US" sz="1200">
              <a:solidFill>
                <a:srgbClr val="898989"/>
              </a:solidFill>
              <a:latin typeface="Segoe UI" pitchFamily="34" charset="0"/>
              <a:ea typeface="宋体" pitchFamily="2" charset="-122"/>
              <a:cs typeface="Segoe UI" pitchFamily="34" charset="0"/>
            </a:endParaRPr>
          </a:p>
        </p:txBody>
      </p:sp>
      <p:sp>
        <p:nvSpPr>
          <p:cNvPr id="7" name="Rectangle 6"/>
          <p:cNvSpPr/>
          <p:nvPr/>
        </p:nvSpPr>
        <p:spPr>
          <a:xfrm>
            <a:off x="5762625" y="2834679"/>
            <a:ext cx="1143000"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5762625" y="3091854"/>
            <a:ext cx="1143000"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5710238" y="3868142"/>
            <a:ext cx="3048000" cy="9525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7335838" y="3566517"/>
            <a:ext cx="741362" cy="106362"/>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984875" y="4587279"/>
            <a:ext cx="838200"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5940425" y="4338042"/>
            <a:ext cx="2289175" cy="173037"/>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5938838" y="4206279"/>
            <a:ext cx="741362" cy="106363"/>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6789738" y="3215679"/>
            <a:ext cx="455612" cy="76200"/>
          </a:xfrm>
          <a:prstGeom prst="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itle 1"/>
          <p:cNvSpPr>
            <a:spLocks noGrp="1"/>
          </p:cNvSpPr>
          <p:nvPr>
            <p:ph type="title"/>
          </p:nvPr>
        </p:nvSpPr>
        <p:spPr>
          <a:xfrm>
            <a:off x="457200" y="548680"/>
            <a:ext cx="8229600" cy="722344"/>
          </a:xfrm>
        </p:spPr>
        <p:txBody>
          <a:bodyPr>
            <a:normAutofit fontScale="90000"/>
          </a:bodyPr>
          <a:lstStyle/>
          <a:p>
            <a:pPr algn="ctr"/>
            <a:r>
              <a:rPr lang="en-US" sz="3200" dirty="0" smtClean="0">
                <a:solidFill>
                  <a:srgbClr val="0070C0"/>
                </a:solidFill>
                <a:effectLst>
                  <a:outerShdw blurRad="38100" dist="38100" dir="2700000" algn="tl">
                    <a:srgbClr val="000000">
                      <a:alpha val="43137"/>
                    </a:srgbClr>
                  </a:outerShdw>
                </a:effectLst>
                <a:latin typeface="+mn-lt"/>
                <a:ea typeface="Segoe UI" pitchFamily="34" charset="0"/>
                <a:cs typeface="Segoe UI" pitchFamily="34" charset="0"/>
              </a:rPr>
              <a:t>Another Example of Controlled Data Dissemination</a:t>
            </a:r>
            <a:endParaRPr lang="en-US" sz="3200" dirty="0">
              <a:solidFill>
                <a:srgbClr val="0070C0"/>
              </a:solidFill>
              <a:effectLst>
                <a:outerShdw blurRad="38100" dist="38100" dir="2700000" algn="tl">
                  <a:srgbClr val="000000">
                    <a:alpha val="43137"/>
                  </a:srgbClr>
                </a:outerShdw>
              </a:effectLst>
              <a:latin typeface="+mn-lt"/>
              <a:ea typeface="Segoe UI" pitchFamily="34" charset="0"/>
              <a:cs typeface="Segoe UI" pitchFamily="34" charset="0"/>
            </a:endParaRPr>
          </a:p>
        </p:txBody>
      </p:sp>
    </p:spTree>
    <p:extLst>
      <p:ext uri="{BB962C8B-B14F-4D97-AF65-F5344CB8AC3E}">
        <p14:creationId xmlns:p14="http://schemas.microsoft.com/office/powerpoint/2010/main" val="1236890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3"/>
          <p:cNvSpPr>
            <a:spLocks/>
          </p:cNvSpPr>
          <p:nvPr/>
        </p:nvSpPr>
        <p:spPr bwMode="auto">
          <a:xfrm>
            <a:off x="304800" y="1988840"/>
            <a:ext cx="8686800" cy="4137323"/>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en-US" sz="2600" dirty="0">
                <a:ea typeface="Verdana" pitchFamily="34" charset="0"/>
                <a:cs typeface="Verdana" pitchFamily="34" charset="0"/>
              </a:rPr>
              <a:t>Can use Trusted Third </a:t>
            </a:r>
            <a:r>
              <a:rPr lang="en-US" sz="2600" dirty="0">
                <a:ea typeface="Verdana" pitchFamily="34" charset="0"/>
                <a:cs typeface="Verdana" pitchFamily="34" charset="0"/>
              </a:rPr>
              <a:t>Party </a:t>
            </a:r>
            <a:r>
              <a:rPr lang="en-US" sz="2600" dirty="0">
                <a:ea typeface="Verdana" pitchFamily="34" charset="0"/>
                <a:cs typeface="Verdana" pitchFamily="34" charset="0"/>
              </a:rPr>
              <a:t>(TTP) to enable dissemination of ABs	</a:t>
            </a:r>
          </a:p>
          <a:p>
            <a:pPr marL="342900" indent="-342900" eaLnBrk="0" hangingPunct="0">
              <a:spcBef>
                <a:spcPct val="20000"/>
              </a:spcBef>
              <a:buFont typeface="Arial" charset="0"/>
              <a:buChar char="•"/>
              <a:defRPr/>
            </a:pPr>
            <a:r>
              <a:rPr lang="en-US" sz="2600" dirty="0">
                <a:ea typeface="Verdana" pitchFamily="34" charset="0"/>
                <a:cs typeface="Verdana" pitchFamily="34" charset="0"/>
              </a:rPr>
              <a:t>The role of TTP is:</a:t>
            </a:r>
          </a:p>
          <a:p>
            <a:pPr marL="742950" lvl="1" indent="-285750" eaLnBrk="0" hangingPunct="0">
              <a:spcBef>
                <a:spcPct val="20000"/>
              </a:spcBef>
              <a:buFont typeface="Arial" charset="0"/>
              <a:buChar char="–"/>
              <a:defRPr/>
            </a:pPr>
            <a:r>
              <a:rPr lang="en-US" sz="2600" dirty="0">
                <a:ea typeface="Verdana" pitchFamily="34" charset="0"/>
                <a:cs typeface="Verdana" pitchFamily="34" charset="0"/>
              </a:rPr>
              <a:t>Generate and store cryptographic keys for </a:t>
            </a:r>
            <a:r>
              <a:rPr lang="en-US" sz="2600" dirty="0" smtClean="0">
                <a:ea typeface="Verdana" pitchFamily="34" charset="0"/>
                <a:cs typeface="Verdana" pitchFamily="34" charset="0"/>
              </a:rPr>
              <a:t>Abs</a:t>
            </a:r>
          </a:p>
          <a:p>
            <a:pPr marL="742950" lvl="1" indent="-285750" eaLnBrk="0" hangingPunct="0">
              <a:spcBef>
                <a:spcPct val="20000"/>
              </a:spcBef>
              <a:buFont typeface="Arial" charset="0"/>
              <a:buChar char="–"/>
              <a:defRPr/>
            </a:pPr>
            <a:r>
              <a:rPr lang="en-US" sz="2600" dirty="0" smtClean="0">
                <a:ea typeface="Verdana" pitchFamily="34" charset="0"/>
                <a:cs typeface="Verdana" pitchFamily="34" charset="0"/>
              </a:rPr>
              <a:t>Trust management of requestors</a:t>
            </a:r>
            <a:endParaRPr lang="en-US" sz="2600" dirty="0">
              <a:ea typeface="Verdana" pitchFamily="34" charset="0"/>
              <a:cs typeface="Verdana" pitchFamily="34" charset="0"/>
            </a:endParaRPr>
          </a:p>
          <a:p>
            <a:pPr marL="742950" lvl="1" indent="-285750" eaLnBrk="0" hangingPunct="0">
              <a:spcBef>
                <a:spcPct val="20000"/>
              </a:spcBef>
              <a:buFont typeface="Arial" charset="0"/>
              <a:buChar char="–"/>
              <a:defRPr/>
            </a:pPr>
            <a:r>
              <a:rPr lang="en-US" sz="2600" dirty="0">
                <a:ea typeface="Verdana" pitchFamily="34" charset="0"/>
                <a:cs typeface="Verdana" pitchFamily="34" charset="0"/>
              </a:rPr>
              <a:t>Authorize hosts wishing to access ABs</a:t>
            </a:r>
          </a:p>
          <a:p>
            <a:pPr marL="742950" lvl="1" indent="-285750" eaLnBrk="0" hangingPunct="0">
              <a:spcBef>
                <a:spcPct val="20000"/>
              </a:spcBef>
              <a:buFont typeface="Arial" charset="0"/>
              <a:buChar char="–"/>
              <a:defRPr/>
            </a:pPr>
            <a:r>
              <a:rPr lang="en-US" sz="2600" dirty="0">
                <a:ea typeface="Verdana" pitchFamily="34" charset="0"/>
                <a:cs typeface="Verdana" pitchFamily="34" charset="0"/>
              </a:rPr>
              <a:t>Provide the cryptographic keys to ABs so that ABs can deliver contents to their authorized </a:t>
            </a:r>
            <a:r>
              <a:rPr lang="en-US" sz="2600" dirty="0" smtClean="0">
                <a:ea typeface="Verdana" pitchFamily="34" charset="0"/>
                <a:cs typeface="Verdana" pitchFamily="34" charset="0"/>
              </a:rPr>
              <a:t>hosts</a:t>
            </a:r>
          </a:p>
          <a:p>
            <a:pPr marL="742950" lvl="1" indent="-285750" eaLnBrk="0" hangingPunct="0">
              <a:spcBef>
                <a:spcPct val="20000"/>
              </a:spcBef>
              <a:buFont typeface="Arial" charset="0"/>
              <a:buChar char="–"/>
              <a:defRPr/>
            </a:pPr>
            <a:endParaRPr lang="en-US" sz="2600" dirty="0">
              <a:ea typeface="Verdana" pitchFamily="34" charset="0"/>
              <a:cs typeface="Verdana" pitchFamily="34" charset="0"/>
            </a:endParaRPr>
          </a:p>
        </p:txBody>
      </p:sp>
      <p:sp>
        <p:nvSpPr>
          <p:cNvPr id="5" name="Title 1"/>
          <p:cNvSpPr txBox="1">
            <a:spLocks/>
          </p:cNvSpPr>
          <p:nvPr/>
        </p:nvSpPr>
        <p:spPr>
          <a:xfrm>
            <a:off x="590872" y="978464"/>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defRPr/>
            </a:pPr>
            <a:r>
              <a:rPr lang="en-US" sz="3200" dirty="0">
                <a:solidFill>
                  <a:schemeClr val="accent1"/>
                </a:solidFill>
                <a:effectLst>
                  <a:outerShdw blurRad="38100" dist="38100" dir="2700000" algn="tl">
                    <a:srgbClr val="000000">
                      <a:alpha val="43137"/>
                    </a:srgbClr>
                  </a:outerShdw>
                </a:effectLst>
                <a:ea typeface="Segoe UI" pitchFamily="34" charset="0"/>
                <a:cs typeface="Segoe UI" pitchFamily="34" charset="0"/>
              </a:rPr>
              <a:t>TTP-based Implementation of Active Bundle Approach</a:t>
            </a:r>
          </a:p>
        </p:txBody>
      </p:sp>
    </p:spTree>
    <p:extLst>
      <p:ext uri="{BB962C8B-B14F-4D97-AF65-F5344CB8AC3E}">
        <p14:creationId xmlns:p14="http://schemas.microsoft.com/office/powerpoint/2010/main" val="92238338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Rectangle 3"/>
          <p:cNvSpPr>
            <a:spLocks noGrp="1"/>
          </p:cNvSpPr>
          <p:nvPr>
            <p:ph type="body" idx="4294967295"/>
          </p:nvPr>
        </p:nvSpPr>
        <p:spPr/>
        <p:txBody>
          <a:bodyPr/>
          <a:lstStyle/>
          <a:p>
            <a:r>
              <a:rPr lang="en-US" sz="2400" dirty="0" smtClean="0">
                <a:ea typeface="Verdana" pitchFamily="34" charset="0"/>
                <a:cs typeface="Verdana" pitchFamily="34" charset="0"/>
              </a:rPr>
              <a:t>Tools used to develop the prototype</a:t>
            </a:r>
          </a:p>
          <a:p>
            <a:pPr lvl="1">
              <a:buFont typeface="Wingdings" pitchFamily="2" charset="2"/>
              <a:buChar char="Ø"/>
            </a:pPr>
            <a:r>
              <a:rPr lang="en-US" sz="2200" dirty="0" smtClean="0">
                <a:ea typeface="Verdana" pitchFamily="34" charset="0"/>
                <a:cs typeface="Verdana" pitchFamily="34" charset="0"/>
              </a:rPr>
              <a:t>Programming language Java 1.6.01 </a:t>
            </a:r>
          </a:p>
          <a:p>
            <a:pPr lvl="1">
              <a:buFont typeface="Wingdings" pitchFamily="2" charset="2"/>
              <a:buChar char="Ø"/>
            </a:pPr>
            <a:r>
              <a:rPr lang="en-US" sz="2200" dirty="0" smtClean="0">
                <a:ea typeface="Verdana" pitchFamily="34" charset="0"/>
                <a:cs typeface="Verdana" pitchFamily="34" charset="0"/>
              </a:rPr>
              <a:t>Development environment Eclipse 3.5.2 </a:t>
            </a:r>
          </a:p>
          <a:p>
            <a:pPr lvl="1">
              <a:buFont typeface="Wingdings" pitchFamily="2" charset="2"/>
              <a:buChar char="Ø"/>
            </a:pPr>
            <a:r>
              <a:rPr lang="en-US" sz="2200" dirty="0" smtClean="0">
                <a:ea typeface="Verdana" pitchFamily="34" charset="0"/>
                <a:cs typeface="Verdana" pitchFamily="34" charset="0"/>
              </a:rPr>
              <a:t>Cryptographic libraries: Java cryptographic libraries</a:t>
            </a:r>
          </a:p>
          <a:p>
            <a:pPr lvl="2"/>
            <a:r>
              <a:rPr lang="en-US" sz="1700" dirty="0" smtClean="0">
                <a:ea typeface="Verdana" pitchFamily="34" charset="0"/>
                <a:cs typeface="Verdana" pitchFamily="34" charset="0"/>
              </a:rPr>
              <a:t>Java Cryptography Architecture (JCA)</a:t>
            </a:r>
          </a:p>
          <a:p>
            <a:pPr lvl="2"/>
            <a:r>
              <a:rPr lang="en-US" sz="1700" dirty="0" smtClean="0">
                <a:ea typeface="Verdana" pitchFamily="34" charset="0"/>
                <a:cs typeface="Verdana" pitchFamily="34" charset="0"/>
              </a:rPr>
              <a:t>Java Cryptography Extension (JCE)</a:t>
            </a:r>
          </a:p>
          <a:p>
            <a:pPr lvl="1">
              <a:buFont typeface="Wingdings" pitchFamily="2" charset="2"/>
              <a:buChar char="Ø"/>
            </a:pPr>
            <a:r>
              <a:rPr lang="en-US" sz="2200" dirty="0" smtClean="0">
                <a:ea typeface="Verdana" pitchFamily="34" charset="0"/>
                <a:cs typeface="Verdana" pitchFamily="34" charset="0"/>
              </a:rPr>
              <a:t>JADE</a:t>
            </a:r>
          </a:p>
          <a:p>
            <a:pPr lvl="2"/>
            <a:r>
              <a:rPr lang="en-US" sz="1700" dirty="0" smtClean="0">
                <a:ea typeface="Verdana" pitchFamily="34" charset="0"/>
                <a:cs typeface="Verdana" pitchFamily="34" charset="0"/>
              </a:rPr>
              <a:t>A software framework that provides basic MA middleware functionalities</a:t>
            </a:r>
          </a:p>
        </p:txBody>
      </p:sp>
      <p:sp>
        <p:nvSpPr>
          <p:cNvPr id="7" name="Title 1"/>
          <p:cNvSpPr txBox="1">
            <a:spLocks/>
          </p:cNvSpPr>
          <p:nvPr/>
        </p:nvSpPr>
        <p:spPr>
          <a:xfrm>
            <a:off x="590872" y="617292"/>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80000"/>
              </a:lnSpc>
              <a:defRPr/>
            </a:pPr>
            <a:r>
              <a:rPr lang="en-US" sz="3200" dirty="0">
                <a:solidFill>
                  <a:schemeClr val="accent1"/>
                </a:solidFill>
                <a:effectLst>
                  <a:outerShdw blurRad="38100" dist="38100" dir="2700000" algn="tl">
                    <a:srgbClr val="000000">
                      <a:alpha val="43137"/>
                    </a:srgbClr>
                  </a:outerShdw>
                </a:effectLst>
                <a:ea typeface="Segoe UI" pitchFamily="34" charset="0"/>
                <a:cs typeface="Segoe UI" pitchFamily="34" charset="0"/>
              </a:rPr>
              <a:t>TTP-based Implementation of Active Bundle Approach—Cont.</a:t>
            </a:r>
          </a:p>
        </p:txBody>
      </p:sp>
    </p:spTree>
    <p:extLst>
      <p:ext uri="{BB962C8B-B14F-4D97-AF65-F5344CB8AC3E}">
        <p14:creationId xmlns:p14="http://schemas.microsoft.com/office/powerpoint/2010/main" val="1066969182"/>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69727" y="312540"/>
            <a:ext cx="7803431" cy="972402"/>
          </a:xfrm>
        </p:spPr>
        <p:txBody>
          <a:bodyPr/>
          <a:lstStyle/>
          <a:p>
            <a:pPr defTabSz="344897"/>
            <a:r>
              <a:rPr lang="en-US" sz="3200" dirty="0" smtClean="0">
                <a:latin typeface="Helvetica Light" charset="0"/>
                <a:cs typeface="Helvetica Light" charset="0"/>
              </a:rPr>
              <a:t>Improvements in </a:t>
            </a:r>
            <a:r>
              <a:rPr lang="en-US" sz="3200" dirty="0" smtClean="0">
                <a:latin typeface="Helvetica Light" charset="0"/>
                <a:cs typeface="Helvetica Light" charset="0"/>
              </a:rPr>
              <a:t>the </a:t>
            </a:r>
            <a:r>
              <a:rPr lang="en-US" sz="3200" dirty="0">
                <a:latin typeface="Helvetica Light" charset="0"/>
                <a:cs typeface="Helvetica Light" charset="0"/>
              </a:rPr>
              <a:t>AB Scheme</a:t>
            </a:r>
          </a:p>
        </p:txBody>
      </p:sp>
      <p:sp>
        <p:nvSpPr>
          <p:cNvPr id="37891" name="Rectangle 2"/>
          <p:cNvSpPr>
            <a:spLocks noGrp="1" noChangeArrowheads="1"/>
          </p:cNvSpPr>
          <p:nvPr>
            <p:ph type="body" idx="1"/>
          </p:nvPr>
        </p:nvSpPr>
        <p:spPr>
          <a:xfrm>
            <a:off x="669727" y="2099528"/>
            <a:ext cx="7803431" cy="3085060"/>
          </a:xfrm>
        </p:spPr>
        <p:txBody>
          <a:bodyPr/>
          <a:lstStyle/>
          <a:p>
            <a:pPr>
              <a:buSzPct val="80000"/>
              <a:buFont typeface="Arial" panose="020B0604020202020204" pitchFamily="34" charset="0"/>
              <a:buChar char="•"/>
            </a:pPr>
            <a:r>
              <a:rPr lang="en-US" dirty="0" smtClean="0">
                <a:latin typeface="Helvetica" charset="0"/>
                <a:cs typeface="Helvetica" charset="0"/>
                <a:sym typeface="Helvetica" charset="0"/>
              </a:rPr>
              <a:t>Policy-based </a:t>
            </a:r>
            <a:r>
              <a:rPr lang="en-US" dirty="0">
                <a:latin typeface="Helvetica" charset="0"/>
                <a:cs typeface="Helvetica" charset="0"/>
                <a:sym typeface="Helvetica" charset="0"/>
              </a:rPr>
              <a:t>selective </a:t>
            </a:r>
            <a:r>
              <a:rPr lang="en-US" dirty="0" smtClean="0">
                <a:latin typeface="Helvetica" charset="0"/>
                <a:cs typeface="Helvetica" charset="0"/>
                <a:sym typeface="Helvetica" charset="0"/>
              </a:rPr>
              <a:t>dissemination</a:t>
            </a:r>
          </a:p>
          <a:p>
            <a:pPr>
              <a:buSzPct val="80000"/>
              <a:buFont typeface="Arial" panose="020B0604020202020204" pitchFamily="34" charset="0"/>
              <a:buChar char="•"/>
            </a:pPr>
            <a:endParaRPr lang="en-US" dirty="0">
              <a:latin typeface="Helvetica" charset="0"/>
              <a:cs typeface="Helvetica" charset="0"/>
              <a:sym typeface="Helvetica" charset="0"/>
            </a:endParaRPr>
          </a:p>
          <a:p>
            <a:pPr>
              <a:buSzPct val="80000"/>
              <a:buFont typeface="Arial" panose="020B0604020202020204" pitchFamily="34" charset="0"/>
              <a:buChar char="•"/>
            </a:pPr>
            <a:r>
              <a:rPr lang="en-US" dirty="0">
                <a:latin typeface="Helvetica" charset="0"/>
                <a:cs typeface="Helvetica" charset="0"/>
                <a:sym typeface="Helvetica" charset="0"/>
              </a:rPr>
              <a:t>Decrease dependence on Trusted Third Party (TTP</a:t>
            </a:r>
            <a:r>
              <a:rPr lang="en-US" dirty="0" smtClean="0">
                <a:latin typeface="Helvetica" charset="0"/>
                <a:cs typeface="Helvetica" charset="0"/>
                <a:sym typeface="Helvetica" charset="0"/>
              </a:rPr>
              <a:t>)</a:t>
            </a:r>
          </a:p>
          <a:p>
            <a:pPr>
              <a:buSzPct val="80000"/>
              <a:buFont typeface="Arial" panose="020B0604020202020204" pitchFamily="34" charset="0"/>
              <a:buChar char="•"/>
            </a:pPr>
            <a:endParaRPr lang="en-US" dirty="0">
              <a:latin typeface="Helvetica" charset="0"/>
              <a:cs typeface="Helvetica" charset="0"/>
              <a:sym typeface="Helvetica" charset="0"/>
            </a:endParaRPr>
          </a:p>
          <a:p>
            <a:pPr>
              <a:buSzPct val="80000"/>
              <a:buFont typeface="Arial" panose="020B0604020202020204" pitchFamily="34" charset="0"/>
              <a:buChar char="•"/>
            </a:pPr>
            <a:r>
              <a:rPr lang="en-US" dirty="0">
                <a:latin typeface="Helvetica" charset="0"/>
                <a:cs typeface="Helvetica" charset="0"/>
                <a:sym typeface="Helvetica" charset="0"/>
              </a:rPr>
              <a:t>Resilience against malicious receivers</a:t>
            </a:r>
            <a:endParaRPr lang="en-US" dirty="0">
              <a:latin typeface="Helvetica Light" charset="0"/>
              <a:cs typeface="Helvetica Light" charset="0"/>
            </a:endParaRPr>
          </a:p>
        </p:txBody>
      </p:sp>
    </p:spTree>
    <p:extLst>
      <p:ext uri="{BB962C8B-B14F-4D97-AF65-F5344CB8AC3E}">
        <p14:creationId xmlns:p14="http://schemas.microsoft.com/office/powerpoint/2010/main" val="1175358665"/>
      </p:ext>
    </p:extLst>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669727" y="312540"/>
            <a:ext cx="7803431" cy="793107"/>
          </a:xfrm>
        </p:spPr>
        <p:txBody>
          <a:bodyPr/>
          <a:lstStyle/>
          <a:p>
            <a:pPr defTabSz="344897"/>
            <a:r>
              <a:rPr lang="en-US" sz="3200" dirty="0" smtClean="0">
                <a:latin typeface="Helvetica Light" charset="0"/>
                <a:cs typeface="Helvetica Light" charset="0"/>
              </a:rPr>
              <a:t>Improving the </a:t>
            </a:r>
            <a:r>
              <a:rPr lang="en-US" sz="3200" dirty="0">
                <a:latin typeface="Helvetica Light" charset="0"/>
                <a:cs typeface="Helvetica Light" charset="0"/>
              </a:rPr>
              <a:t>AB Scheme</a:t>
            </a:r>
          </a:p>
        </p:txBody>
      </p:sp>
      <p:sp>
        <p:nvSpPr>
          <p:cNvPr id="38915" name="Rectangle 2"/>
          <p:cNvSpPr>
            <a:spLocks noGrp="1" noChangeArrowheads="1"/>
          </p:cNvSpPr>
          <p:nvPr>
            <p:ph type="body" idx="1"/>
          </p:nvPr>
        </p:nvSpPr>
        <p:spPr>
          <a:xfrm>
            <a:off x="669727" y="1830587"/>
            <a:ext cx="7803431" cy="4419079"/>
          </a:xfrm>
        </p:spPr>
        <p:txBody>
          <a:bodyPr/>
          <a:lstStyle/>
          <a:p>
            <a:pPr marL="312528" indent="-312528">
              <a:buSzPct val="80000"/>
              <a:buFontTx/>
              <a:buChar char="•"/>
            </a:pPr>
            <a:r>
              <a:rPr lang="en-US" b="1" dirty="0" smtClean="0">
                <a:latin typeface="Helvetica" charset="0"/>
                <a:cs typeface="Helvetica" charset="0"/>
                <a:sym typeface="Helvetica" charset="0"/>
              </a:rPr>
              <a:t>Policy-based </a:t>
            </a:r>
            <a:r>
              <a:rPr lang="en-US" b="1" dirty="0">
                <a:latin typeface="Helvetica" charset="0"/>
                <a:cs typeface="Helvetica" charset="0"/>
                <a:sym typeface="Helvetica" charset="0"/>
              </a:rPr>
              <a:t>selective </a:t>
            </a:r>
            <a:r>
              <a:rPr lang="en-US" b="1" dirty="0" smtClean="0">
                <a:latin typeface="Helvetica" charset="0"/>
                <a:cs typeface="Helvetica" charset="0"/>
                <a:sym typeface="Helvetica" charset="0"/>
              </a:rPr>
              <a:t>dissemination</a:t>
            </a:r>
          </a:p>
          <a:p>
            <a:pPr marL="312528" indent="-312528">
              <a:buSzPct val="80000"/>
              <a:buFontTx/>
              <a:buChar char="•"/>
            </a:pPr>
            <a:endParaRPr lang="en-US" dirty="0">
              <a:latin typeface="Helvetica" charset="0"/>
              <a:cs typeface="Helvetica" charset="0"/>
              <a:sym typeface="Helvetica" charset="0"/>
            </a:endParaRPr>
          </a:p>
          <a:p>
            <a:pPr marL="625056" lvl="1" indent="-312528">
              <a:buSzPct val="40000"/>
              <a:buFontTx/>
              <a:buChar char="•"/>
            </a:pPr>
            <a:r>
              <a:rPr lang="en-US" dirty="0">
                <a:latin typeface="Helvetica Light" charset="0"/>
                <a:ea typeface="Helvetica Light" charset="0"/>
                <a:cs typeface="Helvetica Light" charset="0"/>
              </a:rPr>
              <a:t>Organize data in AB into separate </a:t>
            </a:r>
            <a:r>
              <a:rPr lang="en-US" dirty="0" smtClean="0">
                <a:latin typeface="Helvetica Light" charset="0"/>
                <a:ea typeface="Helvetica Light" charset="0"/>
                <a:cs typeface="Helvetica Light" charset="0"/>
              </a:rPr>
              <a:t>items</a:t>
            </a:r>
          </a:p>
          <a:p>
            <a:pPr marL="625056" lvl="1" indent="-312528">
              <a:buSzPct val="40000"/>
              <a:buFontTx/>
              <a:buChar char="•"/>
            </a:pPr>
            <a:endParaRPr lang="en-US" dirty="0">
              <a:latin typeface="Helvetica Light" charset="0"/>
              <a:ea typeface="Helvetica Light" charset="0"/>
              <a:cs typeface="Helvetica Light" charset="0"/>
            </a:endParaRPr>
          </a:p>
          <a:p>
            <a:pPr marL="625056" lvl="1" indent="-312528">
              <a:buSzPct val="40000"/>
              <a:buFontTx/>
              <a:buChar char="•"/>
            </a:pPr>
            <a:r>
              <a:rPr lang="en-US" dirty="0">
                <a:latin typeface="Helvetica Light" charset="0"/>
                <a:ea typeface="Helvetica Light" charset="0"/>
                <a:cs typeface="Helvetica Light" charset="0"/>
              </a:rPr>
              <a:t>Encrypt each item with a separate </a:t>
            </a:r>
            <a:r>
              <a:rPr lang="en-US" dirty="0" smtClean="0">
                <a:latin typeface="Helvetica Light" charset="0"/>
                <a:ea typeface="Helvetica Light" charset="0"/>
                <a:cs typeface="Helvetica Light" charset="0"/>
              </a:rPr>
              <a:t>key</a:t>
            </a:r>
          </a:p>
          <a:p>
            <a:pPr marL="625056" lvl="1" indent="-312528">
              <a:buSzPct val="40000"/>
              <a:buFontTx/>
              <a:buChar char="•"/>
            </a:pPr>
            <a:endParaRPr lang="en-US" dirty="0">
              <a:latin typeface="Helvetica Light" charset="0"/>
              <a:ea typeface="Helvetica Light" charset="0"/>
              <a:cs typeface="Helvetica Light" charset="0"/>
            </a:endParaRPr>
          </a:p>
          <a:p>
            <a:pPr marL="625056" lvl="1" indent="-312528">
              <a:buSzPct val="40000"/>
              <a:buFontTx/>
              <a:buChar char="•"/>
            </a:pPr>
            <a:r>
              <a:rPr lang="en-US" dirty="0">
                <a:latin typeface="Helvetica Light" charset="0"/>
                <a:ea typeface="Helvetica Light" charset="0"/>
                <a:cs typeface="Helvetica Light" charset="0"/>
              </a:rPr>
              <a:t>Specify XACML based access policies for authorization for an item or a set of items</a:t>
            </a:r>
          </a:p>
        </p:txBody>
      </p:sp>
    </p:spTree>
    <p:extLst>
      <p:ext uri="{BB962C8B-B14F-4D97-AF65-F5344CB8AC3E}">
        <p14:creationId xmlns:p14="http://schemas.microsoft.com/office/powerpoint/2010/main" val="516874575"/>
      </p:ext>
    </p:extLst>
  </p:cSld>
  <p:clrMapOvr>
    <a:masterClrMapping/>
  </p:clrMapOvr>
  <p:transition spd="med"/>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descr="imageedit_21_2664055243-inverte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35551" y="2993472"/>
            <a:ext cx="1651992" cy="16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0964" name="AutoShape 3"/>
          <p:cNvSpPr>
            <a:spLocks/>
          </p:cNvSpPr>
          <p:nvPr/>
        </p:nvSpPr>
        <p:spPr bwMode="auto">
          <a:xfrm>
            <a:off x="5991820" y="3149741"/>
            <a:ext cx="1339453" cy="1339453"/>
          </a:xfrm>
          <a:custGeom>
            <a:avLst/>
            <a:gdLst>
              <a:gd name="T0" fmla="*/ 952452 w 19679"/>
              <a:gd name="T1" fmla="*/ 1045480 h 19679"/>
              <a:gd name="T2" fmla="*/ 952452 w 19679"/>
              <a:gd name="T3" fmla="*/ 1045480 h 19679"/>
              <a:gd name="T4" fmla="*/ 952452 w 19679"/>
              <a:gd name="T5" fmla="*/ 1045480 h 19679"/>
              <a:gd name="T6" fmla="*/ 952452 w 19679"/>
              <a:gd name="T7" fmla="*/ 104548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63500">
            <a:solidFill>
              <a:srgbClr val="53585F"/>
            </a:solidFill>
            <a:miter lim="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sz="1700">
              <a:solidFill>
                <a:srgbClr val="FFFFFF"/>
              </a:solidFill>
            </a:endParaRPr>
          </a:p>
        </p:txBody>
      </p:sp>
      <p:sp>
        <p:nvSpPr>
          <p:cNvPr id="40965" name="AutoShape 4"/>
          <p:cNvSpPr>
            <a:spLocks/>
          </p:cNvSpPr>
          <p:nvPr/>
        </p:nvSpPr>
        <p:spPr bwMode="auto">
          <a:xfrm>
            <a:off x="6965156" y="3239038"/>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1</a:t>
            </a:r>
            <a:endParaRPr lang="en-US"/>
          </a:p>
        </p:txBody>
      </p:sp>
      <p:sp>
        <p:nvSpPr>
          <p:cNvPr id="40966" name="AutoShape 5"/>
          <p:cNvSpPr>
            <a:spLocks/>
          </p:cNvSpPr>
          <p:nvPr/>
        </p:nvSpPr>
        <p:spPr bwMode="auto">
          <a:xfrm>
            <a:off x="6072188" y="3230108"/>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2</a:t>
            </a:r>
            <a:endParaRPr lang="en-US"/>
          </a:p>
        </p:txBody>
      </p:sp>
      <p:sp>
        <p:nvSpPr>
          <p:cNvPr id="40967" name="AutoShape 6"/>
          <p:cNvSpPr>
            <a:spLocks/>
          </p:cNvSpPr>
          <p:nvPr/>
        </p:nvSpPr>
        <p:spPr bwMode="auto">
          <a:xfrm>
            <a:off x="5866805" y="3685522"/>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n</a:t>
            </a:r>
            <a:endParaRPr lang="en-US"/>
          </a:p>
        </p:txBody>
      </p:sp>
      <p:sp>
        <p:nvSpPr>
          <p:cNvPr id="40968" name="AutoShape 7"/>
          <p:cNvSpPr>
            <a:spLocks/>
          </p:cNvSpPr>
          <p:nvPr/>
        </p:nvSpPr>
        <p:spPr bwMode="auto">
          <a:xfrm>
            <a:off x="6527602" y="3042585"/>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69" name="AutoShape 8"/>
          <p:cNvSpPr>
            <a:spLocks/>
          </p:cNvSpPr>
          <p:nvPr/>
        </p:nvSpPr>
        <p:spPr bwMode="auto">
          <a:xfrm>
            <a:off x="6072188" y="4132007"/>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3</a:t>
            </a:r>
            <a:endParaRPr lang="en-US"/>
          </a:p>
        </p:txBody>
      </p:sp>
      <p:sp>
        <p:nvSpPr>
          <p:cNvPr id="40970" name="AutoShape 9"/>
          <p:cNvSpPr>
            <a:spLocks/>
          </p:cNvSpPr>
          <p:nvPr/>
        </p:nvSpPr>
        <p:spPr bwMode="auto">
          <a:xfrm>
            <a:off x="6965156" y="4132007"/>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71" name="AutoShape 10"/>
          <p:cNvSpPr>
            <a:spLocks/>
          </p:cNvSpPr>
          <p:nvPr/>
        </p:nvSpPr>
        <p:spPr bwMode="auto">
          <a:xfrm>
            <a:off x="6527602" y="4328460"/>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800">
              <a:latin typeface="Helvetica" charset="0"/>
              <a:cs typeface="Helvetica" charset="0"/>
              <a:sym typeface="Helvetica" charset="0"/>
            </a:endParaRPr>
          </a:p>
        </p:txBody>
      </p:sp>
      <p:sp>
        <p:nvSpPr>
          <p:cNvPr id="40972" name="AutoShape 11"/>
          <p:cNvSpPr>
            <a:spLocks/>
          </p:cNvSpPr>
          <p:nvPr/>
        </p:nvSpPr>
        <p:spPr bwMode="auto">
          <a:xfrm>
            <a:off x="7170539" y="3685522"/>
            <a:ext cx="266775" cy="267891"/>
          </a:xfrm>
          <a:custGeom>
            <a:avLst/>
            <a:gdLst>
              <a:gd name="T0" fmla="*/ 189697 w 19679"/>
              <a:gd name="T1" fmla="*/ 209096 h 19679"/>
              <a:gd name="T2" fmla="*/ 189697 w 19679"/>
              <a:gd name="T3" fmla="*/ 209096 h 19679"/>
              <a:gd name="T4" fmla="*/ 189697 w 19679"/>
              <a:gd name="T5" fmla="*/ 209096 h 19679"/>
              <a:gd name="T6" fmla="*/ 189697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73" name="Line 12"/>
          <p:cNvSpPr>
            <a:spLocks noChangeShapeType="1"/>
          </p:cNvSpPr>
          <p:nvPr/>
        </p:nvSpPr>
        <p:spPr bwMode="auto">
          <a:xfrm flipV="1">
            <a:off x="4842123" y="3390843"/>
            <a:ext cx="1193230" cy="399604"/>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74" name="AutoShape 13"/>
          <p:cNvSpPr>
            <a:spLocks/>
          </p:cNvSpPr>
          <p:nvPr/>
        </p:nvSpPr>
        <p:spPr bwMode="auto">
          <a:xfrm>
            <a:off x="2812852" y="3645339"/>
            <a:ext cx="2021458" cy="348258"/>
          </a:xfrm>
          <a:custGeom>
            <a:avLst/>
            <a:gdLst>
              <a:gd name="T0" fmla="*/ 1437482 w 21600"/>
              <a:gd name="T1" fmla="*/ 247650 h 21600"/>
              <a:gd name="T2" fmla="*/ 1437482 w 21600"/>
              <a:gd name="T3" fmla="*/ 247650 h 21600"/>
              <a:gd name="T4" fmla="*/ 1437482 w 21600"/>
              <a:gd name="T5" fmla="*/ 247650 h 21600"/>
              <a:gd name="T6" fmla="*/ 1437482 w 21600"/>
              <a:gd name="T7" fmla="*/ 247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1700">
                <a:latin typeface="Helvetica" charset="0"/>
                <a:cs typeface="Helvetica" charset="0"/>
                <a:sym typeface="Helvetica" charset="0"/>
              </a:rPr>
              <a:t>K</a:t>
            </a:r>
            <a:r>
              <a:rPr lang="en-US" sz="1700"/>
              <a:t>: {k</a:t>
            </a:r>
            <a:r>
              <a:rPr lang="en-US" sz="1700" baseline="-8000"/>
              <a:t>1</a:t>
            </a:r>
            <a:r>
              <a:rPr lang="en-US" sz="1700"/>
              <a:t>, k</a:t>
            </a:r>
            <a:r>
              <a:rPr lang="en-US" sz="1700" baseline="-8000"/>
              <a:t>2</a:t>
            </a:r>
            <a:r>
              <a:rPr lang="en-US" sz="1700"/>
              <a:t>, k</a:t>
            </a:r>
            <a:r>
              <a:rPr lang="en-US" sz="1700" baseline="-8000"/>
              <a:t>3</a:t>
            </a:r>
            <a:r>
              <a:rPr lang="en-US" sz="1700"/>
              <a:t>,…, k</a:t>
            </a:r>
            <a:r>
              <a:rPr lang="en-US" sz="1700" baseline="-8000"/>
              <a:t>n</a:t>
            </a:r>
            <a:r>
              <a:rPr lang="en-US" sz="1700"/>
              <a:t>}</a:t>
            </a:r>
            <a:endParaRPr lang="en-US"/>
          </a:p>
        </p:txBody>
      </p:sp>
      <p:sp>
        <p:nvSpPr>
          <p:cNvPr id="40975" name="Line 14"/>
          <p:cNvSpPr>
            <a:spLocks noChangeShapeType="1"/>
          </p:cNvSpPr>
          <p:nvPr/>
        </p:nvSpPr>
        <p:spPr bwMode="auto">
          <a:xfrm>
            <a:off x="4849937" y="3863000"/>
            <a:ext cx="1176486" cy="411882"/>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76" name="Line 15"/>
          <p:cNvSpPr>
            <a:spLocks noChangeShapeType="1"/>
          </p:cNvSpPr>
          <p:nvPr/>
        </p:nvSpPr>
        <p:spPr bwMode="auto">
          <a:xfrm flipV="1">
            <a:off x="4843240" y="3372984"/>
            <a:ext cx="2090663" cy="443135"/>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77" name="Line 16"/>
          <p:cNvSpPr>
            <a:spLocks noChangeShapeType="1"/>
          </p:cNvSpPr>
          <p:nvPr/>
        </p:nvSpPr>
        <p:spPr bwMode="auto">
          <a:xfrm>
            <a:off x="4846588" y="3840675"/>
            <a:ext cx="985615"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pic>
        <p:nvPicPr>
          <p:cNvPr id="40978" name="Picture 17" descr="imageedit_21_2664055243-inverted.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9025" y="5057345"/>
            <a:ext cx="1651992" cy="1651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40979" name="AutoShape 18"/>
          <p:cNvSpPr>
            <a:spLocks/>
          </p:cNvSpPr>
          <p:nvPr/>
        </p:nvSpPr>
        <p:spPr bwMode="auto">
          <a:xfrm>
            <a:off x="1645295" y="5213615"/>
            <a:ext cx="1339453" cy="1339453"/>
          </a:xfrm>
          <a:custGeom>
            <a:avLst/>
            <a:gdLst>
              <a:gd name="T0" fmla="*/ 952452 w 19679"/>
              <a:gd name="T1" fmla="*/ 1045480 h 19679"/>
              <a:gd name="T2" fmla="*/ 952452 w 19679"/>
              <a:gd name="T3" fmla="*/ 1045480 h 19679"/>
              <a:gd name="T4" fmla="*/ 952452 w 19679"/>
              <a:gd name="T5" fmla="*/ 1045480 h 19679"/>
              <a:gd name="T6" fmla="*/ 952452 w 19679"/>
              <a:gd name="T7" fmla="*/ 1045480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close/>
              </a:path>
            </a:pathLst>
          </a:custGeom>
          <a:noFill/>
          <a:ln w="63500">
            <a:solidFill>
              <a:srgbClr val="53585F"/>
            </a:solidFill>
            <a:miter lim="0"/>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en-US" sz="1700">
              <a:solidFill>
                <a:srgbClr val="FFFFFF"/>
              </a:solidFill>
            </a:endParaRPr>
          </a:p>
        </p:txBody>
      </p:sp>
      <p:sp>
        <p:nvSpPr>
          <p:cNvPr id="40980" name="AutoShape 19"/>
          <p:cNvSpPr>
            <a:spLocks/>
          </p:cNvSpPr>
          <p:nvPr/>
        </p:nvSpPr>
        <p:spPr bwMode="auto">
          <a:xfrm>
            <a:off x="2618631" y="5302911"/>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1</a:t>
            </a:r>
            <a:endParaRPr lang="en-US"/>
          </a:p>
        </p:txBody>
      </p:sp>
      <p:sp>
        <p:nvSpPr>
          <p:cNvPr id="40981" name="AutoShape 20"/>
          <p:cNvSpPr>
            <a:spLocks/>
          </p:cNvSpPr>
          <p:nvPr/>
        </p:nvSpPr>
        <p:spPr bwMode="auto">
          <a:xfrm>
            <a:off x="1725662" y="5293982"/>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2</a:t>
            </a:r>
            <a:endParaRPr lang="en-US"/>
          </a:p>
        </p:txBody>
      </p:sp>
      <p:sp>
        <p:nvSpPr>
          <p:cNvPr id="40982" name="AutoShape 21"/>
          <p:cNvSpPr>
            <a:spLocks/>
          </p:cNvSpPr>
          <p:nvPr/>
        </p:nvSpPr>
        <p:spPr bwMode="auto">
          <a:xfrm>
            <a:off x="1520279" y="5749396"/>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n</a:t>
            </a:r>
            <a:endParaRPr lang="en-US"/>
          </a:p>
        </p:txBody>
      </p:sp>
      <p:sp>
        <p:nvSpPr>
          <p:cNvPr id="40983" name="AutoShape 22"/>
          <p:cNvSpPr>
            <a:spLocks/>
          </p:cNvSpPr>
          <p:nvPr/>
        </p:nvSpPr>
        <p:spPr bwMode="auto">
          <a:xfrm>
            <a:off x="2181076" y="5106458"/>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84" name="AutoShape 23"/>
          <p:cNvSpPr>
            <a:spLocks/>
          </p:cNvSpPr>
          <p:nvPr/>
        </p:nvSpPr>
        <p:spPr bwMode="auto">
          <a:xfrm>
            <a:off x="1725662" y="6195880"/>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r>
              <a:rPr lang="en-US" sz="800">
                <a:latin typeface="Helvetica" charset="0"/>
                <a:cs typeface="Helvetica" charset="0"/>
                <a:sym typeface="Helvetica" charset="0"/>
              </a:rPr>
              <a:t>K</a:t>
            </a:r>
            <a:r>
              <a:rPr lang="en-US" sz="800" baseline="-9000">
                <a:latin typeface="Helvetica" charset="0"/>
                <a:cs typeface="Helvetica" charset="0"/>
                <a:sym typeface="Helvetica" charset="0"/>
              </a:rPr>
              <a:t>3</a:t>
            </a:r>
            <a:endParaRPr lang="en-US"/>
          </a:p>
        </p:txBody>
      </p:sp>
      <p:sp>
        <p:nvSpPr>
          <p:cNvPr id="40985" name="AutoShape 24"/>
          <p:cNvSpPr>
            <a:spLocks/>
          </p:cNvSpPr>
          <p:nvPr/>
        </p:nvSpPr>
        <p:spPr bwMode="auto">
          <a:xfrm>
            <a:off x="2618631" y="6195880"/>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86" name="AutoShape 25"/>
          <p:cNvSpPr>
            <a:spLocks/>
          </p:cNvSpPr>
          <p:nvPr/>
        </p:nvSpPr>
        <p:spPr bwMode="auto">
          <a:xfrm>
            <a:off x="2181076" y="6392333"/>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800">
              <a:latin typeface="Helvetica" charset="0"/>
              <a:cs typeface="Helvetica" charset="0"/>
              <a:sym typeface="Helvetica" charset="0"/>
            </a:endParaRPr>
          </a:p>
        </p:txBody>
      </p:sp>
      <p:sp>
        <p:nvSpPr>
          <p:cNvPr id="40987" name="AutoShape 26"/>
          <p:cNvSpPr>
            <a:spLocks/>
          </p:cNvSpPr>
          <p:nvPr/>
        </p:nvSpPr>
        <p:spPr bwMode="auto">
          <a:xfrm>
            <a:off x="2824013" y="5749396"/>
            <a:ext cx="267891" cy="267891"/>
          </a:xfrm>
          <a:custGeom>
            <a:avLst/>
            <a:gdLst>
              <a:gd name="T0" fmla="*/ 190490 w 19679"/>
              <a:gd name="T1" fmla="*/ 209096 h 19679"/>
              <a:gd name="T2" fmla="*/ 190490 w 19679"/>
              <a:gd name="T3" fmla="*/ 209096 h 19679"/>
              <a:gd name="T4" fmla="*/ 190490 w 19679"/>
              <a:gd name="T5" fmla="*/ 209096 h 19679"/>
              <a:gd name="T6" fmla="*/ 190490 w 19679"/>
              <a:gd name="T7" fmla="*/ 209096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51A7F9"/>
          </a:solidFill>
          <a:ln>
            <a:noFill/>
          </a:ln>
          <a:extLst>
            <a:ext uri="{91240B29-F687-4F45-9708-019B960494DF}">
              <a14:hiddenLine xmlns:a14="http://schemas.microsoft.com/office/drawing/2010/main" w="12700">
                <a:solidFill>
                  <a:srgbClr val="000000"/>
                </a:solidFill>
                <a:miter lim="0"/>
                <a:headEnd/>
                <a:tailEnd/>
              </a14:hiddenLine>
            </a:ext>
          </a:extLst>
        </p:spPr>
        <p:txBody>
          <a:bodyPr lIns="0" tIns="0" rIns="0" bIns="0" anchor="ctr"/>
          <a:lstStyle/>
          <a:p>
            <a:endParaRPr lang="en-US" sz="1700">
              <a:latin typeface="Helvetica" charset="0"/>
              <a:cs typeface="Helvetica" charset="0"/>
              <a:sym typeface="Helvetica" charset="0"/>
            </a:endParaRPr>
          </a:p>
        </p:txBody>
      </p:sp>
      <p:sp>
        <p:nvSpPr>
          <p:cNvPr id="40988" name="AutoShape 27"/>
          <p:cNvSpPr>
            <a:spLocks/>
          </p:cNvSpPr>
          <p:nvPr/>
        </p:nvSpPr>
        <p:spPr bwMode="auto">
          <a:xfrm>
            <a:off x="3447976" y="5646705"/>
            <a:ext cx="1616273" cy="348258"/>
          </a:xfrm>
          <a:custGeom>
            <a:avLst/>
            <a:gdLst>
              <a:gd name="T0" fmla="*/ 1149350 w 21600"/>
              <a:gd name="T1" fmla="*/ 247650 h 21600"/>
              <a:gd name="T2" fmla="*/ 1149350 w 21600"/>
              <a:gd name="T3" fmla="*/ 247650 h 21600"/>
              <a:gd name="T4" fmla="*/ 1149350 w 21600"/>
              <a:gd name="T5" fmla="*/ 247650 h 21600"/>
              <a:gd name="T6" fmla="*/ 1149350 w 21600"/>
              <a:gd name="T7" fmla="*/ 247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1700"/>
              <a:t>{k</a:t>
            </a:r>
            <a:r>
              <a:rPr lang="en-US" sz="1700" baseline="-8000"/>
              <a:t>1</a:t>
            </a:r>
            <a:r>
              <a:rPr lang="en-US" sz="1700"/>
              <a:t>, k</a:t>
            </a:r>
            <a:r>
              <a:rPr lang="en-US" sz="1700" baseline="-8000"/>
              <a:t>2</a:t>
            </a:r>
            <a:r>
              <a:rPr lang="en-US" sz="1700"/>
              <a:t>,…, k</a:t>
            </a:r>
            <a:r>
              <a:rPr lang="en-US" sz="1700" baseline="-8000"/>
              <a:t>t</a:t>
            </a:r>
            <a:r>
              <a:rPr lang="en-US" sz="1700"/>
              <a:t>}: </a:t>
            </a:r>
            <a:r>
              <a:rPr lang="en-US" sz="1700">
                <a:latin typeface="Helvetica" charset="0"/>
                <a:cs typeface="Helvetica" charset="0"/>
                <a:sym typeface="Helvetica" charset="0"/>
              </a:rPr>
              <a:t>K</a:t>
            </a:r>
            <a:endParaRPr lang="en-US"/>
          </a:p>
        </p:txBody>
      </p:sp>
      <p:sp>
        <p:nvSpPr>
          <p:cNvPr id="40989" name="Line 28"/>
          <p:cNvSpPr>
            <a:spLocks noChangeShapeType="1"/>
          </p:cNvSpPr>
          <p:nvPr/>
        </p:nvSpPr>
        <p:spPr bwMode="auto">
          <a:xfrm flipV="1">
            <a:off x="2038202" y="5875529"/>
            <a:ext cx="1288107" cy="416346"/>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90" name="Line 29"/>
          <p:cNvSpPr>
            <a:spLocks noChangeShapeType="1"/>
          </p:cNvSpPr>
          <p:nvPr/>
        </p:nvSpPr>
        <p:spPr bwMode="auto">
          <a:xfrm>
            <a:off x="2028156" y="5489319"/>
            <a:ext cx="1308199" cy="333747"/>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lIns="0" tIns="0" rIns="0" bIns="0" anchor="ctr"/>
          <a:lstStyle/>
          <a:p>
            <a:endParaRPr lang="en-US"/>
          </a:p>
        </p:txBody>
      </p:sp>
      <p:sp>
        <p:nvSpPr>
          <p:cNvPr id="40991" name="AutoShape 30"/>
          <p:cNvSpPr>
            <a:spLocks/>
          </p:cNvSpPr>
          <p:nvPr/>
        </p:nvSpPr>
        <p:spPr bwMode="auto">
          <a:xfrm>
            <a:off x="2201168" y="4274882"/>
            <a:ext cx="2150939" cy="375047"/>
          </a:xfrm>
          <a:custGeom>
            <a:avLst/>
            <a:gdLst>
              <a:gd name="T0" fmla="*/ 1529557 w 21600"/>
              <a:gd name="T1" fmla="*/ 266700 h 21600"/>
              <a:gd name="T2" fmla="*/ 1529557 w 21600"/>
              <a:gd name="T3" fmla="*/ 266700 h 21600"/>
              <a:gd name="T4" fmla="*/ 1529557 w 21600"/>
              <a:gd name="T5" fmla="*/ 266700 h 21600"/>
              <a:gd name="T6" fmla="*/ 1529557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2000">
                <a:latin typeface="Helvetica" charset="0"/>
                <a:cs typeface="Helvetica" charset="0"/>
                <a:sym typeface="Helvetica" charset="0"/>
              </a:rPr>
              <a:t>AB key distribution</a:t>
            </a:r>
            <a:endParaRPr lang="en-US"/>
          </a:p>
        </p:txBody>
      </p:sp>
      <p:sp>
        <p:nvSpPr>
          <p:cNvPr id="40992" name="AutoShape 31"/>
          <p:cNvSpPr>
            <a:spLocks/>
          </p:cNvSpPr>
          <p:nvPr/>
        </p:nvSpPr>
        <p:spPr bwMode="auto">
          <a:xfrm>
            <a:off x="4249416" y="6332058"/>
            <a:ext cx="2512590" cy="375047"/>
          </a:xfrm>
          <a:custGeom>
            <a:avLst/>
            <a:gdLst>
              <a:gd name="T0" fmla="*/ 1786731 w 21600"/>
              <a:gd name="T1" fmla="*/ 266700 h 21600"/>
              <a:gd name="T2" fmla="*/ 1786731 w 21600"/>
              <a:gd name="T3" fmla="*/ 266700 h 21600"/>
              <a:gd name="T4" fmla="*/ 1786731 w 21600"/>
              <a:gd name="T5" fmla="*/ 266700 h 21600"/>
              <a:gd name="T6" fmla="*/ 1786731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7" tIns="35717" rIns="35717" bIns="35717" anchor="ctr"/>
          <a:lstStyle/>
          <a:p>
            <a:r>
              <a:rPr lang="en-US" sz="2000">
                <a:latin typeface="Helvetica" charset="0"/>
                <a:cs typeface="Helvetica" charset="0"/>
                <a:sym typeface="Helvetica" charset="0"/>
              </a:rPr>
              <a:t>AB key reconstruction</a:t>
            </a:r>
            <a:endParaRPr lang="en-US"/>
          </a:p>
        </p:txBody>
      </p:sp>
      <p:sp>
        <p:nvSpPr>
          <p:cNvPr id="34" name="Rectangle 1"/>
          <p:cNvSpPr>
            <a:spLocks noGrp="1" noChangeArrowheads="1"/>
          </p:cNvSpPr>
          <p:nvPr>
            <p:ph type="title"/>
          </p:nvPr>
        </p:nvSpPr>
        <p:spPr>
          <a:xfrm>
            <a:off x="669727" y="13720"/>
            <a:ext cx="7803431" cy="628754"/>
          </a:xfrm>
        </p:spPr>
        <p:txBody>
          <a:bodyPr/>
          <a:lstStyle/>
          <a:p>
            <a:pPr defTabSz="344897"/>
            <a:r>
              <a:rPr lang="en-US" sz="3200" dirty="0" smtClean="0">
                <a:latin typeface="Helvetica Light" charset="0"/>
                <a:cs typeface="Helvetica Light" charset="0"/>
              </a:rPr>
              <a:t>Improving the </a:t>
            </a:r>
            <a:r>
              <a:rPr lang="en-US" sz="3200" dirty="0">
                <a:latin typeface="Helvetica Light" charset="0"/>
                <a:cs typeface="Helvetica Light" charset="0"/>
              </a:rPr>
              <a:t>AB Scheme</a:t>
            </a:r>
          </a:p>
        </p:txBody>
      </p:sp>
      <p:sp>
        <p:nvSpPr>
          <p:cNvPr id="35" name="Rectangle 2"/>
          <p:cNvSpPr txBox="1">
            <a:spLocks noChangeArrowheads="1"/>
          </p:cNvSpPr>
          <p:nvPr/>
        </p:nvSpPr>
        <p:spPr>
          <a:xfrm>
            <a:off x="315276" y="665181"/>
            <a:ext cx="8694253" cy="2564927"/>
          </a:xfrm>
          <a:prstGeom prst="rect">
            <a:avLst/>
          </a:prstGeom>
        </p:spPr>
        <p:txBody>
          <a:bodyPr vert="horz" lIns="91440" tIns="45720" rIns="91440" bIns="45720" rtlCol="0">
            <a:normAutofit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12528" indent="-312528">
              <a:buSzPct val="80000"/>
              <a:buFontTx/>
              <a:buChar char="•"/>
            </a:pPr>
            <a:r>
              <a:rPr lang="en-US" b="1" dirty="0" smtClean="0">
                <a:latin typeface="Helvetica" charset="0"/>
                <a:cs typeface="Helvetica" charset="0"/>
                <a:sym typeface="Helvetica" charset="0"/>
              </a:rPr>
              <a:t>Decreasing dependence on TTP</a:t>
            </a:r>
          </a:p>
          <a:p>
            <a:pPr marL="625056" lvl="1" indent="-312528">
              <a:buSzPct val="40000"/>
              <a:buFontTx/>
              <a:buChar char="•"/>
            </a:pPr>
            <a:r>
              <a:rPr lang="en-US" dirty="0" smtClean="0">
                <a:latin typeface="Helvetica Light" charset="0"/>
                <a:ea typeface="Helvetica Light" charset="0"/>
                <a:cs typeface="Helvetica Light" charset="0"/>
              </a:rPr>
              <a:t>Use Shamir</a:t>
            </a:r>
            <a:r>
              <a:rPr lang="ja-JP" altLang="en-US" dirty="0" smtClean="0">
                <a:latin typeface="Helvetica Light" charset="0"/>
                <a:ea typeface="Helvetica Light" charset="0"/>
                <a:cs typeface="Helvetica Light" charset="0"/>
              </a:rPr>
              <a:t>’</a:t>
            </a:r>
            <a:r>
              <a:rPr lang="en-US" dirty="0" smtClean="0">
                <a:latin typeface="Helvetica Light" charset="0"/>
                <a:ea typeface="Helvetica Light" charset="0"/>
                <a:cs typeface="Helvetica Light" charset="0"/>
              </a:rPr>
              <a:t>s threshold secret sharing technique</a:t>
            </a:r>
          </a:p>
          <a:p>
            <a:pPr marL="937584" lvl="2" indent="-312528">
              <a:buSzPct val="30000"/>
              <a:buFontTx/>
              <a:buChar char="•"/>
            </a:pPr>
            <a:r>
              <a:rPr lang="en-US" dirty="0" smtClean="0">
                <a:latin typeface="Helvetica Light" charset="0"/>
                <a:ea typeface="Helvetica Light" charset="0"/>
                <a:cs typeface="Helvetica Light" charset="0"/>
              </a:rPr>
              <a:t>Split decryption keys into n shares</a:t>
            </a:r>
          </a:p>
          <a:p>
            <a:pPr marL="937584" lvl="2" indent="-312528">
              <a:buSzPct val="30000"/>
              <a:buFontTx/>
              <a:buChar char="•"/>
            </a:pPr>
            <a:r>
              <a:rPr lang="en-US" dirty="0" smtClean="0">
                <a:latin typeface="Helvetica Light" charset="0"/>
                <a:ea typeface="Helvetica Light" charset="0"/>
                <a:cs typeface="Helvetica Light" charset="0"/>
              </a:rPr>
              <a:t>Set a threshold t such that t (&lt;n) shares are required for key reconstruction</a:t>
            </a:r>
          </a:p>
          <a:p>
            <a:pPr marL="625056" lvl="1" indent="-312528">
              <a:buSzPct val="40000"/>
              <a:buFontTx/>
              <a:buChar char="•"/>
            </a:pPr>
            <a:r>
              <a:rPr lang="en-US" dirty="0" smtClean="0">
                <a:latin typeface="Helvetica Light" charset="0"/>
                <a:ea typeface="Helvetica Light" charset="0"/>
                <a:cs typeface="Helvetica Light" charset="0"/>
              </a:rPr>
              <a:t>Use a public Distributed Hash Table (DHT) to store key shares at random nodes</a:t>
            </a:r>
            <a:endParaRPr lang="en-US" dirty="0">
              <a:latin typeface="Helvetica Light" charset="0"/>
              <a:ea typeface="Helvetica Light" charset="0"/>
              <a:cs typeface="Helvetica Light" charset="0"/>
            </a:endParaRPr>
          </a:p>
        </p:txBody>
      </p:sp>
    </p:spTree>
    <p:extLst>
      <p:ext uri="{BB962C8B-B14F-4D97-AF65-F5344CB8AC3E}">
        <p14:creationId xmlns:p14="http://schemas.microsoft.com/office/powerpoint/2010/main" val="3006221337"/>
      </p:ext>
    </p:extLst>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69727" y="312539"/>
            <a:ext cx="7803431" cy="778167"/>
          </a:xfrm>
        </p:spPr>
        <p:txBody>
          <a:bodyPr/>
          <a:lstStyle/>
          <a:p>
            <a:pPr defTabSz="385079"/>
            <a:r>
              <a:rPr lang="en-US" sz="3200" dirty="0">
                <a:latin typeface="Helvetica Light" charset="0"/>
                <a:cs typeface="Helvetica Light" charset="0"/>
              </a:rPr>
              <a:t>Advantages of using DHT</a:t>
            </a:r>
          </a:p>
        </p:txBody>
      </p:sp>
      <p:sp>
        <p:nvSpPr>
          <p:cNvPr id="41987" name="Rectangle 2"/>
          <p:cNvSpPr>
            <a:spLocks noGrp="1" noChangeArrowheads="1"/>
          </p:cNvSpPr>
          <p:nvPr>
            <p:ph type="body" idx="1"/>
          </p:nvPr>
        </p:nvSpPr>
        <p:spPr>
          <a:xfrm>
            <a:off x="669727" y="1830587"/>
            <a:ext cx="7803431" cy="4419079"/>
          </a:xfrm>
        </p:spPr>
        <p:txBody>
          <a:bodyPr/>
          <a:lstStyle/>
          <a:p>
            <a:pPr marL="524600" lvl="1" indent="-262301" defTabSz="344897">
              <a:spcBef>
                <a:spcPts val="2461"/>
              </a:spcBef>
              <a:buSzPct val="80000"/>
              <a:buFontTx/>
              <a:buChar char="•"/>
            </a:pPr>
            <a:r>
              <a:rPr lang="en-US" sz="2100">
                <a:latin typeface="Helvetica" charset="0"/>
                <a:ea typeface="ＭＳ Ｐゴシック" charset="0"/>
                <a:cs typeface="Helvetica" charset="0"/>
                <a:sym typeface="Helvetica" charset="0"/>
              </a:rPr>
              <a:t>Decentralized storage with no single point of trust</a:t>
            </a:r>
          </a:p>
          <a:p>
            <a:pPr marL="524600" lvl="1" indent="-262301" defTabSz="344897">
              <a:spcBef>
                <a:spcPts val="2461"/>
              </a:spcBef>
              <a:buSzPct val="80000"/>
              <a:buFontTx/>
              <a:buChar char="•"/>
            </a:pPr>
            <a:r>
              <a:rPr lang="en-US" sz="2100">
                <a:latin typeface="Helvetica" charset="0"/>
                <a:ea typeface="ＭＳ Ｐゴシック" charset="0"/>
                <a:cs typeface="Helvetica" charset="0"/>
                <a:sym typeface="Helvetica" charset="0"/>
              </a:rPr>
              <a:t>Huge scale with millions of geographically distributed nodes</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Hard to deduce key shares</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Difficult to compromise nodes that store key shares</a:t>
            </a:r>
          </a:p>
          <a:p>
            <a:pPr marL="524600" lvl="1" indent="-262301" defTabSz="344897">
              <a:spcBef>
                <a:spcPts val="2461"/>
              </a:spcBef>
              <a:buSzPct val="75000"/>
              <a:buFontTx/>
              <a:buChar char="•"/>
            </a:pPr>
            <a:r>
              <a:rPr lang="en-US" sz="2100">
                <a:latin typeface="Helvetica" charset="0"/>
                <a:ea typeface="ＭＳ Ｐゴシック" charset="0"/>
                <a:cs typeface="Helvetica" charset="0"/>
                <a:sym typeface="Helvetica" charset="0"/>
              </a:rPr>
              <a:t>Refresh key shares periodically</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Ensures availability when nodes crash or leave</a:t>
            </a:r>
          </a:p>
          <a:p>
            <a:pPr marL="786901" lvl="2" indent="-262301" defTabSz="344897">
              <a:spcBef>
                <a:spcPts val="2461"/>
              </a:spcBef>
              <a:buSzPct val="40000"/>
              <a:buFontTx/>
              <a:buChar char="•"/>
            </a:pPr>
            <a:r>
              <a:rPr lang="en-US" sz="2100">
                <a:latin typeface="Helvetica Light" charset="0"/>
                <a:ea typeface="Helvetica Light" charset="0"/>
                <a:cs typeface="Helvetica Light" charset="0"/>
              </a:rPr>
              <a:t>Protects against attacks</a:t>
            </a:r>
            <a:endParaRPr lang="en-US">
              <a:latin typeface="Helvetica Light" charset="0"/>
              <a:ea typeface="Helvetica Light" charset="0"/>
              <a:cs typeface="Helvetica Light" charset="0"/>
            </a:endParaRPr>
          </a:p>
        </p:txBody>
      </p:sp>
    </p:spTree>
    <p:extLst>
      <p:ext uri="{BB962C8B-B14F-4D97-AF65-F5344CB8AC3E}">
        <p14:creationId xmlns:p14="http://schemas.microsoft.com/office/powerpoint/2010/main" val="1481331828"/>
      </p:ext>
    </p:extLst>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93483"/>
          </a:xfrm>
        </p:spPr>
        <p:txBody>
          <a:bodyPr/>
          <a:lstStyle/>
          <a:p>
            <a:r>
              <a:rPr lang="en-US" sz="3200" dirty="0" smtClean="0"/>
              <a:t>Improving the AB Scheme</a:t>
            </a:r>
            <a:endParaRPr lang="en-US" sz="3200" dirty="0"/>
          </a:p>
        </p:txBody>
      </p:sp>
      <p:sp>
        <p:nvSpPr>
          <p:cNvPr id="3" name="Content Placeholder 2"/>
          <p:cNvSpPr>
            <a:spLocks noGrp="1"/>
          </p:cNvSpPr>
          <p:nvPr>
            <p:ph idx="1"/>
          </p:nvPr>
        </p:nvSpPr>
        <p:spPr>
          <a:xfrm>
            <a:off x="549275" y="1600200"/>
            <a:ext cx="8042276" cy="4675467"/>
          </a:xfrm>
        </p:spPr>
        <p:txBody>
          <a:bodyPr>
            <a:normAutofit/>
          </a:bodyPr>
          <a:lstStyle/>
          <a:p>
            <a:r>
              <a:rPr lang="en-US" dirty="0" smtClean="0">
                <a:solidFill>
                  <a:schemeClr val="tx1"/>
                </a:solidFill>
              </a:rPr>
              <a:t>Protection Against Malicious Hosts</a:t>
            </a:r>
          </a:p>
          <a:p>
            <a:pPr lvl="1"/>
            <a:r>
              <a:rPr lang="en-US" dirty="0" smtClean="0"/>
              <a:t>Use TPM (trusted platform module) to ensure that host is not already compromised </a:t>
            </a:r>
          </a:p>
          <a:p>
            <a:pPr lvl="1"/>
            <a:r>
              <a:rPr lang="en-US" dirty="0" smtClean="0"/>
              <a:t>Intertwine code and data together – hide data within the code to make it incomprehensible </a:t>
            </a:r>
          </a:p>
          <a:p>
            <a:pPr lvl="1"/>
            <a:r>
              <a:rPr lang="en-US" dirty="0" smtClean="0"/>
              <a:t>Use polymorphic code – code changes itself each time it runs but its semantics don't change </a:t>
            </a:r>
          </a:p>
          <a:p>
            <a:pPr lvl="1"/>
            <a:r>
              <a:rPr lang="en-US" dirty="0" smtClean="0"/>
              <a:t>Can store the control flow information in random DHT nodes</a:t>
            </a:r>
          </a:p>
          <a:p>
            <a:pPr lvl="1"/>
            <a:r>
              <a:rPr lang="en-US" dirty="0" smtClean="0"/>
              <a:t>Perform code obfuscation - hide data and real program code within a scrambled code  </a:t>
            </a:r>
          </a:p>
          <a:p>
            <a:endParaRPr lang="en-US" dirty="0"/>
          </a:p>
        </p:txBody>
      </p:sp>
    </p:spTree>
    <p:extLst>
      <p:ext uri="{BB962C8B-B14F-4D97-AF65-F5344CB8AC3E}">
        <p14:creationId xmlns:p14="http://schemas.microsoft.com/office/powerpoint/2010/main" val="20002053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84306"/>
          </a:xfrm>
        </p:spPr>
        <p:txBody>
          <a:bodyPr/>
          <a:lstStyle/>
          <a:p>
            <a:r>
              <a:rPr lang="en-US" sz="3200" dirty="0" smtClean="0"/>
              <a:t>Active </a:t>
            </a:r>
            <a:r>
              <a:rPr lang="en-US" sz="3200" dirty="0" smtClean="0"/>
              <a:t>Bundle Features</a:t>
            </a:r>
            <a:endParaRPr lang="en-US" sz="3200" dirty="0"/>
          </a:p>
        </p:txBody>
      </p:sp>
      <p:sp>
        <p:nvSpPr>
          <p:cNvPr id="3" name="Content Placeholder 2"/>
          <p:cNvSpPr>
            <a:spLocks noGrp="1"/>
          </p:cNvSpPr>
          <p:nvPr>
            <p:ph idx="1"/>
          </p:nvPr>
        </p:nvSpPr>
        <p:spPr>
          <a:xfrm>
            <a:off x="549275" y="941293"/>
            <a:ext cx="8042276" cy="5699500"/>
          </a:xfrm>
        </p:spPr>
        <p:txBody>
          <a:bodyPr>
            <a:normAutofit fontScale="85000" lnSpcReduction="20000"/>
          </a:bodyPr>
          <a:lstStyle/>
          <a:p>
            <a:r>
              <a:rPr lang="en-US" sz="2600" dirty="0" smtClean="0"/>
              <a:t>Controlled and Selective Dissemination: Control the dissemination and selectively share the data based on the policies </a:t>
            </a:r>
          </a:p>
          <a:p>
            <a:pPr lvl="0"/>
            <a:r>
              <a:rPr lang="en-US" sz="2600" dirty="0" smtClean="0"/>
              <a:t>Quantifiable Data Dissemination: Track the amount of data disclosed to a particular host and decide to further disclose or deny data requests </a:t>
            </a:r>
          </a:p>
          <a:p>
            <a:pPr lvl="0"/>
            <a:r>
              <a:rPr lang="en-US" sz="2600" dirty="0" smtClean="0"/>
              <a:t>Contextual Dissemination: Context-aware dissemination </a:t>
            </a:r>
          </a:p>
          <a:p>
            <a:pPr lvl="0"/>
            <a:r>
              <a:rPr lang="en-US" sz="2600" dirty="0" smtClean="0"/>
              <a:t>Dynamic Metadata Adjustment: Update the policies based on a context, host, history of interactions, trust level etc. </a:t>
            </a:r>
          </a:p>
          <a:p>
            <a:r>
              <a:rPr lang="en-US" sz="2800" dirty="0"/>
              <a:t>Do not require hosts to have a policy enforcement engine or a trusted component</a:t>
            </a:r>
          </a:p>
          <a:p>
            <a:r>
              <a:rPr lang="en-US" sz="2800" dirty="0"/>
              <a:t>Doesn’t rely on a TTP </a:t>
            </a:r>
          </a:p>
          <a:p>
            <a:r>
              <a:rPr lang="en-US" sz="2800" dirty="0"/>
              <a:t>No trusted destination host assumption – works on unknown </a:t>
            </a:r>
            <a:r>
              <a:rPr lang="en-US" sz="2800" dirty="0" smtClean="0"/>
              <a:t>hosts</a:t>
            </a:r>
            <a:endParaRPr lang="en-US" sz="2600" dirty="0" smtClean="0"/>
          </a:p>
          <a:p>
            <a:endParaRPr lang="en-US" sz="2600" dirty="0"/>
          </a:p>
        </p:txBody>
      </p:sp>
    </p:spTree>
    <p:extLst>
      <p:ext uri="{BB962C8B-B14F-4D97-AF65-F5344CB8AC3E}">
        <p14:creationId xmlns:p14="http://schemas.microsoft.com/office/powerpoint/2010/main" val="23430751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16832"/>
            <a:ext cx="8496944" cy="4941168"/>
          </a:xfrm>
        </p:spPr>
        <p:txBody>
          <a:bodyPr>
            <a:noAutofit/>
          </a:bodyPr>
          <a:lstStyle/>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Ensure protection mechanisms</a:t>
            </a:r>
            <a:r>
              <a:rPr lang="en-US" sz="2400" dirty="0">
                <a:solidFill>
                  <a:schemeClr val="tx1"/>
                </a:solidFill>
                <a:ea typeface="Verdana" pitchFamily="34" charset="0"/>
                <a:cs typeface="Verdana" pitchFamily="34" charset="0"/>
              </a:rPr>
              <a:t> </a:t>
            </a:r>
            <a:r>
              <a:rPr lang="en-US" sz="2400" dirty="0">
                <a:solidFill>
                  <a:schemeClr val="tx1"/>
                </a:solidFill>
                <a:ea typeface="Verdana" pitchFamily="34" charset="0"/>
                <a:cs typeface="Verdana" pitchFamily="34" charset="0"/>
              </a:rPr>
              <a:t>are available for </a:t>
            </a:r>
            <a:r>
              <a:rPr lang="en-US" sz="2400" dirty="0">
                <a:solidFill>
                  <a:schemeClr val="tx1"/>
                </a:solidFill>
                <a:ea typeface="Verdana" pitchFamily="34" charset="0"/>
                <a:cs typeface="Verdana" pitchFamily="34" charset="0"/>
              </a:rPr>
              <a:t>ABs when needed</a:t>
            </a:r>
          </a:p>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No need for a </a:t>
            </a:r>
            <a:r>
              <a:rPr lang="en-US" sz="2400" dirty="0">
                <a:solidFill>
                  <a:schemeClr val="tx1"/>
                </a:solidFill>
                <a:ea typeface="Verdana" pitchFamily="34" charset="0"/>
                <a:cs typeface="Verdana" pitchFamily="34" charset="0"/>
              </a:rPr>
              <a:t>client application </a:t>
            </a:r>
            <a:r>
              <a:rPr lang="en-US" sz="2400" dirty="0">
                <a:solidFill>
                  <a:schemeClr val="tx1"/>
                </a:solidFill>
                <a:ea typeface="Verdana" pitchFamily="34" charset="0"/>
                <a:cs typeface="Verdana" pitchFamily="34" charset="0"/>
              </a:rPr>
              <a:t>to enforce policies associated with the received data</a:t>
            </a:r>
          </a:p>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No </a:t>
            </a:r>
            <a:r>
              <a:rPr lang="en-US" sz="2400" dirty="0">
                <a:solidFill>
                  <a:schemeClr val="tx1"/>
                </a:solidFill>
                <a:ea typeface="Verdana" pitchFamily="34" charset="0"/>
                <a:cs typeface="Verdana" pitchFamily="34" charset="0"/>
              </a:rPr>
              <a:t>need to trust the client application</a:t>
            </a:r>
          </a:p>
          <a:p>
            <a:pPr marL="809625" lvl="3" indent="-342900" defTabSz="457200">
              <a:buFont typeface="Wingdings" pitchFamily="2" charset="2"/>
              <a:buChar char="Ø"/>
              <a:defRPr/>
            </a:pPr>
            <a:r>
              <a:rPr lang="en-US" sz="2200" dirty="0">
                <a:solidFill>
                  <a:schemeClr val="tx1"/>
                </a:solidFill>
                <a:ea typeface="Verdana" pitchFamily="34" charset="0"/>
                <a:cs typeface="Verdana" pitchFamily="34" charset="0"/>
              </a:rPr>
              <a:t>The VM is provided by the data </a:t>
            </a:r>
            <a:r>
              <a:rPr lang="en-US" sz="2200" dirty="0">
                <a:solidFill>
                  <a:schemeClr val="tx1"/>
                </a:solidFill>
                <a:ea typeface="Verdana" pitchFamily="34" charset="0"/>
                <a:cs typeface="Verdana" pitchFamily="34" charset="0"/>
              </a:rPr>
              <a:t>owner</a:t>
            </a:r>
            <a:endParaRPr lang="en-US" sz="2200" dirty="0">
              <a:solidFill>
                <a:schemeClr val="tx1"/>
              </a:solidFill>
              <a:ea typeface="Verdana" pitchFamily="34" charset="0"/>
              <a:cs typeface="Verdana" pitchFamily="34" charset="0"/>
            </a:endParaRPr>
          </a:p>
          <a:p>
            <a:pPr marL="514350" lvl="2" indent="-342900" defTabSz="457200">
              <a:buClrTx/>
              <a:buFont typeface="Wingdings" pitchFamily="2" charset="2"/>
              <a:buChar char="Ø"/>
              <a:defRPr/>
            </a:pPr>
            <a:r>
              <a:rPr lang="en-US" sz="2400" dirty="0">
                <a:solidFill>
                  <a:schemeClr val="tx1"/>
                </a:solidFill>
                <a:ea typeface="Verdana" pitchFamily="34" charset="0"/>
                <a:cs typeface="Verdana" pitchFamily="34" charset="0"/>
              </a:rPr>
              <a:t>Reduced </a:t>
            </a:r>
            <a:r>
              <a:rPr lang="en-US" sz="2400" dirty="0">
                <a:solidFill>
                  <a:schemeClr val="tx1"/>
                </a:solidFill>
                <a:ea typeface="Verdana" pitchFamily="34" charset="0"/>
                <a:cs typeface="Verdana" pitchFamily="34" charset="0"/>
              </a:rPr>
              <a:t>severity of the risk </a:t>
            </a:r>
            <a:r>
              <a:rPr lang="en-US" sz="2400" dirty="0">
                <a:solidFill>
                  <a:schemeClr val="tx1"/>
                </a:solidFill>
                <a:ea typeface="Verdana" pitchFamily="34" charset="0"/>
                <a:cs typeface="Verdana" pitchFamily="34" charset="0"/>
              </a:rPr>
              <a:t>of code tampering</a:t>
            </a:r>
          </a:p>
          <a:p>
            <a:pPr marL="809625" lvl="3" indent="-342900" defTabSz="457200">
              <a:buFont typeface="Wingdings" pitchFamily="2" charset="2"/>
              <a:buChar char="Ø"/>
              <a:defRPr/>
            </a:pPr>
            <a:r>
              <a:rPr lang="en-US" sz="2200" dirty="0">
                <a:solidFill>
                  <a:schemeClr val="tx1"/>
                </a:solidFill>
                <a:ea typeface="Verdana" pitchFamily="34" charset="0"/>
                <a:cs typeface="Verdana" pitchFamily="34" charset="0"/>
              </a:rPr>
              <a:t>VM </a:t>
            </a:r>
            <a:r>
              <a:rPr lang="en-US" sz="2200" dirty="0">
                <a:solidFill>
                  <a:schemeClr val="tx1"/>
                </a:solidFill>
                <a:ea typeface="Verdana" pitchFamily="34" charset="0"/>
                <a:cs typeface="Verdana" pitchFamily="34" charset="0"/>
              </a:rPr>
              <a:t>is dependent on data and </a:t>
            </a:r>
            <a:r>
              <a:rPr lang="en-US" sz="2200" dirty="0">
                <a:solidFill>
                  <a:schemeClr val="tx1"/>
                </a:solidFill>
                <a:ea typeface="Verdana" pitchFamily="34" charset="0"/>
                <a:cs typeface="Verdana" pitchFamily="34" charset="0"/>
              </a:rPr>
              <a:t>input; e.g., </a:t>
            </a:r>
            <a:r>
              <a:rPr lang="en-US" sz="2200" dirty="0">
                <a:solidFill>
                  <a:schemeClr val="tx1"/>
                </a:solidFill>
                <a:ea typeface="Verdana" pitchFamily="34" charset="0"/>
                <a:cs typeface="Verdana" pitchFamily="34" charset="0"/>
              </a:rPr>
              <a:t>encrypt a set of instructions of VM such that the decryption key is a valid input</a:t>
            </a:r>
            <a:r>
              <a:rPr lang="en-US" sz="2200" dirty="0" smtClean="0">
                <a:solidFill>
                  <a:schemeClr val="tx1"/>
                </a:solidFill>
                <a:ea typeface="Verdana" pitchFamily="34" charset="0"/>
                <a:cs typeface="Verdana" pitchFamily="34" charset="0"/>
              </a:rPr>
              <a:t>.</a:t>
            </a:r>
          </a:p>
          <a:p>
            <a:pPr marL="809625" lvl="3" indent="-342900" defTabSz="457200">
              <a:buFont typeface="Wingdings" pitchFamily="2" charset="2"/>
              <a:buChar char="Ø"/>
              <a:defRPr/>
            </a:pPr>
            <a:r>
              <a:rPr lang="en-US" sz="2200" dirty="0" smtClean="0">
                <a:solidFill>
                  <a:schemeClr val="tx1"/>
                </a:solidFill>
                <a:ea typeface="Verdana" pitchFamily="34" charset="0"/>
                <a:cs typeface="Verdana" pitchFamily="34" charset="0"/>
              </a:rPr>
              <a:t>Attacker </a:t>
            </a:r>
            <a:r>
              <a:rPr lang="en-US" sz="2200" dirty="0">
                <a:solidFill>
                  <a:schemeClr val="tx1"/>
                </a:solidFill>
                <a:ea typeface="Verdana" pitchFamily="34" charset="0"/>
                <a:cs typeface="Verdana" pitchFamily="34" charset="0"/>
              </a:rPr>
              <a:t>who accesses one AB does not learn how to access other </a:t>
            </a:r>
            <a:r>
              <a:rPr lang="en-US" sz="2200" dirty="0">
                <a:solidFill>
                  <a:schemeClr val="tx1"/>
                </a:solidFill>
                <a:ea typeface="Verdana" pitchFamily="34" charset="0"/>
                <a:cs typeface="Verdana" pitchFamily="34" charset="0"/>
              </a:rPr>
              <a:t>ABs</a:t>
            </a:r>
          </a:p>
        </p:txBody>
      </p:sp>
      <p:sp>
        <p:nvSpPr>
          <p:cNvPr id="5" name="Title 1"/>
          <p:cNvSpPr txBox="1">
            <a:spLocks/>
          </p:cNvSpPr>
          <p:nvPr/>
        </p:nvSpPr>
        <p:spPr>
          <a:xfrm>
            <a:off x="457200" y="617292"/>
            <a:ext cx="8229600" cy="722344"/>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200" dirty="0">
                <a:solidFill>
                  <a:schemeClr val="accent1"/>
                </a:solidFill>
                <a:effectLst>
                  <a:outerShdw blurRad="38100" dist="38100" dir="2700000" algn="tl">
                    <a:srgbClr val="000000">
                      <a:alpha val="43137"/>
                    </a:srgbClr>
                  </a:outerShdw>
                </a:effectLst>
                <a:ea typeface="Segoe UI" pitchFamily="34" charset="0"/>
                <a:cs typeface="Segoe UI" pitchFamily="34" charset="0"/>
              </a:rPr>
              <a:t>Advantages of the Active Bundle Approach</a:t>
            </a:r>
          </a:p>
        </p:txBody>
      </p:sp>
    </p:spTree>
    <p:extLst>
      <p:ext uri="{BB962C8B-B14F-4D97-AF65-F5344CB8AC3E}">
        <p14:creationId xmlns:p14="http://schemas.microsoft.com/office/powerpoint/2010/main" val="3142453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72777"/>
          </a:xfrm>
        </p:spPr>
        <p:txBody>
          <a:bodyPr/>
          <a:lstStyle/>
          <a:p>
            <a:r>
              <a:rPr lang="en-US" sz="3200" dirty="0" smtClean="0"/>
              <a:t>Active Bundle Applications</a:t>
            </a:r>
            <a:endParaRPr lang="en-US" sz="3200" dirty="0"/>
          </a:p>
        </p:txBody>
      </p:sp>
      <p:sp>
        <p:nvSpPr>
          <p:cNvPr id="3" name="Content Placeholder 2"/>
          <p:cNvSpPr>
            <a:spLocks noGrp="1"/>
          </p:cNvSpPr>
          <p:nvPr>
            <p:ph idx="1"/>
          </p:nvPr>
        </p:nvSpPr>
        <p:spPr>
          <a:xfrm>
            <a:off x="549275" y="1869139"/>
            <a:ext cx="8042276" cy="4343400"/>
          </a:xfrm>
        </p:spPr>
        <p:txBody>
          <a:bodyPr/>
          <a:lstStyle/>
          <a:p>
            <a:pPr marL="457200" indent="-457200">
              <a:buFont typeface="+mj-lt"/>
              <a:buAutoNum type="alphaUcPeriod"/>
            </a:pPr>
            <a:r>
              <a:rPr lang="en-US" b="1" dirty="0" smtClean="0">
                <a:solidFill>
                  <a:srgbClr val="000000"/>
                </a:solidFill>
              </a:rPr>
              <a:t>Identity Management in SOA</a:t>
            </a:r>
          </a:p>
          <a:p>
            <a:pPr marL="457200" indent="-457200">
              <a:buFont typeface="+mj-lt"/>
              <a:buAutoNum type="alphaUcPeriod"/>
            </a:pPr>
            <a:r>
              <a:rPr lang="en-US" b="1" dirty="0">
                <a:solidFill>
                  <a:srgbClr val="000000"/>
                </a:solidFill>
              </a:rPr>
              <a:t>Mobile-Cloud </a:t>
            </a:r>
            <a:r>
              <a:rPr lang="en-US" b="1" dirty="0" smtClean="0">
                <a:solidFill>
                  <a:srgbClr val="000000"/>
                </a:solidFill>
              </a:rPr>
              <a:t>Pedestrian Crossing Guide </a:t>
            </a:r>
            <a:r>
              <a:rPr lang="en-US" b="1" dirty="0">
                <a:solidFill>
                  <a:srgbClr val="000000"/>
                </a:solidFill>
              </a:rPr>
              <a:t>Application for </a:t>
            </a:r>
            <a:r>
              <a:rPr lang="en-US" b="1" dirty="0" smtClean="0">
                <a:solidFill>
                  <a:srgbClr val="000000"/>
                </a:solidFill>
              </a:rPr>
              <a:t>the Blind</a:t>
            </a:r>
            <a:endParaRPr lang="en-US" b="1" dirty="0">
              <a:solidFill>
                <a:srgbClr val="000000"/>
              </a:solidFill>
            </a:endParaRPr>
          </a:p>
          <a:p>
            <a:pPr marL="457200" indent="-457200">
              <a:buFont typeface="+mj-lt"/>
              <a:buAutoNum type="alphaUcPeriod"/>
            </a:pPr>
            <a:r>
              <a:rPr lang="en-US" b="1" dirty="0">
                <a:solidFill>
                  <a:srgbClr val="000000"/>
                </a:solidFill>
              </a:rPr>
              <a:t>A Trust-based Approach for Secure Data Dissemination in a Mobile Peer-to-Peer Network of UAVs</a:t>
            </a:r>
            <a:br>
              <a:rPr lang="en-US" b="1" dirty="0">
                <a:solidFill>
                  <a:srgbClr val="000000"/>
                </a:solidFill>
              </a:rPr>
            </a:br>
            <a:endParaRPr lang="en-US" b="1" dirty="0" smtClean="0">
              <a:solidFill>
                <a:srgbClr val="000000"/>
              </a:solidFill>
            </a:endParaRPr>
          </a:p>
          <a:p>
            <a:endParaRPr lang="en-US" dirty="0"/>
          </a:p>
        </p:txBody>
      </p:sp>
    </p:spTree>
    <p:extLst>
      <p:ext uri="{BB962C8B-B14F-4D97-AF65-F5344CB8AC3E}">
        <p14:creationId xmlns:p14="http://schemas.microsoft.com/office/powerpoint/2010/main" val="2192930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3138" name="Rectangle 2"/>
          <p:cNvSpPr>
            <a:spLocks noGrp="1" noChangeArrowheads="1"/>
          </p:cNvSpPr>
          <p:nvPr>
            <p:ph type="title"/>
          </p:nvPr>
        </p:nvSpPr>
        <p:spPr>
          <a:xfrm>
            <a:off x="228600" y="304800"/>
            <a:ext cx="8763000" cy="1206500"/>
          </a:xfrm>
          <a:ln/>
        </p:spPr>
        <p:txBody>
          <a:bodyPr/>
          <a:lstStyle/>
          <a:p>
            <a:r>
              <a:rPr lang="en-US" altLang="en-US" sz="4000">
                <a:solidFill>
                  <a:srgbClr val="0000FF"/>
                </a:solidFill>
              </a:rPr>
              <a:t>Introduction</a:t>
            </a:r>
            <a:br>
              <a:rPr lang="en-US" altLang="en-US" sz="4000">
                <a:solidFill>
                  <a:srgbClr val="0000FF"/>
                </a:solidFill>
              </a:rPr>
            </a:br>
            <a:endParaRPr lang="en-US" altLang="en-US" sz="4000">
              <a:solidFill>
                <a:srgbClr val="0000FF"/>
              </a:solidFill>
            </a:endParaRPr>
          </a:p>
        </p:txBody>
      </p:sp>
      <p:sp>
        <p:nvSpPr>
          <p:cNvPr id="1883139" name="Rectangle 3"/>
          <p:cNvSpPr>
            <a:spLocks noGrp="1" noChangeArrowheads="1"/>
          </p:cNvSpPr>
          <p:nvPr>
            <p:ph type="body" idx="1"/>
          </p:nvPr>
        </p:nvSpPr>
        <p:spPr>
          <a:xfrm>
            <a:off x="914400" y="1447800"/>
            <a:ext cx="8001000" cy="4800600"/>
          </a:xfrm>
        </p:spPr>
        <p:txBody>
          <a:bodyPr/>
          <a:lstStyle/>
          <a:p>
            <a:pPr>
              <a:spcBef>
                <a:spcPts val="500"/>
              </a:spcBef>
              <a:spcAft>
                <a:spcPts val="500"/>
              </a:spcAft>
            </a:pPr>
            <a:r>
              <a:rPr lang="en-US" altLang="en-US" dirty="0"/>
              <a:t>Privacy is fundamental to trusted collaboration and interactions to protect against malicious users and fraudulent activities.</a:t>
            </a:r>
          </a:p>
          <a:p>
            <a:pPr>
              <a:spcBef>
                <a:spcPts val="500"/>
              </a:spcBef>
              <a:spcAft>
                <a:spcPts val="500"/>
              </a:spcAft>
            </a:pPr>
            <a:endParaRPr lang="en-US" altLang="en-US" dirty="0"/>
          </a:p>
          <a:p>
            <a:pPr>
              <a:spcBef>
                <a:spcPts val="500"/>
              </a:spcBef>
              <a:spcAft>
                <a:spcPts val="500"/>
              </a:spcAft>
              <a:buFontTx/>
              <a:buNone/>
            </a:pPr>
            <a:endParaRPr lang="en-US" altLang="en-US" dirty="0"/>
          </a:p>
        </p:txBody>
      </p:sp>
    </p:spTree>
    <p:extLst>
      <p:ext uri="{BB962C8B-B14F-4D97-AF65-F5344CB8AC3E}">
        <p14:creationId xmlns:p14="http://schemas.microsoft.com/office/powerpoint/2010/main" val="31622169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A</a:t>
            </a:r>
            <a:r>
              <a:rPr lang="en-US" sz="3200" dirty="0" smtClean="0"/>
              <a:t>. </a:t>
            </a:r>
            <a:r>
              <a:rPr lang="en-US" sz="3200" dirty="0" smtClean="0"/>
              <a:t>Identity Management (IDM) Service-Oriented Architecture (SOA)</a:t>
            </a:r>
            <a:endParaRPr lang="en-US" sz="3200" dirty="0"/>
          </a:p>
        </p:txBody>
      </p:sp>
      <p:sp>
        <p:nvSpPr>
          <p:cNvPr id="4" name="Content Placeholder 2"/>
          <p:cNvSpPr>
            <a:spLocks noGrp="1"/>
          </p:cNvSpPr>
          <p:nvPr>
            <p:ph idx="1"/>
          </p:nvPr>
        </p:nvSpPr>
        <p:spPr>
          <a:xfrm>
            <a:off x="709711" y="1447800"/>
            <a:ext cx="7924800" cy="4800600"/>
          </a:xfrm>
        </p:spPr>
        <p:txBody>
          <a:bodyPr>
            <a:normAutofit fontScale="92500" lnSpcReduction="20000"/>
          </a:bodyPr>
          <a:lstStyle/>
          <a:p>
            <a:pPr marL="609600" indent="-609600">
              <a:buNone/>
            </a:pPr>
            <a:endParaRPr lang="en-US" sz="2400" dirty="0" smtClean="0">
              <a:ea typeface="ＭＳ Ｐゴシック" pitchFamily="34" charset="-128"/>
            </a:endParaRPr>
          </a:p>
          <a:p>
            <a:pPr marL="609600" indent="-609600"/>
            <a:r>
              <a:rPr lang="en-US" sz="2800" dirty="0" smtClean="0">
                <a:ea typeface="ＭＳ Ｐゴシック" pitchFamily="34" charset="-128"/>
              </a:rPr>
              <a:t>IDM in traditional application-centric IDM model</a:t>
            </a:r>
          </a:p>
          <a:p>
            <a:pPr marL="990600" lvl="1" indent="-533400">
              <a:buFont typeface="Wingdings" pitchFamily="2" charset="2"/>
              <a:buChar char="Ø"/>
            </a:pPr>
            <a:r>
              <a:rPr lang="en-US" sz="2400" dirty="0" smtClean="0">
                <a:ea typeface="ＭＳ Ｐゴシック" pitchFamily="34" charset="-128"/>
              </a:rPr>
              <a:t>Each application keeps trace of identities of the entities it uses.</a:t>
            </a:r>
          </a:p>
          <a:p>
            <a:pPr marL="609600" indent="-609600">
              <a:buNone/>
            </a:pPr>
            <a:r>
              <a:rPr lang="en-US" sz="2400" dirty="0" smtClean="0">
                <a:ea typeface="ＭＳ Ｐゴシック" pitchFamily="34" charset="-128"/>
              </a:rPr>
              <a:t> </a:t>
            </a:r>
          </a:p>
          <a:p>
            <a:pPr marL="609600" indent="-609600"/>
            <a:r>
              <a:rPr lang="en-US" sz="2800" dirty="0" smtClean="0">
                <a:ea typeface="ＭＳ Ｐゴシック" pitchFamily="34" charset="-128"/>
              </a:rPr>
              <a:t>IDM in SOA</a:t>
            </a:r>
          </a:p>
          <a:p>
            <a:pPr marL="990600" lvl="1" indent="-533400">
              <a:buFont typeface="Wingdings" pitchFamily="2" charset="2"/>
              <a:buChar char="Ø"/>
            </a:pPr>
            <a:r>
              <a:rPr lang="en-US" sz="2400" dirty="0" smtClean="0">
                <a:ea typeface="ＭＳ Ｐゴシック" pitchFamily="34" charset="-128"/>
              </a:rPr>
              <a:t>Entities have multiple accounts associated with a single or multiple service providers (</a:t>
            </a:r>
            <a:r>
              <a:rPr lang="en-US" sz="2400" dirty="0" err="1" smtClean="0">
                <a:ea typeface="ＭＳ Ｐゴシック" pitchFamily="34" charset="-128"/>
              </a:rPr>
              <a:t>SPs</a:t>
            </a:r>
            <a:r>
              <a:rPr lang="en-US" sz="2400" dirty="0" smtClean="0">
                <a:ea typeface="ＭＳ Ｐゴシック" pitchFamily="34" charset="-128"/>
              </a:rPr>
              <a:t>).</a:t>
            </a:r>
          </a:p>
          <a:p>
            <a:pPr marL="990600" lvl="1" indent="-533400">
              <a:buFont typeface="Wingdings" pitchFamily="2" charset="2"/>
              <a:buChar char="Ø"/>
            </a:pPr>
            <a:r>
              <a:rPr lang="en-US" sz="2400" dirty="0" smtClean="0">
                <a:ea typeface="ＭＳ Ｐゴシック" pitchFamily="34" charset="-128"/>
              </a:rPr>
              <a:t>Sharing sensitive identity information along with  associated attributes of the same entity across services can lead to </a:t>
            </a:r>
            <a:r>
              <a:rPr lang="en-US" sz="2400" b="1" i="1" dirty="0" smtClean="0">
                <a:ea typeface="ＭＳ Ｐゴシック" pitchFamily="34" charset="-128"/>
              </a:rPr>
              <a:t>mapping of the identities to the entity.</a:t>
            </a:r>
            <a:endParaRPr lang="en-US" sz="2400" u="sng" dirty="0" smtClean="0">
              <a:ea typeface="ＭＳ Ｐゴシック" pitchFamily="34" charset="-128"/>
            </a:endParaRPr>
          </a:p>
          <a:p>
            <a:endParaRPr lang="en-US" dirty="0"/>
          </a:p>
        </p:txBody>
      </p:sp>
    </p:spTree>
    <p:extLst>
      <p:ext uri="{BB962C8B-B14F-4D97-AF65-F5344CB8AC3E}">
        <p14:creationId xmlns:p14="http://schemas.microsoft.com/office/powerpoint/2010/main" val="10915867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08424"/>
          </a:xfrm>
        </p:spPr>
        <p:txBody>
          <a:bodyPr/>
          <a:lstStyle/>
          <a:p>
            <a:pPr algn="ctr"/>
            <a:r>
              <a:rPr lang="en-US" sz="3200" dirty="0" smtClean="0"/>
              <a:t>Goals of IDM</a:t>
            </a:r>
            <a:endParaRPr lang="en-US" sz="3200" dirty="0"/>
          </a:p>
        </p:txBody>
      </p:sp>
      <p:sp>
        <p:nvSpPr>
          <p:cNvPr id="3" name="Content Placeholder 2"/>
          <p:cNvSpPr>
            <a:spLocks noGrp="1"/>
          </p:cNvSpPr>
          <p:nvPr>
            <p:ph idx="1"/>
          </p:nvPr>
        </p:nvSpPr>
        <p:spPr>
          <a:xfrm>
            <a:off x="1151729" y="1524000"/>
            <a:ext cx="7498080" cy="4800600"/>
          </a:xfrm>
        </p:spPr>
        <p:txBody>
          <a:bodyPr/>
          <a:lstStyle/>
          <a:p>
            <a:pPr>
              <a:lnSpc>
                <a:spcPct val="80000"/>
              </a:lnSpc>
              <a:buFont typeface="Constantia" pitchFamily="18" charset="0"/>
              <a:buAutoNum type="arabicPeriod"/>
            </a:pPr>
            <a:r>
              <a:rPr lang="en-US" dirty="0" smtClean="0">
                <a:ea typeface="ＭＳ Ｐゴシック" pitchFamily="34" charset="-128"/>
              </a:rPr>
              <a:t>Authenticate without disclosing data (Unencrypted data)</a:t>
            </a:r>
          </a:p>
          <a:p>
            <a:pPr>
              <a:lnSpc>
                <a:spcPct val="80000"/>
              </a:lnSpc>
              <a:buFont typeface="Constantia" pitchFamily="18" charset="0"/>
              <a:buAutoNum type="arabicPeriod"/>
            </a:pPr>
            <a:r>
              <a:rPr lang="en-US" dirty="0" smtClean="0">
                <a:ea typeface="ＭＳ Ｐゴシック" pitchFamily="34" charset="-128"/>
              </a:rPr>
              <a:t>Use service on untrusted hosts </a:t>
            </a:r>
            <a:r>
              <a:rPr lang="en-US" dirty="0" smtClean="0">
                <a:ea typeface="ＭＳ Ｐゴシック" pitchFamily="34" charset="-128"/>
              </a:rPr>
              <a:t>(</a:t>
            </a:r>
            <a:r>
              <a:rPr lang="en-US" dirty="0" smtClean="0">
                <a:ea typeface="ＭＳ Ｐゴシック" pitchFamily="34" charset="-128"/>
              </a:rPr>
              <a:t>hosts not owned by user)</a:t>
            </a:r>
          </a:p>
          <a:p>
            <a:pPr>
              <a:lnSpc>
                <a:spcPct val="80000"/>
              </a:lnSpc>
              <a:buFont typeface="Constantia" pitchFamily="18" charset="0"/>
              <a:buAutoNum type="arabicPeriod"/>
            </a:pPr>
            <a:r>
              <a:rPr lang="en-US" dirty="0" smtClean="0">
                <a:ea typeface="ＭＳ Ｐゴシック" pitchFamily="34" charset="-128"/>
              </a:rPr>
              <a:t>Minimal disclosure and minimize risk of disclosure during communication between user and service </a:t>
            </a:r>
            <a:r>
              <a:rPr lang="en-US" dirty="0" smtClean="0">
                <a:ea typeface="ＭＳ Ｐゴシック" pitchFamily="34" charset="-128"/>
              </a:rPr>
              <a:t>provider (Man </a:t>
            </a:r>
            <a:r>
              <a:rPr lang="en-US" dirty="0" smtClean="0">
                <a:ea typeface="ＭＳ Ｐゴシック" pitchFamily="34" charset="-128"/>
              </a:rPr>
              <a:t>in the Middle, Side Channel and Correlation Attacks) 	</a:t>
            </a:r>
          </a:p>
          <a:p>
            <a:pPr>
              <a:lnSpc>
                <a:spcPct val="80000"/>
              </a:lnSpc>
              <a:buFont typeface="Calibri" pitchFamily="34" charset="0"/>
              <a:buAutoNum type="arabicPeriod"/>
            </a:pPr>
            <a:r>
              <a:rPr lang="en-US" dirty="0" smtClean="0">
                <a:ea typeface="ＭＳ Ｐゴシック" pitchFamily="34" charset="-128"/>
              </a:rPr>
              <a:t>Independence of Trusted Third Party </a:t>
            </a:r>
          </a:p>
        </p:txBody>
      </p:sp>
    </p:spTree>
    <p:extLst>
      <p:ext uri="{BB962C8B-B14F-4D97-AF65-F5344CB8AC3E}">
        <p14:creationId xmlns:p14="http://schemas.microsoft.com/office/powerpoint/2010/main" val="15903242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789613"/>
            <a:ext cx="8077200" cy="33825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0" name="Cloud 9"/>
          <p:cNvSpPr/>
          <p:nvPr/>
        </p:nvSpPr>
        <p:spPr>
          <a:xfrm>
            <a:off x="2229231" y="3657599"/>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Anonymous Identification</a:t>
            </a:r>
          </a:p>
        </p:txBody>
      </p:sp>
      <p:pic>
        <p:nvPicPr>
          <p:cNvPr id="18437" name="Picture 3" descr="user-ic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6650" y="3871913"/>
            <a:ext cx="6175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4"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150" y="3835400"/>
            <a:ext cx="579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0"/>
          <p:cNvSpPr txBox="1">
            <a:spLocks noChangeArrowheads="1"/>
          </p:cNvSpPr>
          <p:nvPr/>
        </p:nvSpPr>
        <p:spPr bwMode="auto">
          <a:xfrm>
            <a:off x="2351088" y="3195638"/>
            <a:ext cx="134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dirty="0" smtClean="0"/>
              <a:t>User VM </a:t>
            </a:r>
            <a:r>
              <a:rPr lang="en-US" altLang="en-US" sz="1200" dirty="0"/>
              <a:t>on Amazon Cloud</a:t>
            </a:r>
          </a:p>
        </p:txBody>
      </p:sp>
      <p:sp>
        <p:nvSpPr>
          <p:cNvPr id="18440" name="TextBox 11"/>
          <p:cNvSpPr txBox="1">
            <a:spLocks noChangeArrowheads="1"/>
          </p:cNvSpPr>
          <p:nvPr/>
        </p:nvSpPr>
        <p:spPr bwMode="auto">
          <a:xfrm>
            <a:off x="2228850" y="465296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200"/>
              <a:t>E-mail</a:t>
            </a:r>
          </a:p>
          <a:p>
            <a:pPr eaLnBrk="1" hangingPunct="1">
              <a:buFontTx/>
              <a:buAutoNum type="arabicPeriod"/>
            </a:pPr>
            <a:r>
              <a:rPr lang="en-US" altLang="en-US" sz="1200"/>
              <a:t>Password</a:t>
            </a:r>
          </a:p>
        </p:txBody>
      </p:sp>
      <p:sp>
        <p:nvSpPr>
          <p:cNvPr id="18441" name="TextBox 14"/>
          <p:cNvSpPr txBox="1">
            <a:spLocks noChangeArrowheads="1"/>
          </p:cNvSpPr>
          <p:nvPr/>
        </p:nvSpPr>
        <p:spPr bwMode="auto">
          <a:xfrm>
            <a:off x="6788150" y="4191000"/>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Tx/>
              <a:buAutoNum type="arabicPeriod"/>
            </a:pPr>
            <a:r>
              <a:rPr lang="en-US" altLang="en-US" sz="1200"/>
              <a:t>E-mail</a:t>
            </a:r>
          </a:p>
          <a:p>
            <a:pPr eaLnBrk="1" hangingPunct="1">
              <a:buFontTx/>
              <a:buAutoNum type="arabicPeriod"/>
            </a:pPr>
            <a:r>
              <a:rPr lang="en-US" altLang="en-US" sz="1200"/>
              <a:t>Password</a:t>
            </a:r>
          </a:p>
        </p:txBody>
      </p:sp>
      <p:cxnSp>
        <p:nvCxnSpPr>
          <p:cNvPr id="22" name="Straight Arrow Connector 21"/>
          <p:cNvCxnSpPr>
            <a:cxnSpLocks noChangeShapeType="1"/>
          </p:cNvCxnSpPr>
          <p:nvPr/>
        </p:nvCxnSpPr>
        <p:spPr bwMode="auto">
          <a:xfrm>
            <a:off x="3257550" y="4052888"/>
            <a:ext cx="3530600" cy="1587"/>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8" name="TextBox 27"/>
          <p:cNvSpPr txBox="1">
            <a:spLocks noChangeArrowheads="1"/>
          </p:cNvSpPr>
          <p:nvPr/>
        </p:nvSpPr>
        <p:spPr bwMode="auto">
          <a:xfrm>
            <a:off x="4267200" y="3775075"/>
            <a:ext cx="198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User Request for service</a:t>
            </a:r>
          </a:p>
        </p:txBody>
      </p:sp>
      <p:cxnSp>
        <p:nvCxnSpPr>
          <p:cNvPr id="29" name="Straight Arrow Connector 28"/>
          <p:cNvCxnSpPr>
            <a:cxnSpLocks noChangeShapeType="1"/>
          </p:cNvCxnSpPr>
          <p:nvPr/>
        </p:nvCxnSpPr>
        <p:spPr bwMode="auto">
          <a:xfrm>
            <a:off x="3257550" y="4367213"/>
            <a:ext cx="3524250" cy="1587"/>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30" name="TextBox 29"/>
          <p:cNvSpPr txBox="1">
            <a:spLocks noChangeArrowheads="1"/>
          </p:cNvSpPr>
          <p:nvPr/>
        </p:nvSpPr>
        <p:spPr bwMode="auto">
          <a:xfrm>
            <a:off x="4286250" y="4090988"/>
            <a:ext cx="1981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Function f and number k </a:t>
            </a:r>
          </a:p>
        </p:txBody>
      </p:sp>
      <p:cxnSp>
        <p:nvCxnSpPr>
          <p:cNvPr id="31" name="Straight Arrow Connector 30"/>
          <p:cNvCxnSpPr>
            <a:cxnSpLocks noChangeShapeType="1"/>
          </p:cNvCxnSpPr>
          <p:nvPr/>
        </p:nvCxnSpPr>
        <p:spPr bwMode="auto">
          <a:xfrm>
            <a:off x="3257550" y="4651375"/>
            <a:ext cx="3524250" cy="15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34" name="TextBox 33"/>
          <p:cNvSpPr txBox="1">
            <a:spLocks noChangeArrowheads="1"/>
          </p:cNvSpPr>
          <p:nvPr/>
        </p:nvSpPr>
        <p:spPr bwMode="auto">
          <a:xfrm>
            <a:off x="4267200" y="4375150"/>
            <a:ext cx="1981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f</a:t>
            </a:r>
            <a:r>
              <a:rPr lang="en-US" altLang="en-US" sz="1200" baseline="-25000"/>
              <a:t>k</a:t>
            </a:r>
            <a:r>
              <a:rPr lang="en-US" altLang="en-US" sz="1200"/>
              <a:t>(E-mail, Password) = R </a:t>
            </a:r>
          </a:p>
        </p:txBody>
      </p:sp>
      <p:sp>
        <p:nvSpPr>
          <p:cNvPr id="18448" name="TextBox 34"/>
          <p:cNvSpPr txBox="1">
            <a:spLocks noChangeArrowheads="1"/>
          </p:cNvSpPr>
          <p:nvPr/>
        </p:nvSpPr>
        <p:spPr bwMode="auto">
          <a:xfrm>
            <a:off x="3905250" y="3349625"/>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1"/>
              <a:t>ZKP Interactive Protocol</a:t>
            </a:r>
          </a:p>
        </p:txBody>
      </p:sp>
      <p:sp>
        <p:nvSpPr>
          <p:cNvPr id="36" name="TextBox 35"/>
          <p:cNvSpPr txBox="1">
            <a:spLocks noChangeArrowheads="1"/>
          </p:cNvSpPr>
          <p:nvPr/>
        </p:nvSpPr>
        <p:spPr bwMode="auto">
          <a:xfrm>
            <a:off x="3493827" y="4652963"/>
            <a:ext cx="305709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b="1" dirty="0" smtClean="0"/>
              <a:t>Authenticated      R is correct</a:t>
            </a:r>
            <a:endParaRPr lang="en-US" altLang="en-US" sz="1400" b="1" dirty="0"/>
          </a:p>
        </p:txBody>
      </p:sp>
      <p:sp>
        <p:nvSpPr>
          <p:cNvPr id="18450" name="TextBox 36"/>
          <p:cNvSpPr txBox="1">
            <a:spLocks noChangeArrowheads="1"/>
          </p:cNvSpPr>
          <p:nvPr/>
        </p:nvSpPr>
        <p:spPr bwMode="auto">
          <a:xfrm>
            <a:off x="1276350" y="1417638"/>
            <a:ext cx="76581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800">
                <a:solidFill>
                  <a:srgbClr val="000000"/>
                </a:solidFill>
                <a:latin typeface="Gill Sans MT" pitchFamily="34" charset="0"/>
              </a:rPr>
              <a:t>Use of Zero-knowledge proofing for user authentication without disclosing its identifier.</a:t>
            </a:r>
            <a:endParaRPr lang="en-US" altLang="en-US" sz="2800">
              <a:cs typeface="Arial" pitchFamily="34" charset="0"/>
            </a:endParaRPr>
          </a:p>
        </p:txBody>
      </p:sp>
      <p:cxnSp>
        <p:nvCxnSpPr>
          <p:cNvPr id="43" name="Straight Arrow Connector 42"/>
          <p:cNvCxnSpPr>
            <a:cxnSpLocks noChangeShapeType="1"/>
          </p:cNvCxnSpPr>
          <p:nvPr/>
        </p:nvCxnSpPr>
        <p:spPr bwMode="auto">
          <a:xfrm>
            <a:off x="3263900" y="4959350"/>
            <a:ext cx="3524250" cy="1588"/>
          </a:xfrm>
          <a:prstGeom prst="straightConnector1">
            <a:avLst/>
          </a:prstGeom>
          <a:noFill/>
          <a:ln w="25400">
            <a:solidFill>
              <a:schemeClr val="accent1"/>
            </a:solidFill>
            <a:round/>
            <a:headEnd type="arrow" w="med" len="me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330789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4" grpId="0"/>
      <p:bldP spid="3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loud 41"/>
          <p:cNvSpPr/>
          <p:nvPr/>
        </p:nvSpPr>
        <p:spPr>
          <a:xfrm>
            <a:off x="1131888" y="1010444"/>
            <a:ext cx="8012111" cy="5847556"/>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2" name="Title 1"/>
          <p:cNvSpPr>
            <a:spLocks noGrp="1"/>
          </p:cNvSpPr>
          <p:nvPr>
            <p:ph type="title"/>
          </p:nvPr>
        </p:nvSpPr>
        <p:spPr>
          <a:xfrm>
            <a:off x="859809" y="0"/>
            <a:ext cx="8042891" cy="791570"/>
          </a:xfrm>
        </p:spPr>
        <p:txBody>
          <a:bodyPr vert="horz" wrap="square" lIns="91440" tIns="45720" rIns="91440" bIns="45720" numCol="1" anchorCtr="0" compatLnSpc="1">
            <a:prstTxWarp prst="textNoShape">
              <a:avLst/>
            </a:prstTxWarp>
          </a:bodyPr>
          <a:lstStyle/>
          <a:p>
            <a:pPr algn="ctr" eaLnBrk="1" hangingPunct="1">
              <a:defRPr/>
            </a:pPr>
            <a:r>
              <a:rPr lang="en-US" sz="3600" dirty="0" smtClean="0">
                <a:effectLst>
                  <a:outerShdw blurRad="38100" dist="38100" dir="2700000" algn="tl">
                    <a:srgbClr val="C0C0C0"/>
                  </a:outerShdw>
                </a:effectLst>
                <a:ea typeface="ＭＳ Ｐゴシック" pitchFamily="34" charset="-128"/>
              </a:rPr>
              <a:t>Interaction using Active Bundle </a:t>
            </a:r>
          </a:p>
        </p:txBody>
      </p:sp>
      <p:pic>
        <p:nvPicPr>
          <p:cNvPr id="1946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163763"/>
            <a:ext cx="13779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3"/>
          <p:cNvSpPr>
            <a:spLocks/>
          </p:cNvSpPr>
          <p:nvPr/>
        </p:nvSpPr>
        <p:spPr bwMode="auto">
          <a:xfrm>
            <a:off x="3835400" y="2344738"/>
            <a:ext cx="1308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a:cs typeface="Arial" pitchFamily="34" charset="0"/>
                <a:sym typeface="Arial" pitchFamily="34" charset="0"/>
              </a:rPr>
              <a:t>Active</a:t>
            </a:r>
          </a:p>
          <a:p>
            <a:pPr algn="ctr" eaLnBrk="1" hangingPunct="1">
              <a:lnSpc>
                <a:spcPct val="95000"/>
              </a:lnSpc>
            </a:pPr>
            <a:r>
              <a:rPr lang="en-US" altLang="en-US" sz="1600">
                <a:cs typeface="Arial" pitchFamily="34" charset="0"/>
                <a:sym typeface="Arial" pitchFamily="34" charset="0"/>
              </a:rPr>
              <a:t>Bundle (AB)</a:t>
            </a:r>
          </a:p>
        </p:txBody>
      </p:sp>
      <p:pic>
        <p:nvPicPr>
          <p:cNvPr id="1946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8288" y="3587111"/>
            <a:ext cx="180022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5"/>
          <p:cNvSpPr>
            <a:spLocks/>
          </p:cNvSpPr>
          <p:nvPr/>
        </p:nvSpPr>
        <p:spPr bwMode="auto">
          <a:xfrm>
            <a:off x="4163688" y="3718079"/>
            <a:ext cx="1727200"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dirty="0" smtClean="0">
                <a:cs typeface="Arial" pitchFamily="34" charset="0"/>
                <a:sym typeface="Arial" pitchFamily="34" charset="0"/>
              </a:rPr>
              <a:t>Key Management</a:t>
            </a:r>
          </a:p>
          <a:p>
            <a:pPr algn="ctr" eaLnBrk="1" hangingPunct="1">
              <a:lnSpc>
                <a:spcPct val="95000"/>
              </a:lnSpc>
            </a:pPr>
            <a:r>
              <a:rPr lang="en-US" altLang="en-US" sz="1600" dirty="0" smtClean="0">
                <a:cs typeface="Arial" pitchFamily="34" charset="0"/>
                <a:sym typeface="Arial" pitchFamily="34" charset="0"/>
              </a:rPr>
              <a:t>Security </a:t>
            </a:r>
            <a:r>
              <a:rPr lang="en-US" altLang="en-US" sz="1600" dirty="0">
                <a:cs typeface="Arial" pitchFamily="34" charset="0"/>
                <a:sym typeface="Arial" pitchFamily="34" charset="0"/>
              </a:rPr>
              <a:t>Services</a:t>
            </a:r>
          </a:p>
          <a:p>
            <a:pPr algn="ctr" eaLnBrk="1" hangingPunct="1">
              <a:lnSpc>
                <a:spcPct val="95000"/>
              </a:lnSpc>
            </a:pPr>
            <a:r>
              <a:rPr lang="en-US" altLang="en-US" sz="1600" dirty="0">
                <a:cs typeface="Arial" pitchFamily="34" charset="0"/>
                <a:sym typeface="Arial" pitchFamily="34" charset="0"/>
              </a:rPr>
              <a:t>Agent (SSA)</a:t>
            </a:r>
          </a:p>
        </p:txBody>
      </p:sp>
      <p:pic>
        <p:nvPicPr>
          <p:cNvPr id="9" name="Pictur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7288" y="2539999"/>
            <a:ext cx="2084712" cy="104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0863" y="1862138"/>
            <a:ext cx="3592512"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8"/>
          <p:cNvSpPr>
            <a:spLocks/>
          </p:cNvSpPr>
          <p:nvPr/>
        </p:nvSpPr>
        <p:spPr bwMode="auto">
          <a:xfrm>
            <a:off x="3923134" y="6194425"/>
            <a:ext cx="2743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b="1" dirty="0">
                <a:cs typeface="Arial" pitchFamily="34" charset="0"/>
                <a:sym typeface="Arial" pitchFamily="34" charset="0"/>
              </a:rPr>
              <a:t>Active Bundle Services</a:t>
            </a:r>
            <a:r>
              <a:rPr lang="en-US" altLang="en-US" sz="1100" b="1" dirty="0">
                <a:cs typeface="Arial" pitchFamily="34" charset="0"/>
                <a:sym typeface="Arial" pitchFamily="34" charset="0"/>
              </a:rPr>
              <a:t> </a:t>
            </a:r>
          </a:p>
        </p:txBody>
      </p:sp>
      <p:sp>
        <p:nvSpPr>
          <p:cNvPr id="19467" name="Rectangle 13"/>
          <p:cNvSpPr>
            <a:spLocks/>
          </p:cNvSpPr>
          <p:nvPr/>
        </p:nvSpPr>
        <p:spPr bwMode="auto">
          <a:xfrm>
            <a:off x="2173288" y="1931988"/>
            <a:ext cx="32718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b="1">
                <a:cs typeface="Arial" pitchFamily="34" charset="0"/>
                <a:sym typeface="Arial" pitchFamily="34" charset="0"/>
              </a:rPr>
              <a:t>User Application</a:t>
            </a:r>
          </a:p>
        </p:txBody>
      </p:sp>
      <p:pic>
        <p:nvPicPr>
          <p:cNvPr id="19" name="Picture 1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3375" y="2163763"/>
            <a:ext cx="59848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2" name="Picture 1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0238" y="2163763"/>
            <a:ext cx="123031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3" name="Rectangle 20"/>
          <p:cNvSpPr>
            <a:spLocks/>
          </p:cNvSpPr>
          <p:nvPr/>
        </p:nvSpPr>
        <p:spPr bwMode="auto">
          <a:xfrm>
            <a:off x="1928813" y="2343150"/>
            <a:ext cx="1201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400">
                <a:cs typeface="Arial" pitchFamily="34" charset="0"/>
                <a:sym typeface="Arial" pitchFamily="34" charset="0"/>
              </a:rPr>
              <a:t>Active Bundle Creator</a:t>
            </a:r>
          </a:p>
        </p:txBody>
      </p:sp>
      <p:pic>
        <p:nvPicPr>
          <p:cNvPr id="19476" name="Picture 2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5394" y="2982913"/>
            <a:ext cx="2511894" cy="604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8" name="Rectangle 26"/>
          <p:cNvSpPr>
            <a:spLocks/>
          </p:cNvSpPr>
          <p:nvPr/>
        </p:nvSpPr>
        <p:spPr bwMode="auto">
          <a:xfrm>
            <a:off x="6642100" y="1533525"/>
            <a:ext cx="2768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100">
                <a:cs typeface="Arial" pitchFamily="34" charset="0"/>
                <a:sym typeface="Arial" pitchFamily="34" charset="0"/>
              </a:rPr>
              <a:t>Active Bundle Destination</a:t>
            </a:r>
          </a:p>
        </p:txBody>
      </p:sp>
      <p:pic>
        <p:nvPicPr>
          <p:cNvPr id="19479" name="Picture 27"/>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63688" y="5069836"/>
            <a:ext cx="1906588"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0" name="Rectangle 28"/>
          <p:cNvSpPr>
            <a:spLocks/>
          </p:cNvSpPr>
          <p:nvPr/>
        </p:nvSpPr>
        <p:spPr bwMode="auto">
          <a:xfrm>
            <a:off x="4197026" y="5307961"/>
            <a:ext cx="1841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5000"/>
              </a:lnSpc>
            </a:pPr>
            <a:r>
              <a:rPr lang="en-US" altLang="en-US" sz="1600">
                <a:cs typeface="Arial" pitchFamily="34" charset="0"/>
                <a:sym typeface="Arial" pitchFamily="34" charset="0"/>
              </a:rPr>
              <a:t>Trust Evaluation</a:t>
            </a:r>
          </a:p>
          <a:p>
            <a:pPr algn="ctr" eaLnBrk="1" hangingPunct="1">
              <a:lnSpc>
                <a:spcPct val="95000"/>
              </a:lnSpc>
            </a:pPr>
            <a:r>
              <a:rPr lang="en-US" altLang="en-US" sz="1600">
                <a:cs typeface="Arial" pitchFamily="34" charset="0"/>
                <a:sym typeface="Arial" pitchFamily="34" charset="0"/>
              </a:rPr>
              <a:t>Agent (TEA)</a:t>
            </a:r>
          </a:p>
        </p:txBody>
      </p:sp>
      <p:pic>
        <p:nvPicPr>
          <p:cNvPr id="19483" name="Picture 3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00750" y="1428750"/>
            <a:ext cx="245745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4" name="Picture 32"/>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0138" y="1524000"/>
            <a:ext cx="2625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85" name="Rectangle 33"/>
          <p:cNvSpPr>
            <a:spLocks/>
          </p:cNvSpPr>
          <p:nvPr/>
        </p:nvSpPr>
        <p:spPr bwMode="auto">
          <a:xfrm>
            <a:off x="6134100" y="1533525"/>
            <a:ext cx="2768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endParaRPr lang="en-US" altLang="en-US" sz="1600" b="1">
              <a:cs typeface="Arial" pitchFamily="34" charset="0"/>
              <a:sym typeface="Arial" pitchFamily="34" charset="0"/>
            </a:endParaRPr>
          </a:p>
        </p:txBody>
      </p:sp>
      <p:pic>
        <p:nvPicPr>
          <p:cNvPr id="37" name="Picture 3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43638" y="1925638"/>
            <a:ext cx="1906587"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5"/>
          <p:cNvSpPr>
            <a:spLocks/>
          </p:cNvSpPr>
          <p:nvPr/>
        </p:nvSpPr>
        <p:spPr bwMode="auto">
          <a:xfrm>
            <a:off x="6326188" y="2128838"/>
            <a:ext cx="17907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5000"/>
              </a:lnSpc>
            </a:pPr>
            <a:r>
              <a:rPr lang="en-US" altLang="en-US" sz="1600">
                <a:cs typeface="Arial" pitchFamily="34" charset="0"/>
                <a:sym typeface="Arial" pitchFamily="34" charset="0"/>
              </a:rPr>
              <a:t>Active Bundle</a:t>
            </a:r>
          </a:p>
        </p:txBody>
      </p:sp>
      <p:pic>
        <p:nvPicPr>
          <p:cNvPr id="19488" name="Picture 3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7288" y="4668198"/>
            <a:ext cx="46038"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9" name="Picture 37"/>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0550" y="2562225"/>
            <a:ext cx="704850"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0" name="Picture 40" descr="ebay-logo.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970713" y="1492250"/>
            <a:ext cx="579437"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a:spLocks noChangeArrowheads="1"/>
          </p:cNvSpPr>
          <p:nvPr/>
        </p:nvSpPr>
        <p:spPr bwMode="auto">
          <a:xfrm>
            <a:off x="6243638" y="1143000"/>
            <a:ext cx="1906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AB information disclosure</a:t>
            </a:r>
          </a:p>
        </p:txBody>
      </p:sp>
    </p:spTree>
    <p:extLst>
      <p:ext uri="{BB962C8B-B14F-4D97-AF65-F5344CB8AC3E}">
        <p14:creationId xmlns:p14="http://schemas.microsoft.com/office/powerpoint/2010/main" val="54792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039548"/>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Predicate over Encrypted Data</a:t>
            </a:r>
          </a:p>
        </p:txBody>
      </p:sp>
      <p:pic>
        <p:nvPicPr>
          <p:cNvPr id="20484" name="Picture 4" descr="ebay-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170238"/>
            <a:ext cx="57943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19"/>
          <p:cNvSpPr txBox="1">
            <a:spLocks noChangeArrowheads="1"/>
          </p:cNvSpPr>
          <p:nvPr/>
        </p:nvSpPr>
        <p:spPr bwMode="auto">
          <a:xfrm>
            <a:off x="1066800" y="1417638"/>
            <a:ext cx="78676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200"/>
              <a:t>Verification without disclosing unencrypted identity data.</a:t>
            </a:r>
          </a:p>
          <a:p>
            <a:pPr defTabSz="914400" eaLnBrk="1" hangingPunct="1"/>
            <a:endParaRPr lang="en-US" altLang="en-US" sz="2200"/>
          </a:p>
        </p:txBody>
      </p:sp>
      <p:sp>
        <p:nvSpPr>
          <p:cNvPr id="20486" name="TextBox 20"/>
          <p:cNvSpPr txBox="1">
            <a:spLocks noChangeArrowheads="1"/>
          </p:cNvSpPr>
          <p:nvPr/>
        </p:nvSpPr>
        <p:spPr bwMode="auto">
          <a:xfrm>
            <a:off x="2027238" y="3605213"/>
            <a:ext cx="1935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pic>
        <p:nvPicPr>
          <p:cNvPr id="20487" name="Picture 22" descr="american-express-logo.jpe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588" y="317023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23"/>
          <p:cNvSpPr txBox="1">
            <a:spLocks noChangeArrowheads="1"/>
          </p:cNvSpPr>
          <p:nvPr/>
        </p:nvSpPr>
        <p:spPr bwMode="auto">
          <a:xfrm>
            <a:off x="5791200" y="3702050"/>
            <a:ext cx="1676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cxnSp>
        <p:nvCxnSpPr>
          <p:cNvPr id="20489" name="Straight Arrow Connector 24"/>
          <p:cNvCxnSpPr>
            <a:cxnSpLocks noChangeShapeType="1"/>
          </p:cNvCxnSpPr>
          <p:nvPr/>
        </p:nvCxnSpPr>
        <p:spPr bwMode="auto">
          <a:xfrm>
            <a:off x="2865438" y="3411538"/>
            <a:ext cx="3232150"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0490" name="TextBox 67"/>
          <p:cNvSpPr txBox="1">
            <a:spLocks noChangeArrowheads="1"/>
          </p:cNvSpPr>
          <p:nvPr/>
        </p:nvSpPr>
        <p:spPr bwMode="auto">
          <a:xfrm>
            <a:off x="3581400" y="3170238"/>
            <a:ext cx="1790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Request*</a:t>
            </a:r>
          </a:p>
        </p:txBody>
      </p:sp>
      <p:sp>
        <p:nvSpPr>
          <p:cNvPr id="20491" name="TextBox 12"/>
          <p:cNvSpPr txBox="1">
            <a:spLocks noChangeArrowheads="1"/>
          </p:cNvSpPr>
          <p:nvPr/>
        </p:nvSpPr>
        <p:spPr bwMode="auto">
          <a:xfrm>
            <a:off x="1066800" y="5734050"/>
            <a:ext cx="5562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pPr>
            <a:r>
              <a:rPr lang="en-US" altLang="en-US" sz="2200" dirty="0" smtClean="0">
                <a:latin typeface="Gill Sans MT" pitchFamily="34" charset="0"/>
              </a:rPr>
              <a:t>*</a:t>
            </a:r>
            <a:r>
              <a:rPr lang="en-US" altLang="en-US" sz="2200" dirty="0">
                <a:latin typeface="Gill Sans MT" pitchFamily="34" charset="0"/>
              </a:rPr>
              <a:t>Credit Card Verification Request</a:t>
            </a:r>
          </a:p>
          <a:p>
            <a:pPr defTabSz="914400" eaLnBrk="1" hangingPunct="1"/>
            <a:endParaRPr lang="en-US" altLang="en-US" sz="1800" dirty="0"/>
          </a:p>
        </p:txBody>
      </p:sp>
    </p:spTree>
    <p:extLst>
      <p:ext uri="{BB962C8B-B14F-4D97-AF65-F5344CB8AC3E}">
        <p14:creationId xmlns:p14="http://schemas.microsoft.com/office/powerpoint/2010/main" val="48087438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499706"/>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a:xfrm>
            <a:off x="549275" y="-1608"/>
            <a:ext cx="8042276" cy="1336956"/>
          </a:xfrm>
        </p:spPr>
        <p:txBody>
          <a:bodyPr vert="horz" wrap="square" lIns="91440" tIns="45720" rIns="91440" bIns="45720" numCol="1" anchorCtr="0" compatLnSpc="1">
            <a:prstTxWarp prst="textNoShape">
              <a:avLst/>
            </a:prstTxWarp>
          </a:bodyPr>
          <a:lstStyle/>
          <a:p>
            <a:pPr algn="ctr" eaLnBrk="1" hangingPunct="1">
              <a:defRPr/>
            </a:pPr>
            <a:r>
              <a:rPr lang="en-US" dirty="0" smtClean="0">
                <a:effectLst>
                  <a:outerShdw blurRad="38100" dist="38100" dir="2700000" algn="tl">
                    <a:srgbClr val="C0C0C0"/>
                  </a:outerShdw>
                </a:effectLst>
                <a:ea typeface="ＭＳ Ｐゴシック" pitchFamily="34" charset="-128"/>
              </a:rPr>
              <a:t>Multi-Party </a:t>
            </a:r>
            <a:r>
              <a:rPr lang="en-US" dirty="0" smtClean="0">
                <a:effectLst>
                  <a:outerShdw blurRad="38100" dist="38100" dir="2700000" algn="tl">
                    <a:srgbClr val="C0C0C0"/>
                  </a:outerShdw>
                </a:effectLst>
                <a:ea typeface="ＭＳ Ｐゴシック" pitchFamily="34" charset="-128"/>
              </a:rPr>
              <a:t>Computation</a:t>
            </a:r>
            <a:endParaRPr lang="en-US" dirty="0" smtClean="0">
              <a:effectLst>
                <a:outerShdw blurRad="38100" dist="38100" dir="2700000" algn="tl">
                  <a:srgbClr val="C0C0C0"/>
                </a:outerShdw>
              </a:effectLst>
              <a:ea typeface="ＭＳ Ｐゴシック" pitchFamily="34" charset="-128"/>
            </a:endParaRPr>
          </a:p>
        </p:txBody>
      </p:sp>
      <p:sp>
        <p:nvSpPr>
          <p:cNvPr id="21508" name="TextBox 19"/>
          <p:cNvSpPr txBox="1">
            <a:spLocks noChangeArrowheads="1"/>
          </p:cNvSpPr>
          <p:nvPr/>
        </p:nvSpPr>
        <p:spPr bwMode="auto">
          <a:xfrm>
            <a:off x="1066800" y="1198563"/>
            <a:ext cx="7867650"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87450" indent="-4572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600"/>
              <a:t>To become independent of a trusted third party</a:t>
            </a:r>
          </a:p>
          <a:p>
            <a:pPr lvl="2" defTabSz="914400" eaLnBrk="1" hangingPunct="1">
              <a:spcBef>
                <a:spcPts val="550"/>
              </a:spcBef>
              <a:buClr>
                <a:srgbClr val="3891A7"/>
              </a:buClr>
              <a:buFont typeface="Arial" pitchFamily="34" charset="0"/>
              <a:buChar char="•"/>
            </a:pPr>
            <a:r>
              <a:rPr lang="en-US" altLang="en-US" sz="2200"/>
              <a:t>Multiple Services hold shares of the secret key</a:t>
            </a:r>
          </a:p>
          <a:p>
            <a:pPr lvl="2" defTabSz="914400" eaLnBrk="1" hangingPunct="1">
              <a:spcBef>
                <a:spcPts val="550"/>
              </a:spcBef>
              <a:buClr>
                <a:srgbClr val="3891A7"/>
              </a:buClr>
              <a:buFont typeface="Arial" pitchFamily="34" charset="0"/>
              <a:buChar char="•"/>
            </a:pPr>
            <a:r>
              <a:rPr lang="en-US" altLang="en-US" sz="2200"/>
              <a:t>Minimize the risk</a:t>
            </a:r>
          </a:p>
          <a:p>
            <a:pPr lvl="2" defTabSz="914400" eaLnBrk="1" hangingPunct="1">
              <a:spcBef>
                <a:spcPts val="550"/>
              </a:spcBef>
              <a:buClr>
                <a:srgbClr val="3891A7"/>
              </a:buClr>
              <a:buFont typeface="Arial" pitchFamily="34" charset="0"/>
              <a:buChar char="•"/>
            </a:pPr>
            <a:endParaRPr lang="en-US" altLang="en-US" sz="2200"/>
          </a:p>
          <a:p>
            <a:pPr lvl="1" defTabSz="914400" eaLnBrk="1" hangingPunct="1">
              <a:spcBef>
                <a:spcPts val="550"/>
              </a:spcBef>
              <a:buClr>
                <a:srgbClr val="3891A7"/>
              </a:buClr>
              <a:buFont typeface="Arial" pitchFamily="34" charset="0"/>
              <a:buChar char="•"/>
            </a:pPr>
            <a:endParaRPr lang="en-US" altLang="en-US"/>
          </a:p>
          <a:p>
            <a:pPr defTabSz="914400" eaLnBrk="1" hangingPunct="1"/>
            <a:endParaRPr lang="en-US" altLang="en-US" sz="2200"/>
          </a:p>
        </p:txBody>
      </p:sp>
      <p:pic>
        <p:nvPicPr>
          <p:cNvPr id="21509" name="Picture 22" descr="american-express-log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363" y="3127375"/>
            <a:ext cx="531812"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3"/>
          <p:cNvSpPr txBox="1">
            <a:spLocks noChangeArrowheads="1"/>
          </p:cNvSpPr>
          <p:nvPr/>
        </p:nvSpPr>
        <p:spPr bwMode="auto">
          <a:xfrm>
            <a:off x="4371975" y="3659188"/>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sp>
        <p:nvSpPr>
          <p:cNvPr id="27" name="Oval 26"/>
          <p:cNvSpPr/>
          <p:nvPr/>
        </p:nvSpPr>
        <p:spPr>
          <a:xfrm>
            <a:off x="27721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2" name="Oval 31"/>
          <p:cNvSpPr/>
          <p:nvPr/>
        </p:nvSpPr>
        <p:spPr>
          <a:xfrm>
            <a:off x="49819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3" name="Oval 32"/>
          <p:cNvSpPr/>
          <p:nvPr/>
        </p:nvSpPr>
        <p:spPr>
          <a:xfrm>
            <a:off x="60487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8" name="Oval 37"/>
          <p:cNvSpPr/>
          <p:nvPr/>
        </p:nvSpPr>
        <p:spPr>
          <a:xfrm>
            <a:off x="3915155" y="4761811"/>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21515" name="Straight Arrow Connector 39"/>
          <p:cNvCxnSpPr>
            <a:cxnSpLocks noChangeShapeType="1"/>
          </p:cNvCxnSpPr>
          <p:nvPr/>
        </p:nvCxnSpPr>
        <p:spPr bwMode="auto">
          <a:xfrm rot="10800000" flipV="1">
            <a:off x="3343275" y="4052888"/>
            <a:ext cx="1028700" cy="709612"/>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1516" name="Straight Arrow Connector 40"/>
          <p:cNvCxnSpPr>
            <a:cxnSpLocks noChangeShapeType="1"/>
          </p:cNvCxnSpPr>
          <p:nvPr/>
        </p:nvCxnSpPr>
        <p:spPr bwMode="auto">
          <a:xfrm rot="5400000">
            <a:off x="4333875" y="4343400"/>
            <a:ext cx="457200" cy="3810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1517" name="Straight Arrow Connector 51"/>
          <p:cNvCxnSpPr>
            <a:cxnSpLocks noChangeShapeType="1"/>
            <a:endCxn id="32" idx="0"/>
          </p:cNvCxnSpPr>
          <p:nvPr/>
        </p:nvCxnSpPr>
        <p:spPr bwMode="auto">
          <a:xfrm rot="16200000" flipH="1">
            <a:off x="5038725" y="4400550"/>
            <a:ext cx="457200" cy="2667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1518" name="TextBox 62"/>
          <p:cNvSpPr txBox="1">
            <a:spLocks noChangeArrowheads="1"/>
          </p:cNvSpPr>
          <p:nvPr/>
        </p:nvSpPr>
        <p:spPr bwMode="auto">
          <a:xfrm>
            <a:off x="3609975" y="5346700"/>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Key Management Services  </a:t>
            </a:r>
          </a:p>
        </p:txBody>
      </p:sp>
      <p:sp>
        <p:nvSpPr>
          <p:cNvPr id="21519" name="TextBox 63"/>
          <p:cNvSpPr txBox="1">
            <a:spLocks noChangeArrowheads="1"/>
          </p:cNvSpPr>
          <p:nvPr/>
        </p:nvSpPr>
        <p:spPr bwMode="auto">
          <a:xfrm>
            <a:off x="29622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1</a:t>
            </a:r>
            <a:endParaRPr lang="en-US" altLang="en-US" sz="1200"/>
          </a:p>
        </p:txBody>
      </p:sp>
      <p:sp>
        <p:nvSpPr>
          <p:cNvPr id="21520" name="TextBox 64"/>
          <p:cNvSpPr txBox="1">
            <a:spLocks noChangeArrowheads="1"/>
          </p:cNvSpPr>
          <p:nvPr/>
        </p:nvSpPr>
        <p:spPr bwMode="auto">
          <a:xfrm>
            <a:off x="41814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2</a:t>
            </a:r>
            <a:endParaRPr lang="en-US" altLang="en-US" sz="1200"/>
          </a:p>
        </p:txBody>
      </p:sp>
      <p:sp>
        <p:nvSpPr>
          <p:cNvPr id="21521" name="TextBox 65"/>
          <p:cNvSpPr txBox="1">
            <a:spLocks noChangeArrowheads="1"/>
          </p:cNvSpPr>
          <p:nvPr/>
        </p:nvSpPr>
        <p:spPr bwMode="auto">
          <a:xfrm>
            <a:off x="5133975"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3</a:t>
            </a:r>
            <a:endParaRPr lang="en-US" altLang="en-US" sz="1200"/>
          </a:p>
        </p:txBody>
      </p:sp>
      <p:sp>
        <p:nvSpPr>
          <p:cNvPr id="21522" name="TextBox 66"/>
          <p:cNvSpPr txBox="1">
            <a:spLocks noChangeArrowheads="1"/>
          </p:cNvSpPr>
          <p:nvPr/>
        </p:nvSpPr>
        <p:spPr bwMode="auto">
          <a:xfrm>
            <a:off x="6313488" y="4900613"/>
            <a:ext cx="38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n</a:t>
            </a:r>
            <a:endParaRPr lang="en-US" altLang="en-US" sz="1200"/>
          </a:p>
        </p:txBody>
      </p:sp>
      <p:pic>
        <p:nvPicPr>
          <p:cNvPr id="21523" name="Picture 20"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3236913"/>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24" name="Straight Arrow Connector 21"/>
          <p:cNvCxnSpPr>
            <a:cxnSpLocks noChangeShapeType="1"/>
          </p:cNvCxnSpPr>
          <p:nvPr/>
        </p:nvCxnSpPr>
        <p:spPr bwMode="auto">
          <a:xfrm rot="10800000" flipV="1">
            <a:off x="3062288" y="3444875"/>
            <a:ext cx="1616075" cy="0"/>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1525" name="TextBox 28"/>
          <p:cNvSpPr txBox="1">
            <a:spLocks noChangeArrowheads="1"/>
          </p:cNvSpPr>
          <p:nvPr/>
        </p:nvSpPr>
        <p:spPr bwMode="auto">
          <a:xfrm>
            <a:off x="3178175" y="3176588"/>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Request</a:t>
            </a:r>
          </a:p>
        </p:txBody>
      </p:sp>
      <p:sp>
        <p:nvSpPr>
          <p:cNvPr id="21526" name="TextBox 29"/>
          <p:cNvSpPr txBox="1">
            <a:spLocks noChangeArrowheads="1"/>
          </p:cNvSpPr>
          <p:nvPr/>
        </p:nvSpPr>
        <p:spPr bwMode="auto">
          <a:xfrm>
            <a:off x="998538" y="6338888"/>
            <a:ext cx="7361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pPr>
            <a:r>
              <a:rPr lang="en-US" altLang="en-US" sz="1800">
                <a:latin typeface="Gill Sans MT" pitchFamily="34" charset="0"/>
              </a:rPr>
              <a:t>* Decryption of information is handled by the Key Management services</a:t>
            </a:r>
          </a:p>
        </p:txBody>
      </p:sp>
    </p:spTree>
    <p:extLst>
      <p:ext uri="{BB962C8B-B14F-4D97-AF65-F5344CB8AC3E}">
        <p14:creationId xmlns:p14="http://schemas.microsoft.com/office/powerpoint/2010/main" val="38166836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789613"/>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dirty="0" smtClean="0">
                <a:effectLst>
                  <a:outerShdw blurRad="38100" dist="38100" dir="2700000" algn="tl">
                    <a:srgbClr val="C0C0C0"/>
                  </a:outerShdw>
                </a:effectLst>
                <a:ea typeface="ＭＳ Ｐゴシック" pitchFamily="34" charset="-128"/>
              </a:rPr>
              <a:t>Multi-Party </a:t>
            </a:r>
            <a:r>
              <a:rPr lang="en-US" dirty="0" smtClean="0">
                <a:effectLst>
                  <a:outerShdw blurRad="38100" dist="38100" dir="2700000" algn="tl">
                    <a:srgbClr val="C0C0C0"/>
                  </a:outerShdw>
                </a:effectLst>
                <a:ea typeface="ＭＳ Ｐゴシック" pitchFamily="34" charset="-128"/>
              </a:rPr>
              <a:t>Computation</a:t>
            </a:r>
            <a:endParaRPr lang="en-US" dirty="0" smtClean="0">
              <a:effectLst>
                <a:outerShdw blurRad="38100" dist="38100" dir="2700000" algn="tl">
                  <a:srgbClr val="C0C0C0"/>
                </a:outerShdw>
              </a:effectLst>
              <a:ea typeface="ＭＳ Ｐゴシック" pitchFamily="34" charset="-128"/>
            </a:endParaRPr>
          </a:p>
        </p:txBody>
      </p:sp>
      <p:sp>
        <p:nvSpPr>
          <p:cNvPr id="22532" name="TextBox 19"/>
          <p:cNvSpPr txBox="1">
            <a:spLocks noChangeArrowheads="1"/>
          </p:cNvSpPr>
          <p:nvPr/>
        </p:nvSpPr>
        <p:spPr bwMode="auto">
          <a:xfrm>
            <a:off x="1066800" y="1717894"/>
            <a:ext cx="7867650"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87450" indent="-4572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pPr>
            <a:r>
              <a:rPr lang="en-US" altLang="en-US" sz="2800" dirty="0" smtClean="0">
                <a:latin typeface="Gill Sans MT" pitchFamily="34" charset="0"/>
              </a:rPr>
              <a:t>Credit </a:t>
            </a:r>
            <a:r>
              <a:rPr lang="en-US" altLang="en-US" sz="2800" dirty="0">
                <a:latin typeface="Gill Sans MT" pitchFamily="34" charset="0"/>
              </a:rPr>
              <a:t>Card Verified</a:t>
            </a:r>
          </a:p>
          <a:p>
            <a:pPr lvl="2" defTabSz="914400" eaLnBrk="1" hangingPunct="1">
              <a:spcBef>
                <a:spcPts val="550"/>
              </a:spcBef>
              <a:buClr>
                <a:srgbClr val="3891A7"/>
              </a:buClr>
              <a:buFont typeface="Arial" pitchFamily="34" charset="0"/>
              <a:buChar char="•"/>
            </a:pPr>
            <a:endParaRPr lang="en-US" altLang="en-US" sz="2200" dirty="0"/>
          </a:p>
          <a:p>
            <a:pPr lvl="1" defTabSz="914400" eaLnBrk="1" hangingPunct="1">
              <a:spcBef>
                <a:spcPts val="550"/>
              </a:spcBef>
              <a:buClr>
                <a:srgbClr val="3891A7"/>
              </a:buClr>
              <a:buFont typeface="Arial" pitchFamily="34" charset="0"/>
              <a:buChar char="•"/>
            </a:pPr>
            <a:endParaRPr lang="en-US" altLang="en-US" dirty="0"/>
          </a:p>
          <a:p>
            <a:pPr defTabSz="914400" eaLnBrk="1" hangingPunct="1"/>
            <a:endParaRPr lang="en-US" altLang="en-US" sz="2200" dirty="0"/>
          </a:p>
        </p:txBody>
      </p:sp>
      <p:pic>
        <p:nvPicPr>
          <p:cNvPr id="22533" name="Picture 22" descr="american-express-logo.jpe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8363" y="3417888"/>
            <a:ext cx="531812"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Box 23"/>
          <p:cNvSpPr txBox="1">
            <a:spLocks noChangeArrowheads="1"/>
          </p:cNvSpPr>
          <p:nvPr/>
        </p:nvSpPr>
        <p:spPr bwMode="auto">
          <a:xfrm>
            <a:off x="4371975" y="39497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Billing Address</a:t>
            </a:r>
          </a:p>
          <a:p>
            <a:pPr eaLnBrk="1" hangingPunct="1">
              <a:buFont typeface="Arial" pitchFamily="34" charset="0"/>
              <a:buChar char="•"/>
            </a:pPr>
            <a:r>
              <a:rPr lang="en-US" altLang="en-US" sz="1200">
                <a:solidFill>
                  <a:srgbClr val="000000"/>
                </a:solidFill>
              </a:rPr>
              <a:t>Credit Card</a:t>
            </a:r>
          </a:p>
        </p:txBody>
      </p:sp>
      <p:sp>
        <p:nvSpPr>
          <p:cNvPr id="27" name="Oval 26"/>
          <p:cNvSpPr/>
          <p:nvPr/>
        </p:nvSpPr>
        <p:spPr>
          <a:xfrm>
            <a:off x="2772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2" name="Oval 31"/>
          <p:cNvSpPr/>
          <p:nvPr/>
        </p:nvSpPr>
        <p:spPr>
          <a:xfrm>
            <a:off x="49819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3" name="Oval 32"/>
          <p:cNvSpPr/>
          <p:nvPr/>
        </p:nvSpPr>
        <p:spPr>
          <a:xfrm>
            <a:off x="60487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38" name="Oval 37"/>
          <p:cNvSpPr/>
          <p:nvPr/>
        </p:nvSpPr>
        <p:spPr>
          <a:xfrm>
            <a:off x="3915155" y="5051718"/>
            <a:ext cx="838200" cy="510882"/>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cxnSp>
        <p:nvCxnSpPr>
          <p:cNvPr id="22539" name="Straight Arrow Connector 39"/>
          <p:cNvCxnSpPr>
            <a:cxnSpLocks noChangeShapeType="1"/>
          </p:cNvCxnSpPr>
          <p:nvPr/>
        </p:nvCxnSpPr>
        <p:spPr bwMode="auto">
          <a:xfrm rot="10800000" flipV="1">
            <a:off x="3343275" y="4343400"/>
            <a:ext cx="1028700" cy="708025"/>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2540" name="Straight Arrow Connector 40"/>
          <p:cNvCxnSpPr>
            <a:cxnSpLocks noChangeShapeType="1"/>
          </p:cNvCxnSpPr>
          <p:nvPr/>
        </p:nvCxnSpPr>
        <p:spPr bwMode="auto">
          <a:xfrm rot="5400000">
            <a:off x="4334669" y="4633119"/>
            <a:ext cx="455612" cy="381000"/>
          </a:xfrm>
          <a:prstGeom prst="straightConnector1">
            <a:avLst/>
          </a:prstGeom>
          <a:noFill/>
          <a:ln w="25400">
            <a:solidFill>
              <a:schemeClr val="accent1"/>
            </a:solidFill>
            <a:round/>
            <a:headEnd type="arrow" w="med" len="med"/>
            <a:tailEnd type="none" w="sm" len="sm"/>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2541" name="Straight Arrow Connector 51"/>
          <p:cNvCxnSpPr>
            <a:cxnSpLocks noChangeShapeType="1"/>
            <a:endCxn id="32" idx="0"/>
          </p:cNvCxnSpPr>
          <p:nvPr/>
        </p:nvCxnSpPr>
        <p:spPr bwMode="auto">
          <a:xfrm rot="16200000" flipH="1">
            <a:off x="5039519" y="4690269"/>
            <a:ext cx="455612" cy="266700"/>
          </a:xfrm>
          <a:prstGeom prst="straightConnector1">
            <a:avLst/>
          </a:prstGeom>
          <a:noFill/>
          <a:ln w="25400">
            <a:solidFill>
              <a:schemeClr val="accent1"/>
            </a:solidFill>
            <a:round/>
            <a:headEnd type="arrow" w="med" len="med"/>
            <a:tailEn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2542" name="TextBox 62"/>
          <p:cNvSpPr txBox="1">
            <a:spLocks noChangeArrowheads="1"/>
          </p:cNvSpPr>
          <p:nvPr/>
        </p:nvSpPr>
        <p:spPr bwMode="auto">
          <a:xfrm>
            <a:off x="3609975" y="5637213"/>
            <a:ext cx="2362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400"/>
              <a:t>Key Management Services  </a:t>
            </a:r>
          </a:p>
        </p:txBody>
      </p:sp>
      <p:sp>
        <p:nvSpPr>
          <p:cNvPr id="22543" name="TextBox 63"/>
          <p:cNvSpPr txBox="1">
            <a:spLocks noChangeArrowheads="1"/>
          </p:cNvSpPr>
          <p:nvPr/>
        </p:nvSpPr>
        <p:spPr bwMode="auto">
          <a:xfrm>
            <a:off x="2962275"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1</a:t>
            </a:r>
            <a:endParaRPr lang="en-US" altLang="en-US" sz="1200"/>
          </a:p>
        </p:txBody>
      </p:sp>
      <p:sp>
        <p:nvSpPr>
          <p:cNvPr id="22544" name="TextBox 64"/>
          <p:cNvSpPr txBox="1">
            <a:spLocks noChangeArrowheads="1"/>
          </p:cNvSpPr>
          <p:nvPr/>
        </p:nvSpPr>
        <p:spPr bwMode="auto">
          <a:xfrm>
            <a:off x="4181475"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2</a:t>
            </a:r>
            <a:endParaRPr lang="en-US" altLang="en-US" sz="1200"/>
          </a:p>
        </p:txBody>
      </p:sp>
      <p:sp>
        <p:nvSpPr>
          <p:cNvPr id="22545" name="TextBox 65"/>
          <p:cNvSpPr txBox="1">
            <a:spLocks noChangeArrowheads="1"/>
          </p:cNvSpPr>
          <p:nvPr/>
        </p:nvSpPr>
        <p:spPr bwMode="auto">
          <a:xfrm>
            <a:off x="5133975"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3</a:t>
            </a:r>
            <a:endParaRPr lang="en-US" altLang="en-US" sz="1200"/>
          </a:p>
        </p:txBody>
      </p:sp>
      <p:sp>
        <p:nvSpPr>
          <p:cNvPr id="22546" name="TextBox 66"/>
          <p:cNvSpPr txBox="1">
            <a:spLocks noChangeArrowheads="1"/>
          </p:cNvSpPr>
          <p:nvPr/>
        </p:nvSpPr>
        <p:spPr bwMode="auto">
          <a:xfrm>
            <a:off x="6313488" y="5191125"/>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K</a:t>
            </a:r>
            <a:r>
              <a:rPr lang="en-US" altLang="en-US" sz="1200" baseline="30000"/>
              <a:t>’</a:t>
            </a:r>
            <a:r>
              <a:rPr lang="en-US" altLang="en-US" sz="1200" baseline="-25000"/>
              <a:t>n</a:t>
            </a:r>
            <a:endParaRPr lang="en-US" altLang="en-US" sz="1200"/>
          </a:p>
        </p:txBody>
      </p:sp>
      <p:pic>
        <p:nvPicPr>
          <p:cNvPr id="22547" name="Picture 20"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2850" y="3605213"/>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Arrow Connector 21"/>
          <p:cNvCxnSpPr>
            <a:cxnSpLocks noChangeShapeType="1"/>
          </p:cNvCxnSpPr>
          <p:nvPr/>
        </p:nvCxnSpPr>
        <p:spPr bwMode="auto">
          <a:xfrm rot="10800000" flipV="1">
            <a:off x="3062288" y="3735388"/>
            <a:ext cx="1616075" cy="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9" name="TextBox 28"/>
          <p:cNvSpPr txBox="1">
            <a:spLocks noChangeArrowheads="1"/>
          </p:cNvSpPr>
          <p:nvPr/>
        </p:nvSpPr>
        <p:spPr bwMode="auto">
          <a:xfrm>
            <a:off x="3178175" y="3467100"/>
            <a:ext cx="15001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Predicate Reply*</a:t>
            </a:r>
          </a:p>
        </p:txBody>
      </p:sp>
    </p:spTree>
    <p:extLst>
      <p:ext uri="{BB962C8B-B14F-4D97-AF65-F5344CB8AC3E}">
        <p14:creationId xmlns:p14="http://schemas.microsoft.com/office/powerpoint/2010/main" val="32813296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2264024"/>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pic>
        <p:nvPicPr>
          <p:cNvPr id="23556" name="Picture 4" descr="ebay-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3395663"/>
            <a:ext cx="579438"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Box 20"/>
          <p:cNvSpPr txBox="1">
            <a:spLocks noChangeArrowheads="1"/>
          </p:cNvSpPr>
          <p:nvPr/>
        </p:nvSpPr>
        <p:spPr bwMode="auto">
          <a:xfrm>
            <a:off x="2027238" y="3829050"/>
            <a:ext cx="19351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a:p>
            <a:pPr eaLnBrk="1" hangingPunct="1">
              <a:buFont typeface="Arial" pitchFamily="34" charset="0"/>
              <a:buChar char="•"/>
            </a:pPr>
            <a:r>
              <a:rPr lang="en-US" altLang="en-US" sz="1200">
                <a:solidFill>
                  <a:srgbClr val="FF0000"/>
                </a:solidFill>
              </a:rPr>
              <a:t>E(Billing Address)</a:t>
            </a:r>
          </a:p>
          <a:p>
            <a:pPr eaLnBrk="1" hangingPunct="1">
              <a:buFont typeface="Arial" pitchFamily="34" charset="0"/>
              <a:buChar char="•"/>
            </a:pPr>
            <a:r>
              <a:rPr lang="en-US" altLang="en-US" sz="1200">
                <a:solidFill>
                  <a:srgbClr val="FF0000"/>
                </a:solidFill>
              </a:rPr>
              <a:t>E(Credit Card)</a:t>
            </a:r>
          </a:p>
        </p:txBody>
      </p:sp>
      <p:cxnSp>
        <p:nvCxnSpPr>
          <p:cNvPr id="23558" name="Straight Arrow Connector 24"/>
          <p:cNvCxnSpPr>
            <a:cxnSpLocks noChangeShapeType="1"/>
          </p:cNvCxnSpPr>
          <p:nvPr/>
        </p:nvCxnSpPr>
        <p:spPr bwMode="auto">
          <a:xfrm>
            <a:off x="2865438" y="3635375"/>
            <a:ext cx="3232150"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3559" name="TextBox 67"/>
          <p:cNvSpPr txBox="1">
            <a:spLocks noChangeArrowheads="1"/>
          </p:cNvSpPr>
          <p:nvPr/>
        </p:nvSpPr>
        <p:spPr bwMode="auto">
          <a:xfrm>
            <a:off x="3581400" y="3395663"/>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3560" name="Picture 10" descr="power-seller-logo.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7588" y="3435350"/>
            <a:ext cx="836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Box 11"/>
          <p:cNvSpPr txBox="1">
            <a:spLocks noChangeArrowheads="1"/>
          </p:cNvSpPr>
          <p:nvPr/>
        </p:nvSpPr>
        <p:spPr bwMode="auto">
          <a:xfrm>
            <a:off x="6096000" y="3887788"/>
            <a:ext cx="1828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sp>
        <p:nvSpPr>
          <p:cNvPr id="23562" name="TextBox 13"/>
          <p:cNvSpPr txBox="1">
            <a:spLocks noChangeArrowheads="1"/>
          </p:cNvSpPr>
          <p:nvPr/>
        </p:nvSpPr>
        <p:spPr bwMode="auto">
          <a:xfrm>
            <a:off x="1066800" y="1417638"/>
            <a:ext cx="7867650"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2200"/>
              <a:t>User Policies in the Active Bundle dictate dissemination </a:t>
            </a:r>
          </a:p>
          <a:p>
            <a:pPr defTabSz="914400" eaLnBrk="1" hangingPunct="1"/>
            <a:endParaRPr lang="en-US" altLang="en-US" sz="2200"/>
          </a:p>
        </p:txBody>
      </p:sp>
      <p:sp>
        <p:nvSpPr>
          <p:cNvPr id="23563" name="TextBox 14"/>
          <p:cNvSpPr txBox="1">
            <a:spLocks noChangeArrowheads="1"/>
          </p:cNvSpPr>
          <p:nvPr/>
        </p:nvSpPr>
        <p:spPr bwMode="auto">
          <a:xfrm>
            <a:off x="1066800" y="613568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*e-bay shares the encrypted information based on the user policy </a:t>
            </a:r>
          </a:p>
        </p:txBody>
      </p:sp>
    </p:spTree>
    <p:extLst>
      <p:ext uri="{BB962C8B-B14F-4D97-AF65-F5344CB8AC3E}">
        <p14:creationId xmlns:p14="http://schemas.microsoft.com/office/powerpoint/2010/main" val="26083567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828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4580" name="TextBox 20"/>
          <p:cNvSpPr txBox="1">
            <a:spLocks noChangeArrowheads="1"/>
          </p:cNvSpPr>
          <p:nvPr/>
        </p:nvSpPr>
        <p:spPr bwMode="auto">
          <a:xfrm>
            <a:off x="2238375" y="3394075"/>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4581" name="Straight Arrow Connector 24"/>
          <p:cNvCxnSpPr>
            <a:cxnSpLocks noChangeShapeType="1"/>
          </p:cNvCxnSpPr>
          <p:nvPr/>
        </p:nvCxnSpPr>
        <p:spPr bwMode="auto">
          <a:xfrm>
            <a:off x="3076575"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4582" name="TextBox 67"/>
          <p:cNvSpPr txBox="1">
            <a:spLocks noChangeArrowheads="1"/>
          </p:cNvSpPr>
          <p:nvPr/>
        </p:nvSpPr>
        <p:spPr bwMode="auto">
          <a:xfrm>
            <a:off x="3790950" y="2960688"/>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4583"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TextBox 11"/>
          <p:cNvSpPr txBox="1">
            <a:spLocks noChangeArrowheads="1"/>
          </p:cNvSpPr>
          <p:nvPr/>
        </p:nvSpPr>
        <p:spPr bwMode="auto">
          <a:xfrm>
            <a:off x="6153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pic>
        <p:nvPicPr>
          <p:cNvPr id="24585"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138"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6" name="TextBox 14"/>
          <p:cNvSpPr txBox="1">
            <a:spLocks noChangeArrowheads="1"/>
          </p:cNvSpPr>
          <p:nvPr/>
        </p:nvSpPr>
        <p:spPr bwMode="auto">
          <a:xfrm>
            <a:off x="1066800" y="613568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a:t>*e-bay seller shares the encrypted information based on the user policy </a:t>
            </a:r>
          </a:p>
        </p:txBody>
      </p:sp>
    </p:spTree>
    <p:extLst>
      <p:ext uri="{BB962C8B-B14F-4D97-AF65-F5344CB8AC3E}">
        <p14:creationId xmlns:p14="http://schemas.microsoft.com/office/powerpoint/2010/main" val="30050695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828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5604" name="TextBox 20"/>
          <p:cNvSpPr txBox="1">
            <a:spLocks noChangeArrowheads="1"/>
          </p:cNvSpPr>
          <p:nvPr/>
        </p:nvSpPr>
        <p:spPr bwMode="auto">
          <a:xfrm>
            <a:off x="2238375" y="3394075"/>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5605" name="Straight Arrow Connector 24"/>
          <p:cNvCxnSpPr>
            <a:cxnSpLocks noChangeShapeType="1"/>
          </p:cNvCxnSpPr>
          <p:nvPr/>
        </p:nvCxnSpPr>
        <p:spPr bwMode="auto">
          <a:xfrm>
            <a:off x="3076575"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5606" name="TextBox 67"/>
          <p:cNvSpPr txBox="1">
            <a:spLocks noChangeArrowheads="1"/>
          </p:cNvSpPr>
          <p:nvPr/>
        </p:nvSpPr>
        <p:spPr bwMode="auto">
          <a:xfrm>
            <a:off x="3790950" y="2960688"/>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5607"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TextBox 11"/>
          <p:cNvSpPr txBox="1">
            <a:spLocks noChangeArrowheads="1"/>
          </p:cNvSpPr>
          <p:nvPr/>
        </p:nvSpPr>
        <p:spPr bwMode="auto">
          <a:xfrm>
            <a:off x="6153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Shipping Address</a:t>
            </a:r>
          </a:p>
        </p:txBody>
      </p:sp>
      <p:pic>
        <p:nvPicPr>
          <p:cNvPr id="25609"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138"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0" name="TextBox 19"/>
          <p:cNvSpPr txBox="1">
            <a:spLocks noChangeArrowheads="1"/>
          </p:cNvSpPr>
          <p:nvPr/>
        </p:nvSpPr>
        <p:spPr bwMode="auto">
          <a:xfrm>
            <a:off x="1066800" y="5857875"/>
            <a:ext cx="8077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1800"/>
              <a:t>Decryption handled by Multi-Party Computing as in the previous slides</a:t>
            </a:r>
          </a:p>
          <a:p>
            <a:pPr defTabSz="914400" eaLnBrk="1" hangingPunct="1"/>
            <a:endParaRPr lang="en-US" altLang="en-US" sz="1800"/>
          </a:p>
        </p:txBody>
      </p:sp>
    </p:spTree>
    <p:extLst>
      <p:ext uri="{BB962C8B-B14F-4D97-AF65-F5344CB8AC3E}">
        <p14:creationId xmlns:p14="http://schemas.microsoft.com/office/powerpoint/2010/main" val="330912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4834" name="Rectangle 2"/>
          <p:cNvSpPr>
            <a:spLocks noGrp="1" noChangeArrowheads="1"/>
          </p:cNvSpPr>
          <p:nvPr>
            <p:ph type="body" idx="1"/>
          </p:nvPr>
        </p:nvSpPr>
        <p:spPr>
          <a:xfrm>
            <a:off x="431800" y="1384300"/>
            <a:ext cx="8712200" cy="5297488"/>
          </a:xfrm>
        </p:spPr>
        <p:txBody>
          <a:bodyPr>
            <a:normAutofit lnSpcReduction="10000"/>
          </a:bodyPr>
          <a:lstStyle/>
          <a:p>
            <a:pPr>
              <a:lnSpc>
                <a:spcPct val="80000"/>
              </a:lnSpc>
              <a:spcBef>
                <a:spcPct val="50000"/>
              </a:spcBef>
            </a:pPr>
            <a:r>
              <a:rPr lang="en-US" altLang="en-US" sz="2000" dirty="0">
                <a:sym typeface="Symbol" pitchFamily="18" charset="2"/>
              </a:rPr>
              <a:t>Examples of </a:t>
            </a:r>
            <a:r>
              <a:rPr lang="en-US" altLang="en-US" sz="2000" dirty="0">
                <a:solidFill>
                  <a:schemeClr val="tx2"/>
                </a:solidFill>
                <a:sym typeface="Symbol" pitchFamily="18" charset="2"/>
              </a:rPr>
              <a:t>one</a:t>
            </a:r>
            <a:r>
              <a:rPr lang="en-US" altLang="en-US" sz="2000" dirty="0">
                <a:sym typeface="Symbol" pitchFamily="18" charset="2"/>
              </a:rPr>
              <a:t>-dimensional distance metrics </a:t>
            </a:r>
          </a:p>
          <a:p>
            <a:pPr lvl="1">
              <a:lnSpc>
                <a:spcPct val="80000"/>
              </a:lnSpc>
              <a:spcBef>
                <a:spcPct val="40000"/>
              </a:spcBef>
            </a:pPr>
            <a:r>
              <a:rPr lang="en-US" altLang="en-US" sz="1800" dirty="0">
                <a:sym typeface="Symbol" pitchFamily="18" charset="2"/>
              </a:rPr>
              <a:t>Distance ~ business type</a:t>
            </a:r>
          </a:p>
          <a:p>
            <a:pPr lvl="1">
              <a:lnSpc>
                <a:spcPct val="80000"/>
              </a:lnSpc>
              <a:spcBef>
                <a:spcPct val="40000"/>
              </a:spcBef>
            </a:pPr>
            <a:endParaRPr lang="en-US" altLang="en-US" sz="18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2">
              <a:lnSpc>
                <a:spcPct val="80000"/>
              </a:lnSpc>
            </a:pPr>
            <a:endParaRPr lang="en-US" altLang="en-US" sz="1600" dirty="0">
              <a:sym typeface="Symbol" pitchFamily="18" charset="2"/>
            </a:endParaRPr>
          </a:p>
          <a:p>
            <a:pPr lvl="1">
              <a:lnSpc>
                <a:spcPct val="80000"/>
              </a:lnSpc>
              <a:spcBef>
                <a:spcPct val="100000"/>
              </a:spcBef>
            </a:pPr>
            <a:r>
              <a:rPr lang="en-US" altLang="en-US" sz="1800" dirty="0">
                <a:sym typeface="Symbol" pitchFamily="18" charset="2"/>
              </a:rPr>
              <a:t>Distance ~ distrust level: more trusted entities are “closer”</a:t>
            </a:r>
          </a:p>
          <a:p>
            <a:pPr lvl="1">
              <a:lnSpc>
                <a:spcPct val="80000"/>
              </a:lnSpc>
              <a:spcBef>
                <a:spcPct val="100000"/>
              </a:spcBef>
            </a:pPr>
            <a:endParaRPr lang="en-US" altLang="en-US" sz="800" dirty="0">
              <a:sym typeface="Symbol" pitchFamily="18" charset="2"/>
            </a:endParaRPr>
          </a:p>
          <a:p>
            <a:pPr>
              <a:lnSpc>
                <a:spcPct val="80000"/>
              </a:lnSpc>
              <a:spcBef>
                <a:spcPct val="50000"/>
              </a:spcBef>
            </a:pPr>
            <a:r>
              <a:rPr lang="en-US" altLang="en-US" sz="2000" dirty="0">
                <a:solidFill>
                  <a:schemeClr val="tx2"/>
                </a:solidFill>
                <a:sym typeface="Symbol" pitchFamily="18" charset="2"/>
              </a:rPr>
              <a:t>Multi</a:t>
            </a:r>
            <a:r>
              <a:rPr lang="en-US" altLang="en-US" sz="2000" dirty="0">
                <a:sym typeface="Symbol" pitchFamily="18" charset="2"/>
              </a:rPr>
              <a:t>-dimensional distance metrics</a:t>
            </a:r>
          </a:p>
          <a:p>
            <a:pPr lvl="1">
              <a:lnSpc>
                <a:spcPct val="80000"/>
              </a:lnSpc>
            </a:pPr>
            <a:r>
              <a:rPr lang="en-US" altLang="en-US" sz="1800" dirty="0"/>
              <a:t>Security/reliability as one of </a:t>
            </a:r>
            <a:r>
              <a:rPr lang="en-US" altLang="en-US" sz="1800" dirty="0" smtClean="0"/>
              <a:t>the dimensions</a:t>
            </a:r>
            <a:endParaRPr lang="en-US" altLang="en-US" sz="1800" dirty="0"/>
          </a:p>
        </p:txBody>
      </p:sp>
      <p:sp>
        <p:nvSpPr>
          <p:cNvPr id="1784835" name="Rectangle 3"/>
          <p:cNvSpPr>
            <a:spLocks noGrp="1" noChangeArrowheads="1"/>
          </p:cNvSpPr>
          <p:nvPr>
            <p:ph type="title"/>
          </p:nvPr>
        </p:nvSpPr>
        <p:spPr>
          <a:xfrm>
            <a:off x="1219200" y="-76200"/>
            <a:ext cx="7772400" cy="1219200"/>
          </a:xfrm>
          <a:noFill/>
          <a:ln/>
        </p:spPr>
        <p:txBody>
          <a:bodyPr anchor="b"/>
          <a:lstStyle/>
          <a:p>
            <a:r>
              <a:rPr lang="en-US" altLang="en-US" sz="4000" dirty="0" smtClean="0">
                <a:solidFill>
                  <a:srgbClr val="0000FF"/>
                </a:solidFill>
              </a:rPr>
              <a:t>Distance Metrics for Trust</a:t>
            </a:r>
            <a:endParaRPr lang="en-US" altLang="en-US" sz="4000" dirty="0">
              <a:solidFill>
                <a:srgbClr val="0000FF"/>
              </a:solidFill>
              <a:sym typeface="Symbol" pitchFamily="18" charset="2"/>
            </a:endParaRPr>
          </a:p>
        </p:txBody>
      </p:sp>
      <p:grpSp>
        <p:nvGrpSpPr>
          <p:cNvPr id="1784836" name="Group 4"/>
          <p:cNvGrpSpPr>
            <a:grpSpLocks/>
          </p:cNvGrpSpPr>
          <p:nvPr/>
        </p:nvGrpSpPr>
        <p:grpSpPr bwMode="auto">
          <a:xfrm>
            <a:off x="0" y="2151063"/>
            <a:ext cx="9144000" cy="3024187"/>
            <a:chOff x="0" y="1355"/>
            <a:chExt cx="5760" cy="1905"/>
          </a:xfrm>
        </p:grpSpPr>
        <p:grpSp>
          <p:nvGrpSpPr>
            <p:cNvPr id="1784837" name="Group 5"/>
            <p:cNvGrpSpPr>
              <a:grpSpLocks/>
            </p:cNvGrpSpPr>
            <p:nvPr/>
          </p:nvGrpSpPr>
          <p:grpSpPr bwMode="auto">
            <a:xfrm>
              <a:off x="0" y="1355"/>
              <a:ext cx="5760" cy="1905"/>
              <a:chOff x="0" y="1400"/>
              <a:chExt cx="5760" cy="1905"/>
            </a:xfrm>
          </p:grpSpPr>
          <p:sp>
            <p:nvSpPr>
              <p:cNvPr id="1784838" name="Rectangle 6"/>
              <p:cNvSpPr>
                <a:spLocks noChangeArrowheads="1"/>
              </p:cNvSpPr>
              <p:nvPr/>
            </p:nvSpPr>
            <p:spPr bwMode="auto">
              <a:xfrm>
                <a:off x="0" y="1400"/>
                <a:ext cx="5760" cy="1905"/>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784839" name="Group 7"/>
              <p:cNvGrpSpPr>
                <a:grpSpLocks/>
              </p:cNvGrpSpPr>
              <p:nvPr/>
            </p:nvGrpSpPr>
            <p:grpSpPr bwMode="auto">
              <a:xfrm>
                <a:off x="364" y="1464"/>
                <a:ext cx="3442" cy="1820"/>
                <a:chOff x="364" y="1464"/>
                <a:chExt cx="3442" cy="1820"/>
              </a:xfrm>
            </p:grpSpPr>
            <p:sp>
              <p:nvSpPr>
                <p:cNvPr id="1784840" name="Text Box 8"/>
                <p:cNvSpPr txBox="1">
                  <a:spLocks noChangeArrowheads="1"/>
                </p:cNvSpPr>
                <p:nvPr/>
              </p:nvSpPr>
              <p:spPr bwMode="auto">
                <a:xfrm>
                  <a:off x="2646" y="3034"/>
                  <a:ext cx="5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Insurance Company B</a:t>
                  </a:r>
                </a:p>
              </p:txBody>
            </p:sp>
            <p:pic>
              <p:nvPicPr>
                <p:cNvPr id="17848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 y="2538"/>
                  <a:ext cx="336" cy="323"/>
                </a:xfrm>
                <a:prstGeom prst="rect">
                  <a:avLst/>
                </a:prstGeom>
                <a:noFill/>
                <a:extLst>
                  <a:ext uri="{909E8E84-426E-40DD-AFC4-6F175D3DCCD1}">
                    <a14:hiddenFill xmlns:a14="http://schemas.microsoft.com/office/drawing/2010/main">
                      <a:solidFill>
                        <a:srgbClr val="FFFFFF"/>
                      </a:solidFill>
                    </a14:hiddenFill>
                  </a:ext>
                </a:extLst>
              </p:spPr>
            </p:pic>
            <p:pic>
              <p:nvPicPr>
                <p:cNvPr id="1784842"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0" y="1866"/>
                  <a:ext cx="528" cy="507"/>
                </a:xfrm>
                <a:prstGeom prst="rect">
                  <a:avLst/>
                </a:prstGeom>
                <a:noFill/>
                <a:extLst>
                  <a:ext uri="{909E8E84-426E-40DD-AFC4-6F175D3DCCD1}">
                    <a14:hiddenFill xmlns:a14="http://schemas.microsoft.com/office/drawing/2010/main">
                      <a:solidFill>
                        <a:srgbClr val="FFFFFF"/>
                      </a:solidFill>
                    </a14:hiddenFill>
                  </a:ext>
                </a:extLst>
              </p:spPr>
            </p:pic>
            <p:pic>
              <p:nvPicPr>
                <p:cNvPr id="17848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4" y="2346"/>
                  <a:ext cx="336" cy="323"/>
                </a:xfrm>
                <a:prstGeom prst="rect">
                  <a:avLst/>
                </a:prstGeom>
                <a:noFill/>
                <a:extLst>
                  <a:ext uri="{909E8E84-426E-40DD-AFC4-6F175D3DCCD1}">
                    <a14:hiddenFill xmlns:a14="http://schemas.microsoft.com/office/drawing/2010/main">
                      <a:solidFill>
                        <a:srgbClr val="FFFFFF"/>
                      </a:solidFill>
                    </a14:hiddenFill>
                  </a:ext>
                </a:extLst>
              </p:spPr>
            </p:pic>
            <p:pic>
              <p:nvPicPr>
                <p:cNvPr id="17848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6" y="1770"/>
                  <a:ext cx="308" cy="384"/>
                </a:xfrm>
                <a:prstGeom prst="rect">
                  <a:avLst/>
                </a:prstGeom>
                <a:noFill/>
                <a:extLst>
                  <a:ext uri="{909E8E84-426E-40DD-AFC4-6F175D3DCCD1}">
                    <a14:hiddenFill xmlns:a14="http://schemas.microsoft.com/office/drawing/2010/main">
                      <a:solidFill>
                        <a:srgbClr val="FFFFFF"/>
                      </a:solidFill>
                    </a14:hiddenFill>
                  </a:ext>
                </a:extLst>
              </p:spPr>
            </p:pic>
            <p:pic>
              <p:nvPicPr>
                <p:cNvPr id="178484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 y="1482"/>
                  <a:ext cx="308" cy="384"/>
                </a:xfrm>
                <a:prstGeom prst="rect">
                  <a:avLst/>
                </a:prstGeom>
                <a:noFill/>
                <a:extLst>
                  <a:ext uri="{909E8E84-426E-40DD-AFC4-6F175D3DCCD1}">
                    <a14:hiddenFill xmlns:a14="http://schemas.microsoft.com/office/drawing/2010/main">
                      <a:solidFill>
                        <a:srgbClr val="FFFFFF"/>
                      </a:solidFill>
                    </a14:hiddenFill>
                  </a:ext>
                </a:extLst>
              </p:spPr>
            </p:pic>
            <p:pic>
              <p:nvPicPr>
                <p:cNvPr id="178484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4" y="2682"/>
                  <a:ext cx="308" cy="384"/>
                </a:xfrm>
                <a:prstGeom prst="rect">
                  <a:avLst/>
                </a:prstGeom>
                <a:noFill/>
                <a:extLst>
                  <a:ext uri="{909E8E84-426E-40DD-AFC4-6F175D3DCCD1}">
                    <a14:hiddenFill xmlns:a14="http://schemas.microsoft.com/office/drawing/2010/main">
                      <a:solidFill>
                        <a:srgbClr val="FFFFFF"/>
                      </a:solidFill>
                    </a14:hiddenFill>
                  </a:ext>
                </a:extLst>
              </p:spPr>
            </p:pic>
            <p:pic>
              <p:nvPicPr>
                <p:cNvPr id="178484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2" y="1638"/>
                  <a:ext cx="384" cy="230"/>
                </a:xfrm>
                <a:prstGeom prst="rect">
                  <a:avLst/>
                </a:prstGeom>
                <a:noFill/>
                <a:extLst>
                  <a:ext uri="{909E8E84-426E-40DD-AFC4-6F175D3DCCD1}">
                    <a14:hiddenFill xmlns:a14="http://schemas.microsoft.com/office/drawing/2010/main">
                      <a:solidFill>
                        <a:srgbClr val="FFFFFF"/>
                      </a:solidFill>
                    </a14:hiddenFill>
                  </a:ext>
                </a:extLst>
              </p:spPr>
            </p:pic>
            <p:pic>
              <p:nvPicPr>
                <p:cNvPr id="178484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 y="2106"/>
                  <a:ext cx="384" cy="230"/>
                </a:xfrm>
                <a:prstGeom prst="rect">
                  <a:avLst/>
                </a:prstGeom>
                <a:noFill/>
                <a:extLst>
                  <a:ext uri="{909E8E84-426E-40DD-AFC4-6F175D3DCCD1}">
                    <a14:hiddenFill xmlns:a14="http://schemas.microsoft.com/office/drawing/2010/main">
                      <a:solidFill>
                        <a:srgbClr val="FFFFFF"/>
                      </a:solidFill>
                    </a14:hiddenFill>
                  </a:ext>
                </a:extLst>
              </p:spPr>
            </p:pic>
            <p:pic>
              <p:nvPicPr>
                <p:cNvPr id="1784849"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 y="2874"/>
                  <a:ext cx="384" cy="230"/>
                </a:xfrm>
                <a:prstGeom prst="rect">
                  <a:avLst/>
                </a:prstGeom>
                <a:noFill/>
                <a:extLst>
                  <a:ext uri="{909E8E84-426E-40DD-AFC4-6F175D3DCCD1}">
                    <a14:hiddenFill xmlns:a14="http://schemas.microsoft.com/office/drawing/2010/main">
                      <a:solidFill>
                        <a:srgbClr val="FFFFFF"/>
                      </a:solidFill>
                    </a14:hiddenFill>
                  </a:ext>
                </a:extLst>
              </p:spPr>
            </p:pic>
            <p:sp>
              <p:nvSpPr>
                <p:cNvPr id="1784850" name="Line 18"/>
                <p:cNvSpPr>
                  <a:spLocks noChangeShapeType="1"/>
                </p:cNvSpPr>
                <p:nvPr/>
              </p:nvSpPr>
              <p:spPr bwMode="auto">
                <a:xfrm>
                  <a:off x="1552" y="1866"/>
                  <a:ext cx="288" cy="192"/>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1" name="Line 19"/>
                <p:cNvSpPr>
                  <a:spLocks noChangeShapeType="1"/>
                </p:cNvSpPr>
                <p:nvPr/>
              </p:nvSpPr>
              <p:spPr bwMode="auto">
                <a:xfrm flipV="1">
                  <a:off x="744" y="2202"/>
                  <a:ext cx="1096" cy="52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2" name="Line 20"/>
                <p:cNvSpPr>
                  <a:spLocks noChangeShapeType="1"/>
                </p:cNvSpPr>
                <p:nvPr/>
              </p:nvSpPr>
              <p:spPr bwMode="auto">
                <a:xfrm flipV="1">
                  <a:off x="1024" y="2154"/>
                  <a:ext cx="816" cy="4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3" name="Line 21"/>
                <p:cNvSpPr>
                  <a:spLocks noChangeShapeType="1"/>
                </p:cNvSpPr>
                <p:nvPr/>
              </p:nvSpPr>
              <p:spPr bwMode="auto">
                <a:xfrm flipH="1">
                  <a:off x="1748" y="2326"/>
                  <a:ext cx="240" cy="52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4" name="Line 22"/>
                <p:cNvSpPr>
                  <a:spLocks noChangeShapeType="1"/>
                </p:cNvSpPr>
                <p:nvPr/>
              </p:nvSpPr>
              <p:spPr bwMode="auto">
                <a:xfrm>
                  <a:off x="2272" y="2346"/>
                  <a:ext cx="476" cy="428"/>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5" name="Line 23"/>
                <p:cNvSpPr>
                  <a:spLocks noChangeShapeType="1"/>
                </p:cNvSpPr>
                <p:nvPr/>
              </p:nvSpPr>
              <p:spPr bwMode="auto">
                <a:xfrm flipV="1">
                  <a:off x="2320" y="1812"/>
                  <a:ext cx="258" cy="15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6" name="Line 24"/>
                <p:cNvSpPr>
                  <a:spLocks noChangeShapeType="1"/>
                </p:cNvSpPr>
                <p:nvPr/>
              </p:nvSpPr>
              <p:spPr bwMode="auto">
                <a:xfrm flipV="1">
                  <a:off x="2320" y="2010"/>
                  <a:ext cx="816" cy="144"/>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7" name="Line 25"/>
                <p:cNvSpPr>
                  <a:spLocks noChangeShapeType="1"/>
                </p:cNvSpPr>
                <p:nvPr/>
              </p:nvSpPr>
              <p:spPr bwMode="auto">
                <a:xfrm>
                  <a:off x="2320" y="2298"/>
                  <a:ext cx="1084" cy="24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84858" name="Text Box 26"/>
                <p:cNvSpPr txBox="1">
                  <a:spLocks noChangeArrowheads="1"/>
                </p:cNvSpPr>
                <p:nvPr/>
              </p:nvSpPr>
              <p:spPr bwMode="auto">
                <a:xfrm>
                  <a:off x="1306" y="2034"/>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5</a:t>
                  </a:r>
                </a:p>
              </p:txBody>
            </p:sp>
            <p:sp>
              <p:nvSpPr>
                <p:cNvPr id="1784859" name="Text Box 27"/>
                <p:cNvSpPr txBox="1">
                  <a:spLocks noChangeArrowheads="1"/>
                </p:cNvSpPr>
                <p:nvPr/>
              </p:nvSpPr>
              <p:spPr bwMode="auto">
                <a:xfrm>
                  <a:off x="1174" y="2322"/>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1</a:t>
                  </a:r>
                </a:p>
              </p:txBody>
            </p:sp>
            <p:sp>
              <p:nvSpPr>
                <p:cNvPr id="1784860" name="Text Box 28"/>
                <p:cNvSpPr txBox="1">
                  <a:spLocks noChangeArrowheads="1"/>
                </p:cNvSpPr>
                <p:nvPr/>
              </p:nvSpPr>
              <p:spPr bwMode="auto">
                <a:xfrm>
                  <a:off x="1726" y="2508"/>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5</a:t>
                  </a:r>
                </a:p>
              </p:txBody>
            </p:sp>
            <p:sp>
              <p:nvSpPr>
                <p:cNvPr id="1784861" name="Text Box 29"/>
                <p:cNvSpPr txBox="1">
                  <a:spLocks noChangeArrowheads="1"/>
                </p:cNvSpPr>
                <p:nvPr/>
              </p:nvSpPr>
              <p:spPr bwMode="auto">
                <a:xfrm>
                  <a:off x="2332" y="1746"/>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5</a:t>
                  </a:r>
                </a:p>
              </p:txBody>
            </p:sp>
            <p:sp>
              <p:nvSpPr>
                <p:cNvPr id="1784862" name="Text Box 30"/>
                <p:cNvSpPr txBox="1">
                  <a:spLocks noChangeArrowheads="1"/>
                </p:cNvSpPr>
                <p:nvPr/>
              </p:nvSpPr>
              <p:spPr bwMode="auto">
                <a:xfrm>
                  <a:off x="2506" y="2454"/>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2</a:t>
                  </a:r>
                </a:p>
              </p:txBody>
            </p:sp>
            <p:sp>
              <p:nvSpPr>
                <p:cNvPr id="1784863" name="Text Box 31"/>
                <p:cNvSpPr txBox="1">
                  <a:spLocks noChangeArrowheads="1"/>
                </p:cNvSpPr>
                <p:nvPr/>
              </p:nvSpPr>
              <p:spPr bwMode="auto">
                <a:xfrm>
                  <a:off x="2692" y="1920"/>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2</a:t>
                  </a:r>
                </a:p>
              </p:txBody>
            </p:sp>
            <p:sp>
              <p:nvSpPr>
                <p:cNvPr id="1784864" name="Text Box 32"/>
                <p:cNvSpPr txBox="1">
                  <a:spLocks noChangeArrowheads="1"/>
                </p:cNvSpPr>
                <p:nvPr/>
              </p:nvSpPr>
              <p:spPr bwMode="auto">
                <a:xfrm>
                  <a:off x="2800" y="2262"/>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1</a:t>
                  </a:r>
                </a:p>
              </p:txBody>
            </p:sp>
            <p:sp>
              <p:nvSpPr>
                <p:cNvPr id="1784865" name="Text Box 33"/>
                <p:cNvSpPr txBox="1">
                  <a:spLocks noChangeArrowheads="1"/>
                </p:cNvSpPr>
                <p:nvPr/>
              </p:nvSpPr>
              <p:spPr bwMode="auto">
                <a:xfrm>
                  <a:off x="1624" y="1806"/>
                  <a:ext cx="1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folHlink"/>
                      </a:solidFill>
                      <a:latin typeface="Tahoma" pitchFamily="34" charset="0"/>
                    </a:rPr>
                    <a:t>2</a:t>
                  </a:r>
                </a:p>
              </p:txBody>
            </p:sp>
            <p:sp>
              <p:nvSpPr>
                <p:cNvPr id="1784866" name="Text Box 34"/>
                <p:cNvSpPr txBox="1">
                  <a:spLocks noChangeArrowheads="1"/>
                </p:cNvSpPr>
                <p:nvPr/>
              </p:nvSpPr>
              <p:spPr bwMode="auto">
                <a:xfrm>
                  <a:off x="1846" y="1494"/>
                  <a:ext cx="548"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solidFill>
                        <a:schemeClr val="hlink"/>
                      </a:solidFill>
                      <a:latin typeface="Tahoma" pitchFamily="34" charset="0"/>
                    </a:rPr>
                    <a:t>Bank I -Original Guardian</a:t>
                  </a:r>
                </a:p>
              </p:txBody>
            </p:sp>
            <p:sp>
              <p:nvSpPr>
                <p:cNvPr id="1784867" name="Text Box 35"/>
                <p:cNvSpPr txBox="1">
                  <a:spLocks noChangeArrowheads="1"/>
                </p:cNvSpPr>
                <p:nvPr/>
              </p:nvSpPr>
              <p:spPr bwMode="auto">
                <a:xfrm>
                  <a:off x="730" y="1548"/>
                  <a:ext cx="53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Insurance Company C</a:t>
                  </a:r>
                </a:p>
              </p:txBody>
            </p:sp>
            <p:sp>
              <p:nvSpPr>
                <p:cNvPr id="1784868" name="Text Box 36"/>
                <p:cNvSpPr txBox="1">
                  <a:spLocks noChangeArrowheads="1"/>
                </p:cNvSpPr>
                <p:nvPr/>
              </p:nvSpPr>
              <p:spPr bwMode="auto">
                <a:xfrm>
                  <a:off x="3026" y="2130"/>
                  <a:ext cx="6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Insurance Company A</a:t>
                  </a:r>
                </a:p>
              </p:txBody>
            </p:sp>
            <p:sp>
              <p:nvSpPr>
                <p:cNvPr id="1784869" name="Text Box 37"/>
                <p:cNvSpPr txBox="1">
                  <a:spLocks noChangeArrowheads="1"/>
                </p:cNvSpPr>
                <p:nvPr/>
              </p:nvSpPr>
              <p:spPr bwMode="auto">
                <a:xfrm>
                  <a:off x="3398" y="2666"/>
                  <a:ext cx="40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folHlink"/>
                      </a:solidFill>
                      <a:latin typeface="Tahoma" pitchFamily="34" charset="0"/>
                    </a:rPr>
                    <a:t>Bank II</a:t>
                  </a:r>
                </a:p>
              </p:txBody>
            </p:sp>
            <p:sp>
              <p:nvSpPr>
                <p:cNvPr id="1784870" name="Text Box 38"/>
                <p:cNvSpPr txBox="1">
                  <a:spLocks noChangeArrowheads="1"/>
                </p:cNvSpPr>
                <p:nvPr/>
              </p:nvSpPr>
              <p:spPr bwMode="auto">
                <a:xfrm>
                  <a:off x="364" y="2886"/>
                  <a:ext cx="40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000">
                      <a:solidFill>
                        <a:schemeClr val="folHlink"/>
                      </a:solidFill>
                      <a:latin typeface="Tahoma" pitchFamily="34" charset="0"/>
                    </a:rPr>
                    <a:t>Bank III</a:t>
                  </a:r>
                </a:p>
              </p:txBody>
            </p:sp>
            <p:sp>
              <p:nvSpPr>
                <p:cNvPr id="1784871" name="Text Box 39"/>
                <p:cNvSpPr txBox="1">
                  <a:spLocks noChangeArrowheads="1"/>
                </p:cNvSpPr>
                <p:nvPr/>
              </p:nvSpPr>
              <p:spPr bwMode="auto">
                <a:xfrm>
                  <a:off x="2836" y="1464"/>
                  <a:ext cx="4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Used Car Dealer 1</a:t>
                  </a:r>
                </a:p>
              </p:txBody>
            </p:sp>
            <p:sp>
              <p:nvSpPr>
                <p:cNvPr id="1784872" name="Text Box 40"/>
                <p:cNvSpPr txBox="1">
                  <a:spLocks noChangeArrowheads="1"/>
                </p:cNvSpPr>
                <p:nvPr/>
              </p:nvSpPr>
              <p:spPr bwMode="auto">
                <a:xfrm>
                  <a:off x="1856" y="2708"/>
                  <a:ext cx="4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Used Car Dealer 2</a:t>
                  </a:r>
                </a:p>
              </p:txBody>
            </p:sp>
            <p:sp>
              <p:nvSpPr>
                <p:cNvPr id="1784873" name="Text Box 41"/>
                <p:cNvSpPr txBox="1">
                  <a:spLocks noChangeArrowheads="1"/>
                </p:cNvSpPr>
                <p:nvPr/>
              </p:nvSpPr>
              <p:spPr bwMode="auto">
                <a:xfrm>
                  <a:off x="574" y="1872"/>
                  <a:ext cx="4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solidFill>
                        <a:schemeClr val="folHlink"/>
                      </a:solidFill>
                      <a:latin typeface="Tahoma" pitchFamily="34" charset="0"/>
                    </a:rPr>
                    <a:t>Used Car Dealer 3</a:t>
                  </a:r>
                </a:p>
              </p:txBody>
            </p:sp>
          </p:grpSp>
        </p:grpSp>
        <p:sp>
          <p:nvSpPr>
            <p:cNvPr id="1784874" name="Text Box 42"/>
            <p:cNvSpPr txBox="1">
              <a:spLocks noChangeArrowheads="1"/>
            </p:cNvSpPr>
            <p:nvPr/>
          </p:nvSpPr>
          <p:spPr bwMode="auto">
            <a:xfrm>
              <a:off x="3907" y="1469"/>
              <a:ext cx="1780" cy="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2"/>
              <a:r>
                <a:rPr lang="en-US" altLang="en-US" sz="1400">
                  <a:solidFill>
                    <a:schemeClr val="folHlink"/>
                  </a:solidFill>
                  <a:latin typeface="Tahoma" pitchFamily="34" charset="0"/>
                </a:rPr>
                <a:t>If a bank is the original guardian, then:</a:t>
              </a:r>
            </a:p>
            <a:p>
              <a:pPr lvl="2"/>
              <a:r>
                <a:rPr lang="en-US" altLang="en-US" sz="1400">
                  <a:solidFill>
                    <a:schemeClr val="folHlink"/>
                  </a:solidFill>
                  <a:latin typeface="Tahoma" pitchFamily="34" charset="0"/>
                </a:rPr>
                <a:t>-- any other </a:t>
              </a:r>
              <a:r>
                <a:rPr lang="en-US" altLang="en-US" sz="1400" i="1">
                  <a:solidFill>
                    <a:schemeClr val="folHlink"/>
                  </a:solidFill>
                  <a:latin typeface="Tahoma" pitchFamily="34" charset="0"/>
                </a:rPr>
                <a:t>bank</a:t>
              </a:r>
              <a:r>
                <a:rPr lang="en-US" altLang="en-US" sz="1400">
                  <a:solidFill>
                    <a:schemeClr val="folHlink"/>
                  </a:solidFill>
                  <a:latin typeface="Tahoma" pitchFamily="34" charset="0"/>
                </a:rPr>
                <a:t> is “closer” than any </a:t>
              </a:r>
              <a:r>
                <a:rPr lang="en-US" altLang="en-US" sz="1400" i="1">
                  <a:solidFill>
                    <a:schemeClr val="folHlink"/>
                  </a:solidFill>
                  <a:latin typeface="Tahoma" pitchFamily="34" charset="0"/>
                </a:rPr>
                <a:t>insurance company</a:t>
              </a:r>
            </a:p>
            <a:p>
              <a:pPr lvl="2"/>
              <a:r>
                <a:rPr lang="en-US" altLang="en-US" sz="1400">
                  <a:solidFill>
                    <a:schemeClr val="folHlink"/>
                  </a:solidFill>
                  <a:latin typeface="Tahoma" pitchFamily="34" charset="0"/>
                </a:rPr>
                <a:t>-- any </a:t>
              </a:r>
              <a:r>
                <a:rPr lang="en-US" altLang="en-US" sz="1400" i="1">
                  <a:solidFill>
                    <a:schemeClr val="folHlink"/>
                  </a:solidFill>
                  <a:latin typeface="Tahoma" pitchFamily="34" charset="0"/>
                </a:rPr>
                <a:t>insurance company</a:t>
              </a:r>
              <a:r>
                <a:rPr lang="en-US" altLang="en-US" sz="1400">
                  <a:solidFill>
                    <a:schemeClr val="folHlink"/>
                  </a:solidFill>
                  <a:latin typeface="Tahoma" pitchFamily="34" charset="0"/>
                </a:rPr>
                <a:t> is “closer” than any </a:t>
              </a:r>
              <a:r>
                <a:rPr lang="en-US" altLang="en-US" sz="1400" i="1">
                  <a:solidFill>
                    <a:schemeClr val="folHlink"/>
                  </a:solidFill>
                  <a:latin typeface="Tahoma" pitchFamily="34" charset="0"/>
                </a:rPr>
                <a:t>used car dealer</a:t>
              </a:r>
            </a:p>
          </p:txBody>
        </p:sp>
      </p:grpSp>
    </p:spTree>
    <p:extLst>
      <p:ext uri="{BB962C8B-B14F-4D97-AF65-F5344CB8AC3E}">
        <p14:creationId xmlns:p14="http://schemas.microsoft.com/office/powerpoint/2010/main" val="25521197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277112" y="1828800"/>
            <a:ext cx="7866888" cy="3687387"/>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smtClean="0">
                <a:effectLst>
                  <a:outerShdw blurRad="38100" dist="38100" dir="2700000" algn="tl">
                    <a:srgbClr val="C0C0C0"/>
                  </a:outerShdw>
                </a:effectLst>
                <a:ea typeface="ＭＳ Ｐゴシック" pitchFamily="34" charset="-128"/>
              </a:rPr>
              <a:t>Selective Disclosure</a:t>
            </a:r>
          </a:p>
        </p:txBody>
      </p:sp>
      <p:sp>
        <p:nvSpPr>
          <p:cNvPr id="26628" name="TextBox 20"/>
          <p:cNvSpPr txBox="1">
            <a:spLocks noChangeArrowheads="1"/>
          </p:cNvSpPr>
          <p:nvPr/>
        </p:nvSpPr>
        <p:spPr bwMode="auto">
          <a:xfrm>
            <a:off x="2238375" y="3394075"/>
            <a:ext cx="193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solidFill>
                  <a:srgbClr val="FF0000"/>
                </a:solidFill>
              </a:rPr>
              <a:t>E(Name)</a:t>
            </a:r>
          </a:p>
          <a:p>
            <a:pPr eaLnBrk="1" hangingPunct="1">
              <a:buFont typeface="Arial" pitchFamily="34" charset="0"/>
              <a:buChar char="•"/>
            </a:pPr>
            <a:r>
              <a:rPr lang="en-US" altLang="en-US" sz="1200">
                <a:solidFill>
                  <a:srgbClr val="FF0000"/>
                </a:solidFill>
              </a:rPr>
              <a:t>E(Shipping Address)</a:t>
            </a:r>
          </a:p>
        </p:txBody>
      </p:sp>
      <p:cxnSp>
        <p:nvCxnSpPr>
          <p:cNvPr id="26629" name="Straight Arrow Connector 24"/>
          <p:cNvCxnSpPr>
            <a:cxnSpLocks noChangeShapeType="1"/>
          </p:cNvCxnSpPr>
          <p:nvPr/>
        </p:nvCxnSpPr>
        <p:spPr bwMode="auto">
          <a:xfrm>
            <a:off x="3076575" y="3200400"/>
            <a:ext cx="3230563" cy="254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6630" name="TextBox 67"/>
          <p:cNvSpPr txBox="1">
            <a:spLocks noChangeArrowheads="1"/>
          </p:cNvSpPr>
          <p:nvPr/>
        </p:nvSpPr>
        <p:spPr bwMode="auto">
          <a:xfrm>
            <a:off x="3790950" y="2960688"/>
            <a:ext cx="17907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a:t>Selective disclosure</a:t>
            </a:r>
          </a:p>
        </p:txBody>
      </p:sp>
      <p:pic>
        <p:nvPicPr>
          <p:cNvPr id="26631" name="Picture 10" descr="power-seller-logo.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9963" y="29606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Box 11"/>
          <p:cNvSpPr txBox="1">
            <a:spLocks noChangeArrowheads="1"/>
          </p:cNvSpPr>
          <p:nvPr/>
        </p:nvSpPr>
        <p:spPr bwMode="auto">
          <a:xfrm>
            <a:off x="6153150" y="3452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solidFill>
                  <a:srgbClr val="000000"/>
                </a:solidFill>
              </a:rPr>
              <a:t>Name</a:t>
            </a:r>
          </a:p>
          <a:p>
            <a:pPr eaLnBrk="1" hangingPunct="1">
              <a:buFont typeface="Arial" pitchFamily="34" charset="0"/>
              <a:buChar char="•"/>
            </a:pPr>
            <a:r>
              <a:rPr lang="en-US" altLang="en-US" sz="1200">
                <a:solidFill>
                  <a:srgbClr val="000000"/>
                </a:solidFill>
              </a:rPr>
              <a:t>Shipping Address</a:t>
            </a:r>
          </a:p>
        </p:txBody>
      </p:sp>
      <p:pic>
        <p:nvPicPr>
          <p:cNvPr id="26633" name="Picture 12" descr="fedex.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7138" y="3065463"/>
            <a:ext cx="547687"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4" descr="user-icon.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1950" y="4541838"/>
            <a:ext cx="6191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box.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1075" y="4572000"/>
            <a:ext cx="5667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636" name="Straight Arrow Connector 16"/>
          <p:cNvCxnSpPr>
            <a:cxnSpLocks noChangeShapeType="1"/>
          </p:cNvCxnSpPr>
          <p:nvPr/>
        </p:nvCxnSpPr>
        <p:spPr bwMode="auto">
          <a:xfrm rot="10800000" flipV="1">
            <a:off x="5357813" y="3914775"/>
            <a:ext cx="1119187" cy="657225"/>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
        <p:nvSpPr>
          <p:cNvPr id="26637" name="TextBox 19"/>
          <p:cNvSpPr txBox="1">
            <a:spLocks noChangeArrowheads="1"/>
          </p:cNvSpPr>
          <p:nvPr/>
        </p:nvSpPr>
        <p:spPr bwMode="auto">
          <a:xfrm>
            <a:off x="1066800" y="5857875"/>
            <a:ext cx="80772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30250" indent="-45720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1" defTabSz="914400" eaLnBrk="1" hangingPunct="1">
              <a:spcBef>
                <a:spcPts val="550"/>
              </a:spcBef>
              <a:buClr>
                <a:srgbClr val="3891A7"/>
              </a:buClr>
              <a:buFont typeface="Arial" pitchFamily="34" charset="0"/>
              <a:buChar char="•"/>
            </a:pPr>
            <a:r>
              <a:rPr lang="en-US" altLang="en-US" sz="1800"/>
              <a:t>Fed-Ex can now send the package to the user </a:t>
            </a:r>
          </a:p>
          <a:p>
            <a:pPr defTabSz="914400" eaLnBrk="1" hangingPunct="1"/>
            <a:endParaRPr lang="en-US" altLang="en-US" sz="1800"/>
          </a:p>
        </p:txBody>
      </p:sp>
    </p:spTree>
    <p:extLst>
      <p:ext uri="{BB962C8B-B14F-4D97-AF65-F5344CB8AC3E}">
        <p14:creationId xmlns:p14="http://schemas.microsoft.com/office/powerpoint/2010/main" val="70230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1066800" y="1417638"/>
            <a:ext cx="8077200" cy="5440362"/>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10" name="Cloud 9"/>
          <p:cNvSpPr/>
          <p:nvPr/>
        </p:nvSpPr>
        <p:spPr>
          <a:xfrm>
            <a:off x="1715262" y="2909700"/>
            <a:ext cx="1027938" cy="995153"/>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sp>
        <p:nvSpPr>
          <p:cNvPr id="2" name="Title 1"/>
          <p:cNvSpPr>
            <a:spLocks noGrp="1"/>
          </p:cNvSpPr>
          <p:nvPr>
            <p:ph type="title"/>
          </p:nvPr>
        </p:nvSpPr>
        <p:spPr/>
        <p:txBody>
          <a:bodyPr vert="horz" wrap="square" lIns="91440" tIns="45720" rIns="91440" bIns="45720" numCol="1" anchorCtr="0" compatLnSpc="1">
            <a:prstTxWarp prst="textNoShape">
              <a:avLst/>
            </a:prstTxWarp>
          </a:bodyPr>
          <a:lstStyle/>
          <a:p>
            <a:pPr algn="ctr" eaLnBrk="1" hangingPunct="1">
              <a:defRPr/>
            </a:pPr>
            <a:r>
              <a:rPr lang="en-US" dirty="0" smtClean="0">
                <a:effectLst>
                  <a:outerShdw blurRad="38100" dist="38100" dir="2700000" algn="tl">
                    <a:srgbClr val="C0C0C0"/>
                  </a:outerShdw>
                </a:effectLst>
                <a:ea typeface="ＭＳ Ｐゴシック" pitchFamily="34" charset="-128"/>
              </a:rPr>
              <a:t>Identity revealed </a:t>
            </a:r>
            <a:r>
              <a:rPr lang="en-US" dirty="0" smtClean="0">
                <a:effectLst>
                  <a:outerShdw blurRad="38100" dist="38100" dir="2700000" algn="tl">
                    <a:srgbClr val="C0C0C0"/>
                  </a:outerShdw>
                </a:effectLst>
                <a:ea typeface="ＭＳ Ｐゴシック" pitchFamily="34" charset="-128"/>
              </a:rPr>
              <a:t>to Vendors</a:t>
            </a:r>
            <a:endParaRPr lang="en-US" dirty="0" smtClean="0">
              <a:effectLst>
                <a:outerShdw blurRad="38100" dist="38100" dir="2700000" algn="tl">
                  <a:srgbClr val="C0C0C0"/>
                </a:outerShdw>
              </a:effectLst>
              <a:ea typeface="ＭＳ Ｐゴシック" pitchFamily="34" charset="-128"/>
            </a:endParaRPr>
          </a:p>
        </p:txBody>
      </p:sp>
      <p:pic>
        <p:nvPicPr>
          <p:cNvPr id="27653" name="Picture 3" descr="user-ico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3425" y="3162300"/>
            <a:ext cx="6175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ebay-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5950" y="2409825"/>
            <a:ext cx="579438"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american-express-logo.jpe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2874963"/>
            <a:ext cx="5318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 descr="fedex.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2213" y="5529263"/>
            <a:ext cx="546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7" descr="power-seller-logo.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0988" y="4522788"/>
            <a:ext cx="83661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8" name="TextBox 10"/>
          <p:cNvSpPr txBox="1">
            <a:spLocks noChangeArrowheads="1"/>
          </p:cNvSpPr>
          <p:nvPr/>
        </p:nvSpPr>
        <p:spPr bwMode="auto">
          <a:xfrm>
            <a:off x="1947863" y="2447925"/>
            <a:ext cx="134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200"/>
              <a:t>User on Amazon Cloud</a:t>
            </a:r>
          </a:p>
        </p:txBody>
      </p:sp>
      <p:sp>
        <p:nvSpPr>
          <p:cNvPr id="27659" name="TextBox 11"/>
          <p:cNvSpPr txBox="1">
            <a:spLocks noChangeArrowheads="1"/>
          </p:cNvSpPr>
          <p:nvPr/>
        </p:nvSpPr>
        <p:spPr bwMode="auto">
          <a:xfrm>
            <a:off x="1714500" y="390525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a:p>
            <a:pPr eaLnBrk="1" hangingPunct="1">
              <a:buFont typeface="Arial" pitchFamily="34" charset="0"/>
              <a:buChar char="•"/>
            </a:pPr>
            <a:r>
              <a:rPr lang="en-US" altLang="en-US" sz="1200"/>
              <a:t>Billing Address</a:t>
            </a:r>
          </a:p>
          <a:p>
            <a:pPr eaLnBrk="1" hangingPunct="1">
              <a:buFont typeface="Arial" pitchFamily="34" charset="0"/>
              <a:buChar char="•"/>
            </a:pPr>
            <a:r>
              <a:rPr lang="en-US" altLang="en-US" sz="1200"/>
              <a:t>Shipping Address</a:t>
            </a:r>
          </a:p>
          <a:p>
            <a:pPr eaLnBrk="1" hangingPunct="1">
              <a:buFont typeface="Arial" pitchFamily="34" charset="0"/>
              <a:buChar char="•"/>
            </a:pPr>
            <a:r>
              <a:rPr lang="en-US" altLang="en-US" sz="1200"/>
              <a:t>Credit Card</a:t>
            </a:r>
          </a:p>
        </p:txBody>
      </p:sp>
      <p:sp>
        <p:nvSpPr>
          <p:cNvPr id="27660" name="TextBox 12"/>
          <p:cNvSpPr txBox="1">
            <a:spLocks noChangeArrowheads="1"/>
          </p:cNvSpPr>
          <p:nvPr/>
        </p:nvSpPr>
        <p:spPr bwMode="auto">
          <a:xfrm>
            <a:off x="4800600" y="5853113"/>
            <a:ext cx="1676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Shipping Address</a:t>
            </a:r>
          </a:p>
        </p:txBody>
      </p:sp>
      <p:sp>
        <p:nvSpPr>
          <p:cNvPr id="27661" name="TextBox 13"/>
          <p:cNvSpPr txBox="1">
            <a:spLocks noChangeArrowheads="1"/>
          </p:cNvSpPr>
          <p:nvPr/>
        </p:nvSpPr>
        <p:spPr bwMode="auto">
          <a:xfrm>
            <a:off x="7161213" y="3406775"/>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Name</a:t>
            </a:r>
          </a:p>
          <a:p>
            <a:pPr eaLnBrk="1" hangingPunct="1">
              <a:buFont typeface="Arial" pitchFamily="34" charset="0"/>
              <a:buChar char="•"/>
            </a:pPr>
            <a:r>
              <a:rPr lang="en-US" altLang="en-US" sz="1200"/>
              <a:t>Billing Address</a:t>
            </a:r>
          </a:p>
          <a:p>
            <a:pPr eaLnBrk="1" hangingPunct="1">
              <a:buFont typeface="Arial" pitchFamily="34" charset="0"/>
              <a:buChar char="•"/>
            </a:pPr>
            <a:r>
              <a:rPr lang="en-US" altLang="en-US" sz="1200"/>
              <a:t>Credit Card</a:t>
            </a:r>
          </a:p>
        </p:txBody>
      </p:sp>
      <p:sp>
        <p:nvSpPr>
          <p:cNvPr id="27662" name="TextBox 14"/>
          <p:cNvSpPr txBox="1">
            <a:spLocks noChangeArrowheads="1"/>
          </p:cNvSpPr>
          <p:nvPr/>
        </p:nvSpPr>
        <p:spPr bwMode="auto">
          <a:xfrm>
            <a:off x="4167188" y="2809875"/>
            <a:ext cx="1676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a:p>
            <a:pPr eaLnBrk="1" hangingPunct="1">
              <a:buFont typeface="Arial" pitchFamily="34" charset="0"/>
              <a:buChar char="•"/>
            </a:pPr>
            <a:r>
              <a:rPr lang="en-US" altLang="en-US" sz="1200"/>
              <a:t>Password</a:t>
            </a:r>
          </a:p>
        </p:txBody>
      </p:sp>
      <p:sp>
        <p:nvSpPr>
          <p:cNvPr id="27663" name="TextBox 15"/>
          <p:cNvSpPr txBox="1">
            <a:spLocks noChangeArrowheads="1"/>
          </p:cNvSpPr>
          <p:nvPr/>
        </p:nvSpPr>
        <p:spPr bwMode="auto">
          <a:xfrm>
            <a:off x="6621463" y="5022850"/>
            <a:ext cx="1228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altLang="en-US" sz="1200"/>
              <a:t>E-mail</a:t>
            </a:r>
          </a:p>
        </p:txBody>
      </p:sp>
      <p:cxnSp>
        <p:nvCxnSpPr>
          <p:cNvPr id="27664" name="Straight Arrow Connector 21"/>
          <p:cNvCxnSpPr>
            <a:cxnSpLocks noChangeShapeType="1"/>
          </p:cNvCxnSpPr>
          <p:nvPr/>
        </p:nvCxnSpPr>
        <p:spPr bwMode="auto">
          <a:xfrm flipV="1">
            <a:off x="2362200" y="2667000"/>
            <a:ext cx="2063750" cy="495300"/>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5" name="Straight Arrow Connector 22"/>
          <p:cNvCxnSpPr>
            <a:cxnSpLocks noChangeShapeType="1"/>
          </p:cNvCxnSpPr>
          <p:nvPr/>
        </p:nvCxnSpPr>
        <p:spPr bwMode="auto">
          <a:xfrm>
            <a:off x="5002213" y="2617788"/>
            <a:ext cx="2465387" cy="544512"/>
          </a:xfrm>
          <a:prstGeom prst="straightConnector1">
            <a:avLst/>
          </a:prstGeom>
          <a:noFill/>
          <a:ln w="25400">
            <a:solidFill>
              <a:schemeClr val="accent1"/>
            </a:solidFill>
            <a:round/>
            <a:headEnd type="arrow" w="med" len="me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6" name="Straight Arrow Connector 24"/>
          <p:cNvCxnSpPr>
            <a:cxnSpLocks noChangeShapeType="1"/>
          </p:cNvCxnSpPr>
          <p:nvPr/>
        </p:nvCxnSpPr>
        <p:spPr bwMode="auto">
          <a:xfrm>
            <a:off x="5005388" y="2667000"/>
            <a:ext cx="2005012" cy="1855788"/>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cxnSp>
        <p:nvCxnSpPr>
          <p:cNvPr id="27667" name="Straight Arrow Connector 43"/>
          <p:cNvCxnSpPr>
            <a:cxnSpLocks noChangeShapeType="1"/>
          </p:cNvCxnSpPr>
          <p:nvPr/>
        </p:nvCxnSpPr>
        <p:spPr bwMode="auto">
          <a:xfrm rot="10800000" flipV="1">
            <a:off x="5548313" y="4724400"/>
            <a:ext cx="1073150" cy="804863"/>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pic>
        <p:nvPicPr>
          <p:cNvPr id="27668" name="Picture 53" descr="box.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9525" y="3440113"/>
            <a:ext cx="5683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669" name="Straight Arrow Connector 31"/>
          <p:cNvCxnSpPr>
            <a:cxnSpLocks noChangeShapeType="1"/>
          </p:cNvCxnSpPr>
          <p:nvPr/>
        </p:nvCxnSpPr>
        <p:spPr bwMode="auto">
          <a:xfrm rot="10800000">
            <a:off x="2971800" y="3657600"/>
            <a:ext cx="2030413" cy="1871663"/>
          </a:xfrm>
          <a:prstGeom prst="straightConnector1">
            <a:avLst/>
          </a:prstGeom>
          <a:noFill/>
          <a:ln w="25400">
            <a:solidFill>
              <a:schemeClr val="accent1"/>
            </a:solidFill>
            <a:round/>
            <a:headEnd/>
            <a:tailEnd type="arrow" w="med" len="med"/>
          </a:ln>
          <a:effectLst>
            <a:outerShdw dist="25400" dir="5400000" rotWithShape="0">
              <a:srgbClr val="808080">
                <a:alpha val="43137"/>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588269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93176"/>
          </a:xfrm>
        </p:spPr>
        <p:txBody>
          <a:bodyPr vert="horz" wrap="square" lIns="91440" tIns="45720" rIns="91440" bIns="45720" numCol="1" anchorCtr="0" compatLnSpc="1">
            <a:prstTxWarp prst="textNoShape">
              <a:avLst/>
            </a:prstTxWarp>
          </a:bodyPr>
          <a:lstStyle/>
          <a:p>
            <a:pPr algn="ctr" eaLnBrk="1" hangingPunct="1">
              <a:defRPr/>
            </a:pPr>
            <a:r>
              <a:rPr lang="en-US" sz="3200" dirty="0" smtClean="0">
                <a:effectLst>
                  <a:outerShdw blurRad="38100" dist="38100" dir="2700000" algn="tl">
                    <a:srgbClr val="C0C0C0"/>
                  </a:outerShdw>
                </a:effectLst>
                <a:ea typeface="ＭＳ Ｐゴシック" pitchFamily="34" charset="-128"/>
              </a:rPr>
              <a:t>Advantage of AB for IDM</a:t>
            </a:r>
            <a:endParaRPr lang="en-US" sz="3200" dirty="0" smtClean="0">
              <a:effectLst>
                <a:outerShdw blurRad="38100" dist="38100" dir="2700000" algn="tl">
                  <a:srgbClr val="C0C0C0"/>
                </a:outerShdw>
              </a:effectLst>
              <a:ea typeface="ＭＳ Ｐゴシック" pitchFamily="34" charset="-128"/>
            </a:endParaRPr>
          </a:p>
        </p:txBody>
      </p:sp>
      <p:sp>
        <p:nvSpPr>
          <p:cNvPr id="28675" name="Content Placeholder 2"/>
          <p:cNvSpPr>
            <a:spLocks noGrp="1"/>
          </p:cNvSpPr>
          <p:nvPr>
            <p:ph idx="1"/>
          </p:nvPr>
        </p:nvSpPr>
        <p:spPr>
          <a:xfrm>
            <a:off x="1435100" y="1447800"/>
            <a:ext cx="7499350" cy="5257800"/>
          </a:xfrm>
        </p:spPr>
        <p:txBody>
          <a:bodyPr>
            <a:normAutofit/>
          </a:bodyPr>
          <a:lstStyle/>
          <a:p>
            <a:pPr marL="457200" indent="-457200" eaLnBrk="1" hangingPunct="1">
              <a:lnSpc>
                <a:spcPct val="90000"/>
              </a:lnSpc>
            </a:pPr>
            <a:r>
              <a:rPr lang="en-US" altLang="en-US" sz="2600" dirty="0" smtClean="0">
                <a:ea typeface="ＭＳ Ｐゴシック" pitchFamily="34" charset="-128"/>
              </a:rPr>
              <a:t>Ability to use Identity data on untrusted hosts</a:t>
            </a:r>
          </a:p>
          <a:p>
            <a:pPr marL="838200" lvl="1" indent="-381000" eaLnBrk="1" hangingPunct="1">
              <a:lnSpc>
                <a:spcPct val="90000"/>
              </a:lnSpc>
              <a:buFont typeface="Arial" pitchFamily="34" charset="0"/>
              <a:buChar char="•"/>
            </a:pPr>
            <a:r>
              <a:rPr lang="en-US" altLang="en-US" sz="2200" dirty="0" smtClean="0">
                <a:ea typeface="ＭＳ Ｐゴシック" pitchFamily="34" charset="-128"/>
              </a:rPr>
              <a:t>Self Integrity Check  </a:t>
            </a:r>
            <a:r>
              <a:rPr lang="en-US" altLang="en-US" sz="2200" dirty="0" smtClean="0">
                <a:ea typeface="ＭＳ Ｐゴシック" pitchFamily="34" charset="-128"/>
              </a:rPr>
              <a:t>against Corruption of AB content                                                  </a:t>
            </a:r>
            <a:endParaRPr lang="en-US" altLang="en-US" sz="2200" dirty="0" smtClean="0">
              <a:ea typeface="ＭＳ Ｐゴシック" pitchFamily="34" charset="-128"/>
            </a:endParaRPr>
          </a:p>
          <a:p>
            <a:pPr marL="838200" lvl="1" indent="-381000" eaLnBrk="1" hangingPunct="1">
              <a:lnSpc>
                <a:spcPct val="90000"/>
              </a:lnSpc>
              <a:buFont typeface="Arial" pitchFamily="34" charset="0"/>
              <a:buChar char="•"/>
            </a:pPr>
            <a:r>
              <a:rPr lang="en-US" altLang="en-US" sz="2200" dirty="0" smtClean="0">
                <a:ea typeface="ＭＳ Ｐゴシック" pitchFamily="34" charset="-128"/>
              </a:rPr>
              <a:t>Compromised  AB leads to apoptosis</a:t>
            </a:r>
            <a:endParaRPr lang="en-US" altLang="en-US" sz="2200" dirty="0" smtClean="0">
              <a:ea typeface="ＭＳ Ｐゴシック" pitchFamily="34" charset="-128"/>
            </a:endParaRPr>
          </a:p>
          <a:p>
            <a:pPr marL="457200" indent="-457200" eaLnBrk="1" hangingPunct="1">
              <a:lnSpc>
                <a:spcPct val="90000"/>
              </a:lnSpc>
            </a:pPr>
            <a:r>
              <a:rPr lang="en-US" altLang="en-US" sz="2600" dirty="0" smtClean="0">
                <a:ea typeface="ＭＳ Ｐゴシック" pitchFamily="34" charset="-128"/>
              </a:rPr>
              <a:t>Establishes </a:t>
            </a:r>
            <a:r>
              <a:rPr lang="en-US" altLang="en-US" sz="2600" dirty="0" smtClean="0">
                <a:ea typeface="ＭＳ Ｐゴシック" pitchFamily="34" charset="-128"/>
              </a:rPr>
              <a:t>the trust of users in </a:t>
            </a:r>
            <a:r>
              <a:rPr lang="en-US" altLang="en-US" sz="2600" dirty="0" smtClean="0">
                <a:ea typeface="ＭＳ Ｐゴシック" pitchFamily="34" charset="-128"/>
              </a:rPr>
              <a:t>Requesters</a:t>
            </a:r>
            <a:endParaRPr lang="en-US" altLang="en-US" sz="2600" dirty="0" smtClean="0">
              <a:ea typeface="ＭＳ Ｐゴシック" pitchFamily="34" charset="-128"/>
            </a:endParaRPr>
          </a:p>
          <a:p>
            <a:pPr marL="838200" lvl="1" indent="-381000" eaLnBrk="1" hangingPunct="1">
              <a:lnSpc>
                <a:spcPct val="90000"/>
              </a:lnSpc>
            </a:pPr>
            <a:r>
              <a:rPr lang="en-US" altLang="en-US" sz="2200" dirty="0" smtClean="0">
                <a:ea typeface="ＭＳ Ｐゴシック" pitchFamily="34" charset="-128"/>
              </a:rPr>
              <a:t>Through putting the user in control of who has </a:t>
            </a:r>
            <a:r>
              <a:rPr lang="en-US" altLang="en-US" sz="2200" dirty="0" smtClean="0">
                <a:ea typeface="ＭＳ Ｐゴシック" pitchFamily="34" charset="-128"/>
              </a:rPr>
              <a:t>her </a:t>
            </a:r>
            <a:r>
              <a:rPr lang="en-US" altLang="en-US" sz="2200" dirty="0" smtClean="0">
                <a:ea typeface="ＭＳ Ｐゴシック" pitchFamily="34" charset="-128"/>
              </a:rPr>
              <a:t>data and how </a:t>
            </a:r>
            <a:r>
              <a:rPr lang="en-US" altLang="en-US" sz="2200" dirty="0" smtClean="0">
                <a:ea typeface="ＭＳ Ｐゴシック" pitchFamily="34" charset="-128"/>
              </a:rPr>
              <a:t>it is disseminated</a:t>
            </a:r>
            <a:endParaRPr lang="en-US" altLang="en-US" sz="2200" dirty="0" smtClean="0">
              <a:ea typeface="ＭＳ Ｐゴシック" pitchFamily="34" charset="-128"/>
            </a:endParaRPr>
          </a:p>
          <a:p>
            <a:pPr marL="457200" indent="-457200" eaLnBrk="1" hangingPunct="1">
              <a:lnSpc>
                <a:spcPct val="90000"/>
              </a:lnSpc>
            </a:pPr>
            <a:r>
              <a:rPr lang="en-US" altLang="en-US" sz="2600" dirty="0" smtClean="0">
                <a:ea typeface="ＭＳ Ｐゴシック" pitchFamily="34" charset="-128"/>
              </a:rPr>
              <a:t>Independent </a:t>
            </a:r>
            <a:r>
              <a:rPr lang="en-US" altLang="en-US" sz="2600" dirty="0" smtClean="0">
                <a:ea typeface="ＭＳ Ｐゴシック" pitchFamily="34" charset="-128"/>
              </a:rPr>
              <a:t>of Third Party </a:t>
            </a:r>
            <a:endParaRPr lang="en-US" altLang="en-US" sz="2600" dirty="0" smtClean="0">
              <a:ea typeface="ＭＳ Ｐゴシック" pitchFamily="34" charset="-128"/>
            </a:endParaRPr>
          </a:p>
          <a:p>
            <a:pPr marL="793750" lvl="1" indent="-457200">
              <a:lnSpc>
                <a:spcPct val="90000"/>
              </a:lnSpc>
            </a:pPr>
            <a:r>
              <a:rPr lang="en-US" altLang="en-US" sz="2000" dirty="0" smtClean="0">
                <a:ea typeface="ＭＳ Ｐゴシック" pitchFamily="34" charset="-128"/>
              </a:rPr>
              <a:t>Minimizes identity correlation </a:t>
            </a:r>
            <a:r>
              <a:rPr lang="en-US" altLang="en-US" sz="2000" dirty="0" smtClean="0">
                <a:ea typeface="ＭＳ Ｐゴシック" pitchFamily="34" charset="-128"/>
              </a:rPr>
              <a:t>attacks</a:t>
            </a:r>
            <a:endParaRPr lang="en-US" altLang="en-US" dirty="0" smtClean="0">
              <a:ea typeface="ＭＳ Ｐゴシック" pitchFamily="34" charset="-128"/>
            </a:endParaRPr>
          </a:p>
          <a:p>
            <a:pPr marL="457200" indent="-457200" eaLnBrk="1" hangingPunct="1">
              <a:lnSpc>
                <a:spcPct val="90000"/>
              </a:lnSpc>
            </a:pPr>
            <a:r>
              <a:rPr lang="en-US" altLang="en-US" sz="2600" dirty="0" smtClean="0">
                <a:ea typeface="ＭＳ Ｐゴシック" pitchFamily="34" charset="-128"/>
              </a:rPr>
              <a:t>Minimal disclosure to the </a:t>
            </a:r>
            <a:r>
              <a:rPr lang="en-US" altLang="en-US" sz="2600" dirty="0" smtClean="0">
                <a:ea typeface="ＭＳ Ｐゴシック" pitchFamily="34" charset="-128"/>
              </a:rPr>
              <a:t>requester</a:t>
            </a:r>
            <a:r>
              <a:rPr lang="en-US" altLang="en-US" sz="2200" dirty="0" smtClean="0">
                <a:ea typeface="ＭＳ Ｐゴシック" pitchFamily="34" charset="-128"/>
              </a:rPr>
              <a:t>. </a:t>
            </a:r>
            <a:endParaRPr lang="en-US" altLang="en-US" sz="2600" dirty="0" smtClean="0">
              <a:ea typeface="ＭＳ Ｐゴシック" pitchFamily="34" charset="-128"/>
            </a:endParaRPr>
          </a:p>
        </p:txBody>
      </p:sp>
    </p:spTree>
    <p:extLst>
      <p:ext uri="{BB962C8B-B14F-4D97-AF65-F5344CB8AC3E}">
        <p14:creationId xmlns:p14="http://schemas.microsoft.com/office/powerpoint/2010/main" val="7719286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24796"/>
            <a:ext cx="8712968" cy="939441"/>
          </a:xfrm>
        </p:spPr>
        <p:txBody>
          <a:bodyPr>
            <a:noAutofit/>
          </a:bodyPr>
          <a:lstStyle/>
          <a:p>
            <a:pPr algn="ctr"/>
            <a:r>
              <a:rPr lang="en-US" sz="3200" dirty="0">
                <a:effectLst>
                  <a:outerShdw blurRad="38100" dist="38100" dir="2700000" algn="tl">
                    <a:srgbClr val="000000">
                      <a:alpha val="43137"/>
                    </a:srgbClr>
                  </a:outerShdw>
                </a:effectLst>
                <a:latin typeface="+mn-lt"/>
                <a:ea typeface="Segoe UI" pitchFamily="34" charset="0"/>
                <a:cs typeface="Segoe UI" pitchFamily="34" charset="0"/>
              </a:rPr>
              <a:t>B</a:t>
            </a:r>
            <a:r>
              <a:rPr lang="en-US" sz="3200" dirty="0" smtClean="0">
                <a:effectLst>
                  <a:outerShdw blurRad="38100" dist="38100" dir="2700000" algn="tl">
                    <a:srgbClr val="000000">
                      <a:alpha val="43137"/>
                    </a:srgbClr>
                  </a:outerShdw>
                </a:effectLst>
                <a:latin typeface="+mn-lt"/>
                <a:ea typeface="Segoe UI" pitchFamily="34" charset="0"/>
                <a:cs typeface="Segoe UI" pitchFamily="34" charset="0"/>
              </a:rPr>
              <a:t>. </a:t>
            </a:r>
            <a:r>
              <a:rPr lang="en-US" sz="3200" dirty="0" smtClean="0">
                <a:effectLst>
                  <a:outerShdw blurRad="38100" dist="38100" dir="2700000" algn="tl">
                    <a:srgbClr val="000000">
                      <a:alpha val="43137"/>
                    </a:srgbClr>
                  </a:outerShdw>
                </a:effectLst>
                <a:latin typeface="+mn-lt"/>
                <a:ea typeface="Segoe UI" pitchFamily="34" charset="0"/>
                <a:cs typeface="Segoe UI" pitchFamily="34" charset="0"/>
              </a:rPr>
              <a:t>Mobile</a:t>
            </a:r>
            <a:r>
              <a:rPr lang="en-US" sz="3200" dirty="0">
                <a:effectLst>
                  <a:outerShdw blurRad="38100" dist="38100" dir="2700000" algn="tl">
                    <a:srgbClr val="000000">
                      <a:alpha val="43137"/>
                    </a:srgbClr>
                  </a:outerShdw>
                </a:effectLst>
                <a:latin typeface="+mn-lt"/>
                <a:ea typeface="Segoe UI" pitchFamily="34" charset="0"/>
                <a:cs typeface="Segoe UI" pitchFamily="34" charset="0"/>
              </a:rPr>
              <a:t>-Cloud </a:t>
            </a:r>
            <a:r>
              <a:rPr lang="en-US" sz="3200" dirty="0" smtClean="0">
                <a:effectLst>
                  <a:outerShdw blurRad="38100" dist="38100" dir="2700000" algn="tl">
                    <a:srgbClr val="000000">
                      <a:alpha val="43137"/>
                    </a:srgbClr>
                  </a:outerShdw>
                </a:effectLst>
                <a:latin typeface="+mn-lt"/>
                <a:ea typeface="Segoe UI" pitchFamily="34" charset="0"/>
                <a:cs typeface="Segoe UI" pitchFamily="34" charset="0"/>
              </a:rPr>
              <a:t>Pedestrian </a:t>
            </a:r>
            <a:r>
              <a:rPr lang="en-US" sz="3200" dirty="0">
                <a:effectLst>
                  <a:outerShdw blurRad="38100" dist="38100" dir="2700000" algn="tl">
                    <a:srgbClr val="000000">
                      <a:alpha val="43137"/>
                    </a:srgbClr>
                  </a:outerShdw>
                </a:effectLst>
                <a:latin typeface="+mn-lt"/>
                <a:ea typeface="Segoe UI" pitchFamily="34" charset="0"/>
                <a:cs typeface="Segoe UI" pitchFamily="34" charset="0"/>
              </a:rPr>
              <a:t>Crossing </a:t>
            </a:r>
            <a:r>
              <a:rPr lang="en-US" sz="3200" dirty="0" smtClean="0">
                <a:effectLst>
                  <a:outerShdw blurRad="38100" dist="38100" dir="2700000" algn="tl">
                    <a:srgbClr val="000000">
                      <a:alpha val="43137"/>
                    </a:srgbClr>
                  </a:outerShdw>
                </a:effectLst>
                <a:latin typeface="+mn-lt"/>
                <a:ea typeface="Segoe UI" pitchFamily="34" charset="0"/>
                <a:cs typeface="Segoe UI" pitchFamily="34" charset="0"/>
              </a:rPr>
              <a:t>Guide for the Blind</a:t>
            </a:r>
            <a:endParaRPr lang="en-US" sz="3200" dirty="0">
              <a:effectLst>
                <a:outerShdw blurRad="38100" dist="38100" dir="2700000" algn="tl">
                  <a:srgbClr val="000000">
                    <a:alpha val="43137"/>
                  </a:srgbClr>
                </a:outerShdw>
              </a:effectLst>
              <a:latin typeface="+mn-lt"/>
              <a:ea typeface="Segoe UI" pitchFamily="34" charset="0"/>
              <a:cs typeface="Segoe UI" pitchFamily="34" charset="0"/>
            </a:endParaRPr>
          </a:p>
        </p:txBody>
      </p:sp>
      <p:pic>
        <p:nvPicPr>
          <p:cNvPr id="5" name="Picture 4" descr="crossing-prop.jpg"/>
          <p:cNvPicPr/>
          <p:nvPr/>
        </p:nvPicPr>
        <p:blipFill>
          <a:blip r:embed="rId3" cstate="print"/>
          <a:stretch>
            <a:fillRect/>
          </a:stretch>
        </p:blipFill>
        <p:spPr>
          <a:xfrm>
            <a:off x="1668415" y="2240215"/>
            <a:ext cx="6192688" cy="3888432"/>
          </a:xfrm>
          <a:prstGeom prst="rect">
            <a:avLst/>
          </a:prstGeom>
        </p:spPr>
      </p:pic>
      <p:sp>
        <p:nvSpPr>
          <p:cNvPr id="7" name="Rectangle 6"/>
          <p:cNvSpPr/>
          <p:nvPr/>
        </p:nvSpPr>
        <p:spPr>
          <a:xfrm>
            <a:off x="179512" y="2060848"/>
            <a:ext cx="2664296" cy="2031325"/>
          </a:xfrm>
          <a:prstGeom prst="rect">
            <a:avLst/>
          </a:prstGeom>
        </p:spPr>
        <p:txBody>
          <a:bodyPr wrap="square">
            <a:spAutoFit/>
          </a:bodyPr>
          <a:lstStyle/>
          <a:p>
            <a:r>
              <a:rPr lang="en-US" dirty="0" smtClean="0">
                <a:ea typeface="Verdana" pitchFamily="34" charset="0"/>
                <a:cs typeface="Verdana" pitchFamily="34" charset="0"/>
              </a:rPr>
              <a:t>Bundle the image, position, and destination as well as the computation </a:t>
            </a:r>
            <a:r>
              <a:rPr lang="en-US" dirty="0">
                <a:ea typeface="Verdana" pitchFamily="34" charset="0"/>
                <a:cs typeface="Verdana" pitchFamily="34" charset="0"/>
              </a:rPr>
              <a:t>in an active </a:t>
            </a:r>
            <a:r>
              <a:rPr lang="en-US" dirty="0" smtClean="0">
                <a:ea typeface="Verdana" pitchFamily="34" charset="0"/>
                <a:cs typeface="Verdana" pitchFamily="34" charset="0"/>
              </a:rPr>
              <a:t>bundle;  </a:t>
            </a:r>
            <a:r>
              <a:rPr lang="en-US" dirty="0">
                <a:ea typeface="Verdana" pitchFamily="34" charset="0"/>
                <a:cs typeface="Verdana" pitchFamily="34" charset="0"/>
              </a:rPr>
              <a:t>send </a:t>
            </a:r>
            <a:r>
              <a:rPr lang="en-US" dirty="0" smtClean="0">
                <a:ea typeface="Verdana" pitchFamily="34" charset="0"/>
                <a:cs typeface="Verdana" pitchFamily="34" charset="0"/>
              </a:rPr>
              <a:t>the AB to the cloud service</a:t>
            </a:r>
            <a:endParaRPr lang="en-US" dirty="0">
              <a:ea typeface="Verdana" pitchFamily="34" charset="0"/>
              <a:cs typeface="Verdana" pitchFamily="34" charset="0"/>
            </a:endParaRPr>
          </a:p>
        </p:txBody>
      </p:sp>
      <p:sp>
        <p:nvSpPr>
          <p:cNvPr id="8" name="Rectangle 7"/>
          <p:cNvSpPr/>
          <p:nvPr/>
        </p:nvSpPr>
        <p:spPr>
          <a:xfrm>
            <a:off x="6300192" y="2001614"/>
            <a:ext cx="2664296" cy="923330"/>
          </a:xfrm>
          <a:prstGeom prst="rect">
            <a:avLst/>
          </a:prstGeom>
        </p:spPr>
        <p:txBody>
          <a:bodyPr wrap="square">
            <a:spAutoFit/>
          </a:bodyPr>
          <a:lstStyle/>
          <a:p>
            <a:r>
              <a:rPr lang="en-US" dirty="0" smtClean="0">
                <a:ea typeface="Verdana" pitchFamily="34" charset="0"/>
                <a:cs typeface="Verdana" pitchFamily="34" charset="0"/>
              </a:rPr>
              <a:t>Process the code and return the AB to the mobile</a:t>
            </a:r>
            <a:endParaRPr lang="en-US" dirty="0">
              <a:ea typeface="Verdana" pitchFamily="34" charset="0"/>
              <a:cs typeface="Verdana" pitchFamily="34" charset="0"/>
            </a:endParaRPr>
          </a:p>
        </p:txBody>
      </p:sp>
      <p:sp>
        <p:nvSpPr>
          <p:cNvPr id="3" name="TextBox 2"/>
          <p:cNvSpPr txBox="1"/>
          <p:nvPr/>
        </p:nvSpPr>
        <p:spPr>
          <a:xfrm>
            <a:off x="1792938" y="6081393"/>
            <a:ext cx="6030210" cy="707886"/>
          </a:xfrm>
          <a:prstGeom prst="rect">
            <a:avLst/>
          </a:prstGeom>
          <a:noFill/>
        </p:spPr>
        <p:txBody>
          <a:bodyPr wrap="square" rtlCol="0">
            <a:spAutoFit/>
          </a:bodyPr>
          <a:lstStyle/>
          <a:p>
            <a:r>
              <a:rPr lang="en-US" sz="2000" dirty="0" smtClean="0">
                <a:ea typeface="Verdana" pitchFamily="34" charset="0"/>
                <a:cs typeface="Verdana" pitchFamily="34" charset="0"/>
              </a:rPr>
              <a:t>Ensure data are protected; e.g., removed from the cloud when processing finishes</a:t>
            </a:r>
            <a:r>
              <a:rPr lang="en-US" dirty="0" smtClean="0"/>
              <a:t>.</a:t>
            </a:r>
            <a:endParaRPr lang="en-US" dirty="0"/>
          </a:p>
        </p:txBody>
      </p:sp>
    </p:spTree>
    <p:extLst>
      <p:ext uri="{BB962C8B-B14F-4D97-AF65-F5344CB8AC3E}">
        <p14:creationId xmlns:p14="http://schemas.microsoft.com/office/powerpoint/2010/main" val="256839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7104"/>
            <a:ext cx="8042276" cy="1775012"/>
          </a:xfrm>
        </p:spPr>
        <p:txBody>
          <a:bodyPr/>
          <a:lstStyle/>
          <a:p>
            <a:pPr marL="457200" indent="-457200"/>
            <a:r>
              <a:rPr lang="en-US" sz="3200" dirty="0">
                <a:solidFill>
                  <a:srgbClr val="2C7C9F"/>
                </a:solidFill>
              </a:rPr>
              <a:t>C</a:t>
            </a:r>
            <a:r>
              <a:rPr lang="en-US" sz="3200" dirty="0" smtClean="0">
                <a:solidFill>
                  <a:srgbClr val="2C7C9F"/>
                </a:solidFill>
              </a:rPr>
              <a:t>. </a:t>
            </a:r>
            <a:r>
              <a:rPr lang="en-US" sz="3200" dirty="0" smtClean="0">
                <a:solidFill>
                  <a:srgbClr val="2C7C9F"/>
                </a:solidFill>
              </a:rPr>
              <a:t>A </a:t>
            </a:r>
            <a:r>
              <a:rPr lang="en-US" sz="3200" dirty="0">
                <a:solidFill>
                  <a:srgbClr val="2C7C9F"/>
                </a:solidFill>
              </a:rPr>
              <a:t>Trust-based Approach for Secure Data Dissemination in a Mobile Peer-to-Peer Network of UAVs</a:t>
            </a:r>
            <a:br>
              <a:rPr lang="en-US" sz="3200" dirty="0">
                <a:solidFill>
                  <a:srgbClr val="2C7C9F"/>
                </a:solidFill>
              </a:rPr>
            </a:br>
            <a:endParaRPr lang="en-US" sz="3200" dirty="0">
              <a:solidFill>
                <a:srgbClr val="2C7C9F"/>
              </a:solidFill>
            </a:endParaRPr>
          </a:p>
        </p:txBody>
      </p:sp>
      <p:sp>
        <p:nvSpPr>
          <p:cNvPr id="3" name="Content Placeholder 2"/>
          <p:cNvSpPr>
            <a:spLocks noGrp="1"/>
          </p:cNvSpPr>
          <p:nvPr>
            <p:ph idx="1"/>
          </p:nvPr>
        </p:nvSpPr>
        <p:spPr>
          <a:xfrm>
            <a:off x="549274" y="1600200"/>
            <a:ext cx="8340353" cy="4749091"/>
          </a:xfrm>
        </p:spPr>
        <p:txBody>
          <a:bodyPr/>
          <a:lstStyle/>
          <a:p>
            <a:r>
              <a:rPr lang="en-US" dirty="0"/>
              <a:t>Mobile peer-to-peer networks of </a:t>
            </a:r>
            <a:r>
              <a:rPr lang="en-US" dirty="0" smtClean="0"/>
              <a:t>unmanned aerial </a:t>
            </a:r>
            <a:r>
              <a:rPr lang="en-US" dirty="0"/>
              <a:t>vehicles </a:t>
            </a:r>
            <a:r>
              <a:rPr lang="en-US" dirty="0" smtClean="0"/>
              <a:t>(UAVs</a:t>
            </a:r>
            <a:r>
              <a:rPr lang="en-US" dirty="0"/>
              <a:t>) have become significant in collaborative tasks including military missions and search and rescue operations </a:t>
            </a:r>
            <a:endParaRPr lang="en-US" dirty="0" smtClean="0"/>
          </a:p>
          <a:p>
            <a:r>
              <a:rPr lang="en-US" dirty="0" smtClean="0"/>
              <a:t>Data communication (over shared media) </a:t>
            </a:r>
            <a:r>
              <a:rPr lang="en-US" dirty="0"/>
              <a:t>between the nodes in </a:t>
            </a:r>
            <a:r>
              <a:rPr lang="en-US" dirty="0" smtClean="0"/>
              <a:t>a UAV network </a:t>
            </a:r>
            <a:r>
              <a:rPr lang="en-US" dirty="0"/>
              <a:t>makes the disseminated data prone to interception by malicious parties, which could cause serious harm for the designated mission of the network </a:t>
            </a:r>
            <a:endParaRPr lang="en-US" dirty="0" smtClean="0"/>
          </a:p>
          <a:p>
            <a:r>
              <a:rPr lang="en-US" dirty="0" smtClean="0"/>
              <a:t>A scheme for secure dissemination of data between UAV nodes is needed</a:t>
            </a:r>
            <a:endParaRPr lang="en-US" dirty="0"/>
          </a:p>
        </p:txBody>
      </p:sp>
    </p:spTree>
    <p:extLst>
      <p:ext uri="{BB962C8B-B14F-4D97-AF65-F5344CB8AC3E}">
        <p14:creationId xmlns:p14="http://schemas.microsoft.com/office/powerpoint/2010/main" val="394376417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49275" y="107576"/>
            <a:ext cx="8042276" cy="963389"/>
          </a:xfrm>
        </p:spPr>
        <p:txBody>
          <a:bodyPr/>
          <a:lstStyle/>
          <a:p>
            <a:r>
              <a:rPr lang="en-US" sz="3200" dirty="0" smtClean="0">
                <a:sym typeface="Wingdings" pitchFamily="2" charset="2"/>
              </a:rPr>
              <a:t>Proposed Data Protection Scheme</a:t>
            </a:r>
            <a:endParaRPr lang="en-US" sz="3200" dirty="0" smtClean="0">
              <a:solidFill>
                <a:schemeClr val="accent2">
                  <a:lumMod val="60000"/>
                  <a:lumOff val="40000"/>
                </a:schemeClr>
              </a:solidFill>
              <a:effectLst>
                <a:outerShdw blurRad="38100" dist="38100" dir="2700000" algn="tl">
                  <a:srgbClr val="C0C0C0"/>
                </a:outerShdw>
              </a:effectLst>
              <a:cs typeface="Segoe UI" pitchFamily="34" charset="0"/>
              <a:sym typeface="Wingdings" pitchFamily="2" charset="2"/>
            </a:endParaRPr>
          </a:p>
        </p:txBody>
      </p:sp>
      <p:sp>
        <p:nvSpPr>
          <p:cNvPr id="7" name="Right Arrow 6"/>
          <p:cNvSpPr/>
          <p:nvPr/>
        </p:nvSpPr>
        <p:spPr>
          <a:xfrm>
            <a:off x="914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8" name="Rounded Rectangle 7"/>
          <p:cNvSpPr/>
          <p:nvPr/>
        </p:nvSpPr>
        <p:spPr>
          <a:xfrm>
            <a:off x="1295400" y="1981200"/>
            <a:ext cx="12192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Application</a:t>
            </a:r>
          </a:p>
        </p:txBody>
      </p:sp>
      <p:sp>
        <p:nvSpPr>
          <p:cNvPr id="9" name="Up-Down Arrow 8"/>
          <p:cNvSpPr/>
          <p:nvPr/>
        </p:nvSpPr>
        <p:spPr>
          <a:xfrm>
            <a:off x="1828800" y="2743200"/>
            <a:ext cx="152400" cy="1752600"/>
          </a:xfrm>
          <a:prstGeom prst="upDown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10" name="Right Arrow 9"/>
          <p:cNvSpPr/>
          <p:nvPr/>
        </p:nvSpPr>
        <p:spPr>
          <a:xfrm>
            <a:off x="25908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2" name="Group 32"/>
          <p:cNvGrpSpPr>
            <a:grpSpLocks/>
          </p:cNvGrpSpPr>
          <p:nvPr/>
        </p:nvGrpSpPr>
        <p:grpSpPr bwMode="auto">
          <a:xfrm>
            <a:off x="2667000" y="1752600"/>
            <a:ext cx="1603375" cy="1958370"/>
            <a:chOff x="2666350" y="1752600"/>
            <a:chExt cx="1604257" cy="1957558"/>
          </a:xfrm>
        </p:grpSpPr>
        <p:grpSp>
          <p:nvGrpSpPr>
            <p:cNvPr id="11290" name="Group 14"/>
            <p:cNvGrpSpPr>
              <a:grpSpLocks/>
            </p:cNvGrpSpPr>
            <p:nvPr/>
          </p:nvGrpSpPr>
          <p:grpSpPr bwMode="auto">
            <a:xfrm>
              <a:off x="2971800" y="1752600"/>
              <a:ext cx="990600" cy="1143000"/>
              <a:chOff x="2895600" y="1752600"/>
              <a:chExt cx="990600" cy="1143000"/>
            </a:xfrm>
          </p:grpSpPr>
          <p:sp>
            <p:nvSpPr>
              <p:cNvPr id="11" name="Oval 10"/>
              <p:cNvSpPr/>
              <p:nvPr/>
            </p:nvSpPr>
            <p:spPr>
              <a:xfrm>
                <a:off x="2895118" y="1752600"/>
                <a:ext cx="991145" cy="1142526"/>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2" name="Oval 11"/>
              <p:cNvSpPr/>
              <p:nvPr/>
            </p:nvSpPr>
            <p:spPr>
              <a:xfrm>
                <a:off x="3047602" y="1904937"/>
                <a:ext cx="686178" cy="837853"/>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sp>
            <p:nvSpPr>
              <p:cNvPr id="13" name="Oval 12"/>
              <p:cNvSpPr/>
              <p:nvPr/>
            </p:nvSpPr>
            <p:spPr>
              <a:xfrm>
                <a:off x="3200086" y="2057274"/>
                <a:ext cx="381210" cy="533179"/>
              </a:xfrm>
              <a:prstGeom prst="ellipse">
                <a:avLst/>
              </a:prstGeom>
            </p:spPr>
            <p:style>
              <a:lnRef idx="2">
                <a:schemeClr val="dk1"/>
              </a:lnRef>
              <a:fillRef idx="1">
                <a:schemeClr val="lt1"/>
              </a:fillRef>
              <a:effectRef idx="0">
                <a:schemeClr val="dk1"/>
              </a:effectRef>
              <a:fontRef idx="minor">
                <a:schemeClr val="dk1"/>
              </a:fontRef>
            </p:style>
            <p:txBody>
              <a:bodyPr anchor="ctr"/>
              <a:lstStyle/>
              <a:p>
                <a:pPr algn="ctr"/>
                <a:endParaRPr lang="en-US">
                  <a:solidFill>
                    <a:srgbClr val="000000"/>
                  </a:solidFill>
                  <a:latin typeface="Arial" pitchFamily="34" charset="0"/>
                </a:endParaRPr>
              </a:p>
            </p:txBody>
          </p:sp>
          <p:pic>
            <p:nvPicPr>
              <p:cNvPr id="11295" name="Picture 13" descr="OfficeForms.png"/>
              <p:cNvPicPr>
                <a:picLocks noChangeAspect="1"/>
              </p:cNvPicPr>
              <p:nvPr/>
            </p:nvPicPr>
            <p:blipFill>
              <a:blip r:embed="rId4" cstate="print"/>
              <a:srcRect/>
              <a:stretch>
                <a:fillRect/>
              </a:stretch>
            </p:blipFill>
            <p:spPr bwMode="auto">
              <a:xfrm>
                <a:off x="3276600" y="2209800"/>
                <a:ext cx="218420" cy="291227"/>
              </a:xfrm>
              <a:prstGeom prst="rect">
                <a:avLst/>
              </a:prstGeom>
              <a:noFill/>
              <a:ln w="9525">
                <a:noFill/>
                <a:miter lim="800000"/>
                <a:headEnd/>
                <a:tailEnd/>
              </a:ln>
            </p:spPr>
          </p:pic>
        </p:grpSp>
        <p:sp>
          <p:nvSpPr>
            <p:cNvPr id="11291" name="TextBox 16"/>
            <p:cNvSpPr txBox="1">
              <a:spLocks noChangeArrowheads="1"/>
            </p:cNvSpPr>
            <p:nvPr/>
          </p:nvSpPr>
          <p:spPr bwMode="auto">
            <a:xfrm>
              <a:off x="2666350" y="2971800"/>
              <a:ext cx="1604257" cy="738358"/>
            </a:xfrm>
            <a:prstGeom prst="rect">
              <a:avLst/>
            </a:prstGeom>
            <a:noFill/>
            <a:ln w="9525">
              <a:noFill/>
              <a:miter lim="800000"/>
              <a:headEnd/>
              <a:tailEnd/>
            </a:ln>
          </p:spPr>
          <p:txBody>
            <a:bodyPr>
              <a:spAutoFit/>
            </a:bodyPr>
            <a:lstStyle/>
            <a:p>
              <a:pPr algn="ctr"/>
              <a:r>
                <a:rPr lang="en-US" sz="1400" b="1" dirty="0">
                  <a:latin typeface="Segoe UI" pitchFamily="34" charset="0"/>
                  <a:cs typeface="Segoe UI" pitchFamily="34" charset="0"/>
                </a:rPr>
                <a:t>Data Protection</a:t>
              </a:r>
            </a:p>
            <a:p>
              <a:pPr algn="ctr"/>
              <a:r>
                <a:rPr lang="en-US" sz="1400" b="1" dirty="0" smtClean="0">
                  <a:latin typeface="Segoe UI" pitchFamily="34" charset="0"/>
                  <a:cs typeface="Segoe UI" pitchFamily="34" charset="0"/>
                </a:rPr>
                <a:t>Mechanism (Active Bundle)</a:t>
              </a:r>
              <a:endParaRPr lang="en-US" sz="1400" b="1" dirty="0">
                <a:latin typeface="Segoe UI" pitchFamily="34" charset="0"/>
                <a:cs typeface="Segoe UI" pitchFamily="34" charset="0"/>
              </a:endParaRPr>
            </a:p>
          </p:txBody>
        </p:sp>
      </p:grpSp>
      <p:sp>
        <p:nvSpPr>
          <p:cNvPr id="18" name="Can 17"/>
          <p:cNvSpPr/>
          <p:nvPr/>
        </p:nvSpPr>
        <p:spPr>
          <a:xfrm>
            <a:off x="1447800" y="4572000"/>
            <a:ext cx="914400" cy="1066800"/>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1400" b="1">
                <a:solidFill>
                  <a:schemeClr val="tx1"/>
                </a:solidFill>
                <a:latin typeface="Segoe UI" pitchFamily="34" charset="0"/>
                <a:cs typeface="Segoe UI" pitchFamily="34" charset="0"/>
              </a:rPr>
              <a:t>Data Folder</a:t>
            </a:r>
          </a:p>
        </p:txBody>
      </p:sp>
      <p:sp>
        <p:nvSpPr>
          <p:cNvPr id="19" name="Right Arrow 18"/>
          <p:cNvSpPr/>
          <p:nvPr/>
        </p:nvSpPr>
        <p:spPr>
          <a:xfrm>
            <a:off x="40386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sp>
        <p:nvSpPr>
          <p:cNvPr id="21" name="Right Arrow 20"/>
          <p:cNvSpPr/>
          <p:nvPr/>
        </p:nvSpPr>
        <p:spPr>
          <a:xfrm>
            <a:off x="70104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4" name="Group 34"/>
          <p:cNvGrpSpPr>
            <a:grpSpLocks/>
          </p:cNvGrpSpPr>
          <p:nvPr/>
        </p:nvGrpSpPr>
        <p:grpSpPr bwMode="auto">
          <a:xfrm>
            <a:off x="4191000" y="1447800"/>
            <a:ext cx="2743200" cy="3352800"/>
            <a:chOff x="4191000" y="1447800"/>
            <a:chExt cx="2743200" cy="3352800"/>
          </a:xfrm>
        </p:grpSpPr>
        <p:sp>
          <p:nvSpPr>
            <p:cNvPr id="20" name="Cloud 19"/>
            <p:cNvSpPr/>
            <p:nvPr/>
          </p:nvSpPr>
          <p:spPr>
            <a:xfrm>
              <a:off x="4191000" y="1447800"/>
              <a:ext cx="2743200" cy="3352800"/>
            </a:xfrm>
            <a:prstGeom prst="cloud">
              <a:avLst/>
            </a:prstGeom>
          </p:spPr>
          <p:style>
            <a:lnRef idx="2">
              <a:schemeClr val="accent5"/>
            </a:lnRef>
            <a:fillRef idx="1">
              <a:schemeClr val="lt1"/>
            </a:fillRef>
            <a:effectRef idx="0">
              <a:schemeClr val="accent5"/>
            </a:effectRef>
            <a:fontRef idx="minor">
              <a:schemeClr val="dk1"/>
            </a:fontRef>
          </p:style>
          <p:txBody>
            <a:bodyPr anchor="ctr"/>
            <a:lstStyle/>
            <a:p>
              <a:pPr algn="ctr"/>
              <a:endParaRPr lang="en-US">
                <a:solidFill>
                  <a:srgbClr val="000000"/>
                </a:solidFill>
                <a:latin typeface="Arial" pitchFamily="34" charset="0"/>
              </a:endParaRPr>
            </a:p>
          </p:txBody>
        </p:sp>
        <p:sp>
          <p:nvSpPr>
            <p:cNvPr id="22" name="Rounded Rectangle 21"/>
            <p:cNvSpPr/>
            <p:nvPr/>
          </p:nvSpPr>
          <p:spPr>
            <a:xfrm>
              <a:off x="4953000" y="1600200"/>
              <a:ext cx="1524000" cy="6858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Trust Evaluation Server</a:t>
              </a:r>
            </a:p>
          </p:txBody>
        </p:sp>
        <p:sp>
          <p:nvSpPr>
            <p:cNvPr id="23" name="Rounded Rectangle 22"/>
            <p:cNvSpPr/>
            <p:nvPr/>
          </p:nvSpPr>
          <p:spPr>
            <a:xfrm>
              <a:off x="4876800" y="2362200"/>
              <a:ext cx="15240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Security Server</a:t>
              </a:r>
            </a:p>
          </p:txBody>
        </p:sp>
        <p:sp>
          <p:nvSpPr>
            <p:cNvPr id="24" name="Rounded Rectangle 23"/>
            <p:cNvSpPr/>
            <p:nvPr/>
          </p:nvSpPr>
          <p:spPr>
            <a:xfrm>
              <a:off x="4648200" y="3048000"/>
              <a:ext cx="14478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dirty="0">
                  <a:solidFill>
                    <a:srgbClr val="000000"/>
                  </a:solidFill>
                  <a:latin typeface="Segoe UI" pitchFamily="34" charset="0"/>
                  <a:cs typeface="Segoe UI" pitchFamily="34" charset="0"/>
                </a:rPr>
                <a:t>Identity Management</a:t>
              </a:r>
            </a:p>
          </p:txBody>
        </p:sp>
        <p:sp>
          <p:nvSpPr>
            <p:cNvPr id="25" name="Rounded Rectangle 24"/>
            <p:cNvSpPr/>
            <p:nvPr/>
          </p:nvSpPr>
          <p:spPr>
            <a:xfrm>
              <a:off x="4800600" y="3733800"/>
              <a:ext cx="1295400" cy="6096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p>
              <a:pPr algn="ctr"/>
              <a:r>
                <a:rPr lang="en-US" sz="1400" b="1">
                  <a:solidFill>
                    <a:srgbClr val="000000"/>
                  </a:solidFill>
                  <a:latin typeface="Segoe UI" pitchFamily="34" charset="0"/>
                  <a:cs typeface="Segoe UI" pitchFamily="34" charset="0"/>
                </a:rPr>
                <a:t>Middleware</a:t>
              </a:r>
            </a:p>
          </p:txBody>
        </p:sp>
      </p:grpSp>
      <p:pic>
        <p:nvPicPr>
          <p:cNvPr id="26" name="Picture 25" descr="OfficeForms.png"/>
          <p:cNvPicPr>
            <a:picLocks noChangeAspect="1"/>
          </p:cNvPicPr>
          <p:nvPr/>
        </p:nvPicPr>
        <p:blipFill>
          <a:blip r:embed="rId5" cstate="print"/>
          <a:srcRect/>
          <a:stretch>
            <a:fillRect/>
          </a:stretch>
        </p:blipFill>
        <p:spPr bwMode="auto">
          <a:xfrm>
            <a:off x="7391400" y="2057400"/>
            <a:ext cx="514350" cy="685800"/>
          </a:xfrm>
          <a:prstGeom prst="rect">
            <a:avLst/>
          </a:prstGeom>
          <a:noFill/>
          <a:ln w="9525">
            <a:noFill/>
            <a:miter lim="800000"/>
            <a:headEnd/>
            <a:tailEnd/>
          </a:ln>
        </p:spPr>
      </p:pic>
      <p:sp>
        <p:nvSpPr>
          <p:cNvPr id="27" name="Right Arrow 26"/>
          <p:cNvSpPr/>
          <p:nvPr/>
        </p:nvSpPr>
        <p:spPr>
          <a:xfrm>
            <a:off x="8001000" y="2286000"/>
            <a:ext cx="304800" cy="152400"/>
          </a:xfrm>
          <a:prstGeom prst="rightArrow">
            <a:avLst/>
          </a:prstGeom>
        </p:spPr>
        <p:style>
          <a:lnRef idx="2">
            <a:schemeClr val="accent1"/>
          </a:lnRef>
          <a:fillRef idx="1">
            <a:schemeClr val="lt1"/>
          </a:fillRef>
          <a:effectRef idx="0">
            <a:schemeClr val="accent1"/>
          </a:effectRef>
          <a:fontRef idx="minor">
            <a:schemeClr val="dk1"/>
          </a:fontRef>
        </p:style>
        <p:txBody>
          <a:bodyPr anchor="ctr"/>
          <a:lstStyle/>
          <a:p>
            <a:pPr algn="ctr"/>
            <a:endParaRPr lang="en-US">
              <a:solidFill>
                <a:srgbClr val="000000"/>
              </a:solidFill>
              <a:latin typeface="Arial" pitchFamily="34" charset="0"/>
            </a:endParaRPr>
          </a:p>
        </p:txBody>
      </p:sp>
      <p:grpSp>
        <p:nvGrpSpPr>
          <p:cNvPr id="6" name="Group 30"/>
          <p:cNvGrpSpPr>
            <a:grpSpLocks/>
          </p:cNvGrpSpPr>
          <p:nvPr/>
        </p:nvGrpSpPr>
        <p:grpSpPr bwMode="auto">
          <a:xfrm>
            <a:off x="152400" y="1752600"/>
            <a:ext cx="952500" cy="914400"/>
            <a:chOff x="152400" y="1752600"/>
            <a:chExt cx="951799" cy="914400"/>
          </a:xfrm>
        </p:grpSpPr>
        <p:pic>
          <p:nvPicPr>
            <p:cNvPr id="11283" name="Picture 5" descr="MESSENGER - MSN.png"/>
            <p:cNvPicPr>
              <a:picLocks noChangeAspect="1"/>
            </p:cNvPicPr>
            <p:nvPr/>
          </p:nvPicPr>
          <p:blipFill>
            <a:blip r:embed="rId6" cstate="print"/>
            <a:srcRect/>
            <a:stretch>
              <a:fillRect/>
            </a:stretch>
          </p:blipFill>
          <p:spPr bwMode="auto">
            <a:xfrm>
              <a:off x="228600" y="2057400"/>
              <a:ext cx="609600" cy="609600"/>
            </a:xfrm>
            <a:prstGeom prst="rect">
              <a:avLst/>
            </a:prstGeom>
            <a:noFill/>
            <a:ln w="9525">
              <a:noFill/>
              <a:miter lim="800000"/>
              <a:headEnd/>
              <a:tailEnd/>
            </a:ln>
          </p:spPr>
        </p:pic>
        <p:sp>
          <p:nvSpPr>
            <p:cNvPr id="11284" name="TextBox 28"/>
            <p:cNvSpPr txBox="1">
              <a:spLocks noChangeArrowheads="1"/>
            </p:cNvSpPr>
            <p:nvPr/>
          </p:nvSpPr>
          <p:spPr bwMode="auto">
            <a:xfrm>
              <a:off x="152400" y="1752600"/>
              <a:ext cx="951799"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Producer</a:t>
              </a:r>
            </a:p>
          </p:txBody>
        </p:sp>
      </p:grpSp>
      <p:grpSp>
        <p:nvGrpSpPr>
          <p:cNvPr id="14" name="Group 31"/>
          <p:cNvGrpSpPr>
            <a:grpSpLocks/>
          </p:cNvGrpSpPr>
          <p:nvPr/>
        </p:nvGrpSpPr>
        <p:grpSpPr bwMode="auto">
          <a:xfrm>
            <a:off x="8001000" y="1752600"/>
            <a:ext cx="1038225" cy="914400"/>
            <a:chOff x="8001000" y="1752600"/>
            <a:chExt cx="1037463" cy="914400"/>
          </a:xfrm>
        </p:grpSpPr>
        <p:pic>
          <p:nvPicPr>
            <p:cNvPr id="11281" name="Picture 27" descr="MESSENGER - MSN.png"/>
            <p:cNvPicPr>
              <a:picLocks noChangeAspect="1"/>
            </p:cNvPicPr>
            <p:nvPr/>
          </p:nvPicPr>
          <p:blipFill>
            <a:blip r:embed="rId6" cstate="print"/>
            <a:srcRect/>
            <a:stretch>
              <a:fillRect/>
            </a:stretch>
          </p:blipFill>
          <p:spPr bwMode="auto">
            <a:xfrm>
              <a:off x="8305800" y="2057400"/>
              <a:ext cx="609600" cy="609600"/>
            </a:xfrm>
            <a:prstGeom prst="rect">
              <a:avLst/>
            </a:prstGeom>
            <a:noFill/>
            <a:ln w="9525">
              <a:noFill/>
              <a:miter lim="800000"/>
              <a:headEnd/>
              <a:tailEnd/>
            </a:ln>
          </p:spPr>
        </p:pic>
        <p:sp>
          <p:nvSpPr>
            <p:cNvPr id="11282" name="TextBox 29"/>
            <p:cNvSpPr txBox="1">
              <a:spLocks noChangeArrowheads="1"/>
            </p:cNvSpPr>
            <p:nvPr/>
          </p:nvSpPr>
          <p:spPr bwMode="auto">
            <a:xfrm>
              <a:off x="8001000" y="1752600"/>
              <a:ext cx="1037463" cy="307777"/>
            </a:xfrm>
            <a:prstGeom prst="rect">
              <a:avLst/>
            </a:prstGeom>
            <a:noFill/>
            <a:ln w="9525">
              <a:noFill/>
              <a:miter lim="800000"/>
              <a:headEnd/>
              <a:tailEnd/>
            </a:ln>
          </p:spPr>
          <p:txBody>
            <a:bodyPr wrap="none">
              <a:spAutoFit/>
            </a:bodyPr>
            <a:lstStyle/>
            <a:p>
              <a:r>
                <a:rPr lang="en-US" sz="1400" b="1">
                  <a:latin typeface="Segoe UI" pitchFamily="34" charset="0"/>
                  <a:cs typeface="Segoe UI" pitchFamily="34" charset="0"/>
                </a:rPr>
                <a:t>Consumer</a:t>
              </a:r>
            </a:p>
          </p:txBody>
        </p:sp>
      </p:grpSp>
      <p:sp>
        <p:nvSpPr>
          <p:cNvPr id="32" name="TextBox 31"/>
          <p:cNvSpPr txBox="1"/>
          <p:nvPr/>
        </p:nvSpPr>
        <p:spPr>
          <a:xfrm>
            <a:off x="3048000" y="4767590"/>
            <a:ext cx="2743200" cy="523220"/>
          </a:xfrm>
          <a:prstGeom prst="rect">
            <a:avLst/>
          </a:prstGeom>
          <a:noFill/>
        </p:spPr>
        <p:txBody>
          <a:bodyPr wrap="square" rtlCol="0">
            <a:spAutoFit/>
          </a:bodyPr>
          <a:lstStyle/>
          <a:p>
            <a:pPr algn="ctr"/>
            <a:r>
              <a:rPr lang="en-US" sz="1400" dirty="0" smtClean="0"/>
              <a:t>Services provided by </a:t>
            </a:r>
          </a:p>
          <a:p>
            <a:pPr algn="ctr"/>
            <a:r>
              <a:rPr lang="en-US" sz="1400" dirty="0" smtClean="0"/>
              <a:t>Trusted Third Parties</a:t>
            </a:r>
            <a:endParaRPr lang="en-US" sz="1400" dirty="0"/>
          </a:p>
        </p:txBody>
      </p:sp>
      <p:cxnSp>
        <p:nvCxnSpPr>
          <p:cNvPr id="34" name="Straight Arrow Connector 33"/>
          <p:cNvCxnSpPr/>
          <p:nvPr/>
        </p:nvCxnSpPr>
        <p:spPr>
          <a:xfrm flipH="1">
            <a:off x="4402036" y="4495800"/>
            <a:ext cx="381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16"/>
          <p:cNvSpPr txBox="1">
            <a:spLocks noChangeArrowheads="1"/>
          </p:cNvSpPr>
          <p:nvPr/>
        </p:nvSpPr>
        <p:spPr bwMode="auto">
          <a:xfrm>
            <a:off x="7010400" y="2743200"/>
            <a:ext cx="1603375" cy="307777"/>
          </a:xfrm>
          <a:prstGeom prst="rect">
            <a:avLst/>
          </a:prstGeom>
          <a:noFill/>
          <a:ln w="9525">
            <a:noFill/>
            <a:miter lim="800000"/>
            <a:headEnd/>
            <a:tailEnd/>
          </a:ln>
        </p:spPr>
        <p:txBody>
          <a:bodyPr>
            <a:spAutoFit/>
          </a:bodyPr>
          <a:lstStyle/>
          <a:p>
            <a:pPr algn="ctr"/>
            <a:r>
              <a:rPr lang="en-US" sz="1400" b="1" dirty="0" smtClean="0">
                <a:latin typeface="Segoe UI" pitchFamily="34" charset="0"/>
                <a:cs typeface="Segoe UI" pitchFamily="34" charset="0"/>
              </a:rPr>
              <a:t>Filtered Data</a:t>
            </a:r>
            <a:endParaRPr lang="en-US" sz="1400" b="1" dirty="0">
              <a:latin typeface="Segoe UI" pitchFamily="34" charset="0"/>
              <a:cs typeface="Segoe UI" pitchFamily="34" charset="0"/>
            </a:endParaRPr>
          </a:p>
        </p:txBody>
      </p:sp>
      <p:sp>
        <p:nvSpPr>
          <p:cNvPr id="36" name="TextBox 35"/>
          <p:cNvSpPr txBox="1"/>
          <p:nvPr/>
        </p:nvSpPr>
        <p:spPr>
          <a:xfrm>
            <a:off x="6781800" y="2971800"/>
            <a:ext cx="2362200" cy="800219"/>
          </a:xfrm>
          <a:prstGeom prst="rect">
            <a:avLst/>
          </a:prstGeom>
          <a:noFill/>
        </p:spPr>
        <p:txBody>
          <a:bodyPr wrap="square" rtlCol="0">
            <a:spAutoFit/>
          </a:bodyPr>
          <a:lstStyle/>
          <a:p>
            <a:pPr algn="ctr"/>
            <a:r>
              <a:rPr lang="en-US" dirty="0" smtClean="0"/>
              <a:t> </a:t>
            </a:r>
            <a:r>
              <a:rPr lang="en-US" sz="1400" dirty="0" smtClean="0"/>
              <a:t>1.Data producer UAV (publisher) invokes its data sharing application</a:t>
            </a:r>
            <a:endParaRPr lang="en-US" dirty="0"/>
          </a:p>
        </p:txBody>
      </p:sp>
      <p:sp>
        <p:nvSpPr>
          <p:cNvPr id="37" name="TextBox 36"/>
          <p:cNvSpPr txBox="1"/>
          <p:nvPr/>
        </p:nvSpPr>
        <p:spPr>
          <a:xfrm>
            <a:off x="6019800" y="3705761"/>
            <a:ext cx="3124200" cy="1323439"/>
          </a:xfrm>
          <a:prstGeom prst="rect">
            <a:avLst/>
          </a:prstGeom>
          <a:noFill/>
        </p:spPr>
        <p:txBody>
          <a:bodyPr wrap="square" rtlCol="0">
            <a:spAutoFit/>
          </a:bodyPr>
          <a:lstStyle/>
          <a:p>
            <a:pPr algn="ctr"/>
            <a:r>
              <a:rPr lang="en-US" dirty="0" smtClean="0"/>
              <a:t> </a:t>
            </a:r>
            <a:r>
              <a:rPr lang="en-US" sz="1400" dirty="0" smtClean="0"/>
              <a:t>2.The application gets the desired data from the data folder and bundles it  along with the policy for data protection in the protection structure proposed (active bundle)</a:t>
            </a:r>
            <a:endParaRPr lang="en-US" dirty="0"/>
          </a:p>
        </p:txBody>
      </p:sp>
      <p:sp>
        <p:nvSpPr>
          <p:cNvPr id="38" name="TextBox 37"/>
          <p:cNvSpPr txBox="1"/>
          <p:nvPr/>
        </p:nvSpPr>
        <p:spPr>
          <a:xfrm>
            <a:off x="5410200" y="4953000"/>
            <a:ext cx="3733800" cy="800219"/>
          </a:xfrm>
          <a:prstGeom prst="rect">
            <a:avLst/>
          </a:prstGeom>
          <a:noFill/>
        </p:spPr>
        <p:txBody>
          <a:bodyPr wrap="square" rtlCol="0">
            <a:spAutoFit/>
          </a:bodyPr>
          <a:lstStyle/>
          <a:p>
            <a:pPr algn="ctr"/>
            <a:r>
              <a:rPr lang="en-US" dirty="0" smtClean="0"/>
              <a:t> </a:t>
            </a:r>
            <a:r>
              <a:rPr lang="en-US" sz="1400" dirty="0" smtClean="0"/>
              <a:t>3.The active bundle consults trusted third party services to determine the trust level of the destination UAV(consumer)</a:t>
            </a:r>
            <a:endParaRPr lang="en-US" dirty="0"/>
          </a:p>
        </p:txBody>
      </p:sp>
      <p:sp>
        <p:nvSpPr>
          <p:cNvPr id="39" name="TextBox 38"/>
          <p:cNvSpPr txBox="1"/>
          <p:nvPr/>
        </p:nvSpPr>
        <p:spPr>
          <a:xfrm>
            <a:off x="4419600" y="5715000"/>
            <a:ext cx="4495800" cy="1107996"/>
          </a:xfrm>
          <a:prstGeom prst="rect">
            <a:avLst/>
          </a:prstGeom>
          <a:noFill/>
        </p:spPr>
        <p:txBody>
          <a:bodyPr wrap="square" rtlCol="0">
            <a:spAutoFit/>
          </a:bodyPr>
          <a:lstStyle/>
          <a:p>
            <a:pPr algn="ctr"/>
            <a:r>
              <a:rPr lang="en-US" dirty="0" smtClean="0"/>
              <a:t> </a:t>
            </a:r>
            <a:r>
              <a:rPr lang="en-US" sz="1400" dirty="0"/>
              <a:t>4</a:t>
            </a:r>
            <a:r>
              <a:rPr lang="en-US" sz="1400" dirty="0" smtClean="0"/>
              <a:t>.The active bundle filters its data based on the trust level of the consumer and the matching of policies between the producer and consumer and presents the filtered data to the consumer.</a:t>
            </a:r>
            <a:endParaRPr lang="en-US" dirty="0"/>
          </a:p>
        </p:txBody>
      </p:sp>
    </p:spTree>
    <p:extLst>
      <p:ext uri="{BB962C8B-B14F-4D97-AF65-F5344CB8AC3E}">
        <p14:creationId xmlns:p14="http://schemas.microsoft.com/office/powerpoint/2010/main" val="20771031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linds(horizontal)">
                                      <p:cBhvr>
                                        <p:cTn id="15" dur="500"/>
                                        <p:tgtEl>
                                          <p:spTgt spid="3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linds(horizontal)">
                                      <p:cBhvr>
                                        <p:cTn id="24" dur="500"/>
                                        <p:tgtEl>
                                          <p:spTgt spid="1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par>
                                <p:cTn id="33" presetID="3" presetClass="entr" presetSubtype="1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linds(horizontal)">
                                      <p:cBhvr>
                                        <p:cTn id="35" dur="500"/>
                                        <p:tgtEl>
                                          <p:spTgt spid="2"/>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linds(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linds(horizontal)">
                                      <p:cBhvr>
                                        <p:cTn id="43" dur="500"/>
                                        <p:tgtEl>
                                          <p:spTgt spid="4"/>
                                        </p:tgtEl>
                                      </p:cBhvr>
                                    </p:animEffect>
                                  </p:childTnLst>
                                </p:cTn>
                              </p:par>
                              <p:par>
                                <p:cTn id="44" presetID="3" presetClass="entr" presetSubtype="10" fill="hold"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horizontal)">
                                      <p:cBhvr>
                                        <p:cTn id="46" dur="500"/>
                                        <p:tgtEl>
                                          <p:spTgt spid="38"/>
                                        </p:tgtEl>
                                      </p:cBhvr>
                                    </p:animEffect>
                                  </p:childTnLst>
                                </p:cTn>
                              </p:par>
                              <p:par>
                                <p:cTn id="47" presetID="3" presetClass="entr" presetSubtype="1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blinds(horizontal)">
                                      <p:cBhvr>
                                        <p:cTn id="52" dur="500"/>
                                        <p:tgtEl>
                                          <p:spTgt spid="32"/>
                                        </p:tgtEl>
                                      </p:cBhvr>
                                    </p:animEffect>
                                  </p:childTnLst>
                                </p:cTn>
                              </p:par>
                              <p:par>
                                <p:cTn id="53" presetID="3" presetClass="entr" presetSubtype="1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blinds(horizontal)">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blinds(horizontal)">
                                      <p:cBhvr>
                                        <p:cTn id="60" dur="500"/>
                                        <p:tgtEl>
                                          <p:spTgt spid="39"/>
                                        </p:tgtEl>
                                      </p:cBhvr>
                                    </p:animEffect>
                                  </p:childTnLst>
                                </p:cTn>
                              </p:par>
                              <p:par>
                                <p:cTn id="61" presetID="3" presetClass="entr" presetSubtype="1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linds(horizontal)">
                                      <p:cBhvr>
                                        <p:cTn id="63" dur="500"/>
                                        <p:tgtEl>
                                          <p:spTgt spid="26"/>
                                        </p:tgtEl>
                                      </p:cBhvr>
                                    </p:animEffect>
                                  </p:childTnLst>
                                </p:cTn>
                              </p:par>
                              <p:par>
                                <p:cTn id="64" presetID="3" presetClass="entr" presetSubtype="1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blinds(horizontal)">
                                      <p:cBhvr>
                                        <p:cTn id="66" dur="500"/>
                                        <p:tgtEl>
                                          <p:spTgt spid="27"/>
                                        </p:tgtEl>
                                      </p:cBhvr>
                                    </p:animEffect>
                                  </p:childTnLst>
                                </p:cTn>
                              </p:par>
                              <p:par>
                                <p:cTn id="67" presetID="3" presetClass="entr" presetSubtype="10" fill="hold"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blinds(horizontal)">
                                      <p:cBhvr>
                                        <p:cTn id="69" dur="500"/>
                                        <p:tgtEl>
                                          <p:spTgt spid="14"/>
                                        </p:tgtEl>
                                      </p:cBhvr>
                                    </p:animEffect>
                                  </p:childTnLst>
                                </p:cTn>
                              </p:par>
                              <p:par>
                                <p:cTn id="70" presetID="3" presetClass="entr" presetSubtype="10"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blinds(horizontal)">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8" grpId="0" animBg="1"/>
      <p:bldP spid="19" grpId="0" animBg="1"/>
      <p:bldP spid="39"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31406"/>
          </a:xfrm>
        </p:spPr>
        <p:txBody>
          <a:bodyPr/>
          <a:lstStyle/>
          <a:p>
            <a:r>
              <a:rPr lang="en-US" sz="3200" dirty="0" smtClean="0"/>
              <a:t>Dynamic Trust Calculation</a:t>
            </a:r>
            <a:endParaRPr lang="en-US" sz="3200" dirty="0"/>
          </a:p>
        </p:txBody>
      </p:sp>
      <p:sp>
        <p:nvSpPr>
          <p:cNvPr id="3" name="Content Placeholder 2"/>
          <p:cNvSpPr>
            <a:spLocks noGrp="1"/>
          </p:cNvSpPr>
          <p:nvPr>
            <p:ph idx="1"/>
          </p:nvPr>
        </p:nvSpPr>
        <p:spPr>
          <a:xfrm>
            <a:off x="549275" y="1327587"/>
            <a:ext cx="8268218" cy="5339211"/>
          </a:xfrm>
        </p:spPr>
        <p:txBody>
          <a:bodyPr>
            <a:normAutofit fontScale="92500" lnSpcReduction="10000"/>
          </a:bodyPr>
          <a:lstStyle/>
          <a:p>
            <a:r>
              <a:rPr lang="en-US" dirty="0" smtClean="0"/>
              <a:t>The trust calculation component works like a reputation system, where the trustworthiness of a node is evaluated based on various dynamic parameters</a:t>
            </a:r>
          </a:p>
          <a:p>
            <a:r>
              <a:rPr lang="en-US" dirty="0" smtClean="0"/>
              <a:t>Trust parameters vary with the scenario in which the UAVs communicate, and have different weights</a:t>
            </a:r>
          </a:p>
          <a:p>
            <a:r>
              <a:rPr lang="en-US" dirty="0" smtClean="0"/>
              <a:t>Computed trust value is used to determine whether it is safe to share the data and the degree of filtering to apply on the data before sharing</a:t>
            </a:r>
          </a:p>
          <a:p>
            <a:r>
              <a:rPr lang="en-US" dirty="0" smtClean="0"/>
              <a:t>Trust value </a:t>
            </a:r>
            <a:r>
              <a:rPr lang="en-US" i="1" dirty="0" smtClean="0"/>
              <a:t>T </a:t>
            </a:r>
            <a:r>
              <a:rPr lang="en-US" dirty="0" smtClean="0"/>
              <a:t>for a particular UAV </a:t>
            </a:r>
            <a:r>
              <a:rPr lang="en-US" i="1" dirty="0" smtClean="0"/>
              <a:t>u</a:t>
            </a:r>
            <a:r>
              <a:rPr lang="en-US" dirty="0" smtClean="0"/>
              <a:t> at time </a:t>
            </a:r>
            <a:r>
              <a:rPr lang="en-US" i="1" dirty="0" smtClean="0"/>
              <a:t>t</a:t>
            </a:r>
            <a:r>
              <a:rPr lang="en-US" dirty="0" smtClean="0"/>
              <a:t> also depends on previous interactions with that UAV and is calculated using the below formula, where </a:t>
            </a:r>
            <a:r>
              <a:rPr lang="en-US" i="1" dirty="0" smtClean="0"/>
              <a:t>α </a:t>
            </a:r>
            <a:r>
              <a:rPr lang="en-US" dirty="0" smtClean="0"/>
              <a:t>determines how important previous interactions are and </a:t>
            </a:r>
            <a:r>
              <a:rPr lang="en-US" i="1" dirty="0" smtClean="0"/>
              <a:t>P </a:t>
            </a:r>
            <a:r>
              <a:rPr lang="en-US" dirty="0" smtClean="0"/>
              <a:t>is the trust value determined by the dynamic parameters</a:t>
            </a:r>
            <a:endParaRPr lang="en-US" i="1" dirty="0" smtClean="0"/>
          </a:p>
          <a:p>
            <a:pPr marL="0" indent="0" algn="ctr">
              <a:buNone/>
            </a:pPr>
            <a:r>
              <a:rPr lang="en-US" i="1" dirty="0" err="1" smtClean="0"/>
              <a:t>T</a:t>
            </a:r>
            <a:r>
              <a:rPr lang="en-US" b="1" i="1" baseline="-25000" dirty="0" err="1" smtClean="0"/>
              <a:t>u</a:t>
            </a:r>
            <a:r>
              <a:rPr lang="en-US" i="1" dirty="0"/>
              <a:t>(</a:t>
            </a:r>
            <a:r>
              <a:rPr lang="en-US" b="1" i="1" dirty="0"/>
              <a:t>t</a:t>
            </a:r>
            <a:r>
              <a:rPr lang="en-US" i="1" dirty="0"/>
              <a:t>) = α ∙ </a:t>
            </a:r>
            <a:r>
              <a:rPr lang="en-US" i="1" dirty="0" err="1"/>
              <a:t>T</a:t>
            </a:r>
            <a:r>
              <a:rPr lang="en-US" b="1" i="1" baseline="-25000" dirty="0" err="1"/>
              <a:t>u</a:t>
            </a:r>
            <a:r>
              <a:rPr lang="en-US" i="1" dirty="0"/>
              <a:t>(</a:t>
            </a:r>
            <a:r>
              <a:rPr lang="en-US" b="1" i="1" dirty="0"/>
              <a:t>t</a:t>
            </a:r>
            <a:r>
              <a:rPr lang="en-US" i="1" dirty="0"/>
              <a:t>-1) + (1- α) ∙ P</a:t>
            </a:r>
            <a:endParaRPr lang="en-US" dirty="0"/>
          </a:p>
          <a:p>
            <a:endParaRPr lang="en-US" dirty="0"/>
          </a:p>
        </p:txBody>
      </p:sp>
    </p:spTree>
    <p:extLst>
      <p:ext uri="{BB962C8B-B14F-4D97-AF65-F5344CB8AC3E}">
        <p14:creationId xmlns:p14="http://schemas.microsoft.com/office/powerpoint/2010/main" val="34645254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87103"/>
          </a:xfrm>
        </p:spPr>
        <p:txBody>
          <a:bodyPr/>
          <a:lstStyle/>
          <a:p>
            <a:r>
              <a:rPr lang="en-US" sz="3200" dirty="0" smtClean="0"/>
              <a:t>Trust Evaluation</a:t>
            </a:r>
            <a:endParaRPr lang="en-US" sz="3200" dirty="0"/>
          </a:p>
        </p:txBody>
      </p:sp>
      <p:sp>
        <p:nvSpPr>
          <p:cNvPr id="3" name="Content Placeholder 2"/>
          <p:cNvSpPr>
            <a:spLocks noGrp="1"/>
          </p:cNvSpPr>
          <p:nvPr>
            <p:ph idx="1"/>
          </p:nvPr>
        </p:nvSpPr>
        <p:spPr>
          <a:xfrm>
            <a:off x="317486" y="1038982"/>
            <a:ext cx="8586593" cy="5685538"/>
          </a:xfrm>
        </p:spPr>
        <p:txBody>
          <a:bodyPr>
            <a:normAutofit lnSpcReduction="10000"/>
          </a:bodyPr>
          <a:lstStyle/>
          <a:p>
            <a:pPr marL="0" indent="0">
              <a:buNone/>
            </a:pPr>
            <a:r>
              <a:rPr lang="en-US" sz="2000" dirty="0"/>
              <a:t>Trust level for the </a:t>
            </a:r>
            <a:r>
              <a:rPr lang="en-US" sz="2000" dirty="0" smtClean="0"/>
              <a:t>destination UAV (data consumer) can </a:t>
            </a:r>
            <a:r>
              <a:rPr lang="en-US" sz="2000" dirty="0"/>
              <a:t>be evaluated and verified by a Trusted Third Party and can be based on different parameters such as</a:t>
            </a:r>
            <a:r>
              <a:rPr lang="en-US" sz="2000" dirty="0" smtClean="0"/>
              <a:t>:</a:t>
            </a:r>
          </a:p>
          <a:p>
            <a:r>
              <a:rPr lang="en-US" sz="2000" b="1" dirty="0" smtClean="0"/>
              <a:t>Location</a:t>
            </a:r>
            <a:r>
              <a:rPr lang="en-US" sz="2000" dirty="0" smtClean="0"/>
              <a:t>: USA, Middle East, Iraq, </a:t>
            </a:r>
            <a:r>
              <a:rPr lang="en-US" sz="2000" dirty="0" err="1" smtClean="0"/>
              <a:t>etc</a:t>
            </a:r>
            <a:endParaRPr lang="en-US" sz="2000" dirty="0" smtClean="0"/>
          </a:p>
          <a:p>
            <a:r>
              <a:rPr lang="en-US" sz="2000" b="1" dirty="0" smtClean="0"/>
              <a:t>Security Clearance Level</a:t>
            </a:r>
            <a:r>
              <a:rPr lang="en-US" sz="2000" dirty="0" smtClean="0"/>
              <a:t>: Top-secret, Secret, Confidential, Unclassified</a:t>
            </a:r>
          </a:p>
          <a:p>
            <a:r>
              <a:rPr lang="en-US" sz="2000" b="1" dirty="0" smtClean="0"/>
              <a:t>Bandwidth</a:t>
            </a:r>
            <a:r>
              <a:rPr lang="en-US" sz="2000" dirty="0" smtClean="0"/>
              <a:t>: </a:t>
            </a:r>
            <a:r>
              <a:rPr lang="en-US" sz="2000" dirty="0"/>
              <a:t>High Bandwidth, Low </a:t>
            </a:r>
            <a:r>
              <a:rPr lang="en-US" sz="2000" dirty="0" smtClean="0"/>
              <a:t>Bandwidth</a:t>
            </a:r>
          </a:p>
          <a:p>
            <a:r>
              <a:rPr lang="en-US" sz="2000" b="1" dirty="0" smtClean="0"/>
              <a:t>History of Obligations</a:t>
            </a:r>
            <a:r>
              <a:rPr lang="en-US" sz="2000" dirty="0" smtClean="0"/>
              <a:t>: </a:t>
            </a:r>
            <a:r>
              <a:rPr lang="en-US" sz="2000" dirty="0"/>
              <a:t>Satisfactory, Unsatisfactory</a:t>
            </a:r>
          </a:p>
          <a:p>
            <a:r>
              <a:rPr lang="en-US" sz="2000" b="1" dirty="0" smtClean="0"/>
              <a:t>Distance</a:t>
            </a:r>
            <a:r>
              <a:rPr lang="en-US" sz="2000" dirty="0" smtClean="0"/>
              <a:t>: </a:t>
            </a:r>
            <a:r>
              <a:rPr lang="en-US" sz="2000" dirty="0"/>
              <a:t>Not necessarily based on metric distance, i.e. more trusted entities are </a:t>
            </a:r>
            <a:r>
              <a:rPr lang="en-US" sz="2000" dirty="0" smtClean="0"/>
              <a:t>closer</a:t>
            </a:r>
          </a:p>
          <a:p>
            <a:r>
              <a:rPr lang="en-US" sz="2000" b="1" dirty="0" smtClean="0"/>
              <a:t>Authentication Level</a:t>
            </a:r>
            <a:r>
              <a:rPr lang="en-US" sz="2000" dirty="0" smtClean="0"/>
              <a:t>: </a:t>
            </a:r>
            <a:r>
              <a:rPr lang="en-US" sz="2000" dirty="0"/>
              <a:t>Fully authenticated, Partially authenticated, Not </a:t>
            </a:r>
            <a:r>
              <a:rPr lang="en-US" sz="2000" dirty="0" smtClean="0"/>
              <a:t>authenticated</a:t>
            </a:r>
          </a:p>
          <a:p>
            <a:r>
              <a:rPr lang="en-US" sz="2000" b="1" dirty="0" smtClean="0"/>
              <a:t>Context</a:t>
            </a:r>
            <a:r>
              <a:rPr lang="en-US" sz="2000" dirty="0" smtClean="0"/>
              <a:t>: </a:t>
            </a:r>
            <a:r>
              <a:rPr lang="en-US" sz="2000" dirty="0"/>
              <a:t>Emergency, Disaster, Normal </a:t>
            </a:r>
            <a:r>
              <a:rPr lang="en-US" sz="2000" dirty="0" smtClean="0"/>
              <a:t>etc.</a:t>
            </a:r>
            <a:endParaRPr lang="en-US" sz="2000" dirty="0"/>
          </a:p>
        </p:txBody>
      </p:sp>
    </p:spTree>
    <p:extLst>
      <p:ext uri="{BB962C8B-B14F-4D97-AF65-F5344CB8AC3E}">
        <p14:creationId xmlns:p14="http://schemas.microsoft.com/office/powerpoint/2010/main" val="39624020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62000" y="-47813"/>
            <a:ext cx="7772400" cy="720165"/>
          </a:xfrm>
        </p:spPr>
        <p:txBody>
          <a:bodyPr/>
          <a:lstStyle/>
          <a:p>
            <a:r>
              <a:rPr lang="en-US" sz="3200" dirty="0" smtClean="0">
                <a:effectLst>
                  <a:outerShdw blurRad="38100" dist="38100" dir="2700000" algn="tl">
                    <a:srgbClr val="C0C0C0"/>
                  </a:outerShdw>
                </a:effectLst>
                <a:cs typeface="Segoe UI" pitchFamily="34" charset="0"/>
                <a:sym typeface="Wingdings" pitchFamily="2" charset="2"/>
              </a:rPr>
              <a:t>Example of Data</a:t>
            </a:r>
            <a:r>
              <a:rPr lang="en-US" sz="3200" dirty="0" smtClean="0"/>
              <a:t> </a:t>
            </a:r>
            <a:r>
              <a:rPr lang="en-US" sz="3200" dirty="0" smtClean="0">
                <a:effectLst>
                  <a:outerShdw blurRad="38100" dist="38100" dir="2700000" algn="tl">
                    <a:srgbClr val="C0C0C0"/>
                  </a:outerShdw>
                </a:effectLst>
                <a:cs typeface="Segoe UI" pitchFamily="34" charset="0"/>
                <a:sym typeface="Wingdings" pitchFamily="2" charset="2"/>
              </a:rPr>
              <a:t>Filtering</a:t>
            </a:r>
          </a:p>
        </p:txBody>
      </p:sp>
      <p:sp>
        <p:nvSpPr>
          <p:cNvPr id="7" name="Content Placeholder 2"/>
          <p:cNvSpPr>
            <a:spLocks noGrp="1"/>
          </p:cNvSpPr>
          <p:nvPr>
            <p:ph idx="1"/>
          </p:nvPr>
        </p:nvSpPr>
        <p:spPr>
          <a:xfrm>
            <a:off x="457200" y="2000626"/>
            <a:ext cx="8229600" cy="5257800"/>
          </a:xfrm>
        </p:spPr>
        <p:txBody>
          <a:bodyPr/>
          <a:lstStyle/>
          <a:p>
            <a:pPr>
              <a:lnSpc>
                <a:spcPct val="80000"/>
              </a:lnSpc>
              <a:buFont typeface="Arial" pitchFamily="34" charset="0"/>
              <a:buNone/>
            </a:pPr>
            <a:endParaRPr lang="en-US" sz="1600" dirty="0" smtClean="0">
              <a:latin typeface="Arial" pitchFamily="34" charset="0"/>
            </a:endParaRPr>
          </a:p>
          <a:p>
            <a:pPr>
              <a:lnSpc>
                <a:spcPct val="80000"/>
              </a:lnSpc>
              <a:buFont typeface="Arial" pitchFamily="34" charset="0"/>
              <a:buNone/>
            </a:pPr>
            <a:endParaRPr lang="en-US" sz="1600" dirty="0" smtClean="0">
              <a:latin typeface="Arial" pitchFamily="34" charset="0"/>
            </a:endParaRPr>
          </a:p>
          <a:p>
            <a:pPr>
              <a:lnSpc>
                <a:spcPct val="80000"/>
              </a:lnSpc>
              <a:buFont typeface="Arial" pitchFamily="34" charset="0"/>
              <a:buNone/>
            </a:pPr>
            <a:endParaRPr lang="en-US" sz="1600" dirty="0" smtClean="0">
              <a:latin typeface="Arial" pitchFamily="34" charset="0"/>
            </a:endParaRPr>
          </a:p>
          <a:p>
            <a:pPr>
              <a:lnSpc>
                <a:spcPct val="80000"/>
              </a:lnSpc>
            </a:pPr>
            <a:endParaRPr lang="en-US" sz="1800" dirty="0" smtClean="0">
              <a:latin typeface="Arial" pitchFamily="34" charset="0"/>
            </a:endParaRPr>
          </a:p>
        </p:txBody>
      </p:sp>
      <p:pic>
        <p:nvPicPr>
          <p:cNvPr id="8" name="Picture 3" descr="Screen shot 2010-09-14 at 2.04.49 PM.png"/>
          <p:cNvPicPr>
            <a:picLocks noChangeAspect="1"/>
          </p:cNvPicPr>
          <p:nvPr/>
        </p:nvPicPr>
        <p:blipFill>
          <a:blip r:embed="rId2" cstate="print"/>
          <a:srcRect/>
          <a:stretch>
            <a:fillRect/>
          </a:stretch>
        </p:blipFill>
        <p:spPr bwMode="auto">
          <a:xfrm>
            <a:off x="2641600" y="5099426"/>
            <a:ext cx="3606800" cy="1244600"/>
          </a:xfrm>
          <a:prstGeom prst="rect">
            <a:avLst/>
          </a:prstGeom>
          <a:noFill/>
          <a:ln w="9525">
            <a:noFill/>
            <a:miter lim="800000"/>
            <a:headEnd/>
            <a:tailEnd/>
          </a:ln>
        </p:spPr>
      </p:pic>
      <p:pic>
        <p:nvPicPr>
          <p:cNvPr id="9" name="Picture 4" descr="Screen shot 2010-09-14 at 2.05.58 PM.png"/>
          <p:cNvPicPr>
            <a:picLocks noChangeAspect="1"/>
          </p:cNvPicPr>
          <p:nvPr/>
        </p:nvPicPr>
        <p:blipFill>
          <a:blip r:embed="rId3" cstate="print"/>
          <a:srcRect/>
          <a:stretch>
            <a:fillRect/>
          </a:stretch>
        </p:blipFill>
        <p:spPr bwMode="auto">
          <a:xfrm>
            <a:off x="1930400" y="3524626"/>
            <a:ext cx="5308600" cy="1219200"/>
          </a:xfrm>
          <a:prstGeom prst="rect">
            <a:avLst/>
          </a:prstGeom>
          <a:noFill/>
          <a:ln w="9525">
            <a:noFill/>
            <a:miter lim="800000"/>
            <a:headEnd/>
            <a:tailEnd/>
          </a:ln>
        </p:spPr>
      </p:pic>
      <p:pic>
        <p:nvPicPr>
          <p:cNvPr id="10" name="Picture 5" descr="Screen shot 2010-09-14 at 2.02.07 PM.png"/>
          <p:cNvPicPr>
            <a:picLocks noChangeAspect="1"/>
          </p:cNvPicPr>
          <p:nvPr/>
        </p:nvPicPr>
        <p:blipFill>
          <a:blip r:embed="rId4" cstate="print"/>
          <a:srcRect/>
          <a:stretch>
            <a:fillRect/>
          </a:stretch>
        </p:blipFill>
        <p:spPr bwMode="auto">
          <a:xfrm>
            <a:off x="457200" y="1899026"/>
            <a:ext cx="8153400" cy="1244600"/>
          </a:xfrm>
          <a:prstGeom prst="rect">
            <a:avLst/>
          </a:prstGeom>
          <a:noFill/>
          <a:ln w="9525">
            <a:noFill/>
            <a:miter lim="800000"/>
            <a:headEnd/>
            <a:tailEnd/>
          </a:ln>
        </p:spPr>
      </p:pic>
      <p:sp>
        <p:nvSpPr>
          <p:cNvPr id="11" name="TextBox 6"/>
          <p:cNvSpPr txBox="1">
            <a:spLocks noChangeArrowheads="1"/>
          </p:cNvSpPr>
          <p:nvPr/>
        </p:nvSpPr>
        <p:spPr bwMode="auto">
          <a:xfrm>
            <a:off x="-74707" y="3048316"/>
            <a:ext cx="9278471" cy="400110"/>
          </a:xfrm>
          <a:prstGeom prst="rect">
            <a:avLst/>
          </a:prstGeom>
          <a:noFill/>
          <a:ln w="9525">
            <a:noFill/>
            <a:miter lim="800000"/>
            <a:headEnd/>
            <a:tailEnd/>
          </a:ln>
        </p:spPr>
        <p:txBody>
          <a:bodyPr wrap="square">
            <a:spAutoFit/>
          </a:bodyPr>
          <a:lstStyle/>
          <a:p>
            <a:pPr algn="ctr"/>
            <a:r>
              <a:rPr lang="en-US" sz="2000" dirty="0" smtClean="0"/>
              <a:t>a. Data consumer  verified as doctor at the hospital </a:t>
            </a:r>
            <a:r>
              <a:rPr lang="en-US" sz="2000" dirty="0"/>
              <a:t>can get </a:t>
            </a:r>
            <a:r>
              <a:rPr lang="en-US" sz="2000" dirty="0" smtClean="0"/>
              <a:t>all patient </a:t>
            </a:r>
            <a:r>
              <a:rPr lang="en-US" sz="2000" dirty="0"/>
              <a:t>data</a:t>
            </a:r>
          </a:p>
        </p:txBody>
      </p:sp>
      <p:sp>
        <p:nvSpPr>
          <p:cNvPr id="12" name="TextBox 7"/>
          <p:cNvSpPr txBox="1">
            <a:spLocks noChangeArrowheads="1"/>
          </p:cNvSpPr>
          <p:nvPr/>
        </p:nvSpPr>
        <p:spPr bwMode="auto">
          <a:xfrm>
            <a:off x="2017049" y="4648576"/>
            <a:ext cx="5707530" cy="400050"/>
          </a:xfrm>
          <a:prstGeom prst="rect">
            <a:avLst/>
          </a:prstGeom>
          <a:noFill/>
          <a:ln w="9525">
            <a:noFill/>
            <a:miter lim="800000"/>
            <a:headEnd/>
            <a:tailEnd/>
          </a:ln>
        </p:spPr>
        <p:txBody>
          <a:bodyPr wrap="square">
            <a:spAutoFit/>
          </a:bodyPr>
          <a:lstStyle/>
          <a:p>
            <a:r>
              <a:rPr lang="en-US" sz="2000" dirty="0" smtClean="0">
                <a:solidFill>
                  <a:srgbClr val="000000"/>
                </a:solidFill>
              </a:rPr>
              <a:t>b. Hospital </a:t>
            </a:r>
            <a:r>
              <a:rPr lang="en-US" sz="2000" dirty="0">
                <a:solidFill>
                  <a:srgbClr val="000000"/>
                </a:solidFill>
              </a:rPr>
              <a:t>Receptionist gets filtered data</a:t>
            </a:r>
          </a:p>
        </p:txBody>
      </p:sp>
      <p:sp>
        <p:nvSpPr>
          <p:cNvPr id="13" name="TextBox 8"/>
          <p:cNvSpPr txBox="1">
            <a:spLocks noChangeArrowheads="1"/>
          </p:cNvSpPr>
          <p:nvPr/>
        </p:nvSpPr>
        <p:spPr bwMode="auto">
          <a:xfrm>
            <a:off x="762000" y="6248716"/>
            <a:ext cx="7772400" cy="400110"/>
          </a:xfrm>
          <a:prstGeom prst="rect">
            <a:avLst/>
          </a:prstGeom>
          <a:noFill/>
          <a:ln w="9525">
            <a:noFill/>
            <a:miter lim="800000"/>
            <a:headEnd/>
            <a:tailEnd/>
          </a:ln>
        </p:spPr>
        <p:txBody>
          <a:bodyPr wrap="square">
            <a:spAutoFit/>
          </a:bodyPr>
          <a:lstStyle/>
          <a:p>
            <a:r>
              <a:rPr lang="en-US" sz="2000" dirty="0" smtClean="0">
                <a:solidFill>
                  <a:srgbClr val="000000"/>
                </a:solidFill>
              </a:rPr>
              <a:t>c. Insurance </a:t>
            </a:r>
            <a:r>
              <a:rPr lang="en-US" sz="2000" dirty="0">
                <a:solidFill>
                  <a:srgbClr val="000000"/>
                </a:solidFill>
              </a:rPr>
              <a:t>company gets only the minimal required data</a:t>
            </a:r>
          </a:p>
        </p:txBody>
      </p:sp>
      <p:sp>
        <p:nvSpPr>
          <p:cNvPr id="14" name="Title 1"/>
          <p:cNvSpPr txBox="1">
            <a:spLocks/>
          </p:cNvSpPr>
          <p:nvPr/>
        </p:nvSpPr>
        <p:spPr bwMode="auto">
          <a:xfrm>
            <a:off x="0" y="781426"/>
            <a:ext cx="9144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9900"/>
                </a:solidFill>
                <a:effectLst>
                  <a:outerShdw blurRad="38100" dist="38100" dir="2700000" algn="tl">
                    <a:srgbClr val="C0C0C0"/>
                  </a:outerShdw>
                </a:effectLst>
                <a:uLnTx/>
                <a:uFillTx/>
                <a:ea typeface="+mj-ea"/>
                <a:cs typeface="Segoe UI" pitchFamily="34" charset="0"/>
                <a:sym typeface="Wingdings" pitchFamily="2" charset="2"/>
              </a:rPr>
              <a:t>EPHI</a:t>
            </a:r>
            <a:r>
              <a:rPr kumimoji="0" lang="en-US" sz="2800" b="1" i="0" u="none" strike="noStrike" kern="1200" cap="none" spc="0" normalizeH="0" noProof="0" dirty="0" smtClean="0">
                <a:ln>
                  <a:noFill/>
                </a:ln>
                <a:solidFill>
                  <a:srgbClr val="FF9900"/>
                </a:solidFill>
                <a:effectLst>
                  <a:outerShdw blurRad="38100" dist="38100" dir="2700000" algn="tl">
                    <a:srgbClr val="C0C0C0"/>
                  </a:outerShdw>
                </a:effectLst>
                <a:uLnTx/>
                <a:uFillTx/>
                <a:ea typeface="+mj-ea"/>
                <a:cs typeface="Segoe UI" pitchFamily="34" charset="0"/>
                <a:sym typeface="Wingdings" pitchFamily="2" charset="2"/>
              </a:rPr>
              <a:t> (Electronic Private Health Information):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000" b="1" baseline="0" dirty="0" smtClean="0">
                <a:effectLst>
                  <a:outerShdw blurRad="38100" dist="38100" dir="2700000" algn="tl">
                    <a:srgbClr val="C0C0C0"/>
                  </a:outerShdw>
                </a:effectLst>
                <a:ea typeface="+mj-ea"/>
                <a:cs typeface="Segoe UI" pitchFamily="34" charset="0"/>
                <a:sym typeface="Wingdings" pitchFamily="2" charset="2"/>
              </a:rPr>
              <a:t>Stored in</a:t>
            </a:r>
            <a:r>
              <a:rPr lang="en-US" sz="2000" b="1" dirty="0" smtClean="0">
                <a:effectLst>
                  <a:outerShdw blurRad="38100" dist="38100" dir="2700000" algn="tl">
                    <a:srgbClr val="C0C0C0"/>
                  </a:outerShdw>
                </a:effectLst>
                <a:ea typeface="+mj-ea"/>
                <a:cs typeface="Segoe UI" pitchFamily="34" charset="0"/>
                <a:sym typeface="Wingdings" pitchFamily="2" charset="2"/>
              </a:rPr>
              <a:t> a relational database, data filtering for different data consumers performed through SQL queries run in the Active Bundle VM</a:t>
            </a:r>
            <a:endParaRPr kumimoji="0" lang="en-US" sz="2000" b="1" i="0" u="none" strike="noStrike" kern="1200" cap="none" spc="0" normalizeH="0" baseline="0" noProof="0" dirty="0" smtClean="0">
              <a:ln>
                <a:noFill/>
              </a:ln>
              <a:effectLst>
                <a:outerShdw blurRad="38100" dist="38100" dir="2700000" algn="tl">
                  <a:srgbClr val="C0C0C0"/>
                </a:outerShdw>
              </a:effectLst>
              <a:uLnTx/>
              <a:uFillTx/>
              <a:ea typeface="+mj-ea"/>
              <a:cs typeface="Segoe UI" pitchFamily="34" charset="0"/>
              <a:sym typeface="Wingdings" pitchFamily="2" charset="2"/>
            </a:endParaRPr>
          </a:p>
        </p:txBody>
      </p:sp>
    </p:spTree>
    <p:extLst>
      <p:ext uri="{BB962C8B-B14F-4D97-AF65-F5344CB8AC3E}">
        <p14:creationId xmlns:p14="http://schemas.microsoft.com/office/powerpoint/2010/main" val="359857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linds(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99248"/>
          </a:xfrm>
        </p:spPr>
        <p:txBody>
          <a:bodyPr/>
          <a:lstStyle/>
          <a:p>
            <a:r>
              <a:rPr lang="en-US" sz="3200" dirty="0" smtClean="0"/>
              <a:t>Image Data Filtering Techniques</a:t>
            </a:r>
            <a:endParaRPr lang="en-US" sz="3200" dirty="0"/>
          </a:p>
        </p:txBody>
      </p:sp>
      <p:sp>
        <p:nvSpPr>
          <p:cNvPr id="3" name="Content Placeholder 2"/>
          <p:cNvSpPr>
            <a:spLocks noGrp="1"/>
          </p:cNvSpPr>
          <p:nvPr>
            <p:ph idx="1"/>
          </p:nvPr>
        </p:nvSpPr>
        <p:spPr>
          <a:xfrm>
            <a:off x="549275" y="971176"/>
            <a:ext cx="8042276" cy="5348942"/>
          </a:xfrm>
        </p:spPr>
        <p:txBody>
          <a:bodyPr/>
          <a:lstStyle/>
          <a:p>
            <a:r>
              <a:rPr lang="en-US" b="1" dirty="0" smtClean="0"/>
              <a:t>Low Dynamic Range Rendering</a:t>
            </a:r>
            <a:r>
              <a:rPr lang="en-US" dirty="0" smtClean="0"/>
              <a:t>: </a:t>
            </a:r>
            <a:r>
              <a:rPr lang="en-US" dirty="0"/>
              <a:t>This method applies the reverse of high dynamic range rendering </a:t>
            </a:r>
            <a:r>
              <a:rPr lang="en-US" dirty="0" smtClean="0"/>
              <a:t>on </a:t>
            </a:r>
            <a:r>
              <a:rPr lang="en-US" dirty="0"/>
              <a:t>an image to degrade image quality and hide </a:t>
            </a:r>
            <a:r>
              <a:rPr lang="en-US" dirty="0" smtClean="0"/>
              <a:t>details.</a:t>
            </a:r>
          </a:p>
          <a:p>
            <a:r>
              <a:rPr lang="en-US" b="1" dirty="0" smtClean="0"/>
              <a:t>Pattern Recognition and Blurring</a:t>
            </a:r>
            <a:r>
              <a:rPr lang="en-US" dirty="0" smtClean="0"/>
              <a:t>: This method involves recognition </a:t>
            </a:r>
            <a:r>
              <a:rPr lang="en-US" dirty="0"/>
              <a:t>of specific patterns in the image to </a:t>
            </a:r>
            <a:r>
              <a:rPr lang="en-US" dirty="0" smtClean="0"/>
              <a:t>black </a:t>
            </a:r>
            <a:r>
              <a:rPr lang="en-US" dirty="0"/>
              <a:t>out those high sensitivity </a:t>
            </a:r>
            <a:r>
              <a:rPr lang="en-US" dirty="0" smtClean="0"/>
              <a:t>areas. </a:t>
            </a:r>
          </a:p>
          <a:p>
            <a:r>
              <a:rPr lang="en-US" b="1" dirty="0" smtClean="0"/>
              <a:t>Data Equivalence Techniques</a:t>
            </a:r>
            <a:r>
              <a:rPr lang="en-US" dirty="0" smtClean="0"/>
              <a:t>: Image can be transformed such </a:t>
            </a:r>
            <a:r>
              <a:rPr lang="en-US" dirty="0"/>
              <a:t>that the information content of the image remains the same while the fine grain details </a:t>
            </a:r>
            <a:r>
              <a:rPr lang="en-US" dirty="0" smtClean="0"/>
              <a:t>change (such as replacing the model number of an aircraft with another model’s). </a:t>
            </a:r>
            <a:endParaRPr lang="en-US" dirty="0"/>
          </a:p>
        </p:txBody>
      </p:sp>
    </p:spTree>
    <p:extLst>
      <p:ext uri="{BB962C8B-B14F-4D97-AF65-F5344CB8AC3E}">
        <p14:creationId xmlns:p14="http://schemas.microsoft.com/office/powerpoint/2010/main" val="156645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a:xfrm>
            <a:off x="228600" y="304800"/>
            <a:ext cx="8763000" cy="1206500"/>
          </a:xfrm>
          <a:ln/>
        </p:spPr>
        <p:txBody>
          <a:bodyPr/>
          <a:lstStyle/>
          <a:p>
            <a:r>
              <a:rPr lang="en-US" altLang="en-US" dirty="0" smtClean="0">
                <a:solidFill>
                  <a:srgbClr val="0000FF"/>
                </a:solidFill>
              </a:rPr>
              <a:t>IDEAS</a:t>
            </a:r>
            <a:r>
              <a:rPr lang="en-US" altLang="en-US" dirty="0">
                <a:solidFill>
                  <a:srgbClr val="0000FF"/>
                </a:solidFill>
              </a:rPr>
              <a:t/>
            </a:r>
            <a:br>
              <a:rPr lang="en-US" altLang="en-US" dirty="0">
                <a:solidFill>
                  <a:srgbClr val="0000FF"/>
                </a:solidFill>
              </a:rPr>
            </a:br>
            <a:endParaRPr lang="en-US" altLang="en-US" dirty="0">
              <a:solidFill>
                <a:srgbClr val="0000FF"/>
              </a:solidFill>
            </a:endParaRPr>
          </a:p>
        </p:txBody>
      </p:sp>
      <p:sp>
        <p:nvSpPr>
          <p:cNvPr id="1885187" name="Rectangle 3"/>
          <p:cNvSpPr>
            <a:spLocks noGrp="1" noChangeArrowheads="1"/>
          </p:cNvSpPr>
          <p:nvPr>
            <p:ph type="body" idx="1"/>
          </p:nvPr>
        </p:nvSpPr>
        <p:spPr>
          <a:xfrm>
            <a:off x="914400" y="1447800"/>
            <a:ext cx="8001000" cy="4800600"/>
          </a:xfrm>
        </p:spPr>
        <p:txBody>
          <a:bodyPr/>
          <a:lstStyle/>
          <a:p>
            <a:pPr marL="609600" indent="-609600">
              <a:lnSpc>
                <a:spcPct val="90000"/>
              </a:lnSpc>
              <a:spcBef>
                <a:spcPts val="500"/>
              </a:spcBef>
              <a:spcAft>
                <a:spcPts val="500"/>
              </a:spcAft>
              <a:buFontTx/>
              <a:buAutoNum type="alphaUcPeriod"/>
            </a:pPr>
            <a:endParaRPr lang="en-US" altLang="en-US" sz="2400" dirty="0"/>
          </a:p>
          <a:p>
            <a:pPr marL="609600" indent="-609600">
              <a:lnSpc>
                <a:spcPct val="90000"/>
              </a:lnSpc>
              <a:spcBef>
                <a:spcPts val="500"/>
              </a:spcBef>
              <a:spcAft>
                <a:spcPts val="500"/>
              </a:spcAft>
              <a:buFontTx/>
              <a:buAutoNum type="alphaUcPeriod"/>
            </a:pPr>
            <a:r>
              <a:rPr lang="en-US" altLang="en-US" sz="2400" dirty="0"/>
              <a:t> Basis for idea: The semantic of information changes with time, </a:t>
            </a:r>
            <a:r>
              <a:rPr lang="en-US" altLang="en-US" sz="2400" dirty="0" smtClean="0"/>
              <a:t>context, </a:t>
            </a:r>
            <a:r>
              <a:rPr lang="en-US" altLang="en-US" sz="2400" dirty="0"/>
              <a:t>and interpretation by humans</a:t>
            </a:r>
          </a:p>
          <a:p>
            <a:pPr marL="609600" indent="-609600">
              <a:lnSpc>
                <a:spcPct val="90000"/>
              </a:lnSpc>
              <a:spcBef>
                <a:spcPts val="500"/>
              </a:spcBef>
              <a:spcAft>
                <a:spcPts val="500"/>
              </a:spcAft>
              <a:buFontTx/>
              <a:buNone/>
            </a:pPr>
            <a:r>
              <a:rPr lang="en-US" altLang="en-US" sz="2400" dirty="0"/>
              <a:t>Ideas for privacy: </a:t>
            </a:r>
          </a:p>
          <a:p>
            <a:pPr marL="609600" indent="-609600">
              <a:lnSpc>
                <a:spcPct val="90000"/>
              </a:lnSpc>
              <a:spcBef>
                <a:spcPts val="500"/>
              </a:spcBef>
              <a:spcAft>
                <a:spcPts val="500"/>
              </a:spcAft>
              <a:buFontTx/>
              <a:buNone/>
            </a:pPr>
            <a:r>
              <a:rPr lang="en-US" altLang="en-US" sz="2400" dirty="0"/>
              <a:t>             Replication and Equivalence and Similarity</a:t>
            </a:r>
          </a:p>
          <a:p>
            <a:pPr marL="609600" indent="-609600">
              <a:lnSpc>
                <a:spcPct val="90000"/>
              </a:lnSpc>
              <a:spcBef>
                <a:spcPts val="500"/>
              </a:spcBef>
              <a:spcAft>
                <a:spcPts val="500"/>
              </a:spcAft>
              <a:buFontTx/>
              <a:buNone/>
            </a:pPr>
            <a:r>
              <a:rPr lang="en-US" altLang="en-US" sz="2400" dirty="0"/>
              <a:t>             Aggregation and Generalization</a:t>
            </a:r>
          </a:p>
          <a:p>
            <a:pPr marL="609600" indent="-609600">
              <a:lnSpc>
                <a:spcPct val="90000"/>
              </a:lnSpc>
              <a:spcBef>
                <a:spcPts val="500"/>
              </a:spcBef>
              <a:spcAft>
                <a:spcPts val="500"/>
              </a:spcAft>
              <a:buFontTx/>
              <a:buNone/>
            </a:pPr>
            <a:r>
              <a:rPr lang="en-US" altLang="en-US" sz="2400" dirty="0"/>
              <a:t>             Exaggeration and Mutilation</a:t>
            </a:r>
          </a:p>
          <a:p>
            <a:pPr marL="609600" indent="-609600">
              <a:lnSpc>
                <a:spcPct val="90000"/>
              </a:lnSpc>
              <a:spcBef>
                <a:spcPts val="500"/>
              </a:spcBef>
              <a:spcAft>
                <a:spcPts val="500"/>
              </a:spcAft>
              <a:buFontTx/>
              <a:buNone/>
            </a:pPr>
            <a:r>
              <a:rPr lang="en-US" altLang="en-US" sz="2400" dirty="0"/>
              <a:t>             Anonymity and Crowds</a:t>
            </a:r>
          </a:p>
          <a:p>
            <a:pPr marL="609600" indent="-609600">
              <a:lnSpc>
                <a:spcPct val="90000"/>
              </a:lnSpc>
              <a:spcBef>
                <a:spcPts val="500"/>
              </a:spcBef>
              <a:spcAft>
                <a:spcPts val="500"/>
              </a:spcAft>
              <a:buFontTx/>
              <a:buNone/>
            </a:pPr>
            <a:r>
              <a:rPr lang="en-US" altLang="en-US" sz="2400" dirty="0"/>
              <a:t>             Access Permissions, Authentication, Views      </a:t>
            </a:r>
          </a:p>
          <a:p>
            <a:pPr marL="609600" indent="-609600">
              <a:lnSpc>
                <a:spcPct val="90000"/>
              </a:lnSpc>
              <a:spcBef>
                <a:spcPts val="500"/>
              </a:spcBef>
              <a:spcAft>
                <a:spcPts val="500"/>
              </a:spcAft>
              <a:buFontTx/>
              <a:buNone/>
            </a:pPr>
            <a:r>
              <a:rPr lang="en-US" altLang="en-US" sz="2400" dirty="0"/>
              <a:t>       </a:t>
            </a:r>
          </a:p>
        </p:txBody>
      </p:sp>
    </p:spTree>
    <p:extLst>
      <p:ext uri="{BB962C8B-B14F-4D97-AF65-F5344CB8AC3E}">
        <p14:creationId xmlns:p14="http://schemas.microsoft.com/office/powerpoint/2010/main" val="340266420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84306"/>
          </a:xfrm>
        </p:spPr>
        <p:txBody>
          <a:bodyPr/>
          <a:lstStyle/>
          <a:p>
            <a:r>
              <a:rPr lang="en-US" sz="3200" dirty="0" smtClean="0"/>
              <a:t>Data Dissemination Models</a:t>
            </a:r>
            <a:endParaRPr lang="en-US" sz="3200" dirty="0"/>
          </a:p>
        </p:txBody>
      </p:sp>
      <p:sp>
        <p:nvSpPr>
          <p:cNvPr id="3" name="Content Placeholder 2"/>
          <p:cNvSpPr>
            <a:spLocks noGrp="1"/>
          </p:cNvSpPr>
          <p:nvPr>
            <p:ph idx="1"/>
          </p:nvPr>
        </p:nvSpPr>
        <p:spPr>
          <a:xfrm>
            <a:off x="549275" y="791884"/>
            <a:ext cx="8042276" cy="5773902"/>
          </a:xfrm>
        </p:spPr>
        <p:txBody>
          <a:bodyPr/>
          <a:lstStyle/>
          <a:p>
            <a:r>
              <a:rPr lang="en-US" b="1" dirty="0" smtClean="0"/>
              <a:t>Direct Link</a:t>
            </a:r>
            <a:r>
              <a:rPr lang="en-US" dirty="0" smtClean="0"/>
              <a:t>: UAVs discover each other through broadcast of ALIVE messages and initiate data transfer without involvement of third-party nodes.</a:t>
            </a:r>
          </a:p>
          <a:p>
            <a:r>
              <a:rPr lang="en-US" b="1" dirty="0" smtClean="0"/>
              <a:t>Publish-Subscribe</a:t>
            </a:r>
            <a:r>
              <a:rPr lang="en-US" dirty="0" smtClean="0"/>
              <a:t>: This model requires a third-party (ground controller) called the </a:t>
            </a:r>
            <a:r>
              <a:rPr lang="en-US" i="1" dirty="0" smtClean="0"/>
              <a:t>information broker (IB)</a:t>
            </a:r>
            <a:r>
              <a:rPr lang="en-US" dirty="0" smtClean="0"/>
              <a:t> to mediate data dissemination between UAVs. The publisher node registers an active bundle with the IB and subscriber receives data from IB after evaluation of its trustworthiness by the IB. </a:t>
            </a:r>
            <a:endParaRPr lang="en-US" i="1" dirty="0"/>
          </a:p>
        </p:txBody>
      </p:sp>
      <p:pic>
        <p:nvPicPr>
          <p:cNvPr id="4" name="Picture 3"/>
          <p:cNvPicPr>
            <a:picLocks noChangeAspect="1"/>
          </p:cNvPicPr>
          <p:nvPr/>
        </p:nvPicPr>
        <p:blipFill>
          <a:blip r:embed="rId2"/>
          <a:stretch>
            <a:fillRect/>
          </a:stretch>
        </p:blipFill>
        <p:spPr>
          <a:xfrm>
            <a:off x="2893304" y="4645253"/>
            <a:ext cx="3648702" cy="2048394"/>
          </a:xfrm>
          <a:prstGeom prst="rect">
            <a:avLst/>
          </a:prstGeom>
        </p:spPr>
      </p:pic>
    </p:spTree>
    <p:extLst>
      <p:ext uri="{BB962C8B-B14F-4D97-AF65-F5344CB8AC3E}">
        <p14:creationId xmlns:p14="http://schemas.microsoft.com/office/powerpoint/2010/main" val="19368738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91" y="-56775"/>
            <a:ext cx="8042276" cy="669365"/>
          </a:xfrm>
        </p:spPr>
        <p:txBody>
          <a:bodyPr/>
          <a:lstStyle/>
          <a:p>
            <a:r>
              <a:rPr lang="en-US" sz="3200" dirty="0" smtClean="0"/>
              <a:t>Simulation</a:t>
            </a:r>
            <a:endParaRPr lang="en-US" sz="3200" dirty="0"/>
          </a:p>
        </p:txBody>
      </p:sp>
      <p:pic>
        <p:nvPicPr>
          <p:cNvPr id="4" name="Picture 3"/>
          <p:cNvPicPr>
            <a:picLocks noChangeAspect="1"/>
          </p:cNvPicPr>
          <p:nvPr/>
        </p:nvPicPr>
        <p:blipFill>
          <a:blip r:embed="rId2"/>
          <a:stretch>
            <a:fillRect/>
          </a:stretch>
        </p:blipFill>
        <p:spPr>
          <a:xfrm>
            <a:off x="85540" y="896470"/>
            <a:ext cx="2792138" cy="2233710"/>
          </a:xfrm>
          <a:prstGeom prst="rect">
            <a:avLst/>
          </a:prstGeom>
        </p:spPr>
      </p:pic>
      <p:pic>
        <p:nvPicPr>
          <p:cNvPr id="5" name="Picture 4"/>
          <p:cNvPicPr>
            <a:picLocks noChangeAspect="1"/>
          </p:cNvPicPr>
          <p:nvPr/>
        </p:nvPicPr>
        <p:blipFill>
          <a:blip r:embed="rId3"/>
          <a:stretch>
            <a:fillRect/>
          </a:stretch>
        </p:blipFill>
        <p:spPr>
          <a:xfrm>
            <a:off x="71163" y="4323370"/>
            <a:ext cx="2877855" cy="2361826"/>
          </a:xfrm>
          <a:prstGeom prst="rect">
            <a:avLst/>
          </a:prstGeom>
        </p:spPr>
      </p:pic>
      <p:sp>
        <p:nvSpPr>
          <p:cNvPr id="8" name="Rectangle 7"/>
          <p:cNvSpPr/>
          <p:nvPr/>
        </p:nvSpPr>
        <p:spPr>
          <a:xfrm>
            <a:off x="3023723" y="1175313"/>
            <a:ext cx="5896160" cy="1446550"/>
          </a:xfrm>
          <a:prstGeom prst="rect">
            <a:avLst/>
          </a:prstGeom>
        </p:spPr>
        <p:txBody>
          <a:bodyPr wrap="square">
            <a:spAutoFit/>
          </a:bodyPr>
          <a:lstStyle/>
          <a:p>
            <a:r>
              <a:rPr lang="en-US" sz="2200" dirty="0" err="1" smtClean="0"/>
              <a:t>Fig.a</a:t>
            </a:r>
            <a:r>
              <a:rPr lang="en-US" sz="2200" dirty="0"/>
              <a:t>. </a:t>
            </a:r>
            <a:r>
              <a:rPr lang="en-US" sz="2200" dirty="0" smtClean="0"/>
              <a:t>UAV </a:t>
            </a:r>
            <a:r>
              <a:rPr lang="en-US" sz="2200" dirty="0"/>
              <a:t>Network. Data transfer is initiated from </a:t>
            </a:r>
            <a:r>
              <a:rPr lang="en-US" sz="2200" dirty="0" smtClean="0"/>
              <a:t>UAV</a:t>
            </a:r>
            <a:r>
              <a:rPr lang="en-US" sz="2200" baseline="-25000" dirty="0" smtClean="0"/>
              <a:t>3</a:t>
            </a:r>
            <a:r>
              <a:rPr lang="en-US" sz="2200" dirty="0" smtClean="0"/>
              <a:t> </a:t>
            </a:r>
            <a:r>
              <a:rPr lang="en-US" sz="2200" dirty="0"/>
              <a:t>to </a:t>
            </a:r>
            <a:r>
              <a:rPr lang="en-US" sz="2200" dirty="0" smtClean="0"/>
              <a:t>UAV</a:t>
            </a:r>
            <a:r>
              <a:rPr lang="en-US" sz="2200" baseline="-25000" dirty="0" smtClean="0"/>
              <a:t>1</a:t>
            </a:r>
            <a:r>
              <a:rPr lang="en-US" sz="2200" baseline="-25000" dirty="0"/>
              <a:t>. </a:t>
            </a:r>
            <a:r>
              <a:rPr lang="en-US" sz="2200" dirty="0"/>
              <a:t>Available bandwidths are displayed on the lines connecting pairs of AVs. </a:t>
            </a:r>
          </a:p>
        </p:txBody>
      </p:sp>
      <p:sp>
        <p:nvSpPr>
          <p:cNvPr id="9" name="Rectangle 8"/>
          <p:cNvSpPr/>
          <p:nvPr/>
        </p:nvSpPr>
        <p:spPr>
          <a:xfrm>
            <a:off x="2949018" y="3446369"/>
            <a:ext cx="6239806" cy="3477875"/>
          </a:xfrm>
          <a:prstGeom prst="rect">
            <a:avLst/>
          </a:prstGeom>
        </p:spPr>
        <p:txBody>
          <a:bodyPr wrap="square">
            <a:spAutoFit/>
          </a:bodyPr>
          <a:lstStyle/>
          <a:p>
            <a:r>
              <a:rPr lang="en-US" sz="2200" dirty="0" err="1" smtClean="0"/>
              <a:t>Fig.b</a:t>
            </a:r>
            <a:r>
              <a:rPr lang="en-US" sz="2200" dirty="0"/>
              <a:t>. P</a:t>
            </a:r>
            <a:r>
              <a:rPr lang="en-US" sz="2200" dirty="0" smtClean="0"/>
              <a:t>olicy </a:t>
            </a:r>
            <a:r>
              <a:rPr lang="en-US" sz="2200" dirty="0"/>
              <a:t>of data sharing </a:t>
            </a:r>
            <a:r>
              <a:rPr lang="en-US" sz="2200" dirty="0" smtClean="0"/>
              <a:t>is at </a:t>
            </a:r>
            <a:r>
              <a:rPr lang="en-US" sz="2200" dirty="0"/>
              <a:t>the top, original data in the middle and the virtual machine status at the bottom. P</a:t>
            </a:r>
            <a:r>
              <a:rPr lang="en-US" sz="2200" dirty="0" smtClean="0"/>
              <a:t>olicy </a:t>
            </a:r>
            <a:r>
              <a:rPr lang="en-US" sz="2200" dirty="0"/>
              <a:t>is based on the trust level of the AV: </a:t>
            </a:r>
            <a:r>
              <a:rPr lang="en-US" sz="2200" dirty="0" smtClean="0"/>
              <a:t>If above </a:t>
            </a:r>
            <a:r>
              <a:rPr lang="en-US" sz="2200" dirty="0"/>
              <a:t>2.5, </a:t>
            </a:r>
            <a:r>
              <a:rPr lang="en-US" sz="2200" dirty="0" smtClean="0"/>
              <a:t>original </a:t>
            </a:r>
            <a:r>
              <a:rPr lang="en-US" sz="2200" dirty="0"/>
              <a:t>data is shared; </a:t>
            </a:r>
            <a:r>
              <a:rPr lang="en-US" sz="2200" dirty="0" smtClean="0"/>
              <a:t>if below </a:t>
            </a:r>
            <a:r>
              <a:rPr lang="en-US" sz="2200" dirty="0"/>
              <a:t>2.5 but above 2.3, minimal filtering is applied; if </a:t>
            </a:r>
            <a:r>
              <a:rPr lang="en-US" sz="2200" dirty="0" smtClean="0"/>
              <a:t>between </a:t>
            </a:r>
            <a:r>
              <a:rPr lang="en-US" sz="2200" dirty="0"/>
              <a:t>2.3 and 2.0 greater filtering is applied and if </a:t>
            </a:r>
            <a:r>
              <a:rPr lang="en-US" sz="2200" dirty="0" smtClean="0"/>
              <a:t>below </a:t>
            </a:r>
            <a:r>
              <a:rPr lang="en-US" sz="2200" dirty="0"/>
              <a:t>the threshold of 2.0, no data is shared, in which case the active bundle destroys itself.</a:t>
            </a:r>
            <a:r>
              <a:rPr lang="en-US" sz="2200" dirty="0" smtClean="0">
                <a:effectLst/>
              </a:rPr>
              <a:t> </a:t>
            </a:r>
            <a:endParaRPr lang="en-US" sz="2200" dirty="0"/>
          </a:p>
        </p:txBody>
      </p:sp>
    </p:spTree>
    <p:extLst>
      <p:ext uri="{BB962C8B-B14F-4D97-AF65-F5344CB8AC3E}">
        <p14:creationId xmlns:p14="http://schemas.microsoft.com/office/powerpoint/2010/main" val="33177368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63600"/>
          </a:xfrm>
        </p:spPr>
        <p:txBody>
          <a:bodyPr/>
          <a:lstStyle/>
          <a:p>
            <a:r>
              <a:rPr lang="en-US" sz="3200" dirty="0" smtClean="0"/>
              <a:t>Simulation (cont.)</a:t>
            </a:r>
            <a:endParaRPr lang="en-US" sz="3200" dirty="0"/>
          </a:p>
        </p:txBody>
      </p:sp>
      <p:pic>
        <p:nvPicPr>
          <p:cNvPr id="4" name="Picture 3"/>
          <p:cNvPicPr>
            <a:picLocks noChangeAspect="1"/>
          </p:cNvPicPr>
          <p:nvPr/>
        </p:nvPicPr>
        <p:blipFill>
          <a:blip r:embed="rId2"/>
          <a:stretch>
            <a:fillRect/>
          </a:stretch>
        </p:blipFill>
        <p:spPr>
          <a:xfrm>
            <a:off x="64401" y="1270655"/>
            <a:ext cx="2755464" cy="2361826"/>
          </a:xfrm>
          <a:prstGeom prst="rect">
            <a:avLst/>
          </a:prstGeom>
        </p:spPr>
      </p:pic>
      <p:sp>
        <p:nvSpPr>
          <p:cNvPr id="5" name="Rectangle 4"/>
          <p:cNvSpPr/>
          <p:nvPr/>
        </p:nvSpPr>
        <p:spPr>
          <a:xfrm>
            <a:off x="3043985" y="1494770"/>
            <a:ext cx="5592016" cy="1938992"/>
          </a:xfrm>
          <a:prstGeom prst="rect">
            <a:avLst/>
          </a:prstGeom>
        </p:spPr>
        <p:txBody>
          <a:bodyPr wrap="square">
            <a:spAutoFit/>
          </a:bodyPr>
          <a:lstStyle/>
          <a:p>
            <a:r>
              <a:rPr lang="en-US" sz="2400" dirty="0" err="1" smtClean="0"/>
              <a:t>Fig.c</a:t>
            </a:r>
            <a:r>
              <a:rPr lang="en-US" sz="2400" dirty="0"/>
              <a:t>. The trust level of the receiver AV is calculated as </a:t>
            </a:r>
            <a:r>
              <a:rPr lang="en-US" sz="2400" dirty="0" smtClean="0"/>
              <a:t>2.09, </a:t>
            </a:r>
            <a:r>
              <a:rPr lang="en-US" sz="2400" dirty="0"/>
              <a:t>which is higher than the threshold trust level, but not high enough to share the original data.</a:t>
            </a:r>
          </a:p>
        </p:txBody>
      </p:sp>
      <p:pic>
        <p:nvPicPr>
          <p:cNvPr id="6" name="Picture 5"/>
          <p:cNvPicPr>
            <a:picLocks noChangeAspect="1"/>
          </p:cNvPicPr>
          <p:nvPr/>
        </p:nvPicPr>
        <p:blipFill>
          <a:blip r:embed="rId3"/>
          <a:stretch>
            <a:fillRect/>
          </a:stretch>
        </p:blipFill>
        <p:spPr>
          <a:xfrm>
            <a:off x="64401" y="4274975"/>
            <a:ext cx="2770093" cy="2358907"/>
          </a:xfrm>
          <a:prstGeom prst="rect">
            <a:avLst/>
          </a:prstGeom>
        </p:spPr>
      </p:pic>
      <p:sp>
        <p:nvSpPr>
          <p:cNvPr id="7" name="Rectangle 6"/>
          <p:cNvSpPr/>
          <p:nvPr/>
        </p:nvSpPr>
        <p:spPr>
          <a:xfrm>
            <a:off x="2928471" y="4339850"/>
            <a:ext cx="6155765" cy="2308324"/>
          </a:xfrm>
          <a:prstGeom prst="rect">
            <a:avLst/>
          </a:prstGeom>
        </p:spPr>
        <p:txBody>
          <a:bodyPr wrap="square">
            <a:spAutoFit/>
          </a:bodyPr>
          <a:lstStyle/>
          <a:p>
            <a:r>
              <a:rPr lang="en-US" sz="2400" dirty="0" err="1" smtClean="0"/>
              <a:t>Fig.d</a:t>
            </a:r>
            <a:r>
              <a:rPr lang="en-US" sz="2400" dirty="0"/>
              <a:t>. Data </a:t>
            </a:r>
            <a:r>
              <a:rPr lang="en-US" sz="2400" dirty="0" smtClean="0"/>
              <a:t>transformed </a:t>
            </a:r>
            <a:r>
              <a:rPr lang="en-US" sz="2400" dirty="0"/>
              <a:t>by the virtual machine </a:t>
            </a:r>
            <a:r>
              <a:rPr lang="en-US" sz="2400" dirty="0" smtClean="0"/>
              <a:t>according </a:t>
            </a:r>
            <a:r>
              <a:rPr lang="en-US" sz="2400" dirty="0"/>
              <a:t>to the policy and the transformed data </a:t>
            </a:r>
            <a:r>
              <a:rPr lang="en-US" sz="2400" dirty="0" smtClean="0"/>
              <a:t>shared </a:t>
            </a:r>
            <a:r>
              <a:rPr lang="en-US" sz="2400" dirty="0"/>
              <a:t>with the receiver </a:t>
            </a:r>
            <a:r>
              <a:rPr lang="en-US" sz="2400" dirty="0" smtClean="0"/>
              <a:t>node. The </a:t>
            </a:r>
            <a:r>
              <a:rPr lang="en-US" sz="2400" dirty="0"/>
              <a:t>data shared provides a narrower view of the environment than the original image. </a:t>
            </a:r>
          </a:p>
        </p:txBody>
      </p:sp>
    </p:spTree>
    <p:extLst>
      <p:ext uri="{BB962C8B-B14F-4D97-AF65-F5344CB8AC3E}">
        <p14:creationId xmlns:p14="http://schemas.microsoft.com/office/powerpoint/2010/main" val="274755693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684306"/>
          </a:xfrm>
        </p:spPr>
        <p:txBody>
          <a:bodyPr/>
          <a:lstStyle/>
          <a:p>
            <a:r>
              <a:rPr lang="en-US" sz="3200" dirty="0" smtClean="0"/>
              <a:t>Simulation</a:t>
            </a:r>
            <a:endParaRPr lang="en-US" sz="3200" dirty="0"/>
          </a:p>
        </p:txBody>
      </p:sp>
      <p:pic>
        <p:nvPicPr>
          <p:cNvPr id="6" name="uavdemo.mo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13644" y="1001059"/>
            <a:ext cx="7766075" cy="4942541"/>
          </a:xfrm>
        </p:spPr>
      </p:pic>
    </p:spTree>
    <p:extLst>
      <p:ext uri="{BB962C8B-B14F-4D97-AF65-F5344CB8AC3E}">
        <p14:creationId xmlns:p14="http://schemas.microsoft.com/office/powerpoint/2010/main" val="4699708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themeOverride>
</file>

<file path=docProps/app.xml><?xml version="1.0" encoding="utf-8"?>
<Properties xmlns="http://schemas.openxmlformats.org/officeDocument/2006/extended-properties" xmlns:vt="http://schemas.openxmlformats.org/officeDocument/2006/docPropsVTypes">
  <Template/>
  <TotalTime>5703</TotalTime>
  <Words>6384</Words>
  <Application>Microsoft Office PowerPoint</Application>
  <PresentationFormat>On-screen Show (4:3)</PresentationFormat>
  <Paragraphs>973</Paragraphs>
  <Slides>93</Slides>
  <Notes>41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93</vt:i4>
      </vt:variant>
    </vt:vector>
  </HeadingPairs>
  <TitlesOfParts>
    <vt:vector size="95" baseType="lpstr">
      <vt:lpstr>Breeze</vt:lpstr>
      <vt:lpstr>Microsoft Equation 3.0</vt:lpstr>
      <vt:lpstr>End-to-End Security in Data Dissemination</vt:lpstr>
      <vt:lpstr>What needs to be done</vt:lpstr>
      <vt:lpstr>Research Topics</vt:lpstr>
      <vt:lpstr>PowerPoint Presentation</vt:lpstr>
      <vt:lpstr>Evaporation Implemented as Controlled Data Distortion</vt:lpstr>
      <vt:lpstr>Another Example of Controlled Data Dissemination</vt:lpstr>
      <vt:lpstr>Introduction </vt:lpstr>
      <vt:lpstr>Distance Metrics for Trust</vt:lpstr>
      <vt:lpstr>IDEAS </vt:lpstr>
      <vt:lpstr>IDEAS</vt:lpstr>
      <vt:lpstr>IDEAS</vt:lpstr>
      <vt:lpstr>IDEAS </vt:lpstr>
      <vt:lpstr>Privacy Metrics</vt:lpstr>
      <vt:lpstr> A. Anonymity Set Size Metrics</vt:lpstr>
      <vt:lpstr> Anonymity Set</vt:lpstr>
      <vt:lpstr> Effective Anonymity Set Size</vt:lpstr>
      <vt:lpstr> B. Entropy-based Metrics</vt:lpstr>
      <vt:lpstr> Dynamics of Entropy</vt:lpstr>
      <vt:lpstr> Quantifying Privacy Loss</vt:lpstr>
      <vt:lpstr> Using Entropy in Data Dissemination</vt:lpstr>
      <vt:lpstr> Entropy: Example</vt:lpstr>
      <vt:lpstr> Entropy: Example – cont.</vt:lpstr>
      <vt:lpstr>Trusted Router and Protection Against Collaborative Attacks</vt:lpstr>
      <vt:lpstr>Collaborative Attacks</vt:lpstr>
      <vt:lpstr>Collaborative Attacks (cont’d)</vt:lpstr>
      <vt:lpstr>Collaborative Attacks (cont’d)</vt:lpstr>
      <vt:lpstr>Collaborative Attacks (cont’d)</vt:lpstr>
      <vt:lpstr>Examples of Attacks that can Collaborate </vt:lpstr>
      <vt:lpstr>Current Proposed Solutions </vt:lpstr>
      <vt:lpstr>Blackhole attack detection: Reverse Labeling Restriction (RLR) </vt:lpstr>
      <vt:lpstr>RLR (cont’d)</vt:lpstr>
      <vt:lpstr>RLR (cont’d)</vt:lpstr>
      <vt:lpstr>RLR (cont’d)</vt:lpstr>
      <vt:lpstr>Two Attacks in Collaboration: blackhole &amp; replication</vt:lpstr>
      <vt:lpstr>Defending against Collaborative Packet Drop Attacks on Router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Dealing with Collaborative Attacks</vt:lpstr>
      <vt:lpstr>Can we protect disseminated data?</vt:lpstr>
      <vt:lpstr>Problem Statement</vt:lpstr>
      <vt:lpstr>Current Solutions for Data Dissemination</vt:lpstr>
      <vt:lpstr>PowerPoint Presentation</vt:lpstr>
      <vt:lpstr>Active Bundle Scheme</vt:lpstr>
      <vt:lpstr>PowerPoint Presentation</vt:lpstr>
      <vt:lpstr>Components of Active Bundle</vt:lpstr>
      <vt:lpstr>Enabling AB</vt:lpstr>
      <vt:lpstr>PowerPoint Presentation</vt:lpstr>
      <vt:lpstr>PowerPoint Presentation</vt:lpstr>
      <vt:lpstr>Improvements in the AB Scheme</vt:lpstr>
      <vt:lpstr>Improving the AB Scheme</vt:lpstr>
      <vt:lpstr>Improving the AB Scheme</vt:lpstr>
      <vt:lpstr>Advantages of using DHT</vt:lpstr>
      <vt:lpstr>Improving the AB Scheme</vt:lpstr>
      <vt:lpstr>Active Bundle Features</vt:lpstr>
      <vt:lpstr>PowerPoint Presentation</vt:lpstr>
      <vt:lpstr>Active Bundle Applications</vt:lpstr>
      <vt:lpstr>A. Identity Management (IDM) Service-Oriented Architecture (SOA)</vt:lpstr>
      <vt:lpstr>Goals of IDM</vt:lpstr>
      <vt:lpstr>Anonymous Identification</vt:lpstr>
      <vt:lpstr>Interaction using Active Bundle </vt:lpstr>
      <vt:lpstr>Predicate over Encrypted Data</vt:lpstr>
      <vt:lpstr>Multi-Party Computation</vt:lpstr>
      <vt:lpstr>Multi-Party Computation</vt:lpstr>
      <vt:lpstr>Selective Disclosure</vt:lpstr>
      <vt:lpstr>Selective Disclosure</vt:lpstr>
      <vt:lpstr>Selective Disclosure</vt:lpstr>
      <vt:lpstr>Selective Disclosure</vt:lpstr>
      <vt:lpstr>Identity revealed to Vendors</vt:lpstr>
      <vt:lpstr>Advantage of AB for IDM</vt:lpstr>
      <vt:lpstr>B. Mobile-Cloud Pedestrian Crossing Guide for the Blind</vt:lpstr>
      <vt:lpstr>C. A Trust-based Approach for Secure Data Dissemination in a Mobile Peer-to-Peer Network of UAVs </vt:lpstr>
      <vt:lpstr>Proposed Data Protection Scheme</vt:lpstr>
      <vt:lpstr>Dynamic Trust Calculation</vt:lpstr>
      <vt:lpstr>Trust Evaluation</vt:lpstr>
      <vt:lpstr>Example of Data Filtering</vt:lpstr>
      <vt:lpstr>Image Data Filtering Techniques</vt:lpstr>
      <vt:lpstr>Data Dissemination Models</vt:lpstr>
      <vt:lpstr>Simulation</vt:lpstr>
      <vt:lpstr>Simulation (cont.)</vt:lpstr>
      <vt:lpstr>Simulation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Trust-based Approach for Secure Data Dissemination in a Mobile Peer-to-Peer Network of AVs</dc:title>
  <dc:creator>Bharat Bhargava</dc:creator>
  <cp:lastModifiedBy>BB-User</cp:lastModifiedBy>
  <cp:revision>187</cp:revision>
  <dcterms:created xsi:type="dcterms:W3CDTF">2014-03-26T17:47:23Z</dcterms:created>
  <dcterms:modified xsi:type="dcterms:W3CDTF">2014-04-02T17:21:00Z</dcterms:modified>
</cp:coreProperties>
</file>