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60" r:id="rId1"/>
  </p:sldMasterIdLst>
  <p:notesMasterIdLst>
    <p:notesMasterId r:id="rId11"/>
  </p:notesMasterIdLst>
  <p:sldIdLst>
    <p:sldId id="531" r:id="rId2"/>
    <p:sldId id="538" r:id="rId3"/>
    <p:sldId id="534" r:id="rId4"/>
    <p:sldId id="539" r:id="rId5"/>
    <p:sldId id="540" r:id="rId6"/>
    <p:sldId id="541" r:id="rId7"/>
    <p:sldId id="542" r:id="rId8"/>
    <p:sldId id="543" r:id="rId9"/>
    <p:sldId id="544"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09E00"/>
    <a:srgbClr val="C07200"/>
    <a:srgbClr val="3F3F3F"/>
    <a:srgbClr val="FFFF99"/>
    <a:srgbClr val="E7BCBB"/>
    <a:srgbClr val="82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autoAdjust="0"/>
    <p:restoredTop sz="94674" autoAdjust="0"/>
  </p:normalViewPr>
  <p:slideViewPr>
    <p:cSldViewPr>
      <p:cViewPr varScale="1">
        <p:scale>
          <a:sx n="85" d="100"/>
          <a:sy n="85" d="100"/>
        </p:scale>
        <p:origin x="714" y="120"/>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DE49579-D33E-4C05-9DD5-6482EC1D20B2}" type="datetimeFigureOut">
              <a:rPr lang="en-US" smtClean="0"/>
              <a:pPr/>
              <a:t>2/20/2020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263D5D5-18E8-49A1-BA76-06A1D61D5039}" type="slidenum">
              <a:rPr lang="en-US" smtClean="0"/>
              <a:pPr/>
              <a:t>‹#›</a:t>
            </a:fld>
            <a:endParaRPr lang="en-US"/>
          </a:p>
        </p:txBody>
      </p:sp>
    </p:spTree>
    <p:extLst>
      <p:ext uri="{BB962C8B-B14F-4D97-AF65-F5344CB8AC3E}">
        <p14:creationId xmlns:p14="http://schemas.microsoft.com/office/powerpoint/2010/main" val="9767780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263D5D5-18E8-49A1-BA76-06A1D61D5039}" type="slidenum">
              <a:rPr lang="en-US" smtClean="0"/>
              <a:pPr/>
              <a:t>1</a:t>
            </a:fld>
            <a:endParaRPr lang="en-US"/>
          </a:p>
        </p:txBody>
      </p:sp>
    </p:spTree>
    <p:extLst>
      <p:ext uri="{BB962C8B-B14F-4D97-AF65-F5344CB8AC3E}">
        <p14:creationId xmlns:p14="http://schemas.microsoft.com/office/powerpoint/2010/main" val="33746336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263D5D5-18E8-49A1-BA76-06A1D61D5039}" type="slidenum">
              <a:rPr lang="en-US" smtClean="0"/>
              <a:pPr/>
              <a:t>2</a:t>
            </a:fld>
            <a:endParaRPr lang="en-US"/>
          </a:p>
        </p:txBody>
      </p:sp>
    </p:spTree>
    <p:extLst>
      <p:ext uri="{BB962C8B-B14F-4D97-AF65-F5344CB8AC3E}">
        <p14:creationId xmlns:p14="http://schemas.microsoft.com/office/powerpoint/2010/main" val="109646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E1D7CC37-E353-4154-97AE-A31D3618D5DC}" type="datetimeFigureOut">
              <a:rPr lang="en-US"/>
              <a:pPr>
                <a:defRPr/>
              </a:pPr>
              <a:t>2/20/2020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634D472-8D42-4EEC-9397-9A6320AE7A60}"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371600" y="274638"/>
            <a:ext cx="4267200" cy="411162"/>
          </a:xfrm>
        </p:spPr>
        <p:txBody>
          <a:bodyPr/>
          <a:lstStyle>
            <a:lvl1pPr>
              <a:defRPr sz="3200" b="1">
                <a:solidFill>
                  <a:srgbClr val="CC9900"/>
                </a:solidFill>
                <a:latin typeface="Arial" pitchFamily="34" charset="0"/>
                <a:cs typeface="Arial" pitchFamily="34" charset="0"/>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A67D3D2E-0D70-46DE-9107-3AD3D7C1F1EB}" type="datetimeFigureOut">
              <a:rPr lang="en-US"/>
              <a:pPr>
                <a:defRPr/>
              </a:pPr>
              <a:t>2/20/2020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35B5769-781C-49B6-A555-6C3583CAC1C7}"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B5CC73F1-C777-4713-B2DB-F6487F228E84}" type="datetimeFigureOut">
              <a:rPr lang="en-US"/>
              <a:pPr>
                <a:defRPr/>
              </a:pPr>
              <a:t>2/20/2020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1296E81-BD3C-4992-A9E7-7EAB2032256C}"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B5377F65-EEC3-4359-9671-A9E0919EC87C}" type="datetimeFigureOut">
              <a:rPr lang="en-US"/>
              <a:pPr>
                <a:defRPr/>
              </a:pPr>
              <a:t>2/20/2020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133F103F-91C5-4186-9C79-58B7973AE1E5}"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ACB8EDD7-168F-4AE8-91D0-9855C37A9847}" type="datetimeFigureOut">
              <a:rPr lang="en-US"/>
              <a:pPr>
                <a:defRPr/>
              </a:pPr>
              <a:t>2/20/2020</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A2948C57-A188-479B-8DC4-1A14DBA0390F}"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547FE22F-B444-444B-AEB3-285418C67BF4}" type="datetimeFigureOut">
              <a:rPr lang="en-US"/>
              <a:pPr>
                <a:defRPr/>
              </a:pPr>
              <a:t>2/20/2020</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0A636949-EE4D-4E96-8D9E-4B7DCA683A87}"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40F13EF3-25B4-4F0B-8485-B9758B033FA7}" type="datetimeFigureOut">
              <a:rPr lang="en-US"/>
              <a:pPr>
                <a:defRPr/>
              </a:pPr>
              <a:t>2/20/2020</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CDAA31DA-B6EC-4C50-BC03-F4D58223F5DB}"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EC00C817-5610-4C70-B80C-D6C0C2CE8708}" type="datetimeFigureOut">
              <a:rPr lang="en-US"/>
              <a:pPr>
                <a:defRPr/>
              </a:pPr>
              <a:t>2/20/2020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1A4FE0E0-2512-4E91-8999-2CB4556024D3}"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4E256556-6253-48C1-B170-C2EEEB04FA04}" type="datetimeFigureOut">
              <a:rPr lang="en-US"/>
              <a:pPr>
                <a:defRPr/>
              </a:pPr>
              <a:t>2/20/2020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58F8F17C-A381-4F9D-BD52-A751FA3DEC1D}"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52F69C47-836A-42BE-B058-C07E4050E8BE}" type="datetimeFigureOut">
              <a:rPr lang="en-US"/>
              <a:pPr>
                <a:defRPr/>
              </a:pPr>
              <a:t>2/20/2020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09FAED7-F340-4DB5-BF0E-B985198A72E4}"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1EFCD66B-127E-47BB-8FEB-FD03F9DD0DC7}" type="datetimeFigureOut">
              <a:rPr lang="en-US"/>
              <a:pPr>
                <a:defRPr/>
              </a:pPr>
              <a:t>2/20/2020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5350CF2-B942-49C9-ADA7-7512FA7F7B86}"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and Sub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p:txBody>
          <a:bodyPr/>
          <a:lstStyle/>
          <a:p>
            <a:fld id="{AB80C8F5-D920-BB4B-933F-7F3EB43C8215}" type="slidenum">
              <a:rPr lang="en-US" smtClean="0"/>
              <a:pPr/>
              <a:t>‹#›</a:t>
            </a:fld>
            <a:endParaRPr lang="en-US"/>
          </a:p>
        </p:txBody>
      </p:sp>
      <p:sp>
        <p:nvSpPr>
          <p:cNvPr id="6" name="Text Placeholder 2"/>
          <p:cNvSpPr>
            <a:spLocks noGrp="1"/>
          </p:cNvSpPr>
          <p:nvPr>
            <p:ph type="body" idx="11" hasCustomPrompt="1"/>
          </p:nvPr>
        </p:nvSpPr>
        <p:spPr>
          <a:xfrm>
            <a:off x="373480" y="917576"/>
            <a:ext cx="8319670" cy="442912"/>
          </a:xfrm>
        </p:spPr>
        <p:txBody>
          <a:bodyPr anchor="t">
            <a:noAutofit/>
          </a:bodyPr>
          <a:lstStyle>
            <a:lvl1pPr marL="0" indent="0">
              <a:buNone/>
              <a:defRPr sz="1800" b="0" cap="all">
                <a:solidFill>
                  <a:srgbClr val="756C66"/>
                </a:solidFill>
                <a:latin typeface="Impact"/>
                <a:cs typeface="Impac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1641003886"/>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EE8AE2CA-2A22-4977-BC96-9FF25D8DD1EB}" type="datetimeFigureOut">
              <a:rPr lang="en-US"/>
              <a:pPr>
                <a:defRPr/>
              </a:pPr>
              <a:t>2/20/2020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DD0DF0EE-40F8-4B4A-ACF2-2E033C4F19CD}" type="slidenum">
              <a:rPr lang="en-US"/>
              <a:pPr>
                <a:defRPr/>
              </a:pPr>
              <a:t>‹#›</a:t>
            </a:fld>
            <a:endParaRPr lang="en-US"/>
          </a:p>
        </p:txBody>
      </p:sp>
      <p:pic>
        <p:nvPicPr>
          <p:cNvPr id="1031" name="Picture 6" descr="EngMall3"/>
          <p:cNvPicPr>
            <a:picLocks noChangeAspect="1" noChangeArrowheads="1"/>
          </p:cNvPicPr>
          <p:nvPr/>
        </p:nvPicPr>
        <p:blipFill>
          <a:blip r:embed="rId14" cstate="print"/>
          <a:srcRect/>
          <a:stretch>
            <a:fillRect/>
          </a:stretch>
        </p:blipFill>
        <p:spPr bwMode="auto">
          <a:xfrm>
            <a:off x="0" y="0"/>
            <a:ext cx="9145588" cy="6859588"/>
          </a:xfrm>
          <a:prstGeom prst="rect">
            <a:avLst/>
          </a:prstGeom>
          <a:solidFill>
            <a:schemeClr val="bg1"/>
          </a:solidFill>
          <a:ln w="9525">
            <a:noFill/>
            <a:miter lim="800000"/>
            <a:headEnd/>
            <a:tailEnd/>
          </a:ln>
        </p:spPr>
      </p:pic>
      <p:sp>
        <p:nvSpPr>
          <p:cNvPr id="8" name="TextBox 4"/>
          <p:cNvSpPr txBox="1">
            <a:spLocks noChangeArrowheads="1"/>
          </p:cNvSpPr>
          <p:nvPr/>
        </p:nvSpPr>
        <p:spPr bwMode="auto">
          <a:xfrm>
            <a:off x="6705600" y="76200"/>
            <a:ext cx="2438400" cy="369332"/>
          </a:xfrm>
          <a:prstGeom prst="rect">
            <a:avLst/>
          </a:prstGeom>
          <a:noFill/>
          <a:ln w="9525">
            <a:noFill/>
            <a:miter lim="800000"/>
            <a:headEnd/>
            <a:tailEnd/>
          </a:ln>
        </p:spPr>
        <p:txBody>
          <a:bodyPr wrap="square">
            <a:spAutoFit/>
          </a:bodyPr>
          <a:lstStyle/>
          <a:p>
            <a:r>
              <a:rPr lang="en-US" dirty="0">
                <a:solidFill>
                  <a:srgbClr val="CC9900"/>
                </a:solidFill>
              </a:rPr>
              <a:t>Industrial Engineering</a:t>
            </a:r>
          </a:p>
        </p:txBody>
      </p:sp>
      <p:pic>
        <p:nvPicPr>
          <p:cNvPr id="9" name="Picture 7" descr="PU_sigK132REV"/>
          <p:cNvPicPr>
            <a:picLocks noChangeAspect="1" noChangeArrowheads="1"/>
          </p:cNvPicPr>
          <p:nvPr/>
        </p:nvPicPr>
        <p:blipFill>
          <a:blip r:embed="rId15" cstate="print"/>
          <a:srcRect r="1599"/>
          <a:stretch>
            <a:fillRect/>
          </a:stretch>
        </p:blipFill>
        <p:spPr bwMode="auto">
          <a:xfrm>
            <a:off x="76200" y="152400"/>
            <a:ext cx="1171575" cy="371475"/>
          </a:xfrm>
          <a:prstGeom prst="rect">
            <a:avLst/>
          </a:prstGeom>
          <a:noFill/>
        </p:spPr>
      </p:pic>
      <p:sp>
        <p:nvSpPr>
          <p:cNvPr id="10" name="Rectangle 9"/>
          <p:cNvSpPr/>
          <p:nvPr/>
        </p:nvSpPr>
        <p:spPr>
          <a:xfrm>
            <a:off x="1217575" y="1027886"/>
            <a:ext cx="76200" cy="5410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6.tiff"/><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76200"/>
            <a:ext cx="7315200" cy="792162"/>
          </a:xfrm>
        </p:spPr>
        <p:txBody>
          <a:bodyPr/>
          <a:lstStyle/>
          <a:p>
            <a:r>
              <a:rPr lang="en-US" sz="4000" dirty="0">
                <a:solidFill>
                  <a:srgbClr val="D09E00"/>
                </a:solidFill>
              </a:rPr>
              <a:t>Vaneet Aggarwal</a:t>
            </a:r>
          </a:p>
        </p:txBody>
      </p:sp>
      <p:sp>
        <p:nvSpPr>
          <p:cNvPr id="3" name="Text Placeholder 2"/>
          <p:cNvSpPr>
            <a:spLocks noGrp="1"/>
          </p:cNvSpPr>
          <p:nvPr>
            <p:ph type="body" idx="11"/>
          </p:nvPr>
        </p:nvSpPr>
        <p:spPr>
          <a:xfrm>
            <a:off x="38811" y="965188"/>
            <a:ext cx="8319670" cy="4983831"/>
          </a:xfrm>
        </p:spPr>
        <p:txBody>
          <a:bodyPr/>
          <a:lstStyle/>
          <a:p>
            <a:pPr lvl="1">
              <a:lnSpc>
                <a:spcPct val="80000"/>
              </a:lnSpc>
              <a:buClr>
                <a:srgbClr val="FF7200"/>
              </a:buClr>
            </a:pPr>
            <a:endParaRPr lang="en-US" dirty="0">
              <a:solidFill>
                <a:srgbClr val="002060"/>
              </a:solidFill>
            </a:endParaRPr>
          </a:p>
          <a:p>
            <a:pPr lvl="1">
              <a:lnSpc>
                <a:spcPct val="80000"/>
              </a:lnSpc>
              <a:buClr>
                <a:srgbClr val="FF7200"/>
              </a:buClr>
            </a:pPr>
            <a:r>
              <a:rPr lang="en-US" dirty="0">
                <a:solidFill>
                  <a:srgbClr val="002060"/>
                </a:solidFill>
              </a:rPr>
              <a:t>PhD 2010, Princeton University, EE (major) &amp; CS (minors)</a:t>
            </a:r>
          </a:p>
          <a:p>
            <a:pPr lvl="1">
              <a:lnSpc>
                <a:spcPct val="80000"/>
              </a:lnSpc>
              <a:buClr>
                <a:srgbClr val="FF7200"/>
              </a:buClr>
            </a:pPr>
            <a:r>
              <a:rPr lang="en-US" dirty="0">
                <a:solidFill>
                  <a:srgbClr val="002060"/>
                </a:solidFill>
              </a:rPr>
              <a:t>AT&amp;T Research, 2010-2014</a:t>
            </a:r>
          </a:p>
          <a:p>
            <a:pPr lvl="1">
              <a:lnSpc>
                <a:spcPct val="80000"/>
              </a:lnSpc>
              <a:buClr>
                <a:srgbClr val="FF7200"/>
              </a:buClr>
            </a:pPr>
            <a:r>
              <a:rPr lang="en-US" dirty="0">
                <a:solidFill>
                  <a:srgbClr val="002060"/>
                </a:solidFill>
              </a:rPr>
              <a:t>Purdue University, 2015-Current (Currently Associate Professor)</a:t>
            </a:r>
          </a:p>
          <a:p>
            <a:pPr lvl="1">
              <a:lnSpc>
                <a:spcPct val="80000"/>
              </a:lnSpc>
              <a:buClr>
                <a:srgbClr val="FF7200"/>
              </a:buClr>
            </a:pPr>
            <a:endParaRPr lang="en-US" dirty="0"/>
          </a:p>
          <a:p>
            <a:r>
              <a:rPr lang="en-US" dirty="0"/>
              <a:t>Research interests</a:t>
            </a:r>
          </a:p>
        </p:txBody>
      </p:sp>
      <p:sp>
        <p:nvSpPr>
          <p:cNvPr id="4" name="Oval 3"/>
          <p:cNvSpPr/>
          <p:nvPr/>
        </p:nvSpPr>
        <p:spPr>
          <a:xfrm>
            <a:off x="4724400" y="3657600"/>
            <a:ext cx="1453481" cy="1025105"/>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solidFill>
                <a:srgbClr val="00B050"/>
              </a:solidFill>
            </a:endParaRPr>
          </a:p>
        </p:txBody>
      </p:sp>
      <p:sp>
        <p:nvSpPr>
          <p:cNvPr id="5" name="TextBox 4"/>
          <p:cNvSpPr txBox="1"/>
          <p:nvPr/>
        </p:nvSpPr>
        <p:spPr>
          <a:xfrm>
            <a:off x="4852379" y="3825301"/>
            <a:ext cx="1197522" cy="646331"/>
          </a:xfrm>
          <a:prstGeom prst="rect">
            <a:avLst/>
          </a:prstGeom>
          <a:noFill/>
        </p:spPr>
        <p:txBody>
          <a:bodyPr wrap="square" rtlCol="0">
            <a:spAutoFit/>
          </a:bodyPr>
          <a:lstStyle/>
          <a:p>
            <a:pPr algn="ctr"/>
            <a:r>
              <a:rPr lang="en-US" sz="1200" b="1" dirty="0">
                <a:solidFill>
                  <a:schemeClr val="bg1"/>
                </a:solidFill>
              </a:rPr>
              <a:t>Problem motivation by practicality</a:t>
            </a:r>
          </a:p>
        </p:txBody>
      </p:sp>
      <p:cxnSp>
        <p:nvCxnSpPr>
          <p:cNvPr id="6" name="Straight Arrow Connector 5"/>
          <p:cNvCxnSpPr>
            <a:stCxn id="4" idx="6"/>
            <a:endCxn id="7" idx="2"/>
          </p:cNvCxnSpPr>
          <p:nvPr/>
        </p:nvCxnSpPr>
        <p:spPr>
          <a:xfrm flipV="1">
            <a:off x="6177881" y="4135648"/>
            <a:ext cx="984916" cy="3450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7" name="Oval 6"/>
          <p:cNvSpPr/>
          <p:nvPr/>
        </p:nvSpPr>
        <p:spPr>
          <a:xfrm>
            <a:off x="7162797" y="3623095"/>
            <a:ext cx="1453481" cy="1025105"/>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solidFill>
                <a:srgbClr val="00B050"/>
              </a:solidFill>
            </a:endParaRPr>
          </a:p>
        </p:txBody>
      </p:sp>
      <p:sp>
        <p:nvSpPr>
          <p:cNvPr id="8" name="TextBox 7"/>
          <p:cNvSpPr txBox="1"/>
          <p:nvPr/>
        </p:nvSpPr>
        <p:spPr>
          <a:xfrm>
            <a:off x="7315200" y="3794997"/>
            <a:ext cx="1197522" cy="646331"/>
          </a:xfrm>
          <a:prstGeom prst="rect">
            <a:avLst/>
          </a:prstGeom>
          <a:noFill/>
        </p:spPr>
        <p:txBody>
          <a:bodyPr wrap="square" rtlCol="0">
            <a:spAutoFit/>
          </a:bodyPr>
          <a:lstStyle/>
          <a:p>
            <a:pPr algn="ctr"/>
            <a:r>
              <a:rPr lang="en-US" sz="1200" b="1" dirty="0">
                <a:solidFill>
                  <a:schemeClr val="bg1"/>
                </a:solidFill>
              </a:rPr>
              <a:t>Modeling dominant issues</a:t>
            </a:r>
          </a:p>
        </p:txBody>
      </p:sp>
      <p:sp>
        <p:nvSpPr>
          <p:cNvPr id="9" name="Oval 8"/>
          <p:cNvSpPr/>
          <p:nvPr/>
        </p:nvSpPr>
        <p:spPr>
          <a:xfrm>
            <a:off x="7391400" y="5223295"/>
            <a:ext cx="1453481" cy="1025105"/>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solidFill>
                <a:srgbClr val="00B050"/>
              </a:solidFill>
            </a:endParaRPr>
          </a:p>
        </p:txBody>
      </p:sp>
      <p:sp>
        <p:nvSpPr>
          <p:cNvPr id="10" name="TextBox 9"/>
          <p:cNvSpPr txBox="1"/>
          <p:nvPr/>
        </p:nvSpPr>
        <p:spPr>
          <a:xfrm>
            <a:off x="7543800" y="5399913"/>
            <a:ext cx="1197522" cy="646331"/>
          </a:xfrm>
          <a:prstGeom prst="rect">
            <a:avLst/>
          </a:prstGeom>
          <a:noFill/>
        </p:spPr>
        <p:txBody>
          <a:bodyPr wrap="square" rtlCol="0">
            <a:spAutoFit/>
          </a:bodyPr>
          <a:lstStyle/>
          <a:p>
            <a:pPr algn="ctr"/>
            <a:r>
              <a:rPr lang="en-US" sz="1200" b="1" dirty="0">
                <a:solidFill>
                  <a:schemeClr val="bg1"/>
                </a:solidFill>
              </a:rPr>
              <a:t>Results to deal with these issues</a:t>
            </a:r>
          </a:p>
        </p:txBody>
      </p:sp>
      <p:cxnSp>
        <p:nvCxnSpPr>
          <p:cNvPr id="11" name="Straight Arrow Connector 10"/>
          <p:cNvCxnSpPr>
            <a:stCxn id="7" idx="4"/>
            <a:endCxn id="9" idx="0"/>
          </p:cNvCxnSpPr>
          <p:nvPr/>
        </p:nvCxnSpPr>
        <p:spPr>
          <a:xfrm>
            <a:off x="7889538" y="4648200"/>
            <a:ext cx="228603" cy="57509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2" name="Oval 11"/>
          <p:cNvSpPr/>
          <p:nvPr/>
        </p:nvSpPr>
        <p:spPr>
          <a:xfrm>
            <a:off x="5252118" y="5223295"/>
            <a:ext cx="1453481" cy="1025105"/>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solidFill>
                <a:srgbClr val="00B050"/>
              </a:solidFill>
            </a:endParaRPr>
          </a:p>
        </p:txBody>
      </p:sp>
      <p:sp>
        <p:nvSpPr>
          <p:cNvPr id="13" name="TextBox 12"/>
          <p:cNvSpPr txBox="1"/>
          <p:nvPr/>
        </p:nvSpPr>
        <p:spPr>
          <a:xfrm>
            <a:off x="5334000" y="5334000"/>
            <a:ext cx="1325502" cy="830997"/>
          </a:xfrm>
          <a:prstGeom prst="rect">
            <a:avLst/>
          </a:prstGeom>
          <a:noFill/>
        </p:spPr>
        <p:txBody>
          <a:bodyPr wrap="square" rtlCol="0">
            <a:spAutoFit/>
          </a:bodyPr>
          <a:lstStyle/>
          <a:p>
            <a:pPr algn="ctr"/>
            <a:r>
              <a:rPr lang="en-US" sz="1200" b="1" dirty="0">
                <a:solidFill>
                  <a:schemeClr val="bg1"/>
                </a:solidFill>
              </a:rPr>
              <a:t>Implementation to find gap in theory and practice</a:t>
            </a:r>
          </a:p>
        </p:txBody>
      </p:sp>
      <p:cxnSp>
        <p:nvCxnSpPr>
          <p:cNvPr id="14" name="Straight Arrow Connector 13"/>
          <p:cNvCxnSpPr>
            <a:stCxn id="9" idx="2"/>
            <a:endCxn id="13" idx="3"/>
          </p:cNvCxnSpPr>
          <p:nvPr/>
        </p:nvCxnSpPr>
        <p:spPr>
          <a:xfrm flipH="1">
            <a:off x="6659502" y="5735848"/>
            <a:ext cx="731898" cy="1365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a:stCxn id="12" idx="7"/>
            <a:endCxn id="7" idx="3"/>
          </p:cNvCxnSpPr>
          <p:nvPr/>
        </p:nvCxnSpPr>
        <p:spPr>
          <a:xfrm flipV="1">
            <a:off x="6492742" y="4498077"/>
            <a:ext cx="882912" cy="87534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2" name="TextBox 21"/>
          <p:cNvSpPr txBox="1"/>
          <p:nvPr/>
        </p:nvSpPr>
        <p:spPr>
          <a:xfrm>
            <a:off x="6387873" y="6278835"/>
            <a:ext cx="1549848" cy="369332"/>
          </a:xfrm>
          <a:prstGeom prst="rect">
            <a:avLst/>
          </a:prstGeom>
          <a:noFill/>
        </p:spPr>
        <p:txBody>
          <a:bodyPr wrap="none" rtlCol="0">
            <a:spAutoFit/>
          </a:bodyPr>
          <a:lstStyle/>
          <a:p>
            <a:r>
              <a:rPr lang="en-US" dirty="0"/>
              <a:t>Research View</a:t>
            </a:r>
          </a:p>
        </p:txBody>
      </p:sp>
      <p:sp>
        <p:nvSpPr>
          <p:cNvPr id="16" name="TextBox 15"/>
          <p:cNvSpPr txBox="1"/>
          <p:nvPr/>
        </p:nvSpPr>
        <p:spPr>
          <a:xfrm>
            <a:off x="-609600" y="3505200"/>
            <a:ext cx="5358420" cy="2092881"/>
          </a:xfrm>
          <a:prstGeom prst="rect">
            <a:avLst/>
          </a:prstGeom>
          <a:noFill/>
        </p:spPr>
        <p:txBody>
          <a:bodyPr wrap="square" rtlCol="0">
            <a:spAutoFit/>
          </a:bodyPr>
          <a:lstStyle/>
          <a:p>
            <a:pPr lvl="2">
              <a:lnSpc>
                <a:spcPct val="80000"/>
              </a:lnSpc>
              <a:buClr>
                <a:srgbClr val="FF7200"/>
              </a:buClr>
            </a:pPr>
            <a:r>
              <a:rPr lang="en-US" sz="2000" dirty="0">
                <a:solidFill>
                  <a:srgbClr val="002060"/>
                </a:solidFill>
              </a:rPr>
              <a:t>Machine Learning, Data Science</a:t>
            </a:r>
          </a:p>
          <a:p>
            <a:pPr lvl="2">
              <a:lnSpc>
                <a:spcPct val="80000"/>
              </a:lnSpc>
              <a:buClr>
                <a:srgbClr val="FF7200"/>
              </a:buClr>
            </a:pPr>
            <a:endParaRPr lang="en-US" sz="2000" dirty="0">
              <a:solidFill>
                <a:srgbClr val="002060"/>
              </a:solidFill>
            </a:endParaRPr>
          </a:p>
          <a:p>
            <a:pPr lvl="2">
              <a:lnSpc>
                <a:spcPct val="80000"/>
              </a:lnSpc>
              <a:buClr>
                <a:srgbClr val="FF7200"/>
              </a:buClr>
            </a:pPr>
            <a:r>
              <a:rPr lang="en-US" sz="2000" dirty="0">
                <a:solidFill>
                  <a:srgbClr val="002060"/>
                </a:solidFill>
              </a:rPr>
              <a:t>Cloud Computing, Distributed Storage</a:t>
            </a:r>
          </a:p>
          <a:p>
            <a:pPr lvl="2">
              <a:lnSpc>
                <a:spcPct val="80000"/>
              </a:lnSpc>
              <a:buClr>
                <a:srgbClr val="FF7200"/>
              </a:buClr>
            </a:pPr>
            <a:endParaRPr lang="en-US" sz="2000" dirty="0">
              <a:solidFill>
                <a:srgbClr val="002060"/>
              </a:solidFill>
            </a:endParaRPr>
          </a:p>
          <a:p>
            <a:pPr lvl="2">
              <a:lnSpc>
                <a:spcPct val="80000"/>
              </a:lnSpc>
              <a:buClr>
                <a:srgbClr val="FF7200"/>
              </a:buClr>
            </a:pPr>
            <a:r>
              <a:rPr lang="en-US" sz="2000" dirty="0">
                <a:solidFill>
                  <a:srgbClr val="002060"/>
                </a:solidFill>
              </a:rPr>
              <a:t>Communication Networks</a:t>
            </a:r>
          </a:p>
          <a:p>
            <a:pPr lvl="2">
              <a:lnSpc>
                <a:spcPct val="80000"/>
              </a:lnSpc>
              <a:buClr>
                <a:srgbClr val="FF7200"/>
              </a:buClr>
            </a:pPr>
            <a:endParaRPr lang="en-US" sz="2000" dirty="0">
              <a:solidFill>
                <a:srgbClr val="002060"/>
              </a:solidFill>
            </a:endParaRPr>
          </a:p>
          <a:p>
            <a:pPr lvl="2">
              <a:lnSpc>
                <a:spcPct val="80000"/>
              </a:lnSpc>
              <a:buClr>
                <a:srgbClr val="FF7200"/>
              </a:buClr>
            </a:pPr>
            <a:r>
              <a:rPr lang="en-US" sz="2000" dirty="0">
                <a:solidFill>
                  <a:srgbClr val="002060"/>
                </a:solidFill>
              </a:rPr>
              <a:t>Smart Grids, Transportation</a:t>
            </a:r>
          </a:p>
          <a:p>
            <a:endParaRPr lang="en-US" dirty="0"/>
          </a:p>
        </p:txBody>
      </p:sp>
      <p:sp>
        <p:nvSpPr>
          <p:cNvPr id="17" name="Rectangle 16">
            <a:extLst>
              <a:ext uri="{FF2B5EF4-FFF2-40B4-BE49-F238E27FC236}">
                <a16:creationId xmlns:a16="http://schemas.microsoft.com/office/drawing/2014/main" xmlns="" id="{326E3FC7-DC11-0745-96D8-287E7F2E087D}"/>
              </a:ext>
            </a:extLst>
          </p:cNvPr>
          <p:cNvSpPr/>
          <p:nvPr/>
        </p:nvSpPr>
        <p:spPr>
          <a:xfrm>
            <a:off x="6659502" y="76200"/>
            <a:ext cx="2332098" cy="381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9736554"/>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76200"/>
            <a:ext cx="7315200" cy="792162"/>
          </a:xfrm>
        </p:spPr>
        <p:txBody>
          <a:bodyPr/>
          <a:lstStyle/>
          <a:p>
            <a:r>
              <a:rPr lang="en-US" sz="4000" dirty="0">
                <a:solidFill>
                  <a:srgbClr val="D09E00"/>
                </a:solidFill>
              </a:rPr>
              <a:t>Honors and Awards</a:t>
            </a:r>
          </a:p>
        </p:txBody>
      </p:sp>
      <p:sp>
        <p:nvSpPr>
          <p:cNvPr id="3" name="Text Placeholder 2"/>
          <p:cNvSpPr>
            <a:spLocks noGrp="1"/>
          </p:cNvSpPr>
          <p:nvPr>
            <p:ph type="body" idx="11"/>
          </p:nvPr>
        </p:nvSpPr>
        <p:spPr>
          <a:xfrm>
            <a:off x="38811" y="965188"/>
            <a:ext cx="8319670" cy="4983831"/>
          </a:xfrm>
        </p:spPr>
        <p:txBody>
          <a:bodyPr/>
          <a:lstStyle/>
          <a:p>
            <a:pPr lvl="1">
              <a:lnSpc>
                <a:spcPct val="80000"/>
              </a:lnSpc>
              <a:buClr>
                <a:srgbClr val="FF7200"/>
              </a:buClr>
            </a:pPr>
            <a:endParaRPr lang="en-US" dirty="0">
              <a:solidFill>
                <a:srgbClr val="002060"/>
              </a:solidFill>
            </a:endParaRPr>
          </a:p>
          <a:p>
            <a:pPr lvl="1">
              <a:lnSpc>
                <a:spcPct val="80000"/>
              </a:lnSpc>
              <a:buClr>
                <a:srgbClr val="FF7200"/>
              </a:buClr>
            </a:pPr>
            <a:r>
              <a:rPr lang="en-US" dirty="0">
                <a:solidFill>
                  <a:srgbClr val="002060"/>
                </a:solidFill>
              </a:rPr>
              <a:t>2017 IEEE Jack Neubauer Memorial Award ﻿for the Best Systems Paper published in the IEEE Transactions on Vehicular Technology </a:t>
            </a:r>
          </a:p>
          <a:p>
            <a:pPr lvl="1">
              <a:lnSpc>
                <a:spcPct val="80000"/>
              </a:lnSpc>
              <a:buClr>
                <a:srgbClr val="FF7200"/>
              </a:buClr>
            </a:pPr>
            <a:endParaRPr lang="en-US" dirty="0">
              <a:solidFill>
                <a:srgbClr val="002060"/>
              </a:solidFill>
            </a:endParaRPr>
          </a:p>
          <a:p>
            <a:pPr lvl="1">
              <a:lnSpc>
                <a:spcPct val="80000"/>
              </a:lnSpc>
              <a:buClr>
                <a:srgbClr val="FF7200"/>
              </a:buClr>
            </a:pPr>
            <a:r>
              <a:rPr lang="en-US" dirty="0">
                <a:solidFill>
                  <a:srgbClr val="002060"/>
                </a:solidFill>
              </a:rPr>
              <a:t>2018 Infocom Workshop Best Paper Award </a:t>
            </a:r>
          </a:p>
          <a:p>
            <a:pPr lvl="1">
              <a:lnSpc>
                <a:spcPct val="80000"/>
              </a:lnSpc>
              <a:buClr>
                <a:srgbClr val="FF7200"/>
              </a:buClr>
            </a:pPr>
            <a:endParaRPr lang="en-US" dirty="0">
              <a:solidFill>
                <a:srgbClr val="002060"/>
              </a:solidFill>
            </a:endParaRPr>
          </a:p>
          <a:p>
            <a:pPr lvl="1">
              <a:lnSpc>
                <a:spcPct val="80000"/>
              </a:lnSpc>
              <a:buClr>
                <a:srgbClr val="FF7200"/>
              </a:buClr>
            </a:pPr>
            <a:r>
              <a:rPr lang="en-US" dirty="0">
                <a:solidFill>
                  <a:srgbClr val="002060"/>
                </a:solidFill>
              </a:rPr>
              <a:t>Best-in-Session-Presentation Award in IEEE Infocom 2017 </a:t>
            </a:r>
          </a:p>
          <a:p>
            <a:pPr lvl="1">
              <a:lnSpc>
                <a:spcPct val="80000"/>
              </a:lnSpc>
              <a:buClr>
                <a:srgbClr val="FF7200"/>
              </a:buClr>
            </a:pPr>
            <a:endParaRPr lang="en-US" dirty="0">
              <a:solidFill>
                <a:srgbClr val="002060"/>
              </a:solidFill>
            </a:endParaRPr>
          </a:p>
          <a:p>
            <a:pPr lvl="1">
              <a:lnSpc>
                <a:spcPct val="80000"/>
              </a:lnSpc>
              <a:buClr>
                <a:srgbClr val="FF7200"/>
              </a:buClr>
            </a:pPr>
            <a:r>
              <a:rPr lang="en-US" dirty="0">
                <a:solidFill>
                  <a:srgbClr val="002060"/>
                </a:solidFill>
              </a:rPr>
              <a:t>Senior Vice President Team Excellence Award - AT&amp;T, 2014 </a:t>
            </a:r>
          </a:p>
          <a:p>
            <a:pPr lvl="1">
              <a:lnSpc>
                <a:spcPct val="80000"/>
              </a:lnSpc>
              <a:buClr>
                <a:srgbClr val="FF7200"/>
              </a:buClr>
            </a:pPr>
            <a:endParaRPr lang="en-US" dirty="0">
              <a:solidFill>
                <a:srgbClr val="002060"/>
              </a:solidFill>
            </a:endParaRPr>
          </a:p>
          <a:p>
            <a:pPr lvl="1">
              <a:lnSpc>
                <a:spcPct val="80000"/>
              </a:lnSpc>
              <a:buClr>
                <a:srgbClr val="FF7200"/>
              </a:buClr>
            </a:pPr>
            <a:r>
              <a:rPr lang="en-US" dirty="0">
                <a:solidFill>
                  <a:srgbClr val="002060"/>
                </a:solidFill>
              </a:rPr>
              <a:t>Vice President Excellence Award - AT&amp;T, 3Q 2012 </a:t>
            </a:r>
          </a:p>
          <a:p>
            <a:pPr lvl="1">
              <a:lnSpc>
                <a:spcPct val="80000"/>
              </a:lnSpc>
              <a:buClr>
                <a:srgbClr val="FF7200"/>
              </a:buClr>
            </a:pPr>
            <a:endParaRPr lang="en-US" dirty="0">
              <a:solidFill>
                <a:srgbClr val="002060"/>
              </a:solidFill>
            </a:endParaRPr>
          </a:p>
          <a:p>
            <a:pPr lvl="1">
              <a:lnSpc>
                <a:spcPct val="80000"/>
              </a:lnSpc>
              <a:buClr>
                <a:srgbClr val="FF7200"/>
              </a:buClr>
            </a:pPr>
            <a:r>
              <a:rPr lang="en-US" dirty="0">
                <a:solidFill>
                  <a:srgbClr val="002060"/>
                </a:solidFill>
              </a:rPr>
              <a:t>Porter Ogden Jacobus Honorific Fellowship – 2009 (The highest honor awarded by the Graduate School at Princeton.) </a:t>
            </a:r>
          </a:p>
          <a:p>
            <a:pPr lvl="1">
              <a:lnSpc>
                <a:spcPct val="80000"/>
              </a:lnSpc>
              <a:buClr>
                <a:srgbClr val="FF7200"/>
              </a:buClr>
            </a:pPr>
            <a:endParaRPr lang="en-US" dirty="0">
              <a:solidFill>
                <a:srgbClr val="002060"/>
              </a:solidFill>
            </a:endParaRPr>
          </a:p>
          <a:p>
            <a:pPr lvl="1">
              <a:lnSpc>
                <a:spcPct val="80000"/>
              </a:lnSpc>
              <a:buClr>
                <a:srgbClr val="FF7200"/>
              </a:buClr>
            </a:pPr>
            <a:r>
              <a:rPr lang="en-US" dirty="0">
                <a:solidFill>
                  <a:srgbClr val="002060"/>
                </a:solidFill>
              </a:rPr>
              <a:t>Excellence in Teaching Award - 2008</a:t>
            </a:r>
          </a:p>
          <a:p>
            <a:pPr lvl="1">
              <a:lnSpc>
                <a:spcPct val="80000"/>
              </a:lnSpc>
              <a:buClr>
                <a:srgbClr val="FF7200"/>
              </a:buClr>
            </a:pPr>
            <a:endParaRPr lang="en-US" dirty="0"/>
          </a:p>
        </p:txBody>
      </p:sp>
      <p:sp>
        <p:nvSpPr>
          <p:cNvPr id="17" name="Rectangle 16">
            <a:extLst>
              <a:ext uri="{FF2B5EF4-FFF2-40B4-BE49-F238E27FC236}">
                <a16:creationId xmlns:a16="http://schemas.microsoft.com/office/drawing/2014/main" xmlns="" id="{326E3FC7-DC11-0745-96D8-287E7F2E087D}"/>
              </a:ext>
            </a:extLst>
          </p:cNvPr>
          <p:cNvSpPr/>
          <p:nvPr/>
        </p:nvSpPr>
        <p:spPr>
          <a:xfrm>
            <a:off x="6659502" y="76200"/>
            <a:ext cx="2332098" cy="381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6475071"/>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8229600" cy="1143000"/>
          </a:xfrm>
        </p:spPr>
        <p:txBody>
          <a:bodyPr/>
          <a:lstStyle/>
          <a:p>
            <a:r>
              <a:rPr lang="en-US" sz="3600" dirty="0">
                <a:solidFill>
                  <a:schemeClr val="bg1"/>
                </a:solidFill>
              </a:rPr>
              <a:t>Reinforcement Learning</a:t>
            </a:r>
          </a:p>
        </p:txBody>
      </p:sp>
      <p:sp>
        <p:nvSpPr>
          <p:cNvPr id="5" name="Text Placeholder 2"/>
          <p:cNvSpPr>
            <a:spLocks noGrp="1"/>
          </p:cNvSpPr>
          <p:nvPr>
            <p:ph type="body" idx="11"/>
          </p:nvPr>
        </p:nvSpPr>
        <p:spPr>
          <a:xfrm>
            <a:off x="367130" y="3962400"/>
            <a:ext cx="8319670" cy="1867398"/>
          </a:xfrm>
        </p:spPr>
        <p:txBody>
          <a:bodyPr/>
          <a:lstStyle/>
          <a:p>
            <a:pPr lvl="1">
              <a:lnSpc>
                <a:spcPct val="80000"/>
              </a:lnSpc>
              <a:buClr>
                <a:srgbClr val="FF7200"/>
              </a:buClr>
            </a:pPr>
            <a:r>
              <a:rPr lang="en-US" dirty="0">
                <a:solidFill>
                  <a:srgbClr val="002060"/>
                </a:solidFill>
              </a:rPr>
              <a:t>Reinforcement Learning has many applications. </a:t>
            </a:r>
          </a:p>
          <a:p>
            <a:pPr lvl="1">
              <a:lnSpc>
                <a:spcPct val="80000"/>
              </a:lnSpc>
              <a:buClr>
                <a:srgbClr val="FF7200"/>
              </a:buClr>
            </a:pPr>
            <a:endParaRPr lang="en-US" dirty="0">
              <a:solidFill>
                <a:srgbClr val="002060"/>
              </a:solidFill>
            </a:endParaRPr>
          </a:p>
          <a:p>
            <a:pPr lvl="1">
              <a:lnSpc>
                <a:spcPct val="80000"/>
              </a:lnSpc>
              <a:buClr>
                <a:srgbClr val="FF7200"/>
              </a:buClr>
            </a:pPr>
            <a:r>
              <a:rPr lang="en-US" dirty="0">
                <a:solidFill>
                  <a:srgbClr val="002060"/>
                </a:solidFill>
              </a:rPr>
              <a:t>We work on exploring both fundamental limits and applications of novel algorithms for reinforcement learning</a:t>
            </a:r>
          </a:p>
          <a:p>
            <a:pPr lvl="1">
              <a:lnSpc>
                <a:spcPct val="80000"/>
              </a:lnSpc>
              <a:buClr>
                <a:srgbClr val="FF7200"/>
              </a:buClr>
            </a:pPr>
            <a:r>
              <a:rPr lang="en-US" dirty="0">
                <a:solidFill>
                  <a:srgbClr val="002060"/>
                </a:solidFill>
              </a:rPr>
              <a:t>	- How to account for combinatorial action space?</a:t>
            </a:r>
          </a:p>
          <a:p>
            <a:pPr lvl="1">
              <a:lnSpc>
                <a:spcPct val="80000"/>
              </a:lnSpc>
              <a:buClr>
                <a:srgbClr val="FF7200"/>
              </a:buClr>
            </a:pPr>
            <a:r>
              <a:rPr lang="en-US" dirty="0">
                <a:solidFill>
                  <a:srgbClr val="002060"/>
                </a:solidFill>
              </a:rPr>
              <a:t>	- Delays in the knowledge of state</a:t>
            </a:r>
          </a:p>
          <a:p>
            <a:pPr lvl="1">
              <a:lnSpc>
                <a:spcPct val="80000"/>
              </a:lnSpc>
              <a:buClr>
                <a:srgbClr val="FF7200"/>
              </a:buClr>
            </a:pPr>
            <a:r>
              <a:rPr lang="en-US" dirty="0">
                <a:solidFill>
                  <a:srgbClr val="002060"/>
                </a:solidFill>
              </a:rPr>
              <a:t>	- Application to Uber Pool ride-sharing service </a:t>
            </a:r>
          </a:p>
          <a:p>
            <a:pPr lvl="1">
              <a:lnSpc>
                <a:spcPct val="80000"/>
              </a:lnSpc>
              <a:buClr>
                <a:srgbClr val="FF7200"/>
              </a:buClr>
            </a:pPr>
            <a:r>
              <a:rPr lang="en-US" dirty="0">
                <a:solidFill>
                  <a:srgbClr val="002060"/>
                </a:solidFill>
              </a:rPr>
              <a:t>	- Application to Resource Management in Networks</a:t>
            </a:r>
          </a:p>
          <a:p>
            <a:pPr lvl="1">
              <a:lnSpc>
                <a:spcPct val="80000"/>
              </a:lnSpc>
              <a:buClr>
                <a:srgbClr val="FF7200"/>
              </a:buClr>
            </a:pPr>
            <a:endParaRPr lang="en-US" dirty="0">
              <a:solidFill>
                <a:srgbClr val="002060"/>
              </a:solidFill>
            </a:endParaRPr>
          </a:p>
        </p:txBody>
      </p:sp>
      <p:sp>
        <p:nvSpPr>
          <p:cNvPr id="6" name="Rectangle 5">
            <a:extLst>
              <a:ext uri="{FF2B5EF4-FFF2-40B4-BE49-F238E27FC236}">
                <a16:creationId xmlns:a16="http://schemas.microsoft.com/office/drawing/2014/main" xmlns="" id="{1B29AFD8-23CF-6243-B8E1-E0DD0BB444CE}"/>
              </a:ext>
            </a:extLst>
          </p:cNvPr>
          <p:cNvSpPr/>
          <p:nvPr/>
        </p:nvSpPr>
        <p:spPr>
          <a:xfrm>
            <a:off x="6659502" y="76200"/>
            <a:ext cx="2332098" cy="381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2"/>
          <a:stretch>
            <a:fillRect/>
          </a:stretch>
        </p:blipFill>
        <p:spPr>
          <a:xfrm>
            <a:off x="4562475" y="3419475"/>
            <a:ext cx="19050" cy="19050"/>
          </a:xfrm>
          <a:prstGeom prst="rect">
            <a:avLst/>
          </a:prstGeom>
        </p:spPr>
      </p:pic>
      <p:pic>
        <p:nvPicPr>
          <p:cNvPr id="9" name="Picture 8"/>
          <p:cNvPicPr>
            <a:picLocks noChangeAspect="1"/>
          </p:cNvPicPr>
          <p:nvPr/>
        </p:nvPicPr>
        <p:blipFill>
          <a:blip r:embed="rId2"/>
          <a:stretch>
            <a:fillRect/>
          </a:stretch>
        </p:blipFill>
        <p:spPr>
          <a:xfrm>
            <a:off x="4714875" y="3571875"/>
            <a:ext cx="19050" cy="19050"/>
          </a:xfrm>
          <a:prstGeom prst="rect">
            <a:avLst/>
          </a:prstGeom>
        </p:spPr>
      </p:pic>
      <p:pic>
        <p:nvPicPr>
          <p:cNvPr id="10" name="Picture 9"/>
          <p:cNvPicPr>
            <a:picLocks noChangeAspect="1"/>
          </p:cNvPicPr>
          <p:nvPr/>
        </p:nvPicPr>
        <p:blipFill>
          <a:blip r:embed="rId3"/>
          <a:stretch>
            <a:fillRect/>
          </a:stretch>
        </p:blipFill>
        <p:spPr>
          <a:xfrm>
            <a:off x="1066800" y="1066800"/>
            <a:ext cx="6505575" cy="2819400"/>
          </a:xfrm>
          <a:prstGeom prst="rect">
            <a:avLst/>
          </a:prstGeom>
        </p:spPr>
      </p:pic>
    </p:spTree>
    <p:extLst>
      <p:ext uri="{BB962C8B-B14F-4D97-AF65-F5344CB8AC3E}">
        <p14:creationId xmlns:p14="http://schemas.microsoft.com/office/powerpoint/2010/main" val="2605243090"/>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xmlns="" id="{1B29AFD8-23CF-6243-B8E1-E0DD0BB444CE}"/>
              </a:ext>
            </a:extLst>
          </p:cNvPr>
          <p:cNvSpPr/>
          <p:nvPr/>
        </p:nvSpPr>
        <p:spPr>
          <a:xfrm>
            <a:off x="6659502" y="76200"/>
            <a:ext cx="2332098" cy="381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xmlns="" id="{21A750C8-CDD7-6748-8FB3-4E632C8F45EF}"/>
              </a:ext>
            </a:extLst>
          </p:cNvPr>
          <p:cNvSpPr>
            <a:spLocks noGrp="1"/>
          </p:cNvSpPr>
          <p:nvPr>
            <p:ph type="body" idx="11"/>
          </p:nvPr>
        </p:nvSpPr>
        <p:spPr/>
        <p:txBody>
          <a:bodyPr/>
          <a:lstStyle/>
          <a:p>
            <a:endParaRPr lang="en-US"/>
          </a:p>
        </p:txBody>
      </p:sp>
      <p:sp>
        <p:nvSpPr>
          <p:cNvPr id="11" name="Rectangle 10">
            <a:extLst>
              <a:ext uri="{FF2B5EF4-FFF2-40B4-BE49-F238E27FC236}">
                <a16:creationId xmlns:a16="http://schemas.microsoft.com/office/drawing/2014/main" xmlns="" id="{A5F54B0E-F6D2-4246-BA26-8081922EBCCE}"/>
              </a:ext>
            </a:extLst>
          </p:cNvPr>
          <p:cNvSpPr/>
          <p:nvPr/>
        </p:nvSpPr>
        <p:spPr>
          <a:xfrm>
            <a:off x="0" y="655638"/>
            <a:ext cx="9144000" cy="1066800"/>
          </a:xfrm>
          <a:prstGeom prst="rect">
            <a:avLst/>
          </a:prstGeom>
          <a:solidFill>
            <a:schemeClr val="bg1"/>
          </a:solidFill>
          <a:ln>
            <a:solidFill>
              <a:schemeClr val="bg1"/>
            </a:solidFill>
          </a:ln>
          <a:effectLst/>
        </p:spPr>
        <p:style>
          <a:lnRef idx="1">
            <a:schemeClr val="accent3"/>
          </a:lnRef>
          <a:fillRef idx="3">
            <a:schemeClr val="accent3"/>
          </a:fillRef>
          <a:effectRef idx="2">
            <a:schemeClr val="accent3"/>
          </a:effectRef>
          <a:fontRef idx="minor">
            <a:schemeClr val="lt1"/>
          </a:fontRef>
        </p:style>
        <p:txBody>
          <a:bodyPr anchor="ctr"/>
          <a:lstStyle/>
          <a:p>
            <a:pPr algn="ctr" defTabSz="457200" eaLnBrk="1" fontAlgn="auto" hangingPunct="1">
              <a:spcBef>
                <a:spcPts val="0"/>
              </a:spcBef>
              <a:spcAft>
                <a:spcPts val="0"/>
              </a:spcAft>
              <a:defRPr/>
            </a:pPr>
            <a:endParaRPr lang="en-US" sz="1800">
              <a:solidFill>
                <a:srgbClr val="FFFFFF"/>
              </a:solidFill>
              <a:latin typeface="Arial" charset="0"/>
              <a:ea typeface="ＭＳ Ｐゴシック" charset="0"/>
              <a:cs typeface="ＭＳ Ｐゴシック" charset="0"/>
            </a:endParaRPr>
          </a:p>
        </p:txBody>
      </p:sp>
      <p:sp>
        <p:nvSpPr>
          <p:cNvPr id="12" name="Line 16">
            <a:extLst>
              <a:ext uri="{FF2B5EF4-FFF2-40B4-BE49-F238E27FC236}">
                <a16:creationId xmlns:a16="http://schemas.microsoft.com/office/drawing/2014/main" xmlns="" id="{C75E85A4-FCE3-764E-A7E9-EAA02D8F89AA}"/>
              </a:ext>
            </a:extLst>
          </p:cNvPr>
          <p:cNvSpPr>
            <a:spLocks noChangeShapeType="1"/>
          </p:cNvSpPr>
          <p:nvPr/>
        </p:nvSpPr>
        <p:spPr bwMode="auto">
          <a:xfrm>
            <a:off x="4575175" y="601663"/>
            <a:ext cx="0" cy="5810250"/>
          </a:xfrm>
          <a:prstGeom prst="line">
            <a:avLst/>
          </a:prstGeom>
          <a:noFill/>
          <a:ln w="28575">
            <a:solidFill>
              <a:srgbClr val="415F8A"/>
            </a:solidFill>
            <a:round/>
            <a:headEnd/>
            <a:tailEnd/>
          </a:ln>
          <a:extLst>
            <a:ext uri="{909E8E84-426E-40dd-AFC4-6F175D3DCCD1}"/>
          </a:extLst>
        </p:spPr>
        <p:txBody>
          <a:bodyPr/>
          <a:lstStyle/>
          <a:p>
            <a:pPr defTabSz="457200" eaLnBrk="1" fontAlgn="auto" hangingPunct="1">
              <a:spcBef>
                <a:spcPts val="0"/>
              </a:spcBef>
              <a:spcAft>
                <a:spcPts val="0"/>
              </a:spcAft>
              <a:defRPr/>
            </a:pPr>
            <a:endParaRPr lang="en-US" sz="1800">
              <a:solidFill>
                <a:prstClr val="black"/>
              </a:solidFill>
              <a:latin typeface="Calibri"/>
              <a:ea typeface="+mn-ea"/>
            </a:endParaRPr>
          </a:p>
        </p:txBody>
      </p:sp>
      <p:sp>
        <p:nvSpPr>
          <p:cNvPr id="13" name="Line 28">
            <a:extLst>
              <a:ext uri="{FF2B5EF4-FFF2-40B4-BE49-F238E27FC236}">
                <a16:creationId xmlns:a16="http://schemas.microsoft.com/office/drawing/2014/main" xmlns="" id="{A0FC2D5D-F2F6-C94E-9B78-1937AD8D46BC}"/>
              </a:ext>
            </a:extLst>
          </p:cNvPr>
          <p:cNvSpPr>
            <a:spLocks noChangeShapeType="1"/>
          </p:cNvSpPr>
          <p:nvPr/>
        </p:nvSpPr>
        <p:spPr bwMode="auto">
          <a:xfrm>
            <a:off x="4575175" y="3475038"/>
            <a:ext cx="4568825" cy="0"/>
          </a:xfrm>
          <a:prstGeom prst="line">
            <a:avLst/>
          </a:prstGeom>
          <a:noFill/>
          <a:ln w="28575">
            <a:solidFill>
              <a:srgbClr val="324664"/>
            </a:solidFill>
            <a:round/>
            <a:headEnd/>
            <a:tailEnd/>
          </a:ln>
          <a:extLst>
            <a:ext uri="{909E8E84-426E-40dd-AFC4-6F175D3DCCD1}"/>
          </a:extLst>
        </p:spPr>
        <p:txBody>
          <a:bodyPr/>
          <a:lstStyle/>
          <a:p>
            <a:pPr defTabSz="457200" eaLnBrk="1" fontAlgn="auto" hangingPunct="1">
              <a:spcBef>
                <a:spcPts val="0"/>
              </a:spcBef>
              <a:spcAft>
                <a:spcPts val="0"/>
              </a:spcAft>
              <a:defRPr/>
            </a:pPr>
            <a:endParaRPr lang="en-US" sz="1800">
              <a:solidFill>
                <a:prstClr val="black"/>
              </a:solidFill>
              <a:latin typeface="Calibri"/>
              <a:ea typeface="+mn-ea"/>
            </a:endParaRPr>
          </a:p>
        </p:txBody>
      </p:sp>
      <p:sp>
        <p:nvSpPr>
          <p:cNvPr id="14" name="Line 129">
            <a:extLst>
              <a:ext uri="{FF2B5EF4-FFF2-40B4-BE49-F238E27FC236}">
                <a16:creationId xmlns:a16="http://schemas.microsoft.com/office/drawing/2014/main" xmlns="" id="{38F13446-5C67-A749-BB68-BB84531C9C16}"/>
              </a:ext>
            </a:extLst>
          </p:cNvPr>
          <p:cNvSpPr>
            <a:spLocks noChangeShapeType="1"/>
          </p:cNvSpPr>
          <p:nvPr/>
        </p:nvSpPr>
        <p:spPr bwMode="auto">
          <a:xfrm>
            <a:off x="88900" y="3475038"/>
            <a:ext cx="4486275" cy="0"/>
          </a:xfrm>
          <a:prstGeom prst="line">
            <a:avLst/>
          </a:prstGeom>
          <a:noFill/>
          <a:ln w="28575">
            <a:solidFill>
              <a:srgbClr val="324664"/>
            </a:solidFill>
            <a:round/>
            <a:headEnd/>
            <a:tailEnd/>
          </a:ln>
          <a:extLst>
            <a:ext uri="{909E8E84-426E-40dd-AFC4-6F175D3DCCD1}"/>
          </a:extLst>
        </p:spPr>
        <p:txBody>
          <a:bodyPr/>
          <a:lstStyle/>
          <a:p>
            <a:pPr defTabSz="457200" eaLnBrk="1" fontAlgn="auto" hangingPunct="1">
              <a:spcBef>
                <a:spcPts val="0"/>
              </a:spcBef>
              <a:spcAft>
                <a:spcPts val="0"/>
              </a:spcAft>
              <a:defRPr/>
            </a:pPr>
            <a:endParaRPr lang="en-US" sz="1800">
              <a:solidFill>
                <a:prstClr val="black"/>
              </a:solidFill>
              <a:latin typeface="Calibri"/>
              <a:ea typeface="+mn-ea"/>
            </a:endParaRPr>
          </a:p>
        </p:txBody>
      </p:sp>
      <p:sp>
        <p:nvSpPr>
          <p:cNvPr id="15" name="Rectangle 151">
            <a:extLst>
              <a:ext uri="{FF2B5EF4-FFF2-40B4-BE49-F238E27FC236}">
                <a16:creationId xmlns:a16="http://schemas.microsoft.com/office/drawing/2014/main" xmlns="" id="{81C6FB15-D52E-A848-B06E-5279AD792071}"/>
              </a:ext>
            </a:extLst>
          </p:cNvPr>
          <p:cNvSpPr txBox="1">
            <a:spLocks noChangeArrowheads="1"/>
          </p:cNvSpPr>
          <p:nvPr/>
        </p:nvSpPr>
        <p:spPr>
          <a:xfrm>
            <a:off x="228600" y="731838"/>
            <a:ext cx="4267200" cy="2590800"/>
          </a:xfrm>
          <a:prstGeom prst="rect">
            <a:avLst/>
          </a:prstGeom>
        </p:spPr>
        <p:txBody>
          <a:bodyPr rtlCol="0">
            <a:normAutofit fontScale="92500"/>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eaLnBrk="1" fontAlgn="auto" hangingPunct="1">
              <a:spcAft>
                <a:spcPts val="0"/>
              </a:spcAft>
              <a:buFontTx/>
              <a:buNone/>
              <a:defRPr/>
            </a:pPr>
            <a:r>
              <a:rPr lang="en-US" sz="2000" b="1">
                <a:latin typeface="Arial" charset="0"/>
                <a:cs typeface="ＭＳ Ｐゴシック" charset="0"/>
              </a:rPr>
              <a:t>Objective:</a:t>
            </a:r>
          </a:p>
          <a:p>
            <a:pPr marL="120650" indent="-120650" eaLnBrk="1" fontAlgn="auto" hangingPunct="1">
              <a:spcAft>
                <a:spcPts val="0"/>
              </a:spcAft>
              <a:buFont typeface="Arial"/>
              <a:buChar char="•"/>
              <a:defRPr/>
            </a:pPr>
            <a:r>
              <a:rPr lang="en-US" sz="2000">
                <a:latin typeface="Arial" charset="0"/>
                <a:cs typeface="ＭＳ Ｐゴシック" charset="0"/>
              </a:rPr>
              <a:t>Algorithms for video streaming</a:t>
            </a:r>
          </a:p>
          <a:p>
            <a:pPr eaLnBrk="1" fontAlgn="auto" hangingPunct="1">
              <a:spcAft>
                <a:spcPts val="0"/>
              </a:spcAft>
              <a:buFontTx/>
              <a:buNone/>
              <a:defRPr/>
            </a:pPr>
            <a:r>
              <a:rPr lang="en-US" sz="2000" b="1">
                <a:latin typeface="Arial" charset="0"/>
                <a:cs typeface="ＭＳ Ｐゴシック" charset="0"/>
              </a:rPr>
              <a:t>Problem:</a:t>
            </a:r>
          </a:p>
          <a:p>
            <a:pPr marL="120650" indent="-120650" eaLnBrk="1" fontAlgn="auto" hangingPunct="1">
              <a:spcAft>
                <a:spcPts val="0"/>
              </a:spcAft>
              <a:buFont typeface="Arial"/>
              <a:buChar char="•"/>
              <a:defRPr/>
            </a:pPr>
            <a:r>
              <a:rPr lang="en-US" sz="2000">
                <a:latin typeface="Arial" charset="0"/>
                <a:cs typeface="ＭＳ Ｐゴシック" charset="0"/>
              </a:rPr>
              <a:t>Improving user quality of experience (QoE) when watching videos on demand or live TV, taking into account variable bit-rates, multiple paths, and virtual reality.</a:t>
            </a:r>
            <a:endParaRPr lang="en-US" sz="2000" dirty="0">
              <a:latin typeface="Arial" charset="0"/>
              <a:cs typeface="ＭＳ Ｐゴシック" charset="0"/>
            </a:endParaRPr>
          </a:p>
        </p:txBody>
      </p:sp>
      <p:sp>
        <p:nvSpPr>
          <p:cNvPr id="16" name="Rectangle 153">
            <a:extLst>
              <a:ext uri="{FF2B5EF4-FFF2-40B4-BE49-F238E27FC236}">
                <a16:creationId xmlns:a16="http://schemas.microsoft.com/office/drawing/2014/main" xmlns="" id="{47D2A3CC-52ED-6245-A428-3BE5BBB5F97E}"/>
              </a:ext>
            </a:extLst>
          </p:cNvPr>
          <p:cNvSpPr>
            <a:spLocks noChangeArrowheads="1"/>
          </p:cNvSpPr>
          <p:nvPr/>
        </p:nvSpPr>
        <p:spPr bwMode="auto">
          <a:xfrm>
            <a:off x="184150" y="3519488"/>
            <a:ext cx="426720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11125" indent="-111125" defTabSz="457200">
              <a:spcBef>
                <a:spcPct val="20000"/>
              </a:spcBef>
              <a:buFont typeface="Arial" panose="020B0604020202020204" pitchFamily="34" charset="0"/>
              <a:buChar char="•"/>
              <a:defRPr sz="32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defTabSz="457200">
              <a:spcBef>
                <a:spcPct val="20000"/>
              </a:spcBef>
              <a:buFont typeface="Arial" panose="020B0604020202020204" pitchFamily="34" charset="0"/>
              <a:buChar char="–"/>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defTabSz="457200">
              <a:spcBef>
                <a:spcPct val="20000"/>
              </a:spcBef>
              <a:buFont typeface="Arial" panose="020B0604020202020204" pitchFamily="34" charset="0"/>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defTabSz="457200">
              <a:spcBef>
                <a:spcPct val="20000"/>
              </a:spcBef>
              <a:buFont typeface="Arial" panose="020B0604020202020204" pitchFamily="34" charset="0"/>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defTabSz="457200">
              <a:spcBef>
                <a:spcPct val="20000"/>
              </a:spcBef>
              <a:buFont typeface="Arial" panose="020B0604020202020204" pitchFamily="34" charset="0"/>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eaLnBrk="1" hangingPunct="1">
              <a:buFontTx/>
              <a:buNone/>
            </a:pPr>
            <a:r>
              <a:rPr lang="en-US" altLang="en-US" sz="2000" b="1">
                <a:solidFill>
                  <a:srgbClr val="000000"/>
                </a:solidFill>
              </a:rPr>
              <a:t>Approach:</a:t>
            </a:r>
            <a:endParaRPr lang="en-US" altLang="en-US" sz="2000">
              <a:solidFill>
                <a:srgbClr val="000000"/>
              </a:solidFill>
            </a:endParaRPr>
          </a:p>
          <a:p>
            <a:pPr eaLnBrk="1" hangingPunct="1">
              <a:buFontTx/>
              <a:buChar char="•"/>
            </a:pPr>
            <a:r>
              <a:rPr lang="en-US" altLang="en-US" sz="1800">
                <a:solidFill>
                  <a:srgbClr val="000000"/>
                </a:solidFill>
              </a:rPr>
              <a:t>The video streaming problem was efficiently modeled accounting for the diminishing returns in QoE with increasing size. </a:t>
            </a:r>
          </a:p>
          <a:p>
            <a:pPr eaLnBrk="1" hangingPunct="1">
              <a:buFontTx/>
              <a:buChar char="•"/>
            </a:pPr>
            <a:r>
              <a:rPr lang="en-US" altLang="en-US" sz="1800">
                <a:solidFill>
                  <a:srgbClr val="000000"/>
                </a:solidFill>
              </a:rPr>
              <a:t>Optimal linear time algorithm was provided for non-convex discrete optimization. </a:t>
            </a:r>
          </a:p>
          <a:p>
            <a:pPr eaLnBrk="1" hangingPunct="1">
              <a:buFontTx/>
              <a:buChar char="•"/>
            </a:pPr>
            <a:r>
              <a:rPr lang="en-US" altLang="en-US" sz="1800">
                <a:solidFill>
                  <a:srgbClr val="000000"/>
                </a:solidFill>
              </a:rPr>
              <a:t>Achieves 50% less stalls, and 10% higher video quality as compared to the state of art algorithms. </a:t>
            </a:r>
          </a:p>
        </p:txBody>
      </p:sp>
      <p:sp>
        <p:nvSpPr>
          <p:cNvPr id="17" name="Rectangle 156">
            <a:extLst>
              <a:ext uri="{FF2B5EF4-FFF2-40B4-BE49-F238E27FC236}">
                <a16:creationId xmlns:a16="http://schemas.microsoft.com/office/drawing/2014/main" xmlns="" id="{D9D8670E-BE3C-B246-BC07-65BBE3C0A240}"/>
              </a:ext>
            </a:extLst>
          </p:cNvPr>
          <p:cNvSpPr>
            <a:spLocks noChangeArrowheads="1"/>
          </p:cNvSpPr>
          <p:nvPr/>
        </p:nvSpPr>
        <p:spPr bwMode="auto">
          <a:xfrm>
            <a:off x="4575175" y="731838"/>
            <a:ext cx="4568825" cy="278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11125" indent="-111125" defTabSz="457200">
              <a:spcBef>
                <a:spcPct val="20000"/>
              </a:spcBef>
              <a:buFont typeface="Arial" panose="020B0604020202020204" pitchFamily="34" charset="0"/>
              <a:buChar char="•"/>
              <a:defRPr sz="32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defTabSz="457200">
              <a:spcBef>
                <a:spcPct val="20000"/>
              </a:spcBef>
              <a:buFont typeface="Arial" panose="020B0604020202020204" pitchFamily="34" charset="0"/>
              <a:buChar char="–"/>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defTabSz="457200">
              <a:spcBef>
                <a:spcPct val="20000"/>
              </a:spcBef>
              <a:buFont typeface="Arial" panose="020B0604020202020204" pitchFamily="34" charset="0"/>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defTabSz="457200">
              <a:spcBef>
                <a:spcPct val="20000"/>
              </a:spcBef>
              <a:buFont typeface="Arial" panose="020B0604020202020204" pitchFamily="34" charset="0"/>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defTabSz="457200">
              <a:spcBef>
                <a:spcPct val="20000"/>
              </a:spcBef>
              <a:buFont typeface="Arial" panose="020B0604020202020204" pitchFamily="34" charset="0"/>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eaLnBrk="1" hangingPunct="1">
              <a:buFontTx/>
              <a:buNone/>
            </a:pPr>
            <a:r>
              <a:rPr lang="en-US" altLang="en-US" sz="2000" b="1" dirty="0">
                <a:solidFill>
                  <a:srgbClr val="000000"/>
                </a:solidFill>
              </a:rPr>
              <a:t>Results / Impact:</a:t>
            </a:r>
          </a:p>
          <a:p>
            <a:pPr eaLnBrk="1" hangingPunct="1">
              <a:buFontTx/>
              <a:buChar char="•"/>
            </a:pPr>
            <a:r>
              <a:rPr lang="en-US" altLang="en-US" sz="1800" dirty="0">
                <a:solidFill>
                  <a:srgbClr val="000000"/>
                </a:solidFill>
              </a:rPr>
              <a:t>Low complexity algorithm that achieves 50% less stalls, and 10% higher video quality as compared to the state of art algorithms. Theoretical guarantees are provided. </a:t>
            </a:r>
          </a:p>
          <a:p>
            <a:pPr eaLnBrk="1" hangingPunct="1">
              <a:buFontTx/>
              <a:buChar char="•"/>
            </a:pPr>
            <a:r>
              <a:rPr lang="en-US" altLang="en-US" sz="1800" dirty="0">
                <a:solidFill>
                  <a:srgbClr val="000000"/>
                </a:solidFill>
              </a:rPr>
              <a:t>Best paper at IEEE Infocom Workshop 2018</a:t>
            </a:r>
          </a:p>
          <a:p>
            <a:pPr eaLnBrk="1" hangingPunct="1">
              <a:buFontTx/>
              <a:buChar char="•"/>
            </a:pPr>
            <a:r>
              <a:rPr lang="en-US" altLang="en-US" sz="1800" dirty="0">
                <a:solidFill>
                  <a:srgbClr val="000000"/>
                </a:solidFill>
              </a:rPr>
              <a:t>TON(2), TCSVT(2), TMC, TVT </a:t>
            </a:r>
          </a:p>
        </p:txBody>
      </p:sp>
      <p:sp>
        <p:nvSpPr>
          <p:cNvPr id="18" name="Rectangle 156">
            <a:extLst>
              <a:ext uri="{FF2B5EF4-FFF2-40B4-BE49-F238E27FC236}">
                <a16:creationId xmlns:a16="http://schemas.microsoft.com/office/drawing/2014/main" xmlns="" id="{6F57C97B-4F41-6549-B86E-473A58A564BF}"/>
              </a:ext>
            </a:extLst>
          </p:cNvPr>
          <p:cNvSpPr>
            <a:spLocks noChangeArrowheads="1"/>
          </p:cNvSpPr>
          <p:nvPr/>
        </p:nvSpPr>
        <p:spPr bwMode="auto">
          <a:xfrm>
            <a:off x="4575175" y="5656263"/>
            <a:ext cx="4568825" cy="820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11125" indent="-111125" defTabSz="457200">
              <a:spcBef>
                <a:spcPct val="20000"/>
              </a:spcBef>
              <a:buFont typeface="Arial" panose="020B0604020202020204" pitchFamily="34" charset="0"/>
              <a:buChar char="•"/>
              <a:defRPr sz="32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defTabSz="457200">
              <a:spcBef>
                <a:spcPct val="20000"/>
              </a:spcBef>
              <a:buFont typeface="Arial" panose="020B0604020202020204" pitchFamily="34" charset="0"/>
              <a:buChar char="–"/>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defTabSz="457200">
              <a:spcBef>
                <a:spcPct val="20000"/>
              </a:spcBef>
              <a:buFont typeface="Arial" panose="020B0604020202020204" pitchFamily="34" charset="0"/>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defTabSz="457200">
              <a:spcBef>
                <a:spcPct val="20000"/>
              </a:spcBef>
              <a:buFont typeface="Arial" panose="020B0604020202020204" pitchFamily="34" charset="0"/>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defTabSz="457200">
              <a:spcBef>
                <a:spcPct val="20000"/>
              </a:spcBef>
              <a:buFont typeface="Arial" panose="020B0604020202020204" pitchFamily="34" charset="0"/>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lgn="ctr" eaLnBrk="1" hangingPunct="1">
              <a:buFontTx/>
              <a:buNone/>
            </a:pPr>
            <a:r>
              <a:rPr lang="en-US" altLang="en-US" sz="1800" b="1">
                <a:solidFill>
                  <a:srgbClr val="000000"/>
                </a:solidFill>
              </a:rPr>
              <a:t>Highlight Figure</a:t>
            </a:r>
          </a:p>
          <a:p>
            <a:pPr algn="ctr" eaLnBrk="1" hangingPunct="1">
              <a:buFontTx/>
              <a:buNone/>
            </a:pPr>
            <a:r>
              <a:rPr lang="en-US" altLang="en-US" sz="1800">
                <a:solidFill>
                  <a:srgbClr val="000000"/>
                </a:solidFill>
              </a:rPr>
              <a:t>12s stalls and 1.89 Mbps average quality are significantly better than the recent baselines. </a:t>
            </a:r>
          </a:p>
        </p:txBody>
      </p:sp>
      <p:sp>
        <p:nvSpPr>
          <p:cNvPr id="19" name="Rectangle 162">
            <a:extLst>
              <a:ext uri="{FF2B5EF4-FFF2-40B4-BE49-F238E27FC236}">
                <a16:creationId xmlns:a16="http://schemas.microsoft.com/office/drawing/2014/main" xmlns="" id="{8EB89383-3350-9C48-913C-A3ABCC50F335}"/>
              </a:ext>
            </a:extLst>
          </p:cNvPr>
          <p:cNvSpPr>
            <a:spLocks noChangeArrowheads="1"/>
          </p:cNvSpPr>
          <p:nvPr/>
        </p:nvSpPr>
        <p:spPr bwMode="auto">
          <a:xfrm>
            <a:off x="5595938" y="3738563"/>
            <a:ext cx="2463800" cy="647700"/>
          </a:xfrm>
          <a:prstGeom prst="rect">
            <a:avLst/>
          </a:prstGeom>
          <a:noFill/>
          <a:ln>
            <a:noFill/>
          </a:ln>
          <a:extLst>
            <a:ext uri="{909E8E84-426E-40dd-AFC4-6F175D3DCCD1}"/>
            <a:ext uri="{91240B29-F687-4f45-9708-019B960494DF}"/>
          </a:extLst>
        </p:spPr>
        <p:txBody>
          <a:bodyPr>
            <a:spAutoFit/>
          </a:bodyPr>
          <a:lstStyle/>
          <a:p>
            <a:pPr algn="ctr" defTabSz="457200" eaLnBrk="1" fontAlgn="auto" hangingPunct="1">
              <a:spcBef>
                <a:spcPts val="0"/>
              </a:spcBef>
              <a:spcAft>
                <a:spcPts val="0"/>
              </a:spcAft>
              <a:defRPr/>
            </a:pPr>
            <a:r>
              <a:rPr lang="en-US" sz="1800" dirty="0">
                <a:solidFill>
                  <a:prstClr val="white"/>
                </a:solidFill>
                <a:latin typeface="Calibri"/>
                <a:ea typeface="+mn-ea"/>
              </a:rPr>
              <a:t>Include one telling breakthrough image</a:t>
            </a:r>
          </a:p>
        </p:txBody>
      </p:sp>
      <p:pic>
        <p:nvPicPr>
          <p:cNvPr id="20" name="Picture 13">
            <a:extLst>
              <a:ext uri="{FF2B5EF4-FFF2-40B4-BE49-F238E27FC236}">
                <a16:creationId xmlns:a16="http://schemas.microsoft.com/office/drawing/2014/main" xmlns="" id="{DFA9983F-DE45-BE47-9C1A-241C6E05827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768" t="1920" b="19829"/>
          <a:stretch>
            <a:fillRect/>
          </a:stretch>
        </p:blipFill>
        <p:spPr bwMode="auto">
          <a:xfrm>
            <a:off x="5065713" y="3511550"/>
            <a:ext cx="3282950" cy="254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Title 1">
            <a:extLst>
              <a:ext uri="{FF2B5EF4-FFF2-40B4-BE49-F238E27FC236}">
                <a16:creationId xmlns:a16="http://schemas.microsoft.com/office/drawing/2014/main" xmlns="" id="{2B5E3246-74A5-CB40-94DC-E3BAD45E91FC}"/>
              </a:ext>
            </a:extLst>
          </p:cNvPr>
          <p:cNvSpPr>
            <a:spLocks noGrp="1"/>
          </p:cNvSpPr>
          <p:nvPr>
            <p:ph type="title"/>
          </p:nvPr>
        </p:nvSpPr>
        <p:spPr>
          <a:xfrm>
            <a:off x="76200" y="0"/>
            <a:ext cx="8229600" cy="655638"/>
          </a:xfrm>
        </p:spPr>
        <p:txBody>
          <a:bodyPr/>
          <a:lstStyle/>
          <a:p>
            <a:r>
              <a:rPr lang="en-US" sz="3600" dirty="0">
                <a:solidFill>
                  <a:schemeClr val="bg1"/>
                </a:solidFill>
              </a:rPr>
              <a:t>Video Streaming</a:t>
            </a:r>
          </a:p>
        </p:txBody>
      </p:sp>
    </p:spTree>
    <p:extLst>
      <p:ext uri="{BB962C8B-B14F-4D97-AF65-F5344CB8AC3E}">
        <p14:creationId xmlns:p14="http://schemas.microsoft.com/office/powerpoint/2010/main" val="1817742222"/>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xmlns="" id="{1B29AFD8-23CF-6243-B8E1-E0DD0BB444CE}"/>
              </a:ext>
            </a:extLst>
          </p:cNvPr>
          <p:cNvSpPr/>
          <p:nvPr/>
        </p:nvSpPr>
        <p:spPr>
          <a:xfrm>
            <a:off x="6659502" y="76200"/>
            <a:ext cx="2332098" cy="381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itle 1">
            <a:extLst>
              <a:ext uri="{FF2B5EF4-FFF2-40B4-BE49-F238E27FC236}">
                <a16:creationId xmlns:a16="http://schemas.microsoft.com/office/drawing/2014/main" xmlns="" id="{2B5E3246-74A5-CB40-94DC-E3BAD45E91FC}"/>
              </a:ext>
            </a:extLst>
          </p:cNvPr>
          <p:cNvSpPr>
            <a:spLocks noGrp="1"/>
          </p:cNvSpPr>
          <p:nvPr>
            <p:ph type="title"/>
          </p:nvPr>
        </p:nvSpPr>
        <p:spPr>
          <a:xfrm>
            <a:off x="76200" y="0"/>
            <a:ext cx="8229600" cy="655638"/>
          </a:xfrm>
        </p:spPr>
        <p:txBody>
          <a:bodyPr/>
          <a:lstStyle/>
          <a:p>
            <a:r>
              <a:rPr lang="en-US" sz="3600" dirty="0">
                <a:solidFill>
                  <a:schemeClr val="bg1"/>
                </a:solidFill>
              </a:rPr>
              <a:t>Cloud Storage</a:t>
            </a:r>
          </a:p>
        </p:txBody>
      </p:sp>
      <p:sp>
        <p:nvSpPr>
          <p:cNvPr id="21" name="Rectangle 20">
            <a:extLst>
              <a:ext uri="{FF2B5EF4-FFF2-40B4-BE49-F238E27FC236}">
                <a16:creationId xmlns:a16="http://schemas.microsoft.com/office/drawing/2014/main" xmlns="" id="{B83B8900-7FE3-EE48-A2D0-0AB5F12ACA40}"/>
              </a:ext>
            </a:extLst>
          </p:cNvPr>
          <p:cNvSpPr/>
          <p:nvPr/>
        </p:nvSpPr>
        <p:spPr>
          <a:xfrm>
            <a:off x="0" y="655638"/>
            <a:ext cx="9144000" cy="1066800"/>
          </a:xfrm>
          <a:prstGeom prst="rect">
            <a:avLst/>
          </a:prstGeom>
          <a:solidFill>
            <a:schemeClr val="bg1"/>
          </a:solidFill>
          <a:ln>
            <a:solidFill>
              <a:schemeClr val="bg1"/>
            </a:solidFill>
          </a:ln>
          <a:effectLst/>
        </p:spPr>
        <p:style>
          <a:lnRef idx="1">
            <a:schemeClr val="accent3"/>
          </a:lnRef>
          <a:fillRef idx="3">
            <a:schemeClr val="accent3"/>
          </a:fillRef>
          <a:effectRef idx="2">
            <a:schemeClr val="accent3"/>
          </a:effectRef>
          <a:fontRef idx="minor">
            <a:schemeClr val="lt1"/>
          </a:fontRef>
        </p:style>
        <p:txBody>
          <a:bodyPr anchor="ctr"/>
          <a:lstStyle/>
          <a:p>
            <a:pPr algn="ctr" defTabSz="457200" eaLnBrk="1" fontAlgn="auto" hangingPunct="1">
              <a:spcBef>
                <a:spcPts val="0"/>
              </a:spcBef>
              <a:spcAft>
                <a:spcPts val="0"/>
              </a:spcAft>
              <a:defRPr/>
            </a:pPr>
            <a:endParaRPr lang="en-US" sz="1800">
              <a:solidFill>
                <a:srgbClr val="FFFFFF"/>
              </a:solidFill>
              <a:latin typeface="Arial" charset="0"/>
              <a:ea typeface="ＭＳ Ｐゴシック" charset="0"/>
              <a:cs typeface="ＭＳ Ｐゴシック" charset="0"/>
            </a:endParaRPr>
          </a:p>
        </p:txBody>
      </p:sp>
      <p:sp>
        <p:nvSpPr>
          <p:cNvPr id="23" name="Line 28">
            <a:extLst>
              <a:ext uri="{FF2B5EF4-FFF2-40B4-BE49-F238E27FC236}">
                <a16:creationId xmlns:a16="http://schemas.microsoft.com/office/drawing/2014/main" xmlns="" id="{85F4DF49-33CB-3D41-8D1C-AB47ACA93D78}"/>
              </a:ext>
            </a:extLst>
          </p:cNvPr>
          <p:cNvSpPr>
            <a:spLocks noChangeShapeType="1"/>
          </p:cNvSpPr>
          <p:nvPr/>
        </p:nvSpPr>
        <p:spPr bwMode="auto">
          <a:xfrm>
            <a:off x="4575175" y="3475038"/>
            <a:ext cx="4568825" cy="0"/>
          </a:xfrm>
          <a:prstGeom prst="line">
            <a:avLst/>
          </a:prstGeom>
          <a:noFill/>
          <a:ln w="28575">
            <a:solidFill>
              <a:srgbClr val="324664"/>
            </a:solidFill>
            <a:round/>
            <a:headEnd/>
            <a:tailEnd/>
          </a:ln>
          <a:extLst>
            <a:ext uri="{909E8E84-426E-40dd-AFC4-6F175D3DCCD1}"/>
          </a:extLst>
        </p:spPr>
        <p:txBody>
          <a:bodyPr/>
          <a:lstStyle/>
          <a:p>
            <a:pPr defTabSz="457200" eaLnBrk="1" fontAlgn="auto" hangingPunct="1">
              <a:spcBef>
                <a:spcPts val="0"/>
              </a:spcBef>
              <a:spcAft>
                <a:spcPts val="0"/>
              </a:spcAft>
              <a:defRPr/>
            </a:pPr>
            <a:endParaRPr lang="en-US" sz="1800">
              <a:solidFill>
                <a:prstClr val="black"/>
              </a:solidFill>
              <a:latin typeface="Calibri"/>
              <a:ea typeface="+mn-ea"/>
            </a:endParaRPr>
          </a:p>
        </p:txBody>
      </p:sp>
      <p:sp>
        <p:nvSpPr>
          <p:cNvPr id="24" name="Line 129">
            <a:extLst>
              <a:ext uri="{FF2B5EF4-FFF2-40B4-BE49-F238E27FC236}">
                <a16:creationId xmlns:a16="http://schemas.microsoft.com/office/drawing/2014/main" xmlns="" id="{18D49C0A-E6B2-6A4F-A188-5D1841AD89CD}"/>
              </a:ext>
            </a:extLst>
          </p:cNvPr>
          <p:cNvSpPr>
            <a:spLocks noChangeShapeType="1"/>
          </p:cNvSpPr>
          <p:nvPr/>
        </p:nvSpPr>
        <p:spPr bwMode="auto">
          <a:xfrm>
            <a:off x="88900" y="3475038"/>
            <a:ext cx="4486275" cy="0"/>
          </a:xfrm>
          <a:prstGeom prst="line">
            <a:avLst/>
          </a:prstGeom>
          <a:noFill/>
          <a:ln w="28575">
            <a:solidFill>
              <a:srgbClr val="324664"/>
            </a:solidFill>
            <a:round/>
            <a:headEnd/>
            <a:tailEnd/>
          </a:ln>
          <a:extLst>
            <a:ext uri="{909E8E84-426E-40dd-AFC4-6F175D3DCCD1}"/>
          </a:extLst>
        </p:spPr>
        <p:txBody>
          <a:bodyPr/>
          <a:lstStyle/>
          <a:p>
            <a:pPr defTabSz="457200" eaLnBrk="1" fontAlgn="auto" hangingPunct="1">
              <a:spcBef>
                <a:spcPts val="0"/>
              </a:spcBef>
              <a:spcAft>
                <a:spcPts val="0"/>
              </a:spcAft>
              <a:defRPr/>
            </a:pPr>
            <a:endParaRPr lang="en-US" sz="1800">
              <a:solidFill>
                <a:prstClr val="black"/>
              </a:solidFill>
              <a:latin typeface="Calibri"/>
              <a:ea typeface="+mn-ea"/>
            </a:endParaRPr>
          </a:p>
        </p:txBody>
      </p:sp>
      <p:sp>
        <p:nvSpPr>
          <p:cNvPr id="25" name="Rectangle 151">
            <a:extLst>
              <a:ext uri="{FF2B5EF4-FFF2-40B4-BE49-F238E27FC236}">
                <a16:creationId xmlns:a16="http://schemas.microsoft.com/office/drawing/2014/main" xmlns="" id="{59F171B6-7EFE-9946-9CDC-FC6E64DEA365}"/>
              </a:ext>
            </a:extLst>
          </p:cNvPr>
          <p:cNvSpPr txBox="1">
            <a:spLocks noChangeArrowheads="1"/>
          </p:cNvSpPr>
          <p:nvPr/>
        </p:nvSpPr>
        <p:spPr>
          <a:xfrm>
            <a:off x="228600" y="731838"/>
            <a:ext cx="4267200" cy="2590800"/>
          </a:xfrm>
          <a:prstGeom prst="rect">
            <a:avLst/>
          </a:prstGeom>
        </p:spPr>
        <p:txBody>
          <a:bodyPr rtlCol="0">
            <a:normAutofit fontScale="92500" lnSpcReduction="20000"/>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eaLnBrk="1" fontAlgn="auto" hangingPunct="1">
              <a:spcAft>
                <a:spcPts val="0"/>
              </a:spcAft>
              <a:buFontTx/>
              <a:buNone/>
              <a:defRPr/>
            </a:pPr>
            <a:r>
              <a:rPr lang="en-US" sz="2000" b="1">
                <a:latin typeface="Arial" charset="0"/>
                <a:cs typeface="ＭＳ Ｐゴシック" charset="0"/>
              </a:rPr>
              <a:t>Objective:</a:t>
            </a:r>
          </a:p>
          <a:p>
            <a:pPr marL="120650" indent="-120650" eaLnBrk="1" fontAlgn="auto" hangingPunct="1">
              <a:spcAft>
                <a:spcPts val="0"/>
              </a:spcAft>
              <a:buFont typeface="Arial"/>
              <a:buChar char="•"/>
              <a:defRPr/>
            </a:pPr>
            <a:r>
              <a:rPr lang="en-US" sz="2000">
                <a:latin typeface="Arial" charset="0"/>
                <a:cs typeface="ＭＳ Ｐゴシック" charset="0"/>
              </a:rPr>
              <a:t>Designing scheduling strategies in cloud storage systems to improve end-to-end user metrics. </a:t>
            </a:r>
          </a:p>
          <a:p>
            <a:pPr eaLnBrk="1" fontAlgn="auto" hangingPunct="1">
              <a:spcAft>
                <a:spcPts val="0"/>
              </a:spcAft>
              <a:buFontTx/>
              <a:buNone/>
              <a:defRPr/>
            </a:pPr>
            <a:r>
              <a:rPr lang="en-US" sz="2000" b="1">
                <a:latin typeface="Arial" charset="0"/>
                <a:cs typeface="ＭＳ Ｐゴシック" charset="0"/>
              </a:rPr>
              <a:t>Problem:</a:t>
            </a:r>
          </a:p>
          <a:p>
            <a:pPr marL="120650" indent="-120650" eaLnBrk="1" fontAlgn="auto" hangingPunct="1">
              <a:spcAft>
                <a:spcPts val="0"/>
              </a:spcAft>
              <a:buFont typeface="Arial"/>
              <a:buChar char="•"/>
              <a:defRPr/>
            </a:pPr>
            <a:r>
              <a:rPr lang="en-US" sz="2000">
                <a:latin typeface="Arial" charset="0"/>
                <a:cs typeface="ＭＳ Ｐゴシック" charset="0"/>
              </a:rPr>
              <a:t>Cloud storage systems use erasure codes, and efficient scheduling algorithms accounting for such redundancy is important problem. </a:t>
            </a:r>
            <a:endParaRPr lang="en-US" sz="2000" dirty="0">
              <a:latin typeface="Arial" charset="0"/>
              <a:cs typeface="ＭＳ Ｐゴシック" charset="0"/>
            </a:endParaRPr>
          </a:p>
        </p:txBody>
      </p:sp>
      <p:sp>
        <p:nvSpPr>
          <p:cNvPr id="26" name="Rectangle 153">
            <a:extLst>
              <a:ext uri="{FF2B5EF4-FFF2-40B4-BE49-F238E27FC236}">
                <a16:creationId xmlns:a16="http://schemas.microsoft.com/office/drawing/2014/main" xmlns="" id="{2FE20B39-EC69-6F4A-ABD6-53873CB67022}"/>
              </a:ext>
            </a:extLst>
          </p:cNvPr>
          <p:cNvSpPr>
            <a:spLocks noChangeArrowheads="1"/>
          </p:cNvSpPr>
          <p:nvPr/>
        </p:nvSpPr>
        <p:spPr bwMode="auto">
          <a:xfrm>
            <a:off x="184150" y="3519488"/>
            <a:ext cx="426720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11125" indent="-111125" defTabSz="457200">
              <a:spcBef>
                <a:spcPct val="20000"/>
              </a:spcBef>
              <a:buFont typeface="Arial" panose="020B0604020202020204" pitchFamily="34" charset="0"/>
              <a:buChar char="•"/>
              <a:defRPr sz="32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defTabSz="457200">
              <a:spcBef>
                <a:spcPct val="20000"/>
              </a:spcBef>
              <a:buFont typeface="Arial" panose="020B0604020202020204" pitchFamily="34" charset="0"/>
              <a:buChar char="–"/>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defTabSz="457200">
              <a:spcBef>
                <a:spcPct val="20000"/>
              </a:spcBef>
              <a:buFont typeface="Arial" panose="020B0604020202020204" pitchFamily="34" charset="0"/>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defTabSz="457200">
              <a:spcBef>
                <a:spcPct val="20000"/>
              </a:spcBef>
              <a:buFont typeface="Arial" panose="020B0604020202020204" pitchFamily="34" charset="0"/>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defTabSz="457200">
              <a:spcBef>
                <a:spcPct val="20000"/>
              </a:spcBef>
              <a:buFont typeface="Arial" panose="020B0604020202020204" pitchFamily="34" charset="0"/>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eaLnBrk="1" hangingPunct="1">
              <a:buFontTx/>
              <a:buNone/>
            </a:pPr>
            <a:r>
              <a:rPr lang="en-US" altLang="en-US" sz="2000" b="1">
                <a:solidFill>
                  <a:srgbClr val="000000"/>
                </a:solidFill>
              </a:rPr>
              <a:t>Approach:</a:t>
            </a:r>
            <a:endParaRPr lang="en-US" altLang="en-US" sz="2000">
              <a:solidFill>
                <a:srgbClr val="000000"/>
              </a:solidFill>
            </a:endParaRPr>
          </a:p>
          <a:p>
            <a:pPr eaLnBrk="1" hangingPunct="1">
              <a:buFontTx/>
              <a:buChar char="•"/>
            </a:pPr>
            <a:r>
              <a:rPr lang="en-US" altLang="en-US" sz="1700">
                <a:solidFill>
                  <a:srgbClr val="000000"/>
                </a:solidFill>
              </a:rPr>
              <a:t>Proposed novel probabilistic scheduling strategy and reduced combinatorial action space to equivalent linear space. </a:t>
            </a:r>
          </a:p>
          <a:p>
            <a:pPr eaLnBrk="1" hangingPunct="1">
              <a:buFontTx/>
              <a:buChar char="•"/>
            </a:pPr>
            <a:r>
              <a:rPr lang="en-US" altLang="en-US" sz="1700">
                <a:solidFill>
                  <a:srgbClr val="000000"/>
                </a:solidFill>
              </a:rPr>
              <a:t>Evaluated end-to-end latency metrics as a function of scheduling, placement, and coding variables which can be used to make an optimized system. </a:t>
            </a:r>
          </a:p>
          <a:p>
            <a:pPr eaLnBrk="1" hangingPunct="1">
              <a:buFontTx/>
              <a:buChar char="•"/>
            </a:pPr>
            <a:r>
              <a:rPr lang="en-US" altLang="en-US" sz="1700">
                <a:solidFill>
                  <a:srgbClr val="000000"/>
                </a:solidFill>
              </a:rPr>
              <a:t>First work to give metrics for multiple files, and test over realistic cloud system. </a:t>
            </a:r>
          </a:p>
        </p:txBody>
      </p:sp>
      <p:sp>
        <p:nvSpPr>
          <p:cNvPr id="27" name="Rectangle 156">
            <a:extLst>
              <a:ext uri="{FF2B5EF4-FFF2-40B4-BE49-F238E27FC236}">
                <a16:creationId xmlns:a16="http://schemas.microsoft.com/office/drawing/2014/main" xmlns="" id="{DC12A971-42A4-9648-A0F8-60F1DEADD2DD}"/>
              </a:ext>
            </a:extLst>
          </p:cNvPr>
          <p:cNvSpPr>
            <a:spLocks noChangeArrowheads="1"/>
          </p:cNvSpPr>
          <p:nvPr/>
        </p:nvSpPr>
        <p:spPr bwMode="auto">
          <a:xfrm>
            <a:off x="4575175" y="731838"/>
            <a:ext cx="4568825"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11125" indent="-111125" defTabSz="457200">
              <a:spcBef>
                <a:spcPct val="20000"/>
              </a:spcBef>
              <a:buFont typeface="Arial" panose="020B0604020202020204" pitchFamily="34" charset="0"/>
              <a:buChar char="•"/>
              <a:defRPr sz="32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defTabSz="457200">
              <a:spcBef>
                <a:spcPct val="20000"/>
              </a:spcBef>
              <a:buFont typeface="Arial" panose="020B0604020202020204" pitchFamily="34" charset="0"/>
              <a:buChar char="–"/>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defTabSz="457200">
              <a:spcBef>
                <a:spcPct val="20000"/>
              </a:spcBef>
              <a:buFont typeface="Arial" panose="020B0604020202020204" pitchFamily="34" charset="0"/>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defTabSz="457200">
              <a:spcBef>
                <a:spcPct val="20000"/>
              </a:spcBef>
              <a:buFont typeface="Arial" panose="020B0604020202020204" pitchFamily="34" charset="0"/>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defTabSz="457200">
              <a:spcBef>
                <a:spcPct val="20000"/>
              </a:spcBef>
              <a:buFont typeface="Arial" panose="020B0604020202020204" pitchFamily="34" charset="0"/>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eaLnBrk="1" hangingPunct="1">
              <a:buFontTx/>
              <a:buNone/>
            </a:pPr>
            <a:r>
              <a:rPr lang="en-US" altLang="en-US" sz="2000" b="1">
                <a:solidFill>
                  <a:srgbClr val="000000"/>
                </a:solidFill>
              </a:rPr>
              <a:t>Results / Impact:</a:t>
            </a:r>
          </a:p>
          <a:p>
            <a:pPr eaLnBrk="1" hangingPunct="1">
              <a:buFontTx/>
              <a:buChar char="•"/>
            </a:pPr>
            <a:r>
              <a:rPr lang="en-US" altLang="en-US" sz="1600">
                <a:solidFill>
                  <a:srgbClr val="000000"/>
                </a:solidFill>
              </a:rPr>
              <a:t>Latency reduction by a multiple of 5 as compared to current implementation of Tahoe file storage systems. </a:t>
            </a:r>
          </a:p>
          <a:p>
            <a:pPr eaLnBrk="1" hangingPunct="1">
              <a:buFontTx/>
              <a:buChar char="•"/>
            </a:pPr>
            <a:r>
              <a:rPr lang="en-US" altLang="en-US" sz="1600">
                <a:solidFill>
                  <a:srgbClr val="000000"/>
                </a:solidFill>
              </a:rPr>
              <a:t>In addition to above, smart caching module improves 25% latency as compared to the Ceph caching module. </a:t>
            </a:r>
          </a:p>
          <a:p>
            <a:pPr eaLnBrk="1" hangingPunct="1">
              <a:buFontTx/>
              <a:buChar char="•"/>
            </a:pPr>
            <a:r>
              <a:rPr lang="en-US" altLang="en-US" sz="1600">
                <a:solidFill>
                  <a:srgbClr val="000000"/>
                </a:solidFill>
              </a:rPr>
              <a:t>Obtained NSF NeTS grant, AT&amp;T VURI Award, and CISCO grant. </a:t>
            </a:r>
          </a:p>
          <a:p>
            <a:pPr eaLnBrk="1" hangingPunct="1">
              <a:buFontTx/>
              <a:buChar char="•"/>
            </a:pPr>
            <a:r>
              <a:rPr lang="en-US" altLang="en-US" sz="1600">
                <a:solidFill>
                  <a:srgbClr val="000000"/>
                </a:solidFill>
              </a:rPr>
              <a:t>Sigmetrics PER, TON(2), TCC, TNSM, Infocom</a:t>
            </a:r>
          </a:p>
          <a:p>
            <a:pPr eaLnBrk="1" hangingPunct="1">
              <a:buFontTx/>
              <a:buChar char="•"/>
            </a:pPr>
            <a:endParaRPr lang="en-US" altLang="en-US" sz="2000">
              <a:solidFill>
                <a:srgbClr val="000000"/>
              </a:solidFill>
            </a:endParaRPr>
          </a:p>
        </p:txBody>
      </p:sp>
      <p:sp>
        <p:nvSpPr>
          <p:cNvPr id="28" name="Rectangle 156">
            <a:extLst>
              <a:ext uri="{FF2B5EF4-FFF2-40B4-BE49-F238E27FC236}">
                <a16:creationId xmlns:a16="http://schemas.microsoft.com/office/drawing/2014/main" xmlns="" id="{17F1D7D4-722C-9740-9A1F-BBF539D8F2E0}"/>
              </a:ext>
            </a:extLst>
          </p:cNvPr>
          <p:cNvSpPr>
            <a:spLocks noChangeArrowheads="1"/>
          </p:cNvSpPr>
          <p:nvPr/>
        </p:nvSpPr>
        <p:spPr bwMode="auto">
          <a:xfrm>
            <a:off x="4575175" y="5656263"/>
            <a:ext cx="4568825" cy="820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11125" indent="-111125" defTabSz="457200">
              <a:spcBef>
                <a:spcPct val="20000"/>
              </a:spcBef>
              <a:buFont typeface="Arial" panose="020B0604020202020204" pitchFamily="34" charset="0"/>
              <a:buChar char="•"/>
              <a:defRPr sz="32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defTabSz="457200">
              <a:spcBef>
                <a:spcPct val="20000"/>
              </a:spcBef>
              <a:buFont typeface="Arial" panose="020B0604020202020204" pitchFamily="34" charset="0"/>
              <a:buChar char="–"/>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defTabSz="457200">
              <a:spcBef>
                <a:spcPct val="20000"/>
              </a:spcBef>
              <a:buFont typeface="Arial" panose="020B0604020202020204" pitchFamily="34" charset="0"/>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defTabSz="457200">
              <a:spcBef>
                <a:spcPct val="20000"/>
              </a:spcBef>
              <a:buFont typeface="Arial" panose="020B0604020202020204" pitchFamily="34" charset="0"/>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defTabSz="457200">
              <a:spcBef>
                <a:spcPct val="20000"/>
              </a:spcBef>
              <a:buFont typeface="Arial" panose="020B0604020202020204" pitchFamily="34" charset="0"/>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lgn="ctr" eaLnBrk="1" hangingPunct="1">
              <a:buFontTx/>
              <a:buNone/>
            </a:pPr>
            <a:r>
              <a:rPr lang="en-US" altLang="en-US" sz="1500">
                <a:solidFill>
                  <a:srgbClr val="000000"/>
                </a:solidFill>
              </a:rPr>
              <a:t>The cloud storage system has multiple control knobs of scheduling, caching, pricing, bandwidth allocation, placement, repair, that must be jointly considered for next generation system designs. </a:t>
            </a:r>
          </a:p>
        </p:txBody>
      </p:sp>
      <p:sp>
        <p:nvSpPr>
          <p:cNvPr id="29" name="Rectangle 162">
            <a:extLst>
              <a:ext uri="{FF2B5EF4-FFF2-40B4-BE49-F238E27FC236}">
                <a16:creationId xmlns:a16="http://schemas.microsoft.com/office/drawing/2014/main" xmlns="" id="{E57A2581-2178-274C-8CFB-75D64FC4C03B}"/>
              </a:ext>
            </a:extLst>
          </p:cNvPr>
          <p:cNvSpPr>
            <a:spLocks noChangeArrowheads="1"/>
          </p:cNvSpPr>
          <p:nvPr/>
        </p:nvSpPr>
        <p:spPr bwMode="auto">
          <a:xfrm>
            <a:off x="5595938" y="3738563"/>
            <a:ext cx="2463800" cy="647700"/>
          </a:xfrm>
          <a:prstGeom prst="rect">
            <a:avLst/>
          </a:prstGeom>
          <a:noFill/>
          <a:ln>
            <a:noFill/>
          </a:ln>
          <a:extLst>
            <a:ext uri="{909E8E84-426E-40dd-AFC4-6F175D3DCCD1}"/>
            <a:ext uri="{91240B29-F687-4f45-9708-019B960494DF}"/>
          </a:extLst>
        </p:spPr>
        <p:txBody>
          <a:bodyPr>
            <a:spAutoFit/>
          </a:bodyPr>
          <a:lstStyle/>
          <a:p>
            <a:pPr algn="ctr" defTabSz="457200" eaLnBrk="1" fontAlgn="auto" hangingPunct="1">
              <a:spcBef>
                <a:spcPts val="0"/>
              </a:spcBef>
              <a:spcAft>
                <a:spcPts val="0"/>
              </a:spcAft>
              <a:defRPr/>
            </a:pPr>
            <a:r>
              <a:rPr lang="en-US" sz="1800" dirty="0">
                <a:solidFill>
                  <a:prstClr val="white"/>
                </a:solidFill>
                <a:latin typeface="Calibri"/>
                <a:ea typeface="+mn-ea"/>
              </a:rPr>
              <a:t>Include one telling breakthrough image</a:t>
            </a:r>
          </a:p>
        </p:txBody>
      </p:sp>
      <p:pic>
        <p:nvPicPr>
          <p:cNvPr id="30" name="Picture 2">
            <a:extLst>
              <a:ext uri="{FF2B5EF4-FFF2-40B4-BE49-F238E27FC236}">
                <a16:creationId xmlns:a16="http://schemas.microsoft.com/office/drawing/2014/main" xmlns="" id="{2EC054F8-1290-BF4C-B9FD-359B0105014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95813" y="3668713"/>
            <a:ext cx="4375150" cy="179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18004939"/>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xmlns="" id="{1B29AFD8-23CF-6243-B8E1-E0DD0BB444CE}"/>
              </a:ext>
            </a:extLst>
          </p:cNvPr>
          <p:cNvSpPr/>
          <p:nvPr/>
        </p:nvSpPr>
        <p:spPr>
          <a:xfrm>
            <a:off x="6659502" y="76200"/>
            <a:ext cx="2332098" cy="381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itle 1">
            <a:extLst>
              <a:ext uri="{FF2B5EF4-FFF2-40B4-BE49-F238E27FC236}">
                <a16:creationId xmlns:a16="http://schemas.microsoft.com/office/drawing/2014/main" xmlns="" id="{2B5E3246-74A5-CB40-94DC-E3BAD45E91FC}"/>
              </a:ext>
            </a:extLst>
          </p:cNvPr>
          <p:cNvSpPr>
            <a:spLocks noGrp="1"/>
          </p:cNvSpPr>
          <p:nvPr>
            <p:ph type="title"/>
          </p:nvPr>
        </p:nvSpPr>
        <p:spPr>
          <a:xfrm>
            <a:off x="76200" y="0"/>
            <a:ext cx="8229600" cy="655638"/>
          </a:xfrm>
        </p:spPr>
        <p:txBody>
          <a:bodyPr/>
          <a:lstStyle/>
          <a:p>
            <a:r>
              <a:rPr lang="en-US" sz="3600" dirty="0">
                <a:solidFill>
                  <a:schemeClr val="bg1"/>
                </a:solidFill>
              </a:rPr>
              <a:t>Tensor Completion</a:t>
            </a:r>
          </a:p>
        </p:txBody>
      </p:sp>
      <p:sp>
        <p:nvSpPr>
          <p:cNvPr id="13" name="Rectangle 12">
            <a:extLst>
              <a:ext uri="{FF2B5EF4-FFF2-40B4-BE49-F238E27FC236}">
                <a16:creationId xmlns:a16="http://schemas.microsoft.com/office/drawing/2014/main" xmlns="" id="{1FDD2DFA-810C-0546-BDAD-144F42F3A6B0}"/>
              </a:ext>
            </a:extLst>
          </p:cNvPr>
          <p:cNvSpPr/>
          <p:nvPr/>
        </p:nvSpPr>
        <p:spPr>
          <a:xfrm>
            <a:off x="0" y="655638"/>
            <a:ext cx="9144000" cy="1066800"/>
          </a:xfrm>
          <a:prstGeom prst="rect">
            <a:avLst/>
          </a:prstGeom>
          <a:solidFill>
            <a:schemeClr val="bg1"/>
          </a:solidFill>
          <a:ln>
            <a:solidFill>
              <a:schemeClr val="bg1"/>
            </a:solidFill>
          </a:ln>
          <a:effectLst/>
        </p:spPr>
        <p:style>
          <a:lnRef idx="1">
            <a:schemeClr val="accent3"/>
          </a:lnRef>
          <a:fillRef idx="3">
            <a:schemeClr val="accent3"/>
          </a:fillRef>
          <a:effectRef idx="2">
            <a:schemeClr val="accent3"/>
          </a:effectRef>
          <a:fontRef idx="minor">
            <a:schemeClr val="lt1"/>
          </a:fontRef>
        </p:style>
        <p:txBody>
          <a:bodyPr anchor="ctr"/>
          <a:lstStyle/>
          <a:p>
            <a:pPr algn="ctr" defTabSz="457200" eaLnBrk="1" fontAlgn="auto" hangingPunct="1">
              <a:spcBef>
                <a:spcPts val="0"/>
              </a:spcBef>
              <a:spcAft>
                <a:spcPts val="0"/>
              </a:spcAft>
              <a:defRPr/>
            </a:pPr>
            <a:endParaRPr lang="en-US" sz="1800">
              <a:solidFill>
                <a:srgbClr val="FFFFFF"/>
              </a:solidFill>
              <a:latin typeface="Arial" charset="0"/>
              <a:ea typeface="ＭＳ Ｐゴシック" charset="0"/>
              <a:cs typeface="ＭＳ Ｐゴシック" charset="0"/>
            </a:endParaRPr>
          </a:p>
        </p:txBody>
      </p:sp>
      <p:sp>
        <p:nvSpPr>
          <p:cNvPr id="14" name="Line 16">
            <a:extLst>
              <a:ext uri="{FF2B5EF4-FFF2-40B4-BE49-F238E27FC236}">
                <a16:creationId xmlns:a16="http://schemas.microsoft.com/office/drawing/2014/main" xmlns="" id="{D8036BB5-F016-9E40-871E-CB2EF05464EE}"/>
              </a:ext>
            </a:extLst>
          </p:cNvPr>
          <p:cNvSpPr>
            <a:spLocks noChangeShapeType="1"/>
          </p:cNvSpPr>
          <p:nvPr/>
        </p:nvSpPr>
        <p:spPr bwMode="auto">
          <a:xfrm>
            <a:off x="4575175" y="601663"/>
            <a:ext cx="0" cy="5810250"/>
          </a:xfrm>
          <a:prstGeom prst="line">
            <a:avLst/>
          </a:prstGeom>
          <a:noFill/>
          <a:ln w="28575">
            <a:solidFill>
              <a:srgbClr val="415F8A"/>
            </a:solidFill>
            <a:round/>
            <a:headEnd/>
            <a:tailEnd/>
          </a:ln>
          <a:extLst>
            <a:ext uri="{909E8E84-426E-40dd-AFC4-6F175D3DCCD1}"/>
          </a:extLst>
        </p:spPr>
        <p:txBody>
          <a:bodyPr/>
          <a:lstStyle/>
          <a:p>
            <a:pPr defTabSz="457200" eaLnBrk="1" fontAlgn="auto" hangingPunct="1">
              <a:spcBef>
                <a:spcPts val="0"/>
              </a:spcBef>
              <a:spcAft>
                <a:spcPts val="0"/>
              </a:spcAft>
              <a:defRPr/>
            </a:pPr>
            <a:endParaRPr lang="en-US" sz="1800">
              <a:solidFill>
                <a:prstClr val="black"/>
              </a:solidFill>
              <a:latin typeface="Calibri"/>
              <a:ea typeface="+mn-ea"/>
            </a:endParaRPr>
          </a:p>
        </p:txBody>
      </p:sp>
      <p:sp>
        <p:nvSpPr>
          <p:cNvPr id="15" name="Line 28">
            <a:extLst>
              <a:ext uri="{FF2B5EF4-FFF2-40B4-BE49-F238E27FC236}">
                <a16:creationId xmlns:a16="http://schemas.microsoft.com/office/drawing/2014/main" xmlns="" id="{4E7D3395-5D1A-954B-800B-151AB229EA4F}"/>
              </a:ext>
            </a:extLst>
          </p:cNvPr>
          <p:cNvSpPr>
            <a:spLocks noChangeShapeType="1"/>
          </p:cNvSpPr>
          <p:nvPr/>
        </p:nvSpPr>
        <p:spPr bwMode="auto">
          <a:xfrm>
            <a:off x="4575175" y="3475038"/>
            <a:ext cx="4568825" cy="0"/>
          </a:xfrm>
          <a:prstGeom prst="line">
            <a:avLst/>
          </a:prstGeom>
          <a:noFill/>
          <a:ln w="28575">
            <a:solidFill>
              <a:srgbClr val="324664"/>
            </a:solidFill>
            <a:round/>
            <a:headEnd/>
            <a:tailEnd/>
          </a:ln>
          <a:extLst>
            <a:ext uri="{909E8E84-426E-40dd-AFC4-6F175D3DCCD1}"/>
          </a:extLst>
        </p:spPr>
        <p:txBody>
          <a:bodyPr/>
          <a:lstStyle/>
          <a:p>
            <a:pPr defTabSz="457200" eaLnBrk="1" fontAlgn="auto" hangingPunct="1">
              <a:spcBef>
                <a:spcPts val="0"/>
              </a:spcBef>
              <a:spcAft>
                <a:spcPts val="0"/>
              </a:spcAft>
              <a:defRPr/>
            </a:pPr>
            <a:endParaRPr lang="en-US" sz="1800">
              <a:solidFill>
                <a:prstClr val="black"/>
              </a:solidFill>
              <a:latin typeface="Calibri"/>
              <a:ea typeface="+mn-ea"/>
            </a:endParaRPr>
          </a:p>
        </p:txBody>
      </p:sp>
      <p:sp>
        <p:nvSpPr>
          <p:cNvPr id="16" name="Line 129">
            <a:extLst>
              <a:ext uri="{FF2B5EF4-FFF2-40B4-BE49-F238E27FC236}">
                <a16:creationId xmlns:a16="http://schemas.microsoft.com/office/drawing/2014/main" xmlns="" id="{8EC4EB3E-6F65-DB48-AD1B-5725E6B48DE6}"/>
              </a:ext>
            </a:extLst>
          </p:cNvPr>
          <p:cNvSpPr>
            <a:spLocks noChangeShapeType="1"/>
          </p:cNvSpPr>
          <p:nvPr/>
        </p:nvSpPr>
        <p:spPr bwMode="auto">
          <a:xfrm>
            <a:off x="88900" y="3475038"/>
            <a:ext cx="4486275" cy="0"/>
          </a:xfrm>
          <a:prstGeom prst="line">
            <a:avLst/>
          </a:prstGeom>
          <a:noFill/>
          <a:ln w="28575">
            <a:solidFill>
              <a:srgbClr val="324664"/>
            </a:solidFill>
            <a:round/>
            <a:headEnd/>
            <a:tailEnd/>
          </a:ln>
          <a:extLst>
            <a:ext uri="{909E8E84-426E-40dd-AFC4-6F175D3DCCD1}"/>
          </a:extLst>
        </p:spPr>
        <p:txBody>
          <a:bodyPr/>
          <a:lstStyle/>
          <a:p>
            <a:pPr defTabSz="457200" eaLnBrk="1" fontAlgn="auto" hangingPunct="1">
              <a:spcBef>
                <a:spcPts val="0"/>
              </a:spcBef>
              <a:spcAft>
                <a:spcPts val="0"/>
              </a:spcAft>
              <a:defRPr/>
            </a:pPr>
            <a:endParaRPr lang="en-US" sz="1800">
              <a:solidFill>
                <a:prstClr val="black"/>
              </a:solidFill>
              <a:latin typeface="Calibri"/>
              <a:ea typeface="+mn-ea"/>
            </a:endParaRPr>
          </a:p>
        </p:txBody>
      </p:sp>
      <p:sp>
        <p:nvSpPr>
          <p:cNvPr id="17" name="Rectangle 151">
            <a:extLst>
              <a:ext uri="{FF2B5EF4-FFF2-40B4-BE49-F238E27FC236}">
                <a16:creationId xmlns:a16="http://schemas.microsoft.com/office/drawing/2014/main" xmlns="" id="{AE666F46-9F87-6C46-A41E-9B7BF4D93716}"/>
              </a:ext>
            </a:extLst>
          </p:cNvPr>
          <p:cNvSpPr txBox="1">
            <a:spLocks noChangeArrowheads="1"/>
          </p:cNvSpPr>
          <p:nvPr/>
        </p:nvSpPr>
        <p:spPr>
          <a:xfrm>
            <a:off x="228600" y="731838"/>
            <a:ext cx="4267200" cy="2590800"/>
          </a:xfrm>
          <a:prstGeom prst="rect">
            <a:avLst/>
          </a:prstGeom>
        </p:spPr>
        <p:txBody>
          <a:bodyPr rtlCol="0">
            <a:normAutofit lnSpcReduction="10000"/>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eaLnBrk="1" fontAlgn="auto" hangingPunct="1">
              <a:spcAft>
                <a:spcPts val="0"/>
              </a:spcAft>
              <a:buFontTx/>
              <a:buNone/>
              <a:defRPr/>
            </a:pPr>
            <a:r>
              <a:rPr lang="en-US" sz="2000" b="1">
                <a:latin typeface="Arial" charset="0"/>
                <a:cs typeface="ＭＳ Ｐゴシック" charset="0"/>
              </a:rPr>
              <a:t>Objective:</a:t>
            </a:r>
          </a:p>
          <a:p>
            <a:pPr marL="120650" indent="-120650" eaLnBrk="1" fontAlgn="auto" hangingPunct="1">
              <a:spcAft>
                <a:spcPts val="0"/>
              </a:spcAft>
              <a:buFont typeface="Arial"/>
              <a:buChar char="•"/>
              <a:defRPr/>
            </a:pPr>
            <a:r>
              <a:rPr lang="en-US" sz="2000">
                <a:latin typeface="Arial" charset="0"/>
                <a:cs typeface="ＭＳ Ｐゴシック" charset="0"/>
              </a:rPr>
              <a:t>Recover vision data with less information. </a:t>
            </a:r>
          </a:p>
          <a:p>
            <a:pPr eaLnBrk="1" fontAlgn="auto" hangingPunct="1">
              <a:spcAft>
                <a:spcPts val="0"/>
              </a:spcAft>
              <a:buFontTx/>
              <a:buNone/>
              <a:defRPr/>
            </a:pPr>
            <a:r>
              <a:rPr lang="en-US" sz="2000" b="1">
                <a:latin typeface="Arial" charset="0"/>
                <a:cs typeface="ＭＳ Ｐゴシック" charset="0"/>
              </a:rPr>
              <a:t>Problem:</a:t>
            </a:r>
          </a:p>
          <a:p>
            <a:pPr marL="120650" indent="-120650" eaLnBrk="1" fontAlgn="auto" hangingPunct="1">
              <a:spcAft>
                <a:spcPts val="0"/>
              </a:spcAft>
              <a:buFont typeface="Arial"/>
              <a:buChar char="•"/>
              <a:defRPr/>
            </a:pPr>
            <a:r>
              <a:rPr lang="en-US" sz="2000">
                <a:latin typeface="Arial" charset="0"/>
                <a:cs typeface="ＭＳ Ｐゴシック" charset="0"/>
              </a:rPr>
              <a:t>What is an efficient data structure and algorithm that can help recover vision data with missing entries?</a:t>
            </a:r>
            <a:endParaRPr lang="en-US" sz="2000" dirty="0">
              <a:latin typeface="Arial" charset="0"/>
              <a:cs typeface="ＭＳ Ｐゴシック" charset="0"/>
            </a:endParaRPr>
          </a:p>
        </p:txBody>
      </p:sp>
      <p:sp>
        <p:nvSpPr>
          <p:cNvPr id="18" name="Rectangle 153">
            <a:extLst>
              <a:ext uri="{FF2B5EF4-FFF2-40B4-BE49-F238E27FC236}">
                <a16:creationId xmlns:a16="http://schemas.microsoft.com/office/drawing/2014/main" xmlns="" id="{09EB96AF-9D6C-C849-8ADC-43A62BA88C41}"/>
              </a:ext>
            </a:extLst>
          </p:cNvPr>
          <p:cNvSpPr>
            <a:spLocks noChangeArrowheads="1"/>
          </p:cNvSpPr>
          <p:nvPr/>
        </p:nvSpPr>
        <p:spPr bwMode="auto">
          <a:xfrm>
            <a:off x="184150" y="3429000"/>
            <a:ext cx="426720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11125" indent="-111125" defTabSz="457200">
              <a:spcBef>
                <a:spcPct val="20000"/>
              </a:spcBef>
              <a:buFont typeface="Arial" panose="020B0604020202020204" pitchFamily="34" charset="0"/>
              <a:buChar char="•"/>
              <a:defRPr sz="32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defTabSz="457200">
              <a:spcBef>
                <a:spcPct val="20000"/>
              </a:spcBef>
              <a:buFont typeface="Arial" panose="020B0604020202020204" pitchFamily="34" charset="0"/>
              <a:buChar char="–"/>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defTabSz="457200">
              <a:spcBef>
                <a:spcPct val="20000"/>
              </a:spcBef>
              <a:buFont typeface="Arial" panose="020B0604020202020204" pitchFamily="34" charset="0"/>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defTabSz="457200">
              <a:spcBef>
                <a:spcPct val="20000"/>
              </a:spcBef>
              <a:buFont typeface="Arial" panose="020B0604020202020204" pitchFamily="34" charset="0"/>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defTabSz="457200">
              <a:spcBef>
                <a:spcPct val="20000"/>
              </a:spcBef>
              <a:buFont typeface="Arial" panose="020B0604020202020204" pitchFamily="34" charset="0"/>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eaLnBrk="1" hangingPunct="1">
              <a:buFontTx/>
              <a:buNone/>
            </a:pPr>
            <a:r>
              <a:rPr lang="en-US" altLang="en-US" sz="2000" b="1" dirty="0">
                <a:solidFill>
                  <a:srgbClr val="000000"/>
                </a:solidFill>
              </a:rPr>
              <a:t>Approach:</a:t>
            </a:r>
            <a:endParaRPr lang="en-US" altLang="en-US" sz="2000" dirty="0">
              <a:solidFill>
                <a:srgbClr val="000000"/>
              </a:solidFill>
            </a:endParaRPr>
          </a:p>
          <a:p>
            <a:pPr eaLnBrk="1" hangingPunct="1">
              <a:buFontTx/>
              <a:buChar char="•"/>
            </a:pPr>
            <a:r>
              <a:rPr lang="en-US" altLang="en-US" sz="1700" dirty="0">
                <a:solidFill>
                  <a:srgbClr val="000000"/>
                </a:solidFill>
              </a:rPr>
              <a:t>Modeled the data as a tensor network (tensor ring) structure . </a:t>
            </a:r>
          </a:p>
          <a:p>
            <a:pPr eaLnBrk="1" hangingPunct="1">
              <a:buFontTx/>
              <a:buChar char="•"/>
            </a:pPr>
            <a:r>
              <a:rPr lang="en-US" altLang="en-US" sz="1700" dirty="0">
                <a:solidFill>
                  <a:srgbClr val="000000"/>
                </a:solidFill>
              </a:rPr>
              <a:t>Provided novel completion algorithms for tensor algebraic structures. </a:t>
            </a:r>
          </a:p>
          <a:p>
            <a:pPr eaLnBrk="1" hangingPunct="1">
              <a:buFontTx/>
              <a:buChar char="•"/>
            </a:pPr>
            <a:r>
              <a:rPr lang="en-US" altLang="en-US" sz="1700" dirty="0">
                <a:solidFill>
                  <a:srgbClr val="000000"/>
                </a:solidFill>
              </a:rPr>
              <a:t>Data can be reshaped to have large tensor orders. </a:t>
            </a:r>
          </a:p>
          <a:p>
            <a:pPr eaLnBrk="1" hangingPunct="1">
              <a:buFontTx/>
              <a:buChar char="•"/>
            </a:pPr>
            <a:r>
              <a:rPr lang="en-US" altLang="en-US" sz="1700" dirty="0">
                <a:solidFill>
                  <a:srgbClr val="000000"/>
                </a:solidFill>
              </a:rPr>
              <a:t>As shown alongside, only 10% data in the video is enough to recover the video. Even the small bullet can be recovered. The baselines with matrices and other tensor structures fail.</a:t>
            </a:r>
          </a:p>
        </p:txBody>
      </p:sp>
      <p:sp>
        <p:nvSpPr>
          <p:cNvPr id="19" name="Rectangle 156">
            <a:extLst>
              <a:ext uri="{FF2B5EF4-FFF2-40B4-BE49-F238E27FC236}">
                <a16:creationId xmlns:a16="http://schemas.microsoft.com/office/drawing/2014/main" xmlns="" id="{D0C50F5A-F031-DA43-901D-26E61FAA0869}"/>
              </a:ext>
            </a:extLst>
          </p:cNvPr>
          <p:cNvSpPr>
            <a:spLocks noChangeArrowheads="1"/>
          </p:cNvSpPr>
          <p:nvPr/>
        </p:nvSpPr>
        <p:spPr bwMode="auto">
          <a:xfrm>
            <a:off x="4575175" y="731838"/>
            <a:ext cx="4568825"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11125" indent="-111125" defTabSz="457200">
              <a:spcBef>
                <a:spcPct val="20000"/>
              </a:spcBef>
              <a:buFont typeface="Arial" panose="020B0604020202020204" pitchFamily="34" charset="0"/>
              <a:buChar char="•"/>
              <a:defRPr sz="32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defTabSz="457200">
              <a:spcBef>
                <a:spcPct val="20000"/>
              </a:spcBef>
              <a:buFont typeface="Arial" panose="020B0604020202020204" pitchFamily="34" charset="0"/>
              <a:buChar char="–"/>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defTabSz="457200">
              <a:spcBef>
                <a:spcPct val="20000"/>
              </a:spcBef>
              <a:buFont typeface="Arial" panose="020B0604020202020204" pitchFamily="34" charset="0"/>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defTabSz="457200">
              <a:spcBef>
                <a:spcPct val="20000"/>
              </a:spcBef>
              <a:buFont typeface="Arial" panose="020B0604020202020204" pitchFamily="34" charset="0"/>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defTabSz="457200">
              <a:spcBef>
                <a:spcPct val="20000"/>
              </a:spcBef>
              <a:buFont typeface="Arial" panose="020B0604020202020204" pitchFamily="34" charset="0"/>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eaLnBrk="1" hangingPunct="1">
              <a:buFontTx/>
              <a:buNone/>
            </a:pPr>
            <a:r>
              <a:rPr lang="en-US" altLang="en-US" sz="2000" b="1">
                <a:solidFill>
                  <a:srgbClr val="000000"/>
                </a:solidFill>
              </a:rPr>
              <a:t>Results / Impact:</a:t>
            </a:r>
          </a:p>
          <a:p>
            <a:pPr eaLnBrk="1" hangingPunct="1">
              <a:buFontTx/>
              <a:buChar char="•"/>
            </a:pPr>
            <a:r>
              <a:rPr lang="en-US" altLang="en-US" sz="1600">
                <a:solidFill>
                  <a:srgbClr val="000000"/>
                </a:solidFill>
              </a:rPr>
              <a:t>Requires much lower amount of data for recovery as compared to the baselines. </a:t>
            </a:r>
          </a:p>
          <a:p>
            <a:pPr eaLnBrk="1" hangingPunct="1">
              <a:buFontTx/>
              <a:buChar char="•"/>
            </a:pPr>
            <a:r>
              <a:rPr lang="en-US" altLang="en-US" sz="1600">
                <a:solidFill>
                  <a:srgbClr val="000000"/>
                </a:solidFill>
              </a:rPr>
              <a:t>The proposed algorithms have low complexity, and can be used tor large datasets. </a:t>
            </a:r>
          </a:p>
          <a:p>
            <a:pPr eaLnBrk="1" hangingPunct="1">
              <a:buFontTx/>
              <a:buChar char="•"/>
            </a:pPr>
            <a:r>
              <a:rPr lang="en-US" altLang="en-US" sz="1600">
                <a:solidFill>
                  <a:srgbClr val="000000"/>
                </a:solidFill>
              </a:rPr>
              <a:t>The compression structure also can reduce number of parameters in neural network by multiple of 100 with negligible accuracy loss.</a:t>
            </a:r>
          </a:p>
          <a:p>
            <a:pPr eaLnBrk="1" hangingPunct="1">
              <a:buFontTx/>
              <a:buChar char="•"/>
            </a:pPr>
            <a:r>
              <a:rPr lang="en-US" altLang="en-US" sz="1600">
                <a:solidFill>
                  <a:srgbClr val="000000"/>
                </a:solidFill>
              </a:rPr>
              <a:t>ICCV, CVPR, JMLR</a:t>
            </a:r>
          </a:p>
          <a:p>
            <a:pPr eaLnBrk="1" hangingPunct="1">
              <a:buFontTx/>
              <a:buChar char="•"/>
            </a:pPr>
            <a:endParaRPr lang="en-US" altLang="en-US" sz="2000">
              <a:solidFill>
                <a:srgbClr val="000000"/>
              </a:solidFill>
            </a:endParaRPr>
          </a:p>
        </p:txBody>
      </p:sp>
      <p:sp>
        <p:nvSpPr>
          <p:cNvPr id="20" name="Rectangle 156">
            <a:extLst>
              <a:ext uri="{FF2B5EF4-FFF2-40B4-BE49-F238E27FC236}">
                <a16:creationId xmlns:a16="http://schemas.microsoft.com/office/drawing/2014/main" xmlns="" id="{DD23826D-8772-324B-8816-16D14E3F6BA9}"/>
              </a:ext>
            </a:extLst>
          </p:cNvPr>
          <p:cNvSpPr>
            <a:spLocks noChangeArrowheads="1"/>
          </p:cNvSpPr>
          <p:nvPr/>
        </p:nvSpPr>
        <p:spPr bwMode="auto">
          <a:xfrm>
            <a:off x="4575175" y="6594475"/>
            <a:ext cx="4568825" cy="820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11125" indent="-111125" defTabSz="457200">
              <a:spcBef>
                <a:spcPct val="20000"/>
              </a:spcBef>
              <a:buFont typeface="Arial" panose="020B0604020202020204" pitchFamily="34" charset="0"/>
              <a:buChar char="•"/>
              <a:defRPr sz="32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defTabSz="457200">
              <a:spcBef>
                <a:spcPct val="20000"/>
              </a:spcBef>
              <a:buFont typeface="Arial" panose="020B0604020202020204" pitchFamily="34" charset="0"/>
              <a:buChar char="–"/>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defTabSz="457200">
              <a:spcBef>
                <a:spcPct val="20000"/>
              </a:spcBef>
              <a:buFont typeface="Arial" panose="020B0604020202020204" pitchFamily="34" charset="0"/>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defTabSz="457200">
              <a:spcBef>
                <a:spcPct val="20000"/>
              </a:spcBef>
              <a:buFont typeface="Arial" panose="020B0604020202020204" pitchFamily="34" charset="0"/>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defTabSz="457200">
              <a:spcBef>
                <a:spcPct val="20000"/>
              </a:spcBef>
              <a:buFont typeface="Arial" panose="020B0604020202020204" pitchFamily="34" charset="0"/>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lgn="ctr" eaLnBrk="1" hangingPunct="1">
              <a:buFontTx/>
              <a:buNone/>
            </a:pPr>
            <a:r>
              <a:rPr lang="en-US" altLang="en-US" sz="1500">
                <a:solidFill>
                  <a:srgbClr val="000000"/>
                </a:solidFill>
              </a:rPr>
              <a:t>Video can be recovered from &lt;10% data</a:t>
            </a:r>
          </a:p>
        </p:txBody>
      </p:sp>
      <p:sp>
        <p:nvSpPr>
          <p:cNvPr id="31" name="Rectangle 162">
            <a:extLst>
              <a:ext uri="{FF2B5EF4-FFF2-40B4-BE49-F238E27FC236}">
                <a16:creationId xmlns:a16="http://schemas.microsoft.com/office/drawing/2014/main" xmlns="" id="{42D99313-B743-8743-B9D7-5F7D61069D2C}"/>
              </a:ext>
            </a:extLst>
          </p:cNvPr>
          <p:cNvSpPr>
            <a:spLocks noChangeArrowheads="1"/>
          </p:cNvSpPr>
          <p:nvPr/>
        </p:nvSpPr>
        <p:spPr bwMode="auto">
          <a:xfrm>
            <a:off x="5595938" y="3738563"/>
            <a:ext cx="2463800" cy="647700"/>
          </a:xfrm>
          <a:prstGeom prst="rect">
            <a:avLst/>
          </a:prstGeom>
          <a:noFill/>
          <a:ln>
            <a:noFill/>
          </a:ln>
          <a:extLst>
            <a:ext uri="{909E8E84-426E-40dd-AFC4-6F175D3DCCD1}"/>
            <a:ext uri="{91240B29-F687-4f45-9708-019B960494DF}"/>
          </a:extLst>
        </p:spPr>
        <p:txBody>
          <a:bodyPr>
            <a:spAutoFit/>
          </a:bodyPr>
          <a:lstStyle/>
          <a:p>
            <a:pPr algn="ctr" defTabSz="457200" eaLnBrk="1" fontAlgn="auto" hangingPunct="1">
              <a:spcBef>
                <a:spcPts val="0"/>
              </a:spcBef>
              <a:spcAft>
                <a:spcPts val="0"/>
              </a:spcAft>
              <a:defRPr/>
            </a:pPr>
            <a:r>
              <a:rPr lang="en-US" sz="1800" dirty="0">
                <a:solidFill>
                  <a:prstClr val="white"/>
                </a:solidFill>
                <a:latin typeface="Calibri"/>
                <a:ea typeface="+mn-ea"/>
              </a:rPr>
              <a:t>Include one telling breakthrough image</a:t>
            </a:r>
          </a:p>
        </p:txBody>
      </p:sp>
      <p:pic>
        <p:nvPicPr>
          <p:cNvPr id="32" name="Rank30_Error0.062518_x80Etz.mp4">
            <a:hlinkClick r:id="" action="ppaction://media"/>
            <a:extLst>
              <a:ext uri="{FF2B5EF4-FFF2-40B4-BE49-F238E27FC236}">
                <a16:creationId xmlns:a16="http://schemas.microsoft.com/office/drawing/2014/main" xmlns="" id="{84F684F5-3826-6240-85B8-BAA8B64E792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92663" y="5313363"/>
            <a:ext cx="3302000"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GunShot_Full_2G260N.mp4">
            <a:hlinkClick r:id="" action="ppaction://media"/>
            <a:extLst>
              <a:ext uri="{FF2B5EF4-FFF2-40B4-BE49-F238E27FC236}">
                <a16:creationId xmlns:a16="http://schemas.microsoft.com/office/drawing/2014/main" xmlns="" id="{8C3DB622-77FE-584C-8811-0933D9C81AC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57738" y="3738563"/>
            <a:ext cx="3302000"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TextBox 18">
            <a:extLst>
              <a:ext uri="{FF2B5EF4-FFF2-40B4-BE49-F238E27FC236}">
                <a16:creationId xmlns:a16="http://schemas.microsoft.com/office/drawing/2014/main" xmlns="" id="{CAAE754C-8612-BB4F-A8C5-A8439E32FE55}"/>
              </a:ext>
            </a:extLst>
          </p:cNvPr>
          <p:cNvSpPr txBox="1">
            <a:spLocks noChangeArrowheads="1"/>
          </p:cNvSpPr>
          <p:nvPr/>
        </p:nvSpPr>
        <p:spPr bwMode="auto">
          <a:xfrm>
            <a:off x="4648200" y="3430588"/>
            <a:ext cx="139541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spcBef>
                <a:spcPct val="0"/>
              </a:spcBef>
              <a:buFontTx/>
              <a:buNone/>
            </a:pPr>
            <a:r>
              <a:rPr lang="en-US" altLang="en-US" sz="1400" b="1">
                <a:solidFill>
                  <a:schemeClr val="tx2"/>
                </a:solidFill>
                <a:latin typeface="Helvetica" pitchFamily="2" charset="0"/>
              </a:rPr>
              <a:t>Original Video</a:t>
            </a:r>
          </a:p>
        </p:txBody>
      </p:sp>
      <p:sp>
        <p:nvSpPr>
          <p:cNvPr id="35" name="TextBox 20">
            <a:extLst>
              <a:ext uri="{FF2B5EF4-FFF2-40B4-BE49-F238E27FC236}">
                <a16:creationId xmlns:a16="http://schemas.microsoft.com/office/drawing/2014/main" xmlns="" id="{70D62FC5-E6EE-CA46-A48E-5133EDEFC12D}"/>
              </a:ext>
            </a:extLst>
          </p:cNvPr>
          <p:cNvSpPr txBox="1">
            <a:spLocks noChangeArrowheads="1"/>
          </p:cNvSpPr>
          <p:nvPr/>
        </p:nvSpPr>
        <p:spPr bwMode="auto">
          <a:xfrm>
            <a:off x="4708525" y="5005388"/>
            <a:ext cx="44894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spcBef>
                <a:spcPct val="0"/>
              </a:spcBef>
              <a:buFontTx/>
              <a:buNone/>
            </a:pPr>
            <a:r>
              <a:rPr lang="en-US" altLang="en-US" sz="1400" b="1">
                <a:solidFill>
                  <a:schemeClr val="tx2"/>
                </a:solidFill>
                <a:latin typeface="Helvetica" pitchFamily="2" charset="0"/>
              </a:rPr>
              <a:t>Video Recovered by Our Approach using 10% data</a:t>
            </a:r>
          </a:p>
        </p:txBody>
      </p:sp>
    </p:spTree>
    <p:extLst>
      <p:ext uri="{BB962C8B-B14F-4D97-AF65-F5344CB8AC3E}">
        <p14:creationId xmlns:p14="http://schemas.microsoft.com/office/powerpoint/2010/main" val="2758292584"/>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xmlns="" id="{1B29AFD8-23CF-6243-B8E1-E0DD0BB444CE}"/>
              </a:ext>
            </a:extLst>
          </p:cNvPr>
          <p:cNvSpPr/>
          <p:nvPr/>
        </p:nvSpPr>
        <p:spPr>
          <a:xfrm>
            <a:off x="6659502" y="76200"/>
            <a:ext cx="2332098" cy="381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itle 1">
            <a:extLst>
              <a:ext uri="{FF2B5EF4-FFF2-40B4-BE49-F238E27FC236}">
                <a16:creationId xmlns:a16="http://schemas.microsoft.com/office/drawing/2014/main" xmlns="" id="{2B5E3246-74A5-CB40-94DC-E3BAD45E91FC}"/>
              </a:ext>
            </a:extLst>
          </p:cNvPr>
          <p:cNvSpPr>
            <a:spLocks noGrp="1"/>
          </p:cNvSpPr>
          <p:nvPr>
            <p:ph type="title"/>
          </p:nvPr>
        </p:nvSpPr>
        <p:spPr>
          <a:xfrm>
            <a:off x="76200" y="0"/>
            <a:ext cx="8229600" cy="655638"/>
          </a:xfrm>
        </p:spPr>
        <p:txBody>
          <a:bodyPr/>
          <a:lstStyle/>
          <a:p>
            <a:r>
              <a:rPr lang="en-US" sz="3600" dirty="0">
                <a:solidFill>
                  <a:schemeClr val="bg1"/>
                </a:solidFill>
              </a:rPr>
              <a:t>Publications Summary</a:t>
            </a:r>
          </a:p>
        </p:txBody>
      </p:sp>
      <p:sp>
        <p:nvSpPr>
          <p:cNvPr id="23" name="Text Placeholder 2">
            <a:extLst>
              <a:ext uri="{FF2B5EF4-FFF2-40B4-BE49-F238E27FC236}">
                <a16:creationId xmlns:a16="http://schemas.microsoft.com/office/drawing/2014/main" xmlns="" id="{1CD7DD4C-41B0-3745-A5F3-E7356E693308}"/>
              </a:ext>
            </a:extLst>
          </p:cNvPr>
          <p:cNvSpPr>
            <a:spLocks noGrp="1"/>
          </p:cNvSpPr>
          <p:nvPr>
            <p:ph type="body" idx="11"/>
          </p:nvPr>
        </p:nvSpPr>
        <p:spPr>
          <a:xfrm>
            <a:off x="38811" y="965188"/>
            <a:ext cx="8319670" cy="4983831"/>
          </a:xfrm>
        </p:spPr>
        <p:txBody>
          <a:bodyPr/>
          <a:lstStyle/>
          <a:p>
            <a:pPr lvl="1">
              <a:lnSpc>
                <a:spcPct val="80000"/>
              </a:lnSpc>
              <a:buClr>
                <a:srgbClr val="FF7200"/>
              </a:buClr>
            </a:pPr>
            <a:endParaRPr lang="en-US" dirty="0">
              <a:solidFill>
                <a:srgbClr val="002060"/>
              </a:solidFill>
            </a:endParaRPr>
          </a:p>
          <a:p>
            <a:pPr lvl="1">
              <a:lnSpc>
                <a:spcPct val="80000"/>
              </a:lnSpc>
              <a:buClr>
                <a:srgbClr val="FF7200"/>
              </a:buClr>
            </a:pPr>
            <a:r>
              <a:rPr lang="en-US" dirty="0">
                <a:solidFill>
                  <a:srgbClr val="002060"/>
                </a:solidFill>
              </a:rPr>
              <a:t>80 Published/Accepted Journal Papers. </a:t>
            </a:r>
          </a:p>
          <a:p>
            <a:pPr lvl="1">
              <a:lnSpc>
                <a:spcPct val="80000"/>
              </a:lnSpc>
              <a:buClr>
                <a:srgbClr val="FF7200"/>
              </a:buClr>
            </a:pPr>
            <a:r>
              <a:rPr lang="en-US" dirty="0">
                <a:solidFill>
                  <a:srgbClr val="002060"/>
                </a:solidFill>
              </a:rPr>
              <a:t>Key Venues: IEEE/ACM Transactions on Networking, IEEE Transactions on Cloud Computing, Journal of Machine Learning Research, IEEE Transactions on Information Theory, IEEE Journal on Selected Areas in Communications, IEEE Transactions on Vehicular Technology, IEEE Transactions on Wireless Communications, IEEE Transactions on Communications, IEEE Transactions on Smart Grids </a:t>
            </a:r>
          </a:p>
          <a:p>
            <a:pPr lvl="1">
              <a:lnSpc>
                <a:spcPct val="80000"/>
              </a:lnSpc>
              <a:buClr>
                <a:srgbClr val="FF7200"/>
              </a:buClr>
            </a:pPr>
            <a:r>
              <a:rPr lang="en-US" dirty="0">
                <a:solidFill>
                  <a:srgbClr val="002060"/>
                </a:solidFill>
              </a:rPr>
              <a:t>Pending Journal papers: 15 </a:t>
            </a:r>
          </a:p>
          <a:p>
            <a:pPr lvl="1">
              <a:lnSpc>
                <a:spcPct val="80000"/>
              </a:lnSpc>
              <a:buClr>
                <a:srgbClr val="FF7200"/>
              </a:buClr>
            </a:pPr>
            <a:endParaRPr lang="en-US" dirty="0">
              <a:solidFill>
                <a:srgbClr val="002060"/>
              </a:solidFill>
            </a:endParaRPr>
          </a:p>
          <a:p>
            <a:pPr lvl="1">
              <a:lnSpc>
                <a:spcPct val="80000"/>
              </a:lnSpc>
              <a:buClr>
                <a:srgbClr val="FF7200"/>
              </a:buClr>
            </a:pPr>
            <a:r>
              <a:rPr lang="en-US" dirty="0">
                <a:solidFill>
                  <a:srgbClr val="002060"/>
                </a:solidFill>
              </a:rPr>
              <a:t>Refereed Conference papers: 93. </a:t>
            </a:r>
          </a:p>
          <a:p>
            <a:pPr lvl="1">
              <a:lnSpc>
                <a:spcPct val="80000"/>
              </a:lnSpc>
              <a:buClr>
                <a:srgbClr val="FF7200"/>
              </a:buClr>
            </a:pPr>
            <a:r>
              <a:rPr lang="en-US" dirty="0">
                <a:solidFill>
                  <a:srgbClr val="002060"/>
                </a:solidFill>
              </a:rPr>
              <a:t>Key Venues: IEEE Infocom, IEEE ICDCS, ACM Multimedia, ACM </a:t>
            </a:r>
            <a:r>
              <a:rPr lang="en-US" dirty="0" err="1">
                <a:solidFill>
                  <a:srgbClr val="002060"/>
                </a:solidFill>
              </a:rPr>
              <a:t>Mobicom</a:t>
            </a:r>
            <a:r>
              <a:rPr lang="en-US" dirty="0">
                <a:solidFill>
                  <a:srgbClr val="002060"/>
                </a:solidFill>
              </a:rPr>
              <a:t>, IEEE ICCV, IEEE CVPR, IFIP Performance, IEEE </a:t>
            </a:r>
            <a:r>
              <a:rPr lang="en-US" dirty="0" err="1">
                <a:solidFill>
                  <a:srgbClr val="002060"/>
                </a:solidFill>
              </a:rPr>
              <a:t>CCGrid</a:t>
            </a:r>
            <a:r>
              <a:rPr lang="en-US" dirty="0">
                <a:solidFill>
                  <a:srgbClr val="002060"/>
                </a:solidFill>
              </a:rPr>
              <a:t>, ACM </a:t>
            </a:r>
            <a:r>
              <a:rPr lang="en-US" dirty="0" err="1">
                <a:solidFill>
                  <a:srgbClr val="002060"/>
                </a:solidFill>
              </a:rPr>
              <a:t>Hotmobile</a:t>
            </a:r>
            <a:r>
              <a:rPr lang="en-US" dirty="0">
                <a:solidFill>
                  <a:srgbClr val="002060"/>
                </a:solidFill>
              </a:rPr>
              <a:t>, GECCO, IEEE ISIT, Allerton,</a:t>
            </a:r>
          </a:p>
          <a:p>
            <a:pPr lvl="1">
              <a:lnSpc>
                <a:spcPct val="80000"/>
              </a:lnSpc>
              <a:buClr>
                <a:srgbClr val="FF7200"/>
              </a:buClr>
            </a:pPr>
            <a:endParaRPr lang="en-US" dirty="0">
              <a:solidFill>
                <a:srgbClr val="002060"/>
              </a:solidFill>
            </a:endParaRPr>
          </a:p>
          <a:p>
            <a:pPr lvl="1">
              <a:lnSpc>
                <a:spcPct val="80000"/>
              </a:lnSpc>
              <a:buClr>
                <a:srgbClr val="FF7200"/>
              </a:buClr>
            </a:pPr>
            <a:r>
              <a:rPr lang="en-US" dirty="0">
                <a:solidFill>
                  <a:srgbClr val="002060"/>
                </a:solidFill>
              </a:rPr>
              <a:t> Book chapters: 1 </a:t>
            </a:r>
          </a:p>
          <a:p>
            <a:pPr lvl="1">
              <a:lnSpc>
                <a:spcPct val="80000"/>
              </a:lnSpc>
              <a:buClr>
                <a:srgbClr val="FF7200"/>
              </a:buClr>
            </a:pPr>
            <a:endParaRPr lang="en-US" dirty="0">
              <a:solidFill>
                <a:srgbClr val="002060"/>
              </a:solidFill>
            </a:endParaRPr>
          </a:p>
          <a:p>
            <a:pPr lvl="1">
              <a:lnSpc>
                <a:spcPct val="80000"/>
              </a:lnSpc>
              <a:buClr>
                <a:srgbClr val="FF7200"/>
              </a:buClr>
            </a:pPr>
            <a:r>
              <a:rPr lang="en-US" dirty="0">
                <a:solidFill>
                  <a:srgbClr val="002060"/>
                </a:solidFill>
              </a:rPr>
              <a:t>Patents: 20 (16 granted)</a:t>
            </a:r>
            <a:endParaRPr lang="en-US" dirty="0"/>
          </a:p>
        </p:txBody>
      </p:sp>
    </p:spTree>
    <p:extLst>
      <p:ext uri="{BB962C8B-B14F-4D97-AF65-F5344CB8AC3E}">
        <p14:creationId xmlns:p14="http://schemas.microsoft.com/office/powerpoint/2010/main" val="1416851784"/>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xmlns="" id="{1B29AFD8-23CF-6243-B8E1-E0DD0BB444CE}"/>
              </a:ext>
            </a:extLst>
          </p:cNvPr>
          <p:cNvSpPr/>
          <p:nvPr/>
        </p:nvSpPr>
        <p:spPr>
          <a:xfrm>
            <a:off x="6659502" y="76200"/>
            <a:ext cx="2332098" cy="381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itle 1">
            <a:extLst>
              <a:ext uri="{FF2B5EF4-FFF2-40B4-BE49-F238E27FC236}">
                <a16:creationId xmlns:a16="http://schemas.microsoft.com/office/drawing/2014/main" xmlns="" id="{2B5E3246-74A5-CB40-94DC-E3BAD45E91FC}"/>
              </a:ext>
            </a:extLst>
          </p:cNvPr>
          <p:cNvSpPr>
            <a:spLocks noGrp="1"/>
          </p:cNvSpPr>
          <p:nvPr>
            <p:ph type="title"/>
          </p:nvPr>
        </p:nvSpPr>
        <p:spPr>
          <a:xfrm>
            <a:off x="76200" y="0"/>
            <a:ext cx="8229600" cy="655638"/>
          </a:xfrm>
        </p:spPr>
        <p:txBody>
          <a:bodyPr/>
          <a:lstStyle/>
          <a:p>
            <a:r>
              <a:rPr lang="en-US" sz="3600" dirty="0">
                <a:solidFill>
                  <a:schemeClr val="bg1"/>
                </a:solidFill>
              </a:rPr>
              <a:t>Joint Works with CS Purdue</a:t>
            </a:r>
          </a:p>
        </p:txBody>
      </p:sp>
      <p:sp>
        <p:nvSpPr>
          <p:cNvPr id="23" name="Text Placeholder 2">
            <a:extLst>
              <a:ext uri="{FF2B5EF4-FFF2-40B4-BE49-F238E27FC236}">
                <a16:creationId xmlns:a16="http://schemas.microsoft.com/office/drawing/2014/main" xmlns="" id="{1CD7DD4C-41B0-3745-A5F3-E7356E693308}"/>
              </a:ext>
            </a:extLst>
          </p:cNvPr>
          <p:cNvSpPr>
            <a:spLocks noGrp="1"/>
          </p:cNvSpPr>
          <p:nvPr>
            <p:ph type="body" idx="11"/>
          </p:nvPr>
        </p:nvSpPr>
        <p:spPr>
          <a:xfrm>
            <a:off x="38811" y="965188"/>
            <a:ext cx="8319670" cy="4983831"/>
          </a:xfrm>
        </p:spPr>
        <p:txBody>
          <a:bodyPr/>
          <a:lstStyle/>
          <a:p>
            <a:pPr lvl="1">
              <a:lnSpc>
                <a:spcPct val="80000"/>
              </a:lnSpc>
              <a:buClr>
                <a:srgbClr val="FF7200"/>
              </a:buClr>
            </a:pPr>
            <a:endParaRPr lang="en-US" dirty="0">
              <a:solidFill>
                <a:srgbClr val="002060"/>
              </a:solidFill>
            </a:endParaRPr>
          </a:p>
          <a:p>
            <a:pPr lvl="1">
              <a:lnSpc>
                <a:spcPct val="80000"/>
              </a:lnSpc>
              <a:buClr>
                <a:srgbClr val="FF7200"/>
              </a:buClr>
            </a:pPr>
            <a:r>
              <a:rPr lang="en-US" dirty="0">
                <a:solidFill>
                  <a:srgbClr val="002060"/>
                </a:solidFill>
              </a:rPr>
              <a:t>Joint proposal in DARPA with Prof. Bharat Bhargava (SAIL-ON)</a:t>
            </a:r>
          </a:p>
          <a:p>
            <a:pPr lvl="1">
              <a:lnSpc>
                <a:spcPct val="80000"/>
              </a:lnSpc>
              <a:buClr>
                <a:srgbClr val="FF7200"/>
              </a:buClr>
            </a:pPr>
            <a:endParaRPr lang="en-US" dirty="0">
              <a:solidFill>
                <a:srgbClr val="002060"/>
              </a:solidFill>
            </a:endParaRPr>
          </a:p>
          <a:p>
            <a:pPr lvl="1">
              <a:lnSpc>
                <a:spcPct val="80000"/>
              </a:lnSpc>
              <a:buClr>
                <a:srgbClr val="FF7200"/>
              </a:buClr>
            </a:pPr>
            <a:r>
              <a:rPr lang="en-US" dirty="0">
                <a:solidFill>
                  <a:srgbClr val="002060"/>
                </a:solidFill>
              </a:rPr>
              <a:t>Joint proposal in DARPA with Prof. </a:t>
            </a:r>
            <a:r>
              <a:rPr lang="en-US" dirty="0" err="1">
                <a:solidFill>
                  <a:srgbClr val="002060"/>
                </a:solidFill>
              </a:rPr>
              <a:t>Yexiang</a:t>
            </a:r>
            <a:r>
              <a:rPr lang="en-US" dirty="0">
                <a:solidFill>
                  <a:srgbClr val="002060"/>
                </a:solidFill>
              </a:rPr>
              <a:t> </a:t>
            </a:r>
            <a:r>
              <a:rPr lang="en-US" dirty="0" err="1">
                <a:solidFill>
                  <a:srgbClr val="002060"/>
                </a:solidFill>
              </a:rPr>
              <a:t>Xue</a:t>
            </a:r>
            <a:r>
              <a:rPr lang="en-US" dirty="0">
                <a:solidFill>
                  <a:srgbClr val="002060"/>
                </a:solidFill>
              </a:rPr>
              <a:t> (Medical Robotics)</a:t>
            </a:r>
          </a:p>
          <a:p>
            <a:pPr lvl="1">
              <a:lnSpc>
                <a:spcPct val="80000"/>
              </a:lnSpc>
              <a:buClr>
                <a:srgbClr val="FF7200"/>
              </a:buClr>
            </a:pPr>
            <a:endParaRPr lang="en-US" dirty="0">
              <a:solidFill>
                <a:srgbClr val="002060"/>
              </a:solidFill>
            </a:endParaRPr>
          </a:p>
          <a:p>
            <a:pPr lvl="1">
              <a:lnSpc>
                <a:spcPct val="80000"/>
              </a:lnSpc>
              <a:buClr>
                <a:srgbClr val="FF7200"/>
              </a:buClr>
            </a:pPr>
            <a:r>
              <a:rPr lang="en-US" dirty="0">
                <a:solidFill>
                  <a:srgbClr val="002060"/>
                </a:solidFill>
              </a:rPr>
              <a:t>Thesis committee of few PhD students at CS Purdue</a:t>
            </a:r>
          </a:p>
          <a:p>
            <a:pPr lvl="1">
              <a:lnSpc>
                <a:spcPct val="80000"/>
              </a:lnSpc>
              <a:buClr>
                <a:srgbClr val="FF7200"/>
              </a:buClr>
            </a:pPr>
            <a:endParaRPr lang="en-US" dirty="0">
              <a:solidFill>
                <a:srgbClr val="002060"/>
              </a:solidFill>
            </a:endParaRPr>
          </a:p>
          <a:p>
            <a:pPr lvl="1">
              <a:lnSpc>
                <a:spcPct val="80000"/>
              </a:lnSpc>
              <a:buClr>
                <a:srgbClr val="FF7200"/>
              </a:buClr>
            </a:pPr>
            <a:r>
              <a:rPr lang="en-US" dirty="0">
                <a:solidFill>
                  <a:srgbClr val="002060"/>
                </a:solidFill>
              </a:rPr>
              <a:t>Advised multiple undergraduate students on NSF REU, </a:t>
            </a:r>
            <a:r>
              <a:rPr lang="en-US" dirty="0" err="1">
                <a:solidFill>
                  <a:srgbClr val="002060"/>
                </a:solidFill>
              </a:rPr>
              <a:t>SummerStay</a:t>
            </a:r>
            <a:r>
              <a:rPr lang="en-US" dirty="0">
                <a:solidFill>
                  <a:srgbClr val="002060"/>
                </a:solidFill>
              </a:rPr>
              <a:t>, etc. and as independent study courses. </a:t>
            </a:r>
          </a:p>
          <a:p>
            <a:pPr lvl="1">
              <a:lnSpc>
                <a:spcPct val="80000"/>
              </a:lnSpc>
              <a:buClr>
                <a:srgbClr val="FF7200"/>
              </a:buClr>
            </a:pPr>
            <a:endParaRPr lang="en-US" dirty="0">
              <a:solidFill>
                <a:srgbClr val="002060"/>
              </a:solidFill>
            </a:endParaRPr>
          </a:p>
          <a:p>
            <a:pPr lvl="1">
              <a:lnSpc>
                <a:spcPct val="80000"/>
              </a:lnSpc>
              <a:buClr>
                <a:srgbClr val="FF7200"/>
              </a:buClr>
            </a:pPr>
            <a:r>
              <a:rPr lang="en-US" dirty="0">
                <a:solidFill>
                  <a:srgbClr val="002060"/>
                </a:solidFill>
              </a:rPr>
              <a:t>Advising Purdue CS undergrad in VIP course</a:t>
            </a:r>
          </a:p>
          <a:p>
            <a:pPr lvl="1">
              <a:lnSpc>
                <a:spcPct val="80000"/>
              </a:lnSpc>
              <a:buClr>
                <a:srgbClr val="FF7200"/>
              </a:buClr>
            </a:pPr>
            <a:endParaRPr lang="en-US" dirty="0">
              <a:solidFill>
                <a:srgbClr val="002060"/>
              </a:solidFill>
            </a:endParaRPr>
          </a:p>
          <a:p>
            <a:pPr lvl="1">
              <a:lnSpc>
                <a:spcPct val="80000"/>
              </a:lnSpc>
              <a:buClr>
                <a:srgbClr val="FF7200"/>
              </a:buClr>
            </a:pPr>
            <a:endParaRPr lang="en-US" dirty="0">
              <a:solidFill>
                <a:srgbClr val="002060"/>
              </a:solidFill>
            </a:endParaRPr>
          </a:p>
          <a:p>
            <a:pPr lvl="1">
              <a:lnSpc>
                <a:spcPct val="80000"/>
              </a:lnSpc>
              <a:buClr>
                <a:srgbClr val="FF7200"/>
              </a:buClr>
            </a:pPr>
            <a:endParaRPr lang="en-US" dirty="0"/>
          </a:p>
        </p:txBody>
      </p:sp>
    </p:spTree>
    <p:extLst>
      <p:ext uri="{BB962C8B-B14F-4D97-AF65-F5344CB8AC3E}">
        <p14:creationId xmlns:p14="http://schemas.microsoft.com/office/powerpoint/2010/main" val="2889249141"/>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xmlns="" id="{1B29AFD8-23CF-6243-B8E1-E0DD0BB444CE}"/>
              </a:ext>
            </a:extLst>
          </p:cNvPr>
          <p:cNvSpPr/>
          <p:nvPr/>
        </p:nvSpPr>
        <p:spPr>
          <a:xfrm>
            <a:off x="6659502" y="76200"/>
            <a:ext cx="2332098" cy="381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itle 1">
            <a:extLst>
              <a:ext uri="{FF2B5EF4-FFF2-40B4-BE49-F238E27FC236}">
                <a16:creationId xmlns:a16="http://schemas.microsoft.com/office/drawing/2014/main" xmlns="" id="{2B5E3246-74A5-CB40-94DC-E3BAD45E91FC}"/>
              </a:ext>
            </a:extLst>
          </p:cNvPr>
          <p:cNvSpPr>
            <a:spLocks noGrp="1"/>
          </p:cNvSpPr>
          <p:nvPr>
            <p:ph type="title"/>
          </p:nvPr>
        </p:nvSpPr>
        <p:spPr>
          <a:xfrm>
            <a:off x="76200" y="0"/>
            <a:ext cx="8229600" cy="655638"/>
          </a:xfrm>
        </p:spPr>
        <p:txBody>
          <a:bodyPr/>
          <a:lstStyle/>
          <a:p>
            <a:r>
              <a:rPr lang="en-US" sz="3600" dirty="0">
                <a:solidFill>
                  <a:schemeClr val="bg1"/>
                </a:solidFill>
              </a:rPr>
              <a:t>Proposals</a:t>
            </a:r>
          </a:p>
        </p:txBody>
      </p:sp>
      <p:sp>
        <p:nvSpPr>
          <p:cNvPr id="23" name="Text Placeholder 2">
            <a:extLst>
              <a:ext uri="{FF2B5EF4-FFF2-40B4-BE49-F238E27FC236}">
                <a16:creationId xmlns:a16="http://schemas.microsoft.com/office/drawing/2014/main" xmlns="" id="{1CD7DD4C-41B0-3745-A5F3-E7356E693308}"/>
              </a:ext>
            </a:extLst>
          </p:cNvPr>
          <p:cNvSpPr>
            <a:spLocks noGrp="1"/>
          </p:cNvSpPr>
          <p:nvPr>
            <p:ph type="body" idx="11"/>
          </p:nvPr>
        </p:nvSpPr>
        <p:spPr>
          <a:xfrm>
            <a:off x="38811" y="965188"/>
            <a:ext cx="8319670" cy="4983831"/>
          </a:xfrm>
        </p:spPr>
        <p:txBody>
          <a:bodyPr/>
          <a:lstStyle/>
          <a:p>
            <a:pPr lvl="1">
              <a:lnSpc>
                <a:spcPct val="80000"/>
              </a:lnSpc>
              <a:buClr>
                <a:srgbClr val="FF7200"/>
              </a:buClr>
            </a:pPr>
            <a:endParaRPr lang="en-US" dirty="0">
              <a:solidFill>
                <a:srgbClr val="002060"/>
              </a:solidFill>
            </a:endParaRPr>
          </a:p>
          <a:p>
            <a:pPr lvl="1">
              <a:lnSpc>
                <a:spcPct val="80000"/>
              </a:lnSpc>
              <a:buClr>
                <a:srgbClr val="FF7200"/>
              </a:buClr>
            </a:pPr>
            <a:r>
              <a:rPr lang="en-US" dirty="0">
                <a:solidFill>
                  <a:srgbClr val="002060"/>
                </a:solidFill>
              </a:rPr>
              <a:t>CISCO, Faculty Research Award, “Rethinking Erasure Codes for Cloud Storage: A Quantitative Frame- work for Latency, Reliability, and Cost Optimization,” PI, Jun 2019 - Dec 2020, Amount: $80,000 </a:t>
            </a:r>
          </a:p>
          <a:p>
            <a:pPr lvl="1">
              <a:lnSpc>
                <a:spcPct val="80000"/>
              </a:lnSpc>
              <a:buClr>
                <a:srgbClr val="FF7200"/>
              </a:buClr>
            </a:pPr>
            <a:endParaRPr lang="en-US" dirty="0">
              <a:solidFill>
                <a:srgbClr val="002060"/>
              </a:solidFill>
            </a:endParaRPr>
          </a:p>
          <a:p>
            <a:pPr lvl="1">
              <a:lnSpc>
                <a:spcPct val="80000"/>
              </a:lnSpc>
              <a:buClr>
                <a:srgbClr val="FF7200"/>
              </a:buClr>
            </a:pPr>
            <a:r>
              <a:rPr lang="en-US" dirty="0">
                <a:solidFill>
                  <a:srgbClr val="002060"/>
                </a:solidFill>
              </a:rPr>
              <a:t>DARPA, “A Fundamental Theory for Dexterous Surgical Skills Transfer to Medical Robots,” Oct. 2018- Sept. 2020, Co-</a:t>
            </a:r>
            <a:r>
              <a:rPr lang="en-US" dirty="0" err="1">
                <a:solidFill>
                  <a:srgbClr val="002060"/>
                </a:solidFill>
              </a:rPr>
              <a:t>PI,Amount</a:t>
            </a:r>
            <a:r>
              <a:rPr lang="en-US" dirty="0">
                <a:solidFill>
                  <a:srgbClr val="002060"/>
                </a:solidFill>
              </a:rPr>
              <a:t>: $250,000 </a:t>
            </a:r>
          </a:p>
          <a:p>
            <a:pPr lvl="1">
              <a:lnSpc>
                <a:spcPct val="80000"/>
              </a:lnSpc>
              <a:buClr>
                <a:srgbClr val="FF7200"/>
              </a:buClr>
            </a:pPr>
            <a:endParaRPr lang="en-US" dirty="0">
              <a:solidFill>
                <a:srgbClr val="002060"/>
              </a:solidFill>
            </a:endParaRPr>
          </a:p>
          <a:p>
            <a:pPr lvl="1">
              <a:lnSpc>
                <a:spcPct val="80000"/>
              </a:lnSpc>
              <a:buClr>
                <a:srgbClr val="FF7200"/>
              </a:buClr>
            </a:pPr>
            <a:r>
              <a:rPr lang="en-US" dirty="0">
                <a:solidFill>
                  <a:srgbClr val="002060"/>
                </a:solidFill>
              </a:rPr>
              <a:t>AT&amp;T, Virtual University Research Initiative (VURI) Award, “Video Streaming over Cloud,” PI, Mar 2016, Amount: $20,000 </a:t>
            </a:r>
          </a:p>
          <a:p>
            <a:pPr lvl="1">
              <a:lnSpc>
                <a:spcPct val="80000"/>
              </a:lnSpc>
              <a:buClr>
                <a:srgbClr val="FF7200"/>
              </a:buClr>
            </a:pPr>
            <a:endParaRPr lang="en-US" dirty="0">
              <a:solidFill>
                <a:srgbClr val="002060"/>
              </a:solidFill>
            </a:endParaRPr>
          </a:p>
          <a:p>
            <a:pPr lvl="1">
              <a:lnSpc>
                <a:spcPct val="80000"/>
              </a:lnSpc>
              <a:buClr>
                <a:srgbClr val="FF7200"/>
              </a:buClr>
            </a:pPr>
            <a:r>
              <a:rPr lang="en-US" dirty="0">
                <a:solidFill>
                  <a:srgbClr val="002060"/>
                </a:solidFill>
              </a:rPr>
              <a:t>National Science Foundation, “CSR: Small: Collaborative Research: Rethinking Erasure Codes for Cloud Storage: A Quantitative Framework for Latency, Reliability, and Cost Optimization,” PI, Oct. 2016- Sept. 2020, Amount: $250,000 </a:t>
            </a:r>
          </a:p>
          <a:p>
            <a:pPr lvl="1">
              <a:lnSpc>
                <a:spcPct val="80000"/>
              </a:lnSpc>
              <a:buClr>
                <a:srgbClr val="FF7200"/>
              </a:buClr>
            </a:pPr>
            <a:endParaRPr lang="en-US" dirty="0">
              <a:solidFill>
                <a:srgbClr val="002060"/>
              </a:solidFill>
            </a:endParaRPr>
          </a:p>
          <a:p>
            <a:pPr lvl="1">
              <a:lnSpc>
                <a:spcPct val="80000"/>
              </a:lnSpc>
              <a:buClr>
                <a:srgbClr val="FF7200"/>
              </a:buClr>
            </a:pPr>
            <a:r>
              <a:rPr lang="en-US" dirty="0">
                <a:solidFill>
                  <a:srgbClr val="002060"/>
                </a:solidFill>
              </a:rPr>
              <a:t>National Science Foundation, “CIF: Small: Collaborative Research: Communications with Energy Har- vesting Nodes,” Award 1527486, PI, Sept. 2015-Aug. 2020, Amount: $229,504 (Additional 8K for REU s)</a:t>
            </a:r>
          </a:p>
          <a:p>
            <a:pPr lvl="1">
              <a:lnSpc>
                <a:spcPct val="80000"/>
              </a:lnSpc>
              <a:buClr>
                <a:srgbClr val="FF7200"/>
              </a:buClr>
            </a:pPr>
            <a:endParaRPr lang="en-US" dirty="0">
              <a:solidFill>
                <a:srgbClr val="002060"/>
              </a:solidFill>
            </a:endParaRPr>
          </a:p>
          <a:p>
            <a:pPr lvl="1">
              <a:lnSpc>
                <a:spcPct val="80000"/>
              </a:lnSpc>
              <a:buClr>
                <a:srgbClr val="FF7200"/>
              </a:buClr>
            </a:pPr>
            <a:r>
              <a:rPr lang="en-US" dirty="0">
                <a:solidFill>
                  <a:srgbClr val="002060"/>
                </a:solidFill>
              </a:rPr>
              <a:t>Air Force Research Lab, Research Extension Award, Amount: $10,000</a:t>
            </a:r>
          </a:p>
          <a:p>
            <a:pPr lvl="1">
              <a:lnSpc>
                <a:spcPct val="80000"/>
              </a:lnSpc>
              <a:buClr>
                <a:srgbClr val="FF7200"/>
              </a:buClr>
            </a:pPr>
            <a:endParaRPr lang="en-US" dirty="0">
              <a:solidFill>
                <a:srgbClr val="002060"/>
              </a:solidFill>
            </a:endParaRPr>
          </a:p>
          <a:p>
            <a:pPr lvl="1">
              <a:lnSpc>
                <a:spcPct val="80000"/>
              </a:lnSpc>
              <a:buClr>
                <a:srgbClr val="FF7200"/>
              </a:buClr>
            </a:pPr>
            <a:endParaRPr lang="en-US" dirty="0"/>
          </a:p>
        </p:txBody>
      </p:sp>
    </p:spTree>
    <p:extLst>
      <p:ext uri="{BB962C8B-B14F-4D97-AF65-F5344CB8AC3E}">
        <p14:creationId xmlns:p14="http://schemas.microsoft.com/office/powerpoint/2010/main" val="2480146636"/>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3880</TotalTime>
  <Words>1028</Words>
  <Application>Microsoft Office PowerPoint</Application>
  <PresentationFormat>On-screen Show (4:3)</PresentationFormat>
  <Paragraphs>132</Paragraphs>
  <Slides>9</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ＭＳ Ｐゴシック</vt:lpstr>
      <vt:lpstr>Arial</vt:lpstr>
      <vt:lpstr>Calibri</vt:lpstr>
      <vt:lpstr>Helvetica</vt:lpstr>
      <vt:lpstr>Impact</vt:lpstr>
      <vt:lpstr>1_Office Theme</vt:lpstr>
      <vt:lpstr>Vaneet Aggarwal</vt:lpstr>
      <vt:lpstr>Honors and Awards</vt:lpstr>
      <vt:lpstr>Reinforcement Learning</vt:lpstr>
      <vt:lpstr>Video Streaming</vt:lpstr>
      <vt:lpstr>Cloud Storage</vt:lpstr>
      <vt:lpstr>Tensor Completion</vt:lpstr>
      <vt:lpstr>Publications Summary</vt:lpstr>
      <vt:lpstr>Joint Works with CS Purdue</vt:lpstr>
      <vt:lpstr>Proposals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Senior IE Faculty Advisory Group</dc:title>
  <dc:creator>deshmukh</dc:creator>
  <cp:lastModifiedBy>BB-User</cp:lastModifiedBy>
  <cp:revision>380</cp:revision>
  <dcterms:created xsi:type="dcterms:W3CDTF">2006-08-16T00:00:00Z</dcterms:created>
  <dcterms:modified xsi:type="dcterms:W3CDTF">2020-02-20T16:14:10Z</dcterms:modified>
</cp:coreProperties>
</file>